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6D6D"/>
    <a:srgbClr val="FFFFFF"/>
    <a:srgbClr val="0F56A3"/>
    <a:srgbClr val="263D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1622" y="-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73590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21781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83744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26773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33202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34019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20676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93521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63683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89522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57092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6BF99-9C3E-4BE5-A84B-D8072C52361A}" type="datetimeFigureOut">
              <a:rPr lang="en-ID" smtClean="0"/>
              <a:t>28/10/2021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E696C-25C0-4286-A1F9-D29EA320970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4029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D671B1B-7E9B-42D9-9D44-C8A564B6B882}"/>
              </a:ext>
            </a:extLst>
          </p:cNvPr>
          <p:cNvSpPr/>
          <p:nvPr/>
        </p:nvSpPr>
        <p:spPr>
          <a:xfrm>
            <a:off x="274320" y="146304"/>
            <a:ext cx="6309360" cy="246221"/>
          </a:xfrm>
          <a:prstGeom prst="roundRect">
            <a:avLst/>
          </a:prstGeom>
          <a:noFill/>
          <a:ln w="3175">
            <a:solidFill>
              <a:srgbClr val="0F56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1C30AF5-535D-4183-8781-28FBA37FC2CD}"/>
              </a:ext>
            </a:extLst>
          </p:cNvPr>
          <p:cNvSpPr/>
          <p:nvPr/>
        </p:nvSpPr>
        <p:spPr>
          <a:xfrm>
            <a:off x="6014720" y="146304"/>
            <a:ext cx="568960" cy="246221"/>
          </a:xfrm>
          <a:prstGeom prst="roundRect">
            <a:avLst/>
          </a:prstGeom>
          <a:solidFill>
            <a:srgbClr val="0F56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EE72FA-FD7E-4499-BA62-291AB84CEE04}"/>
              </a:ext>
            </a:extLst>
          </p:cNvPr>
          <p:cNvSpPr txBox="1"/>
          <p:nvPr/>
        </p:nvSpPr>
        <p:spPr>
          <a:xfrm>
            <a:off x="6037072" y="152646"/>
            <a:ext cx="6807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Filter</a:t>
            </a:r>
            <a:endParaRPr lang="en-ID" sz="9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2B1638-398A-465F-AA96-4E54D7FF4AEE}"/>
              </a:ext>
            </a:extLst>
          </p:cNvPr>
          <p:cNvSpPr txBox="1"/>
          <p:nvPr/>
        </p:nvSpPr>
        <p:spPr>
          <a:xfrm>
            <a:off x="469392" y="149597"/>
            <a:ext cx="2235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>
                    <a:lumMod val="65000"/>
                  </a:schemeClr>
                </a:solidFill>
              </a:rPr>
              <a:t>Masukkan kata </a:t>
            </a:r>
            <a:r>
              <a:rPr lang="en-US" sz="1000" dirty="0" err="1">
                <a:solidFill>
                  <a:schemeClr val="bg1">
                    <a:lumMod val="65000"/>
                  </a:schemeClr>
                </a:solidFill>
              </a:rPr>
              <a:t>kunci</a:t>
            </a:r>
            <a:r>
              <a:rPr lang="en-US" sz="10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1000" dirty="0" err="1">
                <a:solidFill>
                  <a:schemeClr val="bg1">
                    <a:lumMod val="65000"/>
                  </a:schemeClr>
                </a:solidFill>
              </a:rPr>
              <a:t>disini</a:t>
            </a:r>
            <a:r>
              <a:rPr lang="en-US" sz="1000" dirty="0">
                <a:solidFill>
                  <a:schemeClr val="bg1">
                    <a:lumMod val="65000"/>
                  </a:schemeClr>
                </a:solidFill>
              </a:rPr>
              <a:t>…..</a:t>
            </a:r>
            <a:endParaRPr lang="en-ID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08D43AB-863B-4F43-B02A-FDB80DEFDB24}"/>
              </a:ext>
            </a:extLst>
          </p:cNvPr>
          <p:cNvSpPr/>
          <p:nvPr/>
        </p:nvSpPr>
        <p:spPr>
          <a:xfrm>
            <a:off x="274320" y="566928"/>
            <a:ext cx="6309360" cy="2968752"/>
          </a:xfrm>
          <a:prstGeom prst="roundRect">
            <a:avLst>
              <a:gd name="adj" fmla="val 3042"/>
            </a:avLst>
          </a:prstGeom>
          <a:noFill/>
          <a:ln>
            <a:solidFill>
              <a:srgbClr val="0F56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B547174-1A2F-4CE8-854B-2967E0AF931A}"/>
              </a:ext>
            </a:extLst>
          </p:cNvPr>
          <p:cNvSpPr/>
          <p:nvPr/>
        </p:nvSpPr>
        <p:spPr>
          <a:xfrm>
            <a:off x="274320" y="676656"/>
            <a:ext cx="6309360" cy="249936"/>
          </a:xfrm>
          <a:prstGeom prst="rect">
            <a:avLst/>
          </a:prstGeom>
          <a:solidFill>
            <a:srgbClr val="0F56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241B510-85E5-4DAA-8FE7-D8115D473BE0}"/>
              </a:ext>
            </a:extLst>
          </p:cNvPr>
          <p:cNvSpPr/>
          <p:nvPr/>
        </p:nvSpPr>
        <p:spPr>
          <a:xfrm>
            <a:off x="274320" y="566928"/>
            <a:ext cx="6309360" cy="354758"/>
          </a:xfrm>
          <a:prstGeom prst="roundRect">
            <a:avLst>
              <a:gd name="adj" fmla="val 16200"/>
            </a:avLst>
          </a:prstGeom>
          <a:solidFill>
            <a:srgbClr val="0F56A3"/>
          </a:solidFill>
          <a:ln>
            <a:solidFill>
              <a:srgbClr val="0F56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aphicFrame>
        <p:nvGraphicFramePr>
          <p:cNvPr id="19" name="Table 19">
            <a:extLst>
              <a:ext uri="{FF2B5EF4-FFF2-40B4-BE49-F238E27FC236}">
                <a16:creationId xmlns:a16="http://schemas.microsoft.com/office/drawing/2014/main" id="{87A6C816-9673-4217-ADF0-0D2158FB79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438658"/>
              </p:ext>
            </p:extLst>
          </p:nvPr>
        </p:nvGraphicFramePr>
        <p:xfrm>
          <a:off x="274320" y="554342"/>
          <a:ext cx="63093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144">
                  <a:extLst>
                    <a:ext uri="{9D8B030D-6E8A-4147-A177-3AD203B41FA5}">
                      <a16:colId xmlns:a16="http://schemas.microsoft.com/office/drawing/2014/main" val="1133160017"/>
                    </a:ext>
                  </a:extLst>
                </a:gridCol>
                <a:gridCol w="4770147">
                  <a:extLst>
                    <a:ext uri="{9D8B030D-6E8A-4147-A177-3AD203B41FA5}">
                      <a16:colId xmlns:a16="http://schemas.microsoft.com/office/drawing/2014/main" val="338884357"/>
                    </a:ext>
                  </a:extLst>
                </a:gridCol>
                <a:gridCol w="1149069">
                  <a:extLst>
                    <a:ext uri="{9D8B030D-6E8A-4147-A177-3AD203B41FA5}">
                      <a16:colId xmlns:a16="http://schemas.microsoft.com/office/drawing/2014/main" val="38214328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/>
                        <a:t>No.</a:t>
                      </a:r>
                      <a:endParaRPr lang="en-ID" sz="1050" b="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 err="1"/>
                        <a:t>Judul</a:t>
                      </a:r>
                      <a:r>
                        <a:rPr lang="en-US" sz="1050" b="0" dirty="0"/>
                        <a:t> </a:t>
                      </a:r>
                      <a:r>
                        <a:rPr lang="en-US" sz="1050" b="0" dirty="0" err="1"/>
                        <a:t>Dokumen</a:t>
                      </a:r>
                      <a:r>
                        <a:rPr lang="en-US" sz="1050" b="0" dirty="0"/>
                        <a:t> </a:t>
                      </a:r>
                      <a:r>
                        <a:rPr lang="en-US" sz="1050" b="0" dirty="0" err="1"/>
                        <a:t>Informasi</a:t>
                      </a:r>
                      <a:endParaRPr lang="en-ID" sz="1050" b="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err="1"/>
                        <a:t>Tampilkan</a:t>
                      </a:r>
                      <a:r>
                        <a:rPr lang="en-US" sz="1050" b="0" dirty="0"/>
                        <a:t> Detail</a:t>
                      </a:r>
                      <a:endParaRPr lang="en-ID" sz="1050" b="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332832"/>
                  </a:ext>
                </a:extLst>
              </a:tr>
            </a:tbl>
          </a:graphicData>
        </a:graphic>
      </p:graphicFrame>
      <p:graphicFrame>
        <p:nvGraphicFramePr>
          <p:cNvPr id="21" name="Table 21">
            <a:extLst>
              <a:ext uri="{FF2B5EF4-FFF2-40B4-BE49-F238E27FC236}">
                <a16:creationId xmlns:a16="http://schemas.microsoft.com/office/drawing/2014/main" id="{BD773650-32D4-451F-A30D-46FB0A1378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4305005"/>
              </p:ext>
            </p:extLst>
          </p:nvPr>
        </p:nvGraphicFramePr>
        <p:xfrm>
          <a:off x="274319" y="926076"/>
          <a:ext cx="6309360" cy="5258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1">
                  <a:extLst>
                    <a:ext uri="{9D8B030D-6E8A-4147-A177-3AD203B41FA5}">
                      <a16:colId xmlns:a16="http://schemas.microsoft.com/office/drawing/2014/main" val="1212217390"/>
                    </a:ext>
                  </a:extLst>
                </a:gridCol>
                <a:gridCol w="4846320">
                  <a:extLst>
                    <a:ext uri="{9D8B030D-6E8A-4147-A177-3AD203B41FA5}">
                      <a16:colId xmlns:a16="http://schemas.microsoft.com/office/drawing/2014/main" val="3912803152"/>
                    </a:ext>
                  </a:extLst>
                </a:gridCol>
                <a:gridCol w="1097279">
                  <a:extLst>
                    <a:ext uri="{9D8B030D-6E8A-4147-A177-3AD203B41FA5}">
                      <a16:colId xmlns:a16="http://schemas.microsoft.com/office/drawing/2014/main" val="2280695298"/>
                    </a:ext>
                  </a:extLst>
                </a:gridCol>
              </a:tblGrid>
              <a:tr h="525852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1.</a:t>
                      </a:r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Aturan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dan Tata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cara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perubahan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data E-KTP</a:t>
                      </a:r>
                      <a:endParaRPr lang="en-ID" sz="1100" b="1" dirty="0">
                        <a:solidFill>
                          <a:srgbClr val="0F56A3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129005"/>
                  </a:ext>
                </a:extLst>
              </a:tr>
              <a:tr h="525852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Rencana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Anggaran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Provinsi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DKI Jakarta 2022</a:t>
                      </a:r>
                      <a:endParaRPr lang="en-ID" sz="1100" b="1" dirty="0">
                        <a:solidFill>
                          <a:srgbClr val="0F56A3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731767"/>
                  </a:ext>
                </a:extLst>
              </a:tr>
              <a:tr h="525852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3.</a:t>
                      </a:r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Pengumuman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Hasil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Seleksi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Administrasi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Pengadaan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Calon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Pegawai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Neg….</a:t>
                      </a:r>
                      <a:endParaRPr lang="en-ID" sz="1100" b="1" dirty="0">
                        <a:solidFill>
                          <a:srgbClr val="0F56A3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849035"/>
                  </a:ext>
                </a:extLst>
              </a:tr>
              <a:tr h="525852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4.</a:t>
                      </a:r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Tupoksi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Kepala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Satuan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Sub Bagian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Umum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&amp;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Kepegawaian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Polisi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Pamon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….</a:t>
                      </a:r>
                      <a:endParaRPr lang="en-ID" sz="1100" b="1" dirty="0">
                        <a:solidFill>
                          <a:srgbClr val="0F56A3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8820130"/>
                  </a:ext>
                </a:extLst>
              </a:tr>
              <a:tr h="525852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5.</a:t>
                      </a:r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Laporan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Penyelenggaraan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Pemerintahan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Daerah (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Lppd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) Dinas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Perhubun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….</a:t>
                      </a:r>
                      <a:endParaRPr lang="en-ID" sz="1100" b="1" dirty="0">
                        <a:solidFill>
                          <a:srgbClr val="0F56A3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208293"/>
                  </a:ext>
                </a:extLst>
              </a:tr>
              <a:tr h="525852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6.</a:t>
                      </a:r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Aturan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dan Tata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cara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perubahan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data E-KTP</a:t>
                      </a:r>
                      <a:endParaRPr lang="en-ID" sz="1100" b="1" dirty="0">
                        <a:solidFill>
                          <a:srgbClr val="0F56A3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9084791"/>
                  </a:ext>
                </a:extLst>
              </a:tr>
              <a:tr h="525852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7.</a:t>
                      </a:r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Rencana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Anggaran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Provinsi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DKI Jakarta 2022</a:t>
                      </a:r>
                      <a:endParaRPr lang="en-ID" sz="1100" b="1" dirty="0">
                        <a:solidFill>
                          <a:srgbClr val="0F56A3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7899035"/>
                  </a:ext>
                </a:extLst>
              </a:tr>
              <a:tr h="525852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8.</a:t>
                      </a:r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Pengumuman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Hasil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Seleksi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Administrasi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Pengadaan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Calon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Pegawai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Neg….</a:t>
                      </a:r>
                      <a:endParaRPr lang="en-ID" sz="1100" b="1" dirty="0">
                        <a:solidFill>
                          <a:srgbClr val="0F56A3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147222"/>
                  </a:ext>
                </a:extLst>
              </a:tr>
              <a:tr h="525852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9.</a:t>
                      </a:r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Tupoksi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Kepala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Satuan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Sub Bagian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Umum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&amp;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Kepegawaian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Polisi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Pamon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….</a:t>
                      </a:r>
                      <a:endParaRPr lang="en-ID" sz="1100" b="1" dirty="0">
                        <a:solidFill>
                          <a:srgbClr val="0F56A3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5916190"/>
                  </a:ext>
                </a:extLst>
              </a:tr>
              <a:tr h="525852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10.</a:t>
                      </a:r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Laporan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Penyelenggaraan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Pemerintahan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 Daerah (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Lppd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) Dinas </a:t>
                      </a:r>
                      <a:r>
                        <a:rPr lang="en-US" sz="1100" b="1" dirty="0" err="1">
                          <a:solidFill>
                            <a:srgbClr val="0F56A3"/>
                          </a:solidFill>
                        </a:rPr>
                        <a:t>Perhubun</a:t>
                      </a:r>
                      <a:r>
                        <a:rPr lang="en-US" sz="1100" b="1" dirty="0">
                          <a:solidFill>
                            <a:srgbClr val="0F56A3"/>
                          </a:solidFill>
                        </a:rPr>
                        <a:t>….</a:t>
                      </a:r>
                      <a:endParaRPr lang="en-ID" sz="1100" b="1" dirty="0">
                        <a:solidFill>
                          <a:srgbClr val="0F56A3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D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1255722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2B930C66-A18B-4889-A68F-79FD2CF462D2}"/>
              </a:ext>
            </a:extLst>
          </p:cNvPr>
          <p:cNvSpPr txBox="1"/>
          <p:nvPr/>
        </p:nvSpPr>
        <p:spPr>
          <a:xfrm>
            <a:off x="237744" y="145406"/>
            <a:ext cx="3474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1000" b="1" i="0" dirty="0">
                <a:solidFill>
                  <a:srgbClr val="0F56A3"/>
                </a:solidFill>
                <a:effectLst/>
                <a:latin typeface="Font Awesome 6 Free Solid" panose="02000903000000000000" pitchFamily="50"/>
                <a:ea typeface="Font Awesome 6 Free Solid" panose="02000903000000000000" pitchFamily="50"/>
              </a:rPr>
              <a:t></a:t>
            </a:r>
            <a:endParaRPr lang="en-ID" sz="1000" dirty="0">
              <a:solidFill>
                <a:srgbClr val="0F56A3"/>
              </a:solidFill>
              <a:latin typeface="Font Awesome 6 Free Solid" panose="02000903000000000000" pitchFamily="50"/>
              <a:ea typeface="Font Awesome 6 Free Solid" panose="02000903000000000000" pitchFamily="5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985F575-FEFB-41C5-A0FF-DD9EB73DF5B9}"/>
              </a:ext>
            </a:extLst>
          </p:cNvPr>
          <p:cNvSpPr txBox="1"/>
          <p:nvPr/>
        </p:nvSpPr>
        <p:spPr>
          <a:xfrm>
            <a:off x="6018784" y="148182"/>
            <a:ext cx="3474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900" b="1" i="0" dirty="0">
                <a:solidFill>
                  <a:schemeClr val="bg1"/>
                </a:solidFill>
                <a:effectLst/>
                <a:latin typeface="Font Awesome 6 Free Solid" panose="02000903000000000000" pitchFamily="50"/>
                <a:ea typeface="Font Awesome 6 Free Solid" panose="02000903000000000000" pitchFamily="50"/>
              </a:rPr>
              <a:t></a:t>
            </a:r>
            <a:endParaRPr lang="en-ID" sz="900" dirty="0">
              <a:solidFill>
                <a:schemeClr val="bg1"/>
              </a:solidFill>
              <a:latin typeface="Font Awesome 6 Free Solid" panose="02000903000000000000" pitchFamily="50"/>
              <a:ea typeface="Font Awesome 6 Free Solid" panose="02000903000000000000" pitchFamily="5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6A6BFA6-1BFE-483F-B933-FF8B81F77CBE}"/>
              </a:ext>
            </a:extLst>
          </p:cNvPr>
          <p:cNvGrpSpPr/>
          <p:nvPr/>
        </p:nvGrpSpPr>
        <p:grpSpPr>
          <a:xfrm>
            <a:off x="646176" y="1090291"/>
            <a:ext cx="4309872" cy="2431552"/>
            <a:chOff x="585216" y="1090291"/>
            <a:chExt cx="4309872" cy="2431552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379F1908-DDD7-42DC-9B0F-DD1F4F578F1E}"/>
                </a:ext>
              </a:extLst>
            </p:cNvPr>
            <p:cNvSpPr txBox="1"/>
            <p:nvPr/>
          </p:nvSpPr>
          <p:spPr>
            <a:xfrm>
              <a:off x="585216" y="1090291"/>
              <a:ext cx="4309872" cy="361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b="1" dirty="0" err="1"/>
                <a:t>Ditjen</a:t>
              </a:r>
              <a:r>
                <a:rPr lang="en-ID" sz="800" b="1" dirty="0"/>
                <a:t> </a:t>
              </a:r>
              <a:r>
                <a:rPr lang="en-ID" sz="800" b="1" dirty="0" err="1"/>
                <a:t>Dukcapil</a:t>
              </a:r>
              <a:r>
                <a:rPr lang="en-ID" sz="800" b="1" dirty="0"/>
                <a:t> Kementerian </a:t>
              </a:r>
              <a:r>
                <a:rPr lang="en-ID" sz="800" b="1" dirty="0" err="1"/>
                <a:t>Dalam</a:t>
              </a:r>
              <a:r>
                <a:rPr lang="en-ID" sz="800" b="1" dirty="0"/>
                <a:t> Negeri</a:t>
              </a:r>
            </a:p>
            <a:p>
              <a:pPr>
                <a:spcAft>
                  <a:spcPts val="200"/>
                </a:spcAft>
              </a:pPr>
              <a:r>
                <a:rPr lang="en-ID" sz="700" dirty="0"/>
                <a:t>11 </a:t>
              </a:r>
              <a:r>
                <a:rPr lang="en-ID" sz="700" dirty="0" err="1"/>
                <a:t>Januari</a:t>
              </a:r>
              <a:r>
                <a:rPr lang="en-ID" sz="700" dirty="0"/>
                <a:t> 2021 | </a:t>
              </a:r>
              <a:r>
                <a:rPr lang="en-ID" sz="700" dirty="0" err="1"/>
                <a:t>Berkala</a:t>
              </a:r>
              <a:r>
                <a:rPr lang="en-ID" sz="700" dirty="0"/>
                <a:t> | </a:t>
              </a:r>
              <a:r>
                <a:rPr lang="en-ID" sz="700" dirty="0" err="1"/>
                <a:t>Regulasi</a:t>
              </a:r>
              <a:endParaRPr lang="en-ID" sz="700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9731E04-FE60-4F64-9718-6858A0021EC9}"/>
                </a:ext>
              </a:extLst>
            </p:cNvPr>
            <p:cNvSpPr txBox="1"/>
            <p:nvPr/>
          </p:nvSpPr>
          <p:spPr>
            <a:xfrm>
              <a:off x="585216" y="1615627"/>
              <a:ext cx="4309872" cy="361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b="1" dirty="0"/>
                <a:t>PPID </a:t>
              </a:r>
              <a:r>
                <a:rPr lang="en-ID" sz="800" b="1" dirty="0" err="1"/>
                <a:t>Provinsi</a:t>
              </a:r>
              <a:r>
                <a:rPr lang="en-ID" sz="800" b="1" dirty="0"/>
                <a:t> DKI Jakarta</a:t>
              </a:r>
            </a:p>
            <a:p>
              <a:pPr>
                <a:spcAft>
                  <a:spcPts val="200"/>
                </a:spcAft>
              </a:pPr>
              <a:r>
                <a:rPr lang="en-ID" sz="700" dirty="0"/>
                <a:t>08 </a:t>
              </a:r>
              <a:r>
                <a:rPr lang="en-ID" sz="700" dirty="0" err="1"/>
                <a:t>Januari</a:t>
              </a:r>
              <a:r>
                <a:rPr lang="en-ID" sz="700" dirty="0"/>
                <a:t> 2021 | </a:t>
              </a:r>
              <a:r>
                <a:rPr lang="en-ID" sz="700" dirty="0" err="1"/>
                <a:t>Berkala</a:t>
              </a:r>
              <a:r>
                <a:rPr lang="en-ID" sz="700" dirty="0"/>
                <a:t> | </a:t>
              </a:r>
              <a:r>
                <a:rPr lang="en-ID" sz="700" dirty="0" err="1"/>
                <a:t>Informasi</a:t>
              </a:r>
              <a:endParaRPr lang="en-ID" sz="700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43DE4E5-4BF1-419A-8BC6-1C0DEFC91ACB}"/>
                </a:ext>
              </a:extLst>
            </p:cNvPr>
            <p:cNvSpPr txBox="1"/>
            <p:nvPr/>
          </p:nvSpPr>
          <p:spPr>
            <a:xfrm>
              <a:off x="585216" y="2140963"/>
              <a:ext cx="4309872" cy="361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b="1" dirty="0"/>
                <a:t>Badan </a:t>
              </a:r>
              <a:r>
                <a:rPr lang="en-ID" sz="800" b="1" dirty="0" err="1"/>
                <a:t>Kepegawaian</a:t>
              </a:r>
              <a:r>
                <a:rPr lang="en-ID" sz="800" b="1" dirty="0"/>
                <a:t> Daerah </a:t>
              </a:r>
              <a:r>
                <a:rPr lang="en-ID" sz="800" b="1" dirty="0" err="1"/>
                <a:t>Kabupaten</a:t>
              </a:r>
              <a:r>
                <a:rPr lang="en-ID" sz="800" b="1" dirty="0"/>
                <a:t> </a:t>
              </a:r>
              <a:r>
                <a:rPr lang="en-ID" sz="800" b="1" dirty="0" err="1"/>
                <a:t>Sleman</a:t>
              </a:r>
              <a:endParaRPr lang="en-ID" sz="800" b="1" dirty="0"/>
            </a:p>
            <a:p>
              <a:pPr>
                <a:spcAft>
                  <a:spcPts val="200"/>
                </a:spcAft>
              </a:pPr>
              <a:r>
                <a:rPr lang="en-ID" sz="700" dirty="0"/>
                <a:t>08 </a:t>
              </a:r>
              <a:r>
                <a:rPr lang="en-ID" sz="700" dirty="0" err="1"/>
                <a:t>Januari</a:t>
              </a:r>
              <a:r>
                <a:rPr lang="en-ID" sz="700" dirty="0"/>
                <a:t> 2021 | Serta </a:t>
              </a:r>
              <a:r>
                <a:rPr lang="en-ID" sz="700" dirty="0" err="1"/>
                <a:t>Merta</a:t>
              </a:r>
              <a:r>
                <a:rPr lang="en-ID" sz="700" dirty="0"/>
                <a:t> | </a:t>
              </a:r>
              <a:r>
                <a:rPr lang="en-ID" sz="700" dirty="0" err="1"/>
                <a:t>Informasi</a:t>
              </a:r>
              <a:endParaRPr lang="en-ID" sz="700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FDE5C14-C8F3-431A-8FA9-2415603A0038}"/>
                </a:ext>
              </a:extLst>
            </p:cNvPr>
            <p:cNvSpPr txBox="1"/>
            <p:nvPr/>
          </p:nvSpPr>
          <p:spPr>
            <a:xfrm>
              <a:off x="585216" y="2666299"/>
              <a:ext cx="4309872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b="1" dirty="0" err="1"/>
                <a:t>Satuan</a:t>
              </a:r>
              <a:r>
                <a:rPr lang="en-ID" sz="800" b="1" dirty="0"/>
                <a:t> Pol PP dan </a:t>
              </a:r>
              <a:r>
                <a:rPr lang="en-ID" sz="800" b="1" dirty="0" err="1"/>
                <a:t>Pemadam</a:t>
              </a:r>
              <a:r>
                <a:rPr lang="en-ID" sz="800" b="1" dirty="0"/>
                <a:t> </a:t>
              </a:r>
              <a:r>
                <a:rPr lang="en-ID" sz="800" b="1" dirty="0" err="1"/>
                <a:t>Kebakaran</a:t>
              </a:r>
              <a:r>
                <a:rPr lang="en-ID" sz="800" b="1" dirty="0"/>
                <a:t> </a:t>
              </a:r>
              <a:r>
                <a:rPr lang="en-ID" sz="800" b="1" dirty="0" err="1"/>
                <a:t>Kabupaten</a:t>
              </a:r>
              <a:r>
                <a:rPr lang="en-ID" sz="800" b="1" dirty="0"/>
                <a:t> </a:t>
              </a:r>
              <a:r>
                <a:rPr lang="en-ID" sz="800" b="1" dirty="0" err="1"/>
                <a:t>Bantaeng</a:t>
              </a:r>
              <a:endParaRPr lang="en-ID" sz="800" b="1" dirty="0"/>
            </a:p>
            <a:p>
              <a:pPr>
                <a:spcAft>
                  <a:spcPts val="200"/>
                </a:spcAft>
              </a:pPr>
              <a:r>
                <a:rPr lang="en-ID" sz="700" dirty="0"/>
                <a:t>04 </a:t>
              </a:r>
              <a:r>
                <a:rPr lang="en-ID" sz="700" dirty="0" err="1"/>
                <a:t>Januari</a:t>
              </a:r>
              <a:r>
                <a:rPr lang="en-ID" sz="700" dirty="0"/>
                <a:t> 2021 | </a:t>
              </a:r>
              <a:r>
                <a:rPr lang="en-ID" sz="700" dirty="0" err="1"/>
                <a:t>Berkala</a:t>
              </a:r>
              <a:r>
                <a:rPr lang="en-ID" sz="700" dirty="0"/>
                <a:t>| </a:t>
              </a:r>
              <a:r>
                <a:rPr lang="en-ID" sz="700" dirty="0" err="1"/>
                <a:t>Profil</a:t>
              </a:r>
              <a:r>
                <a:rPr lang="en-ID" sz="700" dirty="0"/>
                <a:t> Badan </a:t>
              </a:r>
              <a:r>
                <a:rPr lang="en-ID" sz="700" dirty="0" err="1"/>
                <a:t>Publik</a:t>
              </a:r>
              <a:endParaRPr lang="en-ID" sz="700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1B81CBD-F029-401E-B894-760E27D2B3B3}"/>
                </a:ext>
              </a:extLst>
            </p:cNvPr>
            <p:cNvSpPr txBox="1"/>
            <p:nvPr/>
          </p:nvSpPr>
          <p:spPr>
            <a:xfrm>
              <a:off x="585216" y="3173030"/>
              <a:ext cx="4309872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b="1" dirty="0"/>
                <a:t>Dinas </a:t>
              </a:r>
              <a:r>
                <a:rPr lang="en-ID" sz="800" b="1" dirty="0" err="1"/>
                <a:t>Perhubungan</a:t>
              </a:r>
              <a:r>
                <a:rPr lang="en-ID" sz="800" b="1" dirty="0"/>
                <a:t> </a:t>
              </a:r>
              <a:r>
                <a:rPr lang="en-ID" sz="800" b="1" dirty="0" err="1"/>
                <a:t>Kabupaten</a:t>
              </a:r>
              <a:r>
                <a:rPr lang="en-ID" sz="800" b="1" dirty="0"/>
                <a:t> </a:t>
              </a:r>
              <a:r>
                <a:rPr lang="en-ID" sz="800" b="1" dirty="0" err="1"/>
                <a:t>Pasangkayu</a:t>
              </a:r>
              <a:endParaRPr lang="en-ID" sz="800" b="1" dirty="0"/>
            </a:p>
            <a:p>
              <a:pPr>
                <a:spcAft>
                  <a:spcPts val="200"/>
                </a:spcAft>
              </a:pPr>
              <a:r>
                <a:rPr lang="en-ID" sz="700" dirty="0"/>
                <a:t>02 </a:t>
              </a:r>
              <a:r>
                <a:rPr lang="en-ID" sz="700" dirty="0" err="1"/>
                <a:t>Januari</a:t>
              </a:r>
              <a:r>
                <a:rPr lang="en-ID" sz="700" dirty="0"/>
                <a:t> 2021 | </a:t>
              </a:r>
              <a:r>
                <a:rPr lang="en-ID" sz="700" dirty="0" err="1"/>
                <a:t>Berkala</a:t>
              </a:r>
              <a:r>
                <a:rPr lang="en-ID" sz="700" dirty="0"/>
                <a:t>| </a:t>
              </a:r>
              <a:r>
                <a:rPr lang="en-ID" sz="700" dirty="0" err="1"/>
                <a:t>Laporan</a:t>
              </a:r>
              <a:endParaRPr lang="en-ID" sz="700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D821836-127B-4348-8DC2-15B0EB6CBC66}"/>
              </a:ext>
            </a:extLst>
          </p:cNvPr>
          <p:cNvGrpSpPr/>
          <p:nvPr/>
        </p:nvGrpSpPr>
        <p:grpSpPr>
          <a:xfrm>
            <a:off x="5719064" y="1036187"/>
            <a:ext cx="669544" cy="2401554"/>
            <a:chOff x="5719064" y="1036187"/>
            <a:chExt cx="669544" cy="2401554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A7E0EB1F-E095-4D6B-9916-F29E1B25C91A}"/>
                </a:ext>
              </a:extLst>
            </p:cNvPr>
            <p:cNvSpPr/>
            <p:nvPr/>
          </p:nvSpPr>
          <p:spPr>
            <a:xfrm>
              <a:off x="5730240" y="1036187"/>
              <a:ext cx="658368" cy="269838"/>
            </a:xfrm>
            <a:prstGeom prst="roundRect">
              <a:avLst/>
            </a:prstGeom>
            <a:solidFill>
              <a:srgbClr val="0F5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b="1" dirty="0" err="1"/>
                <a:t>Lihat</a:t>
              </a:r>
              <a:endParaRPr lang="en-ID" sz="900" b="1" dirty="0"/>
            </a:p>
          </p:txBody>
        </p:sp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D8FE8018-EEF7-468B-945F-5896C74C2588}"/>
                </a:ext>
              </a:extLst>
            </p:cNvPr>
            <p:cNvSpPr/>
            <p:nvPr/>
          </p:nvSpPr>
          <p:spPr>
            <a:xfrm>
              <a:off x="5730240" y="1569738"/>
              <a:ext cx="658368" cy="269838"/>
            </a:xfrm>
            <a:prstGeom prst="roundRect">
              <a:avLst/>
            </a:prstGeom>
            <a:solidFill>
              <a:srgbClr val="0F5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b="1" dirty="0" err="1"/>
                <a:t>Lihat</a:t>
              </a:r>
              <a:endParaRPr lang="en-ID" sz="900" b="1" dirty="0"/>
            </a:p>
          </p:txBody>
        </p:sp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570D362C-0B58-48BF-B3FC-5CB3C35CF10C}"/>
                </a:ext>
              </a:extLst>
            </p:cNvPr>
            <p:cNvSpPr/>
            <p:nvPr/>
          </p:nvSpPr>
          <p:spPr>
            <a:xfrm>
              <a:off x="5719064" y="2105787"/>
              <a:ext cx="658368" cy="269838"/>
            </a:xfrm>
            <a:prstGeom prst="roundRect">
              <a:avLst/>
            </a:prstGeom>
            <a:solidFill>
              <a:srgbClr val="0F5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b="1" dirty="0" err="1"/>
                <a:t>Lihat</a:t>
              </a:r>
              <a:endParaRPr lang="en-ID" sz="900" b="1" dirty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18FDC8DF-4814-4B62-BDB5-56044E5A3D43}"/>
                </a:ext>
              </a:extLst>
            </p:cNvPr>
            <p:cNvSpPr/>
            <p:nvPr/>
          </p:nvSpPr>
          <p:spPr>
            <a:xfrm>
              <a:off x="5719064" y="2634352"/>
              <a:ext cx="658368" cy="269838"/>
            </a:xfrm>
            <a:prstGeom prst="roundRect">
              <a:avLst/>
            </a:prstGeom>
            <a:solidFill>
              <a:srgbClr val="0F5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b="1" dirty="0" err="1"/>
                <a:t>Lihat</a:t>
              </a:r>
              <a:endParaRPr lang="en-ID" sz="900" b="1" dirty="0"/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9E460C45-2592-4339-92AD-27DEA950FDE2}"/>
                </a:ext>
              </a:extLst>
            </p:cNvPr>
            <p:cNvSpPr/>
            <p:nvPr/>
          </p:nvSpPr>
          <p:spPr>
            <a:xfrm>
              <a:off x="5730240" y="3167903"/>
              <a:ext cx="658368" cy="269838"/>
            </a:xfrm>
            <a:prstGeom prst="roundRect">
              <a:avLst/>
            </a:prstGeom>
            <a:solidFill>
              <a:srgbClr val="0F5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b="1" dirty="0" err="1"/>
                <a:t>Lihat</a:t>
              </a:r>
              <a:endParaRPr lang="en-ID" sz="900" b="1" dirty="0"/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96791D95-9716-4757-A0A2-BA3EA1EF7805}"/>
              </a:ext>
            </a:extLst>
          </p:cNvPr>
          <p:cNvSpPr txBox="1"/>
          <p:nvPr/>
        </p:nvSpPr>
        <p:spPr>
          <a:xfrm>
            <a:off x="199644" y="6185244"/>
            <a:ext cx="43098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00"/>
              </a:spcAft>
            </a:pPr>
            <a:r>
              <a:rPr lang="en-ID" sz="800" dirty="0" err="1">
                <a:solidFill>
                  <a:schemeClr val="bg2">
                    <a:lumMod val="75000"/>
                  </a:schemeClr>
                </a:solidFill>
              </a:rPr>
              <a:t>Menampilkan</a:t>
            </a:r>
            <a:r>
              <a:rPr lang="en-ID" sz="800" dirty="0">
                <a:solidFill>
                  <a:schemeClr val="bg2">
                    <a:lumMod val="75000"/>
                  </a:schemeClr>
                </a:solidFill>
              </a:rPr>
              <a:t> 1-10 </a:t>
            </a:r>
            <a:r>
              <a:rPr lang="en-ID" sz="800" dirty="0" err="1">
                <a:solidFill>
                  <a:schemeClr val="bg2">
                    <a:lumMod val="75000"/>
                  </a:schemeClr>
                </a:solidFill>
              </a:rPr>
              <a:t>dari</a:t>
            </a:r>
            <a:r>
              <a:rPr lang="en-ID" sz="800" dirty="0">
                <a:solidFill>
                  <a:schemeClr val="bg2">
                    <a:lumMod val="75000"/>
                  </a:schemeClr>
                </a:solidFill>
              </a:rPr>
              <a:t> 5,382 </a:t>
            </a:r>
            <a:r>
              <a:rPr lang="en-ID" sz="800" dirty="0" err="1">
                <a:solidFill>
                  <a:schemeClr val="bg2">
                    <a:lumMod val="75000"/>
                  </a:schemeClr>
                </a:solidFill>
              </a:rPr>
              <a:t>dokumen</a:t>
            </a:r>
            <a:r>
              <a:rPr lang="en-ID" sz="800" dirty="0">
                <a:solidFill>
                  <a:schemeClr val="bg2">
                    <a:lumMod val="75000"/>
                  </a:schemeClr>
                </a:solidFill>
              </a:rPr>
              <a:t> |                </a:t>
            </a:r>
            <a:r>
              <a:rPr lang="en-ID" sz="800" dirty="0"/>
              <a:t>items </a:t>
            </a:r>
            <a:r>
              <a:rPr lang="en-ID" sz="800" dirty="0" err="1"/>
              <a:t>perhalaman</a:t>
            </a:r>
            <a:endParaRPr lang="en-ID" sz="700" dirty="0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6E4370B-76DE-424E-80B3-44E1BAAE2D34}"/>
              </a:ext>
            </a:extLst>
          </p:cNvPr>
          <p:cNvGrpSpPr/>
          <p:nvPr/>
        </p:nvGrpSpPr>
        <p:grpSpPr>
          <a:xfrm>
            <a:off x="1900275" y="6190498"/>
            <a:ext cx="402235" cy="215444"/>
            <a:chOff x="2208885" y="5481901"/>
            <a:chExt cx="402235" cy="215444"/>
          </a:xfrm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C9354417-84D8-4953-820A-C9C88CD45EBE}"/>
                </a:ext>
              </a:extLst>
            </p:cNvPr>
            <p:cNvSpPr/>
            <p:nvPr/>
          </p:nvSpPr>
          <p:spPr>
            <a:xfrm>
              <a:off x="2245360" y="5528174"/>
              <a:ext cx="345440" cy="134919"/>
            </a:xfrm>
            <a:prstGeom prst="roundRect">
              <a:avLst/>
            </a:prstGeom>
            <a:solidFill>
              <a:srgbClr val="0F5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900" b="1" dirty="0"/>
                <a:t> </a:t>
              </a:r>
              <a:endParaRPr lang="en-ID" sz="900" b="1" dirty="0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B80D0958-B37F-48F2-A907-4B553A480BCF}"/>
                </a:ext>
              </a:extLst>
            </p:cNvPr>
            <p:cNvSpPr txBox="1"/>
            <p:nvPr/>
          </p:nvSpPr>
          <p:spPr>
            <a:xfrm>
              <a:off x="2208885" y="5481901"/>
              <a:ext cx="402235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Aft>
                  <a:spcPts val="200"/>
                </a:spcAft>
              </a:pPr>
              <a:r>
                <a:rPr lang="en-ID" sz="800" b="1" dirty="0">
                  <a:solidFill>
                    <a:schemeClr val="bg1"/>
                  </a:solidFill>
                </a:rPr>
                <a:t>10  </a:t>
              </a:r>
              <a:r>
                <a:rPr lang="en-ID" sz="800" dirty="0">
                  <a:solidFill>
                    <a:schemeClr val="bg1"/>
                  </a:solidFill>
                </a:rPr>
                <a:t>v</a:t>
              </a:r>
              <a:endParaRPr lang="en-ID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D85C196-8403-4A7C-BBB2-1CE89CB60139}"/>
              </a:ext>
            </a:extLst>
          </p:cNvPr>
          <p:cNvGrpSpPr/>
          <p:nvPr/>
        </p:nvGrpSpPr>
        <p:grpSpPr>
          <a:xfrm>
            <a:off x="3453383" y="6206412"/>
            <a:ext cx="3161880" cy="216732"/>
            <a:chOff x="1325246" y="5768765"/>
            <a:chExt cx="3161880" cy="216732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AB13BDEC-2EF4-46D0-9185-41CBFE184B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90484" y="5768765"/>
              <a:ext cx="1592414" cy="215444"/>
            </a:xfrm>
            <a:prstGeom prst="rect">
              <a:avLst/>
            </a:prstGeom>
          </p:spPr>
        </p:pic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4FBECA48-A48F-48DE-B08C-7B6E0027635A}"/>
                </a:ext>
              </a:extLst>
            </p:cNvPr>
            <p:cNvSpPr/>
            <p:nvPr/>
          </p:nvSpPr>
          <p:spPr>
            <a:xfrm>
              <a:off x="1325246" y="5785675"/>
              <a:ext cx="751648" cy="187327"/>
            </a:xfrm>
            <a:prstGeom prst="roundRect">
              <a:avLst>
                <a:gd name="adj" fmla="val 7173"/>
              </a:avLst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900" b="1" dirty="0"/>
                <a:t> </a:t>
              </a:r>
              <a:endParaRPr lang="en-ID" sz="900" b="1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E5FC762-9D63-4D67-A456-4168F9C4C725}"/>
                </a:ext>
              </a:extLst>
            </p:cNvPr>
            <p:cNvSpPr txBox="1"/>
            <p:nvPr/>
          </p:nvSpPr>
          <p:spPr>
            <a:xfrm>
              <a:off x="1362851" y="5770053"/>
              <a:ext cx="74661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dirty="0" err="1">
                  <a:solidFill>
                    <a:schemeClr val="bg2">
                      <a:lumMod val="75000"/>
                    </a:schemeClr>
                  </a:solidFill>
                </a:rPr>
                <a:t>Sebelumnya</a:t>
              </a:r>
              <a:endParaRPr lang="en-ID" sz="700" dirty="0"/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A74B7551-86D2-4D1C-A342-478C6741BAA2}"/>
                </a:ext>
              </a:extLst>
            </p:cNvPr>
            <p:cNvSpPr/>
            <p:nvPr/>
          </p:nvSpPr>
          <p:spPr>
            <a:xfrm>
              <a:off x="3702902" y="5785336"/>
              <a:ext cx="751648" cy="187327"/>
            </a:xfrm>
            <a:prstGeom prst="roundRect">
              <a:avLst>
                <a:gd name="adj" fmla="val 7173"/>
              </a:avLst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900" b="1" dirty="0"/>
                <a:t> </a:t>
              </a:r>
              <a:endParaRPr lang="en-ID" sz="900" b="1" dirty="0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13DCDC0-522E-4AA0-A599-EB93C71A0161}"/>
                </a:ext>
              </a:extLst>
            </p:cNvPr>
            <p:cNvSpPr txBox="1"/>
            <p:nvPr/>
          </p:nvSpPr>
          <p:spPr>
            <a:xfrm>
              <a:off x="3740507" y="5769714"/>
              <a:ext cx="74661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dirty="0" err="1">
                  <a:solidFill>
                    <a:schemeClr val="bg2">
                      <a:lumMod val="75000"/>
                    </a:schemeClr>
                  </a:solidFill>
                </a:rPr>
                <a:t>Selanjutnya</a:t>
              </a:r>
              <a:endParaRPr lang="en-ID" sz="700" dirty="0"/>
            </a:p>
          </p:txBody>
        </p:sp>
      </p:grpSp>
      <p:pic>
        <p:nvPicPr>
          <p:cNvPr id="51" name="Picture 50">
            <a:extLst>
              <a:ext uri="{FF2B5EF4-FFF2-40B4-BE49-F238E27FC236}">
                <a16:creationId xmlns:a16="http://schemas.microsoft.com/office/drawing/2014/main" id="{1F394806-044C-4F04-9F13-95B7F9E101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81984" y="6650840"/>
            <a:ext cx="2630024" cy="1604992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984299BF-FD47-44D2-BC25-20A11408D240}"/>
              </a:ext>
            </a:extLst>
          </p:cNvPr>
          <p:cNvSpPr/>
          <p:nvPr/>
        </p:nvSpPr>
        <p:spPr>
          <a:xfrm>
            <a:off x="337832" y="6604194"/>
            <a:ext cx="6306312" cy="22115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1462CE2-9026-4361-9B8C-325043A937F2}"/>
              </a:ext>
            </a:extLst>
          </p:cNvPr>
          <p:cNvSpPr txBox="1"/>
          <p:nvPr/>
        </p:nvSpPr>
        <p:spPr>
          <a:xfrm>
            <a:off x="301256" y="6583026"/>
            <a:ext cx="13812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00"/>
              </a:spcAft>
            </a:pPr>
            <a:r>
              <a:rPr lang="en-ID" sz="800" b="1" dirty="0">
                <a:solidFill>
                  <a:srgbClr val="FF0000"/>
                </a:solidFill>
              </a:rPr>
              <a:t>*Note </a:t>
            </a:r>
            <a:r>
              <a:rPr lang="en-ID" sz="800" b="1" dirty="0" err="1">
                <a:solidFill>
                  <a:srgbClr val="FF0000"/>
                </a:solidFill>
              </a:rPr>
              <a:t>untuk</a:t>
            </a:r>
            <a:r>
              <a:rPr lang="en-ID" sz="800" b="1" dirty="0">
                <a:solidFill>
                  <a:srgbClr val="FF0000"/>
                </a:solidFill>
              </a:rPr>
              <a:t> </a:t>
            </a:r>
            <a:r>
              <a:rPr lang="en-ID" sz="800" b="1" dirty="0" err="1">
                <a:solidFill>
                  <a:srgbClr val="FF0000"/>
                </a:solidFill>
              </a:rPr>
              <a:t>Sangkuriang</a:t>
            </a:r>
            <a:endParaRPr lang="en-ID" sz="700" b="1" dirty="0">
              <a:solidFill>
                <a:srgbClr val="FF0000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141193F-3BE0-47E5-BD85-968BF438A280}"/>
              </a:ext>
            </a:extLst>
          </p:cNvPr>
          <p:cNvSpPr txBox="1"/>
          <p:nvPr/>
        </p:nvSpPr>
        <p:spPr>
          <a:xfrm>
            <a:off x="2282190" y="7545024"/>
            <a:ext cx="13812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00"/>
              </a:spcAft>
            </a:pPr>
            <a:r>
              <a:rPr lang="en-ID" sz="800" b="1" dirty="0" err="1">
                <a:solidFill>
                  <a:srgbClr val="FF0000"/>
                </a:solidFill>
              </a:rPr>
              <a:t>Contoh</a:t>
            </a:r>
            <a:r>
              <a:rPr lang="en-ID" sz="800" b="1" dirty="0">
                <a:solidFill>
                  <a:srgbClr val="FF0000"/>
                </a:solidFill>
              </a:rPr>
              <a:t> </a:t>
            </a:r>
            <a:r>
              <a:rPr lang="en-ID" sz="800" b="1" dirty="0" err="1">
                <a:solidFill>
                  <a:srgbClr val="FF0000"/>
                </a:solidFill>
              </a:rPr>
              <a:t>Tampilan</a:t>
            </a:r>
            <a:r>
              <a:rPr lang="en-ID" sz="800" b="1" dirty="0">
                <a:solidFill>
                  <a:srgbClr val="FF0000"/>
                </a:solidFill>
              </a:rPr>
              <a:t> Filter :</a:t>
            </a:r>
            <a:endParaRPr lang="en-ID" sz="700" b="1" dirty="0">
              <a:solidFill>
                <a:srgbClr val="FF0000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C5FA965-4E84-4A36-988E-0AEBA8A6FECF}"/>
              </a:ext>
            </a:extLst>
          </p:cNvPr>
          <p:cNvSpPr/>
          <p:nvPr/>
        </p:nvSpPr>
        <p:spPr>
          <a:xfrm>
            <a:off x="3718560" y="7005411"/>
            <a:ext cx="790956" cy="152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920ACA6-C1F5-4093-948C-2688F3EE5008}"/>
              </a:ext>
            </a:extLst>
          </p:cNvPr>
          <p:cNvSpPr txBox="1"/>
          <p:nvPr/>
        </p:nvSpPr>
        <p:spPr>
          <a:xfrm>
            <a:off x="3681984" y="6973889"/>
            <a:ext cx="7287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00"/>
              </a:spcAft>
            </a:pPr>
            <a:r>
              <a:rPr lang="en-ID" sz="800" b="1" dirty="0" err="1">
                <a:solidFill>
                  <a:srgbClr val="6D6D6D"/>
                </a:solidFill>
              </a:rPr>
              <a:t>Pilih</a:t>
            </a:r>
            <a:r>
              <a:rPr lang="en-ID" sz="800" b="1" dirty="0">
                <a:solidFill>
                  <a:srgbClr val="6D6D6D"/>
                </a:solidFill>
              </a:rPr>
              <a:t> </a:t>
            </a:r>
            <a:r>
              <a:rPr lang="en-ID" sz="800" b="1" dirty="0" err="1">
                <a:solidFill>
                  <a:srgbClr val="6D6D6D"/>
                </a:solidFill>
              </a:rPr>
              <a:t>Instansi</a:t>
            </a:r>
            <a:endParaRPr lang="en-ID" sz="700" b="1" dirty="0">
              <a:solidFill>
                <a:srgbClr val="6D6D6D"/>
              </a:solidFill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C4F265B-8B6A-4D79-9143-F7953116FD43}"/>
              </a:ext>
            </a:extLst>
          </p:cNvPr>
          <p:cNvSpPr/>
          <p:nvPr/>
        </p:nvSpPr>
        <p:spPr>
          <a:xfrm>
            <a:off x="4619350" y="7017641"/>
            <a:ext cx="1417722" cy="152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924CD65-6EF5-415F-9865-C0552D9CDD0B}"/>
              </a:ext>
            </a:extLst>
          </p:cNvPr>
          <p:cNvSpPr txBox="1"/>
          <p:nvPr/>
        </p:nvSpPr>
        <p:spPr>
          <a:xfrm>
            <a:off x="4494276" y="6989779"/>
            <a:ext cx="138124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00"/>
              </a:spcAft>
            </a:pPr>
            <a:r>
              <a:rPr lang="en-ID" sz="700" dirty="0">
                <a:solidFill>
                  <a:srgbClr val="6D6D6D"/>
                </a:solidFill>
              </a:rPr>
              <a:t>--</a:t>
            </a:r>
            <a:r>
              <a:rPr lang="en-ID" sz="700" dirty="0" err="1">
                <a:solidFill>
                  <a:srgbClr val="6D6D6D"/>
                </a:solidFill>
              </a:rPr>
              <a:t>Tampilkan</a:t>
            </a:r>
            <a:r>
              <a:rPr lang="en-ID" sz="700" dirty="0">
                <a:solidFill>
                  <a:srgbClr val="6D6D6D"/>
                </a:solidFill>
              </a:rPr>
              <a:t> </a:t>
            </a:r>
            <a:r>
              <a:rPr lang="en-ID" sz="700" dirty="0" err="1">
                <a:solidFill>
                  <a:srgbClr val="6D6D6D"/>
                </a:solidFill>
              </a:rPr>
              <a:t>Semua</a:t>
            </a:r>
            <a:r>
              <a:rPr lang="en-ID" sz="700" dirty="0">
                <a:solidFill>
                  <a:srgbClr val="6D6D6D"/>
                </a:solidFill>
              </a:rPr>
              <a:t>--</a:t>
            </a:r>
            <a:endParaRPr lang="en-ID" sz="600" dirty="0">
              <a:solidFill>
                <a:srgbClr val="6D6D6D"/>
              </a:solidFill>
            </a:endParaRP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36714F2B-EDB4-4327-B6A7-9AA45374DE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81984" y="7558847"/>
            <a:ext cx="2630024" cy="1018487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id="{D135C76C-583C-4609-A3D3-88AB66A6A1EB}"/>
              </a:ext>
            </a:extLst>
          </p:cNvPr>
          <p:cNvSpPr/>
          <p:nvPr/>
        </p:nvSpPr>
        <p:spPr>
          <a:xfrm>
            <a:off x="4619350" y="7619532"/>
            <a:ext cx="1417722" cy="152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F3BF632-D4B0-492A-8164-936BB487B0E7}"/>
              </a:ext>
            </a:extLst>
          </p:cNvPr>
          <p:cNvSpPr txBox="1"/>
          <p:nvPr/>
        </p:nvSpPr>
        <p:spPr>
          <a:xfrm>
            <a:off x="4494276" y="7591670"/>
            <a:ext cx="138124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00"/>
              </a:spcAft>
            </a:pPr>
            <a:r>
              <a:rPr lang="en-ID" sz="700" dirty="0">
                <a:solidFill>
                  <a:srgbClr val="6D6D6D"/>
                </a:solidFill>
              </a:rPr>
              <a:t>--</a:t>
            </a:r>
            <a:r>
              <a:rPr lang="en-ID" sz="700" dirty="0" err="1">
                <a:solidFill>
                  <a:srgbClr val="6D6D6D"/>
                </a:solidFill>
              </a:rPr>
              <a:t>Tampilkan</a:t>
            </a:r>
            <a:r>
              <a:rPr lang="en-ID" sz="700" dirty="0">
                <a:solidFill>
                  <a:srgbClr val="6D6D6D"/>
                </a:solidFill>
              </a:rPr>
              <a:t> </a:t>
            </a:r>
            <a:r>
              <a:rPr lang="en-ID" sz="700" dirty="0" err="1">
                <a:solidFill>
                  <a:srgbClr val="6D6D6D"/>
                </a:solidFill>
              </a:rPr>
              <a:t>Semua</a:t>
            </a:r>
            <a:r>
              <a:rPr lang="en-ID" sz="700" dirty="0">
                <a:solidFill>
                  <a:srgbClr val="6D6D6D"/>
                </a:solidFill>
              </a:rPr>
              <a:t>--</a:t>
            </a:r>
            <a:endParaRPr lang="en-ID" sz="600" dirty="0">
              <a:solidFill>
                <a:srgbClr val="6D6D6D"/>
              </a:solidFill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0ACCEABA-9A15-42F8-8F56-A8370799A3F1}"/>
              </a:ext>
            </a:extLst>
          </p:cNvPr>
          <p:cNvSpPr/>
          <p:nvPr/>
        </p:nvSpPr>
        <p:spPr>
          <a:xfrm>
            <a:off x="4622458" y="7928955"/>
            <a:ext cx="1417722" cy="152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A74F5CE-2F23-4160-A26C-EFB3619A3DC8}"/>
              </a:ext>
            </a:extLst>
          </p:cNvPr>
          <p:cNvSpPr txBox="1"/>
          <p:nvPr/>
        </p:nvSpPr>
        <p:spPr>
          <a:xfrm>
            <a:off x="4497384" y="7901093"/>
            <a:ext cx="138124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00"/>
              </a:spcAft>
            </a:pPr>
            <a:r>
              <a:rPr lang="en-ID" sz="700" dirty="0">
                <a:solidFill>
                  <a:srgbClr val="6D6D6D"/>
                </a:solidFill>
              </a:rPr>
              <a:t>--</a:t>
            </a:r>
            <a:r>
              <a:rPr lang="en-ID" sz="700" dirty="0" err="1">
                <a:solidFill>
                  <a:srgbClr val="6D6D6D"/>
                </a:solidFill>
              </a:rPr>
              <a:t>Tampilkan</a:t>
            </a:r>
            <a:r>
              <a:rPr lang="en-ID" sz="700" dirty="0">
                <a:solidFill>
                  <a:srgbClr val="6D6D6D"/>
                </a:solidFill>
              </a:rPr>
              <a:t> </a:t>
            </a:r>
            <a:r>
              <a:rPr lang="en-ID" sz="700" dirty="0" err="1">
                <a:solidFill>
                  <a:srgbClr val="6D6D6D"/>
                </a:solidFill>
              </a:rPr>
              <a:t>Semua</a:t>
            </a:r>
            <a:r>
              <a:rPr lang="en-ID" sz="700" dirty="0">
                <a:solidFill>
                  <a:srgbClr val="6D6D6D"/>
                </a:solidFill>
              </a:rPr>
              <a:t>--</a:t>
            </a:r>
            <a:endParaRPr lang="en-ID" sz="600" dirty="0">
              <a:solidFill>
                <a:srgbClr val="6D6D6D"/>
              </a:solidFill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59258292-585A-4BFF-AFBA-FCD40F926CAD}"/>
              </a:ext>
            </a:extLst>
          </p:cNvPr>
          <p:cNvGrpSpPr/>
          <p:nvPr/>
        </p:nvGrpSpPr>
        <p:grpSpPr>
          <a:xfrm>
            <a:off x="646176" y="3718639"/>
            <a:ext cx="4309872" cy="2431552"/>
            <a:chOff x="585216" y="1090291"/>
            <a:chExt cx="4309872" cy="2431552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9B60FD71-B9E5-45E8-A5FE-5840D6F40D46}"/>
                </a:ext>
              </a:extLst>
            </p:cNvPr>
            <p:cNvSpPr txBox="1"/>
            <p:nvPr/>
          </p:nvSpPr>
          <p:spPr>
            <a:xfrm>
              <a:off x="585216" y="1090291"/>
              <a:ext cx="4309872" cy="361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b="1" dirty="0" err="1"/>
                <a:t>Ditjen</a:t>
              </a:r>
              <a:r>
                <a:rPr lang="en-ID" sz="800" b="1" dirty="0"/>
                <a:t> </a:t>
              </a:r>
              <a:r>
                <a:rPr lang="en-ID" sz="800" b="1" dirty="0" err="1"/>
                <a:t>Dukcapil</a:t>
              </a:r>
              <a:r>
                <a:rPr lang="en-ID" sz="800" b="1" dirty="0"/>
                <a:t> Kementerian </a:t>
              </a:r>
              <a:r>
                <a:rPr lang="en-ID" sz="800" b="1" dirty="0" err="1"/>
                <a:t>Dalam</a:t>
              </a:r>
              <a:r>
                <a:rPr lang="en-ID" sz="800" b="1" dirty="0"/>
                <a:t> Negeri</a:t>
              </a:r>
            </a:p>
            <a:p>
              <a:pPr>
                <a:spcAft>
                  <a:spcPts val="200"/>
                </a:spcAft>
              </a:pPr>
              <a:r>
                <a:rPr lang="en-ID" sz="700" dirty="0"/>
                <a:t>11 </a:t>
              </a:r>
              <a:r>
                <a:rPr lang="en-ID" sz="700" dirty="0" err="1"/>
                <a:t>Januari</a:t>
              </a:r>
              <a:r>
                <a:rPr lang="en-ID" sz="700" dirty="0"/>
                <a:t> 2021 | </a:t>
              </a:r>
              <a:r>
                <a:rPr lang="en-ID" sz="700" dirty="0" err="1"/>
                <a:t>Berkala</a:t>
              </a:r>
              <a:r>
                <a:rPr lang="en-ID" sz="700" dirty="0"/>
                <a:t> | </a:t>
              </a:r>
              <a:r>
                <a:rPr lang="en-ID" sz="700" dirty="0" err="1"/>
                <a:t>Regulasi</a:t>
              </a:r>
              <a:endParaRPr lang="en-ID" sz="700" dirty="0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4C8F1642-8136-48E4-A8E3-6F7D495B1DA9}"/>
                </a:ext>
              </a:extLst>
            </p:cNvPr>
            <p:cNvSpPr txBox="1"/>
            <p:nvPr/>
          </p:nvSpPr>
          <p:spPr>
            <a:xfrm>
              <a:off x="585216" y="1615627"/>
              <a:ext cx="4309872" cy="361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b="1" dirty="0"/>
                <a:t>PPID </a:t>
              </a:r>
              <a:r>
                <a:rPr lang="en-ID" sz="800" b="1" dirty="0" err="1"/>
                <a:t>Provinsi</a:t>
              </a:r>
              <a:r>
                <a:rPr lang="en-ID" sz="800" b="1" dirty="0"/>
                <a:t> DKI Jakarta</a:t>
              </a:r>
            </a:p>
            <a:p>
              <a:pPr>
                <a:spcAft>
                  <a:spcPts val="200"/>
                </a:spcAft>
              </a:pPr>
              <a:r>
                <a:rPr lang="en-ID" sz="700" dirty="0"/>
                <a:t>08 </a:t>
              </a:r>
              <a:r>
                <a:rPr lang="en-ID" sz="700" dirty="0" err="1"/>
                <a:t>Januari</a:t>
              </a:r>
              <a:r>
                <a:rPr lang="en-ID" sz="700" dirty="0"/>
                <a:t> 2021 | </a:t>
              </a:r>
              <a:r>
                <a:rPr lang="en-ID" sz="700" dirty="0" err="1"/>
                <a:t>Berkala</a:t>
              </a:r>
              <a:r>
                <a:rPr lang="en-ID" sz="700" dirty="0"/>
                <a:t> | </a:t>
              </a:r>
              <a:r>
                <a:rPr lang="en-ID" sz="700" dirty="0" err="1"/>
                <a:t>Informasi</a:t>
              </a:r>
              <a:endParaRPr lang="en-ID" sz="700" dirty="0"/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CF082DF7-3CA0-4FEF-B249-97E83F3E5ADE}"/>
                </a:ext>
              </a:extLst>
            </p:cNvPr>
            <p:cNvSpPr txBox="1"/>
            <p:nvPr/>
          </p:nvSpPr>
          <p:spPr>
            <a:xfrm>
              <a:off x="585216" y="2140963"/>
              <a:ext cx="4309872" cy="361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b="1" dirty="0"/>
                <a:t>Badan </a:t>
              </a:r>
              <a:r>
                <a:rPr lang="en-ID" sz="800" b="1" dirty="0" err="1"/>
                <a:t>Kepegawaian</a:t>
              </a:r>
              <a:r>
                <a:rPr lang="en-ID" sz="800" b="1" dirty="0"/>
                <a:t> Daerah </a:t>
              </a:r>
              <a:r>
                <a:rPr lang="en-ID" sz="800" b="1" dirty="0" err="1"/>
                <a:t>Kabupaten</a:t>
              </a:r>
              <a:r>
                <a:rPr lang="en-ID" sz="800" b="1" dirty="0"/>
                <a:t> </a:t>
              </a:r>
              <a:r>
                <a:rPr lang="en-ID" sz="800" b="1" dirty="0" err="1"/>
                <a:t>Sleman</a:t>
              </a:r>
              <a:endParaRPr lang="en-ID" sz="800" b="1" dirty="0"/>
            </a:p>
            <a:p>
              <a:pPr>
                <a:spcAft>
                  <a:spcPts val="200"/>
                </a:spcAft>
              </a:pPr>
              <a:r>
                <a:rPr lang="en-ID" sz="700" dirty="0"/>
                <a:t>08 </a:t>
              </a:r>
              <a:r>
                <a:rPr lang="en-ID" sz="700" dirty="0" err="1"/>
                <a:t>Januari</a:t>
              </a:r>
              <a:r>
                <a:rPr lang="en-ID" sz="700" dirty="0"/>
                <a:t> 2021 | Serta </a:t>
              </a:r>
              <a:r>
                <a:rPr lang="en-ID" sz="700" dirty="0" err="1"/>
                <a:t>Merta</a:t>
              </a:r>
              <a:r>
                <a:rPr lang="en-ID" sz="700" dirty="0"/>
                <a:t> | </a:t>
              </a:r>
              <a:r>
                <a:rPr lang="en-ID" sz="700" dirty="0" err="1"/>
                <a:t>Informasi</a:t>
              </a:r>
              <a:endParaRPr lang="en-ID" sz="700" dirty="0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EB066E1C-4FD2-4C79-B069-9A242A135B9E}"/>
                </a:ext>
              </a:extLst>
            </p:cNvPr>
            <p:cNvSpPr txBox="1"/>
            <p:nvPr/>
          </p:nvSpPr>
          <p:spPr>
            <a:xfrm>
              <a:off x="585216" y="2666299"/>
              <a:ext cx="4309872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b="1" dirty="0" err="1"/>
                <a:t>Satuan</a:t>
              </a:r>
              <a:r>
                <a:rPr lang="en-ID" sz="800" b="1" dirty="0"/>
                <a:t> Pol PP dan </a:t>
              </a:r>
              <a:r>
                <a:rPr lang="en-ID" sz="800" b="1" dirty="0" err="1"/>
                <a:t>Pemadam</a:t>
              </a:r>
              <a:r>
                <a:rPr lang="en-ID" sz="800" b="1" dirty="0"/>
                <a:t> </a:t>
              </a:r>
              <a:r>
                <a:rPr lang="en-ID" sz="800" b="1" dirty="0" err="1"/>
                <a:t>Kebakaran</a:t>
              </a:r>
              <a:r>
                <a:rPr lang="en-ID" sz="800" b="1" dirty="0"/>
                <a:t> </a:t>
              </a:r>
              <a:r>
                <a:rPr lang="en-ID" sz="800" b="1" dirty="0" err="1"/>
                <a:t>Kabupaten</a:t>
              </a:r>
              <a:r>
                <a:rPr lang="en-ID" sz="800" b="1" dirty="0"/>
                <a:t> </a:t>
              </a:r>
              <a:r>
                <a:rPr lang="en-ID" sz="800" b="1" dirty="0" err="1"/>
                <a:t>Bantaeng</a:t>
              </a:r>
              <a:endParaRPr lang="en-ID" sz="800" b="1" dirty="0"/>
            </a:p>
            <a:p>
              <a:pPr>
                <a:spcAft>
                  <a:spcPts val="200"/>
                </a:spcAft>
              </a:pPr>
              <a:r>
                <a:rPr lang="en-ID" sz="700" dirty="0"/>
                <a:t>04 </a:t>
              </a:r>
              <a:r>
                <a:rPr lang="en-ID" sz="700" dirty="0" err="1"/>
                <a:t>Januari</a:t>
              </a:r>
              <a:r>
                <a:rPr lang="en-ID" sz="700" dirty="0"/>
                <a:t> 2021 | </a:t>
              </a:r>
              <a:r>
                <a:rPr lang="en-ID" sz="700" dirty="0" err="1"/>
                <a:t>Berkala</a:t>
              </a:r>
              <a:r>
                <a:rPr lang="en-ID" sz="700" dirty="0"/>
                <a:t>| </a:t>
              </a:r>
              <a:r>
                <a:rPr lang="en-ID" sz="700" dirty="0" err="1"/>
                <a:t>Profil</a:t>
              </a:r>
              <a:r>
                <a:rPr lang="en-ID" sz="700" dirty="0"/>
                <a:t> Badan </a:t>
              </a:r>
              <a:r>
                <a:rPr lang="en-ID" sz="700" dirty="0" err="1"/>
                <a:t>Publik</a:t>
              </a:r>
              <a:endParaRPr lang="en-ID" sz="700" dirty="0"/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802789CE-8311-43B2-BBD7-09CE560759A0}"/>
                </a:ext>
              </a:extLst>
            </p:cNvPr>
            <p:cNvSpPr txBox="1"/>
            <p:nvPr/>
          </p:nvSpPr>
          <p:spPr>
            <a:xfrm>
              <a:off x="585216" y="3173030"/>
              <a:ext cx="4309872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en-ID" sz="800" b="1" dirty="0"/>
                <a:t>Dinas </a:t>
              </a:r>
              <a:r>
                <a:rPr lang="en-ID" sz="800" b="1" dirty="0" err="1"/>
                <a:t>Perhubungan</a:t>
              </a:r>
              <a:r>
                <a:rPr lang="en-ID" sz="800" b="1" dirty="0"/>
                <a:t> </a:t>
              </a:r>
              <a:r>
                <a:rPr lang="en-ID" sz="800" b="1" dirty="0" err="1"/>
                <a:t>Kabupaten</a:t>
              </a:r>
              <a:r>
                <a:rPr lang="en-ID" sz="800" b="1" dirty="0"/>
                <a:t> </a:t>
              </a:r>
              <a:r>
                <a:rPr lang="en-ID" sz="800" b="1" dirty="0" err="1"/>
                <a:t>Pasangkayu</a:t>
              </a:r>
              <a:endParaRPr lang="en-ID" sz="800" b="1" dirty="0"/>
            </a:p>
            <a:p>
              <a:pPr>
                <a:spcAft>
                  <a:spcPts val="200"/>
                </a:spcAft>
              </a:pPr>
              <a:r>
                <a:rPr lang="en-ID" sz="700" dirty="0"/>
                <a:t>02 </a:t>
              </a:r>
              <a:r>
                <a:rPr lang="en-ID" sz="700" dirty="0" err="1"/>
                <a:t>Januari</a:t>
              </a:r>
              <a:r>
                <a:rPr lang="en-ID" sz="700" dirty="0"/>
                <a:t> 2021 | </a:t>
              </a:r>
              <a:r>
                <a:rPr lang="en-ID" sz="700" dirty="0" err="1"/>
                <a:t>Berkala</a:t>
              </a:r>
              <a:r>
                <a:rPr lang="en-ID" sz="700" dirty="0"/>
                <a:t>| </a:t>
              </a:r>
              <a:r>
                <a:rPr lang="en-ID" sz="700" dirty="0" err="1"/>
                <a:t>Laporan</a:t>
              </a:r>
              <a:endParaRPr lang="en-ID" sz="700" dirty="0"/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F48B91E6-A8F0-4BF9-85D9-D480B6B2022D}"/>
              </a:ext>
            </a:extLst>
          </p:cNvPr>
          <p:cNvGrpSpPr/>
          <p:nvPr/>
        </p:nvGrpSpPr>
        <p:grpSpPr>
          <a:xfrm>
            <a:off x="5719064" y="3671921"/>
            <a:ext cx="669544" cy="2401554"/>
            <a:chOff x="5719064" y="1036187"/>
            <a:chExt cx="669544" cy="2401554"/>
          </a:xfrm>
        </p:grpSpPr>
        <p:sp>
          <p:nvSpPr>
            <p:cNvPr id="70" name="Rectangle: Rounded Corners 69">
              <a:extLst>
                <a:ext uri="{FF2B5EF4-FFF2-40B4-BE49-F238E27FC236}">
                  <a16:creationId xmlns:a16="http://schemas.microsoft.com/office/drawing/2014/main" id="{1224EB2D-9AAE-4CC9-993E-5D887352A8F6}"/>
                </a:ext>
              </a:extLst>
            </p:cNvPr>
            <p:cNvSpPr/>
            <p:nvPr/>
          </p:nvSpPr>
          <p:spPr>
            <a:xfrm>
              <a:off x="5730240" y="1036187"/>
              <a:ext cx="658368" cy="269838"/>
            </a:xfrm>
            <a:prstGeom prst="roundRect">
              <a:avLst/>
            </a:prstGeom>
            <a:solidFill>
              <a:srgbClr val="0F5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b="1" dirty="0" err="1"/>
                <a:t>Lihat</a:t>
              </a:r>
              <a:endParaRPr lang="en-ID" sz="900" b="1" dirty="0"/>
            </a:p>
          </p:txBody>
        </p:sp>
        <p:sp>
          <p:nvSpPr>
            <p:cNvPr id="71" name="Rectangle: Rounded Corners 70">
              <a:extLst>
                <a:ext uri="{FF2B5EF4-FFF2-40B4-BE49-F238E27FC236}">
                  <a16:creationId xmlns:a16="http://schemas.microsoft.com/office/drawing/2014/main" id="{9B5F1DCD-0433-423A-A54B-EA6617E55C8E}"/>
                </a:ext>
              </a:extLst>
            </p:cNvPr>
            <p:cNvSpPr/>
            <p:nvPr/>
          </p:nvSpPr>
          <p:spPr>
            <a:xfrm>
              <a:off x="5730240" y="1569738"/>
              <a:ext cx="658368" cy="269838"/>
            </a:xfrm>
            <a:prstGeom prst="roundRect">
              <a:avLst/>
            </a:prstGeom>
            <a:solidFill>
              <a:srgbClr val="0F5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b="1" dirty="0" err="1"/>
                <a:t>Lihat</a:t>
              </a:r>
              <a:endParaRPr lang="en-ID" sz="900" b="1" dirty="0"/>
            </a:p>
          </p:txBody>
        </p:sp>
        <p:sp>
          <p:nvSpPr>
            <p:cNvPr id="72" name="Rectangle: Rounded Corners 71">
              <a:extLst>
                <a:ext uri="{FF2B5EF4-FFF2-40B4-BE49-F238E27FC236}">
                  <a16:creationId xmlns:a16="http://schemas.microsoft.com/office/drawing/2014/main" id="{26FDEC7B-0132-41BC-899B-E287B208A1E6}"/>
                </a:ext>
              </a:extLst>
            </p:cNvPr>
            <p:cNvSpPr/>
            <p:nvPr/>
          </p:nvSpPr>
          <p:spPr>
            <a:xfrm>
              <a:off x="5719064" y="2105787"/>
              <a:ext cx="658368" cy="269838"/>
            </a:xfrm>
            <a:prstGeom prst="roundRect">
              <a:avLst/>
            </a:prstGeom>
            <a:solidFill>
              <a:srgbClr val="0F5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b="1" dirty="0" err="1"/>
                <a:t>Lihat</a:t>
              </a:r>
              <a:endParaRPr lang="en-ID" sz="900" b="1" dirty="0"/>
            </a:p>
          </p:txBody>
        </p:sp>
        <p:sp>
          <p:nvSpPr>
            <p:cNvPr id="73" name="Rectangle: Rounded Corners 72">
              <a:extLst>
                <a:ext uri="{FF2B5EF4-FFF2-40B4-BE49-F238E27FC236}">
                  <a16:creationId xmlns:a16="http://schemas.microsoft.com/office/drawing/2014/main" id="{5DC3976A-B702-4A7E-98A6-49C508702737}"/>
                </a:ext>
              </a:extLst>
            </p:cNvPr>
            <p:cNvSpPr/>
            <p:nvPr/>
          </p:nvSpPr>
          <p:spPr>
            <a:xfrm>
              <a:off x="5719064" y="2634352"/>
              <a:ext cx="658368" cy="269838"/>
            </a:xfrm>
            <a:prstGeom prst="roundRect">
              <a:avLst/>
            </a:prstGeom>
            <a:solidFill>
              <a:srgbClr val="0F5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b="1" dirty="0" err="1"/>
                <a:t>Lihat</a:t>
              </a:r>
              <a:endParaRPr lang="en-ID" sz="900" b="1" dirty="0"/>
            </a:p>
          </p:txBody>
        </p:sp>
        <p:sp>
          <p:nvSpPr>
            <p:cNvPr id="74" name="Rectangle: Rounded Corners 73">
              <a:extLst>
                <a:ext uri="{FF2B5EF4-FFF2-40B4-BE49-F238E27FC236}">
                  <a16:creationId xmlns:a16="http://schemas.microsoft.com/office/drawing/2014/main" id="{C5E66F0E-CACE-4042-A773-64BB7A543767}"/>
                </a:ext>
              </a:extLst>
            </p:cNvPr>
            <p:cNvSpPr/>
            <p:nvPr/>
          </p:nvSpPr>
          <p:spPr>
            <a:xfrm>
              <a:off x="5730240" y="3167903"/>
              <a:ext cx="658368" cy="269838"/>
            </a:xfrm>
            <a:prstGeom prst="roundRect">
              <a:avLst/>
            </a:prstGeom>
            <a:solidFill>
              <a:srgbClr val="0F5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b="1" dirty="0" err="1"/>
                <a:t>Lihat</a:t>
              </a:r>
              <a:endParaRPr lang="en-ID" sz="9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879022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416</TotalTime>
  <Words>296</Words>
  <Application>Microsoft Office PowerPoint</Application>
  <PresentationFormat>A4 Paper (210x297 mm)</PresentationFormat>
  <Paragraphs>70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Font Awesome 6 Free Solid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Ahmad Hariyanto</dc:creator>
  <cp:lastModifiedBy>Ahmad Hariyanto</cp:lastModifiedBy>
  <cp:revision>5</cp:revision>
  <dcterms:created xsi:type="dcterms:W3CDTF">2021-10-28T02:59:59Z</dcterms:created>
  <dcterms:modified xsi:type="dcterms:W3CDTF">2021-10-28T10:01:55Z</dcterms:modified>
</cp:coreProperties>
</file>