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dia/image16.jpg" ContentType="image/jpg"/>
  <Override PartName="/ppt/notesSlides/notesSlide4.xml" ContentType="application/vnd.openxmlformats-officedocument.presentationml.notesSlide+xml"/>
  <Override PartName="/ppt/media/image42.jpg" ContentType="image/jpg"/>
  <Override PartName="/ppt/media/image44.jpg" ContentType="image/jpg"/>
  <Override PartName="/ppt/media/image45.jpg" ContentType="image/jpg"/>
  <Override PartName="/ppt/media/image46.jpg" ContentType="image/jpg"/>
  <Override PartName="/ppt/media/image48.jpg" ContentType="image/jpg"/>
  <Override PartName="/ppt/media/image50.jpg" ContentType="image/jpg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21" r:id="rId2"/>
    <p:sldMasterId id="2147483774" r:id="rId3"/>
  </p:sldMasterIdLst>
  <p:notesMasterIdLst>
    <p:notesMasterId r:id="rId31"/>
  </p:notesMasterIdLst>
  <p:sldIdLst>
    <p:sldId id="256" r:id="rId4"/>
    <p:sldId id="261" r:id="rId5"/>
    <p:sldId id="285" r:id="rId6"/>
    <p:sldId id="311" r:id="rId7"/>
    <p:sldId id="286" r:id="rId8"/>
    <p:sldId id="272" r:id="rId9"/>
    <p:sldId id="283" r:id="rId10"/>
    <p:sldId id="287" r:id="rId11"/>
    <p:sldId id="260" r:id="rId12"/>
    <p:sldId id="330" r:id="rId13"/>
    <p:sldId id="306" r:id="rId14"/>
    <p:sldId id="270" r:id="rId15"/>
    <p:sldId id="264" r:id="rId16"/>
    <p:sldId id="266" r:id="rId17"/>
    <p:sldId id="314" r:id="rId18"/>
    <p:sldId id="315" r:id="rId19"/>
    <p:sldId id="341" r:id="rId20"/>
    <p:sldId id="342" r:id="rId21"/>
    <p:sldId id="294" r:id="rId22"/>
    <p:sldId id="265" r:id="rId23"/>
    <p:sldId id="329" r:id="rId24"/>
    <p:sldId id="292" r:id="rId25"/>
    <p:sldId id="327" r:id="rId26"/>
    <p:sldId id="339" r:id="rId27"/>
    <p:sldId id="340" r:id="rId28"/>
    <p:sldId id="325" r:id="rId29"/>
    <p:sldId id="322" r:id="rId30"/>
  </p:sldIdLst>
  <p:sldSz cx="9144000" cy="5143500" type="screen16x9"/>
  <p:notesSz cx="6858000" cy="9144000"/>
  <p:defaultTextStyle>
    <a:defPPr>
      <a:defRPr lang="en-US"/>
    </a:defPPr>
    <a:lvl1pPr marL="0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8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2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  <a:srgbClr val="FF0000"/>
    <a:srgbClr val="00FF80"/>
    <a:srgbClr val="9900CC"/>
    <a:srgbClr val="FF9900"/>
    <a:srgbClr val="D99B01"/>
    <a:srgbClr val="FF66CC"/>
    <a:srgbClr val="FF67AC"/>
    <a:srgbClr val="CC0099"/>
    <a:srgbClr val="FFDC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339" autoAdjust="0"/>
  </p:normalViewPr>
  <p:slideViewPr>
    <p:cSldViewPr>
      <p:cViewPr>
        <p:scale>
          <a:sx n="100" d="100"/>
          <a:sy n="100" d="100"/>
        </p:scale>
        <p:origin x="946" y="5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 /><Relationship Id="rId13" Type="http://schemas.openxmlformats.org/officeDocument/2006/relationships/slide" Target="slides/slide10.xml" /><Relationship Id="rId18" Type="http://schemas.openxmlformats.org/officeDocument/2006/relationships/slide" Target="slides/slide15.xml" /><Relationship Id="rId26" Type="http://schemas.openxmlformats.org/officeDocument/2006/relationships/slide" Target="slides/slide23.xml" /><Relationship Id="rId3" Type="http://schemas.openxmlformats.org/officeDocument/2006/relationships/slideMaster" Target="slideMasters/slideMaster3.xml" /><Relationship Id="rId21" Type="http://schemas.openxmlformats.org/officeDocument/2006/relationships/slide" Target="slides/slide18.xml" /><Relationship Id="rId34" Type="http://schemas.openxmlformats.org/officeDocument/2006/relationships/theme" Target="theme/theme1.xml" /><Relationship Id="rId7" Type="http://schemas.openxmlformats.org/officeDocument/2006/relationships/slide" Target="slides/slide4.xml" /><Relationship Id="rId12" Type="http://schemas.openxmlformats.org/officeDocument/2006/relationships/slide" Target="slides/slide9.xml" /><Relationship Id="rId17" Type="http://schemas.openxmlformats.org/officeDocument/2006/relationships/slide" Target="slides/slide14.xml" /><Relationship Id="rId25" Type="http://schemas.openxmlformats.org/officeDocument/2006/relationships/slide" Target="slides/slide22.xml" /><Relationship Id="rId33" Type="http://schemas.openxmlformats.org/officeDocument/2006/relationships/viewProps" Target="viewProps.xml" /><Relationship Id="rId2" Type="http://schemas.openxmlformats.org/officeDocument/2006/relationships/slideMaster" Target="slideMasters/slideMaster2.xml" /><Relationship Id="rId16" Type="http://schemas.openxmlformats.org/officeDocument/2006/relationships/slide" Target="slides/slide13.xml" /><Relationship Id="rId20" Type="http://schemas.openxmlformats.org/officeDocument/2006/relationships/slide" Target="slides/slide17.xml" /><Relationship Id="rId29" Type="http://schemas.openxmlformats.org/officeDocument/2006/relationships/slide" Target="slides/slide26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3.xml" /><Relationship Id="rId11" Type="http://schemas.openxmlformats.org/officeDocument/2006/relationships/slide" Target="slides/slide8.xml" /><Relationship Id="rId24" Type="http://schemas.openxmlformats.org/officeDocument/2006/relationships/slide" Target="slides/slide21.xml" /><Relationship Id="rId32" Type="http://schemas.openxmlformats.org/officeDocument/2006/relationships/presProps" Target="presProps.xml" /><Relationship Id="rId5" Type="http://schemas.openxmlformats.org/officeDocument/2006/relationships/slide" Target="slides/slide2.xml" /><Relationship Id="rId15" Type="http://schemas.openxmlformats.org/officeDocument/2006/relationships/slide" Target="slides/slide12.xml" /><Relationship Id="rId23" Type="http://schemas.openxmlformats.org/officeDocument/2006/relationships/slide" Target="slides/slide20.xml" /><Relationship Id="rId28" Type="http://schemas.openxmlformats.org/officeDocument/2006/relationships/slide" Target="slides/slide25.xml" /><Relationship Id="rId10" Type="http://schemas.openxmlformats.org/officeDocument/2006/relationships/slide" Target="slides/slide7.xml" /><Relationship Id="rId19" Type="http://schemas.openxmlformats.org/officeDocument/2006/relationships/slide" Target="slides/slide16.xml" /><Relationship Id="rId31" Type="http://schemas.openxmlformats.org/officeDocument/2006/relationships/notesMaster" Target="notesMasters/notesMaster1.xml" /><Relationship Id="rId4" Type="http://schemas.openxmlformats.org/officeDocument/2006/relationships/slide" Target="slides/slide1.xml" /><Relationship Id="rId9" Type="http://schemas.openxmlformats.org/officeDocument/2006/relationships/slide" Target="slides/slide6.xml" /><Relationship Id="rId14" Type="http://schemas.openxmlformats.org/officeDocument/2006/relationships/slide" Target="slides/slide11.xml" /><Relationship Id="rId22" Type="http://schemas.openxmlformats.org/officeDocument/2006/relationships/slide" Target="slides/slide19.xml" /><Relationship Id="rId27" Type="http://schemas.openxmlformats.org/officeDocument/2006/relationships/slide" Target="slides/slide24.xml" /><Relationship Id="rId30" Type="http://schemas.openxmlformats.org/officeDocument/2006/relationships/slide" Target="slides/slide27.xml" /><Relationship Id="rId35" Type="http://schemas.openxmlformats.org/officeDocument/2006/relationships/tableStyles" Target="tableStyles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87F082-C2C3-1C46-A8FA-7F5391D53064}" type="doc">
      <dgm:prSet loTypeId="urn:microsoft.com/office/officeart/2005/8/layout/radial5" loCatId="relationship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01B142E-EC8E-644A-B8A5-6CDA284CB095}">
      <dgm:prSet phldrT="[Text]" custT="1"/>
      <dgm:spPr>
        <a:gradFill rotWithShape="0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</dgm:spPr>
      <dgm:t>
        <a:bodyPr vert="horz" lIns="0" tIns="0" rIns="0" bIns="0"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charset="0"/>
            </a:rPr>
            <a:t>LSP-PDN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charset="0"/>
            </a:rPr>
            <a:t>BPSDM</a:t>
          </a:r>
          <a:br>
            <a: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charset="0"/>
            </a:rPr>
          </a:br>
          <a:r>
            <a: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charset="0"/>
            </a:rPr>
            <a:t>(</a:t>
          </a:r>
          <a:r>
            <a:rPr lang="en-US" sz="2000" b="1" dirty="0" err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charset="0"/>
            </a:rPr>
            <a:t>Kemendagri</a:t>
          </a:r>
          <a:r>
            <a: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charset="0"/>
            </a:rPr>
            <a:t>)</a:t>
          </a:r>
          <a:endParaRPr lang="en-US" sz="20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563AD08-1034-2842-A9E3-FBF56D72437D}" type="parTrans" cxnId="{267AC7CE-908E-CC44-8628-4B9515F1734B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AD805E7D-4B09-6F4F-B0BD-37555D085E12}" type="sibTrans" cxnId="{267AC7CE-908E-CC44-8628-4B9515F1734B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A72E939F-936E-1A41-B88E-296824F57A1F}">
      <dgm:prSet phldrT="[Text]" custT="1"/>
      <dgm:spPr>
        <a:solidFill>
          <a:schemeClr val="accent6">
            <a:lumMod val="50000"/>
          </a:schemeClr>
        </a:solidFill>
      </dgm:spPr>
      <dgm:t>
        <a:bodyPr vert="horz" lIns="0" tIns="0" rIns="0" bIns="0"/>
        <a:lstStyle/>
        <a:p>
          <a:r>
            <a:rPr lang="en-US" sz="1000" b="1" dirty="0">
              <a:solidFill>
                <a:schemeClr val="bg1"/>
              </a:solidFill>
              <a:latin typeface="Trebuchet MS" charset="0"/>
            </a:rPr>
            <a:t>POL</a:t>
          </a:r>
        </a:p>
        <a:p>
          <a:r>
            <a:rPr lang="en-US" sz="1000" b="1" dirty="0">
              <a:solidFill>
                <a:schemeClr val="bg1"/>
              </a:solidFill>
              <a:latin typeface="Trebuchet MS" charset="0"/>
            </a:rPr>
            <a:t>PP</a:t>
          </a:r>
          <a:endParaRPr lang="en-US" sz="1000" b="1" dirty="0">
            <a:solidFill>
              <a:schemeClr val="bg1"/>
            </a:solidFill>
          </a:endParaRPr>
        </a:p>
      </dgm:t>
    </dgm:pt>
    <dgm:pt modelId="{EEDBEA63-6A59-FA4B-BAB7-A59967000915}" type="sibTrans" cxnId="{7FA44335-55CE-0B4E-815A-399F60F86079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5EB100BA-AF3A-EE4A-8195-C289EBB140D2}" type="parTrans" cxnId="{7FA44335-55CE-0B4E-815A-399F60F86079}">
      <dgm:prSet/>
      <dgm:spPr/>
      <dgm:t>
        <a:bodyPr vert="horz" lIns="0" rIns="0"/>
        <a:lstStyle/>
        <a:p>
          <a:endParaRPr lang="en-US">
            <a:solidFill>
              <a:srgbClr val="000099"/>
            </a:solidFill>
          </a:endParaRPr>
        </a:p>
      </dgm:t>
    </dgm:pt>
    <dgm:pt modelId="{F5C32F2F-C712-7243-8FA3-3351988B0A1F}">
      <dgm:prSet phldrT="[Text]" custT="1"/>
      <dgm:spPr>
        <a:solidFill>
          <a:schemeClr val="accent5">
            <a:lumMod val="75000"/>
          </a:schemeClr>
        </a:solidFill>
      </dgm:spPr>
      <dgm:t>
        <a:bodyPr vert="horz" lIns="0" tIns="0" rIns="0" bIns="0"/>
        <a:lstStyle/>
        <a:p>
          <a:r>
            <a:rPr lang="en-US" sz="800" b="1" dirty="0">
              <a:solidFill>
                <a:schemeClr val="bg1"/>
              </a:solidFill>
              <a:latin typeface="Trebuchet MS" charset="0"/>
            </a:rPr>
            <a:t>DUK</a:t>
          </a:r>
        </a:p>
        <a:p>
          <a:r>
            <a:rPr lang="en-US" sz="800" b="1" dirty="0">
              <a:solidFill>
                <a:schemeClr val="bg1"/>
              </a:solidFill>
              <a:latin typeface="Trebuchet MS" charset="0"/>
            </a:rPr>
            <a:t>CAPIL</a:t>
          </a:r>
          <a:endParaRPr lang="en-US" sz="800" b="1" dirty="0">
            <a:solidFill>
              <a:schemeClr val="bg1"/>
            </a:solidFill>
          </a:endParaRPr>
        </a:p>
      </dgm:t>
    </dgm:pt>
    <dgm:pt modelId="{6A0F1F27-9D29-1247-B659-2DD8C70391C4}" type="sibTrans" cxnId="{BAF6F6CF-A607-8A45-8E9D-17F88F3418FF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90877648-BAF3-304E-B9C2-2AB8ACCC69EC}" type="parTrans" cxnId="{BAF6F6CF-A607-8A45-8E9D-17F88F3418FF}">
      <dgm:prSet/>
      <dgm:spPr/>
      <dgm:t>
        <a:bodyPr vert="horz" lIns="0" rIns="0"/>
        <a:lstStyle/>
        <a:p>
          <a:endParaRPr lang="en-US">
            <a:solidFill>
              <a:srgbClr val="000099"/>
            </a:solidFill>
          </a:endParaRPr>
        </a:p>
      </dgm:t>
    </dgm:pt>
    <dgm:pt modelId="{44FC8E63-7A15-9A49-B772-390ED8628CC7}">
      <dgm:prSet phldrT="[Text]" custT="1"/>
      <dgm:spPr>
        <a:solidFill>
          <a:schemeClr val="accent5">
            <a:lumMod val="75000"/>
          </a:schemeClr>
        </a:solidFill>
      </dgm:spPr>
      <dgm:t>
        <a:bodyPr vert="horz" lIns="0" tIns="0" rIns="0" bIns="0"/>
        <a:lstStyle/>
        <a:p>
          <a:r>
            <a:rPr lang="en-US" sz="1200" b="1" dirty="0" err="1">
              <a:solidFill>
                <a:schemeClr val="bg1"/>
              </a:solidFill>
            </a:rPr>
            <a:t>Damkar</a:t>
          </a:r>
          <a:endParaRPr lang="en-US" sz="1200" b="1" dirty="0">
            <a:solidFill>
              <a:schemeClr val="bg1"/>
            </a:solidFill>
          </a:endParaRPr>
        </a:p>
      </dgm:t>
    </dgm:pt>
    <dgm:pt modelId="{5364D099-477C-1248-A8A9-FD610E0AF042}" type="sibTrans" cxnId="{1502F733-B99B-174E-8ADF-6F1E95622755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26D5A542-2397-334A-BF1C-13E37F82FF8F}" type="parTrans" cxnId="{1502F733-B99B-174E-8ADF-6F1E95622755}">
      <dgm:prSet/>
      <dgm:spPr/>
      <dgm:t>
        <a:bodyPr vert="horz" lIns="0" rIns="0"/>
        <a:lstStyle/>
        <a:p>
          <a:endParaRPr lang="en-US">
            <a:solidFill>
              <a:srgbClr val="000099"/>
            </a:solidFill>
          </a:endParaRPr>
        </a:p>
      </dgm:t>
    </dgm:pt>
    <dgm:pt modelId="{4A5FD928-02FD-5F48-AB74-B992C13C46DF}">
      <dgm:prSet phldrT="[Text]" custT="1"/>
      <dgm:spPr>
        <a:solidFill>
          <a:schemeClr val="accent5">
            <a:lumMod val="75000"/>
          </a:schemeClr>
        </a:solidFill>
      </dgm:spPr>
      <dgm:t>
        <a:bodyPr vert="horz" lIns="0" tIns="0" rIns="0" bIns="0"/>
        <a:lstStyle/>
        <a:p>
          <a:r>
            <a:rPr lang="en-US" sz="800" b="1" dirty="0">
              <a:solidFill>
                <a:schemeClr val="bg1"/>
              </a:solidFill>
              <a:latin typeface="Trebuchet MS" charset="0"/>
            </a:rPr>
            <a:t>P2UPD</a:t>
          </a:r>
          <a:endParaRPr lang="en-US" sz="800" b="1" dirty="0">
            <a:solidFill>
              <a:schemeClr val="bg1"/>
            </a:solidFill>
          </a:endParaRPr>
        </a:p>
      </dgm:t>
    </dgm:pt>
    <dgm:pt modelId="{80961123-077E-314F-8AC5-C1061D34B2A7}" type="sibTrans" cxnId="{1B6463C2-2955-AA4D-BCEB-8246C75CFBA0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D04B93B7-D16E-1E46-8E14-9263ECBCA3A5}" type="parTrans" cxnId="{1B6463C2-2955-AA4D-BCEB-8246C75CFBA0}">
      <dgm:prSet/>
      <dgm:spPr/>
      <dgm:t>
        <a:bodyPr vert="horz" lIns="0" rIns="0"/>
        <a:lstStyle/>
        <a:p>
          <a:endParaRPr lang="en-US">
            <a:solidFill>
              <a:srgbClr val="000099"/>
            </a:solidFill>
          </a:endParaRPr>
        </a:p>
      </dgm:t>
    </dgm:pt>
    <dgm:pt modelId="{42EFE91A-3A5B-A649-B5DB-C6486048ACE0}">
      <dgm:prSet phldrT="[Text]" custT="1"/>
      <dgm:spPr>
        <a:solidFill>
          <a:schemeClr val="accent4">
            <a:lumMod val="40000"/>
            <a:lumOff val="60000"/>
          </a:schemeClr>
        </a:solidFill>
      </dgm:spPr>
      <dgm:t>
        <a:bodyPr vert="horz" lIns="0" tIns="0" rIns="0" bIns="0"/>
        <a:lstStyle/>
        <a:p>
          <a:r>
            <a:rPr lang="en-US" sz="1200" b="1" dirty="0">
              <a:solidFill>
                <a:schemeClr val="tx1"/>
              </a:solidFill>
              <a:latin typeface="Trebuchet MS" charset="0"/>
            </a:rPr>
            <a:t>PUM</a:t>
          </a:r>
        </a:p>
        <a:p>
          <a:r>
            <a:rPr lang="en-US" sz="1200" b="1" dirty="0">
              <a:solidFill>
                <a:schemeClr val="tx1"/>
              </a:solidFill>
              <a:latin typeface="Trebuchet MS" charset="0"/>
            </a:rPr>
            <a:t>POL</a:t>
          </a:r>
          <a:endParaRPr lang="en-US" sz="1200" b="1" dirty="0">
            <a:solidFill>
              <a:schemeClr val="tx1"/>
            </a:solidFill>
          </a:endParaRPr>
        </a:p>
      </dgm:t>
    </dgm:pt>
    <dgm:pt modelId="{074B4A9C-5D2C-FC4C-8A51-42B414DEB217}" type="sibTrans" cxnId="{7331337C-C63F-2D49-AACA-173A6B71274D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1BB5553E-29CC-6045-97B3-EE2040806C70}" type="parTrans" cxnId="{7331337C-C63F-2D49-AACA-173A6B71274D}">
      <dgm:prSet/>
      <dgm:spPr/>
      <dgm:t>
        <a:bodyPr vert="horz" lIns="0" rIns="0"/>
        <a:lstStyle/>
        <a:p>
          <a:endParaRPr lang="en-US">
            <a:solidFill>
              <a:srgbClr val="000099"/>
            </a:solidFill>
          </a:endParaRPr>
        </a:p>
      </dgm:t>
    </dgm:pt>
    <dgm:pt modelId="{DA8381F5-44D5-2941-9E20-4D0756B72DF7}">
      <dgm:prSet phldrT="[Text]" custT="1"/>
      <dgm:spPr>
        <a:solidFill>
          <a:schemeClr val="accent5">
            <a:lumMod val="75000"/>
          </a:schemeClr>
        </a:solidFill>
      </dgm:spPr>
      <dgm:t>
        <a:bodyPr vert="horz" lIns="0" tIns="0" rIns="0" bIns="0"/>
        <a:lstStyle/>
        <a:p>
          <a:r>
            <a:rPr lang="en-US" sz="900" b="1" dirty="0">
              <a:solidFill>
                <a:schemeClr val="bg1"/>
              </a:solidFill>
              <a:latin typeface="Trebuchet MS" charset="0"/>
            </a:rPr>
            <a:t>ADWIL</a:t>
          </a:r>
          <a:endParaRPr lang="en-US" sz="900" b="1" dirty="0">
            <a:solidFill>
              <a:schemeClr val="bg1"/>
            </a:solidFill>
          </a:endParaRPr>
        </a:p>
      </dgm:t>
    </dgm:pt>
    <dgm:pt modelId="{D024D69B-B0B3-5C47-AF65-C9BD16AFF561}" type="sibTrans" cxnId="{FD37172B-3233-6542-8FCF-2DD9734CA4FB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5220C0CB-C6A5-E241-A1CB-129E106E3192}" type="parTrans" cxnId="{FD37172B-3233-6542-8FCF-2DD9734CA4FB}">
      <dgm:prSet/>
      <dgm:spPr/>
      <dgm:t>
        <a:bodyPr vert="horz" lIns="0" rIns="0"/>
        <a:lstStyle/>
        <a:p>
          <a:endParaRPr lang="en-US">
            <a:solidFill>
              <a:srgbClr val="000099"/>
            </a:solidFill>
          </a:endParaRPr>
        </a:p>
      </dgm:t>
    </dgm:pt>
    <dgm:pt modelId="{5F3370AB-7460-9445-837D-47BDF02EF21D}">
      <dgm:prSet phldrT="[Text]" custT="1"/>
      <dgm:spPr>
        <a:solidFill>
          <a:schemeClr val="accent5">
            <a:lumMod val="75000"/>
          </a:schemeClr>
        </a:solidFill>
      </dgm:spPr>
      <dgm:t>
        <a:bodyPr vert="horz" lIns="0" tIns="0" rIns="0" bIns="0"/>
        <a:lstStyle/>
        <a:p>
          <a:r>
            <a:rPr lang="en-US" sz="800" b="1" dirty="0">
              <a:solidFill>
                <a:schemeClr val="bg1"/>
              </a:solidFill>
              <a:latin typeface="Trebuchet MS" charset="0"/>
            </a:rPr>
            <a:t>PEMDES</a:t>
          </a:r>
          <a:endParaRPr lang="en-US" sz="800" b="1" dirty="0">
            <a:solidFill>
              <a:schemeClr val="bg1"/>
            </a:solidFill>
          </a:endParaRPr>
        </a:p>
      </dgm:t>
    </dgm:pt>
    <dgm:pt modelId="{FC71621E-81D0-1E48-B911-FB5A533E6813}" type="sibTrans" cxnId="{19D40724-C019-EA4A-B94C-CF90AA9C9CAD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01C10D4C-B4F5-A046-B94C-A0EE4510F6F3}" type="parTrans" cxnId="{19D40724-C019-EA4A-B94C-CF90AA9C9CAD}">
      <dgm:prSet/>
      <dgm:spPr/>
      <dgm:t>
        <a:bodyPr vert="horz" lIns="0" rIns="0"/>
        <a:lstStyle/>
        <a:p>
          <a:endParaRPr lang="en-US">
            <a:solidFill>
              <a:srgbClr val="000099"/>
            </a:solidFill>
          </a:endParaRPr>
        </a:p>
      </dgm:t>
    </dgm:pt>
    <dgm:pt modelId="{05782F46-88E7-2D42-9C56-BBBE6732CED8}">
      <dgm:prSet phldrT="[Text]" custT="1"/>
      <dgm:spPr>
        <a:solidFill>
          <a:schemeClr val="accent5">
            <a:lumMod val="75000"/>
          </a:schemeClr>
        </a:solidFill>
      </dgm:spPr>
      <dgm:t>
        <a:bodyPr vert="horz" lIns="0" tIns="0" rIns="0" bIns="0"/>
        <a:lstStyle/>
        <a:p>
          <a:r>
            <a:rPr lang="en-US" sz="800" b="1" dirty="0">
              <a:solidFill>
                <a:schemeClr val="bg1"/>
              </a:solidFill>
              <a:latin typeface="Trebuchet MS" charset="0"/>
            </a:rPr>
            <a:t>KEUDA</a:t>
          </a:r>
          <a:endParaRPr lang="en-US" sz="800" b="1" dirty="0">
            <a:solidFill>
              <a:schemeClr val="bg1"/>
            </a:solidFill>
          </a:endParaRPr>
        </a:p>
      </dgm:t>
    </dgm:pt>
    <dgm:pt modelId="{7FCD1EEB-C278-7D45-A5EC-E29B93BF3AAE}" type="sibTrans" cxnId="{FB00A3F9-DA71-CD46-BDD1-4E42D81C2E2F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E56F864A-20ED-344C-B004-282F2DFBA865}" type="parTrans" cxnId="{FB00A3F9-DA71-CD46-BDD1-4E42D81C2E2F}">
      <dgm:prSet/>
      <dgm:spPr/>
      <dgm:t>
        <a:bodyPr vert="horz" lIns="0" rIns="0"/>
        <a:lstStyle/>
        <a:p>
          <a:endParaRPr lang="en-US">
            <a:solidFill>
              <a:srgbClr val="000099"/>
            </a:solidFill>
          </a:endParaRPr>
        </a:p>
      </dgm:t>
    </dgm:pt>
    <dgm:pt modelId="{3516E654-C9DB-D040-8A49-A209D3E8EE73}">
      <dgm:prSet phldrT="[Text]" custT="1"/>
      <dgm:spPr>
        <a:solidFill>
          <a:schemeClr val="accent4">
            <a:lumMod val="40000"/>
            <a:lumOff val="60000"/>
          </a:schemeClr>
        </a:solidFill>
      </dgm:spPr>
      <dgm:t>
        <a:bodyPr vert="horz" lIns="0" tIns="0" rIns="0" bIns="0"/>
        <a:lstStyle/>
        <a:p>
          <a:r>
            <a:rPr lang="en-US" sz="800" b="1" dirty="0">
              <a:solidFill>
                <a:schemeClr val="tx1"/>
              </a:solidFill>
            </a:rPr>
            <a:t>BANGDA</a:t>
          </a:r>
        </a:p>
      </dgm:t>
    </dgm:pt>
    <dgm:pt modelId="{6B6BC624-4AAD-9A46-9770-29C5B5CFE18B}" type="sibTrans" cxnId="{0C2CE019-CB8F-DA44-8C93-1A4ADF4734BC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48736E8C-AE25-2D41-9911-C83D6F58753A}" type="parTrans" cxnId="{0C2CE019-CB8F-DA44-8C93-1A4ADF4734BC}">
      <dgm:prSet/>
      <dgm:spPr/>
      <dgm:t>
        <a:bodyPr vert="horz" lIns="0" rIns="0"/>
        <a:lstStyle/>
        <a:p>
          <a:endParaRPr lang="en-US">
            <a:solidFill>
              <a:srgbClr val="000099"/>
            </a:solidFill>
          </a:endParaRPr>
        </a:p>
      </dgm:t>
    </dgm:pt>
    <dgm:pt modelId="{1507CF86-C222-8C4E-B9E6-DF0C3AF37697}">
      <dgm:prSet phldrT="[Text]" custT="1"/>
      <dgm:spPr>
        <a:solidFill>
          <a:schemeClr val="accent5">
            <a:lumMod val="75000"/>
          </a:schemeClr>
        </a:solidFill>
      </dgm:spPr>
      <dgm:t>
        <a:bodyPr vert="horz" lIns="0" tIns="0" rIns="0" bIns="0"/>
        <a:lstStyle/>
        <a:p>
          <a:r>
            <a:rPr lang="en-US" sz="1400" b="1" dirty="0">
              <a:solidFill>
                <a:schemeClr val="bg1"/>
              </a:solidFill>
              <a:latin typeface="Trebuchet MS" charset="0"/>
            </a:rPr>
            <a:t>KEC.</a:t>
          </a:r>
          <a:endParaRPr lang="en-US" sz="1400" b="1" dirty="0">
            <a:solidFill>
              <a:schemeClr val="bg1"/>
            </a:solidFill>
          </a:endParaRPr>
        </a:p>
      </dgm:t>
    </dgm:pt>
    <dgm:pt modelId="{7B2187E4-2246-A049-B64C-2D979E503A8F}" type="sibTrans" cxnId="{1DFF51C6-51A2-AB48-9F04-108021B6D67E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35F69A3E-9E80-194E-AF9B-85A599040768}" type="parTrans" cxnId="{1DFF51C6-51A2-AB48-9F04-108021B6D67E}">
      <dgm:prSet/>
      <dgm:spPr/>
      <dgm:t>
        <a:bodyPr vert="horz" lIns="0" rIns="0"/>
        <a:lstStyle/>
        <a:p>
          <a:endParaRPr lang="en-US">
            <a:solidFill>
              <a:srgbClr val="000099"/>
            </a:solidFill>
          </a:endParaRPr>
        </a:p>
      </dgm:t>
    </dgm:pt>
    <dgm:pt modelId="{9737413F-6F46-6A4F-8996-853760D94543}">
      <dgm:prSet phldrT="[Text]" custT="1"/>
      <dgm:spPr>
        <a:solidFill>
          <a:schemeClr val="accent4">
            <a:lumMod val="40000"/>
            <a:lumOff val="60000"/>
          </a:schemeClr>
        </a:solidFill>
      </dgm:spPr>
      <dgm:t>
        <a:bodyPr vert="horz" lIns="0" tIns="0" rIns="0" bIns="0"/>
        <a:lstStyle/>
        <a:p>
          <a:r>
            <a:rPr lang="en-US" sz="1400" b="1" dirty="0">
              <a:solidFill>
                <a:schemeClr val="tx1"/>
              </a:solidFill>
              <a:latin typeface="Trebuchet MS" charset="0"/>
            </a:rPr>
            <a:t>KEL.</a:t>
          </a:r>
          <a:endParaRPr lang="en-US" sz="1400" b="1" dirty="0">
            <a:solidFill>
              <a:schemeClr val="tx1"/>
            </a:solidFill>
          </a:endParaRPr>
        </a:p>
      </dgm:t>
    </dgm:pt>
    <dgm:pt modelId="{10A03067-0FE7-9D47-AE05-8FB41D109A40}" type="sibTrans" cxnId="{AAD3DA84-4ADB-854A-9ECD-D249A5799B50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B49CC54A-C78C-B74B-9F7B-891DEA254262}" type="parTrans" cxnId="{AAD3DA84-4ADB-854A-9ECD-D249A5799B50}">
      <dgm:prSet/>
      <dgm:spPr/>
      <dgm:t>
        <a:bodyPr vert="horz" lIns="0" rIns="0"/>
        <a:lstStyle/>
        <a:p>
          <a:endParaRPr lang="en-US">
            <a:solidFill>
              <a:srgbClr val="000099"/>
            </a:solidFill>
          </a:endParaRPr>
        </a:p>
      </dgm:t>
    </dgm:pt>
    <dgm:pt modelId="{2AC75EB7-AA58-104F-91A8-1EBEF30DF186}">
      <dgm:prSet phldrT="[Text]" custT="1"/>
      <dgm:spPr>
        <a:solidFill>
          <a:schemeClr val="accent4">
            <a:lumMod val="40000"/>
            <a:lumOff val="60000"/>
          </a:schemeClr>
        </a:solidFill>
      </dgm:spPr>
      <dgm:t>
        <a:bodyPr vert="horz" lIns="0" tIns="0" rIns="0" bIns="0"/>
        <a:lstStyle/>
        <a:p>
          <a:r>
            <a:rPr lang="en-US" sz="1100" b="1" dirty="0">
              <a:solidFill>
                <a:schemeClr val="tx1"/>
              </a:solidFill>
              <a:latin typeface="Trebuchet MS" charset="0"/>
            </a:rPr>
            <a:t>ASESOR PEM.</a:t>
          </a:r>
          <a:endParaRPr lang="en-US" sz="1100" b="1" dirty="0">
            <a:solidFill>
              <a:schemeClr val="tx1"/>
            </a:solidFill>
          </a:endParaRPr>
        </a:p>
      </dgm:t>
    </dgm:pt>
    <dgm:pt modelId="{DC95AB88-67E1-6D4D-9403-542B119F2289}" type="sibTrans" cxnId="{9D4B3EF8-52D4-834D-A8E3-BDE6F00D0241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B3832B90-BD19-EE42-B77D-FC6650B13B1E}" type="parTrans" cxnId="{9D4B3EF8-52D4-834D-A8E3-BDE6F00D0241}">
      <dgm:prSet/>
      <dgm:spPr/>
      <dgm:t>
        <a:bodyPr vert="horz" lIns="0" rIns="0"/>
        <a:lstStyle/>
        <a:p>
          <a:endParaRPr lang="en-US">
            <a:solidFill>
              <a:srgbClr val="000099"/>
            </a:solidFill>
          </a:endParaRPr>
        </a:p>
      </dgm:t>
    </dgm:pt>
    <dgm:pt modelId="{C05E723A-DFFC-994C-88DB-93024443C8FB}">
      <dgm:prSet phldrT="[Text]" custT="1"/>
      <dgm:spPr>
        <a:solidFill>
          <a:schemeClr val="accent5">
            <a:lumMod val="75000"/>
          </a:schemeClr>
        </a:solidFill>
      </dgm:spPr>
      <dgm:t>
        <a:bodyPr vert="horz" lIns="0" tIns="0" rIns="0" bIns="0"/>
        <a:lstStyle/>
        <a:p>
          <a:r>
            <a:rPr lang="en-US" sz="900" b="1" dirty="0">
              <a:solidFill>
                <a:schemeClr val="bg1"/>
              </a:solidFill>
              <a:latin typeface="Trebuchet MS" charset="0"/>
            </a:rPr>
            <a:t>PERUMUS STD</a:t>
          </a:r>
        </a:p>
      </dgm:t>
    </dgm:pt>
    <dgm:pt modelId="{9504507A-00D5-7440-B30D-A19CD74873C5}" type="sibTrans" cxnId="{20A0DE40-A0FD-F24B-B166-134F7F622B48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0B9FF897-BDD0-A748-B957-4E6467A5B4A6}" type="parTrans" cxnId="{20A0DE40-A0FD-F24B-B166-134F7F622B48}">
      <dgm:prSet/>
      <dgm:spPr/>
      <dgm:t>
        <a:bodyPr vert="horz" lIns="0" rIns="0"/>
        <a:lstStyle/>
        <a:p>
          <a:endParaRPr lang="en-US">
            <a:solidFill>
              <a:srgbClr val="000099"/>
            </a:solidFill>
          </a:endParaRPr>
        </a:p>
      </dgm:t>
    </dgm:pt>
    <dgm:pt modelId="{5CF5D68F-3A6D-2C4B-8BB2-47AD67B11979}">
      <dgm:prSet phldrT="[Text]" custT="1"/>
      <dgm:spPr>
        <a:solidFill>
          <a:schemeClr val="accent4">
            <a:lumMod val="40000"/>
            <a:lumOff val="60000"/>
          </a:schemeClr>
        </a:solidFill>
      </dgm:spPr>
      <dgm:t>
        <a:bodyPr vert="horz" lIns="0" tIns="0" rIns="0" bIns="0"/>
        <a:lstStyle/>
        <a:p>
          <a:r>
            <a:rPr lang="en-US" sz="800" b="1" dirty="0">
              <a:solidFill>
                <a:schemeClr val="tx1"/>
              </a:solidFill>
              <a:latin typeface="Trebuchet MS" charset="0"/>
            </a:rPr>
            <a:t>ASESOR PLTHN</a:t>
          </a:r>
        </a:p>
      </dgm:t>
    </dgm:pt>
    <dgm:pt modelId="{4DCEDC2F-A68D-264E-82A1-FF1AF44581A5}" type="sibTrans" cxnId="{1E818EE3-2DA4-224A-82C9-D1779F7B6552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7CEF9ED2-2532-464D-BDA6-A56C0B006191}" type="parTrans" cxnId="{1E818EE3-2DA4-224A-82C9-D1779F7B6552}">
      <dgm:prSet/>
      <dgm:spPr/>
      <dgm:t>
        <a:bodyPr vert="horz" lIns="0" rIns="0"/>
        <a:lstStyle/>
        <a:p>
          <a:endParaRPr lang="en-US">
            <a:solidFill>
              <a:srgbClr val="000099"/>
            </a:solidFill>
          </a:endParaRPr>
        </a:p>
      </dgm:t>
    </dgm:pt>
    <dgm:pt modelId="{ECBC31E8-A802-F44E-B8C5-CE994AFC6B04}">
      <dgm:prSet phldrT="[Text]" custT="1"/>
      <dgm:spPr>
        <a:solidFill>
          <a:schemeClr val="accent5">
            <a:lumMod val="75000"/>
          </a:schemeClr>
        </a:solidFill>
      </dgm:spPr>
      <dgm:t>
        <a:bodyPr vert="horz" lIns="0" tIns="0" rIns="0" bIns="0"/>
        <a:lstStyle/>
        <a:p>
          <a:r>
            <a:rPr lang="en-US" sz="700" b="1" dirty="0">
              <a:solidFill>
                <a:schemeClr val="bg1"/>
              </a:solidFill>
              <a:latin typeface="Trebuchet MS" charset="0"/>
            </a:rPr>
            <a:t>EVALUATOR SERTIFIKASI</a:t>
          </a:r>
        </a:p>
      </dgm:t>
    </dgm:pt>
    <dgm:pt modelId="{7C744FAB-25F1-5E47-BAD6-84DBDC8535CD}" type="sibTrans" cxnId="{436C5D3F-C0FF-6E4A-B951-A23AB07A573A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8242A8CA-1BD0-D042-ACF0-B6FE5CC36B3F}" type="parTrans" cxnId="{436C5D3F-C0FF-6E4A-B951-A23AB07A573A}">
      <dgm:prSet/>
      <dgm:spPr/>
      <dgm:t>
        <a:bodyPr vert="horz" lIns="0" rIns="0"/>
        <a:lstStyle/>
        <a:p>
          <a:endParaRPr lang="en-US">
            <a:solidFill>
              <a:srgbClr val="000099"/>
            </a:solidFill>
          </a:endParaRPr>
        </a:p>
      </dgm:t>
    </dgm:pt>
    <dgm:pt modelId="{28B0020F-219B-C446-AFFF-09DCBDED5F45}">
      <dgm:prSet phldrT="[Text]" custT="1"/>
      <dgm:spPr>
        <a:solidFill>
          <a:schemeClr val="accent5">
            <a:lumMod val="75000"/>
          </a:schemeClr>
        </a:solidFill>
      </dgm:spPr>
      <dgm:t>
        <a:bodyPr vert="horz" lIns="0" tIns="0" rIns="0" bIns="0"/>
        <a:lstStyle/>
        <a:p>
          <a:r>
            <a:rPr lang="en-US" sz="800" b="1" dirty="0">
              <a:solidFill>
                <a:schemeClr val="bg1"/>
              </a:solidFill>
              <a:latin typeface="Trebuchet MS" charset="0"/>
            </a:rPr>
            <a:t>PELATIH PERUMUS STD</a:t>
          </a:r>
          <a:endParaRPr lang="en-US" sz="800" b="1" dirty="0">
            <a:solidFill>
              <a:schemeClr val="bg1"/>
            </a:solidFill>
          </a:endParaRPr>
        </a:p>
      </dgm:t>
    </dgm:pt>
    <dgm:pt modelId="{46C399AF-2A95-0144-BE90-7E8C2453957E}" type="sibTrans" cxnId="{BCB2A8FD-534F-3A47-BA79-DD4CA50F6FFF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48AE9BF7-AE79-864C-878E-79A4409CEF6C}" type="parTrans" cxnId="{BCB2A8FD-534F-3A47-BA79-DD4CA50F6FFF}">
      <dgm:prSet/>
      <dgm:spPr/>
      <dgm:t>
        <a:bodyPr vert="horz" lIns="0" rIns="0"/>
        <a:lstStyle/>
        <a:p>
          <a:endParaRPr lang="en-US">
            <a:solidFill>
              <a:srgbClr val="000099"/>
            </a:solidFill>
          </a:endParaRPr>
        </a:p>
      </dgm:t>
    </dgm:pt>
    <dgm:pt modelId="{9A041B15-E07E-2F4C-B867-F5283D67DED2}">
      <dgm:prSet phldrT="[Text]" custT="1"/>
      <dgm:spPr>
        <a:solidFill>
          <a:schemeClr val="accent4">
            <a:lumMod val="40000"/>
            <a:lumOff val="60000"/>
          </a:schemeClr>
        </a:solidFill>
      </dgm:spPr>
      <dgm:t>
        <a:bodyPr vert="horz" lIns="0" tIns="0" rIns="0" bIns="0"/>
        <a:lstStyle/>
        <a:p>
          <a:r>
            <a:rPr lang="en-US" sz="900" b="1" dirty="0">
              <a:solidFill>
                <a:schemeClr val="tx1"/>
              </a:solidFill>
              <a:latin typeface="Trebuchet MS" charset="0"/>
            </a:rPr>
            <a:t>PEMDA</a:t>
          </a:r>
          <a:endParaRPr lang="en-US" sz="900" b="1" dirty="0">
            <a:solidFill>
              <a:schemeClr val="tx1"/>
            </a:solidFill>
          </a:endParaRPr>
        </a:p>
      </dgm:t>
    </dgm:pt>
    <dgm:pt modelId="{CF6AF3DF-ACB8-9E42-8C14-0FA6D4B7EC89}" type="sibTrans" cxnId="{65C7D862-A9C7-964A-BB11-32A2BDF6C35B}">
      <dgm:prSet/>
      <dgm:spPr/>
      <dgm:t>
        <a:bodyPr/>
        <a:lstStyle/>
        <a:p>
          <a:endParaRPr lang="en-US">
            <a:solidFill>
              <a:srgbClr val="000099"/>
            </a:solidFill>
          </a:endParaRPr>
        </a:p>
      </dgm:t>
    </dgm:pt>
    <dgm:pt modelId="{55934E58-BF68-A941-A813-4931DD5A13BE}" type="parTrans" cxnId="{65C7D862-A9C7-964A-BB11-32A2BDF6C35B}">
      <dgm:prSet/>
      <dgm:spPr/>
      <dgm:t>
        <a:bodyPr vert="horz" lIns="0" rIns="0"/>
        <a:lstStyle/>
        <a:p>
          <a:endParaRPr lang="en-US">
            <a:solidFill>
              <a:srgbClr val="000099"/>
            </a:solidFill>
          </a:endParaRPr>
        </a:p>
      </dgm:t>
    </dgm:pt>
    <dgm:pt modelId="{DDD5E132-582F-8449-B339-447D3272A85D}">
      <dgm:prSet phldrT="[Text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K/ L</a:t>
          </a:r>
        </a:p>
      </dgm:t>
    </dgm:pt>
    <dgm:pt modelId="{307E017B-2E31-4446-8FF5-61ED2FEAB24D}" type="parTrans" cxnId="{68167719-290E-7E41-A9FA-6D8FE5CC1B18}">
      <dgm:prSet/>
      <dgm:spPr/>
      <dgm:t>
        <a:bodyPr/>
        <a:lstStyle/>
        <a:p>
          <a:endParaRPr lang="en-US"/>
        </a:p>
      </dgm:t>
    </dgm:pt>
    <dgm:pt modelId="{52C5CA57-9612-954D-9C0E-F4786CA4CEF3}" type="sibTrans" cxnId="{68167719-290E-7E41-A9FA-6D8FE5CC1B18}">
      <dgm:prSet/>
      <dgm:spPr/>
      <dgm:t>
        <a:bodyPr/>
        <a:lstStyle/>
        <a:p>
          <a:endParaRPr lang="en-US"/>
        </a:p>
      </dgm:t>
    </dgm:pt>
    <dgm:pt modelId="{2332FAA6-F502-7D41-9ED0-E979CD8AA3A6}">
      <dgm:prSet phldrT="[Text]" custT="1"/>
      <dgm:spPr>
        <a:solidFill>
          <a:schemeClr val="accent5">
            <a:lumMod val="75000"/>
          </a:schemeClr>
        </a:solidFill>
      </dgm:spPr>
      <dgm:t>
        <a:bodyPr vert="horz" lIns="0" tIns="0" rIns="0" bIns="0"/>
        <a:lstStyle/>
        <a:p>
          <a:r>
            <a:rPr lang="en-US" sz="800" b="1" dirty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PMRNTHN</a:t>
          </a:r>
        </a:p>
      </dgm:t>
    </dgm:pt>
    <dgm:pt modelId="{4348A9EC-B396-7D42-A7F0-BC73E2F57FB5}" type="parTrans" cxnId="{1282D365-EF70-9444-9C7C-FE19FE29F72C}">
      <dgm:prSet/>
      <dgm:spPr/>
      <dgm:t>
        <a:bodyPr/>
        <a:lstStyle/>
        <a:p>
          <a:endParaRPr lang="en-US"/>
        </a:p>
      </dgm:t>
    </dgm:pt>
    <dgm:pt modelId="{5BD91BA8-3CF8-004F-8223-07BF5BB75AE6}" type="sibTrans" cxnId="{1282D365-EF70-9444-9C7C-FE19FE29F72C}">
      <dgm:prSet/>
      <dgm:spPr/>
      <dgm:t>
        <a:bodyPr/>
        <a:lstStyle/>
        <a:p>
          <a:endParaRPr lang="en-US"/>
        </a:p>
      </dgm:t>
    </dgm:pt>
    <dgm:pt modelId="{12B5155C-548B-A349-8DB6-1F839FC135B5}" type="pres">
      <dgm:prSet presAssocID="{0987F082-C2C3-1C46-A8FA-7F5391D53064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9214C7F8-CE03-D240-A357-C04C3FB852DD}" type="pres">
      <dgm:prSet presAssocID="{F01B142E-EC8E-644A-B8A5-6CDA284CB095}" presName="centerShape" presStyleLbl="node0" presStyleIdx="0" presStyleCnt="1" custScaleX="213852" custScaleY="212307"/>
      <dgm:spPr/>
    </dgm:pt>
    <dgm:pt modelId="{983E91BD-EBB6-1140-AB5B-029F57235E9C}" type="pres">
      <dgm:prSet presAssocID="{55934E58-BF68-A941-A813-4931DD5A13BE}" presName="parTrans" presStyleLbl="sibTrans2D1" presStyleIdx="0" presStyleCnt="19"/>
      <dgm:spPr/>
    </dgm:pt>
    <dgm:pt modelId="{6E2371E2-1542-724B-8B5D-6FC12510FBB0}" type="pres">
      <dgm:prSet presAssocID="{55934E58-BF68-A941-A813-4931DD5A13BE}" presName="connectorText" presStyleLbl="sibTrans2D1" presStyleIdx="0" presStyleCnt="19"/>
      <dgm:spPr/>
    </dgm:pt>
    <dgm:pt modelId="{135AD024-D24C-CA46-B42F-55BBC9EEB85D}" type="pres">
      <dgm:prSet presAssocID="{9A041B15-E07E-2F4C-B867-F5283D67DED2}" presName="node" presStyleLbl="node1" presStyleIdx="0" presStyleCnt="19">
        <dgm:presLayoutVars>
          <dgm:bulletEnabled val="1"/>
        </dgm:presLayoutVars>
      </dgm:prSet>
      <dgm:spPr/>
    </dgm:pt>
    <dgm:pt modelId="{AC46490F-DE82-2E4F-825E-75D173C1EBD6}" type="pres">
      <dgm:prSet presAssocID="{48AE9BF7-AE79-864C-878E-79A4409CEF6C}" presName="parTrans" presStyleLbl="sibTrans2D1" presStyleIdx="1" presStyleCnt="19"/>
      <dgm:spPr/>
    </dgm:pt>
    <dgm:pt modelId="{46606B86-4EB8-7E44-9CCC-BB9BF556A322}" type="pres">
      <dgm:prSet presAssocID="{48AE9BF7-AE79-864C-878E-79A4409CEF6C}" presName="connectorText" presStyleLbl="sibTrans2D1" presStyleIdx="1" presStyleCnt="19"/>
      <dgm:spPr/>
    </dgm:pt>
    <dgm:pt modelId="{4CC9E4A6-4F4C-0E4F-8B3F-1480610C9DD5}" type="pres">
      <dgm:prSet presAssocID="{28B0020F-219B-C446-AFFF-09DCBDED5F45}" presName="node" presStyleLbl="node1" presStyleIdx="1" presStyleCnt="19">
        <dgm:presLayoutVars>
          <dgm:bulletEnabled val="1"/>
        </dgm:presLayoutVars>
      </dgm:prSet>
      <dgm:spPr/>
    </dgm:pt>
    <dgm:pt modelId="{642BA98A-79EA-2346-9495-2C223F1C7C76}" type="pres">
      <dgm:prSet presAssocID="{8242A8CA-1BD0-D042-ACF0-B6FE5CC36B3F}" presName="parTrans" presStyleLbl="sibTrans2D1" presStyleIdx="2" presStyleCnt="19"/>
      <dgm:spPr/>
    </dgm:pt>
    <dgm:pt modelId="{537B6A3F-3BE8-8C42-B23B-997F39E59C71}" type="pres">
      <dgm:prSet presAssocID="{8242A8CA-1BD0-D042-ACF0-B6FE5CC36B3F}" presName="connectorText" presStyleLbl="sibTrans2D1" presStyleIdx="2" presStyleCnt="19"/>
      <dgm:spPr/>
    </dgm:pt>
    <dgm:pt modelId="{4CF3800C-05E2-9F45-B860-975BD2985D1A}" type="pres">
      <dgm:prSet presAssocID="{ECBC31E8-A802-F44E-B8C5-CE994AFC6B04}" presName="node" presStyleLbl="node1" presStyleIdx="2" presStyleCnt="19">
        <dgm:presLayoutVars>
          <dgm:bulletEnabled val="1"/>
        </dgm:presLayoutVars>
      </dgm:prSet>
      <dgm:spPr/>
    </dgm:pt>
    <dgm:pt modelId="{128CE5B6-DBC3-3A40-B975-B36CF6214C5F}" type="pres">
      <dgm:prSet presAssocID="{7CEF9ED2-2532-464D-BDA6-A56C0B006191}" presName="parTrans" presStyleLbl="sibTrans2D1" presStyleIdx="3" presStyleCnt="19"/>
      <dgm:spPr/>
    </dgm:pt>
    <dgm:pt modelId="{3F0126E2-46CB-3347-9D6C-4347F669D9A6}" type="pres">
      <dgm:prSet presAssocID="{7CEF9ED2-2532-464D-BDA6-A56C0B006191}" presName="connectorText" presStyleLbl="sibTrans2D1" presStyleIdx="3" presStyleCnt="19"/>
      <dgm:spPr/>
    </dgm:pt>
    <dgm:pt modelId="{4AAF4D88-C7CF-C44D-B095-8AD217C25823}" type="pres">
      <dgm:prSet presAssocID="{5CF5D68F-3A6D-2C4B-8BB2-47AD67B11979}" presName="node" presStyleLbl="node1" presStyleIdx="3" presStyleCnt="19">
        <dgm:presLayoutVars>
          <dgm:bulletEnabled val="1"/>
        </dgm:presLayoutVars>
      </dgm:prSet>
      <dgm:spPr/>
    </dgm:pt>
    <dgm:pt modelId="{C6BB2B7C-FFBD-0041-98D5-AFBF04595AAF}" type="pres">
      <dgm:prSet presAssocID="{0B9FF897-BDD0-A748-B957-4E6467A5B4A6}" presName="parTrans" presStyleLbl="sibTrans2D1" presStyleIdx="4" presStyleCnt="19"/>
      <dgm:spPr/>
    </dgm:pt>
    <dgm:pt modelId="{841CC180-051B-BD40-B2D1-F5490DD771CF}" type="pres">
      <dgm:prSet presAssocID="{0B9FF897-BDD0-A748-B957-4E6467A5B4A6}" presName="connectorText" presStyleLbl="sibTrans2D1" presStyleIdx="4" presStyleCnt="19"/>
      <dgm:spPr/>
    </dgm:pt>
    <dgm:pt modelId="{F7A8A15B-DFB5-6A4D-9563-319596239FA3}" type="pres">
      <dgm:prSet presAssocID="{C05E723A-DFFC-994C-88DB-93024443C8FB}" presName="node" presStyleLbl="node1" presStyleIdx="4" presStyleCnt="19">
        <dgm:presLayoutVars>
          <dgm:bulletEnabled val="1"/>
        </dgm:presLayoutVars>
      </dgm:prSet>
      <dgm:spPr/>
    </dgm:pt>
    <dgm:pt modelId="{85B79BEA-5D37-944C-9D58-6EA5CF4EA6FD}" type="pres">
      <dgm:prSet presAssocID="{B3832B90-BD19-EE42-B77D-FC6650B13B1E}" presName="parTrans" presStyleLbl="sibTrans2D1" presStyleIdx="5" presStyleCnt="19"/>
      <dgm:spPr/>
    </dgm:pt>
    <dgm:pt modelId="{DF4DBB52-A76D-384E-B7D9-09E46D7A2D01}" type="pres">
      <dgm:prSet presAssocID="{B3832B90-BD19-EE42-B77D-FC6650B13B1E}" presName="connectorText" presStyleLbl="sibTrans2D1" presStyleIdx="5" presStyleCnt="19"/>
      <dgm:spPr/>
    </dgm:pt>
    <dgm:pt modelId="{5FBEF557-18D6-0D44-9187-674AB3483B13}" type="pres">
      <dgm:prSet presAssocID="{2AC75EB7-AA58-104F-91A8-1EBEF30DF186}" presName="node" presStyleLbl="node1" presStyleIdx="5" presStyleCnt="19">
        <dgm:presLayoutVars>
          <dgm:bulletEnabled val="1"/>
        </dgm:presLayoutVars>
      </dgm:prSet>
      <dgm:spPr/>
    </dgm:pt>
    <dgm:pt modelId="{1A707082-5BD8-DB45-A36B-A56D52F04718}" type="pres">
      <dgm:prSet presAssocID="{B49CC54A-C78C-B74B-9F7B-891DEA254262}" presName="parTrans" presStyleLbl="sibTrans2D1" presStyleIdx="6" presStyleCnt="19"/>
      <dgm:spPr/>
    </dgm:pt>
    <dgm:pt modelId="{321E0C72-0563-8447-A636-14F0BBE4DFA9}" type="pres">
      <dgm:prSet presAssocID="{B49CC54A-C78C-B74B-9F7B-891DEA254262}" presName="connectorText" presStyleLbl="sibTrans2D1" presStyleIdx="6" presStyleCnt="19"/>
      <dgm:spPr/>
    </dgm:pt>
    <dgm:pt modelId="{94FD4B43-CE8D-B347-A4E5-04EC90A74EEA}" type="pres">
      <dgm:prSet presAssocID="{9737413F-6F46-6A4F-8996-853760D94543}" presName="node" presStyleLbl="node1" presStyleIdx="6" presStyleCnt="19">
        <dgm:presLayoutVars>
          <dgm:bulletEnabled val="1"/>
        </dgm:presLayoutVars>
      </dgm:prSet>
      <dgm:spPr/>
    </dgm:pt>
    <dgm:pt modelId="{27C5F36B-B1B6-5A40-A35E-967861B490D7}" type="pres">
      <dgm:prSet presAssocID="{35F69A3E-9E80-194E-AF9B-85A599040768}" presName="parTrans" presStyleLbl="sibTrans2D1" presStyleIdx="7" presStyleCnt="19"/>
      <dgm:spPr/>
    </dgm:pt>
    <dgm:pt modelId="{F02E4B70-4A70-F04D-886F-42FB1DA2BACE}" type="pres">
      <dgm:prSet presAssocID="{35F69A3E-9E80-194E-AF9B-85A599040768}" presName="connectorText" presStyleLbl="sibTrans2D1" presStyleIdx="7" presStyleCnt="19"/>
      <dgm:spPr/>
    </dgm:pt>
    <dgm:pt modelId="{ADB9E6B4-311D-5944-8561-14F9FFA22C73}" type="pres">
      <dgm:prSet presAssocID="{1507CF86-C222-8C4E-B9E6-DF0C3AF37697}" presName="node" presStyleLbl="node1" presStyleIdx="7" presStyleCnt="19">
        <dgm:presLayoutVars>
          <dgm:bulletEnabled val="1"/>
        </dgm:presLayoutVars>
      </dgm:prSet>
      <dgm:spPr/>
    </dgm:pt>
    <dgm:pt modelId="{0AE5DFBD-BDBF-8E40-B8CB-6D4451E181CB}" type="pres">
      <dgm:prSet presAssocID="{48736E8C-AE25-2D41-9911-C83D6F58753A}" presName="parTrans" presStyleLbl="sibTrans2D1" presStyleIdx="8" presStyleCnt="19"/>
      <dgm:spPr/>
    </dgm:pt>
    <dgm:pt modelId="{98C9965B-B425-1043-A4DC-88D3055A7BFE}" type="pres">
      <dgm:prSet presAssocID="{48736E8C-AE25-2D41-9911-C83D6F58753A}" presName="connectorText" presStyleLbl="sibTrans2D1" presStyleIdx="8" presStyleCnt="19"/>
      <dgm:spPr/>
    </dgm:pt>
    <dgm:pt modelId="{55A0255C-08E3-A74C-99EB-D8AF9C068578}" type="pres">
      <dgm:prSet presAssocID="{3516E654-C9DB-D040-8A49-A209D3E8EE73}" presName="node" presStyleLbl="node1" presStyleIdx="8" presStyleCnt="19">
        <dgm:presLayoutVars>
          <dgm:bulletEnabled val="1"/>
        </dgm:presLayoutVars>
      </dgm:prSet>
      <dgm:spPr/>
    </dgm:pt>
    <dgm:pt modelId="{A92F791B-C66F-1740-9283-BBE6AA2A1845}" type="pres">
      <dgm:prSet presAssocID="{E56F864A-20ED-344C-B004-282F2DFBA865}" presName="parTrans" presStyleLbl="sibTrans2D1" presStyleIdx="9" presStyleCnt="19"/>
      <dgm:spPr/>
    </dgm:pt>
    <dgm:pt modelId="{FB7221F4-A14F-AB40-B472-3BBC2D7FD87E}" type="pres">
      <dgm:prSet presAssocID="{E56F864A-20ED-344C-B004-282F2DFBA865}" presName="connectorText" presStyleLbl="sibTrans2D1" presStyleIdx="9" presStyleCnt="19"/>
      <dgm:spPr/>
    </dgm:pt>
    <dgm:pt modelId="{F747B1D0-E040-364C-AF68-EF9E5D377150}" type="pres">
      <dgm:prSet presAssocID="{05782F46-88E7-2D42-9C56-BBBE6732CED8}" presName="node" presStyleLbl="node1" presStyleIdx="9" presStyleCnt="19">
        <dgm:presLayoutVars>
          <dgm:bulletEnabled val="1"/>
        </dgm:presLayoutVars>
      </dgm:prSet>
      <dgm:spPr/>
    </dgm:pt>
    <dgm:pt modelId="{0C808D6A-D50A-E54F-ABA8-ECDA255F4F22}" type="pres">
      <dgm:prSet presAssocID="{01C10D4C-B4F5-A046-B94C-A0EE4510F6F3}" presName="parTrans" presStyleLbl="sibTrans2D1" presStyleIdx="10" presStyleCnt="19"/>
      <dgm:spPr/>
    </dgm:pt>
    <dgm:pt modelId="{1CBB43DB-F875-BF46-89AC-2538B060E0C6}" type="pres">
      <dgm:prSet presAssocID="{01C10D4C-B4F5-A046-B94C-A0EE4510F6F3}" presName="connectorText" presStyleLbl="sibTrans2D1" presStyleIdx="10" presStyleCnt="19"/>
      <dgm:spPr/>
    </dgm:pt>
    <dgm:pt modelId="{99F86717-6ED3-894D-817A-8AFF5DA8C71A}" type="pres">
      <dgm:prSet presAssocID="{5F3370AB-7460-9445-837D-47BDF02EF21D}" presName="node" presStyleLbl="node1" presStyleIdx="10" presStyleCnt="19">
        <dgm:presLayoutVars>
          <dgm:bulletEnabled val="1"/>
        </dgm:presLayoutVars>
      </dgm:prSet>
      <dgm:spPr/>
    </dgm:pt>
    <dgm:pt modelId="{260161E7-74FE-834D-BBCD-8BFE3CECE4FC}" type="pres">
      <dgm:prSet presAssocID="{5220C0CB-C6A5-E241-A1CB-129E106E3192}" presName="parTrans" presStyleLbl="sibTrans2D1" presStyleIdx="11" presStyleCnt="19"/>
      <dgm:spPr/>
    </dgm:pt>
    <dgm:pt modelId="{D05A244B-BC63-5E47-9C29-C4665EA86A61}" type="pres">
      <dgm:prSet presAssocID="{5220C0CB-C6A5-E241-A1CB-129E106E3192}" presName="connectorText" presStyleLbl="sibTrans2D1" presStyleIdx="11" presStyleCnt="19"/>
      <dgm:spPr/>
    </dgm:pt>
    <dgm:pt modelId="{5F80A8C1-4A6B-CB43-B30D-7BE596133613}" type="pres">
      <dgm:prSet presAssocID="{DA8381F5-44D5-2941-9E20-4D0756B72DF7}" presName="node" presStyleLbl="node1" presStyleIdx="11" presStyleCnt="19">
        <dgm:presLayoutVars>
          <dgm:bulletEnabled val="1"/>
        </dgm:presLayoutVars>
      </dgm:prSet>
      <dgm:spPr/>
    </dgm:pt>
    <dgm:pt modelId="{35F2DC2B-9745-8B47-B359-F2B9033C0B5E}" type="pres">
      <dgm:prSet presAssocID="{1BB5553E-29CC-6045-97B3-EE2040806C70}" presName="parTrans" presStyleLbl="sibTrans2D1" presStyleIdx="12" presStyleCnt="19"/>
      <dgm:spPr/>
    </dgm:pt>
    <dgm:pt modelId="{79F2740E-2533-A748-A4D3-79B092177D49}" type="pres">
      <dgm:prSet presAssocID="{1BB5553E-29CC-6045-97B3-EE2040806C70}" presName="connectorText" presStyleLbl="sibTrans2D1" presStyleIdx="12" presStyleCnt="19"/>
      <dgm:spPr/>
    </dgm:pt>
    <dgm:pt modelId="{AE7A129A-6913-1246-B9D3-611E8BB81A93}" type="pres">
      <dgm:prSet presAssocID="{42EFE91A-3A5B-A649-B5DB-C6486048ACE0}" presName="node" presStyleLbl="node1" presStyleIdx="12" presStyleCnt="19">
        <dgm:presLayoutVars>
          <dgm:bulletEnabled val="1"/>
        </dgm:presLayoutVars>
      </dgm:prSet>
      <dgm:spPr/>
    </dgm:pt>
    <dgm:pt modelId="{BFD243E9-8F56-F841-9AC9-9DB295F75045}" type="pres">
      <dgm:prSet presAssocID="{D04B93B7-D16E-1E46-8E14-9263ECBCA3A5}" presName="parTrans" presStyleLbl="sibTrans2D1" presStyleIdx="13" presStyleCnt="19"/>
      <dgm:spPr/>
    </dgm:pt>
    <dgm:pt modelId="{15AF38B1-4C1A-8847-93E9-D884F4D93D4A}" type="pres">
      <dgm:prSet presAssocID="{D04B93B7-D16E-1E46-8E14-9263ECBCA3A5}" presName="connectorText" presStyleLbl="sibTrans2D1" presStyleIdx="13" presStyleCnt="19"/>
      <dgm:spPr/>
    </dgm:pt>
    <dgm:pt modelId="{25EAB8C7-87D4-FA4E-A709-E731FFF45A17}" type="pres">
      <dgm:prSet presAssocID="{4A5FD928-02FD-5F48-AB74-B992C13C46DF}" presName="node" presStyleLbl="node1" presStyleIdx="13" presStyleCnt="19">
        <dgm:presLayoutVars>
          <dgm:bulletEnabled val="1"/>
        </dgm:presLayoutVars>
      </dgm:prSet>
      <dgm:spPr/>
    </dgm:pt>
    <dgm:pt modelId="{AA4DAD60-124C-2E47-8336-6C82BE957DE6}" type="pres">
      <dgm:prSet presAssocID="{26D5A542-2397-334A-BF1C-13E37F82FF8F}" presName="parTrans" presStyleLbl="sibTrans2D1" presStyleIdx="14" presStyleCnt="19"/>
      <dgm:spPr/>
    </dgm:pt>
    <dgm:pt modelId="{0D675A19-2B9A-F440-8E0F-8FF771345A4B}" type="pres">
      <dgm:prSet presAssocID="{26D5A542-2397-334A-BF1C-13E37F82FF8F}" presName="connectorText" presStyleLbl="sibTrans2D1" presStyleIdx="14" presStyleCnt="19"/>
      <dgm:spPr/>
    </dgm:pt>
    <dgm:pt modelId="{CE3257F7-17FC-E54C-82DE-78AE77A66FC6}" type="pres">
      <dgm:prSet presAssocID="{44FC8E63-7A15-9A49-B772-390ED8628CC7}" presName="node" presStyleLbl="node1" presStyleIdx="14" presStyleCnt="19">
        <dgm:presLayoutVars>
          <dgm:bulletEnabled val="1"/>
        </dgm:presLayoutVars>
      </dgm:prSet>
      <dgm:spPr/>
    </dgm:pt>
    <dgm:pt modelId="{2D937224-3D8E-C941-9D90-FFCD92B34BE1}" type="pres">
      <dgm:prSet presAssocID="{90877648-BAF3-304E-B9C2-2AB8ACCC69EC}" presName="parTrans" presStyleLbl="sibTrans2D1" presStyleIdx="15" presStyleCnt="19"/>
      <dgm:spPr/>
    </dgm:pt>
    <dgm:pt modelId="{C7B5FFD1-921B-674F-8ACB-24055EFCB8A0}" type="pres">
      <dgm:prSet presAssocID="{90877648-BAF3-304E-B9C2-2AB8ACCC69EC}" presName="connectorText" presStyleLbl="sibTrans2D1" presStyleIdx="15" presStyleCnt="19"/>
      <dgm:spPr/>
    </dgm:pt>
    <dgm:pt modelId="{7267A97E-89CB-F440-832A-D36849888639}" type="pres">
      <dgm:prSet presAssocID="{F5C32F2F-C712-7243-8FA3-3351988B0A1F}" presName="node" presStyleLbl="node1" presStyleIdx="15" presStyleCnt="19">
        <dgm:presLayoutVars>
          <dgm:bulletEnabled val="1"/>
        </dgm:presLayoutVars>
      </dgm:prSet>
      <dgm:spPr/>
    </dgm:pt>
    <dgm:pt modelId="{501A8679-A73D-5445-B269-F638DFA54204}" type="pres">
      <dgm:prSet presAssocID="{5EB100BA-AF3A-EE4A-8195-C289EBB140D2}" presName="parTrans" presStyleLbl="sibTrans2D1" presStyleIdx="16" presStyleCnt="19"/>
      <dgm:spPr/>
    </dgm:pt>
    <dgm:pt modelId="{BBE728F2-BE57-834F-BD83-EA194F25B80A}" type="pres">
      <dgm:prSet presAssocID="{5EB100BA-AF3A-EE4A-8195-C289EBB140D2}" presName="connectorText" presStyleLbl="sibTrans2D1" presStyleIdx="16" presStyleCnt="19"/>
      <dgm:spPr/>
    </dgm:pt>
    <dgm:pt modelId="{A4A62A88-6DC6-CD46-8D17-7417A369978D}" type="pres">
      <dgm:prSet presAssocID="{A72E939F-936E-1A41-B88E-296824F57A1F}" presName="node" presStyleLbl="node1" presStyleIdx="16" presStyleCnt="19">
        <dgm:presLayoutVars>
          <dgm:bulletEnabled val="1"/>
        </dgm:presLayoutVars>
      </dgm:prSet>
      <dgm:spPr/>
    </dgm:pt>
    <dgm:pt modelId="{32E46BAA-7AB9-A440-B649-B96D5A6B0783}" type="pres">
      <dgm:prSet presAssocID="{4348A9EC-B396-7D42-A7F0-BC73E2F57FB5}" presName="parTrans" presStyleLbl="sibTrans2D1" presStyleIdx="17" presStyleCnt="19"/>
      <dgm:spPr/>
    </dgm:pt>
    <dgm:pt modelId="{BC9371E0-A327-0942-9BF9-4FCFCF1DDA98}" type="pres">
      <dgm:prSet presAssocID="{4348A9EC-B396-7D42-A7F0-BC73E2F57FB5}" presName="connectorText" presStyleLbl="sibTrans2D1" presStyleIdx="17" presStyleCnt="19"/>
      <dgm:spPr/>
    </dgm:pt>
    <dgm:pt modelId="{10276917-19F7-F542-9B55-0967188BB8CA}" type="pres">
      <dgm:prSet presAssocID="{2332FAA6-F502-7D41-9ED0-E979CD8AA3A6}" presName="node" presStyleLbl="node1" presStyleIdx="17" presStyleCnt="19">
        <dgm:presLayoutVars>
          <dgm:bulletEnabled val="1"/>
        </dgm:presLayoutVars>
      </dgm:prSet>
      <dgm:spPr/>
    </dgm:pt>
    <dgm:pt modelId="{B2E5E080-EF09-1446-AD0B-E3C9FC2F3ACD}" type="pres">
      <dgm:prSet presAssocID="{307E017B-2E31-4446-8FF5-61ED2FEAB24D}" presName="parTrans" presStyleLbl="sibTrans2D1" presStyleIdx="18" presStyleCnt="19"/>
      <dgm:spPr/>
    </dgm:pt>
    <dgm:pt modelId="{8C675504-308A-0245-BE41-C53168498960}" type="pres">
      <dgm:prSet presAssocID="{307E017B-2E31-4446-8FF5-61ED2FEAB24D}" presName="connectorText" presStyleLbl="sibTrans2D1" presStyleIdx="18" presStyleCnt="19"/>
      <dgm:spPr/>
    </dgm:pt>
    <dgm:pt modelId="{C6080065-12D8-DE4A-9860-061430B041DC}" type="pres">
      <dgm:prSet presAssocID="{DDD5E132-582F-8449-B339-447D3272A85D}" presName="node" presStyleLbl="node1" presStyleIdx="18" presStyleCnt="19">
        <dgm:presLayoutVars>
          <dgm:bulletEnabled val="1"/>
        </dgm:presLayoutVars>
      </dgm:prSet>
      <dgm:spPr/>
    </dgm:pt>
  </dgm:ptLst>
  <dgm:cxnLst>
    <dgm:cxn modelId="{B4743804-0F09-AA43-A7C9-AD7B4A965FA0}" type="presOf" srcId="{1BB5553E-29CC-6045-97B3-EE2040806C70}" destId="{79F2740E-2533-A748-A4D3-79B092177D49}" srcOrd="1" destOrd="0" presId="urn:microsoft.com/office/officeart/2005/8/layout/radial5"/>
    <dgm:cxn modelId="{E2FAB605-7FEB-2349-A7DF-CFAB9C10EAE3}" type="presOf" srcId="{DDD5E132-582F-8449-B339-447D3272A85D}" destId="{C6080065-12D8-DE4A-9860-061430B041DC}" srcOrd="0" destOrd="0" presId="urn:microsoft.com/office/officeart/2005/8/layout/radial5"/>
    <dgm:cxn modelId="{9F0DB908-C708-9F41-A7A7-AF04047B203E}" type="presOf" srcId="{05782F46-88E7-2D42-9C56-BBBE6732CED8}" destId="{F747B1D0-E040-364C-AF68-EF9E5D377150}" srcOrd="0" destOrd="0" presId="urn:microsoft.com/office/officeart/2005/8/layout/radial5"/>
    <dgm:cxn modelId="{28374809-73C6-CC46-A9E0-093E7B1D0F5D}" type="presOf" srcId="{4A5FD928-02FD-5F48-AB74-B992C13C46DF}" destId="{25EAB8C7-87D4-FA4E-A709-E731FFF45A17}" srcOrd="0" destOrd="0" presId="urn:microsoft.com/office/officeart/2005/8/layout/radial5"/>
    <dgm:cxn modelId="{F97A280B-00F2-5642-B71B-A3851ADEC853}" type="presOf" srcId="{44FC8E63-7A15-9A49-B772-390ED8628CC7}" destId="{CE3257F7-17FC-E54C-82DE-78AE77A66FC6}" srcOrd="0" destOrd="0" presId="urn:microsoft.com/office/officeart/2005/8/layout/radial5"/>
    <dgm:cxn modelId="{948C4E0F-E500-4142-BCE9-2BFAE16F2B39}" type="presOf" srcId="{0B9FF897-BDD0-A748-B957-4E6467A5B4A6}" destId="{841CC180-051B-BD40-B2D1-F5490DD771CF}" srcOrd="1" destOrd="0" presId="urn:microsoft.com/office/officeart/2005/8/layout/radial5"/>
    <dgm:cxn modelId="{DC8BF30F-139E-9846-8B8B-5AB28B7857CD}" type="presOf" srcId="{55934E58-BF68-A941-A813-4931DD5A13BE}" destId="{6E2371E2-1542-724B-8B5D-6FC12510FBB0}" srcOrd="1" destOrd="0" presId="urn:microsoft.com/office/officeart/2005/8/layout/radial5"/>
    <dgm:cxn modelId="{68167719-290E-7E41-A9FA-6D8FE5CC1B18}" srcId="{F01B142E-EC8E-644A-B8A5-6CDA284CB095}" destId="{DDD5E132-582F-8449-B339-447D3272A85D}" srcOrd="18" destOrd="0" parTransId="{307E017B-2E31-4446-8FF5-61ED2FEAB24D}" sibTransId="{52C5CA57-9612-954D-9C0E-F4786CA4CEF3}"/>
    <dgm:cxn modelId="{0C2CE019-CB8F-DA44-8C93-1A4ADF4734BC}" srcId="{F01B142E-EC8E-644A-B8A5-6CDA284CB095}" destId="{3516E654-C9DB-D040-8A49-A209D3E8EE73}" srcOrd="8" destOrd="0" parTransId="{48736E8C-AE25-2D41-9911-C83D6F58753A}" sibTransId="{6B6BC624-4AAD-9A46-9770-29C5B5CFE18B}"/>
    <dgm:cxn modelId="{35FCAB1D-8FF0-484D-AE8B-DCCD03159034}" type="presOf" srcId="{48736E8C-AE25-2D41-9911-C83D6F58753A}" destId="{0AE5DFBD-BDBF-8E40-B8CB-6D4451E181CB}" srcOrd="0" destOrd="0" presId="urn:microsoft.com/office/officeart/2005/8/layout/radial5"/>
    <dgm:cxn modelId="{BF1F0A20-7F5B-C745-BEDE-09AF210C47D8}" type="presOf" srcId="{5EB100BA-AF3A-EE4A-8195-C289EBB140D2}" destId="{501A8679-A73D-5445-B269-F638DFA54204}" srcOrd="0" destOrd="0" presId="urn:microsoft.com/office/officeart/2005/8/layout/radial5"/>
    <dgm:cxn modelId="{1E21EB22-082E-4948-981C-359572AFCADB}" type="presOf" srcId="{8242A8CA-1BD0-D042-ACF0-B6FE5CC36B3F}" destId="{537B6A3F-3BE8-8C42-B23B-997F39E59C71}" srcOrd="1" destOrd="0" presId="urn:microsoft.com/office/officeart/2005/8/layout/radial5"/>
    <dgm:cxn modelId="{19D40724-C019-EA4A-B94C-CF90AA9C9CAD}" srcId="{F01B142E-EC8E-644A-B8A5-6CDA284CB095}" destId="{5F3370AB-7460-9445-837D-47BDF02EF21D}" srcOrd="10" destOrd="0" parTransId="{01C10D4C-B4F5-A046-B94C-A0EE4510F6F3}" sibTransId="{FC71621E-81D0-1E48-B911-FB5A533E6813}"/>
    <dgm:cxn modelId="{95BC4D2A-2702-5E40-B733-8CED7759DD17}" type="presOf" srcId="{90877648-BAF3-304E-B9C2-2AB8ACCC69EC}" destId="{C7B5FFD1-921B-674F-8ACB-24055EFCB8A0}" srcOrd="1" destOrd="0" presId="urn:microsoft.com/office/officeart/2005/8/layout/radial5"/>
    <dgm:cxn modelId="{FD37172B-3233-6542-8FCF-2DD9734CA4FB}" srcId="{F01B142E-EC8E-644A-B8A5-6CDA284CB095}" destId="{DA8381F5-44D5-2941-9E20-4D0756B72DF7}" srcOrd="11" destOrd="0" parTransId="{5220C0CB-C6A5-E241-A1CB-129E106E3192}" sibTransId="{D024D69B-B0B3-5C47-AF65-C9BD16AFF561}"/>
    <dgm:cxn modelId="{591BC52B-92C0-034E-8A4F-1A9E1B51EA1F}" type="presOf" srcId="{42EFE91A-3A5B-A649-B5DB-C6486048ACE0}" destId="{AE7A129A-6913-1246-B9D3-611E8BB81A93}" srcOrd="0" destOrd="0" presId="urn:microsoft.com/office/officeart/2005/8/layout/radial5"/>
    <dgm:cxn modelId="{1502F733-B99B-174E-8ADF-6F1E95622755}" srcId="{F01B142E-EC8E-644A-B8A5-6CDA284CB095}" destId="{44FC8E63-7A15-9A49-B772-390ED8628CC7}" srcOrd="14" destOrd="0" parTransId="{26D5A542-2397-334A-BF1C-13E37F82FF8F}" sibTransId="{5364D099-477C-1248-A8A9-FD610E0AF042}"/>
    <dgm:cxn modelId="{7FA44335-55CE-0B4E-815A-399F60F86079}" srcId="{F01B142E-EC8E-644A-B8A5-6CDA284CB095}" destId="{A72E939F-936E-1A41-B88E-296824F57A1F}" srcOrd="16" destOrd="0" parTransId="{5EB100BA-AF3A-EE4A-8195-C289EBB140D2}" sibTransId="{EEDBEA63-6A59-FA4B-BAB7-A59967000915}"/>
    <dgm:cxn modelId="{3EACEF38-1EB5-7544-9A11-A5172BF79AE5}" type="presOf" srcId="{A72E939F-936E-1A41-B88E-296824F57A1F}" destId="{A4A62A88-6DC6-CD46-8D17-7417A369978D}" srcOrd="0" destOrd="0" presId="urn:microsoft.com/office/officeart/2005/8/layout/radial5"/>
    <dgm:cxn modelId="{C6AA533A-ECEB-0C47-B635-65645ABD8B9F}" type="presOf" srcId="{3516E654-C9DB-D040-8A49-A209D3E8EE73}" destId="{55A0255C-08E3-A74C-99EB-D8AF9C068578}" srcOrd="0" destOrd="0" presId="urn:microsoft.com/office/officeart/2005/8/layout/radial5"/>
    <dgm:cxn modelId="{436C5D3F-C0FF-6E4A-B951-A23AB07A573A}" srcId="{F01B142E-EC8E-644A-B8A5-6CDA284CB095}" destId="{ECBC31E8-A802-F44E-B8C5-CE994AFC6B04}" srcOrd="2" destOrd="0" parTransId="{8242A8CA-1BD0-D042-ACF0-B6FE5CC36B3F}" sibTransId="{7C744FAB-25F1-5E47-BAD6-84DBDC8535CD}"/>
    <dgm:cxn modelId="{20A0DE40-A0FD-F24B-B166-134F7F622B48}" srcId="{F01B142E-EC8E-644A-B8A5-6CDA284CB095}" destId="{C05E723A-DFFC-994C-88DB-93024443C8FB}" srcOrd="4" destOrd="0" parTransId="{0B9FF897-BDD0-A748-B957-4E6467A5B4A6}" sibTransId="{9504507A-00D5-7440-B30D-A19CD74873C5}"/>
    <dgm:cxn modelId="{8799F25E-AD30-9943-AFD1-26ADB3FAD086}" type="presOf" srcId="{01C10D4C-B4F5-A046-B94C-A0EE4510F6F3}" destId="{0C808D6A-D50A-E54F-ABA8-ECDA255F4F22}" srcOrd="0" destOrd="0" presId="urn:microsoft.com/office/officeart/2005/8/layout/radial5"/>
    <dgm:cxn modelId="{E0691760-FA3C-F649-9F7C-D32644E2B411}" type="presOf" srcId="{7CEF9ED2-2532-464D-BDA6-A56C0B006191}" destId="{3F0126E2-46CB-3347-9D6C-4347F669D9A6}" srcOrd="1" destOrd="0" presId="urn:microsoft.com/office/officeart/2005/8/layout/radial5"/>
    <dgm:cxn modelId="{65C7D862-A9C7-964A-BB11-32A2BDF6C35B}" srcId="{F01B142E-EC8E-644A-B8A5-6CDA284CB095}" destId="{9A041B15-E07E-2F4C-B867-F5283D67DED2}" srcOrd="0" destOrd="0" parTransId="{55934E58-BF68-A941-A813-4931DD5A13BE}" sibTransId="{CF6AF3DF-ACB8-9E42-8C14-0FA6D4B7EC89}"/>
    <dgm:cxn modelId="{A6B2F344-19A9-0A40-9EF9-CC3C3B41EF26}" type="presOf" srcId="{90877648-BAF3-304E-B9C2-2AB8ACCC69EC}" destId="{2D937224-3D8E-C941-9D90-FFCD92B34BE1}" srcOrd="0" destOrd="0" presId="urn:microsoft.com/office/officeart/2005/8/layout/radial5"/>
    <dgm:cxn modelId="{C4AE0045-446B-2C4A-995D-4C2ABA1546D2}" type="presOf" srcId="{B49CC54A-C78C-B74B-9F7B-891DEA254262}" destId="{321E0C72-0563-8447-A636-14F0BBE4DFA9}" srcOrd="1" destOrd="0" presId="urn:microsoft.com/office/officeart/2005/8/layout/radial5"/>
    <dgm:cxn modelId="{1282D365-EF70-9444-9C7C-FE19FE29F72C}" srcId="{F01B142E-EC8E-644A-B8A5-6CDA284CB095}" destId="{2332FAA6-F502-7D41-9ED0-E979CD8AA3A6}" srcOrd="17" destOrd="0" parTransId="{4348A9EC-B396-7D42-A7F0-BC73E2F57FB5}" sibTransId="{5BD91BA8-3CF8-004F-8223-07BF5BB75AE6}"/>
    <dgm:cxn modelId="{BBFA1348-070F-ED47-96E8-DE859D0E3924}" type="presOf" srcId="{48AE9BF7-AE79-864C-878E-79A4409CEF6C}" destId="{AC46490F-DE82-2E4F-825E-75D173C1EBD6}" srcOrd="0" destOrd="0" presId="urn:microsoft.com/office/officeart/2005/8/layout/radial5"/>
    <dgm:cxn modelId="{E20A746A-6A98-064A-AF5F-54EAC082A5B7}" type="presOf" srcId="{48736E8C-AE25-2D41-9911-C83D6F58753A}" destId="{98C9965B-B425-1043-A4DC-88D3055A7BFE}" srcOrd="1" destOrd="0" presId="urn:microsoft.com/office/officeart/2005/8/layout/radial5"/>
    <dgm:cxn modelId="{4D22246D-AE9A-3D4F-AC63-36F77DC58B4E}" type="presOf" srcId="{4348A9EC-B396-7D42-A7F0-BC73E2F57FB5}" destId="{32E46BAA-7AB9-A440-B649-B96D5A6B0783}" srcOrd="0" destOrd="0" presId="urn:microsoft.com/office/officeart/2005/8/layout/radial5"/>
    <dgm:cxn modelId="{DC54B470-3AA8-D443-9105-B2BED348DB90}" type="presOf" srcId="{2AC75EB7-AA58-104F-91A8-1EBEF30DF186}" destId="{5FBEF557-18D6-0D44-9187-674AB3483B13}" srcOrd="0" destOrd="0" presId="urn:microsoft.com/office/officeart/2005/8/layout/radial5"/>
    <dgm:cxn modelId="{45D2BE53-25C8-6A46-A5F4-67A9AE64B7A4}" type="presOf" srcId="{28B0020F-219B-C446-AFFF-09DCBDED5F45}" destId="{4CC9E4A6-4F4C-0E4F-8B3F-1480610C9DD5}" srcOrd="0" destOrd="0" presId="urn:microsoft.com/office/officeart/2005/8/layout/radial5"/>
    <dgm:cxn modelId="{6FC71A56-D746-304D-8BE3-E74FEBEF4DE8}" type="presOf" srcId="{35F69A3E-9E80-194E-AF9B-85A599040768}" destId="{F02E4B70-4A70-F04D-886F-42FB1DA2BACE}" srcOrd="1" destOrd="0" presId="urn:microsoft.com/office/officeart/2005/8/layout/radial5"/>
    <dgm:cxn modelId="{7331337C-C63F-2D49-AACA-173A6B71274D}" srcId="{F01B142E-EC8E-644A-B8A5-6CDA284CB095}" destId="{42EFE91A-3A5B-A649-B5DB-C6486048ACE0}" srcOrd="12" destOrd="0" parTransId="{1BB5553E-29CC-6045-97B3-EE2040806C70}" sibTransId="{074B4A9C-5D2C-FC4C-8A51-42B414DEB217}"/>
    <dgm:cxn modelId="{F80C267D-BD9D-3547-90EF-D3F6FB160CD3}" type="presOf" srcId="{B49CC54A-C78C-B74B-9F7B-891DEA254262}" destId="{1A707082-5BD8-DB45-A36B-A56D52F04718}" srcOrd="0" destOrd="0" presId="urn:microsoft.com/office/officeart/2005/8/layout/radial5"/>
    <dgm:cxn modelId="{AAD3DA84-4ADB-854A-9ECD-D249A5799B50}" srcId="{F01B142E-EC8E-644A-B8A5-6CDA284CB095}" destId="{9737413F-6F46-6A4F-8996-853760D94543}" srcOrd="6" destOrd="0" parTransId="{B49CC54A-C78C-B74B-9F7B-891DEA254262}" sibTransId="{10A03067-0FE7-9D47-AE05-8FB41D109A40}"/>
    <dgm:cxn modelId="{E9DF4886-A561-4F40-9B01-B01538E191F9}" type="presOf" srcId="{5220C0CB-C6A5-E241-A1CB-129E106E3192}" destId="{260161E7-74FE-834D-BBCD-8BFE3CECE4FC}" srcOrd="0" destOrd="0" presId="urn:microsoft.com/office/officeart/2005/8/layout/radial5"/>
    <dgm:cxn modelId="{31539286-6A59-EE4D-BB83-520B250BF495}" type="presOf" srcId="{2332FAA6-F502-7D41-9ED0-E979CD8AA3A6}" destId="{10276917-19F7-F542-9B55-0967188BB8CA}" srcOrd="0" destOrd="0" presId="urn:microsoft.com/office/officeart/2005/8/layout/radial5"/>
    <dgm:cxn modelId="{1A05CA87-57B7-5C44-A401-E03878E038BF}" type="presOf" srcId="{B3832B90-BD19-EE42-B77D-FC6650B13B1E}" destId="{DF4DBB52-A76D-384E-B7D9-09E46D7A2D01}" srcOrd="1" destOrd="0" presId="urn:microsoft.com/office/officeart/2005/8/layout/radial5"/>
    <dgm:cxn modelId="{CDA69B88-876B-D548-84D0-D5EA9DBBE83D}" type="presOf" srcId="{48AE9BF7-AE79-864C-878E-79A4409CEF6C}" destId="{46606B86-4EB8-7E44-9CCC-BB9BF556A322}" srcOrd="1" destOrd="0" presId="urn:microsoft.com/office/officeart/2005/8/layout/radial5"/>
    <dgm:cxn modelId="{39DEEA8A-5A3A-F041-AEF4-49AB357BB9F1}" type="presOf" srcId="{4348A9EC-B396-7D42-A7F0-BC73E2F57FB5}" destId="{BC9371E0-A327-0942-9BF9-4FCFCF1DDA98}" srcOrd="1" destOrd="0" presId="urn:microsoft.com/office/officeart/2005/8/layout/radial5"/>
    <dgm:cxn modelId="{5C4E8B8F-1F87-8E4E-9F7E-8CC541D7AD67}" type="presOf" srcId="{8242A8CA-1BD0-D042-ACF0-B6FE5CC36B3F}" destId="{642BA98A-79EA-2346-9495-2C223F1C7C76}" srcOrd="0" destOrd="0" presId="urn:microsoft.com/office/officeart/2005/8/layout/radial5"/>
    <dgm:cxn modelId="{291ED193-61EC-094C-B249-959E172159CC}" type="presOf" srcId="{55934E58-BF68-A941-A813-4931DD5A13BE}" destId="{983E91BD-EBB6-1140-AB5B-029F57235E9C}" srcOrd="0" destOrd="0" presId="urn:microsoft.com/office/officeart/2005/8/layout/radial5"/>
    <dgm:cxn modelId="{9240EE98-F431-FB4A-BDE3-035B18A87387}" type="presOf" srcId="{B3832B90-BD19-EE42-B77D-FC6650B13B1E}" destId="{85B79BEA-5D37-944C-9D58-6EA5CF4EA6FD}" srcOrd="0" destOrd="0" presId="urn:microsoft.com/office/officeart/2005/8/layout/radial5"/>
    <dgm:cxn modelId="{C550789A-3F69-CE43-BF8B-7302AEB6D306}" type="presOf" srcId="{35F69A3E-9E80-194E-AF9B-85A599040768}" destId="{27C5F36B-B1B6-5A40-A35E-967861B490D7}" srcOrd="0" destOrd="0" presId="urn:microsoft.com/office/officeart/2005/8/layout/radial5"/>
    <dgm:cxn modelId="{0CE27B9E-F943-F445-886B-B8133A67F850}" type="presOf" srcId="{C05E723A-DFFC-994C-88DB-93024443C8FB}" destId="{F7A8A15B-DFB5-6A4D-9563-319596239FA3}" srcOrd="0" destOrd="0" presId="urn:microsoft.com/office/officeart/2005/8/layout/radial5"/>
    <dgm:cxn modelId="{D2BCF2A6-983B-AA4E-AABA-FB1AF709BE64}" type="presOf" srcId="{ECBC31E8-A802-F44E-B8C5-CE994AFC6B04}" destId="{4CF3800C-05E2-9F45-B860-975BD2985D1A}" srcOrd="0" destOrd="0" presId="urn:microsoft.com/office/officeart/2005/8/layout/radial5"/>
    <dgm:cxn modelId="{A53399AC-2E1B-5645-A463-981D92AA1446}" type="presOf" srcId="{9A041B15-E07E-2F4C-B867-F5283D67DED2}" destId="{135AD024-D24C-CA46-B42F-55BBC9EEB85D}" srcOrd="0" destOrd="0" presId="urn:microsoft.com/office/officeart/2005/8/layout/radial5"/>
    <dgm:cxn modelId="{72BCA2AF-7A81-7048-B03A-7C1831D5A511}" type="presOf" srcId="{D04B93B7-D16E-1E46-8E14-9263ECBCA3A5}" destId="{BFD243E9-8F56-F841-9AC9-9DB295F75045}" srcOrd="0" destOrd="0" presId="urn:microsoft.com/office/officeart/2005/8/layout/radial5"/>
    <dgm:cxn modelId="{469762B0-F927-7845-BBAD-B2DCEB89C384}" type="presOf" srcId="{D04B93B7-D16E-1E46-8E14-9263ECBCA3A5}" destId="{15AF38B1-4C1A-8847-93E9-D884F4D93D4A}" srcOrd="1" destOrd="0" presId="urn:microsoft.com/office/officeart/2005/8/layout/radial5"/>
    <dgm:cxn modelId="{06FD4DB3-0E49-9F4E-8C7E-847C6146D3E8}" type="presOf" srcId="{9737413F-6F46-6A4F-8996-853760D94543}" destId="{94FD4B43-CE8D-B347-A4E5-04EC90A74EEA}" srcOrd="0" destOrd="0" presId="urn:microsoft.com/office/officeart/2005/8/layout/radial5"/>
    <dgm:cxn modelId="{E590CAB8-267C-DA42-8B2C-C23D4BB9AE0D}" type="presOf" srcId="{307E017B-2E31-4446-8FF5-61ED2FEAB24D}" destId="{8C675504-308A-0245-BE41-C53168498960}" srcOrd="1" destOrd="0" presId="urn:microsoft.com/office/officeart/2005/8/layout/radial5"/>
    <dgm:cxn modelId="{66168DB9-F800-6647-9B53-C4A309ACD202}" type="presOf" srcId="{5CF5D68F-3A6D-2C4B-8BB2-47AD67B11979}" destId="{4AAF4D88-C7CF-C44D-B095-8AD217C25823}" srcOrd="0" destOrd="0" presId="urn:microsoft.com/office/officeart/2005/8/layout/radial5"/>
    <dgm:cxn modelId="{920B73BD-9114-4A45-8871-5831D4BDFBFE}" type="presOf" srcId="{26D5A542-2397-334A-BF1C-13E37F82FF8F}" destId="{0D675A19-2B9A-F440-8E0F-8FF771345A4B}" srcOrd="1" destOrd="0" presId="urn:microsoft.com/office/officeart/2005/8/layout/radial5"/>
    <dgm:cxn modelId="{FB7548BE-2025-2D49-83AA-8257D148B2D2}" type="presOf" srcId="{01C10D4C-B4F5-A046-B94C-A0EE4510F6F3}" destId="{1CBB43DB-F875-BF46-89AC-2538B060E0C6}" srcOrd="1" destOrd="0" presId="urn:microsoft.com/office/officeart/2005/8/layout/radial5"/>
    <dgm:cxn modelId="{1B6463C2-2955-AA4D-BCEB-8246C75CFBA0}" srcId="{F01B142E-EC8E-644A-B8A5-6CDA284CB095}" destId="{4A5FD928-02FD-5F48-AB74-B992C13C46DF}" srcOrd="13" destOrd="0" parTransId="{D04B93B7-D16E-1E46-8E14-9263ECBCA3A5}" sibTransId="{80961123-077E-314F-8AC5-C1061D34B2A7}"/>
    <dgm:cxn modelId="{1DFF51C6-51A2-AB48-9F04-108021B6D67E}" srcId="{F01B142E-EC8E-644A-B8A5-6CDA284CB095}" destId="{1507CF86-C222-8C4E-B9E6-DF0C3AF37697}" srcOrd="7" destOrd="0" parTransId="{35F69A3E-9E80-194E-AF9B-85A599040768}" sibTransId="{7B2187E4-2246-A049-B64C-2D979E503A8F}"/>
    <dgm:cxn modelId="{267AC7CE-908E-CC44-8628-4B9515F1734B}" srcId="{0987F082-C2C3-1C46-A8FA-7F5391D53064}" destId="{F01B142E-EC8E-644A-B8A5-6CDA284CB095}" srcOrd="0" destOrd="0" parTransId="{B563AD08-1034-2842-A9E3-FBF56D72437D}" sibTransId="{AD805E7D-4B09-6F4F-B0BD-37555D085E12}"/>
    <dgm:cxn modelId="{BAF6F6CF-A607-8A45-8E9D-17F88F3418FF}" srcId="{F01B142E-EC8E-644A-B8A5-6CDA284CB095}" destId="{F5C32F2F-C712-7243-8FA3-3351988B0A1F}" srcOrd="15" destOrd="0" parTransId="{90877648-BAF3-304E-B9C2-2AB8ACCC69EC}" sibTransId="{6A0F1F27-9D29-1247-B659-2DD8C70391C4}"/>
    <dgm:cxn modelId="{28E8B0D6-4DC0-EB45-885B-8AC625B71734}" type="presOf" srcId="{DA8381F5-44D5-2941-9E20-4D0756B72DF7}" destId="{5F80A8C1-4A6B-CB43-B30D-7BE596133613}" srcOrd="0" destOrd="0" presId="urn:microsoft.com/office/officeart/2005/8/layout/radial5"/>
    <dgm:cxn modelId="{595F22D8-995A-E444-91A3-BAE0083161F9}" type="presOf" srcId="{1507CF86-C222-8C4E-B9E6-DF0C3AF37697}" destId="{ADB9E6B4-311D-5944-8561-14F9FFA22C73}" srcOrd="0" destOrd="0" presId="urn:microsoft.com/office/officeart/2005/8/layout/radial5"/>
    <dgm:cxn modelId="{4B0B04DD-52DE-6648-949C-D8494D8AD309}" type="presOf" srcId="{0987F082-C2C3-1C46-A8FA-7F5391D53064}" destId="{12B5155C-548B-A349-8DB6-1F839FC135B5}" srcOrd="0" destOrd="0" presId="urn:microsoft.com/office/officeart/2005/8/layout/radial5"/>
    <dgm:cxn modelId="{73FF31E0-C12C-C04B-ADAB-5C9C053DE7FA}" type="presOf" srcId="{1BB5553E-29CC-6045-97B3-EE2040806C70}" destId="{35F2DC2B-9745-8B47-B359-F2B9033C0B5E}" srcOrd="0" destOrd="0" presId="urn:microsoft.com/office/officeart/2005/8/layout/radial5"/>
    <dgm:cxn modelId="{563343E0-03B6-2245-B56C-7027D53FFABA}" type="presOf" srcId="{26D5A542-2397-334A-BF1C-13E37F82FF8F}" destId="{AA4DAD60-124C-2E47-8336-6C82BE957DE6}" srcOrd="0" destOrd="0" presId="urn:microsoft.com/office/officeart/2005/8/layout/radial5"/>
    <dgm:cxn modelId="{1E818EE3-2DA4-224A-82C9-D1779F7B6552}" srcId="{F01B142E-EC8E-644A-B8A5-6CDA284CB095}" destId="{5CF5D68F-3A6D-2C4B-8BB2-47AD67B11979}" srcOrd="3" destOrd="0" parTransId="{7CEF9ED2-2532-464D-BDA6-A56C0B006191}" sibTransId="{4DCEDC2F-A68D-264E-82A1-FF1AF44581A5}"/>
    <dgm:cxn modelId="{393D9BE5-879B-D545-BA72-CDB8F3AA3356}" type="presOf" srcId="{5F3370AB-7460-9445-837D-47BDF02EF21D}" destId="{99F86717-6ED3-894D-817A-8AFF5DA8C71A}" srcOrd="0" destOrd="0" presId="urn:microsoft.com/office/officeart/2005/8/layout/radial5"/>
    <dgm:cxn modelId="{0513C4E7-A004-D344-8019-0829F4DAA0B0}" type="presOf" srcId="{F5C32F2F-C712-7243-8FA3-3351988B0A1F}" destId="{7267A97E-89CB-F440-832A-D36849888639}" srcOrd="0" destOrd="0" presId="urn:microsoft.com/office/officeart/2005/8/layout/radial5"/>
    <dgm:cxn modelId="{382DB4E9-B95F-FA4E-B558-F88479D56638}" type="presOf" srcId="{7CEF9ED2-2532-464D-BDA6-A56C0B006191}" destId="{128CE5B6-DBC3-3A40-B975-B36CF6214C5F}" srcOrd="0" destOrd="0" presId="urn:microsoft.com/office/officeart/2005/8/layout/radial5"/>
    <dgm:cxn modelId="{92DA26ED-F783-6E4A-A7FD-81D692EF4007}" type="presOf" srcId="{5220C0CB-C6A5-E241-A1CB-129E106E3192}" destId="{D05A244B-BC63-5E47-9C29-C4665EA86A61}" srcOrd="1" destOrd="0" presId="urn:microsoft.com/office/officeart/2005/8/layout/radial5"/>
    <dgm:cxn modelId="{C0BDA3EE-C195-C04C-9B36-6CACC390AD84}" type="presOf" srcId="{E56F864A-20ED-344C-B004-282F2DFBA865}" destId="{FB7221F4-A14F-AB40-B472-3BBC2D7FD87E}" srcOrd="1" destOrd="0" presId="urn:microsoft.com/office/officeart/2005/8/layout/radial5"/>
    <dgm:cxn modelId="{462465EF-4141-F543-88D5-F0827B010644}" type="presOf" srcId="{F01B142E-EC8E-644A-B8A5-6CDA284CB095}" destId="{9214C7F8-CE03-D240-A357-C04C3FB852DD}" srcOrd="0" destOrd="0" presId="urn:microsoft.com/office/officeart/2005/8/layout/radial5"/>
    <dgm:cxn modelId="{9D4B3EF8-52D4-834D-A8E3-BDE6F00D0241}" srcId="{F01B142E-EC8E-644A-B8A5-6CDA284CB095}" destId="{2AC75EB7-AA58-104F-91A8-1EBEF30DF186}" srcOrd="5" destOrd="0" parTransId="{B3832B90-BD19-EE42-B77D-FC6650B13B1E}" sibTransId="{DC95AB88-67E1-6D4D-9403-542B119F2289}"/>
    <dgm:cxn modelId="{066E59F8-C126-7A4C-A3A2-CCD3CD84BB1E}" type="presOf" srcId="{0B9FF897-BDD0-A748-B957-4E6467A5B4A6}" destId="{C6BB2B7C-FFBD-0041-98D5-AFBF04595AAF}" srcOrd="0" destOrd="0" presId="urn:microsoft.com/office/officeart/2005/8/layout/radial5"/>
    <dgm:cxn modelId="{FB00A3F9-DA71-CD46-BDD1-4E42D81C2E2F}" srcId="{F01B142E-EC8E-644A-B8A5-6CDA284CB095}" destId="{05782F46-88E7-2D42-9C56-BBBE6732CED8}" srcOrd="9" destOrd="0" parTransId="{E56F864A-20ED-344C-B004-282F2DFBA865}" sibTransId="{7FCD1EEB-C278-7D45-A5EC-E29B93BF3AAE}"/>
    <dgm:cxn modelId="{06FC26FB-CB34-3047-AC62-E67093DC12E4}" type="presOf" srcId="{5EB100BA-AF3A-EE4A-8195-C289EBB140D2}" destId="{BBE728F2-BE57-834F-BD83-EA194F25B80A}" srcOrd="1" destOrd="0" presId="urn:microsoft.com/office/officeart/2005/8/layout/radial5"/>
    <dgm:cxn modelId="{BCB2A8FD-534F-3A47-BA79-DD4CA50F6FFF}" srcId="{F01B142E-EC8E-644A-B8A5-6CDA284CB095}" destId="{28B0020F-219B-C446-AFFF-09DCBDED5F45}" srcOrd="1" destOrd="0" parTransId="{48AE9BF7-AE79-864C-878E-79A4409CEF6C}" sibTransId="{46C399AF-2A95-0144-BE90-7E8C2453957E}"/>
    <dgm:cxn modelId="{9E92C9FD-0B9E-6944-810D-49E8AF92C1B6}" type="presOf" srcId="{E56F864A-20ED-344C-B004-282F2DFBA865}" destId="{A92F791B-C66F-1740-9283-BBE6AA2A1845}" srcOrd="0" destOrd="0" presId="urn:microsoft.com/office/officeart/2005/8/layout/radial5"/>
    <dgm:cxn modelId="{2F2E85FF-3CE3-4441-BF91-8E8E6DDE1EE8}" type="presOf" srcId="{307E017B-2E31-4446-8FF5-61ED2FEAB24D}" destId="{B2E5E080-EF09-1446-AD0B-E3C9FC2F3ACD}" srcOrd="0" destOrd="0" presId="urn:microsoft.com/office/officeart/2005/8/layout/radial5"/>
    <dgm:cxn modelId="{D943FAF6-2189-2546-BC78-E67DB2B369CB}" type="presParOf" srcId="{12B5155C-548B-A349-8DB6-1F839FC135B5}" destId="{9214C7F8-CE03-D240-A357-C04C3FB852DD}" srcOrd="0" destOrd="0" presId="urn:microsoft.com/office/officeart/2005/8/layout/radial5"/>
    <dgm:cxn modelId="{7607E089-B1B5-E24F-86EA-3D9A1A88DE9B}" type="presParOf" srcId="{12B5155C-548B-A349-8DB6-1F839FC135B5}" destId="{983E91BD-EBB6-1140-AB5B-029F57235E9C}" srcOrd="1" destOrd="0" presId="urn:microsoft.com/office/officeart/2005/8/layout/radial5"/>
    <dgm:cxn modelId="{C50B4D90-A3C4-894A-BA02-9C6ECE4BCBC9}" type="presParOf" srcId="{983E91BD-EBB6-1140-AB5B-029F57235E9C}" destId="{6E2371E2-1542-724B-8B5D-6FC12510FBB0}" srcOrd="0" destOrd="0" presId="urn:microsoft.com/office/officeart/2005/8/layout/radial5"/>
    <dgm:cxn modelId="{3BF78889-48C5-6645-AD54-7D422B1B8F02}" type="presParOf" srcId="{12B5155C-548B-A349-8DB6-1F839FC135B5}" destId="{135AD024-D24C-CA46-B42F-55BBC9EEB85D}" srcOrd="2" destOrd="0" presId="urn:microsoft.com/office/officeart/2005/8/layout/radial5"/>
    <dgm:cxn modelId="{179AAFE5-3493-4F40-8FEC-D424F6EDD9FA}" type="presParOf" srcId="{12B5155C-548B-A349-8DB6-1F839FC135B5}" destId="{AC46490F-DE82-2E4F-825E-75D173C1EBD6}" srcOrd="3" destOrd="0" presId="urn:microsoft.com/office/officeart/2005/8/layout/radial5"/>
    <dgm:cxn modelId="{71056220-D380-7C4D-9651-529071ACB41A}" type="presParOf" srcId="{AC46490F-DE82-2E4F-825E-75D173C1EBD6}" destId="{46606B86-4EB8-7E44-9CCC-BB9BF556A322}" srcOrd="0" destOrd="0" presId="urn:microsoft.com/office/officeart/2005/8/layout/radial5"/>
    <dgm:cxn modelId="{3F20720C-0201-814C-8BE9-427BD163B348}" type="presParOf" srcId="{12B5155C-548B-A349-8DB6-1F839FC135B5}" destId="{4CC9E4A6-4F4C-0E4F-8B3F-1480610C9DD5}" srcOrd="4" destOrd="0" presId="urn:microsoft.com/office/officeart/2005/8/layout/radial5"/>
    <dgm:cxn modelId="{29DE306C-D4C7-E041-B348-C362EC92CB5C}" type="presParOf" srcId="{12B5155C-548B-A349-8DB6-1F839FC135B5}" destId="{642BA98A-79EA-2346-9495-2C223F1C7C76}" srcOrd="5" destOrd="0" presId="urn:microsoft.com/office/officeart/2005/8/layout/radial5"/>
    <dgm:cxn modelId="{5EF15E3B-E9F1-ED41-BE8E-35A942D62B4C}" type="presParOf" srcId="{642BA98A-79EA-2346-9495-2C223F1C7C76}" destId="{537B6A3F-3BE8-8C42-B23B-997F39E59C71}" srcOrd="0" destOrd="0" presId="urn:microsoft.com/office/officeart/2005/8/layout/radial5"/>
    <dgm:cxn modelId="{C97BC0FA-511F-3744-94BC-D16055C6C0EF}" type="presParOf" srcId="{12B5155C-548B-A349-8DB6-1F839FC135B5}" destId="{4CF3800C-05E2-9F45-B860-975BD2985D1A}" srcOrd="6" destOrd="0" presId="urn:microsoft.com/office/officeart/2005/8/layout/radial5"/>
    <dgm:cxn modelId="{4501A554-5C7A-2F44-BD90-6FD5A541DD30}" type="presParOf" srcId="{12B5155C-548B-A349-8DB6-1F839FC135B5}" destId="{128CE5B6-DBC3-3A40-B975-B36CF6214C5F}" srcOrd="7" destOrd="0" presId="urn:microsoft.com/office/officeart/2005/8/layout/radial5"/>
    <dgm:cxn modelId="{D355FB3A-7D71-4745-AE4B-DDD9A77645ED}" type="presParOf" srcId="{128CE5B6-DBC3-3A40-B975-B36CF6214C5F}" destId="{3F0126E2-46CB-3347-9D6C-4347F669D9A6}" srcOrd="0" destOrd="0" presId="urn:microsoft.com/office/officeart/2005/8/layout/radial5"/>
    <dgm:cxn modelId="{C6FF1987-387F-1A41-A147-4EB2808CD87A}" type="presParOf" srcId="{12B5155C-548B-A349-8DB6-1F839FC135B5}" destId="{4AAF4D88-C7CF-C44D-B095-8AD217C25823}" srcOrd="8" destOrd="0" presId="urn:microsoft.com/office/officeart/2005/8/layout/radial5"/>
    <dgm:cxn modelId="{F34B2C2F-3019-E241-BE96-2A5E84A168DB}" type="presParOf" srcId="{12B5155C-548B-A349-8DB6-1F839FC135B5}" destId="{C6BB2B7C-FFBD-0041-98D5-AFBF04595AAF}" srcOrd="9" destOrd="0" presId="urn:microsoft.com/office/officeart/2005/8/layout/radial5"/>
    <dgm:cxn modelId="{C48AB8F9-C726-5947-948B-13A3BE4415DE}" type="presParOf" srcId="{C6BB2B7C-FFBD-0041-98D5-AFBF04595AAF}" destId="{841CC180-051B-BD40-B2D1-F5490DD771CF}" srcOrd="0" destOrd="0" presId="urn:microsoft.com/office/officeart/2005/8/layout/radial5"/>
    <dgm:cxn modelId="{3B3EBDD0-BE92-7640-B289-E7E5F129E942}" type="presParOf" srcId="{12B5155C-548B-A349-8DB6-1F839FC135B5}" destId="{F7A8A15B-DFB5-6A4D-9563-319596239FA3}" srcOrd="10" destOrd="0" presId="urn:microsoft.com/office/officeart/2005/8/layout/radial5"/>
    <dgm:cxn modelId="{1A21965E-FAC0-F04B-8DFA-ECD6E5478912}" type="presParOf" srcId="{12B5155C-548B-A349-8DB6-1F839FC135B5}" destId="{85B79BEA-5D37-944C-9D58-6EA5CF4EA6FD}" srcOrd="11" destOrd="0" presId="urn:microsoft.com/office/officeart/2005/8/layout/radial5"/>
    <dgm:cxn modelId="{D49E098D-EB94-DF47-A66F-178877416490}" type="presParOf" srcId="{85B79BEA-5D37-944C-9D58-6EA5CF4EA6FD}" destId="{DF4DBB52-A76D-384E-B7D9-09E46D7A2D01}" srcOrd="0" destOrd="0" presId="urn:microsoft.com/office/officeart/2005/8/layout/radial5"/>
    <dgm:cxn modelId="{A46F7F9B-6F64-914F-8689-D7847529A521}" type="presParOf" srcId="{12B5155C-548B-A349-8DB6-1F839FC135B5}" destId="{5FBEF557-18D6-0D44-9187-674AB3483B13}" srcOrd="12" destOrd="0" presId="urn:microsoft.com/office/officeart/2005/8/layout/radial5"/>
    <dgm:cxn modelId="{E9AFD826-4F00-9B4E-80B5-961DA1EA4209}" type="presParOf" srcId="{12B5155C-548B-A349-8DB6-1F839FC135B5}" destId="{1A707082-5BD8-DB45-A36B-A56D52F04718}" srcOrd="13" destOrd="0" presId="urn:microsoft.com/office/officeart/2005/8/layout/radial5"/>
    <dgm:cxn modelId="{41541E9A-9D2E-5A42-9503-96E003B0ECAC}" type="presParOf" srcId="{1A707082-5BD8-DB45-A36B-A56D52F04718}" destId="{321E0C72-0563-8447-A636-14F0BBE4DFA9}" srcOrd="0" destOrd="0" presId="urn:microsoft.com/office/officeart/2005/8/layout/radial5"/>
    <dgm:cxn modelId="{84D89586-CF07-7746-A608-B79827B3A6C9}" type="presParOf" srcId="{12B5155C-548B-A349-8DB6-1F839FC135B5}" destId="{94FD4B43-CE8D-B347-A4E5-04EC90A74EEA}" srcOrd="14" destOrd="0" presId="urn:microsoft.com/office/officeart/2005/8/layout/radial5"/>
    <dgm:cxn modelId="{1D64F04B-13D4-AD49-8CFA-53E2C073B74C}" type="presParOf" srcId="{12B5155C-548B-A349-8DB6-1F839FC135B5}" destId="{27C5F36B-B1B6-5A40-A35E-967861B490D7}" srcOrd="15" destOrd="0" presId="urn:microsoft.com/office/officeart/2005/8/layout/radial5"/>
    <dgm:cxn modelId="{83838794-919C-C744-8AB1-AEFDF215CEF5}" type="presParOf" srcId="{27C5F36B-B1B6-5A40-A35E-967861B490D7}" destId="{F02E4B70-4A70-F04D-886F-42FB1DA2BACE}" srcOrd="0" destOrd="0" presId="urn:microsoft.com/office/officeart/2005/8/layout/radial5"/>
    <dgm:cxn modelId="{4851A873-308A-A449-BE27-88B47A20C711}" type="presParOf" srcId="{12B5155C-548B-A349-8DB6-1F839FC135B5}" destId="{ADB9E6B4-311D-5944-8561-14F9FFA22C73}" srcOrd="16" destOrd="0" presId="urn:microsoft.com/office/officeart/2005/8/layout/radial5"/>
    <dgm:cxn modelId="{5957DCBF-D5F7-F64B-A65B-5AAEEC88DE23}" type="presParOf" srcId="{12B5155C-548B-A349-8DB6-1F839FC135B5}" destId="{0AE5DFBD-BDBF-8E40-B8CB-6D4451E181CB}" srcOrd="17" destOrd="0" presId="urn:microsoft.com/office/officeart/2005/8/layout/radial5"/>
    <dgm:cxn modelId="{2C645F63-5D60-7F49-B930-CB0987843B44}" type="presParOf" srcId="{0AE5DFBD-BDBF-8E40-B8CB-6D4451E181CB}" destId="{98C9965B-B425-1043-A4DC-88D3055A7BFE}" srcOrd="0" destOrd="0" presId="urn:microsoft.com/office/officeart/2005/8/layout/radial5"/>
    <dgm:cxn modelId="{26D9D7DC-34ED-A44A-B39D-8F6A23AA1CFD}" type="presParOf" srcId="{12B5155C-548B-A349-8DB6-1F839FC135B5}" destId="{55A0255C-08E3-A74C-99EB-D8AF9C068578}" srcOrd="18" destOrd="0" presId="urn:microsoft.com/office/officeart/2005/8/layout/radial5"/>
    <dgm:cxn modelId="{73F9298B-9B03-D647-80AF-8816EE72E063}" type="presParOf" srcId="{12B5155C-548B-A349-8DB6-1F839FC135B5}" destId="{A92F791B-C66F-1740-9283-BBE6AA2A1845}" srcOrd="19" destOrd="0" presId="urn:microsoft.com/office/officeart/2005/8/layout/radial5"/>
    <dgm:cxn modelId="{BB299A3B-F37F-5842-BF84-CF1D7DC98CE6}" type="presParOf" srcId="{A92F791B-C66F-1740-9283-BBE6AA2A1845}" destId="{FB7221F4-A14F-AB40-B472-3BBC2D7FD87E}" srcOrd="0" destOrd="0" presId="urn:microsoft.com/office/officeart/2005/8/layout/radial5"/>
    <dgm:cxn modelId="{3B061DDB-CE29-054D-B3A4-F75603234014}" type="presParOf" srcId="{12B5155C-548B-A349-8DB6-1F839FC135B5}" destId="{F747B1D0-E040-364C-AF68-EF9E5D377150}" srcOrd="20" destOrd="0" presId="urn:microsoft.com/office/officeart/2005/8/layout/radial5"/>
    <dgm:cxn modelId="{F97CFF5E-F75C-D349-882B-39EDDEE8D7E1}" type="presParOf" srcId="{12B5155C-548B-A349-8DB6-1F839FC135B5}" destId="{0C808D6A-D50A-E54F-ABA8-ECDA255F4F22}" srcOrd="21" destOrd="0" presId="urn:microsoft.com/office/officeart/2005/8/layout/radial5"/>
    <dgm:cxn modelId="{01D78ED7-17EC-F944-95DF-05CE25B0C5D8}" type="presParOf" srcId="{0C808D6A-D50A-E54F-ABA8-ECDA255F4F22}" destId="{1CBB43DB-F875-BF46-89AC-2538B060E0C6}" srcOrd="0" destOrd="0" presId="urn:microsoft.com/office/officeart/2005/8/layout/radial5"/>
    <dgm:cxn modelId="{DB7918FF-2214-7F49-BFBF-74776BD4ACFC}" type="presParOf" srcId="{12B5155C-548B-A349-8DB6-1F839FC135B5}" destId="{99F86717-6ED3-894D-817A-8AFF5DA8C71A}" srcOrd="22" destOrd="0" presId="urn:microsoft.com/office/officeart/2005/8/layout/radial5"/>
    <dgm:cxn modelId="{B408B0E3-8999-E547-99C8-036E2CE20EF3}" type="presParOf" srcId="{12B5155C-548B-A349-8DB6-1F839FC135B5}" destId="{260161E7-74FE-834D-BBCD-8BFE3CECE4FC}" srcOrd="23" destOrd="0" presId="urn:microsoft.com/office/officeart/2005/8/layout/radial5"/>
    <dgm:cxn modelId="{44FCC77F-470F-C949-95AF-DA477EF61320}" type="presParOf" srcId="{260161E7-74FE-834D-BBCD-8BFE3CECE4FC}" destId="{D05A244B-BC63-5E47-9C29-C4665EA86A61}" srcOrd="0" destOrd="0" presId="urn:microsoft.com/office/officeart/2005/8/layout/radial5"/>
    <dgm:cxn modelId="{7AFAB83D-57CA-9F48-B73F-A1239900D08E}" type="presParOf" srcId="{12B5155C-548B-A349-8DB6-1F839FC135B5}" destId="{5F80A8C1-4A6B-CB43-B30D-7BE596133613}" srcOrd="24" destOrd="0" presId="urn:microsoft.com/office/officeart/2005/8/layout/radial5"/>
    <dgm:cxn modelId="{81C4DAF8-D1C6-FF4C-8504-45F6A6082C8A}" type="presParOf" srcId="{12B5155C-548B-A349-8DB6-1F839FC135B5}" destId="{35F2DC2B-9745-8B47-B359-F2B9033C0B5E}" srcOrd="25" destOrd="0" presId="urn:microsoft.com/office/officeart/2005/8/layout/radial5"/>
    <dgm:cxn modelId="{AEE7698B-FECF-204F-A030-93A6C5E132BF}" type="presParOf" srcId="{35F2DC2B-9745-8B47-B359-F2B9033C0B5E}" destId="{79F2740E-2533-A748-A4D3-79B092177D49}" srcOrd="0" destOrd="0" presId="urn:microsoft.com/office/officeart/2005/8/layout/radial5"/>
    <dgm:cxn modelId="{4D71EA93-B7D7-B944-A0E3-F40D9D1826CC}" type="presParOf" srcId="{12B5155C-548B-A349-8DB6-1F839FC135B5}" destId="{AE7A129A-6913-1246-B9D3-611E8BB81A93}" srcOrd="26" destOrd="0" presId="urn:microsoft.com/office/officeart/2005/8/layout/radial5"/>
    <dgm:cxn modelId="{00F4C6DD-E325-F64A-9A5F-99CDAAB279B6}" type="presParOf" srcId="{12B5155C-548B-A349-8DB6-1F839FC135B5}" destId="{BFD243E9-8F56-F841-9AC9-9DB295F75045}" srcOrd="27" destOrd="0" presId="urn:microsoft.com/office/officeart/2005/8/layout/radial5"/>
    <dgm:cxn modelId="{3C280FCD-87A9-3042-B197-207799E45397}" type="presParOf" srcId="{BFD243E9-8F56-F841-9AC9-9DB295F75045}" destId="{15AF38B1-4C1A-8847-93E9-D884F4D93D4A}" srcOrd="0" destOrd="0" presId="urn:microsoft.com/office/officeart/2005/8/layout/radial5"/>
    <dgm:cxn modelId="{AC70FB11-D6F8-F045-9CA6-9F3B0F2EE411}" type="presParOf" srcId="{12B5155C-548B-A349-8DB6-1F839FC135B5}" destId="{25EAB8C7-87D4-FA4E-A709-E731FFF45A17}" srcOrd="28" destOrd="0" presId="urn:microsoft.com/office/officeart/2005/8/layout/radial5"/>
    <dgm:cxn modelId="{C614B141-A94E-8B41-9A77-46BB30072971}" type="presParOf" srcId="{12B5155C-548B-A349-8DB6-1F839FC135B5}" destId="{AA4DAD60-124C-2E47-8336-6C82BE957DE6}" srcOrd="29" destOrd="0" presId="urn:microsoft.com/office/officeart/2005/8/layout/radial5"/>
    <dgm:cxn modelId="{291E033E-5203-6840-A3DD-977A896CD049}" type="presParOf" srcId="{AA4DAD60-124C-2E47-8336-6C82BE957DE6}" destId="{0D675A19-2B9A-F440-8E0F-8FF771345A4B}" srcOrd="0" destOrd="0" presId="urn:microsoft.com/office/officeart/2005/8/layout/radial5"/>
    <dgm:cxn modelId="{3150A08A-9CC3-6F49-A58C-E37562BF530B}" type="presParOf" srcId="{12B5155C-548B-A349-8DB6-1F839FC135B5}" destId="{CE3257F7-17FC-E54C-82DE-78AE77A66FC6}" srcOrd="30" destOrd="0" presId="urn:microsoft.com/office/officeart/2005/8/layout/radial5"/>
    <dgm:cxn modelId="{A8599DCE-1EC7-0842-9578-4763C86F568F}" type="presParOf" srcId="{12B5155C-548B-A349-8DB6-1F839FC135B5}" destId="{2D937224-3D8E-C941-9D90-FFCD92B34BE1}" srcOrd="31" destOrd="0" presId="urn:microsoft.com/office/officeart/2005/8/layout/radial5"/>
    <dgm:cxn modelId="{9CA2C29C-D124-EA49-8A15-64B4193AA30C}" type="presParOf" srcId="{2D937224-3D8E-C941-9D90-FFCD92B34BE1}" destId="{C7B5FFD1-921B-674F-8ACB-24055EFCB8A0}" srcOrd="0" destOrd="0" presId="urn:microsoft.com/office/officeart/2005/8/layout/radial5"/>
    <dgm:cxn modelId="{FD16C00C-B44A-ED46-B44C-0385D4E1C6EC}" type="presParOf" srcId="{12B5155C-548B-A349-8DB6-1F839FC135B5}" destId="{7267A97E-89CB-F440-832A-D36849888639}" srcOrd="32" destOrd="0" presId="urn:microsoft.com/office/officeart/2005/8/layout/radial5"/>
    <dgm:cxn modelId="{ABB339E1-5F52-EC40-83C8-8D3158FBC6ED}" type="presParOf" srcId="{12B5155C-548B-A349-8DB6-1F839FC135B5}" destId="{501A8679-A73D-5445-B269-F638DFA54204}" srcOrd="33" destOrd="0" presId="urn:microsoft.com/office/officeart/2005/8/layout/radial5"/>
    <dgm:cxn modelId="{AD3D6A05-CE35-AC4D-9E1A-E06844FE888F}" type="presParOf" srcId="{501A8679-A73D-5445-B269-F638DFA54204}" destId="{BBE728F2-BE57-834F-BD83-EA194F25B80A}" srcOrd="0" destOrd="0" presId="urn:microsoft.com/office/officeart/2005/8/layout/radial5"/>
    <dgm:cxn modelId="{89AAF682-FF18-0C42-8041-6816BB768E03}" type="presParOf" srcId="{12B5155C-548B-A349-8DB6-1F839FC135B5}" destId="{A4A62A88-6DC6-CD46-8D17-7417A369978D}" srcOrd="34" destOrd="0" presId="urn:microsoft.com/office/officeart/2005/8/layout/radial5"/>
    <dgm:cxn modelId="{51B21A1F-411D-9644-95B7-D4C0A6076B73}" type="presParOf" srcId="{12B5155C-548B-A349-8DB6-1F839FC135B5}" destId="{32E46BAA-7AB9-A440-B649-B96D5A6B0783}" srcOrd="35" destOrd="0" presId="urn:microsoft.com/office/officeart/2005/8/layout/radial5"/>
    <dgm:cxn modelId="{7520BACB-27A7-5349-B1E2-474F900F15D8}" type="presParOf" srcId="{32E46BAA-7AB9-A440-B649-B96D5A6B0783}" destId="{BC9371E0-A327-0942-9BF9-4FCFCF1DDA98}" srcOrd="0" destOrd="0" presId="urn:microsoft.com/office/officeart/2005/8/layout/radial5"/>
    <dgm:cxn modelId="{9FF7CC42-DC6F-9149-82E5-AABECD3DCAB8}" type="presParOf" srcId="{12B5155C-548B-A349-8DB6-1F839FC135B5}" destId="{10276917-19F7-F542-9B55-0967188BB8CA}" srcOrd="36" destOrd="0" presId="urn:microsoft.com/office/officeart/2005/8/layout/radial5"/>
    <dgm:cxn modelId="{C35FB731-9DAC-9F49-A236-DF8FD3E9C19C}" type="presParOf" srcId="{12B5155C-548B-A349-8DB6-1F839FC135B5}" destId="{B2E5E080-EF09-1446-AD0B-E3C9FC2F3ACD}" srcOrd="37" destOrd="0" presId="urn:microsoft.com/office/officeart/2005/8/layout/radial5"/>
    <dgm:cxn modelId="{F953A8FC-A9F8-324E-9F0F-96529BF28579}" type="presParOf" srcId="{B2E5E080-EF09-1446-AD0B-E3C9FC2F3ACD}" destId="{8C675504-308A-0245-BE41-C53168498960}" srcOrd="0" destOrd="0" presId="urn:microsoft.com/office/officeart/2005/8/layout/radial5"/>
    <dgm:cxn modelId="{15036F42-7CF6-F74F-8875-6C1077ED1D1A}" type="presParOf" srcId="{12B5155C-548B-A349-8DB6-1F839FC135B5}" destId="{C6080065-12D8-DE4A-9860-061430B041DC}" srcOrd="38" destOrd="0" presId="urn:microsoft.com/office/officeart/2005/8/layout/radial5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F0DBBE5-4D38-4EC3-9FF9-91EEBD0AD89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F1D4F08-C083-471C-956E-4DF7217EFA99}">
      <dgm:prSet phldrT="[Text]"/>
      <dgm:spPr>
        <a:solidFill>
          <a:srgbClr val="FF0000"/>
        </a:solidFill>
      </dgm:spPr>
      <dgm:t>
        <a:bodyPr/>
        <a:lstStyle/>
        <a:p>
          <a:r>
            <a:rPr lang="en-US" altLang="en-US" b="1" dirty="0"/>
            <a:t>1. </a:t>
          </a:r>
          <a:r>
            <a:rPr lang="en-US" altLang="en-US" b="1" dirty="0" err="1"/>
            <a:t>Penyusunan</a:t>
          </a:r>
          <a:r>
            <a:rPr lang="en-US" altLang="en-US" b="1" dirty="0"/>
            <a:t> </a:t>
          </a:r>
          <a:r>
            <a:rPr lang="en-US" altLang="en-US" b="1" dirty="0" err="1"/>
            <a:t>Standar</a:t>
          </a:r>
          <a:r>
            <a:rPr lang="en-US" altLang="en-US" b="1" dirty="0"/>
            <a:t> </a:t>
          </a:r>
          <a:r>
            <a:rPr lang="en-US" altLang="en-US" b="1" dirty="0" err="1"/>
            <a:t>kompetensi</a:t>
          </a:r>
          <a:r>
            <a:rPr lang="en-US" altLang="en-US" b="1" dirty="0"/>
            <a:t> </a:t>
          </a:r>
          <a:r>
            <a:rPr lang="en-US" altLang="en-US" b="1" dirty="0" err="1"/>
            <a:t>dan</a:t>
          </a:r>
          <a:r>
            <a:rPr lang="en-US" altLang="en-US" b="1" dirty="0"/>
            <a:t> </a:t>
          </a:r>
          <a:r>
            <a:rPr lang="en-US" altLang="en-US" b="1" dirty="0" err="1"/>
            <a:t>sertifikasi</a:t>
          </a:r>
          <a:r>
            <a:rPr lang="en-US" altLang="en-US" b="1" dirty="0"/>
            <a:t> </a:t>
          </a:r>
          <a:r>
            <a:rPr lang="en-US" altLang="en-US" b="1" dirty="0" err="1"/>
            <a:t>pemerintahan</a:t>
          </a:r>
          <a:r>
            <a:rPr lang="en-US" altLang="en-US" b="1" dirty="0"/>
            <a:t>, </a:t>
          </a:r>
          <a:r>
            <a:rPr lang="en-US" altLang="en-US" b="1" dirty="0" err="1"/>
            <a:t>disusun</a:t>
          </a:r>
          <a:r>
            <a:rPr lang="en-US" altLang="en-US" b="1" dirty="0"/>
            <a:t> </a:t>
          </a:r>
          <a:r>
            <a:rPr lang="en-US" altLang="en-US" b="1" dirty="0" err="1"/>
            <a:t>dan</a:t>
          </a:r>
          <a:r>
            <a:rPr lang="en-US" altLang="en-US" b="1" dirty="0"/>
            <a:t> </a:t>
          </a:r>
          <a:r>
            <a:rPr lang="en-US" altLang="en-US" b="1" dirty="0" err="1"/>
            <a:t>ditetapkan</a:t>
          </a:r>
          <a:r>
            <a:rPr lang="en-US" altLang="en-US" b="1" dirty="0"/>
            <a:t> </a:t>
          </a:r>
          <a:r>
            <a:rPr lang="en-US" altLang="en-US" b="1" dirty="0" err="1"/>
            <a:t>oleh</a:t>
          </a:r>
          <a:r>
            <a:rPr lang="en-US" altLang="en-US" b="1" dirty="0"/>
            <a:t> </a:t>
          </a:r>
          <a:r>
            <a:rPr lang="en-US" altLang="en-US" b="1" dirty="0" err="1"/>
            <a:t>Kementerian</a:t>
          </a:r>
          <a:r>
            <a:rPr lang="en-US" altLang="en-US" b="1" dirty="0"/>
            <a:t> </a:t>
          </a:r>
          <a:r>
            <a:rPr lang="en-US" altLang="en-US" b="1" dirty="0" err="1"/>
            <a:t>Dalam</a:t>
          </a:r>
          <a:r>
            <a:rPr lang="en-US" altLang="en-US" b="1" dirty="0"/>
            <a:t> </a:t>
          </a:r>
          <a:r>
            <a:rPr lang="en-US" altLang="en-US" b="1" dirty="0" err="1"/>
            <a:t>Negeri</a:t>
          </a:r>
          <a:endParaRPr lang="en-US" dirty="0"/>
        </a:p>
      </dgm:t>
    </dgm:pt>
    <dgm:pt modelId="{B8FA7CA5-E593-47D9-8FB3-A122E65236AD}" type="parTrans" cxnId="{00D9B80B-04AA-4662-B9A3-87EE0570B8C9}">
      <dgm:prSet/>
      <dgm:spPr/>
      <dgm:t>
        <a:bodyPr/>
        <a:lstStyle/>
        <a:p>
          <a:endParaRPr lang="en-US"/>
        </a:p>
      </dgm:t>
    </dgm:pt>
    <dgm:pt modelId="{70B1FC43-FF42-480E-B7C7-AE81DC310170}" type="sibTrans" cxnId="{00D9B80B-04AA-4662-B9A3-87EE0570B8C9}">
      <dgm:prSet/>
      <dgm:spPr/>
      <dgm:t>
        <a:bodyPr/>
        <a:lstStyle/>
        <a:p>
          <a:endParaRPr lang="en-US"/>
        </a:p>
      </dgm:t>
    </dgm:pt>
    <dgm:pt modelId="{AA730070-650B-49AE-894A-7A8BE132FEA9}">
      <dgm:prSet phldrT="[Text]"/>
      <dgm:spPr>
        <a:solidFill>
          <a:srgbClr val="002060"/>
        </a:solidFill>
      </dgm:spPr>
      <dgm:t>
        <a:bodyPr/>
        <a:lstStyle/>
        <a:p>
          <a:r>
            <a:rPr lang="en-US" altLang="en-US" b="1" dirty="0"/>
            <a:t>2. </a:t>
          </a:r>
          <a:r>
            <a:rPr lang="en-US" altLang="en-US" b="1" dirty="0" err="1"/>
            <a:t>Penyusunan</a:t>
          </a:r>
          <a:r>
            <a:rPr lang="en-US" altLang="en-US" b="1" dirty="0"/>
            <a:t> </a:t>
          </a:r>
          <a:r>
            <a:rPr lang="en-US" altLang="en-US" b="1" dirty="0" err="1"/>
            <a:t>Standar</a:t>
          </a:r>
          <a:r>
            <a:rPr lang="en-US" altLang="en-US" b="1" dirty="0"/>
            <a:t> </a:t>
          </a:r>
          <a:r>
            <a:rPr lang="en-US" altLang="en-US" b="1" dirty="0" err="1"/>
            <a:t>kompetensi</a:t>
          </a:r>
          <a:r>
            <a:rPr lang="en-US" altLang="en-US" b="1" dirty="0"/>
            <a:t> </a:t>
          </a:r>
          <a:r>
            <a:rPr lang="en-US" altLang="en-US" b="1" dirty="0" err="1"/>
            <a:t>teknis</a:t>
          </a:r>
          <a:r>
            <a:rPr lang="en-US" altLang="en-US" b="1" dirty="0"/>
            <a:t> </a:t>
          </a:r>
          <a:r>
            <a:rPr lang="en-US" altLang="en-US" b="1" dirty="0" err="1"/>
            <a:t>urusan</a:t>
          </a:r>
          <a:r>
            <a:rPr lang="en-US" altLang="en-US" b="1" dirty="0"/>
            <a:t> </a:t>
          </a:r>
          <a:r>
            <a:rPr lang="en-US" altLang="en-US" b="1" dirty="0" err="1"/>
            <a:t>pemerintahan</a:t>
          </a:r>
          <a:r>
            <a:rPr lang="en-US" altLang="en-US" b="1" dirty="0"/>
            <a:t> yang </a:t>
          </a:r>
          <a:r>
            <a:rPr lang="en-US" altLang="en-US" b="1" dirty="0" err="1"/>
            <a:t>menjadi</a:t>
          </a:r>
          <a:r>
            <a:rPr lang="en-US" altLang="en-US" b="1" dirty="0"/>
            <a:t> </a:t>
          </a:r>
          <a:r>
            <a:rPr lang="en-US" altLang="en-US" b="1" dirty="0" err="1"/>
            <a:t>kewenangan</a:t>
          </a:r>
          <a:r>
            <a:rPr lang="en-US" altLang="en-US" b="1" dirty="0"/>
            <a:t> </a:t>
          </a:r>
          <a:r>
            <a:rPr lang="en-US" altLang="en-US" b="1" dirty="0" err="1"/>
            <a:t>Menteri</a:t>
          </a:r>
          <a:r>
            <a:rPr lang="en-US" altLang="en-US" b="1" dirty="0"/>
            <a:t>/</a:t>
          </a:r>
          <a:r>
            <a:rPr lang="en-US" altLang="en-US" b="1" dirty="0" err="1"/>
            <a:t>Pimpinan</a:t>
          </a:r>
          <a:r>
            <a:rPr lang="en-US" altLang="en-US" b="1" dirty="0"/>
            <a:t> LPNK </a:t>
          </a:r>
          <a:r>
            <a:rPr lang="en-US" altLang="en-US" b="1" dirty="0" err="1"/>
            <a:t>ditetapkan</a:t>
          </a:r>
          <a:r>
            <a:rPr lang="en-US" altLang="en-US" b="1" dirty="0"/>
            <a:t> </a:t>
          </a:r>
          <a:r>
            <a:rPr lang="en-US" altLang="en-US" b="1" dirty="0" err="1"/>
            <a:t>oleh</a:t>
          </a:r>
          <a:r>
            <a:rPr lang="en-US" altLang="en-US" b="1" dirty="0"/>
            <a:t> </a:t>
          </a:r>
          <a:r>
            <a:rPr lang="en-US" altLang="en-US" b="1" dirty="0" err="1"/>
            <a:t>Kementerian</a:t>
          </a:r>
          <a:r>
            <a:rPr lang="en-US" altLang="en-US" b="1" dirty="0"/>
            <a:t>/</a:t>
          </a:r>
          <a:r>
            <a:rPr lang="en-US" altLang="en-US" b="1" dirty="0" err="1"/>
            <a:t>Pimpinan</a:t>
          </a:r>
          <a:r>
            <a:rPr lang="en-US" altLang="en-US" b="1" dirty="0"/>
            <a:t> LPNK </a:t>
          </a:r>
          <a:r>
            <a:rPr lang="en-US" altLang="en-US" b="1" dirty="0" err="1"/>
            <a:t>melibatkan</a:t>
          </a:r>
          <a:r>
            <a:rPr lang="en-US" altLang="en-US" b="1" dirty="0"/>
            <a:t> </a:t>
          </a:r>
          <a:r>
            <a:rPr lang="en-US" altLang="en-US" b="1" dirty="0" err="1"/>
            <a:t>Pemda</a:t>
          </a:r>
          <a:r>
            <a:rPr lang="en-US" altLang="en-US" b="1" dirty="0"/>
            <a:t> </a:t>
          </a:r>
          <a:r>
            <a:rPr lang="en-US" altLang="en-US" b="1" dirty="0" err="1"/>
            <a:t>dan</a:t>
          </a:r>
          <a:r>
            <a:rPr lang="en-US" altLang="en-US" b="1" dirty="0"/>
            <a:t> </a:t>
          </a:r>
          <a:r>
            <a:rPr lang="en-US" altLang="en-US" b="1" dirty="0" err="1"/>
            <a:t>dikoordinasikan</a:t>
          </a:r>
          <a:r>
            <a:rPr lang="en-US" altLang="en-US" b="1" dirty="0"/>
            <a:t> </a:t>
          </a:r>
          <a:r>
            <a:rPr lang="en-US" altLang="en-US" b="1" dirty="0" err="1"/>
            <a:t>dengan</a:t>
          </a:r>
          <a:r>
            <a:rPr lang="en-US" altLang="en-US" b="1" dirty="0"/>
            <a:t> </a:t>
          </a:r>
          <a:r>
            <a:rPr lang="en-US" altLang="en-US" b="1" dirty="0" err="1"/>
            <a:t>Menteri</a:t>
          </a:r>
          <a:r>
            <a:rPr lang="en-US" altLang="en-US" b="1" dirty="0"/>
            <a:t> </a:t>
          </a:r>
          <a:r>
            <a:rPr lang="en-US" altLang="en-US" b="1" dirty="0" err="1"/>
            <a:t>Dalam</a:t>
          </a:r>
          <a:r>
            <a:rPr lang="en-US" altLang="en-US" b="1" dirty="0"/>
            <a:t> </a:t>
          </a:r>
          <a:r>
            <a:rPr lang="en-US" altLang="en-US" b="1" dirty="0" err="1"/>
            <a:t>Negeri</a:t>
          </a:r>
          <a:r>
            <a:rPr lang="en-US" altLang="en-US" b="1" dirty="0"/>
            <a:t> </a:t>
          </a:r>
          <a:r>
            <a:rPr lang="en-US" altLang="en-US" b="1" dirty="0" err="1"/>
            <a:t>sesuai</a:t>
          </a:r>
          <a:r>
            <a:rPr lang="en-US" altLang="en-US" b="1" dirty="0"/>
            <a:t> </a:t>
          </a:r>
          <a:r>
            <a:rPr lang="id-ID" altLang="en-US" b="1" dirty="0"/>
            <a:t>Surat Edaran Menteri Dalam Negeri Nomor 100/119/SJ Tahun 2016 tentang Pedoman Perumusan Standar Kompetensi Teknis Urusan Pemerintahan</a:t>
          </a:r>
          <a:endParaRPr lang="en-US" dirty="0"/>
        </a:p>
      </dgm:t>
    </dgm:pt>
    <dgm:pt modelId="{30D4F440-D199-4CD4-9FCF-11B9EA433214}" type="parTrans" cxnId="{0BE70494-4FFE-4CC6-B4CC-775AA4653265}">
      <dgm:prSet/>
      <dgm:spPr/>
      <dgm:t>
        <a:bodyPr/>
        <a:lstStyle/>
        <a:p>
          <a:endParaRPr lang="en-US"/>
        </a:p>
      </dgm:t>
    </dgm:pt>
    <dgm:pt modelId="{9C6BB568-7828-4AE3-ABBA-D5982BEF0C97}" type="sibTrans" cxnId="{0BE70494-4FFE-4CC6-B4CC-775AA4653265}">
      <dgm:prSet/>
      <dgm:spPr/>
      <dgm:t>
        <a:bodyPr/>
        <a:lstStyle/>
        <a:p>
          <a:endParaRPr lang="en-US"/>
        </a:p>
      </dgm:t>
    </dgm:pt>
    <dgm:pt modelId="{21517D45-06ED-4AAA-BAED-40FE5AA42E4B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3. </a:t>
          </a:r>
          <a:r>
            <a:rPr lang="en-SG" altLang="en-US" b="1" dirty="0" err="1"/>
            <a:t>Penyusunan</a:t>
          </a:r>
          <a:r>
            <a:rPr lang="en-SG" altLang="en-US" b="1" dirty="0"/>
            <a:t> </a:t>
          </a:r>
          <a:r>
            <a:rPr lang="en-SG" altLang="en-US" b="1" dirty="0" err="1"/>
            <a:t>Standar</a:t>
          </a:r>
          <a:r>
            <a:rPr lang="en-SG" altLang="en-US" b="1" dirty="0"/>
            <a:t> </a:t>
          </a:r>
          <a:r>
            <a:rPr lang="en-SG" altLang="en-US" b="1" dirty="0" err="1"/>
            <a:t>Perangkat</a:t>
          </a:r>
          <a:r>
            <a:rPr lang="en-SG" altLang="en-US" b="1" dirty="0"/>
            <a:t> </a:t>
          </a:r>
          <a:r>
            <a:rPr lang="en-SG" altLang="en-US" b="1" dirty="0" err="1"/>
            <a:t>Pembelajaran</a:t>
          </a:r>
          <a:r>
            <a:rPr lang="en-SG" altLang="en-US" b="1" dirty="0"/>
            <a:t> </a:t>
          </a:r>
          <a:r>
            <a:rPr lang="en-SG" altLang="en-US" b="1" dirty="0" err="1"/>
            <a:t>Pemerintahan</a:t>
          </a:r>
          <a:r>
            <a:rPr lang="en-SG" altLang="en-US" b="1" dirty="0"/>
            <a:t> </a:t>
          </a:r>
          <a:r>
            <a:rPr lang="en-SG" altLang="en-US" b="1" dirty="0" err="1"/>
            <a:t>Dalam</a:t>
          </a:r>
          <a:r>
            <a:rPr lang="en-SG" altLang="en-US" b="1" dirty="0"/>
            <a:t> </a:t>
          </a:r>
          <a:r>
            <a:rPr lang="en-SG" altLang="en-US" b="1" dirty="0" err="1"/>
            <a:t>Negeri</a:t>
          </a:r>
          <a:r>
            <a:rPr lang="en-SG" altLang="en-US" b="1" dirty="0"/>
            <a:t> (SP2-PDN) </a:t>
          </a:r>
          <a:r>
            <a:rPr lang="en-SG" altLang="en-US" b="1" dirty="0" err="1"/>
            <a:t>sesuai</a:t>
          </a:r>
          <a:r>
            <a:rPr lang="en-SG" altLang="en-US" b="1" dirty="0"/>
            <a:t> </a:t>
          </a:r>
          <a:r>
            <a:rPr lang="en-SG" altLang="en-US" b="1" dirty="0" err="1"/>
            <a:t>dengan</a:t>
          </a:r>
          <a:r>
            <a:rPr lang="en-SG" altLang="en-US" b="1" dirty="0"/>
            <a:t> </a:t>
          </a:r>
          <a:r>
            <a:rPr lang="en-SG" altLang="en-US" b="1" dirty="0" err="1"/>
            <a:t>Surat</a:t>
          </a:r>
          <a:r>
            <a:rPr lang="en-SG" altLang="en-US" b="1" dirty="0"/>
            <a:t> </a:t>
          </a:r>
          <a:r>
            <a:rPr lang="en-SG" altLang="en-US" b="1" dirty="0" err="1"/>
            <a:t>Edaran</a:t>
          </a:r>
          <a:r>
            <a:rPr lang="en-SG" altLang="en-US" b="1" dirty="0"/>
            <a:t> </a:t>
          </a:r>
          <a:r>
            <a:rPr lang="id-ID" altLang="en-US" b="1" dirty="0"/>
            <a:t>Surat Edaran Menteri Dalam Negeri  Nomor: 100/3771/SJ </a:t>
          </a:r>
          <a:r>
            <a:rPr lang="en-SG" altLang="en-US" b="1" dirty="0"/>
            <a:t> </a:t>
          </a:r>
          <a:r>
            <a:rPr lang="en-SG" altLang="en-US" b="1" dirty="0" err="1"/>
            <a:t>Tahun</a:t>
          </a:r>
          <a:r>
            <a:rPr lang="en-SG" altLang="en-US" b="1" dirty="0"/>
            <a:t> 2016 </a:t>
          </a:r>
          <a:r>
            <a:rPr lang="en-SG" altLang="en-US" b="1" dirty="0" err="1"/>
            <a:t>tentang</a:t>
          </a:r>
          <a:r>
            <a:rPr lang="en-SG" altLang="en-US" b="1" dirty="0"/>
            <a:t> </a:t>
          </a:r>
          <a:r>
            <a:rPr lang="id-ID" altLang="en-US" b="1" dirty="0"/>
            <a:t>Pedoman Umum Penyusunan Standar Perangkat Pembelajaran Pemerintahan Dalam Negeri</a:t>
          </a:r>
          <a:endParaRPr lang="en-US" dirty="0"/>
        </a:p>
      </dgm:t>
    </dgm:pt>
    <dgm:pt modelId="{78D6F4E8-15A0-40F4-B2B6-152565680A26}" type="parTrans" cxnId="{79129331-2625-4751-80F6-3480110CE1E8}">
      <dgm:prSet/>
      <dgm:spPr/>
      <dgm:t>
        <a:bodyPr/>
        <a:lstStyle/>
        <a:p>
          <a:endParaRPr lang="en-US"/>
        </a:p>
      </dgm:t>
    </dgm:pt>
    <dgm:pt modelId="{E008CCD2-4858-4F77-A09F-66F3471105C7}" type="sibTrans" cxnId="{79129331-2625-4751-80F6-3480110CE1E8}">
      <dgm:prSet/>
      <dgm:spPr/>
      <dgm:t>
        <a:bodyPr/>
        <a:lstStyle/>
        <a:p>
          <a:endParaRPr lang="en-US"/>
        </a:p>
      </dgm:t>
    </dgm:pt>
    <dgm:pt modelId="{E2E3E781-B730-4E65-ADAE-72E31C0ED29F}">
      <dgm:prSet phldrT="[Text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dirty="0"/>
            <a:t>4. </a:t>
          </a:r>
          <a:r>
            <a:rPr lang="en-SG" altLang="en-US" b="1" dirty="0" err="1"/>
            <a:t>Penyusunan</a:t>
          </a:r>
          <a:r>
            <a:rPr lang="en-SG" altLang="en-US" b="1" dirty="0"/>
            <a:t> </a:t>
          </a:r>
          <a:r>
            <a:rPr lang="en-SG" altLang="en-US" b="1" dirty="0" err="1"/>
            <a:t>Panduan</a:t>
          </a:r>
          <a:r>
            <a:rPr lang="en-SG" altLang="en-US" b="1" dirty="0"/>
            <a:t> </a:t>
          </a:r>
          <a:r>
            <a:rPr lang="en-SG" altLang="en-US" b="1" dirty="0" err="1"/>
            <a:t>Mutu</a:t>
          </a:r>
          <a:r>
            <a:rPr lang="en-SG" altLang="en-US" b="1" dirty="0"/>
            <a:t> </a:t>
          </a:r>
          <a:r>
            <a:rPr lang="en-SG" altLang="en-US" b="1" dirty="0" err="1"/>
            <a:t>Pembentukan</a:t>
          </a:r>
          <a:r>
            <a:rPr lang="en-SG" altLang="en-US" b="1" dirty="0"/>
            <a:t> </a:t>
          </a:r>
          <a:r>
            <a:rPr lang="en-SG" altLang="en-US" b="1" dirty="0" err="1"/>
            <a:t>dan</a:t>
          </a:r>
          <a:r>
            <a:rPr lang="en-SG" altLang="en-US" b="1" dirty="0"/>
            <a:t> </a:t>
          </a:r>
          <a:r>
            <a:rPr lang="en-SG" altLang="en-US" b="1" dirty="0" err="1"/>
            <a:t>Pengelolaan</a:t>
          </a:r>
          <a:r>
            <a:rPr lang="en-SG" altLang="en-US" b="1" dirty="0"/>
            <a:t> </a:t>
          </a:r>
          <a:r>
            <a:rPr lang="en-SG" altLang="en-US" b="1" dirty="0" err="1"/>
            <a:t>Lembaga</a:t>
          </a:r>
          <a:r>
            <a:rPr lang="en-SG" altLang="en-US" b="1" dirty="0"/>
            <a:t> </a:t>
          </a:r>
          <a:r>
            <a:rPr lang="en-SG" altLang="en-US" b="1" dirty="0" err="1"/>
            <a:t>Sertifikasi</a:t>
          </a:r>
          <a:r>
            <a:rPr lang="en-SG" altLang="en-US" b="1" dirty="0"/>
            <a:t> </a:t>
          </a:r>
          <a:r>
            <a:rPr lang="en-SG" altLang="en-US" b="1" dirty="0" err="1"/>
            <a:t>Penyelenggara</a:t>
          </a:r>
          <a:r>
            <a:rPr lang="en-SG" altLang="en-US" b="1" dirty="0"/>
            <a:t> </a:t>
          </a:r>
          <a:r>
            <a:rPr lang="en-SG" altLang="en-US" b="1" dirty="0" err="1"/>
            <a:t>Pemerintahan</a:t>
          </a:r>
          <a:r>
            <a:rPr lang="en-SG" altLang="en-US" b="1" dirty="0"/>
            <a:t> </a:t>
          </a:r>
          <a:r>
            <a:rPr lang="en-SG" altLang="en-US" b="1" dirty="0" err="1"/>
            <a:t>Dalam</a:t>
          </a:r>
          <a:r>
            <a:rPr lang="en-SG" altLang="en-US" b="1" dirty="0"/>
            <a:t> </a:t>
          </a:r>
          <a:r>
            <a:rPr lang="en-SG" altLang="en-US" b="1" dirty="0" err="1"/>
            <a:t>Negeri</a:t>
          </a:r>
          <a:r>
            <a:rPr lang="en-SG" altLang="en-US" b="1" dirty="0"/>
            <a:t> (LSP-PDN)</a:t>
          </a:r>
          <a:endParaRPr lang="en-US" dirty="0"/>
        </a:p>
      </dgm:t>
    </dgm:pt>
    <dgm:pt modelId="{FC4198F2-884A-494E-86E3-06CD3A375004}" type="parTrans" cxnId="{AEF35355-FFBC-404B-93EE-302BD06DFBA8}">
      <dgm:prSet/>
      <dgm:spPr/>
      <dgm:t>
        <a:bodyPr/>
        <a:lstStyle/>
        <a:p>
          <a:endParaRPr lang="en-US"/>
        </a:p>
      </dgm:t>
    </dgm:pt>
    <dgm:pt modelId="{497C99E3-07BD-476C-93DD-AA264EA49B59}" type="sibTrans" cxnId="{AEF35355-FFBC-404B-93EE-302BD06DFBA8}">
      <dgm:prSet/>
      <dgm:spPr/>
      <dgm:t>
        <a:bodyPr/>
        <a:lstStyle/>
        <a:p>
          <a:endParaRPr lang="en-US"/>
        </a:p>
      </dgm:t>
    </dgm:pt>
    <dgm:pt modelId="{18FB2037-0663-4925-AD4A-27319E9E2366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dirty="0"/>
            <a:t>5. </a:t>
          </a:r>
          <a:r>
            <a:rPr lang="en-SG" altLang="en-US" b="1" dirty="0" err="1"/>
            <a:t>Penyusunan</a:t>
          </a:r>
          <a:r>
            <a:rPr lang="en-SG" altLang="en-US" b="1" dirty="0"/>
            <a:t> </a:t>
          </a:r>
          <a:r>
            <a:rPr lang="en-SG" altLang="en-US" b="1" dirty="0" err="1"/>
            <a:t>Pedoman</a:t>
          </a:r>
          <a:r>
            <a:rPr lang="en-SG" altLang="en-US" b="1" dirty="0"/>
            <a:t> </a:t>
          </a:r>
          <a:r>
            <a:rPr lang="en-SG" altLang="en-US" b="1" dirty="0" err="1"/>
            <a:t>Umum</a:t>
          </a:r>
          <a:r>
            <a:rPr lang="en-SG" altLang="en-US" b="1" dirty="0"/>
            <a:t> </a:t>
          </a:r>
          <a:r>
            <a:rPr lang="en-SG" altLang="en-US" b="1" dirty="0" err="1"/>
            <a:t>Pengembangan</a:t>
          </a:r>
          <a:r>
            <a:rPr lang="en-SG" altLang="en-US" b="1" dirty="0"/>
            <a:t> </a:t>
          </a:r>
          <a:r>
            <a:rPr lang="en-SG" altLang="en-US" b="1" dirty="0" err="1"/>
            <a:t>Kompetensi</a:t>
          </a:r>
          <a:r>
            <a:rPr lang="en-SG" altLang="en-US" b="1" dirty="0"/>
            <a:t> SDM </a:t>
          </a:r>
          <a:r>
            <a:rPr lang="en-SG" altLang="en-US" b="1" dirty="0" err="1"/>
            <a:t>Aparatur</a:t>
          </a:r>
          <a:r>
            <a:rPr lang="en-SG" altLang="en-US" b="1" dirty="0"/>
            <a:t> </a:t>
          </a:r>
          <a:r>
            <a:rPr lang="en-SG" altLang="en-US" b="1" dirty="0" err="1"/>
            <a:t>di</a:t>
          </a:r>
          <a:r>
            <a:rPr lang="en-SG" altLang="en-US" b="1" dirty="0"/>
            <a:t> </a:t>
          </a:r>
          <a:r>
            <a:rPr lang="en-SG" altLang="en-US" b="1" dirty="0" err="1"/>
            <a:t>lingkungan</a:t>
          </a:r>
          <a:r>
            <a:rPr lang="en-SG" altLang="en-US" b="1" dirty="0"/>
            <a:t> </a:t>
          </a:r>
          <a:r>
            <a:rPr lang="en-SG" altLang="en-US" b="1" dirty="0" err="1"/>
            <a:t>Kemendagri</a:t>
          </a:r>
          <a:r>
            <a:rPr lang="en-SG" altLang="en-US" b="1" dirty="0"/>
            <a:t> </a:t>
          </a:r>
          <a:r>
            <a:rPr lang="en-SG" altLang="en-US" b="1" dirty="0" err="1"/>
            <a:t>dan</a:t>
          </a:r>
          <a:r>
            <a:rPr lang="en-SG" altLang="en-US" b="1" dirty="0"/>
            <a:t> </a:t>
          </a:r>
          <a:r>
            <a:rPr lang="en-SG" altLang="en-US" b="1" dirty="0" err="1"/>
            <a:t>Pemda</a:t>
          </a:r>
          <a:endParaRPr lang="en-US" dirty="0"/>
        </a:p>
      </dgm:t>
    </dgm:pt>
    <dgm:pt modelId="{DE6D7A5A-8157-4450-9391-64B4BEECEC67}" type="parTrans" cxnId="{19431E5A-BBA9-4E75-8949-D7304B053A28}">
      <dgm:prSet/>
      <dgm:spPr/>
      <dgm:t>
        <a:bodyPr/>
        <a:lstStyle/>
        <a:p>
          <a:endParaRPr lang="en-US"/>
        </a:p>
      </dgm:t>
    </dgm:pt>
    <dgm:pt modelId="{9BFA8242-6991-4C50-8158-9DFC91272535}" type="sibTrans" cxnId="{19431E5A-BBA9-4E75-8949-D7304B053A28}">
      <dgm:prSet/>
      <dgm:spPr/>
      <dgm:t>
        <a:bodyPr/>
        <a:lstStyle/>
        <a:p>
          <a:endParaRPr lang="en-US"/>
        </a:p>
      </dgm:t>
    </dgm:pt>
    <dgm:pt modelId="{18C8D161-64D8-42DE-AB8D-9D6F346F7751}" type="pres">
      <dgm:prSet presAssocID="{EF0DBBE5-4D38-4EC3-9FF9-91EEBD0AD894}" presName="diagram" presStyleCnt="0">
        <dgm:presLayoutVars>
          <dgm:dir/>
          <dgm:resizeHandles val="exact"/>
        </dgm:presLayoutVars>
      </dgm:prSet>
      <dgm:spPr/>
    </dgm:pt>
    <dgm:pt modelId="{FC151070-E8F7-48DF-8A5A-7D350D8A662F}" type="pres">
      <dgm:prSet presAssocID="{4F1D4F08-C083-471C-956E-4DF7217EFA99}" presName="node" presStyleLbl="node1" presStyleIdx="0" presStyleCnt="5" custScaleX="114448" custScaleY="140087" custLinFactNeighborX="-28" custLinFactNeighborY="-41721">
        <dgm:presLayoutVars>
          <dgm:bulletEnabled val="1"/>
        </dgm:presLayoutVars>
      </dgm:prSet>
      <dgm:spPr/>
    </dgm:pt>
    <dgm:pt modelId="{E9BAD333-B13A-4CD6-83B9-6585ACF5CC8E}" type="pres">
      <dgm:prSet presAssocID="{70B1FC43-FF42-480E-B7C7-AE81DC310170}" presName="sibTrans" presStyleCnt="0"/>
      <dgm:spPr/>
    </dgm:pt>
    <dgm:pt modelId="{0B78D241-F467-4A02-A253-B9A41AB36D84}" type="pres">
      <dgm:prSet presAssocID="{AA730070-650B-49AE-894A-7A8BE132FEA9}" presName="node" presStyleLbl="node1" presStyleIdx="1" presStyleCnt="5" custScaleX="210407" custScaleY="140087" custLinFactNeighborX="28" custLinFactNeighborY="-41721">
        <dgm:presLayoutVars>
          <dgm:bulletEnabled val="1"/>
        </dgm:presLayoutVars>
      </dgm:prSet>
      <dgm:spPr/>
    </dgm:pt>
    <dgm:pt modelId="{8E946D30-FC40-440F-85D6-E4002C4C4C70}" type="pres">
      <dgm:prSet presAssocID="{9C6BB568-7828-4AE3-ABBA-D5982BEF0C97}" presName="sibTrans" presStyleCnt="0"/>
      <dgm:spPr/>
    </dgm:pt>
    <dgm:pt modelId="{1FB632C2-76B0-4A16-92BC-37189C0ECEB9}" type="pres">
      <dgm:prSet presAssocID="{21517D45-06ED-4AAA-BAED-40FE5AA42E4B}" presName="node" presStyleLbl="node1" presStyleIdx="2" presStyleCnt="5" custScaleY="131030">
        <dgm:presLayoutVars>
          <dgm:bulletEnabled val="1"/>
        </dgm:presLayoutVars>
      </dgm:prSet>
      <dgm:spPr/>
    </dgm:pt>
    <dgm:pt modelId="{33B2A8D8-AE22-4F37-ABEA-82C012D63AC8}" type="pres">
      <dgm:prSet presAssocID="{E008CCD2-4858-4F77-A09F-66F3471105C7}" presName="sibTrans" presStyleCnt="0"/>
      <dgm:spPr/>
    </dgm:pt>
    <dgm:pt modelId="{67FF0D33-D212-4D15-A5E4-1CBC02254155}" type="pres">
      <dgm:prSet presAssocID="{E2E3E781-B730-4E65-ADAE-72E31C0ED29F}" presName="node" presStyleLbl="node1" presStyleIdx="3" presStyleCnt="5" custScaleX="115411" custScaleY="130567">
        <dgm:presLayoutVars>
          <dgm:bulletEnabled val="1"/>
        </dgm:presLayoutVars>
      </dgm:prSet>
      <dgm:spPr/>
    </dgm:pt>
    <dgm:pt modelId="{E0CB00C6-887C-46E2-8C13-05BF61EC9962}" type="pres">
      <dgm:prSet presAssocID="{497C99E3-07BD-476C-93DD-AA264EA49B59}" presName="sibTrans" presStyleCnt="0"/>
      <dgm:spPr/>
    </dgm:pt>
    <dgm:pt modelId="{6AB2F80B-C693-4C4A-A2C8-71DCA9B348A4}" type="pres">
      <dgm:prSet presAssocID="{18FB2037-0663-4925-AD4A-27319E9E2366}" presName="node" presStyleLbl="node1" presStyleIdx="4" presStyleCnt="5" custScaleY="130567">
        <dgm:presLayoutVars>
          <dgm:bulletEnabled val="1"/>
        </dgm:presLayoutVars>
      </dgm:prSet>
      <dgm:spPr/>
    </dgm:pt>
  </dgm:ptLst>
  <dgm:cxnLst>
    <dgm:cxn modelId="{00D9B80B-04AA-4662-B9A3-87EE0570B8C9}" srcId="{EF0DBBE5-4D38-4EC3-9FF9-91EEBD0AD894}" destId="{4F1D4F08-C083-471C-956E-4DF7217EFA99}" srcOrd="0" destOrd="0" parTransId="{B8FA7CA5-E593-47D9-8FB3-A122E65236AD}" sibTransId="{70B1FC43-FF42-480E-B7C7-AE81DC310170}"/>
    <dgm:cxn modelId="{074C1812-3655-499F-BC1B-D78BFB1F622D}" type="presOf" srcId="{E2E3E781-B730-4E65-ADAE-72E31C0ED29F}" destId="{67FF0D33-D212-4D15-A5E4-1CBC02254155}" srcOrd="0" destOrd="0" presId="urn:microsoft.com/office/officeart/2005/8/layout/default"/>
    <dgm:cxn modelId="{839ED626-5D1D-4CB0-842E-5B7D51D6D3B4}" type="presOf" srcId="{4F1D4F08-C083-471C-956E-4DF7217EFA99}" destId="{FC151070-E8F7-48DF-8A5A-7D350D8A662F}" srcOrd="0" destOrd="0" presId="urn:microsoft.com/office/officeart/2005/8/layout/default"/>
    <dgm:cxn modelId="{79129331-2625-4751-80F6-3480110CE1E8}" srcId="{EF0DBBE5-4D38-4EC3-9FF9-91EEBD0AD894}" destId="{21517D45-06ED-4AAA-BAED-40FE5AA42E4B}" srcOrd="2" destOrd="0" parTransId="{78D6F4E8-15A0-40F4-B2B6-152565680A26}" sibTransId="{E008CCD2-4858-4F77-A09F-66F3471105C7}"/>
    <dgm:cxn modelId="{D0F9FE34-148C-49AB-85EA-6FA17742A4A6}" type="presOf" srcId="{18FB2037-0663-4925-AD4A-27319E9E2366}" destId="{6AB2F80B-C693-4C4A-A2C8-71DCA9B348A4}" srcOrd="0" destOrd="0" presId="urn:microsoft.com/office/officeart/2005/8/layout/default"/>
    <dgm:cxn modelId="{AEF35355-FFBC-404B-93EE-302BD06DFBA8}" srcId="{EF0DBBE5-4D38-4EC3-9FF9-91EEBD0AD894}" destId="{E2E3E781-B730-4E65-ADAE-72E31C0ED29F}" srcOrd="3" destOrd="0" parTransId="{FC4198F2-884A-494E-86E3-06CD3A375004}" sibTransId="{497C99E3-07BD-476C-93DD-AA264EA49B59}"/>
    <dgm:cxn modelId="{19431E5A-BBA9-4E75-8949-D7304B053A28}" srcId="{EF0DBBE5-4D38-4EC3-9FF9-91EEBD0AD894}" destId="{18FB2037-0663-4925-AD4A-27319E9E2366}" srcOrd="4" destOrd="0" parTransId="{DE6D7A5A-8157-4450-9391-64B4BEECEC67}" sibTransId="{9BFA8242-6991-4C50-8158-9DFC91272535}"/>
    <dgm:cxn modelId="{0BE70494-4FFE-4CC6-B4CC-775AA4653265}" srcId="{EF0DBBE5-4D38-4EC3-9FF9-91EEBD0AD894}" destId="{AA730070-650B-49AE-894A-7A8BE132FEA9}" srcOrd="1" destOrd="0" parTransId="{30D4F440-D199-4CD4-9FCF-11B9EA433214}" sibTransId="{9C6BB568-7828-4AE3-ABBA-D5982BEF0C97}"/>
    <dgm:cxn modelId="{6F0765C4-1147-48C9-8769-9777B38FAC60}" type="presOf" srcId="{21517D45-06ED-4AAA-BAED-40FE5AA42E4B}" destId="{1FB632C2-76B0-4A16-92BC-37189C0ECEB9}" srcOrd="0" destOrd="0" presId="urn:microsoft.com/office/officeart/2005/8/layout/default"/>
    <dgm:cxn modelId="{18E203CB-87A6-45C5-9AFD-743A4E8581FC}" type="presOf" srcId="{AA730070-650B-49AE-894A-7A8BE132FEA9}" destId="{0B78D241-F467-4A02-A253-B9A41AB36D84}" srcOrd="0" destOrd="0" presId="urn:microsoft.com/office/officeart/2005/8/layout/default"/>
    <dgm:cxn modelId="{40ACCEFB-E7D1-4DE5-83EF-F5A3E813C1EB}" type="presOf" srcId="{EF0DBBE5-4D38-4EC3-9FF9-91EEBD0AD894}" destId="{18C8D161-64D8-42DE-AB8D-9D6F346F7751}" srcOrd="0" destOrd="0" presId="urn:microsoft.com/office/officeart/2005/8/layout/default"/>
    <dgm:cxn modelId="{BDFFC217-8AC3-463B-A87B-5D4D1AD6C716}" type="presParOf" srcId="{18C8D161-64D8-42DE-AB8D-9D6F346F7751}" destId="{FC151070-E8F7-48DF-8A5A-7D350D8A662F}" srcOrd="0" destOrd="0" presId="urn:microsoft.com/office/officeart/2005/8/layout/default"/>
    <dgm:cxn modelId="{529B1034-A998-421F-894C-68D5DEA72691}" type="presParOf" srcId="{18C8D161-64D8-42DE-AB8D-9D6F346F7751}" destId="{E9BAD333-B13A-4CD6-83B9-6585ACF5CC8E}" srcOrd="1" destOrd="0" presId="urn:microsoft.com/office/officeart/2005/8/layout/default"/>
    <dgm:cxn modelId="{CCAA1B96-053F-49FA-BF91-22746F384B72}" type="presParOf" srcId="{18C8D161-64D8-42DE-AB8D-9D6F346F7751}" destId="{0B78D241-F467-4A02-A253-B9A41AB36D84}" srcOrd="2" destOrd="0" presId="urn:microsoft.com/office/officeart/2005/8/layout/default"/>
    <dgm:cxn modelId="{1BA47AC0-3CED-41B6-9644-07451FC92B7C}" type="presParOf" srcId="{18C8D161-64D8-42DE-AB8D-9D6F346F7751}" destId="{8E946D30-FC40-440F-85D6-E4002C4C4C70}" srcOrd="3" destOrd="0" presId="urn:microsoft.com/office/officeart/2005/8/layout/default"/>
    <dgm:cxn modelId="{AAD07704-6CF3-48FA-8D38-0D75E5DBB1B5}" type="presParOf" srcId="{18C8D161-64D8-42DE-AB8D-9D6F346F7751}" destId="{1FB632C2-76B0-4A16-92BC-37189C0ECEB9}" srcOrd="4" destOrd="0" presId="urn:microsoft.com/office/officeart/2005/8/layout/default"/>
    <dgm:cxn modelId="{E98DF3F3-5D97-4854-B03A-C7D8A093429F}" type="presParOf" srcId="{18C8D161-64D8-42DE-AB8D-9D6F346F7751}" destId="{33B2A8D8-AE22-4F37-ABEA-82C012D63AC8}" srcOrd="5" destOrd="0" presId="urn:microsoft.com/office/officeart/2005/8/layout/default"/>
    <dgm:cxn modelId="{34D8FD0C-3F38-4F32-8B7A-56900D2B5D81}" type="presParOf" srcId="{18C8D161-64D8-42DE-AB8D-9D6F346F7751}" destId="{67FF0D33-D212-4D15-A5E4-1CBC02254155}" srcOrd="6" destOrd="0" presId="urn:microsoft.com/office/officeart/2005/8/layout/default"/>
    <dgm:cxn modelId="{F22DA242-F0B8-49FB-BFCE-46C004F309C8}" type="presParOf" srcId="{18C8D161-64D8-42DE-AB8D-9D6F346F7751}" destId="{E0CB00C6-887C-46E2-8C13-05BF61EC9962}" srcOrd="7" destOrd="0" presId="urn:microsoft.com/office/officeart/2005/8/layout/default"/>
    <dgm:cxn modelId="{362A82EB-86CC-44D8-8157-DA0500E4329C}" type="presParOf" srcId="{18C8D161-64D8-42DE-AB8D-9D6F346F7751}" destId="{6AB2F80B-C693-4C4A-A2C8-71DCA9B348A4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F0DBBE5-4D38-4EC3-9FF9-91EEBD0AD89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F1D4F08-C083-471C-956E-4DF7217EFA99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altLang="en-US" b="1" dirty="0"/>
            <a:t>6. </a:t>
          </a:r>
          <a:r>
            <a:rPr lang="en-SG" altLang="en-US" b="1" dirty="0"/>
            <a:t>PENYIAPAN SDM YANG KOMPETEN DAN TEKNOLOGI INFORMASI DI BIDANG PENGELOLAAN LEMBAGA BPSDM</a:t>
          </a:r>
          <a:endParaRPr lang="en-US" dirty="0"/>
        </a:p>
      </dgm:t>
    </dgm:pt>
    <dgm:pt modelId="{B8FA7CA5-E593-47D9-8FB3-A122E65236AD}" type="parTrans" cxnId="{00D9B80B-04AA-4662-B9A3-87EE0570B8C9}">
      <dgm:prSet/>
      <dgm:spPr/>
      <dgm:t>
        <a:bodyPr/>
        <a:lstStyle/>
        <a:p>
          <a:endParaRPr lang="en-US"/>
        </a:p>
      </dgm:t>
    </dgm:pt>
    <dgm:pt modelId="{70B1FC43-FF42-480E-B7C7-AE81DC310170}" type="sibTrans" cxnId="{00D9B80B-04AA-4662-B9A3-87EE0570B8C9}">
      <dgm:prSet/>
      <dgm:spPr/>
      <dgm:t>
        <a:bodyPr/>
        <a:lstStyle/>
        <a:p>
          <a:endParaRPr lang="en-US"/>
        </a:p>
      </dgm:t>
    </dgm:pt>
    <dgm:pt modelId="{AA730070-650B-49AE-894A-7A8BE132FEA9}">
      <dgm:prSet phldrT="[Text]"/>
      <dgm:spPr/>
      <dgm:t>
        <a:bodyPr/>
        <a:lstStyle/>
        <a:p>
          <a:r>
            <a:rPr lang="en-US" altLang="en-US" b="1" dirty="0"/>
            <a:t>7. </a:t>
          </a:r>
          <a:r>
            <a:rPr lang="en-SG" altLang="en-US" b="1" dirty="0"/>
            <a:t>KOORDINASI DAN KERJASAMA, FASILIRTASI DAN SINERGITAS PROGRAM PENGEMBANGAN SDM APARATUR ANTARKEMENTERIAN/LPNK, ANTAR-PEMERINTAH DAERAH, DAN/ATAU DENGAN PERGURUAN TINGGI SERTA LEMBAGA DIKLAT LAINNYA</a:t>
          </a:r>
          <a:endParaRPr lang="en-US" dirty="0"/>
        </a:p>
      </dgm:t>
    </dgm:pt>
    <dgm:pt modelId="{30D4F440-D199-4CD4-9FCF-11B9EA433214}" type="parTrans" cxnId="{0BE70494-4FFE-4CC6-B4CC-775AA4653265}">
      <dgm:prSet/>
      <dgm:spPr/>
      <dgm:t>
        <a:bodyPr/>
        <a:lstStyle/>
        <a:p>
          <a:endParaRPr lang="en-US"/>
        </a:p>
      </dgm:t>
    </dgm:pt>
    <dgm:pt modelId="{9C6BB568-7828-4AE3-ABBA-D5982BEF0C97}" type="sibTrans" cxnId="{0BE70494-4FFE-4CC6-B4CC-775AA4653265}">
      <dgm:prSet/>
      <dgm:spPr/>
      <dgm:t>
        <a:bodyPr/>
        <a:lstStyle/>
        <a:p>
          <a:endParaRPr lang="en-US"/>
        </a:p>
      </dgm:t>
    </dgm:pt>
    <dgm:pt modelId="{21517D45-06ED-4AAA-BAED-40FE5AA42E4B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8. </a:t>
          </a:r>
          <a:r>
            <a:rPr lang="en-SG" altLang="en-US" b="1" dirty="0"/>
            <a:t>PENERAPAN </a:t>
          </a:r>
          <a:r>
            <a:rPr lang="id-ID" altLang="en-US" b="1" dirty="0"/>
            <a:t>KEBIJAKAN SATU PINTU </a:t>
          </a:r>
          <a:r>
            <a:rPr lang="en-SG" altLang="en-US" b="1" dirty="0"/>
            <a:t>(</a:t>
          </a:r>
          <a:r>
            <a:rPr lang="id-ID" altLang="en-US" b="1" i="1" dirty="0"/>
            <a:t>ONE GATE POLICY</a:t>
          </a:r>
          <a:r>
            <a:rPr lang="id-ID" altLang="en-US" b="1" dirty="0"/>
            <a:t>) DALAM PENYELENGGARAAN PENGEMBANGAN KOMPETENSI UNTUK MENJAMIN KUALITAS PROGRAM, SINERGITAS PROGRAM </a:t>
          </a:r>
          <a:r>
            <a:rPr lang="en-SG" altLang="en-US" b="1" dirty="0"/>
            <a:t>SERTA MENCEGAH </a:t>
          </a:r>
          <a:r>
            <a:rPr lang="id-ID" altLang="en-US" b="1" dirty="0"/>
            <a:t>INEFISIENSI ANGGARAN PROGRAM/KEGIATAN PENGEMBANGAN SUMBER DAYA MANUSIA APARATUR.</a:t>
          </a:r>
          <a:endParaRPr lang="en-US" dirty="0"/>
        </a:p>
      </dgm:t>
    </dgm:pt>
    <dgm:pt modelId="{78D6F4E8-15A0-40F4-B2B6-152565680A26}" type="parTrans" cxnId="{79129331-2625-4751-80F6-3480110CE1E8}">
      <dgm:prSet/>
      <dgm:spPr/>
      <dgm:t>
        <a:bodyPr/>
        <a:lstStyle/>
        <a:p>
          <a:endParaRPr lang="en-US"/>
        </a:p>
      </dgm:t>
    </dgm:pt>
    <dgm:pt modelId="{E008CCD2-4858-4F77-A09F-66F3471105C7}" type="sibTrans" cxnId="{79129331-2625-4751-80F6-3480110CE1E8}">
      <dgm:prSet/>
      <dgm:spPr/>
      <dgm:t>
        <a:bodyPr/>
        <a:lstStyle/>
        <a:p>
          <a:endParaRPr lang="en-US"/>
        </a:p>
      </dgm:t>
    </dgm:pt>
    <dgm:pt modelId="{E2E3E781-B730-4E65-ADAE-72E31C0ED29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/>
            <a:t>9. </a:t>
          </a:r>
          <a:r>
            <a:rPr lang="en-SG" altLang="en-US" b="1" dirty="0"/>
            <a:t>PENYUSUNAN STANDAR BIAYA MASUKAN UMUM DAN KHUSUS (SBMU/K) SEBAGAI ACUAN UNTUK PERENCANAAN ANGGARAN PENGEMBANGAN SDM APARATUR.</a:t>
          </a:r>
          <a:endParaRPr lang="en-US" dirty="0"/>
        </a:p>
      </dgm:t>
    </dgm:pt>
    <dgm:pt modelId="{FC4198F2-884A-494E-86E3-06CD3A375004}" type="parTrans" cxnId="{AEF35355-FFBC-404B-93EE-302BD06DFBA8}">
      <dgm:prSet/>
      <dgm:spPr/>
      <dgm:t>
        <a:bodyPr/>
        <a:lstStyle/>
        <a:p>
          <a:endParaRPr lang="en-US"/>
        </a:p>
      </dgm:t>
    </dgm:pt>
    <dgm:pt modelId="{497C99E3-07BD-476C-93DD-AA264EA49B59}" type="sibTrans" cxnId="{AEF35355-FFBC-404B-93EE-302BD06DFBA8}">
      <dgm:prSet/>
      <dgm:spPr/>
      <dgm:t>
        <a:bodyPr/>
        <a:lstStyle/>
        <a:p>
          <a:endParaRPr lang="en-US"/>
        </a:p>
      </dgm:t>
    </dgm:pt>
    <dgm:pt modelId="{18FB2037-0663-4925-AD4A-27319E9E2366}">
      <dgm:prSet phldrT="[Text]"/>
      <dgm:spPr>
        <a:solidFill>
          <a:srgbClr val="0070C0"/>
        </a:solidFill>
      </dgm:spPr>
      <dgm:t>
        <a:bodyPr/>
        <a:lstStyle/>
        <a:p>
          <a:r>
            <a:rPr lang="en-US" dirty="0"/>
            <a:t>10. </a:t>
          </a:r>
          <a:r>
            <a:rPr lang="en-SG" altLang="en-US" b="1" dirty="0"/>
            <a:t>PENGALOKASIAN ANGGARAN UNTUK </a:t>
          </a:r>
          <a:r>
            <a:rPr lang="es-PE" altLang="en-US" b="1" dirty="0"/>
            <a:t>PENGEMBANGAN SDM APARATUR MINIMAL 20</a:t>
          </a:r>
          <a:r>
            <a:rPr lang="id-ID" altLang="en-US" b="1" dirty="0"/>
            <a:t> (DUA PULUH)</a:t>
          </a:r>
          <a:r>
            <a:rPr lang="es-PE" altLang="en-US" b="1" dirty="0"/>
            <a:t> JP PER ORANG PER TAHUN</a:t>
          </a:r>
          <a:endParaRPr lang="en-US" dirty="0"/>
        </a:p>
      </dgm:t>
    </dgm:pt>
    <dgm:pt modelId="{DE6D7A5A-8157-4450-9391-64B4BEECEC67}" type="parTrans" cxnId="{19431E5A-BBA9-4E75-8949-D7304B053A28}">
      <dgm:prSet/>
      <dgm:spPr/>
      <dgm:t>
        <a:bodyPr/>
        <a:lstStyle/>
        <a:p>
          <a:endParaRPr lang="en-US"/>
        </a:p>
      </dgm:t>
    </dgm:pt>
    <dgm:pt modelId="{9BFA8242-6991-4C50-8158-9DFC91272535}" type="sibTrans" cxnId="{19431E5A-BBA9-4E75-8949-D7304B053A28}">
      <dgm:prSet/>
      <dgm:spPr/>
      <dgm:t>
        <a:bodyPr/>
        <a:lstStyle/>
        <a:p>
          <a:endParaRPr lang="en-US"/>
        </a:p>
      </dgm:t>
    </dgm:pt>
    <dgm:pt modelId="{18C8D161-64D8-42DE-AB8D-9D6F346F7751}" type="pres">
      <dgm:prSet presAssocID="{EF0DBBE5-4D38-4EC3-9FF9-91EEBD0AD894}" presName="diagram" presStyleCnt="0">
        <dgm:presLayoutVars>
          <dgm:dir/>
          <dgm:resizeHandles val="exact"/>
        </dgm:presLayoutVars>
      </dgm:prSet>
      <dgm:spPr/>
    </dgm:pt>
    <dgm:pt modelId="{FC151070-E8F7-48DF-8A5A-7D350D8A662F}" type="pres">
      <dgm:prSet presAssocID="{4F1D4F08-C083-471C-956E-4DF7217EFA99}" presName="node" presStyleLbl="node1" presStyleIdx="0" presStyleCnt="5" custScaleX="165491" custLinFactNeighborX="-23342" custLinFactNeighborY="-1">
        <dgm:presLayoutVars>
          <dgm:bulletEnabled val="1"/>
        </dgm:presLayoutVars>
      </dgm:prSet>
      <dgm:spPr/>
    </dgm:pt>
    <dgm:pt modelId="{E9BAD333-B13A-4CD6-83B9-6585ACF5CC8E}" type="pres">
      <dgm:prSet presAssocID="{70B1FC43-FF42-480E-B7C7-AE81DC310170}" presName="sibTrans" presStyleCnt="0"/>
      <dgm:spPr/>
    </dgm:pt>
    <dgm:pt modelId="{0B78D241-F467-4A02-A253-B9A41AB36D84}" type="pres">
      <dgm:prSet presAssocID="{AA730070-650B-49AE-894A-7A8BE132FEA9}" presName="node" presStyleLbl="node1" presStyleIdx="1" presStyleCnt="5" custScaleX="109255" custLinFactNeighborX="1168" custLinFactNeighborY="-4763">
        <dgm:presLayoutVars>
          <dgm:bulletEnabled val="1"/>
        </dgm:presLayoutVars>
      </dgm:prSet>
      <dgm:spPr/>
    </dgm:pt>
    <dgm:pt modelId="{8E946D30-FC40-440F-85D6-E4002C4C4C70}" type="pres">
      <dgm:prSet presAssocID="{9C6BB568-7828-4AE3-ABBA-D5982BEF0C97}" presName="sibTrans" presStyleCnt="0"/>
      <dgm:spPr/>
    </dgm:pt>
    <dgm:pt modelId="{1FB632C2-76B0-4A16-92BC-37189C0ECEB9}" type="pres">
      <dgm:prSet presAssocID="{21517D45-06ED-4AAA-BAED-40FE5AA42E4B}" presName="node" presStyleLbl="node1" presStyleIdx="2" presStyleCnt="5" custScaleX="161567" custLinFactNeighborX="-12654" custLinFactNeighborY="-2381">
        <dgm:presLayoutVars>
          <dgm:bulletEnabled val="1"/>
        </dgm:presLayoutVars>
      </dgm:prSet>
      <dgm:spPr/>
    </dgm:pt>
    <dgm:pt modelId="{33B2A8D8-AE22-4F37-ABEA-82C012D63AC8}" type="pres">
      <dgm:prSet presAssocID="{E008CCD2-4858-4F77-A09F-66F3471105C7}" presName="sibTrans" presStyleCnt="0"/>
      <dgm:spPr/>
    </dgm:pt>
    <dgm:pt modelId="{67FF0D33-D212-4D15-A5E4-1CBC02254155}" type="pres">
      <dgm:prSet presAssocID="{E2E3E781-B730-4E65-ADAE-72E31C0ED29F}" presName="node" presStyleLbl="node1" presStyleIdx="3" presStyleCnt="5" custScaleX="128841" custLinFactNeighborX="10066" custLinFactNeighborY="-7143">
        <dgm:presLayoutVars>
          <dgm:bulletEnabled val="1"/>
        </dgm:presLayoutVars>
      </dgm:prSet>
      <dgm:spPr/>
    </dgm:pt>
    <dgm:pt modelId="{E0CB00C6-887C-46E2-8C13-05BF61EC9962}" type="pres">
      <dgm:prSet presAssocID="{497C99E3-07BD-476C-93DD-AA264EA49B59}" presName="sibTrans" presStyleCnt="0"/>
      <dgm:spPr/>
    </dgm:pt>
    <dgm:pt modelId="{6AB2F80B-C693-4C4A-A2C8-71DCA9B348A4}" type="pres">
      <dgm:prSet presAssocID="{18FB2037-0663-4925-AD4A-27319E9E2366}" presName="node" presStyleLbl="node1" presStyleIdx="4" presStyleCnt="5" custScaleX="171430">
        <dgm:presLayoutVars>
          <dgm:bulletEnabled val="1"/>
        </dgm:presLayoutVars>
      </dgm:prSet>
      <dgm:spPr/>
    </dgm:pt>
  </dgm:ptLst>
  <dgm:cxnLst>
    <dgm:cxn modelId="{00D9B80B-04AA-4662-B9A3-87EE0570B8C9}" srcId="{EF0DBBE5-4D38-4EC3-9FF9-91EEBD0AD894}" destId="{4F1D4F08-C083-471C-956E-4DF7217EFA99}" srcOrd="0" destOrd="0" parTransId="{B8FA7CA5-E593-47D9-8FB3-A122E65236AD}" sibTransId="{70B1FC43-FF42-480E-B7C7-AE81DC310170}"/>
    <dgm:cxn modelId="{79129331-2625-4751-80F6-3480110CE1E8}" srcId="{EF0DBBE5-4D38-4EC3-9FF9-91EEBD0AD894}" destId="{21517D45-06ED-4AAA-BAED-40FE5AA42E4B}" srcOrd="2" destOrd="0" parTransId="{78D6F4E8-15A0-40F4-B2B6-152565680A26}" sibTransId="{E008CCD2-4858-4F77-A09F-66F3471105C7}"/>
    <dgm:cxn modelId="{2D681842-03B0-4B44-A1B4-0AAD4A1F5031}" type="presOf" srcId="{E2E3E781-B730-4E65-ADAE-72E31C0ED29F}" destId="{67FF0D33-D212-4D15-A5E4-1CBC02254155}" srcOrd="0" destOrd="0" presId="urn:microsoft.com/office/officeart/2005/8/layout/default"/>
    <dgm:cxn modelId="{9CC23E70-F6C8-45D2-BF55-A54837ED85A2}" type="presOf" srcId="{18FB2037-0663-4925-AD4A-27319E9E2366}" destId="{6AB2F80B-C693-4C4A-A2C8-71DCA9B348A4}" srcOrd="0" destOrd="0" presId="urn:microsoft.com/office/officeart/2005/8/layout/default"/>
    <dgm:cxn modelId="{AEF35355-FFBC-404B-93EE-302BD06DFBA8}" srcId="{EF0DBBE5-4D38-4EC3-9FF9-91EEBD0AD894}" destId="{E2E3E781-B730-4E65-ADAE-72E31C0ED29F}" srcOrd="3" destOrd="0" parTransId="{FC4198F2-884A-494E-86E3-06CD3A375004}" sibTransId="{497C99E3-07BD-476C-93DD-AA264EA49B59}"/>
    <dgm:cxn modelId="{19431E5A-BBA9-4E75-8949-D7304B053A28}" srcId="{EF0DBBE5-4D38-4EC3-9FF9-91EEBD0AD894}" destId="{18FB2037-0663-4925-AD4A-27319E9E2366}" srcOrd="4" destOrd="0" parTransId="{DE6D7A5A-8157-4450-9391-64B4BEECEC67}" sibTransId="{9BFA8242-6991-4C50-8158-9DFC91272535}"/>
    <dgm:cxn modelId="{0BE70494-4FFE-4CC6-B4CC-775AA4653265}" srcId="{EF0DBBE5-4D38-4EC3-9FF9-91EEBD0AD894}" destId="{AA730070-650B-49AE-894A-7A8BE132FEA9}" srcOrd="1" destOrd="0" parTransId="{30D4F440-D199-4CD4-9FCF-11B9EA433214}" sibTransId="{9C6BB568-7828-4AE3-ABBA-D5982BEF0C97}"/>
    <dgm:cxn modelId="{F1C833AD-1447-4BCC-B60E-0571772304B0}" type="presOf" srcId="{4F1D4F08-C083-471C-956E-4DF7217EFA99}" destId="{FC151070-E8F7-48DF-8A5A-7D350D8A662F}" srcOrd="0" destOrd="0" presId="urn:microsoft.com/office/officeart/2005/8/layout/default"/>
    <dgm:cxn modelId="{83D6C2B5-A893-47BB-81BB-9B07CA4D3661}" type="presOf" srcId="{AA730070-650B-49AE-894A-7A8BE132FEA9}" destId="{0B78D241-F467-4A02-A253-B9A41AB36D84}" srcOrd="0" destOrd="0" presId="urn:microsoft.com/office/officeart/2005/8/layout/default"/>
    <dgm:cxn modelId="{A3AF6BFC-4CC8-4673-9670-91E1EF727581}" type="presOf" srcId="{EF0DBBE5-4D38-4EC3-9FF9-91EEBD0AD894}" destId="{18C8D161-64D8-42DE-AB8D-9D6F346F7751}" srcOrd="0" destOrd="0" presId="urn:microsoft.com/office/officeart/2005/8/layout/default"/>
    <dgm:cxn modelId="{0A9A05FD-3D0E-4DCE-96DB-F76E512A6904}" type="presOf" srcId="{21517D45-06ED-4AAA-BAED-40FE5AA42E4B}" destId="{1FB632C2-76B0-4A16-92BC-37189C0ECEB9}" srcOrd="0" destOrd="0" presId="urn:microsoft.com/office/officeart/2005/8/layout/default"/>
    <dgm:cxn modelId="{FA8B5DA8-193F-4876-9D84-C458662F24A1}" type="presParOf" srcId="{18C8D161-64D8-42DE-AB8D-9D6F346F7751}" destId="{FC151070-E8F7-48DF-8A5A-7D350D8A662F}" srcOrd="0" destOrd="0" presId="urn:microsoft.com/office/officeart/2005/8/layout/default"/>
    <dgm:cxn modelId="{FBD81C09-3D15-4829-844E-D64412708D55}" type="presParOf" srcId="{18C8D161-64D8-42DE-AB8D-9D6F346F7751}" destId="{E9BAD333-B13A-4CD6-83B9-6585ACF5CC8E}" srcOrd="1" destOrd="0" presId="urn:microsoft.com/office/officeart/2005/8/layout/default"/>
    <dgm:cxn modelId="{8869249C-7EBD-4AA7-8E37-DC3834F4CE69}" type="presParOf" srcId="{18C8D161-64D8-42DE-AB8D-9D6F346F7751}" destId="{0B78D241-F467-4A02-A253-B9A41AB36D84}" srcOrd="2" destOrd="0" presId="urn:microsoft.com/office/officeart/2005/8/layout/default"/>
    <dgm:cxn modelId="{3F288836-B8F9-4EEC-B4E7-4DABDF825A21}" type="presParOf" srcId="{18C8D161-64D8-42DE-AB8D-9D6F346F7751}" destId="{8E946D30-FC40-440F-85D6-E4002C4C4C70}" srcOrd="3" destOrd="0" presId="urn:microsoft.com/office/officeart/2005/8/layout/default"/>
    <dgm:cxn modelId="{88D3DF95-237F-4EEA-8848-F00D95B595B4}" type="presParOf" srcId="{18C8D161-64D8-42DE-AB8D-9D6F346F7751}" destId="{1FB632C2-76B0-4A16-92BC-37189C0ECEB9}" srcOrd="4" destOrd="0" presId="urn:microsoft.com/office/officeart/2005/8/layout/default"/>
    <dgm:cxn modelId="{A2695C67-1D89-4C2D-89BD-DB450FEDD03C}" type="presParOf" srcId="{18C8D161-64D8-42DE-AB8D-9D6F346F7751}" destId="{33B2A8D8-AE22-4F37-ABEA-82C012D63AC8}" srcOrd="5" destOrd="0" presId="urn:microsoft.com/office/officeart/2005/8/layout/default"/>
    <dgm:cxn modelId="{177E09E6-07AC-4FB6-8E29-FC5E1EA899E5}" type="presParOf" srcId="{18C8D161-64D8-42DE-AB8D-9D6F346F7751}" destId="{67FF0D33-D212-4D15-A5E4-1CBC02254155}" srcOrd="6" destOrd="0" presId="urn:microsoft.com/office/officeart/2005/8/layout/default"/>
    <dgm:cxn modelId="{26D09E96-157A-48BA-AD0C-B33E59F37C5F}" type="presParOf" srcId="{18C8D161-64D8-42DE-AB8D-9D6F346F7751}" destId="{E0CB00C6-887C-46E2-8C13-05BF61EC9962}" srcOrd="7" destOrd="0" presId="urn:microsoft.com/office/officeart/2005/8/layout/default"/>
    <dgm:cxn modelId="{D4AB7576-276A-4902-BC05-DB4773737503}" type="presParOf" srcId="{18C8D161-64D8-42DE-AB8D-9D6F346F7751}" destId="{6AB2F80B-C693-4C4A-A2C8-71DCA9B348A4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14C7F8-CE03-D240-A357-C04C3FB852DD}">
      <dsp:nvSpPr>
        <dsp:cNvPr id="0" name=""/>
        <dsp:cNvSpPr/>
      </dsp:nvSpPr>
      <dsp:spPr>
        <a:xfrm>
          <a:off x="2859081" y="1303649"/>
          <a:ext cx="2354298" cy="2337289"/>
        </a:xfrm>
        <a:prstGeom prst="ellipse">
          <a:avLst/>
        </a:prstGeom>
        <a:gradFill rotWithShape="0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charset="0"/>
            </a:rPr>
            <a:t>LSP-PDN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charset="0"/>
            </a:rPr>
            <a:t>BPSDM</a:t>
          </a:r>
          <a:br>
            <a:rPr lang="en-US" sz="20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charset="0"/>
            </a:rPr>
          </a:br>
          <a:r>
            <a:rPr lang="en-US" sz="20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charset="0"/>
            </a:rPr>
            <a:t>(</a:t>
          </a:r>
          <a:r>
            <a:rPr lang="en-US" sz="2000" b="1" kern="1200" dirty="0" err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charset="0"/>
            </a:rPr>
            <a:t>Kemendagri</a:t>
          </a:r>
          <a:r>
            <a:rPr lang="en-US" sz="20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charset="0"/>
            </a:rPr>
            <a:t>)</a:t>
          </a:r>
          <a:endParaRPr lang="en-US" sz="2000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203860" y="1645937"/>
        <a:ext cx="1664740" cy="1652713"/>
      </dsp:txXfrm>
    </dsp:sp>
    <dsp:sp modelId="{983E91BD-EBB6-1140-AB5B-029F57235E9C}">
      <dsp:nvSpPr>
        <dsp:cNvPr id="0" name=""/>
        <dsp:cNvSpPr/>
      </dsp:nvSpPr>
      <dsp:spPr>
        <a:xfrm rot="16200000">
          <a:off x="3841993" y="761004"/>
          <a:ext cx="388475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>
            <a:solidFill>
              <a:srgbClr val="000099"/>
            </a:solidFill>
          </a:endParaRPr>
        </a:p>
      </dsp:txBody>
      <dsp:txXfrm>
        <a:off x="3898139" y="892011"/>
        <a:ext cx="276183" cy="224584"/>
      </dsp:txXfrm>
    </dsp:sp>
    <dsp:sp modelId="{135AD024-D24C-CA46-B42F-55BBC9EEB85D}">
      <dsp:nvSpPr>
        <dsp:cNvPr id="0" name=""/>
        <dsp:cNvSpPr/>
      </dsp:nvSpPr>
      <dsp:spPr>
        <a:xfrm>
          <a:off x="3761005" y="20226"/>
          <a:ext cx="550450" cy="550450"/>
        </a:xfrm>
        <a:prstGeom prst="ellipse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tx1"/>
              </a:solidFill>
              <a:latin typeface="Trebuchet MS" charset="0"/>
            </a:rPr>
            <a:t>PEMDA</a:t>
          </a:r>
          <a:endParaRPr lang="en-US" sz="900" b="1" kern="1200" dirty="0">
            <a:solidFill>
              <a:schemeClr val="tx1"/>
            </a:solidFill>
          </a:endParaRPr>
        </a:p>
      </dsp:txBody>
      <dsp:txXfrm>
        <a:off x="3841617" y="100838"/>
        <a:ext cx="389226" cy="389226"/>
      </dsp:txXfrm>
    </dsp:sp>
    <dsp:sp modelId="{AC46490F-DE82-2E4F-825E-75D173C1EBD6}">
      <dsp:nvSpPr>
        <dsp:cNvPr id="0" name=""/>
        <dsp:cNvSpPr/>
      </dsp:nvSpPr>
      <dsp:spPr>
        <a:xfrm rot="17336842">
          <a:off x="4337263" y="843154"/>
          <a:ext cx="388005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>
            <a:solidFill>
              <a:srgbClr val="000099"/>
            </a:solidFill>
          </a:endParaRPr>
        </a:p>
      </dsp:txBody>
      <dsp:txXfrm>
        <a:off x="4375178" y="971119"/>
        <a:ext cx="275713" cy="224584"/>
      </dsp:txXfrm>
    </dsp:sp>
    <dsp:sp modelId="{4CC9E4A6-4F4C-0E4F-8B3F-1480610C9DD5}">
      <dsp:nvSpPr>
        <dsp:cNvPr id="0" name=""/>
        <dsp:cNvSpPr/>
      </dsp:nvSpPr>
      <dsp:spPr>
        <a:xfrm>
          <a:off x="4467825" y="138173"/>
          <a:ext cx="550450" cy="550450"/>
        </a:xfrm>
        <a:prstGeom prst="ellips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kern="1200" dirty="0">
              <a:solidFill>
                <a:schemeClr val="bg1"/>
              </a:solidFill>
              <a:latin typeface="Trebuchet MS" charset="0"/>
            </a:rPr>
            <a:t>PELATIH PERUMUS STD</a:t>
          </a:r>
          <a:endParaRPr lang="en-US" sz="800" b="1" kern="1200" dirty="0">
            <a:solidFill>
              <a:schemeClr val="bg1"/>
            </a:solidFill>
          </a:endParaRPr>
        </a:p>
      </dsp:txBody>
      <dsp:txXfrm>
        <a:off x="4548437" y="218785"/>
        <a:ext cx="389226" cy="389226"/>
      </dsp:txXfrm>
    </dsp:sp>
    <dsp:sp modelId="{642BA98A-79EA-2346-9495-2C223F1C7C76}">
      <dsp:nvSpPr>
        <dsp:cNvPr id="0" name=""/>
        <dsp:cNvSpPr/>
      </dsp:nvSpPr>
      <dsp:spPr>
        <a:xfrm rot="18473684">
          <a:off x="4779989" y="1081088"/>
          <a:ext cx="386786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>
            <a:solidFill>
              <a:srgbClr val="000099"/>
            </a:solidFill>
          </a:endParaRPr>
        </a:p>
      </dsp:txBody>
      <dsp:txXfrm>
        <a:off x="4801649" y="1200256"/>
        <a:ext cx="274494" cy="224584"/>
      </dsp:txXfrm>
    </dsp:sp>
    <dsp:sp modelId="{4CF3800C-05E2-9F45-B860-975BD2985D1A}">
      <dsp:nvSpPr>
        <dsp:cNvPr id="0" name=""/>
        <dsp:cNvSpPr/>
      </dsp:nvSpPr>
      <dsp:spPr>
        <a:xfrm>
          <a:off x="5098050" y="479234"/>
          <a:ext cx="550450" cy="550450"/>
        </a:xfrm>
        <a:prstGeom prst="ellips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700" b="1" kern="1200" dirty="0">
              <a:solidFill>
                <a:schemeClr val="bg1"/>
              </a:solidFill>
              <a:latin typeface="Trebuchet MS" charset="0"/>
            </a:rPr>
            <a:t>EVALUATOR SERTIFIKASI</a:t>
          </a:r>
        </a:p>
      </dsp:txBody>
      <dsp:txXfrm>
        <a:off x="5178662" y="559846"/>
        <a:ext cx="389226" cy="389226"/>
      </dsp:txXfrm>
    </dsp:sp>
    <dsp:sp modelId="{128CE5B6-DBC3-3A40-B975-B36CF6214C5F}">
      <dsp:nvSpPr>
        <dsp:cNvPr id="0" name=""/>
        <dsp:cNvSpPr/>
      </dsp:nvSpPr>
      <dsp:spPr>
        <a:xfrm rot="19610526">
          <a:off x="5122084" y="1449844"/>
          <a:ext cx="385326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>
            <a:solidFill>
              <a:srgbClr val="000099"/>
            </a:solidFill>
          </a:endParaRPr>
        </a:p>
      </dsp:txBody>
      <dsp:txXfrm>
        <a:off x="5131226" y="1555414"/>
        <a:ext cx="273034" cy="224584"/>
      </dsp:txXfrm>
    </dsp:sp>
    <dsp:sp modelId="{4AAF4D88-C7CF-C44D-B095-8AD217C25823}">
      <dsp:nvSpPr>
        <dsp:cNvPr id="0" name=""/>
        <dsp:cNvSpPr/>
      </dsp:nvSpPr>
      <dsp:spPr>
        <a:xfrm>
          <a:off x="5583385" y="1006449"/>
          <a:ext cx="550450" cy="550450"/>
        </a:xfrm>
        <a:prstGeom prst="ellipse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kern="1200" dirty="0">
              <a:solidFill>
                <a:schemeClr val="tx1"/>
              </a:solidFill>
              <a:latin typeface="Trebuchet MS" charset="0"/>
            </a:rPr>
            <a:t>ASESOR PLTHN</a:t>
          </a:r>
        </a:p>
      </dsp:txBody>
      <dsp:txXfrm>
        <a:off x="5663997" y="1087061"/>
        <a:ext cx="389226" cy="389226"/>
      </dsp:txXfrm>
    </dsp:sp>
    <dsp:sp modelId="{C6BB2B7C-FFBD-0041-98D5-AFBF04595AAF}">
      <dsp:nvSpPr>
        <dsp:cNvPr id="0" name=""/>
        <dsp:cNvSpPr/>
      </dsp:nvSpPr>
      <dsp:spPr>
        <a:xfrm rot="20747368">
          <a:off x="5325595" y="1909978"/>
          <a:ext cx="384242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>
            <a:solidFill>
              <a:srgbClr val="000099"/>
            </a:solidFill>
          </a:endParaRPr>
        </a:p>
      </dsp:txBody>
      <dsp:txXfrm>
        <a:off x="5327313" y="1998622"/>
        <a:ext cx="271950" cy="224584"/>
      </dsp:txXfrm>
    </dsp:sp>
    <dsp:sp modelId="{F7A8A15B-DFB5-6A4D-9563-319596239FA3}">
      <dsp:nvSpPr>
        <dsp:cNvPr id="0" name=""/>
        <dsp:cNvSpPr/>
      </dsp:nvSpPr>
      <dsp:spPr>
        <a:xfrm>
          <a:off x="5871237" y="1662686"/>
          <a:ext cx="550450" cy="550450"/>
        </a:xfrm>
        <a:prstGeom prst="ellips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  <a:latin typeface="Trebuchet MS" charset="0"/>
            </a:rPr>
            <a:t>PERUMUS STD</a:t>
          </a:r>
        </a:p>
      </dsp:txBody>
      <dsp:txXfrm>
        <a:off x="5951849" y="1743298"/>
        <a:ext cx="389226" cy="389226"/>
      </dsp:txXfrm>
    </dsp:sp>
    <dsp:sp modelId="{85B79BEA-5D37-944C-9D58-6EA5CF4EA6FD}">
      <dsp:nvSpPr>
        <dsp:cNvPr id="0" name=""/>
        <dsp:cNvSpPr/>
      </dsp:nvSpPr>
      <dsp:spPr>
        <a:xfrm rot="284211">
          <a:off x="5367497" y="2411362"/>
          <a:ext cx="383999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>
            <a:solidFill>
              <a:srgbClr val="000099"/>
            </a:solidFill>
          </a:endParaRPr>
        </a:p>
      </dsp:txBody>
      <dsp:txXfrm>
        <a:off x="5367689" y="2481586"/>
        <a:ext cx="271707" cy="224584"/>
      </dsp:txXfrm>
    </dsp:sp>
    <dsp:sp modelId="{5FBEF557-18D6-0D44-9187-674AB3483B13}">
      <dsp:nvSpPr>
        <dsp:cNvPr id="0" name=""/>
        <dsp:cNvSpPr/>
      </dsp:nvSpPr>
      <dsp:spPr>
        <a:xfrm>
          <a:off x="5930413" y="2376831"/>
          <a:ext cx="550450" cy="550450"/>
        </a:xfrm>
        <a:prstGeom prst="ellipse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>
              <a:solidFill>
                <a:schemeClr val="tx1"/>
              </a:solidFill>
              <a:latin typeface="Trebuchet MS" charset="0"/>
            </a:rPr>
            <a:t>ASESOR PEM.</a:t>
          </a:r>
          <a:endParaRPr lang="en-US" sz="1100" b="1" kern="1200" dirty="0">
            <a:solidFill>
              <a:schemeClr val="tx1"/>
            </a:solidFill>
          </a:endParaRPr>
        </a:p>
      </dsp:txBody>
      <dsp:txXfrm>
        <a:off x="6011025" y="2457443"/>
        <a:ext cx="389226" cy="389226"/>
      </dsp:txXfrm>
    </dsp:sp>
    <dsp:sp modelId="{1A707082-5BD8-DB45-A36B-A56D52F04718}">
      <dsp:nvSpPr>
        <dsp:cNvPr id="0" name=""/>
        <dsp:cNvSpPr/>
      </dsp:nvSpPr>
      <dsp:spPr>
        <a:xfrm rot="1421053">
          <a:off x="5243001" y="2898853"/>
          <a:ext cx="384702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>
            <a:solidFill>
              <a:srgbClr val="000099"/>
            </a:solidFill>
          </a:endParaRPr>
        </a:p>
      </dsp:txBody>
      <dsp:txXfrm>
        <a:off x="5247730" y="2951160"/>
        <a:ext cx="272410" cy="224584"/>
      </dsp:txXfrm>
    </dsp:sp>
    <dsp:sp modelId="{94FD4B43-CE8D-B347-A4E5-04EC90A74EEA}">
      <dsp:nvSpPr>
        <dsp:cNvPr id="0" name=""/>
        <dsp:cNvSpPr/>
      </dsp:nvSpPr>
      <dsp:spPr>
        <a:xfrm>
          <a:off x="5754500" y="3071497"/>
          <a:ext cx="550450" cy="550450"/>
        </a:xfrm>
        <a:prstGeom prst="ellipse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chemeClr val="tx1"/>
              </a:solidFill>
              <a:latin typeface="Trebuchet MS" charset="0"/>
            </a:rPr>
            <a:t>KEL.</a:t>
          </a:r>
          <a:endParaRPr lang="en-US" sz="1400" b="1" kern="1200" dirty="0">
            <a:solidFill>
              <a:schemeClr val="tx1"/>
            </a:solidFill>
          </a:endParaRPr>
        </a:p>
      </dsp:txBody>
      <dsp:txXfrm>
        <a:off x="5835112" y="3152109"/>
        <a:ext cx="389226" cy="389226"/>
      </dsp:txXfrm>
    </dsp:sp>
    <dsp:sp modelId="{27C5F36B-B1B6-5A40-A35E-967861B490D7}">
      <dsp:nvSpPr>
        <dsp:cNvPr id="0" name=""/>
        <dsp:cNvSpPr/>
      </dsp:nvSpPr>
      <dsp:spPr>
        <a:xfrm rot="2557895">
          <a:off x="4966286" y="3319008"/>
          <a:ext cx="386048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>
            <a:solidFill>
              <a:srgbClr val="000099"/>
            </a:solidFill>
          </a:endParaRPr>
        </a:p>
      </dsp:txBody>
      <dsp:txXfrm>
        <a:off x="4981124" y="3355842"/>
        <a:ext cx="273756" cy="224584"/>
      </dsp:txXfrm>
    </dsp:sp>
    <dsp:sp modelId="{ADB9E6B4-311D-5944-8561-14F9FFA22C73}">
      <dsp:nvSpPr>
        <dsp:cNvPr id="0" name=""/>
        <dsp:cNvSpPr/>
      </dsp:nvSpPr>
      <dsp:spPr>
        <a:xfrm>
          <a:off x="5362561" y="3671405"/>
          <a:ext cx="550450" cy="550450"/>
        </a:xfrm>
        <a:prstGeom prst="ellips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chemeClr val="bg1"/>
              </a:solidFill>
              <a:latin typeface="Trebuchet MS" charset="0"/>
            </a:rPr>
            <a:t>KEC.</a:t>
          </a:r>
          <a:endParaRPr lang="en-US" sz="1400" b="1" kern="1200" dirty="0">
            <a:solidFill>
              <a:schemeClr val="bg1"/>
            </a:solidFill>
          </a:endParaRPr>
        </a:p>
      </dsp:txBody>
      <dsp:txXfrm>
        <a:off x="5443173" y="3752017"/>
        <a:ext cx="389226" cy="389226"/>
      </dsp:txXfrm>
    </dsp:sp>
    <dsp:sp modelId="{0AE5DFBD-BDBF-8E40-B8CB-6D4451E181CB}">
      <dsp:nvSpPr>
        <dsp:cNvPr id="0" name=""/>
        <dsp:cNvSpPr/>
      </dsp:nvSpPr>
      <dsp:spPr>
        <a:xfrm rot="3694737">
          <a:off x="4568376" y="3626444"/>
          <a:ext cx="387463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>
            <a:solidFill>
              <a:srgbClr val="000099"/>
            </a:solidFill>
          </a:endParaRPr>
        </a:p>
      </dsp:txBody>
      <dsp:txXfrm>
        <a:off x="4597799" y="3651926"/>
        <a:ext cx="275171" cy="224584"/>
      </dsp:txXfrm>
    </dsp:sp>
    <dsp:sp modelId="{55A0255C-08E3-A74C-99EB-D8AF9C068578}">
      <dsp:nvSpPr>
        <dsp:cNvPr id="0" name=""/>
        <dsp:cNvSpPr/>
      </dsp:nvSpPr>
      <dsp:spPr>
        <a:xfrm>
          <a:off x="4797068" y="4111545"/>
          <a:ext cx="550450" cy="550450"/>
        </a:xfrm>
        <a:prstGeom prst="ellipse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kern="1200" dirty="0">
              <a:solidFill>
                <a:schemeClr val="tx1"/>
              </a:solidFill>
            </a:rPr>
            <a:t>BANGDA</a:t>
          </a:r>
        </a:p>
      </dsp:txBody>
      <dsp:txXfrm>
        <a:off x="4877680" y="4192157"/>
        <a:ext cx="389226" cy="389226"/>
      </dsp:txXfrm>
    </dsp:sp>
    <dsp:sp modelId="{A92F791B-C66F-1740-9283-BBE6AA2A1845}">
      <dsp:nvSpPr>
        <dsp:cNvPr id="0" name=""/>
        <dsp:cNvSpPr/>
      </dsp:nvSpPr>
      <dsp:spPr>
        <a:xfrm rot="4831579">
          <a:off x="4092937" y="3788606"/>
          <a:ext cx="388354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>
            <a:solidFill>
              <a:srgbClr val="000099"/>
            </a:solidFill>
          </a:endParaRPr>
        </a:p>
      </dsp:txBody>
      <dsp:txXfrm>
        <a:off x="4139842" y="3808087"/>
        <a:ext cx="276062" cy="224584"/>
      </dsp:txXfrm>
    </dsp:sp>
    <dsp:sp modelId="{F747B1D0-E040-364C-AF68-EF9E5D377150}">
      <dsp:nvSpPr>
        <dsp:cNvPr id="0" name=""/>
        <dsp:cNvSpPr/>
      </dsp:nvSpPr>
      <dsp:spPr>
        <a:xfrm>
          <a:off x="4119302" y="4344223"/>
          <a:ext cx="550450" cy="550450"/>
        </a:xfrm>
        <a:prstGeom prst="ellips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kern="1200" dirty="0">
              <a:solidFill>
                <a:schemeClr val="bg1"/>
              </a:solidFill>
              <a:latin typeface="Trebuchet MS" charset="0"/>
            </a:rPr>
            <a:t>KEUDA</a:t>
          </a:r>
          <a:endParaRPr lang="en-US" sz="800" b="1" kern="1200" dirty="0">
            <a:solidFill>
              <a:schemeClr val="bg1"/>
            </a:solidFill>
          </a:endParaRPr>
        </a:p>
      </dsp:txBody>
      <dsp:txXfrm>
        <a:off x="4199914" y="4424835"/>
        <a:ext cx="389226" cy="389226"/>
      </dsp:txXfrm>
    </dsp:sp>
    <dsp:sp modelId="{0C808D6A-D50A-E54F-ABA8-ECDA255F4F22}">
      <dsp:nvSpPr>
        <dsp:cNvPr id="0" name=""/>
        <dsp:cNvSpPr/>
      </dsp:nvSpPr>
      <dsp:spPr>
        <a:xfrm rot="5968421">
          <a:off x="3591169" y="3788606"/>
          <a:ext cx="388354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>
            <a:solidFill>
              <a:srgbClr val="000099"/>
            </a:solidFill>
          </a:endParaRPr>
        </a:p>
      </dsp:txBody>
      <dsp:txXfrm rot="10800000">
        <a:off x="3656556" y="3808087"/>
        <a:ext cx="276062" cy="224584"/>
      </dsp:txXfrm>
    </dsp:sp>
    <dsp:sp modelId="{99F86717-6ED3-894D-817A-8AFF5DA8C71A}">
      <dsp:nvSpPr>
        <dsp:cNvPr id="0" name=""/>
        <dsp:cNvSpPr/>
      </dsp:nvSpPr>
      <dsp:spPr>
        <a:xfrm>
          <a:off x="3402709" y="4344223"/>
          <a:ext cx="550450" cy="550450"/>
        </a:xfrm>
        <a:prstGeom prst="ellips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kern="1200" dirty="0">
              <a:solidFill>
                <a:schemeClr val="bg1"/>
              </a:solidFill>
              <a:latin typeface="Trebuchet MS" charset="0"/>
            </a:rPr>
            <a:t>PEMDES</a:t>
          </a:r>
          <a:endParaRPr lang="en-US" sz="800" b="1" kern="1200" dirty="0">
            <a:solidFill>
              <a:schemeClr val="bg1"/>
            </a:solidFill>
          </a:endParaRPr>
        </a:p>
      </dsp:txBody>
      <dsp:txXfrm>
        <a:off x="3483321" y="4424835"/>
        <a:ext cx="389226" cy="389226"/>
      </dsp:txXfrm>
    </dsp:sp>
    <dsp:sp modelId="{260161E7-74FE-834D-BBCD-8BFE3CECE4FC}">
      <dsp:nvSpPr>
        <dsp:cNvPr id="0" name=""/>
        <dsp:cNvSpPr/>
      </dsp:nvSpPr>
      <dsp:spPr>
        <a:xfrm rot="7105263">
          <a:off x="3116622" y="3626444"/>
          <a:ext cx="387463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>
            <a:solidFill>
              <a:srgbClr val="000099"/>
            </a:solidFill>
          </a:endParaRPr>
        </a:p>
      </dsp:txBody>
      <dsp:txXfrm rot="10800000">
        <a:off x="3199491" y="3651926"/>
        <a:ext cx="275171" cy="224584"/>
      </dsp:txXfrm>
    </dsp:sp>
    <dsp:sp modelId="{5F80A8C1-4A6B-CB43-B30D-7BE596133613}">
      <dsp:nvSpPr>
        <dsp:cNvPr id="0" name=""/>
        <dsp:cNvSpPr/>
      </dsp:nvSpPr>
      <dsp:spPr>
        <a:xfrm>
          <a:off x="2724943" y="4111545"/>
          <a:ext cx="550450" cy="550450"/>
        </a:xfrm>
        <a:prstGeom prst="ellips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bg1"/>
              </a:solidFill>
              <a:latin typeface="Trebuchet MS" charset="0"/>
            </a:rPr>
            <a:t>ADWIL</a:t>
          </a:r>
          <a:endParaRPr lang="en-US" sz="900" b="1" kern="1200" dirty="0">
            <a:solidFill>
              <a:schemeClr val="bg1"/>
            </a:solidFill>
          </a:endParaRPr>
        </a:p>
      </dsp:txBody>
      <dsp:txXfrm>
        <a:off x="2805555" y="4192157"/>
        <a:ext cx="389226" cy="389226"/>
      </dsp:txXfrm>
    </dsp:sp>
    <dsp:sp modelId="{35F2DC2B-9745-8B47-B359-F2B9033C0B5E}">
      <dsp:nvSpPr>
        <dsp:cNvPr id="0" name=""/>
        <dsp:cNvSpPr/>
      </dsp:nvSpPr>
      <dsp:spPr>
        <a:xfrm rot="8242105">
          <a:off x="2720127" y="3319008"/>
          <a:ext cx="386048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>
            <a:solidFill>
              <a:srgbClr val="000099"/>
            </a:solidFill>
          </a:endParaRPr>
        </a:p>
      </dsp:txBody>
      <dsp:txXfrm rot="10800000">
        <a:off x="2817581" y="3355842"/>
        <a:ext cx="273756" cy="224584"/>
      </dsp:txXfrm>
    </dsp:sp>
    <dsp:sp modelId="{AE7A129A-6913-1246-B9D3-611E8BB81A93}">
      <dsp:nvSpPr>
        <dsp:cNvPr id="0" name=""/>
        <dsp:cNvSpPr/>
      </dsp:nvSpPr>
      <dsp:spPr>
        <a:xfrm>
          <a:off x="2159450" y="3671405"/>
          <a:ext cx="550450" cy="550450"/>
        </a:xfrm>
        <a:prstGeom prst="ellipse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chemeClr val="tx1"/>
              </a:solidFill>
              <a:latin typeface="Trebuchet MS" charset="0"/>
            </a:rPr>
            <a:t>PUM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chemeClr val="tx1"/>
              </a:solidFill>
              <a:latin typeface="Trebuchet MS" charset="0"/>
            </a:rPr>
            <a:t>POL</a:t>
          </a:r>
          <a:endParaRPr lang="en-US" sz="1200" b="1" kern="1200" dirty="0">
            <a:solidFill>
              <a:schemeClr val="tx1"/>
            </a:solidFill>
          </a:endParaRPr>
        </a:p>
      </dsp:txBody>
      <dsp:txXfrm>
        <a:off x="2240062" y="3752017"/>
        <a:ext cx="389226" cy="389226"/>
      </dsp:txXfrm>
    </dsp:sp>
    <dsp:sp modelId="{BFD243E9-8F56-F841-9AC9-9DB295F75045}">
      <dsp:nvSpPr>
        <dsp:cNvPr id="0" name=""/>
        <dsp:cNvSpPr/>
      </dsp:nvSpPr>
      <dsp:spPr>
        <a:xfrm rot="9378947">
          <a:off x="2444758" y="2898853"/>
          <a:ext cx="384702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>
            <a:solidFill>
              <a:srgbClr val="000099"/>
            </a:solidFill>
          </a:endParaRPr>
        </a:p>
      </dsp:txBody>
      <dsp:txXfrm rot="10800000">
        <a:off x="2552321" y="2951160"/>
        <a:ext cx="272410" cy="224584"/>
      </dsp:txXfrm>
    </dsp:sp>
    <dsp:sp modelId="{25EAB8C7-87D4-FA4E-A709-E731FFF45A17}">
      <dsp:nvSpPr>
        <dsp:cNvPr id="0" name=""/>
        <dsp:cNvSpPr/>
      </dsp:nvSpPr>
      <dsp:spPr>
        <a:xfrm>
          <a:off x="1767511" y="3071497"/>
          <a:ext cx="550450" cy="550450"/>
        </a:xfrm>
        <a:prstGeom prst="ellips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kern="1200" dirty="0">
              <a:solidFill>
                <a:schemeClr val="bg1"/>
              </a:solidFill>
              <a:latin typeface="Trebuchet MS" charset="0"/>
            </a:rPr>
            <a:t>P2UPD</a:t>
          </a:r>
          <a:endParaRPr lang="en-US" sz="800" b="1" kern="1200" dirty="0">
            <a:solidFill>
              <a:schemeClr val="bg1"/>
            </a:solidFill>
          </a:endParaRPr>
        </a:p>
      </dsp:txBody>
      <dsp:txXfrm>
        <a:off x="1848123" y="3152109"/>
        <a:ext cx="389226" cy="389226"/>
      </dsp:txXfrm>
    </dsp:sp>
    <dsp:sp modelId="{AA4DAD60-124C-2E47-8336-6C82BE957DE6}">
      <dsp:nvSpPr>
        <dsp:cNvPr id="0" name=""/>
        <dsp:cNvSpPr/>
      </dsp:nvSpPr>
      <dsp:spPr>
        <a:xfrm rot="10515789">
          <a:off x="2320965" y="2411362"/>
          <a:ext cx="383999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>
            <a:solidFill>
              <a:srgbClr val="000099"/>
            </a:solidFill>
          </a:endParaRPr>
        </a:p>
      </dsp:txBody>
      <dsp:txXfrm rot="10800000">
        <a:off x="2433065" y="2481586"/>
        <a:ext cx="271707" cy="224584"/>
      </dsp:txXfrm>
    </dsp:sp>
    <dsp:sp modelId="{CE3257F7-17FC-E54C-82DE-78AE77A66FC6}">
      <dsp:nvSpPr>
        <dsp:cNvPr id="0" name=""/>
        <dsp:cNvSpPr/>
      </dsp:nvSpPr>
      <dsp:spPr>
        <a:xfrm>
          <a:off x="1591597" y="2376831"/>
          <a:ext cx="550450" cy="550450"/>
        </a:xfrm>
        <a:prstGeom prst="ellips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 err="1">
              <a:solidFill>
                <a:schemeClr val="bg1"/>
              </a:solidFill>
            </a:rPr>
            <a:t>Damkar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1672209" y="2457443"/>
        <a:ext cx="389226" cy="389226"/>
      </dsp:txXfrm>
    </dsp:sp>
    <dsp:sp modelId="{2D937224-3D8E-C941-9D90-FFCD92B34BE1}">
      <dsp:nvSpPr>
        <dsp:cNvPr id="0" name=""/>
        <dsp:cNvSpPr/>
      </dsp:nvSpPr>
      <dsp:spPr>
        <a:xfrm rot="11652632">
          <a:off x="2362623" y="1909978"/>
          <a:ext cx="384242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>
            <a:solidFill>
              <a:srgbClr val="000099"/>
            </a:solidFill>
          </a:endParaRPr>
        </a:p>
      </dsp:txBody>
      <dsp:txXfrm rot="10800000">
        <a:off x="2473197" y="1998622"/>
        <a:ext cx="271950" cy="224584"/>
      </dsp:txXfrm>
    </dsp:sp>
    <dsp:sp modelId="{7267A97E-89CB-F440-832A-D36849888639}">
      <dsp:nvSpPr>
        <dsp:cNvPr id="0" name=""/>
        <dsp:cNvSpPr/>
      </dsp:nvSpPr>
      <dsp:spPr>
        <a:xfrm>
          <a:off x="1650773" y="1662686"/>
          <a:ext cx="550450" cy="550450"/>
        </a:xfrm>
        <a:prstGeom prst="ellips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kern="1200" dirty="0">
              <a:solidFill>
                <a:schemeClr val="bg1"/>
              </a:solidFill>
              <a:latin typeface="Trebuchet MS" charset="0"/>
            </a:rPr>
            <a:t>DUK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kern="1200" dirty="0">
              <a:solidFill>
                <a:schemeClr val="bg1"/>
              </a:solidFill>
              <a:latin typeface="Trebuchet MS" charset="0"/>
            </a:rPr>
            <a:t>CAPIL</a:t>
          </a:r>
          <a:endParaRPr lang="en-US" sz="800" b="1" kern="1200" dirty="0">
            <a:solidFill>
              <a:schemeClr val="bg1"/>
            </a:solidFill>
          </a:endParaRPr>
        </a:p>
      </dsp:txBody>
      <dsp:txXfrm>
        <a:off x="1731385" y="1743298"/>
        <a:ext cx="389226" cy="389226"/>
      </dsp:txXfrm>
    </dsp:sp>
    <dsp:sp modelId="{501A8679-A73D-5445-B269-F638DFA54204}">
      <dsp:nvSpPr>
        <dsp:cNvPr id="0" name=""/>
        <dsp:cNvSpPr/>
      </dsp:nvSpPr>
      <dsp:spPr>
        <a:xfrm rot="12789474">
          <a:off x="2565050" y="1449844"/>
          <a:ext cx="385326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>
            <a:solidFill>
              <a:srgbClr val="000099"/>
            </a:solidFill>
          </a:endParaRPr>
        </a:p>
      </dsp:txBody>
      <dsp:txXfrm rot="10800000">
        <a:off x="2668200" y="1555414"/>
        <a:ext cx="273034" cy="224584"/>
      </dsp:txXfrm>
    </dsp:sp>
    <dsp:sp modelId="{A4A62A88-6DC6-CD46-8D17-7417A369978D}">
      <dsp:nvSpPr>
        <dsp:cNvPr id="0" name=""/>
        <dsp:cNvSpPr/>
      </dsp:nvSpPr>
      <dsp:spPr>
        <a:xfrm>
          <a:off x="1938625" y="1006449"/>
          <a:ext cx="550450" cy="550450"/>
        </a:xfrm>
        <a:prstGeom prst="ellipse">
          <a:avLst/>
        </a:prstGeom>
        <a:solidFill>
          <a:schemeClr val="accent6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>
              <a:solidFill>
                <a:schemeClr val="bg1"/>
              </a:solidFill>
              <a:latin typeface="Trebuchet MS" charset="0"/>
            </a:rPr>
            <a:t>POL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>
              <a:solidFill>
                <a:schemeClr val="bg1"/>
              </a:solidFill>
              <a:latin typeface="Trebuchet MS" charset="0"/>
            </a:rPr>
            <a:t>PP</a:t>
          </a:r>
          <a:endParaRPr lang="en-US" sz="1000" b="1" kern="1200" dirty="0">
            <a:solidFill>
              <a:schemeClr val="bg1"/>
            </a:solidFill>
          </a:endParaRPr>
        </a:p>
      </dsp:txBody>
      <dsp:txXfrm>
        <a:off x="2019237" y="1087061"/>
        <a:ext cx="389226" cy="389226"/>
      </dsp:txXfrm>
    </dsp:sp>
    <dsp:sp modelId="{32E46BAA-7AB9-A440-B649-B96D5A6B0783}">
      <dsp:nvSpPr>
        <dsp:cNvPr id="0" name=""/>
        <dsp:cNvSpPr/>
      </dsp:nvSpPr>
      <dsp:spPr>
        <a:xfrm rot="13926316">
          <a:off x="2905685" y="1081088"/>
          <a:ext cx="386786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 rot="10800000">
        <a:off x="2996317" y="1200256"/>
        <a:ext cx="274494" cy="224584"/>
      </dsp:txXfrm>
    </dsp:sp>
    <dsp:sp modelId="{10276917-19F7-F542-9B55-0967188BB8CA}">
      <dsp:nvSpPr>
        <dsp:cNvPr id="0" name=""/>
        <dsp:cNvSpPr/>
      </dsp:nvSpPr>
      <dsp:spPr>
        <a:xfrm>
          <a:off x="2423961" y="479234"/>
          <a:ext cx="550450" cy="550450"/>
        </a:xfrm>
        <a:prstGeom prst="ellips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kern="1200" dirty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PMRNTHN</a:t>
          </a:r>
        </a:p>
      </dsp:txBody>
      <dsp:txXfrm>
        <a:off x="2504573" y="559846"/>
        <a:ext cx="389226" cy="389226"/>
      </dsp:txXfrm>
    </dsp:sp>
    <dsp:sp modelId="{B2E5E080-EF09-1446-AD0B-E3C9FC2F3ACD}">
      <dsp:nvSpPr>
        <dsp:cNvPr id="0" name=""/>
        <dsp:cNvSpPr/>
      </dsp:nvSpPr>
      <dsp:spPr>
        <a:xfrm rot="15063158">
          <a:off x="3347193" y="843154"/>
          <a:ext cx="388005" cy="37430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 rot="10800000">
        <a:off x="3421570" y="971119"/>
        <a:ext cx="275713" cy="224584"/>
      </dsp:txXfrm>
    </dsp:sp>
    <dsp:sp modelId="{C6080065-12D8-DE4A-9860-061430B041DC}">
      <dsp:nvSpPr>
        <dsp:cNvPr id="0" name=""/>
        <dsp:cNvSpPr/>
      </dsp:nvSpPr>
      <dsp:spPr>
        <a:xfrm>
          <a:off x="3054186" y="138173"/>
          <a:ext cx="550450" cy="550450"/>
        </a:xfrm>
        <a:prstGeom prst="ellipse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K/ L</a:t>
          </a:r>
        </a:p>
      </dsp:txBody>
      <dsp:txXfrm>
        <a:off x="3134798" y="218785"/>
        <a:ext cx="389226" cy="3892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151070-E8F7-48DF-8A5A-7D350D8A662F}">
      <dsp:nvSpPr>
        <dsp:cNvPr id="0" name=""/>
        <dsp:cNvSpPr/>
      </dsp:nvSpPr>
      <dsp:spPr>
        <a:xfrm>
          <a:off x="8443" y="0"/>
          <a:ext cx="2337790" cy="1716905"/>
        </a:xfrm>
        <a:prstGeom prst="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1000" b="1" kern="1200" dirty="0"/>
            <a:t>1. </a:t>
          </a:r>
          <a:r>
            <a:rPr lang="en-US" altLang="en-US" sz="1000" b="1" kern="1200" dirty="0" err="1"/>
            <a:t>Penyusunan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Standar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kompetensi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dan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sertifikasi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pemerintahan</a:t>
          </a:r>
          <a:r>
            <a:rPr lang="en-US" altLang="en-US" sz="1000" b="1" kern="1200" dirty="0"/>
            <a:t>, </a:t>
          </a:r>
          <a:r>
            <a:rPr lang="en-US" altLang="en-US" sz="1000" b="1" kern="1200" dirty="0" err="1"/>
            <a:t>disusun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dan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ditetapkan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oleh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Kementerian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Dalam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Negeri</a:t>
          </a:r>
          <a:endParaRPr lang="en-US" sz="1000" kern="1200" dirty="0"/>
        </a:p>
      </dsp:txBody>
      <dsp:txXfrm>
        <a:off x="8443" y="0"/>
        <a:ext cx="2337790" cy="1716905"/>
      </dsp:txXfrm>
    </dsp:sp>
    <dsp:sp modelId="{0B78D241-F467-4A02-A253-B9A41AB36D84}">
      <dsp:nvSpPr>
        <dsp:cNvPr id="0" name=""/>
        <dsp:cNvSpPr/>
      </dsp:nvSpPr>
      <dsp:spPr>
        <a:xfrm>
          <a:off x="2551644" y="0"/>
          <a:ext cx="4297912" cy="1716905"/>
        </a:xfrm>
        <a:prstGeom prst="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1000" b="1" kern="1200" dirty="0"/>
            <a:t>2. </a:t>
          </a:r>
          <a:r>
            <a:rPr lang="en-US" altLang="en-US" sz="1000" b="1" kern="1200" dirty="0" err="1"/>
            <a:t>Penyusunan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Standar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kompetensi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teknis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urusan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pemerintahan</a:t>
          </a:r>
          <a:r>
            <a:rPr lang="en-US" altLang="en-US" sz="1000" b="1" kern="1200" dirty="0"/>
            <a:t> yang </a:t>
          </a:r>
          <a:r>
            <a:rPr lang="en-US" altLang="en-US" sz="1000" b="1" kern="1200" dirty="0" err="1"/>
            <a:t>menjadi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kewenangan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Menteri</a:t>
          </a:r>
          <a:r>
            <a:rPr lang="en-US" altLang="en-US" sz="1000" b="1" kern="1200" dirty="0"/>
            <a:t>/</a:t>
          </a:r>
          <a:r>
            <a:rPr lang="en-US" altLang="en-US" sz="1000" b="1" kern="1200" dirty="0" err="1"/>
            <a:t>Pimpinan</a:t>
          </a:r>
          <a:r>
            <a:rPr lang="en-US" altLang="en-US" sz="1000" b="1" kern="1200" dirty="0"/>
            <a:t> LPNK </a:t>
          </a:r>
          <a:r>
            <a:rPr lang="en-US" altLang="en-US" sz="1000" b="1" kern="1200" dirty="0" err="1"/>
            <a:t>ditetapkan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oleh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Kementerian</a:t>
          </a:r>
          <a:r>
            <a:rPr lang="en-US" altLang="en-US" sz="1000" b="1" kern="1200" dirty="0"/>
            <a:t>/</a:t>
          </a:r>
          <a:r>
            <a:rPr lang="en-US" altLang="en-US" sz="1000" b="1" kern="1200" dirty="0" err="1"/>
            <a:t>Pimpinan</a:t>
          </a:r>
          <a:r>
            <a:rPr lang="en-US" altLang="en-US" sz="1000" b="1" kern="1200" dirty="0"/>
            <a:t> LPNK </a:t>
          </a:r>
          <a:r>
            <a:rPr lang="en-US" altLang="en-US" sz="1000" b="1" kern="1200" dirty="0" err="1"/>
            <a:t>melibatkan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Pemda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dan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dikoordinasikan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dengan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Menteri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Dalam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Negeri</a:t>
          </a:r>
          <a:r>
            <a:rPr lang="en-US" altLang="en-US" sz="1000" b="1" kern="1200" dirty="0"/>
            <a:t> </a:t>
          </a:r>
          <a:r>
            <a:rPr lang="en-US" altLang="en-US" sz="1000" b="1" kern="1200" dirty="0" err="1"/>
            <a:t>sesuai</a:t>
          </a:r>
          <a:r>
            <a:rPr lang="en-US" altLang="en-US" sz="1000" b="1" kern="1200" dirty="0"/>
            <a:t> </a:t>
          </a:r>
          <a:r>
            <a:rPr lang="id-ID" altLang="en-US" sz="1000" b="1" kern="1200" dirty="0"/>
            <a:t>Surat Edaran Menteri Dalam Negeri Nomor 100/119/SJ Tahun 2016 tentang Pedoman Perumusan Standar Kompetensi Teknis Urusan Pemerintahan</a:t>
          </a:r>
          <a:endParaRPr lang="en-US" sz="1000" kern="1200" dirty="0"/>
        </a:p>
      </dsp:txBody>
      <dsp:txXfrm>
        <a:off x="2551644" y="0"/>
        <a:ext cx="4297912" cy="1716905"/>
      </dsp:txXfrm>
    </dsp:sp>
    <dsp:sp modelId="{1FB632C2-76B0-4A16-92BC-37189C0ECEB9}">
      <dsp:nvSpPr>
        <dsp:cNvPr id="0" name=""/>
        <dsp:cNvSpPr/>
      </dsp:nvSpPr>
      <dsp:spPr>
        <a:xfrm>
          <a:off x="3336" y="2032882"/>
          <a:ext cx="2042666" cy="1605903"/>
        </a:xfrm>
        <a:prstGeom prst="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3. </a:t>
          </a:r>
          <a:r>
            <a:rPr lang="en-SG" altLang="en-US" sz="1000" b="1" kern="1200" dirty="0" err="1"/>
            <a:t>Penyusunan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Standar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Perangkat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Pembelajaran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Pemerintahan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Dalam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Negeri</a:t>
          </a:r>
          <a:r>
            <a:rPr lang="en-SG" altLang="en-US" sz="1000" b="1" kern="1200" dirty="0"/>
            <a:t> (SP2-PDN) </a:t>
          </a:r>
          <a:r>
            <a:rPr lang="en-SG" altLang="en-US" sz="1000" b="1" kern="1200" dirty="0" err="1"/>
            <a:t>sesuai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dengan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Surat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Edaran</a:t>
          </a:r>
          <a:r>
            <a:rPr lang="en-SG" altLang="en-US" sz="1000" b="1" kern="1200" dirty="0"/>
            <a:t> </a:t>
          </a:r>
          <a:r>
            <a:rPr lang="id-ID" altLang="en-US" sz="1000" b="1" kern="1200" dirty="0"/>
            <a:t>Surat Edaran Menteri Dalam Negeri  Nomor: 100/3771/SJ 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Tahun</a:t>
          </a:r>
          <a:r>
            <a:rPr lang="en-SG" altLang="en-US" sz="1000" b="1" kern="1200" dirty="0"/>
            <a:t> 2016 </a:t>
          </a:r>
          <a:r>
            <a:rPr lang="en-SG" altLang="en-US" sz="1000" b="1" kern="1200" dirty="0" err="1"/>
            <a:t>tentang</a:t>
          </a:r>
          <a:r>
            <a:rPr lang="en-SG" altLang="en-US" sz="1000" b="1" kern="1200" dirty="0"/>
            <a:t> </a:t>
          </a:r>
          <a:r>
            <a:rPr lang="id-ID" altLang="en-US" sz="1000" b="1" kern="1200" dirty="0"/>
            <a:t>Pedoman Umum Penyusunan Standar Perangkat Pembelajaran Pemerintahan Dalam Negeri</a:t>
          </a:r>
          <a:endParaRPr lang="en-US" sz="1000" kern="1200" dirty="0"/>
        </a:p>
      </dsp:txBody>
      <dsp:txXfrm>
        <a:off x="3336" y="2032882"/>
        <a:ext cx="2042666" cy="1605903"/>
      </dsp:txXfrm>
    </dsp:sp>
    <dsp:sp modelId="{67FF0D33-D212-4D15-A5E4-1CBC02254155}">
      <dsp:nvSpPr>
        <dsp:cNvPr id="0" name=""/>
        <dsp:cNvSpPr/>
      </dsp:nvSpPr>
      <dsp:spPr>
        <a:xfrm>
          <a:off x="2250269" y="2035719"/>
          <a:ext cx="2357461" cy="1600228"/>
        </a:xfrm>
        <a:prstGeom prst="rect">
          <a:avLst/>
        </a:prstGeom>
        <a:solidFill>
          <a:schemeClr val="accent6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4. </a:t>
          </a:r>
          <a:r>
            <a:rPr lang="en-SG" altLang="en-US" sz="1000" b="1" kern="1200" dirty="0" err="1"/>
            <a:t>Penyusunan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Panduan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Mutu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Pembentukan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dan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Pengelolaan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Lembaga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Sertifikasi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Penyelenggara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Pemerintahan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Dalam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Negeri</a:t>
          </a:r>
          <a:r>
            <a:rPr lang="en-SG" altLang="en-US" sz="1000" b="1" kern="1200" dirty="0"/>
            <a:t> (LSP-PDN)</a:t>
          </a:r>
          <a:endParaRPr lang="en-US" sz="1000" kern="1200" dirty="0"/>
        </a:p>
      </dsp:txBody>
      <dsp:txXfrm>
        <a:off x="2250269" y="2035719"/>
        <a:ext cx="2357461" cy="1600228"/>
      </dsp:txXfrm>
    </dsp:sp>
    <dsp:sp modelId="{6AB2F80B-C693-4C4A-A2C8-71DCA9B348A4}">
      <dsp:nvSpPr>
        <dsp:cNvPr id="0" name=""/>
        <dsp:cNvSpPr/>
      </dsp:nvSpPr>
      <dsp:spPr>
        <a:xfrm>
          <a:off x="4811997" y="2035719"/>
          <a:ext cx="2042666" cy="1600228"/>
        </a:xfrm>
        <a:prstGeom prst="rect">
          <a:avLst/>
        </a:prstGeom>
        <a:solidFill>
          <a:schemeClr val="accent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5. </a:t>
          </a:r>
          <a:r>
            <a:rPr lang="en-SG" altLang="en-US" sz="1000" b="1" kern="1200" dirty="0" err="1"/>
            <a:t>Penyusunan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Pedoman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Umum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Pengembangan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Kompetensi</a:t>
          </a:r>
          <a:r>
            <a:rPr lang="en-SG" altLang="en-US" sz="1000" b="1" kern="1200" dirty="0"/>
            <a:t> SDM </a:t>
          </a:r>
          <a:r>
            <a:rPr lang="en-SG" altLang="en-US" sz="1000" b="1" kern="1200" dirty="0" err="1"/>
            <a:t>Aparatur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di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lingkungan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Kemendagri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dan</a:t>
          </a:r>
          <a:r>
            <a:rPr lang="en-SG" altLang="en-US" sz="1000" b="1" kern="1200" dirty="0"/>
            <a:t> </a:t>
          </a:r>
          <a:r>
            <a:rPr lang="en-SG" altLang="en-US" sz="1000" b="1" kern="1200" dirty="0" err="1"/>
            <a:t>Pemda</a:t>
          </a:r>
          <a:endParaRPr lang="en-US" sz="1000" kern="1200" dirty="0"/>
        </a:p>
      </dsp:txBody>
      <dsp:txXfrm>
        <a:off x="4811997" y="2035719"/>
        <a:ext cx="2042666" cy="160022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151070-E8F7-48DF-8A5A-7D350D8A662F}">
      <dsp:nvSpPr>
        <dsp:cNvPr id="0" name=""/>
        <dsp:cNvSpPr/>
      </dsp:nvSpPr>
      <dsp:spPr>
        <a:xfrm>
          <a:off x="321455" y="1"/>
          <a:ext cx="3103344" cy="1125140"/>
        </a:xfrm>
        <a:prstGeom prst="rect">
          <a:avLst/>
        </a:prstGeom>
        <a:solidFill>
          <a:schemeClr val="accent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1000" b="1" kern="1200" dirty="0"/>
            <a:t>6. </a:t>
          </a:r>
          <a:r>
            <a:rPr lang="en-SG" altLang="en-US" sz="1000" b="1" kern="1200" dirty="0"/>
            <a:t>PENYIAPAN SDM YANG KOMPETEN DAN TEKNOLOGI INFORMASI DI BIDANG PENGELOLAAN LEMBAGA BPSDM</a:t>
          </a:r>
          <a:endParaRPr lang="en-US" sz="1000" kern="1200" dirty="0"/>
        </a:p>
      </dsp:txBody>
      <dsp:txXfrm>
        <a:off x="321455" y="1"/>
        <a:ext cx="3103344" cy="1125140"/>
      </dsp:txXfrm>
    </dsp:sp>
    <dsp:sp modelId="{0B78D241-F467-4A02-A253-B9A41AB36D84}">
      <dsp:nvSpPr>
        <dsp:cNvPr id="0" name=""/>
        <dsp:cNvSpPr/>
      </dsp:nvSpPr>
      <dsp:spPr>
        <a:xfrm>
          <a:off x="4071942" y="0"/>
          <a:ext cx="2048787" cy="112514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1000" b="1" kern="1200" dirty="0"/>
            <a:t>7. </a:t>
          </a:r>
          <a:r>
            <a:rPr lang="en-SG" altLang="en-US" sz="1000" b="1" kern="1200" dirty="0"/>
            <a:t>KOORDINASI DAN KERJASAMA, FASILIRTASI DAN SINERGITAS PROGRAM PENGEMBANGAN SDM APARATUR ANTARKEMENTERIAN/LPNK, ANTAR-PEMERINTAH DAERAH, DAN/ATAU DENGAN PERGURUAN TINGGI SERTA LEMBAGA DIKLAT LAINNYA</a:t>
          </a:r>
          <a:endParaRPr lang="en-US" sz="1000" kern="1200" dirty="0"/>
        </a:p>
      </dsp:txBody>
      <dsp:txXfrm>
        <a:off x="4071942" y="0"/>
        <a:ext cx="2048787" cy="1125140"/>
      </dsp:txXfrm>
    </dsp:sp>
    <dsp:sp modelId="{1FB632C2-76B0-4A16-92BC-37189C0ECEB9}">
      <dsp:nvSpPr>
        <dsp:cNvPr id="0" name=""/>
        <dsp:cNvSpPr/>
      </dsp:nvSpPr>
      <dsp:spPr>
        <a:xfrm>
          <a:off x="375030" y="1285887"/>
          <a:ext cx="3029759" cy="1125140"/>
        </a:xfrm>
        <a:prstGeom prst="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8. </a:t>
          </a:r>
          <a:r>
            <a:rPr lang="en-SG" altLang="en-US" sz="1000" b="1" kern="1200" dirty="0"/>
            <a:t>PENERAPAN </a:t>
          </a:r>
          <a:r>
            <a:rPr lang="id-ID" altLang="en-US" sz="1000" b="1" kern="1200" dirty="0"/>
            <a:t>KEBIJAKAN SATU PINTU </a:t>
          </a:r>
          <a:r>
            <a:rPr lang="en-SG" altLang="en-US" sz="1000" b="1" kern="1200" dirty="0"/>
            <a:t>(</a:t>
          </a:r>
          <a:r>
            <a:rPr lang="id-ID" altLang="en-US" sz="1000" b="1" i="1" kern="1200" dirty="0"/>
            <a:t>ONE GATE POLICY</a:t>
          </a:r>
          <a:r>
            <a:rPr lang="id-ID" altLang="en-US" sz="1000" b="1" kern="1200" dirty="0"/>
            <a:t>) DALAM PENYELENGGARAAN PENGEMBANGAN KOMPETENSI UNTUK MENJAMIN KUALITAS PROGRAM, SINERGITAS PROGRAM </a:t>
          </a:r>
          <a:r>
            <a:rPr lang="en-SG" altLang="en-US" sz="1000" b="1" kern="1200" dirty="0"/>
            <a:t>SERTA MENCEGAH </a:t>
          </a:r>
          <a:r>
            <a:rPr lang="id-ID" altLang="en-US" sz="1000" b="1" kern="1200" dirty="0"/>
            <a:t>INEFISIENSI ANGGARAN PROGRAM/KEGIATAN PENGEMBANGAN SUMBER DAYA MANUSIA APARATUR.</a:t>
          </a:r>
          <a:endParaRPr lang="en-US" sz="1000" kern="1200" dirty="0"/>
        </a:p>
      </dsp:txBody>
      <dsp:txXfrm>
        <a:off x="375030" y="1285887"/>
        <a:ext cx="3029759" cy="1125140"/>
      </dsp:txXfrm>
    </dsp:sp>
    <dsp:sp modelId="{67FF0D33-D212-4D15-A5E4-1CBC02254155}">
      <dsp:nvSpPr>
        <dsp:cNvPr id="0" name=""/>
        <dsp:cNvSpPr/>
      </dsp:nvSpPr>
      <dsp:spPr>
        <a:xfrm>
          <a:off x="4018367" y="1232308"/>
          <a:ext cx="2416070" cy="1125140"/>
        </a:xfrm>
        <a:prstGeom prst="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9. </a:t>
          </a:r>
          <a:r>
            <a:rPr lang="en-SG" altLang="en-US" sz="1000" b="1" kern="1200" dirty="0"/>
            <a:t>PENYUSUNAN STANDAR BIAYA MASUKAN UMUM DAN KHUSUS (SBMU/K) SEBAGAI ACUAN UNTUK PERENCANAAN ANGGARAN PENGEMBANGAN SDM APARATUR.</a:t>
          </a:r>
          <a:endParaRPr lang="en-US" sz="1000" kern="1200" dirty="0"/>
        </a:p>
      </dsp:txBody>
      <dsp:txXfrm>
        <a:off x="4018367" y="1232308"/>
        <a:ext cx="2416070" cy="1125140"/>
      </dsp:txXfrm>
    </dsp:sp>
    <dsp:sp modelId="{6AB2F80B-C693-4C4A-A2C8-71DCA9B348A4}">
      <dsp:nvSpPr>
        <dsp:cNvPr id="0" name=""/>
        <dsp:cNvSpPr/>
      </dsp:nvSpPr>
      <dsp:spPr>
        <a:xfrm>
          <a:off x="1821642" y="2625341"/>
          <a:ext cx="3214714" cy="1125140"/>
        </a:xfrm>
        <a:prstGeom prst="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10. </a:t>
          </a:r>
          <a:r>
            <a:rPr lang="en-SG" altLang="en-US" sz="1000" b="1" kern="1200" dirty="0"/>
            <a:t>PENGALOKASIAN ANGGARAN UNTUK </a:t>
          </a:r>
          <a:r>
            <a:rPr lang="es-PE" altLang="en-US" sz="1000" b="1" kern="1200" dirty="0"/>
            <a:t>PENGEMBANGAN SDM APARATUR MINIMAL 20</a:t>
          </a:r>
          <a:r>
            <a:rPr lang="id-ID" altLang="en-US" sz="1000" b="1" kern="1200" dirty="0"/>
            <a:t> (DUA PULUH)</a:t>
          </a:r>
          <a:r>
            <a:rPr lang="es-PE" altLang="en-US" sz="1000" b="1" kern="1200" dirty="0"/>
            <a:t> JP PER ORANG PER TAHUN</a:t>
          </a:r>
          <a:endParaRPr lang="en-US" sz="1000" kern="1200" dirty="0"/>
        </a:p>
      </dsp:txBody>
      <dsp:txXfrm>
        <a:off x="1821642" y="2625341"/>
        <a:ext cx="3214714" cy="11251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570C97-0E68-4D86-A2A9-DC4C09BCD39B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7730D0-3276-4E30-A1F8-91AC1C21A0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0700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8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2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987821" y="1651397"/>
            <a:ext cx="7895649" cy="1351359"/>
          </a:xfrm>
          <a:prstGeom prst="rect">
            <a:avLst/>
          </a:prstGeo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08" name="Date Placeholder 3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9pPr>
          </a:lstStyle>
          <a:p>
            <a:fld id="{E6425D8B-368F-4DDD-A886-1578E462555B}" type="datetime1">
              <a:rPr lang="en-US" smtClean="0">
                <a:solidFill>
                  <a:srgbClr val="000000"/>
                </a:solidFill>
              </a:rPr>
              <a:pPr/>
              <a:t>5/1/2019</a:t>
            </a:fld>
            <a:endParaRPr lang="en-US" sz="800">
              <a:solidFill>
                <a:srgbClr val="000000"/>
              </a:solidFill>
            </a:endParaRPr>
          </a:p>
        </p:txBody>
      </p:sp>
      <p:sp>
        <p:nvSpPr>
          <p:cNvPr id="72709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defRPr>
            </a:lvl9pPr>
          </a:lstStyle>
          <a:p>
            <a:fld id="{D2B05ECB-04F1-4E6C-8CB7-801548D137FB}" type="slidenum">
              <a:rPr lang="en-US" altLang="en-US">
                <a:solidFill>
                  <a:srgbClr val="000000"/>
                </a:solidFill>
              </a:rPr>
              <a:pPr/>
              <a:t>2</a:t>
            </a:fld>
            <a:endParaRPr lang="en-US" altLang="en-US" sz="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53694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>
            <a:extLst>
              <a:ext uri="{FF2B5EF4-FFF2-40B4-BE49-F238E27FC236}">
                <a16:creationId xmlns:a16="http://schemas.microsoft.com/office/drawing/2014/main" id="{DE88A480-E73F-4D43-A59A-9A0D4DE67EF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>
            <a:extLst>
              <a:ext uri="{FF2B5EF4-FFF2-40B4-BE49-F238E27FC236}">
                <a16:creationId xmlns:a16="http://schemas.microsoft.com/office/drawing/2014/main" id="{03ADE641-B199-4467-9BF4-806AA81AFEA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396" name="Slide Number Placeholder 3">
            <a:extLst>
              <a:ext uri="{FF2B5EF4-FFF2-40B4-BE49-F238E27FC236}">
                <a16:creationId xmlns:a16="http://schemas.microsoft.com/office/drawing/2014/main" id="{83F2D42D-9BEF-47B6-B328-4DC22C65C3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C43BEC8-8BE9-45CC-8672-5E9826CA5332}" type="slidenum">
              <a:rPr lang="en-US" altLang="en-US">
                <a:latin typeface="Arial" panose="020B0604020202020204" pitchFamily="34" charset="0"/>
                <a:ea typeface="MS PGothic" panose="020B0600070205080204" pitchFamily="34" charset="-128"/>
              </a:rPr>
              <a:pPr/>
              <a:t>4</a:t>
            </a:fld>
            <a:endParaRPr lang="en-US" altLang="en-US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id-ID">
              <a:latin typeface="Arial" charset="0"/>
              <a:cs typeface="Arial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  <a:ea typeface="ＭＳ Ｐゴシック" charset="0"/>
              </a:defRPr>
            </a:lvl9pPr>
          </a:lstStyle>
          <a:p>
            <a:fld id="{8395A298-73A4-5D47-A2B0-40A7AD970FBE}" type="slidenum">
              <a:rPr lang="en-US">
                <a:latin typeface="Arial" charset="0"/>
                <a:cs typeface="Arial" charset="0"/>
              </a:rPr>
              <a:pPr/>
              <a:t>5</a:t>
            </a:fld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id-ID">
              <a:latin typeface="Arial" charset="0"/>
            </a:endParaRPr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  <a:ea typeface="ＭＳ Ｐゴシック" charset="0"/>
              </a:defRPr>
            </a:lvl9pPr>
          </a:lstStyle>
          <a:p>
            <a:fld id="{57943F26-82F3-B54B-8132-11E888BAF639}" type="slidenum">
              <a:rPr lang="id-ID">
                <a:latin typeface="Arial" charset="0"/>
              </a:rPr>
              <a:pPr/>
              <a:t>7</a:t>
            </a:fld>
            <a:endParaRPr lang="id-ID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3970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pPr defTabSz="914400">
              <a:buClr>
                <a:srgbClr val="000000"/>
              </a:buClr>
              <a:buFont typeface="Arial"/>
              <a:buNone/>
            </a:pPr>
            <a:fld id="{B68D2766-C49B-4C1A-9FEE-6F146754B02B}" type="slidenum">
              <a:rPr lang="en-US" sz="1400" kern="0" smtClean="0">
                <a:solidFill>
                  <a:prstClr val="black"/>
                </a:solidFill>
                <a:cs typeface="Arial"/>
                <a:sym typeface="Arial"/>
              </a:rPr>
              <a:pPr defTabSz="914400">
                <a:buClr>
                  <a:srgbClr val="000000"/>
                </a:buClr>
                <a:buFont typeface="Arial"/>
                <a:buNone/>
              </a:pPr>
              <a:t>22</a:t>
            </a:fld>
            <a:endParaRPr lang="en-US" sz="1400" kern="0">
              <a:solidFill>
                <a:prstClr val="black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24344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 /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Master" Target="../slideMasters/slideMaster2.xml" 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 /><Relationship Id="rId1" Type="http://schemas.openxmlformats.org/officeDocument/2006/relationships/slideMaster" Target="../slideMasters/slideMaster2.xml" 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48975" y="3182570"/>
            <a:ext cx="4123035" cy="1383822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18" y="3182582"/>
            <a:ext cx="4123035" cy="1679755"/>
          </a:xfrm>
        </p:spPr>
        <p:txBody>
          <a:bodyPr>
            <a:normAutofit/>
          </a:bodyPr>
          <a:lstStyle>
            <a:lvl1pPr marL="0" indent="0" algn="r">
              <a:buNone/>
              <a:defRPr sz="2800" b="0" i="0">
                <a:solidFill>
                  <a:schemeClr val="accent5">
                    <a:lumMod val="50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</a:p>
          <a:p>
            <a:r>
              <a:rPr lang="en-US" dirty="0"/>
              <a:t>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891997"/>
            <a:ext cx="8246070" cy="610820"/>
          </a:xfrm>
        </p:spPr>
        <p:txBody>
          <a:bodyPr>
            <a:normAutofit/>
          </a:bodyPr>
          <a:lstStyle>
            <a:lvl1pPr algn="l">
              <a:defRPr sz="3600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6" y="1502816"/>
            <a:ext cx="8246070" cy="3206799"/>
          </a:xfrm>
        </p:spPr>
        <p:txBody>
          <a:bodyPr/>
          <a:lstStyle>
            <a:lvl1pPr algn="l">
              <a:defRPr sz="2800">
                <a:solidFill>
                  <a:schemeClr val="accent5">
                    <a:lumMod val="50000"/>
                  </a:schemeClr>
                </a:solidFill>
              </a:defRPr>
            </a:lvl1pPr>
            <a:lvl2pPr algn="l">
              <a:defRPr>
                <a:solidFill>
                  <a:schemeClr val="accent5">
                    <a:lumMod val="50000"/>
                  </a:schemeClr>
                </a:solidFill>
              </a:defRPr>
            </a:lvl2pPr>
            <a:lvl3pPr algn="l">
              <a:defRPr>
                <a:solidFill>
                  <a:schemeClr val="accent5">
                    <a:lumMod val="50000"/>
                  </a:schemeClr>
                </a:solidFill>
              </a:defRPr>
            </a:lvl3pPr>
            <a:lvl4pPr algn="l">
              <a:defRPr>
                <a:solidFill>
                  <a:schemeClr val="accent5">
                    <a:lumMod val="50000"/>
                  </a:schemeClr>
                </a:solidFill>
              </a:defRPr>
            </a:lvl4pPr>
            <a:lvl5pPr algn="l">
              <a:defRPr>
                <a:solidFill>
                  <a:schemeClr val="accent5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0361" y="433880"/>
            <a:ext cx="5191970" cy="572644"/>
          </a:xfrm>
        </p:spPr>
        <p:txBody>
          <a:bodyPr>
            <a:noAutofit/>
          </a:bodyPr>
          <a:lstStyle>
            <a:lvl1pPr algn="l">
              <a:defRPr sz="3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0361" y="1198571"/>
            <a:ext cx="5191970" cy="3511061"/>
          </a:xfrm>
        </p:spPr>
        <p:txBody>
          <a:bodyPr/>
          <a:lstStyle>
            <a:lvl1pPr>
              <a:defRPr sz="2800"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5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77" y="891997"/>
            <a:ext cx="8246071" cy="610820"/>
          </a:xfrm>
        </p:spPr>
        <p:txBody>
          <a:bodyPr>
            <a:normAutofit/>
          </a:bodyPr>
          <a:lstStyle>
            <a:lvl1pPr algn="l">
              <a:defRPr sz="3600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6880" y="1987525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accent5">
                    <a:lumMod val="50000"/>
                  </a:schemeClr>
                </a:solidFill>
              </a:defRPr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6880" y="2419056"/>
            <a:ext cx="4040188" cy="2137871"/>
          </a:xfrm>
        </p:spPr>
        <p:txBody>
          <a:bodyPr/>
          <a:lstStyle>
            <a:lvl1pPr algn="ctr">
              <a:defRPr sz="2400">
                <a:solidFill>
                  <a:schemeClr val="accent5">
                    <a:lumMod val="50000"/>
                  </a:schemeClr>
                </a:solidFill>
              </a:defRPr>
            </a:lvl1pPr>
            <a:lvl2pPr algn="ctr">
              <a:defRPr sz="2000">
                <a:solidFill>
                  <a:schemeClr val="accent5">
                    <a:lumMod val="50000"/>
                  </a:schemeClr>
                </a:solidFill>
              </a:defRPr>
            </a:lvl2pPr>
            <a:lvl3pPr algn="ctr">
              <a:defRPr sz="1800">
                <a:solidFill>
                  <a:schemeClr val="accent5">
                    <a:lumMod val="50000"/>
                  </a:schemeClr>
                </a:solidFill>
              </a:defRPr>
            </a:lvl3pPr>
            <a:lvl4pPr algn="ctr">
              <a:defRPr sz="1600">
                <a:solidFill>
                  <a:schemeClr val="accent5">
                    <a:lumMod val="50000"/>
                  </a:schemeClr>
                </a:solidFill>
              </a:defRPr>
            </a:lvl4pPr>
            <a:lvl5pPr algn="ctr">
              <a:defRPr sz="16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18" y="1987525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accent5">
                    <a:lumMod val="50000"/>
                  </a:schemeClr>
                </a:solidFill>
              </a:defRPr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2018" y="2419056"/>
            <a:ext cx="4041775" cy="2137871"/>
          </a:xfrm>
        </p:spPr>
        <p:txBody>
          <a:bodyPr/>
          <a:lstStyle>
            <a:lvl1pPr algn="ctr">
              <a:defRPr sz="2400">
                <a:solidFill>
                  <a:schemeClr val="accent5">
                    <a:lumMod val="50000"/>
                  </a:schemeClr>
                </a:solidFill>
              </a:defRPr>
            </a:lvl1pPr>
            <a:lvl2pPr algn="ctr">
              <a:defRPr sz="2000">
                <a:solidFill>
                  <a:schemeClr val="accent5">
                    <a:lumMod val="50000"/>
                  </a:schemeClr>
                </a:solidFill>
              </a:defRPr>
            </a:lvl2pPr>
            <a:lvl3pPr algn="ctr">
              <a:defRPr sz="1800">
                <a:solidFill>
                  <a:schemeClr val="accent5">
                    <a:lumMod val="50000"/>
                  </a:schemeClr>
                </a:solidFill>
              </a:defRPr>
            </a:lvl3pPr>
            <a:lvl4pPr algn="ctr">
              <a:defRPr sz="1600">
                <a:solidFill>
                  <a:schemeClr val="accent5">
                    <a:lumMod val="50000"/>
                  </a:schemeClr>
                </a:solidFill>
              </a:defRPr>
            </a:lvl4pPr>
            <a:lvl5pPr algn="ctr">
              <a:defRPr sz="16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80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E:\websites\free-power-point-templates\2012\logos.png">
            <a:extLst>
              <a:ext uri="{FF2B5EF4-FFF2-40B4-BE49-F238E27FC236}">
                <a16:creationId xmlns:a16="http://schemas.microsoft.com/office/drawing/2014/main" id="{8F9F5919-97C9-4B15-BA11-6B2398D3152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18306" y="2326225"/>
            <a:ext cx="1463784" cy="526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8360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0"/>
            <a:ext cx="4044462" cy="33980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338" y="1200150"/>
            <a:ext cx="4044462" cy="33980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4A2714-AB6F-8345-9A60-7BB187AECA6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280338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 hasCustomPrompt="1"/>
          </p:nvPr>
        </p:nvSpPr>
        <p:spPr>
          <a:xfrm>
            <a:off x="2001657" y="3407729"/>
            <a:ext cx="5148064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Thank you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2001657" y="3939903"/>
            <a:ext cx="5148064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21688702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/>
          </p:cNvPr>
          <p:cNvSpPr>
            <a:spLocks noGrp="1"/>
          </p:cNvSpPr>
          <p:nvPr>
            <p:ph type="pic" sz="quarter" idx="14"/>
          </p:nvPr>
        </p:nvSpPr>
        <p:spPr>
          <a:xfrm>
            <a:off x="4860863" y="1263557"/>
            <a:ext cx="3678593" cy="3250327"/>
          </a:xfrm>
          <a:custGeom>
            <a:avLst/>
            <a:gdLst>
              <a:gd name="connsiteX0" fmla="*/ 1412122 w 4904790"/>
              <a:gd name="connsiteY0" fmla="*/ 0 h 4333769"/>
              <a:gd name="connsiteX1" fmla="*/ 3492669 w 4904790"/>
              <a:gd name="connsiteY1" fmla="*/ 0 h 4333769"/>
              <a:gd name="connsiteX2" fmla="*/ 3811717 w 4904790"/>
              <a:gd name="connsiteY2" fmla="*/ 188036 h 4333769"/>
              <a:gd name="connsiteX3" fmla="*/ 4854237 w 4904790"/>
              <a:gd name="connsiteY3" fmla="*/ 1983326 h 4333769"/>
              <a:gd name="connsiteX4" fmla="*/ 4854237 w 4904790"/>
              <a:gd name="connsiteY4" fmla="*/ 2350443 h 4333769"/>
              <a:gd name="connsiteX5" fmla="*/ 3811717 w 4904790"/>
              <a:gd name="connsiteY5" fmla="*/ 4145734 h 4333769"/>
              <a:gd name="connsiteX6" fmla="*/ 3492669 w 4904790"/>
              <a:gd name="connsiteY6" fmla="*/ 4333769 h 4333769"/>
              <a:gd name="connsiteX7" fmla="*/ 1412122 w 4904790"/>
              <a:gd name="connsiteY7" fmla="*/ 4333769 h 4333769"/>
              <a:gd name="connsiteX8" fmla="*/ 1088581 w 4904790"/>
              <a:gd name="connsiteY8" fmla="*/ 4145734 h 4333769"/>
              <a:gd name="connsiteX9" fmla="*/ 50554 w 4904790"/>
              <a:gd name="connsiteY9" fmla="*/ 2350443 h 4333769"/>
              <a:gd name="connsiteX10" fmla="*/ 50554 w 4904790"/>
              <a:gd name="connsiteY10" fmla="*/ 1983326 h 4333769"/>
              <a:gd name="connsiteX11" fmla="*/ 1088581 w 4904790"/>
              <a:gd name="connsiteY11" fmla="*/ 188036 h 4333769"/>
              <a:gd name="connsiteX12" fmla="*/ 1412122 w 4904790"/>
              <a:gd name="connsiteY12" fmla="*/ 0 h 4333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904790" h="4333769">
                <a:moveTo>
                  <a:pt x="1412122" y="0"/>
                </a:moveTo>
                <a:cubicBezTo>
                  <a:pt x="1412122" y="0"/>
                  <a:pt x="1412122" y="0"/>
                  <a:pt x="3492669" y="0"/>
                </a:cubicBezTo>
                <a:cubicBezTo>
                  <a:pt x="3622985" y="0"/>
                  <a:pt x="3748806" y="71633"/>
                  <a:pt x="3811717" y="188036"/>
                </a:cubicBezTo>
                <a:cubicBezTo>
                  <a:pt x="3811717" y="188036"/>
                  <a:pt x="3811717" y="188036"/>
                  <a:pt x="4854237" y="1983326"/>
                </a:cubicBezTo>
                <a:cubicBezTo>
                  <a:pt x="4921642" y="2095252"/>
                  <a:pt x="4921642" y="2238517"/>
                  <a:pt x="4854237" y="2350443"/>
                </a:cubicBezTo>
                <a:cubicBezTo>
                  <a:pt x="4854237" y="2350443"/>
                  <a:pt x="4854237" y="2350443"/>
                  <a:pt x="3811717" y="4145734"/>
                </a:cubicBezTo>
                <a:cubicBezTo>
                  <a:pt x="3748806" y="4262137"/>
                  <a:pt x="3622985" y="4333769"/>
                  <a:pt x="3492669" y="4333769"/>
                </a:cubicBezTo>
                <a:cubicBezTo>
                  <a:pt x="3492669" y="4333769"/>
                  <a:pt x="3492669" y="4333769"/>
                  <a:pt x="1412122" y="4333769"/>
                </a:cubicBezTo>
                <a:cubicBezTo>
                  <a:pt x="1277313" y="4333769"/>
                  <a:pt x="1155985" y="4262137"/>
                  <a:pt x="1088581" y="4145734"/>
                </a:cubicBezTo>
                <a:cubicBezTo>
                  <a:pt x="1088581" y="4145734"/>
                  <a:pt x="1088581" y="4145734"/>
                  <a:pt x="50554" y="2350443"/>
                </a:cubicBezTo>
                <a:cubicBezTo>
                  <a:pt x="-16851" y="2238517"/>
                  <a:pt x="-16851" y="2095252"/>
                  <a:pt x="50554" y="1983326"/>
                </a:cubicBezTo>
                <a:cubicBezTo>
                  <a:pt x="50554" y="1983326"/>
                  <a:pt x="50554" y="1983326"/>
                  <a:pt x="1088581" y="188036"/>
                </a:cubicBezTo>
                <a:cubicBezTo>
                  <a:pt x="1155985" y="71633"/>
                  <a:pt x="1277313" y="0"/>
                  <a:pt x="141212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9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ZA" noProof="0" dirty="0"/>
          </a:p>
        </p:txBody>
      </p:sp>
      <p:sp>
        <p:nvSpPr>
          <p:cNvPr id="2" name="Title 1">
            <a:extLst/>
          </p:cNvPr>
          <p:cNvSpPr>
            <a:spLocks noGrp="1"/>
          </p:cNvSpPr>
          <p:nvPr>
            <p:ph type="title"/>
          </p:nvPr>
        </p:nvSpPr>
        <p:spPr>
          <a:xfrm>
            <a:off x="324000" y="324000"/>
            <a:ext cx="4104000" cy="324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ZA" dirty="0"/>
          </a:p>
        </p:txBody>
      </p:sp>
      <p:sp>
        <p:nvSpPr>
          <p:cNvPr id="10" name="Subtitle 2">
            <a:extLst/>
          </p:cNvPr>
          <p:cNvSpPr>
            <a:spLocks noGrp="1"/>
          </p:cNvSpPr>
          <p:nvPr>
            <p:ph type="body" sz="quarter" idx="32"/>
          </p:nvPr>
        </p:nvSpPr>
        <p:spPr>
          <a:xfrm>
            <a:off x="323851" y="756000"/>
            <a:ext cx="4104000" cy="270000"/>
          </a:xfrm>
        </p:spPr>
        <p:txBody>
          <a:bodyPr/>
          <a:lstStyle>
            <a:lvl1pPr marL="0" indent="0">
              <a:buNone/>
              <a:defRPr/>
            </a:lvl1pPr>
            <a:lvl2pPr marL="200025" indent="0">
              <a:buNone/>
              <a:defRPr/>
            </a:lvl2pPr>
            <a:lvl3pPr marL="407194" indent="0">
              <a:buNone/>
              <a:defRPr/>
            </a:lvl3pPr>
            <a:lvl4pPr marL="607219" indent="0">
              <a:buNone/>
              <a:defRPr/>
            </a:lvl4pPr>
            <a:lvl5pPr marL="807244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/>
          </p:cNvPr>
          <p:cNvSpPr>
            <a:spLocks noGrp="1"/>
          </p:cNvSpPr>
          <p:nvPr>
            <p:ph sz="half" idx="1"/>
          </p:nvPr>
        </p:nvSpPr>
        <p:spPr>
          <a:xfrm>
            <a:off x="324000" y="1133674"/>
            <a:ext cx="4104000" cy="3510326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  <p:sp>
        <p:nvSpPr>
          <p:cNvPr id="6" name="Footer Placeholder 3">
            <a:extLst/>
          </p:cNvPr>
          <p:cNvSpPr>
            <a:spLocks noGrp="1"/>
          </p:cNvSpPr>
          <p:nvPr>
            <p:ph type="ftr" sz="quarter" idx="33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ZA"/>
              <a:t>Add a footer</a:t>
            </a:r>
          </a:p>
        </p:txBody>
      </p:sp>
      <p:sp>
        <p:nvSpPr>
          <p:cNvPr id="7" name="Slide Number Placeholder 4">
            <a:extLst/>
          </p:cNvPr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lvl1pPr>
              <a:defRPr/>
            </a:lvl1pPr>
          </a:lstStyle>
          <a:p>
            <a:fld id="{E1AE10DF-DEC1-46A7-A8FD-9853478019C8}" type="slidenum">
              <a:rPr lang="en-ZA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91353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971560"/>
            <a:ext cx="6487668" cy="2364665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143001"/>
            <a:ext cx="6498158" cy="1293650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x-none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33" y="2474261"/>
            <a:ext cx="6498159" cy="68748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50" y="2514610"/>
            <a:ext cx="8416925" cy="1102519"/>
          </a:xfrm>
        </p:spPr>
        <p:txBody>
          <a:bodyPr/>
          <a:lstStyle/>
          <a:p>
            <a:r>
              <a:rPr lang="x-none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50" y="3578281"/>
            <a:ext cx="8416925" cy="729503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272658"/>
            <a:ext cx="8402040" cy="212764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x-none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94" y="1802359"/>
            <a:ext cx="8056563" cy="1021556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x-none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94" y="2802004"/>
            <a:ext cx="8056563" cy="1125140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80684"/>
            <a:ext cx="8042276" cy="1002717"/>
          </a:xfrm>
        </p:spPr>
        <p:txBody>
          <a:bodyPr/>
          <a:lstStyle/>
          <a:p>
            <a:r>
              <a:rPr lang="x-none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200151"/>
            <a:ext cx="3840480" cy="325755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200151"/>
            <a:ext cx="3840480" cy="325755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80684"/>
            <a:ext cx="8042276" cy="1002717"/>
          </a:xfrm>
        </p:spPr>
        <p:txBody>
          <a:bodyPr/>
          <a:lstStyle>
            <a:lvl1pPr>
              <a:defRPr/>
            </a:lvl1pPr>
          </a:lstStyle>
          <a:p>
            <a:r>
              <a:rPr lang="x-none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089928"/>
            <a:ext cx="3840480" cy="563165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1760571"/>
            <a:ext cx="3840480" cy="2697139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089928"/>
            <a:ext cx="3840480" cy="563165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1760571"/>
            <a:ext cx="3840480" cy="2697139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458905"/>
            <a:ext cx="3840480" cy="871538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x-none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276227"/>
            <a:ext cx="3840480" cy="4181475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340892"/>
            <a:ext cx="3840480" cy="2790114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17" y="458905"/>
            <a:ext cx="4079545" cy="871538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x-none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17" y="1340892"/>
            <a:ext cx="4079545" cy="2790114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269544"/>
            <a:ext cx="3657600" cy="3988558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x-none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276227"/>
            <a:ext cx="1524000" cy="4181475"/>
          </a:xfrm>
        </p:spPr>
        <p:txBody>
          <a:bodyPr vert="eaVert"/>
          <a:lstStyle/>
          <a:p>
            <a:r>
              <a:rPr lang="x-none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276227"/>
            <a:ext cx="6689726" cy="4181475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E:\websites\free-power-point-templates\2012\logos.png">
            <a:extLst>
              <a:ext uri="{FF2B5EF4-FFF2-40B4-BE49-F238E27FC236}">
                <a16:creationId xmlns:a16="http://schemas.microsoft.com/office/drawing/2014/main" id="{8F9F5919-97C9-4B15-BA11-6B2398D3152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18306" y="2326225"/>
            <a:ext cx="1463784" cy="526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 hasCustomPrompt="1"/>
          </p:nvPr>
        </p:nvSpPr>
        <p:spPr>
          <a:xfrm>
            <a:off x="2001657" y="3407729"/>
            <a:ext cx="5148064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Thank you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2001657" y="3939903"/>
            <a:ext cx="5148064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21688702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13" y="1985962"/>
            <a:ext cx="3571875" cy="3157538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694"/>
            <a:ext cx="9146380" cy="5144194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25" y="1297804"/>
            <a:ext cx="5648623" cy="903230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x-none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90" y="1853194"/>
            <a:ext cx="6511131" cy="246944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x-none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694"/>
            <a:ext cx="9146380" cy="5144194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13" y="1985962"/>
            <a:ext cx="3571875" cy="315753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295055"/>
            <a:ext cx="5650992" cy="905632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x-none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1851228"/>
            <a:ext cx="6510528" cy="246888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x-none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822960"/>
            <a:ext cx="3200400" cy="27843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822960"/>
            <a:ext cx="3200400" cy="27843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822960"/>
            <a:ext cx="3200400" cy="41148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x-none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276386"/>
            <a:ext cx="3200400" cy="23317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822960"/>
            <a:ext cx="3200400" cy="41148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x-none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276386"/>
            <a:ext cx="3200400" cy="23317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13" y="1985962"/>
            <a:ext cx="3571875" cy="3157538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1290639" y="-1290638"/>
            <a:ext cx="51435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182079"/>
            <a:ext cx="5212080" cy="817070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x-none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65" y="1964190"/>
            <a:ext cx="3807779" cy="249351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1690039"/>
            <a:ext cx="5794760" cy="467486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x-none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38" y="0"/>
            <a:ext cx="7115175" cy="51435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x-none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13" y="1985962"/>
            <a:ext cx="3571875" cy="3157538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3" y="3786193"/>
            <a:ext cx="3571875" cy="135731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288127"/>
            <a:ext cx="5486400" cy="650583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x-none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89" y="1635397"/>
            <a:ext cx="6096545" cy="555498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57400" cy="3508772"/>
          </a:xfrm>
        </p:spPr>
        <p:txBody>
          <a:bodyPr vert="eaVert"/>
          <a:lstStyle/>
          <a:p>
            <a:r>
              <a:rPr lang="x-none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1"/>
            <a:ext cx="6019800" cy="3508772"/>
          </a:xfrm>
        </p:spPr>
        <p:txBody>
          <a:bodyPr vert="eaVert"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E:\websites\free-power-point-templates\2012\logos.png">
            <a:extLst>
              <a:ext uri="{FF2B5EF4-FFF2-40B4-BE49-F238E27FC236}">
                <a16:creationId xmlns:a16="http://schemas.microsoft.com/office/drawing/2014/main" id="{8F9F5919-97C9-4B15-BA11-6B2398D3152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18306" y="2326225"/>
            <a:ext cx="1463784" cy="526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image" Target="../media/image1.jpg" /><Relationship Id="rId2" Type="http://schemas.openxmlformats.org/officeDocument/2006/relationships/slideLayout" Target="../slideLayouts/slideLayout2.xml" /><Relationship Id="rId16" Type="http://schemas.openxmlformats.org/officeDocument/2006/relationships/theme" Target="../theme/theme1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 /><Relationship Id="rId13" Type="http://schemas.openxmlformats.org/officeDocument/2006/relationships/slideLayout" Target="../slideLayouts/slideLayout28.xml" /><Relationship Id="rId3" Type="http://schemas.openxmlformats.org/officeDocument/2006/relationships/slideLayout" Target="../slideLayouts/slideLayout18.xml" /><Relationship Id="rId7" Type="http://schemas.openxmlformats.org/officeDocument/2006/relationships/slideLayout" Target="../slideLayouts/slideLayout22.xml" /><Relationship Id="rId12" Type="http://schemas.openxmlformats.org/officeDocument/2006/relationships/slideLayout" Target="../slideLayouts/slideLayout27.xml" /><Relationship Id="rId2" Type="http://schemas.openxmlformats.org/officeDocument/2006/relationships/slideLayout" Target="../slideLayouts/slideLayout17.xml" /><Relationship Id="rId1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0.xml" /><Relationship Id="rId10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4.xml" /><Relationship Id="rId14" Type="http://schemas.openxmlformats.org/officeDocument/2006/relationships/theme" Target="../theme/theme2.xml" 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 /><Relationship Id="rId3" Type="http://schemas.openxmlformats.org/officeDocument/2006/relationships/slideLayout" Target="../slideLayouts/slideLayout31.xml" /><Relationship Id="rId7" Type="http://schemas.openxmlformats.org/officeDocument/2006/relationships/slideLayout" Target="../slideLayouts/slideLayout35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30.xml" /><Relationship Id="rId1" Type="http://schemas.openxmlformats.org/officeDocument/2006/relationships/slideLayout" Target="../slideLayouts/slideLayout29.xml" /><Relationship Id="rId6" Type="http://schemas.openxmlformats.org/officeDocument/2006/relationships/slideLayout" Target="../slideLayouts/slideLayout34.xml" /><Relationship Id="rId11" Type="http://schemas.openxmlformats.org/officeDocument/2006/relationships/slideLayout" Target="../slideLayouts/slideLayout39.xml" /><Relationship Id="rId5" Type="http://schemas.openxmlformats.org/officeDocument/2006/relationships/slideLayout" Target="../slideLayouts/slideLayout33.xml" /><Relationship Id="rId10" Type="http://schemas.openxmlformats.org/officeDocument/2006/relationships/slideLayout" Target="../slideLayouts/slideLayout38.xml" /><Relationship Id="rId4" Type="http://schemas.openxmlformats.org/officeDocument/2006/relationships/slideLayout" Target="../slideLayouts/slideLayout32.xml" /><Relationship Id="rId9" Type="http://schemas.openxmlformats.org/officeDocument/2006/relationships/slideLayout" Target="../slideLayouts/slideLayout37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38" tIns="45719" rIns="91438" bIns="4571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7D4644-014E-49C5-A7E8-3CE5BA84B909}"/>
              </a:ext>
            </a:extLst>
          </p:cNvPr>
          <p:cNvSpPr txBox="1"/>
          <p:nvPr userDrawn="1"/>
        </p:nvSpPr>
        <p:spPr>
          <a:xfrm>
            <a:off x="-9150" y="5213746"/>
            <a:ext cx="8389625" cy="523218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en-US" sz="1400">
                <a:solidFill>
                  <a:schemeClr val="bg1">
                    <a:lumMod val="65000"/>
                  </a:schemeClr>
                </a:solidFill>
              </a:rPr>
              <a:t>This presentation uses a free template provided by FPPT.com</a:t>
            </a:r>
          </a:p>
          <a:p>
            <a:r>
              <a:rPr lang="en-US" sz="1400">
                <a:solidFill>
                  <a:schemeClr val="bg1">
                    <a:lumMod val="65000"/>
                  </a:schemeClr>
                </a:solidFill>
              </a:rPr>
              <a:t>www.free-power-point-templates.com</a:t>
            </a:r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734" r:id="rId13"/>
    <p:sldLayoutId id="2147483855" r:id="rId14"/>
    <p:sldLayoutId id="2147483856" r:id="rId15"/>
  </p:sldLayoutIdLst>
  <p:txStyles>
    <p:titleStyle>
      <a:lvl1pPr algn="ctr" defTabSz="91437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80684"/>
            <a:ext cx="8042276" cy="100271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x-none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200151"/>
            <a:ext cx="8042276" cy="32575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470675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75" y="4706751"/>
            <a:ext cx="484094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4706751"/>
            <a:ext cx="990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7D4644-014E-49C5-A7E8-3CE5BA84B909}"/>
              </a:ext>
            </a:extLst>
          </p:cNvPr>
          <p:cNvSpPr txBox="1"/>
          <p:nvPr userDrawn="1"/>
        </p:nvSpPr>
        <p:spPr>
          <a:xfrm>
            <a:off x="-9150" y="5213746"/>
            <a:ext cx="8389625" cy="523218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en-US" sz="1400">
                <a:solidFill>
                  <a:schemeClr val="bg1">
                    <a:lumMod val="65000"/>
                  </a:schemeClr>
                </a:solidFill>
              </a:rPr>
              <a:t>This presentation uses a free template provided by FPPT.com</a:t>
            </a:r>
          </a:p>
          <a:p>
            <a:r>
              <a:rPr lang="en-US" sz="1400">
                <a:solidFill>
                  <a:schemeClr val="bg1">
                    <a:lumMod val="65000"/>
                  </a:schemeClr>
                </a:solidFill>
              </a:rPr>
              <a:t>www.free-power-point-templates.com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  <p:sldLayoutId id="2147483850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3787975"/>
            <a:ext cx="3574257" cy="1355526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3788469"/>
            <a:ext cx="9146380" cy="1355032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74320"/>
            <a:ext cx="7520940" cy="411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x-none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825477"/>
            <a:ext cx="7520940" cy="26848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4402836"/>
            <a:ext cx="2176272" cy="1508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4713842"/>
            <a:ext cx="47244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4628117"/>
            <a:ext cx="502920" cy="37719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7D4644-014E-49C5-A7E8-3CE5BA84B909}"/>
              </a:ext>
            </a:extLst>
          </p:cNvPr>
          <p:cNvSpPr txBox="1"/>
          <p:nvPr userDrawn="1"/>
        </p:nvSpPr>
        <p:spPr>
          <a:xfrm>
            <a:off x="-9150" y="5213746"/>
            <a:ext cx="8389625" cy="523218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en-US" sz="1400">
                <a:solidFill>
                  <a:schemeClr val="bg1">
                    <a:lumMod val="65000"/>
                  </a:schemeClr>
                </a:solidFill>
              </a:rPr>
              <a:t>This presentation uses a free template provided by FPPT.com</a:t>
            </a:r>
          </a:p>
          <a:p>
            <a:r>
              <a:rPr lang="en-US" sz="1400">
                <a:solidFill>
                  <a:schemeClr val="bg1">
                    <a:lumMod val="65000"/>
                  </a:schemeClr>
                </a:solidFill>
              </a:rPr>
              <a:t>www.free-power-point-templates.com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 /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 /><Relationship Id="rId3" Type="http://schemas.openxmlformats.org/officeDocument/2006/relationships/slideLayout" Target="../slideLayouts/slideLayout2.xml" /><Relationship Id="rId7" Type="http://schemas.openxmlformats.org/officeDocument/2006/relationships/image" Target="../media/image13.png" /><Relationship Id="rId2" Type="http://schemas.microsoft.com/office/2007/relationships/media" Target="NULL" TargetMode="External" /><Relationship Id="rId1" Type="http://schemas.openxmlformats.org/officeDocument/2006/relationships/video" Target="NULL" TargetMode="External" /><Relationship Id="rId6" Type="http://schemas.openxmlformats.org/officeDocument/2006/relationships/image" Target="../media/image12.png" /><Relationship Id="rId5" Type="http://schemas.openxmlformats.org/officeDocument/2006/relationships/image" Target="../media/image11.png" /><Relationship Id="rId4" Type="http://schemas.openxmlformats.org/officeDocument/2006/relationships/notesSlide" Target="../notesSlides/notesSlide1.xml" /><Relationship Id="rId9" Type="http://schemas.openxmlformats.org/officeDocument/2006/relationships/image" Target="../media/image14.png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3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23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 /><Relationship Id="rId2" Type="http://schemas.openxmlformats.org/officeDocument/2006/relationships/image" Target="../media/image16.jpg" /><Relationship Id="rId1" Type="http://schemas.openxmlformats.org/officeDocument/2006/relationships/slideLayout" Target="../slideLayouts/slideLayout23.xml" /><Relationship Id="rId5" Type="http://schemas.openxmlformats.org/officeDocument/2006/relationships/image" Target="../media/image19.png" /><Relationship Id="rId4" Type="http://schemas.openxmlformats.org/officeDocument/2006/relationships/image" Target="../media/image18.png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23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 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 /><Relationship Id="rId13" Type="http://schemas.openxmlformats.org/officeDocument/2006/relationships/image" Target="../media/image31.png" /><Relationship Id="rId18" Type="http://schemas.openxmlformats.org/officeDocument/2006/relationships/image" Target="../media/image36.png" /><Relationship Id="rId3" Type="http://schemas.openxmlformats.org/officeDocument/2006/relationships/image" Target="../media/image21.png" /><Relationship Id="rId7" Type="http://schemas.openxmlformats.org/officeDocument/2006/relationships/image" Target="../media/image25.png" /><Relationship Id="rId12" Type="http://schemas.openxmlformats.org/officeDocument/2006/relationships/image" Target="../media/image30.png" /><Relationship Id="rId17" Type="http://schemas.openxmlformats.org/officeDocument/2006/relationships/image" Target="../media/image35.png" /><Relationship Id="rId2" Type="http://schemas.openxmlformats.org/officeDocument/2006/relationships/image" Target="../media/image20.png" /><Relationship Id="rId16" Type="http://schemas.openxmlformats.org/officeDocument/2006/relationships/image" Target="../media/image34.png" /><Relationship Id="rId1" Type="http://schemas.openxmlformats.org/officeDocument/2006/relationships/slideLayout" Target="../slideLayouts/slideLayout17.xml" /><Relationship Id="rId6" Type="http://schemas.openxmlformats.org/officeDocument/2006/relationships/image" Target="../media/image24.png" /><Relationship Id="rId11" Type="http://schemas.openxmlformats.org/officeDocument/2006/relationships/image" Target="../media/image29.png" /><Relationship Id="rId5" Type="http://schemas.openxmlformats.org/officeDocument/2006/relationships/image" Target="../media/image23.png" /><Relationship Id="rId15" Type="http://schemas.openxmlformats.org/officeDocument/2006/relationships/image" Target="../media/image33.png" /><Relationship Id="rId10" Type="http://schemas.openxmlformats.org/officeDocument/2006/relationships/image" Target="../media/image28.png" /><Relationship Id="rId4" Type="http://schemas.openxmlformats.org/officeDocument/2006/relationships/image" Target="../media/image22.png" /><Relationship Id="rId9" Type="http://schemas.openxmlformats.org/officeDocument/2006/relationships/image" Target="../media/image27.png" /><Relationship Id="rId14" Type="http://schemas.openxmlformats.org/officeDocument/2006/relationships/image" Target="../media/image32.png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 /><Relationship Id="rId2" Type="http://schemas.openxmlformats.org/officeDocument/2006/relationships/image" Target="../media/image37.png" /><Relationship Id="rId1" Type="http://schemas.openxmlformats.org/officeDocument/2006/relationships/slideLayout" Target="../slideLayouts/slideLayout17.xml" /><Relationship Id="rId5" Type="http://schemas.openxmlformats.org/officeDocument/2006/relationships/image" Target="../media/image40.png" /><Relationship Id="rId4" Type="http://schemas.openxmlformats.org/officeDocument/2006/relationships/image" Target="../media/image39.png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 /><Relationship Id="rId1" Type="http://schemas.openxmlformats.org/officeDocument/2006/relationships/slideLayout" Target="../slideLayouts/slideLayout23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 /><Relationship Id="rId7" Type="http://schemas.openxmlformats.org/officeDocument/2006/relationships/image" Target="../media/image47.png" /><Relationship Id="rId2" Type="http://schemas.openxmlformats.org/officeDocument/2006/relationships/image" Target="../media/image42.jpg" /><Relationship Id="rId1" Type="http://schemas.openxmlformats.org/officeDocument/2006/relationships/slideLayout" Target="../slideLayouts/slideLayout17.xml" /><Relationship Id="rId6" Type="http://schemas.openxmlformats.org/officeDocument/2006/relationships/image" Target="../media/image46.jpg" /><Relationship Id="rId5" Type="http://schemas.openxmlformats.org/officeDocument/2006/relationships/image" Target="../media/image45.jpg" /><Relationship Id="rId4" Type="http://schemas.openxmlformats.org/officeDocument/2006/relationships/image" Target="../media/image44.jpg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 /><Relationship Id="rId2" Type="http://schemas.openxmlformats.org/officeDocument/2006/relationships/image" Target="../media/image48.jpg" /><Relationship Id="rId1" Type="http://schemas.openxmlformats.org/officeDocument/2006/relationships/slideLayout" Target="../slideLayouts/slideLayout30.xml" 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 /><Relationship Id="rId13" Type="http://schemas.openxmlformats.org/officeDocument/2006/relationships/image" Target="../media/image61.png" /><Relationship Id="rId3" Type="http://schemas.openxmlformats.org/officeDocument/2006/relationships/image" Target="../media/image51.png" /><Relationship Id="rId7" Type="http://schemas.openxmlformats.org/officeDocument/2006/relationships/image" Target="../media/image55.png" /><Relationship Id="rId12" Type="http://schemas.openxmlformats.org/officeDocument/2006/relationships/image" Target="../media/image60.png" /><Relationship Id="rId2" Type="http://schemas.openxmlformats.org/officeDocument/2006/relationships/image" Target="../media/image50.jpg" /><Relationship Id="rId16" Type="http://schemas.openxmlformats.org/officeDocument/2006/relationships/image" Target="../media/image64.png" /><Relationship Id="rId1" Type="http://schemas.openxmlformats.org/officeDocument/2006/relationships/slideLayout" Target="../slideLayouts/slideLayout30.xml" /><Relationship Id="rId6" Type="http://schemas.openxmlformats.org/officeDocument/2006/relationships/image" Target="../media/image54.png" /><Relationship Id="rId11" Type="http://schemas.openxmlformats.org/officeDocument/2006/relationships/image" Target="../media/image59.png" /><Relationship Id="rId5" Type="http://schemas.openxmlformats.org/officeDocument/2006/relationships/image" Target="../media/image53.png" /><Relationship Id="rId15" Type="http://schemas.openxmlformats.org/officeDocument/2006/relationships/image" Target="../media/image63.png" /><Relationship Id="rId10" Type="http://schemas.openxmlformats.org/officeDocument/2006/relationships/image" Target="../media/image58.png" /><Relationship Id="rId4" Type="http://schemas.openxmlformats.org/officeDocument/2006/relationships/image" Target="../media/image52.png" /><Relationship Id="rId9" Type="http://schemas.openxmlformats.org/officeDocument/2006/relationships/image" Target="../media/image57.png" /><Relationship Id="rId14" Type="http://schemas.openxmlformats.org/officeDocument/2006/relationships/image" Target="../media/image62.png" 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 /><Relationship Id="rId13" Type="http://schemas.openxmlformats.org/officeDocument/2006/relationships/image" Target="../media/image65.png" /><Relationship Id="rId18" Type="http://schemas.microsoft.com/office/2007/relationships/hdphoto" Target="../media/hdphoto2.wdp" /><Relationship Id="rId3" Type="http://schemas.openxmlformats.org/officeDocument/2006/relationships/tags" Target="../tags/tag3.xml" /><Relationship Id="rId7" Type="http://schemas.openxmlformats.org/officeDocument/2006/relationships/tags" Target="../tags/tag7.xml" /><Relationship Id="rId12" Type="http://schemas.openxmlformats.org/officeDocument/2006/relationships/slideLayout" Target="../slideLayouts/slideLayout35.xml" /><Relationship Id="rId17" Type="http://schemas.openxmlformats.org/officeDocument/2006/relationships/image" Target="../media/image68.png" /><Relationship Id="rId2" Type="http://schemas.openxmlformats.org/officeDocument/2006/relationships/tags" Target="../tags/tag2.xml" /><Relationship Id="rId16" Type="http://schemas.openxmlformats.org/officeDocument/2006/relationships/image" Target="../media/image67.png" /><Relationship Id="rId1" Type="http://schemas.openxmlformats.org/officeDocument/2006/relationships/tags" Target="../tags/tag1.xml" /><Relationship Id="rId6" Type="http://schemas.openxmlformats.org/officeDocument/2006/relationships/tags" Target="../tags/tag6.xml" /><Relationship Id="rId11" Type="http://schemas.openxmlformats.org/officeDocument/2006/relationships/tags" Target="../tags/tag11.xml" /><Relationship Id="rId5" Type="http://schemas.openxmlformats.org/officeDocument/2006/relationships/tags" Target="../tags/tag5.xml" /><Relationship Id="rId15" Type="http://schemas.microsoft.com/office/2007/relationships/hdphoto" Target="../media/hdphoto1.wdp" /><Relationship Id="rId10" Type="http://schemas.openxmlformats.org/officeDocument/2006/relationships/tags" Target="../tags/tag10.xml" /><Relationship Id="rId4" Type="http://schemas.openxmlformats.org/officeDocument/2006/relationships/tags" Target="../tags/tag4.xml" /><Relationship Id="rId9" Type="http://schemas.openxmlformats.org/officeDocument/2006/relationships/tags" Target="../tags/tag9.xml" /><Relationship Id="rId14" Type="http://schemas.openxmlformats.org/officeDocument/2006/relationships/image" Target="../media/image66.png" 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 /><Relationship Id="rId3" Type="http://schemas.openxmlformats.org/officeDocument/2006/relationships/tags" Target="../tags/tag14.xml" /><Relationship Id="rId7" Type="http://schemas.openxmlformats.org/officeDocument/2006/relationships/slideLayout" Target="../slideLayouts/slideLayout35.xml" /><Relationship Id="rId2" Type="http://schemas.openxmlformats.org/officeDocument/2006/relationships/tags" Target="../tags/tag13.xml" /><Relationship Id="rId1" Type="http://schemas.openxmlformats.org/officeDocument/2006/relationships/tags" Target="../tags/tag12.xml" /><Relationship Id="rId6" Type="http://schemas.openxmlformats.org/officeDocument/2006/relationships/tags" Target="../tags/tag17.xml" /><Relationship Id="rId5" Type="http://schemas.openxmlformats.org/officeDocument/2006/relationships/tags" Target="../tags/tag16.xml" /><Relationship Id="rId4" Type="http://schemas.openxmlformats.org/officeDocument/2006/relationships/tags" Target="../tags/tag15.xml" /><Relationship Id="rId9" Type="http://schemas.openxmlformats.org/officeDocument/2006/relationships/image" Target="../media/image70.png" 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 /><Relationship Id="rId3" Type="http://schemas.openxmlformats.org/officeDocument/2006/relationships/image" Target="../media/image51.png" /><Relationship Id="rId7" Type="http://schemas.openxmlformats.org/officeDocument/2006/relationships/image" Target="../media/image55.png" /><Relationship Id="rId12" Type="http://schemas.openxmlformats.org/officeDocument/2006/relationships/image" Target="../media/image64.png" /><Relationship Id="rId2" Type="http://schemas.openxmlformats.org/officeDocument/2006/relationships/image" Target="../media/image50.jpg" /><Relationship Id="rId1" Type="http://schemas.openxmlformats.org/officeDocument/2006/relationships/slideLayout" Target="../slideLayouts/slideLayout30.xml" /><Relationship Id="rId6" Type="http://schemas.openxmlformats.org/officeDocument/2006/relationships/image" Target="../media/image54.png" /><Relationship Id="rId11" Type="http://schemas.openxmlformats.org/officeDocument/2006/relationships/image" Target="../media/image63.png" /><Relationship Id="rId5" Type="http://schemas.openxmlformats.org/officeDocument/2006/relationships/image" Target="../media/image53.png" /><Relationship Id="rId10" Type="http://schemas.openxmlformats.org/officeDocument/2006/relationships/image" Target="../media/image62.png" /><Relationship Id="rId4" Type="http://schemas.openxmlformats.org/officeDocument/2006/relationships/image" Target="../media/image52.png" /><Relationship Id="rId9" Type="http://schemas.openxmlformats.org/officeDocument/2006/relationships/image" Target="../media/image61.png" 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 /><Relationship Id="rId1" Type="http://schemas.openxmlformats.org/officeDocument/2006/relationships/slideLayout" Target="../slideLayouts/slideLayout29.xml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 /><Relationship Id="rId2" Type="http://schemas.openxmlformats.org/officeDocument/2006/relationships/image" Target="../media/image72.png" /><Relationship Id="rId1" Type="http://schemas.openxmlformats.org/officeDocument/2006/relationships/slideLayout" Target="../slideLayouts/slideLayout30.xml" /><Relationship Id="rId5" Type="http://schemas.openxmlformats.org/officeDocument/2006/relationships/image" Target="../media/image75.png" /><Relationship Id="rId4" Type="http://schemas.openxmlformats.org/officeDocument/2006/relationships/image" Target="../media/image74.png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 /><Relationship Id="rId2" Type="http://schemas.openxmlformats.org/officeDocument/2006/relationships/diagramData" Target="../diagrams/data1.xml" /><Relationship Id="rId1" Type="http://schemas.openxmlformats.org/officeDocument/2006/relationships/slideLayout" Target="../slideLayouts/slideLayout30.xml" /><Relationship Id="rId6" Type="http://schemas.microsoft.com/office/2007/relationships/diagramDrawing" Target="../diagrams/drawing1.xml" /><Relationship Id="rId5" Type="http://schemas.openxmlformats.org/officeDocument/2006/relationships/diagramColors" Target="../diagrams/colors1.xml" /><Relationship Id="rId4" Type="http://schemas.openxmlformats.org/officeDocument/2006/relationships/diagramQuickStyle" Target="../diagrams/quickStyle1.xml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78.png" /><Relationship Id="rId4" Type="http://schemas.openxmlformats.org/officeDocument/2006/relationships/image" Target="../media/image77.svg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 /><Relationship Id="rId1" Type="http://schemas.openxmlformats.org/officeDocument/2006/relationships/slideLayout" Target="../slideLayouts/slideLayout15.xml" 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 /><Relationship Id="rId3" Type="http://schemas.openxmlformats.org/officeDocument/2006/relationships/image" Target="../media/image81.png" /><Relationship Id="rId7" Type="http://schemas.openxmlformats.org/officeDocument/2006/relationships/diagramColors" Target="../diagrams/colors2.xml" /><Relationship Id="rId2" Type="http://schemas.openxmlformats.org/officeDocument/2006/relationships/image" Target="../media/image80.png" /><Relationship Id="rId1" Type="http://schemas.openxmlformats.org/officeDocument/2006/relationships/slideLayout" Target="../slideLayouts/slideLayout30.xml" /><Relationship Id="rId6" Type="http://schemas.openxmlformats.org/officeDocument/2006/relationships/diagramQuickStyle" Target="../diagrams/quickStyle2.xml" /><Relationship Id="rId5" Type="http://schemas.openxmlformats.org/officeDocument/2006/relationships/diagramLayout" Target="../diagrams/layout2.xml" /><Relationship Id="rId4" Type="http://schemas.openxmlformats.org/officeDocument/2006/relationships/diagramData" Target="../diagrams/data2.xml" 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 /><Relationship Id="rId3" Type="http://schemas.openxmlformats.org/officeDocument/2006/relationships/image" Target="../media/image81.png" /><Relationship Id="rId7" Type="http://schemas.openxmlformats.org/officeDocument/2006/relationships/diagramColors" Target="../diagrams/colors3.xml" /><Relationship Id="rId2" Type="http://schemas.openxmlformats.org/officeDocument/2006/relationships/image" Target="../media/image80.png" /><Relationship Id="rId1" Type="http://schemas.openxmlformats.org/officeDocument/2006/relationships/slideLayout" Target="../slideLayouts/slideLayout30.xml" /><Relationship Id="rId6" Type="http://schemas.openxmlformats.org/officeDocument/2006/relationships/diagramQuickStyle" Target="../diagrams/quickStyle3.xml" /><Relationship Id="rId5" Type="http://schemas.openxmlformats.org/officeDocument/2006/relationships/diagramLayout" Target="../diagrams/layout3.xml" /><Relationship Id="rId4" Type="http://schemas.openxmlformats.org/officeDocument/2006/relationships/diagramData" Target="../diagrams/data3.xml" 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 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 /><Relationship Id="rId1" Type="http://schemas.openxmlformats.org/officeDocument/2006/relationships/slideLayout" Target="../slideLayouts/slideLayout14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555" y="2419055"/>
            <a:ext cx="8856890" cy="620297"/>
          </a:xfrm>
          <a:solidFill>
            <a:schemeClr val="accent2">
              <a:lumMod val="5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PERAN STRATEGIS KEMENTERIAN/LEMBAGA TERHADAP PENGEMBANGAN KOMPETENSI SDM APARATUR BAGI PEMERINTAH DAERAH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4620280"/>
            <a:ext cx="9162300" cy="523220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DISAMPAIKAN PADA ACARA</a:t>
            </a:r>
            <a:r>
              <a:rPr lang="en-ID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x-none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RAKORNAS BADAN PENGEMBANGAN SUMBER DAYA MANUSIA</a:t>
            </a:r>
            <a:endParaRPr 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ID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JAKARTA, 2 MEI 2019</a:t>
            </a:r>
            <a:endParaRPr lang="id-ID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C:\Users\Pc3\Desktop\LOGO KEMENTERIAN DALAM NEGERI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56" y="128471"/>
            <a:ext cx="1068935" cy="1142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78809" y="128472"/>
            <a:ext cx="1169507" cy="12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D20A494-1DE9-0440-B751-6A218F3712C1}"/>
              </a:ext>
            </a:extLst>
          </p:cNvPr>
          <p:cNvSpPr txBox="1"/>
          <p:nvPr/>
        </p:nvSpPr>
        <p:spPr>
          <a:xfrm>
            <a:off x="143555" y="3487980"/>
            <a:ext cx="64044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b="1" dirty="0">
                <a:latin typeface="Avenir Next" panose="020B0503020202020204" pitchFamily="34" charset="0"/>
              </a:rPr>
              <a:t>OLEH:</a:t>
            </a:r>
          </a:p>
          <a:p>
            <a:r>
              <a:rPr lang="en-ID" b="1" dirty="0">
                <a:latin typeface="Avenir Next" panose="020B0503020202020204" pitchFamily="34" charset="0"/>
              </a:rPr>
              <a:t>TEGUH SETYABUDI</a:t>
            </a:r>
          </a:p>
          <a:p>
            <a:r>
              <a:rPr lang="en-ID" b="1" dirty="0">
                <a:latin typeface="Avenir Next" panose="020B0503020202020204" pitchFamily="34" charset="0"/>
              </a:rPr>
              <a:t>KEPALA BPSDM KEMENDAGRI</a:t>
            </a:r>
            <a:endParaRPr lang="en-US" b="1" dirty="0">
              <a:latin typeface="Avenir Next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PLACEHOLDER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272" y="789396"/>
            <a:ext cx="7739562" cy="370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HAPE LAYER">
            <a:extLst/>
          </p:cNvPr>
          <p:cNvSpPr/>
          <p:nvPr/>
        </p:nvSpPr>
        <p:spPr>
          <a:xfrm>
            <a:off x="309167" y="650085"/>
            <a:ext cx="8787065" cy="4051100"/>
          </a:xfrm>
          <a:prstGeom prst="rect">
            <a:avLst/>
          </a:prstGeom>
          <a:solidFill>
            <a:srgbClr val="95D1F7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id-ID" sz="1000" b="1" dirty="0">
              <a:solidFill>
                <a:prstClr val="white"/>
              </a:solidFill>
              <a:sym typeface="Arial" charset="0"/>
            </a:endParaRPr>
          </a:p>
        </p:txBody>
      </p:sp>
      <p:sp>
        <p:nvSpPr>
          <p:cNvPr id="28" name="SHAPE LAYER">
            <a:extLst/>
          </p:cNvPr>
          <p:cNvSpPr/>
          <p:nvPr/>
        </p:nvSpPr>
        <p:spPr>
          <a:xfrm>
            <a:off x="26581" y="700088"/>
            <a:ext cx="8753510" cy="3857625"/>
          </a:xfrm>
          <a:prstGeom prst="rtTriangle">
            <a:avLst/>
          </a:prstGeom>
          <a:gradFill flip="none" rotWithShape="1">
            <a:gsLst>
              <a:gs pos="0">
                <a:srgbClr val="95D1F7"/>
              </a:gs>
              <a:gs pos="89000">
                <a:srgbClr val="2A2C59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id-ID" sz="1000" b="1" dirty="0">
              <a:solidFill>
                <a:prstClr val="white"/>
              </a:solidFill>
              <a:sym typeface="Arial" charset="0"/>
            </a:endParaRPr>
          </a:p>
        </p:txBody>
      </p:sp>
      <p:sp>
        <p:nvSpPr>
          <p:cNvPr id="25" name="SHAPE LAYER">
            <a:extLst/>
          </p:cNvPr>
          <p:cNvSpPr/>
          <p:nvPr/>
        </p:nvSpPr>
        <p:spPr>
          <a:xfrm>
            <a:off x="2077119" y="1082280"/>
            <a:ext cx="4859159" cy="2978944"/>
          </a:xfrm>
          <a:prstGeom prst="parallelogram">
            <a:avLst/>
          </a:prstGeom>
          <a:gradFill flip="none" rotWithShape="1">
            <a:gsLst>
              <a:gs pos="0">
                <a:srgbClr val="95D1F7"/>
              </a:gs>
              <a:gs pos="100000">
                <a:srgbClr val="2A2C5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id-ID" sz="1000" b="1" dirty="0">
              <a:solidFill>
                <a:prstClr val="white"/>
              </a:solidFill>
              <a:sym typeface="Arial" charset="0"/>
            </a:endParaRPr>
          </a:p>
        </p:txBody>
      </p:sp>
      <p:sp>
        <p:nvSpPr>
          <p:cNvPr id="24" name="SHAPE LAYER">
            <a:extLst/>
          </p:cNvPr>
          <p:cNvSpPr/>
          <p:nvPr/>
        </p:nvSpPr>
        <p:spPr>
          <a:xfrm flipH="1">
            <a:off x="2129004" y="1212987"/>
            <a:ext cx="4853822" cy="2978944"/>
          </a:xfrm>
          <a:custGeom>
            <a:avLst/>
            <a:gdLst>
              <a:gd name="connsiteX0" fmla="*/ 6462522 w 7043547"/>
              <a:gd name="connsiteY0" fmla="*/ 2324100 h 5295900"/>
              <a:gd name="connsiteX1" fmla="*/ 6291580 w 7043547"/>
              <a:gd name="connsiteY1" fmla="*/ 2324100 h 5295900"/>
              <a:gd name="connsiteX2" fmla="*/ 5586730 w 7043547"/>
              <a:gd name="connsiteY2" fmla="*/ 5143500 h 5295900"/>
              <a:gd name="connsiteX3" fmla="*/ 196343 w 7043547"/>
              <a:gd name="connsiteY3" fmla="*/ 5143500 h 5295900"/>
              <a:gd name="connsiteX4" fmla="*/ 291593 w 7043547"/>
              <a:gd name="connsiteY4" fmla="*/ 4762500 h 5295900"/>
              <a:gd name="connsiteX5" fmla="*/ 133350 w 7043547"/>
              <a:gd name="connsiteY5" fmla="*/ 4762500 h 5295900"/>
              <a:gd name="connsiteX6" fmla="*/ 0 w 7043547"/>
              <a:gd name="connsiteY6" fmla="*/ 5295900 h 5295900"/>
              <a:gd name="connsiteX7" fmla="*/ 5719572 w 7043547"/>
              <a:gd name="connsiteY7" fmla="*/ 5295900 h 5295900"/>
              <a:gd name="connsiteX8" fmla="*/ 7043547 w 7043547"/>
              <a:gd name="connsiteY8" fmla="*/ 0 h 5295900"/>
              <a:gd name="connsiteX9" fmla="*/ 1323975 w 7043547"/>
              <a:gd name="connsiteY9" fmla="*/ 0 h 5295900"/>
              <a:gd name="connsiteX10" fmla="*/ 504825 w 7043547"/>
              <a:gd name="connsiteY10" fmla="*/ 3276600 h 5295900"/>
              <a:gd name="connsiteX11" fmla="*/ 663068 w 7043547"/>
              <a:gd name="connsiteY11" fmla="*/ 3276600 h 5295900"/>
              <a:gd name="connsiteX12" fmla="*/ 1444118 w 7043547"/>
              <a:gd name="connsiteY12" fmla="*/ 152400 h 5295900"/>
              <a:gd name="connsiteX13" fmla="*/ 6834505 w 7043547"/>
              <a:gd name="connsiteY13" fmla="*/ 152400 h 5295900"/>
              <a:gd name="connsiteX14" fmla="*/ 6620193 w 7043547"/>
              <a:gd name="connsiteY14" fmla="*/ 1009650 h 5295900"/>
              <a:gd name="connsiteX15" fmla="*/ 6791134 w 7043547"/>
              <a:gd name="connsiteY15" fmla="*/ 1009650 h 5295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043547" h="5295900">
                <a:moveTo>
                  <a:pt x="6462522" y="2324100"/>
                </a:moveTo>
                <a:lnTo>
                  <a:pt x="6291580" y="2324100"/>
                </a:lnTo>
                <a:lnTo>
                  <a:pt x="5586730" y="5143500"/>
                </a:lnTo>
                <a:lnTo>
                  <a:pt x="196343" y="5143500"/>
                </a:lnTo>
                <a:lnTo>
                  <a:pt x="291593" y="4762500"/>
                </a:lnTo>
                <a:lnTo>
                  <a:pt x="133350" y="4762500"/>
                </a:lnTo>
                <a:lnTo>
                  <a:pt x="0" y="5295900"/>
                </a:lnTo>
                <a:lnTo>
                  <a:pt x="5719572" y="5295900"/>
                </a:lnTo>
                <a:close/>
                <a:moveTo>
                  <a:pt x="7043547" y="0"/>
                </a:moveTo>
                <a:lnTo>
                  <a:pt x="1323975" y="0"/>
                </a:lnTo>
                <a:lnTo>
                  <a:pt x="504825" y="3276600"/>
                </a:lnTo>
                <a:lnTo>
                  <a:pt x="663068" y="3276600"/>
                </a:lnTo>
                <a:lnTo>
                  <a:pt x="1444118" y="152400"/>
                </a:lnTo>
                <a:lnTo>
                  <a:pt x="6834505" y="152400"/>
                </a:lnTo>
                <a:lnTo>
                  <a:pt x="6620193" y="1009650"/>
                </a:lnTo>
                <a:lnTo>
                  <a:pt x="6791134" y="1009650"/>
                </a:lnTo>
                <a:close/>
              </a:path>
            </a:pathLst>
          </a:cu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id-ID" sz="1000" b="1" dirty="0">
              <a:solidFill>
                <a:prstClr val="white"/>
              </a:solidFill>
              <a:sym typeface="Arial" charset="0"/>
            </a:endParaRPr>
          </a:p>
        </p:txBody>
      </p:sp>
      <p:pic>
        <p:nvPicPr>
          <p:cNvPr id="19465" name="MAIN IMAGE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592" y="689874"/>
            <a:ext cx="3536193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SUMMER">
            <a:extLst/>
          </p:cNvPr>
          <p:cNvSpPr txBox="1"/>
          <p:nvPr/>
        </p:nvSpPr>
        <p:spPr>
          <a:xfrm>
            <a:off x="4670841" y="2798480"/>
            <a:ext cx="1806749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sz="3600" b="1" spc="75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  <a:sym typeface="Arial" charset="0"/>
              </a:rPr>
              <a:t>TEGUH</a:t>
            </a:r>
          </a:p>
        </p:txBody>
      </p:sp>
      <p:sp>
        <p:nvSpPr>
          <p:cNvPr id="27" name="SHIRT">
            <a:extLst/>
          </p:cNvPr>
          <p:cNvSpPr txBox="1"/>
          <p:nvPr/>
        </p:nvSpPr>
        <p:spPr>
          <a:xfrm>
            <a:off x="4081943" y="3208913"/>
            <a:ext cx="2316289" cy="992579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sz="3000" b="1" spc="75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  <a:sym typeface="Arial" charset="0"/>
              </a:rPr>
              <a:t>SETYABUDI</a:t>
            </a:r>
          </a:p>
        </p:txBody>
      </p:sp>
      <p:sp>
        <p:nvSpPr>
          <p:cNvPr id="31" name="PRICE">
            <a:extLst/>
          </p:cNvPr>
          <p:cNvSpPr txBox="1"/>
          <p:nvPr/>
        </p:nvSpPr>
        <p:spPr>
          <a:xfrm>
            <a:off x="1134058" y="3561161"/>
            <a:ext cx="2340106" cy="284693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sz="1400" b="1" spc="169" dirty="0">
                <a:solidFill>
                  <a:prstClr val="white"/>
                </a:solidFill>
                <a:latin typeface="Lato" panose="020F0502020204030203" pitchFamily="34" charset="0"/>
                <a:sym typeface="Arial" charset="0"/>
              </a:rPr>
              <a:t>HP. 0811858973</a:t>
            </a:r>
          </a:p>
        </p:txBody>
      </p:sp>
      <p:sp>
        <p:nvSpPr>
          <p:cNvPr id="46" name="SUMMER">
            <a:extLst/>
          </p:cNvPr>
          <p:cNvSpPr txBox="1"/>
          <p:nvPr/>
        </p:nvSpPr>
        <p:spPr>
          <a:xfrm>
            <a:off x="-5309424" y="74482"/>
            <a:ext cx="7317509" cy="527067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sz="16900" b="1" spc="-338" dirty="0">
                <a:solidFill>
                  <a:prstClr val="white">
                    <a:alpha val="9000"/>
                  </a:prstClr>
                </a:solidFill>
                <a:latin typeface="Lato" panose="020F0502020204030203" pitchFamily="34" charset="0"/>
                <a:sym typeface="Arial" charset="0"/>
              </a:rPr>
              <a:t>TEGUH</a:t>
            </a:r>
          </a:p>
        </p:txBody>
      </p:sp>
      <p:sp>
        <p:nvSpPr>
          <p:cNvPr id="47" name="SHIRT">
            <a:extLst/>
          </p:cNvPr>
          <p:cNvSpPr txBox="1"/>
          <p:nvPr/>
        </p:nvSpPr>
        <p:spPr>
          <a:xfrm>
            <a:off x="8200502" y="2120887"/>
            <a:ext cx="11184628" cy="527067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sz="16900" b="1" spc="-338" dirty="0">
                <a:solidFill>
                  <a:prstClr val="white">
                    <a:alpha val="9000"/>
                  </a:prstClr>
                </a:solidFill>
                <a:latin typeface="Lato" panose="020F0502020204030203" pitchFamily="34" charset="0"/>
                <a:sym typeface="Arial" charset="0"/>
              </a:rPr>
              <a:t>SETYABUDI</a:t>
            </a:r>
          </a:p>
        </p:txBody>
      </p:sp>
      <p:sp>
        <p:nvSpPr>
          <p:cNvPr id="32" name="OUTLINE PRICE TAG">
            <a:extLst/>
          </p:cNvPr>
          <p:cNvSpPr/>
          <p:nvPr/>
        </p:nvSpPr>
        <p:spPr>
          <a:xfrm>
            <a:off x="1198518" y="3561172"/>
            <a:ext cx="2175248" cy="296465"/>
          </a:xfrm>
          <a:prstGeom prst="roundRect">
            <a:avLst>
              <a:gd name="adj" fmla="val 19351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id-ID" sz="1000" b="1" dirty="0">
              <a:solidFill>
                <a:prstClr val="white"/>
              </a:solidFill>
              <a:sym typeface="Arial" charset="0"/>
            </a:endParaRPr>
          </a:p>
        </p:txBody>
      </p:sp>
      <p:sp>
        <p:nvSpPr>
          <p:cNvPr id="33" name="TEXT DESCRIPTIONS LEFT">
            <a:extLst/>
          </p:cNvPr>
          <p:cNvSpPr txBox="1"/>
          <p:nvPr/>
        </p:nvSpPr>
        <p:spPr>
          <a:xfrm>
            <a:off x="0" y="1339464"/>
            <a:ext cx="3011208" cy="79252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sz="1100" b="1" dirty="0">
                <a:solidFill>
                  <a:prstClr val="white"/>
                </a:solidFill>
                <a:latin typeface="Lato" panose="020F0502020204030203" pitchFamily="34" charset="0"/>
                <a:sym typeface="Arial" charset="0"/>
              </a:rPr>
              <a:t>                                   </a:t>
            </a:r>
            <a:r>
              <a:rPr lang="id-ID" sz="1100" b="1" dirty="0">
                <a:solidFill>
                  <a:srgbClr val="FF0000"/>
                </a:solidFill>
                <a:latin typeface="Lato" panose="020F0502020204030203" pitchFamily="34" charset="0"/>
                <a:sym typeface="Arial" charset="0"/>
              </a:rPr>
              <a:t>KEPALA </a:t>
            </a:r>
          </a:p>
          <a:p>
            <a:pPr algn="ct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sz="2000" b="1" dirty="0">
                <a:solidFill>
                  <a:srgbClr val="FF0000"/>
                </a:solidFill>
                <a:latin typeface="Lato" panose="020F0502020204030203" pitchFamily="34" charset="0"/>
                <a:sym typeface="Arial" charset="0"/>
              </a:rPr>
              <a:t>                 BPSDM</a:t>
            </a:r>
          </a:p>
          <a:p>
            <a:pPr algn="ct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sz="1600" b="1" dirty="0">
                <a:solidFill>
                  <a:srgbClr val="FF0000"/>
                </a:solidFill>
                <a:latin typeface="Lato" panose="020F0502020204030203" pitchFamily="34" charset="0"/>
                <a:sym typeface="Arial" charset="0"/>
              </a:rPr>
              <a:t>                KEMENDAGRI        </a:t>
            </a:r>
          </a:p>
        </p:txBody>
      </p:sp>
      <p:cxnSp>
        <p:nvCxnSpPr>
          <p:cNvPr id="35" name="LINE">
            <a:extLst/>
          </p:cNvPr>
          <p:cNvCxnSpPr>
            <a:cxnSpLocks/>
          </p:cNvCxnSpPr>
          <p:nvPr/>
        </p:nvCxnSpPr>
        <p:spPr>
          <a:xfrm flipV="1">
            <a:off x="4530339" y="2386013"/>
            <a:ext cx="1796653" cy="45720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LINE">
            <a:extLst/>
          </p:cNvPr>
          <p:cNvCxnSpPr>
            <a:cxnSpLocks/>
          </p:cNvCxnSpPr>
          <p:nvPr/>
        </p:nvCxnSpPr>
        <p:spPr>
          <a:xfrm flipV="1">
            <a:off x="4583906" y="2700351"/>
            <a:ext cx="1771650" cy="383381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 DESCRIPTIONS RIGHT">
            <a:extLst/>
          </p:cNvPr>
          <p:cNvSpPr txBox="1"/>
          <p:nvPr/>
        </p:nvSpPr>
        <p:spPr>
          <a:xfrm>
            <a:off x="6146030" y="2122887"/>
            <a:ext cx="1944737" cy="377026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sz="1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  <a:sym typeface="Arial" charset="0"/>
              </a:rPr>
              <a:t>Bandiklat Kemdagri</a:t>
            </a:r>
          </a:p>
          <a:p>
            <a:pPr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sz="1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  <a:sym typeface="Arial" charset="0"/>
              </a:rPr>
              <a:t>1993-2010</a:t>
            </a:r>
          </a:p>
        </p:txBody>
      </p:sp>
      <p:sp>
        <p:nvSpPr>
          <p:cNvPr id="39" name="TEXT DESCRIPTIONS RIGHT">
            <a:extLst/>
          </p:cNvPr>
          <p:cNvSpPr txBox="1"/>
          <p:nvPr/>
        </p:nvSpPr>
        <p:spPr>
          <a:xfrm>
            <a:off x="6177516" y="2508648"/>
            <a:ext cx="2001638" cy="377026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just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sz="1000" b="1" dirty="0">
                <a:solidFill>
                  <a:srgbClr val="FF0000"/>
                </a:solidFill>
                <a:latin typeface="Lato" panose="020F0502020204030203" pitchFamily="34" charset="0"/>
                <a:sym typeface="Arial" charset="0"/>
              </a:rPr>
              <a:t>Karo Umum Kemdagri </a:t>
            </a:r>
          </a:p>
          <a:p>
            <a:pPr algn="just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sz="1000" b="1" dirty="0">
                <a:solidFill>
                  <a:prstClr val="white"/>
                </a:solidFill>
                <a:latin typeface="Lato" panose="020F0502020204030203" pitchFamily="34" charset="0"/>
                <a:sym typeface="Arial" charset="0"/>
              </a:rPr>
              <a:t>2010-2014</a:t>
            </a:r>
          </a:p>
        </p:txBody>
      </p:sp>
      <p:cxnSp>
        <p:nvCxnSpPr>
          <p:cNvPr id="40" name="LINE">
            <a:extLst/>
          </p:cNvPr>
          <p:cNvCxnSpPr>
            <a:cxnSpLocks/>
            <a:stCxn id="41" idx="3"/>
          </p:cNvCxnSpPr>
          <p:nvPr/>
        </p:nvCxnSpPr>
        <p:spPr>
          <a:xfrm>
            <a:off x="2972312" y="2706686"/>
            <a:ext cx="405512" cy="21511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 DESCRIPTIONS LEFT">
            <a:extLst/>
          </p:cNvPr>
          <p:cNvSpPr txBox="1"/>
          <p:nvPr/>
        </p:nvSpPr>
        <p:spPr>
          <a:xfrm>
            <a:off x="264559" y="2518173"/>
            <a:ext cx="2707753" cy="377026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sz="1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  <a:sym typeface="Arial" charset="0"/>
              </a:rPr>
              <a:t>Direktur di Ditjen Otda</a:t>
            </a:r>
            <a:r>
              <a:rPr lang="id-ID" sz="1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  <a:sym typeface="Arial" charset="0"/>
              </a:rPr>
              <a:t> </a:t>
            </a:r>
          </a:p>
          <a:p>
            <a:pPr algn="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sz="1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  <a:sym typeface="Arial" charset="0"/>
              </a:rPr>
              <a:t> 2014-2016</a:t>
            </a:r>
            <a:endParaRPr lang="id-ID" sz="1000" b="1" dirty="0">
              <a:solidFill>
                <a:prstClr val="white"/>
              </a:solidFill>
              <a:latin typeface="Lato" panose="020F0502020204030203" pitchFamily="34" charset="0"/>
              <a:sym typeface="Arial" charset="0"/>
            </a:endParaRPr>
          </a:p>
        </p:txBody>
      </p:sp>
      <p:cxnSp>
        <p:nvCxnSpPr>
          <p:cNvPr id="34" name="LINE">
            <a:extLst/>
          </p:cNvPr>
          <p:cNvCxnSpPr>
            <a:cxnSpLocks/>
          </p:cNvCxnSpPr>
          <p:nvPr/>
        </p:nvCxnSpPr>
        <p:spPr>
          <a:xfrm>
            <a:off x="2053829" y="553642"/>
            <a:ext cx="0" cy="455175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LINE">
            <a:extLst/>
          </p:cNvPr>
          <p:cNvCxnSpPr>
            <a:cxnSpLocks/>
          </p:cNvCxnSpPr>
          <p:nvPr/>
        </p:nvCxnSpPr>
        <p:spPr>
          <a:xfrm>
            <a:off x="2763441" y="404812"/>
            <a:ext cx="0" cy="420171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LINE">
            <a:extLst/>
          </p:cNvPr>
          <p:cNvCxnSpPr>
            <a:cxnSpLocks/>
          </p:cNvCxnSpPr>
          <p:nvPr/>
        </p:nvCxnSpPr>
        <p:spPr>
          <a:xfrm>
            <a:off x="3971938" y="440544"/>
            <a:ext cx="40481" cy="450889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LINE">
            <a:extLst/>
          </p:cNvPr>
          <p:cNvCxnSpPr>
            <a:cxnSpLocks/>
          </p:cNvCxnSpPr>
          <p:nvPr/>
        </p:nvCxnSpPr>
        <p:spPr>
          <a:xfrm>
            <a:off x="5000625" y="440544"/>
            <a:ext cx="0" cy="450889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LINE">
            <a:extLst/>
          </p:cNvPr>
          <p:cNvCxnSpPr>
            <a:cxnSpLocks/>
          </p:cNvCxnSpPr>
          <p:nvPr/>
        </p:nvCxnSpPr>
        <p:spPr>
          <a:xfrm>
            <a:off x="5788819" y="300040"/>
            <a:ext cx="0" cy="44338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LINE">
            <a:extLst/>
          </p:cNvPr>
          <p:cNvCxnSpPr>
            <a:cxnSpLocks/>
          </p:cNvCxnSpPr>
          <p:nvPr/>
        </p:nvCxnSpPr>
        <p:spPr>
          <a:xfrm>
            <a:off x="6569869" y="465538"/>
            <a:ext cx="0" cy="44338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" name="Picture 53">
            <a:hlinkClick r:id="" action="ppaction://media"/>
          </p:cNvPr>
          <p:cNvPicPr>
            <a:picLocks noRot="1"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395" y="-1134666"/>
            <a:ext cx="420169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SHIRT">
            <a:extLst/>
          </p:cNvPr>
          <p:cNvSpPr txBox="1"/>
          <p:nvPr/>
        </p:nvSpPr>
        <p:spPr>
          <a:xfrm>
            <a:off x="3487563" y="3651657"/>
            <a:ext cx="3216915" cy="315471"/>
          </a:xfrm>
          <a:prstGeom prst="rect">
            <a:avLst/>
          </a:prstGeom>
          <a:solidFill>
            <a:schemeClr val="accent1"/>
          </a:solidFill>
        </p:spPr>
        <p:txBody>
          <a:bodyPr wrap="square" lIns="68580" tIns="34290" rIns="68580" bIns="34290">
            <a:spAutoFit/>
          </a:bodyPr>
          <a:lstStyle/>
          <a:p>
            <a:pPr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sz="1600" b="1" dirty="0">
                <a:solidFill>
                  <a:srgbClr val="FFC000"/>
                </a:solidFill>
                <a:latin typeface="Century Gothic" panose="020B0502020202020204" pitchFamily="34" charset="0"/>
                <a:sym typeface="Arial" charset="0"/>
              </a:rPr>
              <a:t>Purwokerto, 8 Maret 1967</a:t>
            </a:r>
          </a:p>
        </p:txBody>
      </p:sp>
      <p:sp>
        <p:nvSpPr>
          <p:cNvPr id="55" name="PRICE">
            <a:extLst/>
          </p:cNvPr>
          <p:cNvSpPr txBox="1"/>
          <p:nvPr/>
        </p:nvSpPr>
        <p:spPr>
          <a:xfrm>
            <a:off x="1108935" y="3921919"/>
            <a:ext cx="2341565" cy="253916"/>
          </a:xfrm>
          <a:prstGeom prst="rect">
            <a:avLst/>
          </a:prstGeom>
          <a:solidFill>
            <a:schemeClr val="bg1"/>
          </a:solidFill>
        </p:spPr>
        <p:txBody>
          <a:bodyPr wrap="square" lIns="68580" tIns="34290" rIns="68580" bIns="34290">
            <a:spAutoFit/>
          </a:bodyPr>
          <a:lstStyle/>
          <a:p>
            <a:pPr algn="ct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altLang="id-ID" sz="1200" b="1" dirty="0">
                <a:solidFill>
                  <a:srgbClr val="FF0000"/>
                </a:solidFill>
                <a:latin typeface="Tahoma" panose="020B0604030504040204" pitchFamily="34" charset="0"/>
                <a:cs typeface="Tahoma" panose="020B0604030504040204" pitchFamily="34" charset="0"/>
                <a:sym typeface="Arial" charset="0"/>
              </a:rPr>
              <a:t>ts_please@yahoo.co.id</a:t>
            </a:r>
            <a:endParaRPr lang="id-ID" sz="1200" b="1" spc="169" dirty="0">
              <a:solidFill>
                <a:srgbClr val="FF0000"/>
              </a:solidFill>
              <a:latin typeface="Lato" panose="020F0502020204030203" pitchFamily="34" charset="0"/>
              <a:sym typeface="Arial" charset="0"/>
            </a:endParaRPr>
          </a:p>
        </p:txBody>
      </p:sp>
      <p:sp>
        <p:nvSpPr>
          <p:cNvPr id="48" name="TRANSITIONS">
            <a:extLst/>
          </p:cNvPr>
          <p:cNvSpPr/>
          <p:nvPr/>
        </p:nvSpPr>
        <p:spPr>
          <a:xfrm>
            <a:off x="797462" y="0"/>
            <a:ext cx="379319" cy="257175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id-ID" sz="1000" b="1" dirty="0">
              <a:solidFill>
                <a:prstClr val="white"/>
              </a:solidFill>
              <a:sym typeface="Arial" charset="0"/>
            </a:endParaRPr>
          </a:p>
        </p:txBody>
      </p:sp>
      <p:sp>
        <p:nvSpPr>
          <p:cNvPr id="49" name="TRANSITIONS">
            <a:extLst/>
          </p:cNvPr>
          <p:cNvSpPr/>
          <p:nvPr/>
        </p:nvSpPr>
        <p:spPr>
          <a:xfrm>
            <a:off x="7962374" y="2569381"/>
            <a:ext cx="407034" cy="25741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id-ID" sz="1000" b="1" dirty="0">
              <a:solidFill>
                <a:prstClr val="white"/>
              </a:solidFill>
              <a:sym typeface="Arial" charset="0"/>
            </a:endParaRPr>
          </a:p>
        </p:txBody>
      </p:sp>
      <p:sp>
        <p:nvSpPr>
          <p:cNvPr id="50" name="TRANSITIONS">
            <a:extLst/>
          </p:cNvPr>
          <p:cNvSpPr/>
          <p:nvPr/>
        </p:nvSpPr>
        <p:spPr>
          <a:xfrm>
            <a:off x="784903" y="2416005"/>
            <a:ext cx="415305" cy="256579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id-ID" sz="1000" b="1" dirty="0">
              <a:solidFill>
                <a:prstClr val="white"/>
              </a:solidFill>
              <a:sym typeface="Arial" charset="0"/>
            </a:endParaRPr>
          </a:p>
        </p:txBody>
      </p:sp>
      <p:sp>
        <p:nvSpPr>
          <p:cNvPr id="51" name="TRANSITIONS">
            <a:extLst/>
          </p:cNvPr>
          <p:cNvSpPr/>
          <p:nvPr/>
        </p:nvSpPr>
        <p:spPr>
          <a:xfrm>
            <a:off x="7949104" y="810090"/>
            <a:ext cx="421617" cy="2571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id-ID" sz="1000" b="1" dirty="0">
              <a:solidFill>
                <a:prstClr val="white"/>
              </a:solidFill>
              <a:sym typeface="Arial" charset="0"/>
            </a:endParaRPr>
          </a:p>
        </p:txBody>
      </p:sp>
      <p:cxnSp>
        <p:nvCxnSpPr>
          <p:cNvPr id="56" name="LINE">
            <a:extLst/>
          </p:cNvPr>
          <p:cNvCxnSpPr>
            <a:cxnSpLocks/>
          </p:cNvCxnSpPr>
          <p:nvPr/>
        </p:nvCxnSpPr>
        <p:spPr>
          <a:xfrm>
            <a:off x="2696787" y="1982392"/>
            <a:ext cx="646509" cy="213122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COMPANY NAME">
            <a:extLst/>
          </p:cNvPr>
          <p:cNvSpPr txBox="1"/>
          <p:nvPr/>
        </p:nvSpPr>
        <p:spPr>
          <a:xfrm>
            <a:off x="1074054" y="2077642"/>
            <a:ext cx="1855744" cy="17697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sz="700" b="1" spc="169" dirty="0">
                <a:solidFill>
                  <a:prstClr val="white"/>
                </a:solidFill>
                <a:latin typeface="Lato" panose="020F0502020204030203" pitchFamily="34" charset="0"/>
                <a:sym typeface="Arial" charset="0"/>
              </a:rPr>
              <a:t>2016 - SEKARANG</a:t>
            </a:r>
          </a:p>
        </p:txBody>
      </p:sp>
      <p:sp>
        <p:nvSpPr>
          <p:cNvPr id="2" name="Rectangle 1"/>
          <p:cNvSpPr/>
          <p:nvPr/>
        </p:nvSpPr>
        <p:spPr>
          <a:xfrm>
            <a:off x="-38626" y="1"/>
            <a:ext cx="9189723" cy="89756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600" b="1">
              <a:solidFill>
                <a:prstClr val="white"/>
              </a:solidFill>
              <a:sym typeface="Arial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-40395" y="4320985"/>
            <a:ext cx="9170756" cy="68103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600" b="1">
              <a:solidFill>
                <a:prstClr val="white"/>
              </a:solidFill>
              <a:sym typeface="Arial" charset="0"/>
            </a:endParaRPr>
          </a:p>
        </p:txBody>
      </p:sp>
      <p:grpSp>
        <p:nvGrpSpPr>
          <p:cNvPr id="8" name="Grup 7">
            <a:extLst>
              <a:ext uri="{FF2B5EF4-FFF2-40B4-BE49-F238E27FC236}">
                <a16:creationId xmlns:a16="http://schemas.microsoft.com/office/drawing/2014/main" id="{0538CD3D-7CAC-4B02-9E83-300E76AD49F9}"/>
              </a:ext>
            </a:extLst>
          </p:cNvPr>
          <p:cNvGrpSpPr/>
          <p:nvPr/>
        </p:nvGrpSpPr>
        <p:grpSpPr>
          <a:xfrm>
            <a:off x="-87377" y="4300427"/>
            <a:ext cx="9262377" cy="863621"/>
            <a:chOff x="-87560" y="5733890"/>
            <a:chExt cx="10078715" cy="1151494"/>
          </a:xfrm>
        </p:grpSpPr>
        <p:sp>
          <p:nvSpPr>
            <p:cNvPr id="60" name="Segitiga Sama Kaki 59">
              <a:extLst>
                <a:ext uri="{FF2B5EF4-FFF2-40B4-BE49-F238E27FC236}">
                  <a16:creationId xmlns:a16="http://schemas.microsoft.com/office/drawing/2014/main" id="{22FDC0EE-4998-4B39-93FF-81FE22472990}"/>
                </a:ext>
              </a:extLst>
            </p:cNvPr>
            <p:cNvSpPr/>
            <p:nvPr/>
          </p:nvSpPr>
          <p:spPr>
            <a:xfrm>
              <a:off x="2113571" y="6150685"/>
              <a:ext cx="5683124" cy="734699"/>
            </a:xfrm>
            <a:prstGeom prst="triangle">
              <a:avLst>
                <a:gd name="adj" fmla="val 51568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b="1" dirty="0">
                <a:solidFill>
                  <a:prstClr val="white"/>
                </a:solidFill>
              </a:endParaRPr>
            </a:p>
          </p:txBody>
        </p:sp>
        <p:sp>
          <p:nvSpPr>
            <p:cNvPr id="61" name="Segitiga Kanan 60">
              <a:extLst>
                <a:ext uri="{FF2B5EF4-FFF2-40B4-BE49-F238E27FC236}">
                  <a16:creationId xmlns:a16="http://schemas.microsoft.com/office/drawing/2014/main" id="{6D45BBF6-23D4-48EC-8E08-5FEB667515F3}"/>
                </a:ext>
              </a:extLst>
            </p:cNvPr>
            <p:cNvSpPr/>
            <p:nvPr/>
          </p:nvSpPr>
          <p:spPr>
            <a:xfrm>
              <a:off x="-87560" y="5733890"/>
              <a:ext cx="5031458" cy="1151494"/>
            </a:xfrm>
            <a:prstGeom prst="rt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b="1">
                <a:solidFill>
                  <a:prstClr val="white"/>
                </a:solidFill>
              </a:endParaRPr>
            </a:p>
          </p:txBody>
        </p:sp>
        <p:sp>
          <p:nvSpPr>
            <p:cNvPr id="62" name="Segitiga Kanan 61">
              <a:extLst>
                <a:ext uri="{FF2B5EF4-FFF2-40B4-BE49-F238E27FC236}">
                  <a16:creationId xmlns:a16="http://schemas.microsoft.com/office/drawing/2014/main" id="{16B73FDF-8B31-472B-A8B1-D37A7403B583}"/>
                </a:ext>
              </a:extLst>
            </p:cNvPr>
            <p:cNvSpPr/>
            <p:nvPr/>
          </p:nvSpPr>
          <p:spPr>
            <a:xfrm flipH="1">
              <a:off x="4959697" y="5733890"/>
              <a:ext cx="5031458" cy="1151494"/>
            </a:xfrm>
            <a:prstGeom prst="rtTriangl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b="1">
                <a:solidFill>
                  <a:prstClr val="white"/>
                </a:solidFill>
              </a:endParaRPr>
            </a:p>
          </p:txBody>
        </p:sp>
      </p:grpSp>
      <p:sp>
        <p:nvSpPr>
          <p:cNvPr id="30" name="COMPANY NAME">
            <a:extLst/>
          </p:cNvPr>
          <p:cNvSpPr txBox="1"/>
          <p:nvPr/>
        </p:nvSpPr>
        <p:spPr>
          <a:xfrm>
            <a:off x="1241686" y="4353949"/>
            <a:ext cx="6713942" cy="4385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sz="1200" b="1" spc="169" dirty="0">
                <a:solidFill>
                  <a:srgbClr val="FFFF00"/>
                </a:solidFill>
                <a:latin typeface="Lato" panose="020F0502020204030203" pitchFamily="34" charset="0"/>
                <a:sym typeface="Arial" charset="0"/>
              </a:rPr>
              <a:t>BADAN PENGEMBANGAN SUMBER DAYA MANUSIA</a:t>
            </a:r>
          </a:p>
          <a:p>
            <a:pPr algn="ctr" defTabSz="51433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d-ID" sz="1200" b="1" spc="169" dirty="0">
                <a:solidFill>
                  <a:srgbClr val="FFFF00"/>
                </a:solidFill>
                <a:latin typeface="Lato" panose="020F0502020204030203" pitchFamily="34" charset="0"/>
                <a:sym typeface="Arial" charset="0"/>
              </a:rPr>
              <a:t>KEMENTERIAN DALAM NEGERI REPUBLIK INDONESIA</a:t>
            </a:r>
          </a:p>
        </p:txBody>
      </p:sp>
      <p:sp>
        <p:nvSpPr>
          <p:cNvPr id="63" name="Segitiga Kanan 62">
            <a:extLst>
              <a:ext uri="{FF2B5EF4-FFF2-40B4-BE49-F238E27FC236}">
                <a16:creationId xmlns:a16="http://schemas.microsoft.com/office/drawing/2014/main" id="{E99B2F36-B604-49B9-89C7-CD1450B9C74E}"/>
              </a:ext>
            </a:extLst>
          </p:cNvPr>
          <p:cNvSpPr/>
          <p:nvPr/>
        </p:nvSpPr>
        <p:spPr>
          <a:xfrm flipH="1">
            <a:off x="4133212" y="-20538"/>
            <a:ext cx="4623929" cy="912120"/>
          </a:xfrm>
          <a:prstGeom prst="rtTriangl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b="1">
              <a:solidFill>
                <a:prstClr val="white"/>
              </a:solidFill>
            </a:endParaRPr>
          </a:p>
        </p:txBody>
      </p:sp>
      <p:grpSp>
        <p:nvGrpSpPr>
          <p:cNvPr id="7" name="Grup 6">
            <a:extLst>
              <a:ext uri="{FF2B5EF4-FFF2-40B4-BE49-F238E27FC236}">
                <a16:creationId xmlns:a16="http://schemas.microsoft.com/office/drawing/2014/main" id="{8DB57F98-C2BD-4EA1-868A-4B9F83F7EB62}"/>
              </a:ext>
            </a:extLst>
          </p:cNvPr>
          <p:cNvGrpSpPr/>
          <p:nvPr/>
        </p:nvGrpSpPr>
        <p:grpSpPr>
          <a:xfrm>
            <a:off x="5145735" y="141178"/>
            <a:ext cx="3045737" cy="702380"/>
            <a:chOff x="5996516" y="71439"/>
            <a:chExt cx="3314172" cy="936506"/>
          </a:xfrm>
        </p:grpSpPr>
        <p:pic>
          <p:nvPicPr>
            <p:cNvPr id="19497" name="Picture 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453437" y="71439"/>
              <a:ext cx="857251" cy="839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Kotak Teks 4">
              <a:extLst>
                <a:ext uri="{FF2B5EF4-FFF2-40B4-BE49-F238E27FC236}">
                  <a16:creationId xmlns:a16="http://schemas.microsoft.com/office/drawing/2014/main" id="{44485C55-0171-405D-9944-C3F7DAE694D8}"/>
                </a:ext>
              </a:extLst>
            </p:cNvPr>
            <p:cNvSpPr txBox="1"/>
            <p:nvPr/>
          </p:nvSpPr>
          <p:spPr>
            <a:xfrm rot="20492009">
              <a:off x="6713831" y="211568"/>
              <a:ext cx="1651588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id-ID" sz="2100" b="1" dirty="0">
                  <a:solidFill>
                    <a:prstClr val="white"/>
                  </a:solidFill>
                  <a:latin typeface="Garamond" panose="02020404030301010803" pitchFamily="18" charset="0"/>
                </a:rPr>
                <a:t>JIP, 1986</a:t>
              </a:r>
              <a:endParaRPr lang="en-US" sz="2100" b="1" dirty="0">
                <a:solidFill>
                  <a:prstClr val="white"/>
                </a:solidFill>
                <a:latin typeface="Garamond" panose="02020404030301010803" pitchFamily="18" charset="0"/>
              </a:endParaRPr>
            </a:p>
          </p:txBody>
        </p:sp>
        <p:sp>
          <p:nvSpPr>
            <p:cNvPr id="6" name="Bintang: 5 Titik 5">
              <a:extLst>
                <a:ext uri="{FF2B5EF4-FFF2-40B4-BE49-F238E27FC236}">
                  <a16:creationId xmlns:a16="http://schemas.microsoft.com/office/drawing/2014/main" id="{E9E9C41D-E234-4904-85AD-D64712BEEE91}"/>
                </a:ext>
              </a:extLst>
            </p:cNvPr>
            <p:cNvSpPr/>
            <p:nvPr/>
          </p:nvSpPr>
          <p:spPr>
            <a:xfrm rot="20493728">
              <a:off x="5996516" y="694300"/>
              <a:ext cx="317421" cy="313645"/>
            </a:xfrm>
            <a:prstGeom prst="star5">
              <a:avLst>
                <a:gd name="adj" fmla="val 19098"/>
                <a:gd name="hf" fmla="val 105146"/>
                <a:gd name="vf" fmla="val 110557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b="1">
                <a:solidFill>
                  <a:srgbClr val="FFFF00"/>
                </a:solidFill>
              </a:endParaRPr>
            </a:p>
          </p:txBody>
        </p:sp>
      </p:grpSp>
      <p:sp>
        <p:nvSpPr>
          <p:cNvPr id="64" name="Segitiga Kanan 63">
            <a:extLst>
              <a:ext uri="{FF2B5EF4-FFF2-40B4-BE49-F238E27FC236}">
                <a16:creationId xmlns:a16="http://schemas.microsoft.com/office/drawing/2014/main" id="{42B910A3-D487-46A4-AE23-EB40CA5B7921}"/>
              </a:ext>
            </a:extLst>
          </p:cNvPr>
          <p:cNvSpPr/>
          <p:nvPr/>
        </p:nvSpPr>
        <p:spPr>
          <a:xfrm>
            <a:off x="413643" y="33478"/>
            <a:ext cx="4623929" cy="863621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b="1">
              <a:solidFill>
                <a:prstClr val="white"/>
              </a:solidFill>
            </a:endParaRPr>
          </a:p>
        </p:txBody>
      </p:sp>
      <p:grpSp>
        <p:nvGrpSpPr>
          <p:cNvPr id="4" name="Group 58"/>
          <p:cNvGrpSpPr>
            <a:grpSpLocks/>
          </p:cNvGrpSpPr>
          <p:nvPr/>
        </p:nvGrpSpPr>
        <p:grpSpPr bwMode="auto">
          <a:xfrm>
            <a:off x="110781" y="119065"/>
            <a:ext cx="590861" cy="482204"/>
            <a:chOff x="357158" y="142852"/>
            <a:chExt cx="642942" cy="642942"/>
          </a:xfrm>
        </p:grpSpPr>
        <p:sp>
          <p:nvSpPr>
            <p:cNvPr id="57" name="Rectangle 56"/>
            <p:cNvSpPr/>
            <p:nvPr/>
          </p:nvSpPr>
          <p:spPr>
            <a:xfrm>
              <a:off x="357158" y="142852"/>
              <a:ext cx="642942" cy="642942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1600" b="1">
                <a:solidFill>
                  <a:prstClr val="white"/>
                </a:solidFill>
                <a:sym typeface="Arial" charset="0"/>
              </a:endParaRPr>
            </a:p>
          </p:txBody>
        </p:sp>
        <p:pic>
          <p:nvPicPr>
            <p:cNvPr id="19500" name="LOGO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248" y="225930"/>
              <a:ext cx="449414" cy="559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TextBox 2"/>
          <p:cNvSpPr txBox="1"/>
          <p:nvPr/>
        </p:nvSpPr>
        <p:spPr>
          <a:xfrm>
            <a:off x="1004484" y="180257"/>
            <a:ext cx="4642310" cy="4847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d-ID" sz="2700" b="1" dirty="0"/>
              <a:t>SEKILAS DATA NARASUMBER</a:t>
            </a:r>
          </a:p>
        </p:txBody>
      </p:sp>
    </p:spTree>
    <p:extLst>
      <p:ext uri="{BB962C8B-B14F-4D97-AF65-F5344CB8AC3E}">
        <p14:creationId xmlns:p14="http://schemas.microsoft.com/office/powerpoint/2010/main" val="2286485781"/>
      </p:ext>
    </p:extLst>
  </p:cSld>
  <p:clrMapOvr>
    <a:masterClrMapping/>
  </p:clrMapOvr>
  <p:timing>
    <p:tnLst>
      <p:par>
        <p:cTn id="1" dur="indefinite" restart="never" nodeType="tmRoot">
          <p:childTnLst>
            <p:video>
              <p:cMediaNode vol="25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520353" y="3793390"/>
            <a:ext cx="610820" cy="135011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1"/>
            <a:ext cx="610820" cy="1350110"/>
          </a:xfrm>
          <a:prstGeom prst="rect">
            <a:avLst/>
          </a:prstGeom>
          <a:solidFill>
            <a:srgbClr val="0000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20A5634-A529-4182-9386-B0ACDF5E3A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666393"/>
              </p:ext>
            </p:extLst>
          </p:nvPr>
        </p:nvGraphicFramePr>
        <p:xfrm>
          <a:off x="296260" y="618077"/>
          <a:ext cx="8622334" cy="55664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31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50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741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08660">
                <a:tc>
                  <a:txBody>
                    <a:bodyPr/>
                    <a:lstStyle/>
                    <a:p>
                      <a:pPr algn="ctr"/>
                      <a:r>
                        <a:rPr lang="en-US" sz="2100" b="1" kern="1200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PASAL</a:t>
                      </a:r>
                      <a:r>
                        <a:rPr lang="en-US" sz="2100" b="1" kern="1200" baseline="0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100" b="1" kern="1200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  <a:p>
                      <a:pPr algn="ctr"/>
                      <a:r>
                        <a:rPr lang="en-US" sz="2100" b="1" kern="1200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UUD</a:t>
                      </a:r>
                      <a:endParaRPr lang="en-US" sz="2100" dirty="0">
                        <a:solidFill>
                          <a:schemeClr val="accent4">
                            <a:lumMod val="10000"/>
                          </a:schemeClr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PASAL</a:t>
                      </a:r>
                      <a:r>
                        <a:rPr lang="en-US" sz="21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1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  <a:p>
                      <a:pPr algn="ctr"/>
                      <a:r>
                        <a:rPr lang="en-US" sz="21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UUD</a:t>
                      </a:r>
                      <a:r>
                        <a:rPr lang="id-ID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kern="1200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PASAL 18</a:t>
                      </a:r>
                    </a:p>
                    <a:p>
                      <a:pPr algn="ctr"/>
                      <a:r>
                        <a:rPr lang="en-US" sz="2100" b="1" kern="1200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UUD</a:t>
                      </a:r>
                      <a:endParaRPr lang="en-US" sz="900" dirty="0">
                        <a:solidFill>
                          <a:schemeClr val="accent4">
                            <a:lumMod val="10000"/>
                          </a:schemeClr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7749">
                <a:tc>
                  <a:txBody>
                    <a:bodyPr/>
                    <a:lstStyle/>
                    <a:p>
                      <a:pPr algn="l"/>
                      <a:r>
                        <a:rPr lang="id-ID" sz="1200" b="1" kern="1200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282575" indent="-282575" eaLnBrk="1" hangingPunct="1">
                        <a:buClrTx/>
                        <a:buSzPct val="100000"/>
                        <a:buFont typeface="+mj-lt"/>
                        <a:buAutoNum type="arabicPeriod"/>
                        <a:defRPr/>
                      </a:pPr>
                      <a:r>
                        <a:rPr lang="en-US" sz="1500" b="1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Presiden </a:t>
                      </a:r>
                      <a:r>
                        <a:rPr lang="en-US" sz="1500" b="1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Republik</a:t>
                      </a:r>
                      <a:r>
                        <a:rPr lang="en-US" sz="1500" b="1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 Indonesia </a:t>
                      </a:r>
                      <a:r>
                        <a:rPr lang="en-US" sz="1500" b="1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memegang</a:t>
                      </a:r>
                      <a:r>
                        <a:rPr lang="en-US" sz="1500" b="1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 </a:t>
                      </a:r>
                      <a:r>
                        <a:rPr lang="en-US" sz="1500" b="1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kekuasaan</a:t>
                      </a:r>
                      <a:r>
                        <a:rPr lang="en-US" sz="1500" b="1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 </a:t>
                      </a:r>
                      <a:r>
                        <a:rPr lang="en-US" sz="1500" b="1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pemerintahan</a:t>
                      </a:r>
                      <a:r>
                        <a:rPr lang="en-US" sz="1500" b="1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 </a:t>
                      </a:r>
                      <a:r>
                        <a:rPr lang="en-US" sz="1500" b="1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menurut</a:t>
                      </a:r>
                      <a:r>
                        <a:rPr lang="en-US" sz="1500" b="1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 </a:t>
                      </a:r>
                      <a:r>
                        <a:rPr lang="en-US" sz="1500" b="1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UndangUndang</a:t>
                      </a:r>
                      <a:r>
                        <a:rPr lang="en-US" sz="1500" b="1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 </a:t>
                      </a:r>
                      <a:r>
                        <a:rPr lang="en-US" sz="1500" b="1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Dasar</a:t>
                      </a:r>
                      <a:r>
                        <a:rPr lang="en-US" sz="1500" b="1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.</a:t>
                      </a:r>
                    </a:p>
                    <a:p>
                      <a:pPr marL="282575" indent="-282575" eaLnBrk="1" hangingPunct="1">
                        <a:buClrTx/>
                        <a:buSzPct val="100000"/>
                        <a:buFont typeface="+mj-lt"/>
                        <a:buAutoNum type="arabicPeriod"/>
                        <a:defRPr/>
                      </a:pPr>
                      <a:r>
                        <a:rPr lang="en-US" sz="1500" b="1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dlm </a:t>
                      </a:r>
                      <a:r>
                        <a:rPr lang="en-US" sz="1500" b="1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melakukan</a:t>
                      </a:r>
                      <a:r>
                        <a:rPr lang="en-US" sz="1500" b="1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 </a:t>
                      </a:r>
                      <a:r>
                        <a:rPr lang="en-US" sz="1500" b="1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kewajibannya</a:t>
                      </a:r>
                      <a:r>
                        <a:rPr lang="en-US" sz="1500" b="1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 Presiden </a:t>
                      </a:r>
                      <a:r>
                        <a:rPr lang="en-US" sz="1500" b="1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dibantu</a:t>
                      </a:r>
                      <a:r>
                        <a:rPr lang="en-US" sz="1500" b="1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 </a:t>
                      </a:r>
                      <a:r>
                        <a:rPr lang="en-US" sz="1500" b="1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oleh</a:t>
                      </a:r>
                      <a:r>
                        <a:rPr lang="en-US" sz="1500" b="1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 </a:t>
                      </a:r>
                      <a:r>
                        <a:rPr lang="en-US" sz="1500" b="1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satu</a:t>
                      </a:r>
                      <a:r>
                        <a:rPr lang="en-US" sz="1500" b="1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 orang </a:t>
                      </a:r>
                      <a:r>
                        <a:rPr lang="en-US" sz="1500" b="1" dirty="0" err="1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Wakil</a:t>
                      </a:r>
                      <a:r>
                        <a:rPr lang="en-US" sz="1500" b="1" dirty="0">
                          <a:solidFill>
                            <a:schemeClr val="accent4">
                              <a:lumMod val="10000"/>
                            </a:schemeClr>
                          </a:solidFill>
                          <a:latin typeface="Arial" pitchFamily="34" charset="0"/>
                        </a:rPr>
                        <a:t> Presiden.</a:t>
                      </a:r>
                      <a:endParaRPr lang="en-US" sz="1500" dirty="0">
                        <a:solidFill>
                          <a:schemeClr val="accent4">
                            <a:lumMod val="10000"/>
                          </a:schemeClr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7663" indent="-347663" eaLnBrk="1" hangingPunct="1">
                        <a:buFontTx/>
                        <a:buAutoNum type="arabicParenR"/>
                        <a:defRPr/>
                      </a:pPr>
                      <a:endParaRPr lang="id-ID" sz="1200" b="1" dirty="0">
                        <a:solidFill>
                          <a:schemeClr val="bg1"/>
                        </a:solidFill>
                        <a:cs typeface="Arial" pitchFamily="34" charset="0"/>
                      </a:endParaRPr>
                    </a:p>
                    <a:p>
                      <a:pPr marL="347663" indent="-347663" eaLnBrk="1" hangingPunct="1">
                        <a:buFontTx/>
                        <a:buAutoNum type="arabicParenR"/>
                        <a:defRPr/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Presiden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dibantu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oleh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menteri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menteri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negara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.</a:t>
                      </a:r>
                    </a:p>
                    <a:p>
                      <a:pPr marL="347663" indent="-347663" eaLnBrk="1" hangingPunct="1">
                        <a:buFontTx/>
                        <a:buAutoNum type="arabicParenR"/>
                        <a:defRPr/>
                      </a:pP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Menteri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menteri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itu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diangkat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dan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diberhentikan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oleh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Presiden. *)</a:t>
                      </a:r>
                    </a:p>
                    <a:p>
                      <a:pPr marL="347663" indent="-347663" eaLnBrk="1" hangingPunct="1">
                        <a:buFontTx/>
                        <a:buAutoNum type="arabicParenR"/>
                        <a:defRPr/>
                      </a:pP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Setiap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menteri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membidangi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urusan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tertentu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dlm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pemerintahan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. *)</a:t>
                      </a:r>
                    </a:p>
                    <a:p>
                      <a:pPr marL="347663" indent="-347663" eaLnBrk="1" hangingPunct="1">
                        <a:buFontTx/>
                        <a:buAutoNum type="arabicParenR"/>
                        <a:defRPr/>
                      </a:pP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Pembentukan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,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pengubahan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,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dan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pembubaran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kementerian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negara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diatur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 dlm </a:t>
                      </a:r>
                      <a:r>
                        <a:rPr lang="en-US" sz="1400" b="1" dirty="0" err="1">
                          <a:solidFill>
                            <a:schemeClr val="bg1"/>
                          </a:solidFill>
                          <a:cs typeface="Arial" pitchFamily="34" charset="0"/>
                        </a:rPr>
                        <a:t>undangundang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cs typeface="Arial" pitchFamily="34" charset="0"/>
                        </a:rPr>
                        <a:t>***)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eaLnBrk="1" hangingPunct="1">
                        <a:buFontTx/>
                        <a:buAutoNum type="arabicParenR"/>
                        <a:defRPr/>
                      </a:pPr>
                      <a:endParaRPr lang="id-ID" sz="800" b="1" dirty="0">
                        <a:cs typeface="Arial" pitchFamily="34" charset="0"/>
                      </a:endParaRPr>
                    </a:p>
                    <a:p>
                      <a:pPr marL="228600" indent="-228600" eaLnBrk="1" hangingPunct="1">
                        <a:buFontTx/>
                        <a:buAutoNum type="arabicParenR"/>
                        <a:defRPr/>
                      </a:pPr>
                      <a:r>
                        <a:rPr lang="en-US" sz="900" b="1" dirty="0">
                          <a:cs typeface="Arial" pitchFamily="34" charset="0"/>
                        </a:rPr>
                        <a:t>NKRI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dibagi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atas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daerah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daerah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provinsi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dan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daerah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provinsi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itu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dibagi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atas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kabupaten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dan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kota</a:t>
                      </a:r>
                      <a:r>
                        <a:rPr lang="en-US" sz="900" b="1" dirty="0">
                          <a:cs typeface="Arial" pitchFamily="34" charset="0"/>
                        </a:rPr>
                        <a:t>,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yg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tiap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tiap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provinsi</a:t>
                      </a:r>
                      <a:r>
                        <a:rPr lang="en-US" sz="900" b="1" dirty="0">
                          <a:cs typeface="Arial" pitchFamily="34" charset="0"/>
                        </a:rPr>
                        <a:t>,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kabupaten</a:t>
                      </a:r>
                      <a:r>
                        <a:rPr lang="en-US" sz="900" b="1" dirty="0">
                          <a:cs typeface="Arial" pitchFamily="34" charset="0"/>
                        </a:rPr>
                        <a:t>,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dan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kota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itu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mempunyai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pemerintahan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daerah</a:t>
                      </a:r>
                      <a:r>
                        <a:rPr lang="en-US" sz="900" b="1" dirty="0">
                          <a:cs typeface="Arial" pitchFamily="34" charset="0"/>
                        </a:rPr>
                        <a:t>,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yg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diatur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dgn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undang-undang</a:t>
                      </a:r>
                      <a:r>
                        <a:rPr lang="en-US" sz="900" b="1" dirty="0">
                          <a:cs typeface="Arial" pitchFamily="34" charset="0"/>
                        </a:rPr>
                        <a:t>. **)</a:t>
                      </a:r>
                    </a:p>
                    <a:p>
                      <a:pPr marL="228600" indent="-228600" eaLnBrk="1" hangingPunct="1">
                        <a:buFontTx/>
                        <a:buAutoNum type="arabicParenR"/>
                        <a:defRPr/>
                      </a:pPr>
                      <a:endParaRPr lang="en-US" sz="900" b="1" dirty="0">
                        <a:cs typeface="Arial" pitchFamily="34" charset="0"/>
                      </a:endParaRPr>
                    </a:p>
                    <a:p>
                      <a:pPr marL="228600" indent="-228600" eaLnBrk="1" hangingPunct="1">
                        <a:buFontTx/>
                        <a:buAutoNum type="arabicParenR"/>
                        <a:defRPr/>
                      </a:pP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Pemerintahan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daerah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provinsi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, </a:t>
                      </a: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daerah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kabupaten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, </a:t>
                      </a: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dan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kota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mengatur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dan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mengurus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sendiri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urusan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pemerintahan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menurut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asas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otonomi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dan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tugas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pembantuan</a:t>
                      </a:r>
                      <a:r>
                        <a:rPr lang="en-US" sz="9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Arial" pitchFamily="34" charset="0"/>
                        </a:rPr>
                        <a:t>. **)</a:t>
                      </a:r>
                    </a:p>
                    <a:p>
                      <a:pPr marL="228600" indent="-228600" eaLnBrk="1" hangingPunct="1">
                        <a:buFontTx/>
                        <a:buAutoNum type="arabicParenR"/>
                        <a:defRPr/>
                      </a:pPr>
                      <a:endParaRPr lang="en-US" sz="900" b="1" dirty="0">
                        <a:cs typeface="Arial" pitchFamily="34" charset="0"/>
                      </a:endParaRPr>
                    </a:p>
                    <a:p>
                      <a:pPr marL="228600" indent="-228600" eaLnBrk="1" hangingPunct="1">
                        <a:buFontTx/>
                        <a:buAutoNum type="arabicParenR"/>
                        <a:defRPr/>
                      </a:pPr>
                      <a:r>
                        <a:rPr lang="en-US" sz="900" b="1" dirty="0" err="1">
                          <a:cs typeface="Arial" pitchFamily="34" charset="0"/>
                        </a:rPr>
                        <a:t>Pemerintahan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daerah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provinsi</a:t>
                      </a:r>
                      <a:r>
                        <a:rPr lang="en-US" sz="900" b="1" dirty="0">
                          <a:cs typeface="Arial" pitchFamily="34" charset="0"/>
                        </a:rPr>
                        <a:t>,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daerah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kabupaten</a:t>
                      </a:r>
                      <a:r>
                        <a:rPr lang="en-US" sz="900" b="1" dirty="0">
                          <a:cs typeface="Arial" pitchFamily="34" charset="0"/>
                        </a:rPr>
                        <a:t>,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dan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kota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memiliki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Dewan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Perwakilan</a:t>
                      </a:r>
                      <a:r>
                        <a:rPr lang="en-US" sz="900" b="1" dirty="0">
                          <a:cs typeface="Arial" pitchFamily="34" charset="0"/>
                        </a:rPr>
                        <a:t> Rakyat Daerah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yg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anggota-anggotanya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dipilih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melalui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pemilihan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umum</a:t>
                      </a:r>
                      <a:r>
                        <a:rPr lang="en-US" sz="900" b="1" dirty="0">
                          <a:cs typeface="Arial" pitchFamily="34" charset="0"/>
                        </a:rPr>
                        <a:t>. **)</a:t>
                      </a:r>
                    </a:p>
                    <a:p>
                      <a:pPr marL="228600" indent="-228600" eaLnBrk="1" hangingPunct="1">
                        <a:buFontTx/>
                        <a:buAutoNum type="arabicParenR"/>
                        <a:defRPr/>
                      </a:pPr>
                      <a:endParaRPr lang="en-US" sz="900" b="1" dirty="0">
                        <a:cs typeface="Arial" pitchFamily="34" charset="0"/>
                      </a:endParaRPr>
                    </a:p>
                    <a:p>
                      <a:pPr marL="228600" indent="-228600" eaLnBrk="1" hangingPunct="1">
                        <a:buFontTx/>
                        <a:buAutoNum type="arabicParenR"/>
                        <a:defRPr/>
                      </a:pPr>
                      <a:r>
                        <a:rPr lang="en-US" sz="900" b="1" dirty="0" err="1">
                          <a:cs typeface="Arial" pitchFamily="34" charset="0"/>
                        </a:rPr>
                        <a:t>Gubernur</a:t>
                      </a:r>
                      <a:r>
                        <a:rPr lang="en-US" sz="900" b="1" dirty="0">
                          <a:cs typeface="Arial" pitchFamily="34" charset="0"/>
                        </a:rPr>
                        <a:t>,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Bupati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dan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Walikota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masingmasing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sebagai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Kepala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pemda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Provinsi</a:t>
                      </a:r>
                      <a:r>
                        <a:rPr lang="en-US" sz="900" b="1" dirty="0">
                          <a:cs typeface="Arial" pitchFamily="34" charset="0"/>
                        </a:rPr>
                        <a:t>,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Kabupaten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dan</a:t>
                      </a:r>
                      <a:r>
                        <a:rPr lang="en-US" sz="900" b="1" dirty="0">
                          <a:cs typeface="Arial" pitchFamily="34" charset="0"/>
                        </a:rPr>
                        <a:t> Kota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dipilih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secara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demokratis</a:t>
                      </a:r>
                      <a:r>
                        <a:rPr lang="en-US" sz="900" b="1" dirty="0">
                          <a:cs typeface="Arial" pitchFamily="34" charset="0"/>
                        </a:rPr>
                        <a:t>. **)</a:t>
                      </a:r>
                    </a:p>
                    <a:p>
                      <a:pPr marL="228600" indent="-228600" eaLnBrk="1" hangingPunct="1">
                        <a:buFontTx/>
                        <a:buAutoNum type="arabicParenR"/>
                        <a:defRPr/>
                      </a:pPr>
                      <a:endParaRPr lang="en-US" sz="900" b="1" dirty="0">
                        <a:cs typeface="Arial" pitchFamily="34" charset="0"/>
                      </a:endParaRPr>
                    </a:p>
                    <a:p>
                      <a:pPr marL="228600" indent="-228600" eaLnBrk="1" hangingPunct="1">
                        <a:buFontTx/>
                        <a:buAutoNum type="arabicParenR"/>
                        <a:defRPr/>
                      </a:pPr>
                      <a:r>
                        <a:rPr lang="en-US" sz="900" b="1" dirty="0" err="1">
                          <a:cs typeface="Arial" pitchFamily="34" charset="0"/>
                        </a:rPr>
                        <a:t>pemda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menjalankan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otonomi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seluas-luasnya</a:t>
                      </a:r>
                      <a:r>
                        <a:rPr lang="en-US" sz="900" b="1" dirty="0">
                          <a:cs typeface="Arial" pitchFamily="34" charset="0"/>
                        </a:rPr>
                        <a:t>,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kecuali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urusan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pemerintahan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yg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oleh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undangundang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ditentukan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sebagai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urusan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Pemerintah</a:t>
                      </a:r>
                      <a:r>
                        <a:rPr lang="en-US" sz="900" b="1" dirty="0">
                          <a:cs typeface="Arial" pitchFamily="34" charset="0"/>
                        </a:rPr>
                        <a:t> </a:t>
                      </a:r>
                      <a:r>
                        <a:rPr lang="en-US" sz="900" b="1" dirty="0" err="1">
                          <a:cs typeface="Arial" pitchFamily="34" charset="0"/>
                        </a:rPr>
                        <a:t>Pusat</a:t>
                      </a:r>
                      <a:r>
                        <a:rPr lang="en-US" sz="900" b="1" dirty="0">
                          <a:cs typeface="Arial" pitchFamily="34" charset="0"/>
                        </a:rPr>
                        <a:t>. **)</a:t>
                      </a:r>
                    </a:p>
                  </a:txBody>
                  <a:tcPr marL="68580" marR="68580" marT="34290" marB="34290"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9472" name="TextBox 8">
            <a:extLst>
              <a:ext uri="{FF2B5EF4-FFF2-40B4-BE49-F238E27FC236}">
                <a16:creationId xmlns:a16="http://schemas.microsoft.com/office/drawing/2014/main" id="{56B61695-C831-48E2-98C6-CC30920C0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7087" y="128470"/>
            <a:ext cx="7482545" cy="34621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1" tIns="34271" rIns="68541" bIns="34271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en-US" b="1" dirty="0">
                <a:solidFill>
                  <a:schemeClr val="bg1"/>
                </a:solidFill>
                <a:latin typeface="Arial Black" panose="020B0A04020102020204" pitchFamily="34" charset="0"/>
              </a:rPr>
              <a:t>HUB KEWENANGAN DALAM SISTEM PEMERINTAHAN RI</a:t>
            </a:r>
          </a:p>
        </p:txBody>
      </p:sp>
    </p:spTree>
    <p:extLst>
      <p:ext uri="{BB962C8B-B14F-4D97-AF65-F5344CB8AC3E}">
        <p14:creationId xmlns:p14="http://schemas.microsoft.com/office/powerpoint/2010/main" val="3636389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ersegi Panjang 6">
            <a:extLst>
              <a:ext uri="{FF2B5EF4-FFF2-40B4-BE49-F238E27FC236}">
                <a16:creationId xmlns:a16="http://schemas.microsoft.com/office/drawing/2014/main" id="{A696A061-8407-412A-8267-7B8112FCD9DB}"/>
              </a:ext>
            </a:extLst>
          </p:cNvPr>
          <p:cNvSpPr/>
          <p:nvPr/>
        </p:nvSpPr>
        <p:spPr>
          <a:xfrm>
            <a:off x="2739540" y="1073168"/>
            <a:ext cx="3228365" cy="3822403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BCD4F6EB-03C8-40C8-997B-FB06FD2C8BCC}"/>
              </a:ext>
            </a:extLst>
          </p:cNvPr>
          <p:cNvSpPr/>
          <p:nvPr/>
        </p:nvSpPr>
        <p:spPr>
          <a:xfrm>
            <a:off x="3446860" y="2571750"/>
            <a:ext cx="923925" cy="642938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68522" tIns="34262" rIns="68522" bIns="34262" anchor="ctr"/>
          <a:lstStyle/>
          <a:p>
            <a:pPr algn="ctr">
              <a:defRPr/>
            </a:pPr>
            <a:r>
              <a:rPr lang="id-ID" sz="1500" dirty="0">
                <a:solidFill>
                  <a:schemeClr val="accent4">
                    <a:lumMod val="10000"/>
                  </a:schemeClr>
                </a:solidFill>
                <a:latin typeface="Arial Black" pitchFamily="34" charset="0"/>
              </a:rPr>
              <a:t>WAJIB</a:t>
            </a:r>
            <a:endParaRPr lang="en-US" sz="1500" dirty="0">
              <a:solidFill>
                <a:schemeClr val="accent4">
                  <a:lumMod val="10000"/>
                </a:schemeClr>
              </a:solidFill>
              <a:latin typeface="Arial Black" pitchFamily="34" charset="0"/>
            </a:endParaRPr>
          </a:p>
          <a:p>
            <a:pPr algn="ctr">
              <a:defRPr/>
            </a:pPr>
            <a:r>
              <a:rPr lang="en-US" sz="1500" dirty="0">
                <a:solidFill>
                  <a:schemeClr val="accent4">
                    <a:lumMod val="10000"/>
                  </a:schemeClr>
                </a:solidFill>
                <a:latin typeface="Arial Black" pitchFamily="34" charset="0"/>
              </a:rPr>
              <a:t>(24)</a:t>
            </a:r>
            <a:endParaRPr lang="th-TH" dirty="0">
              <a:solidFill>
                <a:schemeClr val="accent4">
                  <a:lumMod val="10000"/>
                </a:schemeClr>
              </a:solidFill>
              <a:latin typeface="Arial Black" pitchFamily="34" charset="0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CCB0B5DE-2988-4189-9BE7-349944D413D9}"/>
              </a:ext>
            </a:extLst>
          </p:cNvPr>
          <p:cNvSpPr/>
          <p:nvPr/>
        </p:nvSpPr>
        <p:spPr>
          <a:xfrm>
            <a:off x="4707731" y="2572941"/>
            <a:ext cx="1110854" cy="722709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68522" tIns="34262" rIns="68522" bIns="34262" anchor="ctr"/>
          <a:lstStyle/>
          <a:p>
            <a:pPr algn="ctr">
              <a:defRPr/>
            </a:pPr>
            <a:r>
              <a:rPr lang="id-ID" sz="1500" dirty="0">
                <a:solidFill>
                  <a:schemeClr val="accent4">
                    <a:lumMod val="10000"/>
                  </a:schemeClr>
                </a:solidFill>
                <a:latin typeface="Arial Black" pitchFamily="34" charset="0"/>
              </a:rPr>
              <a:t>PILIHAN</a:t>
            </a:r>
            <a:endParaRPr lang="en-US" sz="1500" dirty="0">
              <a:solidFill>
                <a:schemeClr val="accent4">
                  <a:lumMod val="10000"/>
                </a:schemeClr>
              </a:solidFill>
              <a:latin typeface="Arial Black" pitchFamily="34" charset="0"/>
            </a:endParaRPr>
          </a:p>
          <a:p>
            <a:pPr algn="ctr">
              <a:defRPr/>
            </a:pPr>
            <a:r>
              <a:rPr lang="en-US" sz="1500" dirty="0">
                <a:solidFill>
                  <a:schemeClr val="accent4">
                    <a:lumMod val="10000"/>
                  </a:schemeClr>
                </a:solidFill>
                <a:latin typeface="Arial Black" pitchFamily="34" charset="0"/>
              </a:rPr>
              <a:t>(8)</a:t>
            </a:r>
          </a:p>
        </p:txBody>
      </p:sp>
      <p:sp>
        <p:nvSpPr>
          <p:cNvPr id="11" name="Down Arrow 10">
            <a:extLst>
              <a:ext uri="{FF2B5EF4-FFF2-40B4-BE49-F238E27FC236}">
                <a16:creationId xmlns:a16="http://schemas.microsoft.com/office/drawing/2014/main" id="{21763739-F70A-4456-92AA-F61D3F81957A}"/>
              </a:ext>
            </a:extLst>
          </p:cNvPr>
          <p:cNvSpPr/>
          <p:nvPr/>
        </p:nvSpPr>
        <p:spPr>
          <a:xfrm rot="2289011">
            <a:off x="4126706" y="2015730"/>
            <a:ext cx="253604" cy="354806"/>
          </a:xfrm>
          <a:prstGeom prst="downArrow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8522" tIns="34262" rIns="68522" bIns="34262" anchor="ctr"/>
          <a:lstStyle/>
          <a:p>
            <a:pPr algn="ctr">
              <a:defRPr/>
            </a:pPr>
            <a:endParaRPr lang="th-TH" sz="135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12" name="Down Arrow 11">
            <a:extLst>
              <a:ext uri="{FF2B5EF4-FFF2-40B4-BE49-F238E27FC236}">
                <a16:creationId xmlns:a16="http://schemas.microsoft.com/office/drawing/2014/main" id="{3BCA376C-77FE-433F-932D-DC4A4C7A8439}"/>
              </a:ext>
            </a:extLst>
          </p:cNvPr>
          <p:cNvSpPr/>
          <p:nvPr/>
        </p:nvSpPr>
        <p:spPr>
          <a:xfrm rot="19448305">
            <a:off x="4694636" y="1984772"/>
            <a:ext cx="225028" cy="409575"/>
          </a:xfrm>
          <a:prstGeom prst="downArrow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8522" tIns="34262" rIns="68522" bIns="34262" anchor="ctr"/>
          <a:lstStyle/>
          <a:p>
            <a:pPr algn="ctr">
              <a:defRPr/>
            </a:pPr>
            <a:endParaRPr lang="th-TH" sz="135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BBA25D29-E854-4573-B912-2D4DFF8F27A8}"/>
              </a:ext>
            </a:extLst>
          </p:cNvPr>
          <p:cNvSpPr/>
          <p:nvPr/>
        </p:nvSpPr>
        <p:spPr>
          <a:xfrm>
            <a:off x="3600450" y="1332280"/>
            <a:ext cx="2000250" cy="628650"/>
          </a:xfrm>
          <a:prstGeom prst="ellipse">
            <a:avLst/>
          </a:prstGeom>
          <a:solidFill>
            <a:srgbClr val="FFC000"/>
          </a:solid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22" tIns="34262" rIns="68522" bIns="34262" anchor="ctr"/>
          <a:lstStyle/>
          <a:p>
            <a:pPr algn="ctr">
              <a:defRPr/>
            </a:pPr>
            <a:endParaRPr lang="en-US" sz="1200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49440DA-4B4F-421A-9244-2EBE03D2AD97}"/>
              </a:ext>
            </a:extLst>
          </p:cNvPr>
          <p:cNvSpPr txBox="1"/>
          <p:nvPr/>
        </p:nvSpPr>
        <p:spPr>
          <a:xfrm>
            <a:off x="3976443" y="1476238"/>
            <a:ext cx="1257791" cy="48469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68522" tIns="34262" rIns="68522" bIns="34262">
            <a:spAutoFit/>
          </a:bodyPr>
          <a:lstStyle/>
          <a:p>
            <a:pPr algn="ctr">
              <a:defRPr/>
            </a:pPr>
            <a:r>
              <a:rPr lang="id-ID" sz="1350" b="1" dirty="0">
                <a:solidFill>
                  <a:schemeClr val="accent4">
                    <a:lumMod val="10000"/>
                  </a:schemeClr>
                </a:solidFill>
                <a:latin typeface="Arial Black" pitchFamily="34" charset="0"/>
              </a:rPr>
              <a:t>KONKUREN</a:t>
            </a:r>
            <a:endParaRPr lang="en-US" sz="1350" b="1" dirty="0">
              <a:solidFill>
                <a:schemeClr val="accent4">
                  <a:lumMod val="10000"/>
                </a:schemeClr>
              </a:solidFill>
              <a:latin typeface="Arial Black" pitchFamily="34" charset="0"/>
            </a:endParaRPr>
          </a:p>
          <a:p>
            <a:pPr algn="ctr">
              <a:defRPr/>
            </a:pPr>
            <a:r>
              <a:rPr lang="en-US" sz="1350" b="1" dirty="0">
                <a:solidFill>
                  <a:schemeClr val="accent4">
                    <a:lumMod val="10000"/>
                  </a:schemeClr>
                </a:solidFill>
                <a:latin typeface="Arial Black" pitchFamily="34" charset="0"/>
              </a:rPr>
              <a:t>(32)</a:t>
            </a:r>
            <a:endParaRPr lang="th-TH" sz="1350" b="1" dirty="0">
              <a:solidFill>
                <a:schemeClr val="accent4">
                  <a:lumMod val="10000"/>
                </a:schemeClr>
              </a:solidFill>
              <a:latin typeface="Arial Black" pitchFamily="34" charset="0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186C66A-7F01-43BB-90E3-D281568D2165}"/>
              </a:ext>
            </a:extLst>
          </p:cNvPr>
          <p:cNvSpPr/>
          <p:nvPr/>
        </p:nvSpPr>
        <p:spPr bwMode="auto">
          <a:xfrm>
            <a:off x="2803922" y="3964781"/>
            <a:ext cx="1003697" cy="57745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8522" tIns="34262" rIns="68522" bIns="34262"/>
          <a:lstStyle/>
          <a:p>
            <a:pPr algn="ctr">
              <a:defRPr/>
            </a:pPr>
            <a:r>
              <a:rPr lang="en-US" sz="900" b="1" dirty="0">
                <a:solidFill>
                  <a:schemeClr val="accent4">
                    <a:lumMod val="10000"/>
                  </a:schemeClr>
                </a:solidFill>
              </a:rPr>
              <a:t>PELAYANAN DASAR</a:t>
            </a:r>
          </a:p>
          <a:p>
            <a:pPr algn="ctr">
              <a:defRPr/>
            </a:pPr>
            <a:r>
              <a:rPr lang="en-US" sz="900" b="1" dirty="0">
                <a:solidFill>
                  <a:schemeClr val="accent4">
                    <a:lumMod val="10000"/>
                  </a:schemeClr>
                </a:solidFill>
              </a:rPr>
              <a:t>(6)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29626C4C-89FF-4C54-A572-61348EC66190}"/>
              </a:ext>
            </a:extLst>
          </p:cNvPr>
          <p:cNvSpPr/>
          <p:nvPr/>
        </p:nvSpPr>
        <p:spPr bwMode="auto">
          <a:xfrm>
            <a:off x="3982641" y="3964781"/>
            <a:ext cx="1152525" cy="658416"/>
          </a:xfrm>
          <a:prstGeom prst="roundRect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8522" tIns="34262" rIns="68522" bIns="34262"/>
          <a:lstStyle/>
          <a:p>
            <a:pPr algn="ctr">
              <a:defRPr/>
            </a:pPr>
            <a:r>
              <a:rPr lang="en-US" sz="900" b="1" dirty="0">
                <a:solidFill>
                  <a:schemeClr val="accent4">
                    <a:lumMod val="10000"/>
                  </a:schemeClr>
                </a:solidFill>
              </a:rPr>
              <a:t>NON-PELAYANAN DASAR</a:t>
            </a:r>
          </a:p>
          <a:p>
            <a:pPr algn="ctr">
              <a:defRPr/>
            </a:pPr>
            <a:r>
              <a:rPr lang="en-US" sz="900" b="1" dirty="0">
                <a:solidFill>
                  <a:schemeClr val="accent4">
                    <a:lumMod val="10000"/>
                  </a:schemeClr>
                </a:solidFill>
              </a:rPr>
              <a:t>(18)</a:t>
            </a:r>
          </a:p>
        </p:txBody>
      </p:sp>
      <p:sp>
        <p:nvSpPr>
          <p:cNvPr id="17436" name="TextBox 45">
            <a:extLst>
              <a:ext uri="{FF2B5EF4-FFF2-40B4-BE49-F238E27FC236}">
                <a16:creationId xmlns:a16="http://schemas.microsoft.com/office/drawing/2014/main" id="{3B289F4A-4885-4382-9AA5-2B591C9DA4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1180" y="1073168"/>
            <a:ext cx="1316590" cy="27694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8522" tIns="34262" rIns="68522" bIns="34262"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en-US" sz="1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PSL. 11 - 24</a:t>
            </a:r>
          </a:p>
        </p:txBody>
      </p:sp>
      <p:grpSp>
        <p:nvGrpSpPr>
          <p:cNvPr id="3" name="Grup 2">
            <a:extLst>
              <a:ext uri="{FF2B5EF4-FFF2-40B4-BE49-F238E27FC236}">
                <a16:creationId xmlns:a16="http://schemas.microsoft.com/office/drawing/2014/main" id="{F908C081-F16D-4793-A85F-8A5D1E4CB131}"/>
              </a:ext>
            </a:extLst>
          </p:cNvPr>
          <p:cNvGrpSpPr/>
          <p:nvPr/>
        </p:nvGrpSpPr>
        <p:grpSpPr>
          <a:xfrm>
            <a:off x="6251755" y="1073168"/>
            <a:ext cx="2196703" cy="3748864"/>
            <a:chOff x="5747148" y="1073168"/>
            <a:chExt cx="2196703" cy="3748864"/>
          </a:xfrm>
        </p:grpSpPr>
        <p:sp>
          <p:nvSpPr>
            <p:cNvPr id="37" name="Down Arrow 36">
              <a:extLst>
                <a:ext uri="{FF2B5EF4-FFF2-40B4-BE49-F238E27FC236}">
                  <a16:creationId xmlns:a16="http://schemas.microsoft.com/office/drawing/2014/main" id="{084C06BB-E401-48E4-8E63-E631A37B8041}"/>
                </a:ext>
              </a:extLst>
            </p:cNvPr>
            <p:cNvSpPr/>
            <p:nvPr/>
          </p:nvSpPr>
          <p:spPr>
            <a:xfrm>
              <a:off x="6686550" y="1960930"/>
              <a:ext cx="339329" cy="294084"/>
            </a:xfrm>
            <a:prstGeom prst="downArrow">
              <a:avLst/>
            </a:prstGeom>
            <a:solidFill>
              <a:srgbClr val="FFFF00"/>
            </a:solidFill>
            <a:ln w="38100">
              <a:solidFill>
                <a:srgbClr val="FF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lIns="68522" tIns="34262" rIns="68522" bIns="34262" anchor="ctr"/>
            <a:lstStyle/>
            <a:p>
              <a:pPr algn="ctr">
                <a:defRPr/>
              </a:pPr>
              <a:endParaRPr lang="th-TH" sz="1350" dirty="0">
                <a:solidFill>
                  <a:srgbClr val="002060"/>
                </a:solidFill>
                <a:latin typeface="Bookman Old Style" pitchFamily="18" charset="0"/>
              </a:endParaRPr>
            </a:p>
          </p:txBody>
        </p:sp>
        <p:sp>
          <p:nvSpPr>
            <p:cNvPr id="34" name="Rounded Rectangle 33">
              <a:extLst>
                <a:ext uri="{FF2B5EF4-FFF2-40B4-BE49-F238E27FC236}">
                  <a16:creationId xmlns:a16="http://schemas.microsoft.com/office/drawing/2014/main" id="{82A63861-B6BE-4B28-B500-B71D13142C56}"/>
                </a:ext>
              </a:extLst>
            </p:cNvPr>
            <p:cNvSpPr/>
            <p:nvPr/>
          </p:nvSpPr>
          <p:spPr>
            <a:xfrm>
              <a:off x="6223397" y="2370535"/>
              <a:ext cx="1566863" cy="2451497"/>
            </a:xfrm>
            <a:prstGeom prst="roundRect">
              <a:avLst/>
            </a:prstGeom>
            <a:solidFill>
              <a:schemeClr val="tx1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68522" tIns="34262" rIns="68522" bIns="34262" anchor="ctr"/>
            <a:lstStyle/>
            <a:p>
              <a:pPr marL="171302" indent="-171302">
                <a:buFont typeface="+mj-lt"/>
                <a:buAutoNum type="arabicPeriod"/>
                <a:defRPr/>
              </a:pPr>
              <a:r>
                <a:rPr lang="en-US" sz="675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</a:rPr>
                <a:t>PANCASILA, UUD45, BHINEKA TUNGGAL IKA, KEUTUHAN NKRI.</a:t>
              </a:r>
            </a:p>
            <a:p>
              <a:pPr marL="171302" indent="-171302">
                <a:buFont typeface="+mj-lt"/>
                <a:buAutoNum type="arabicPeriod"/>
                <a:defRPr/>
              </a:pPr>
              <a:r>
                <a:rPr lang="en-US" sz="675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</a:rPr>
                <a:t>PERSATUAN DAN KESBANG</a:t>
              </a:r>
            </a:p>
            <a:p>
              <a:pPr marL="171302" indent="-171302">
                <a:buFont typeface="+mj-lt"/>
                <a:buAutoNum type="arabicPeriod"/>
                <a:defRPr/>
              </a:pPr>
              <a:r>
                <a:rPr lang="en-US" sz="675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</a:rPr>
                <a:t>KERUKUNAN ANTAR SUKU, INTRA SUKU, UMAT BERAGAMA, RAS DAN GOLONGAN</a:t>
              </a:r>
            </a:p>
            <a:p>
              <a:pPr marL="171302" indent="-171302">
                <a:buFont typeface="+mj-lt"/>
                <a:buAutoNum type="arabicPeriod"/>
                <a:defRPr/>
              </a:pPr>
              <a:r>
                <a:rPr lang="en-US" sz="675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</a:rPr>
                <a:t>PENANGANAN KONFLIK SOSIAL</a:t>
              </a:r>
            </a:p>
            <a:p>
              <a:pPr marL="171302" indent="-171302">
                <a:buFont typeface="+mj-lt"/>
                <a:buAutoNum type="arabicPeriod"/>
                <a:defRPr/>
              </a:pPr>
              <a:r>
                <a:rPr lang="en-US" sz="675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</a:rPr>
                <a:t>KOORDINASI PELAKSANA TUGAS ANTAR INSTANSI</a:t>
              </a:r>
            </a:p>
            <a:p>
              <a:pPr marL="171302" indent="-171302">
                <a:buFont typeface="+mj-lt"/>
                <a:buAutoNum type="arabicPeriod"/>
                <a:defRPr/>
              </a:pPr>
              <a:r>
                <a:rPr lang="en-US" sz="675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</a:rPr>
                <a:t>PENGEMBANGAN KEHIDUPAN DEMOKRASI BERDASARKAN PANCASILA</a:t>
              </a:r>
            </a:p>
            <a:p>
              <a:pPr marL="171302" indent="-171302">
                <a:buFont typeface="+mj-lt"/>
                <a:buAutoNum type="arabicPeriod"/>
                <a:defRPr/>
              </a:pPr>
              <a:r>
                <a:rPr lang="en-US" sz="675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</a:rPr>
                <a:t>PELAKSANAAN URUSAN YG BKN KEWENANGAN DAERAH</a:t>
              </a:r>
            </a:p>
          </p:txBody>
        </p:sp>
        <p:sp>
          <p:nvSpPr>
            <p:cNvPr id="36" name="Rounded Rectangle 35">
              <a:extLst>
                <a:ext uri="{FF2B5EF4-FFF2-40B4-BE49-F238E27FC236}">
                  <a16:creationId xmlns:a16="http://schemas.microsoft.com/office/drawing/2014/main" id="{CF18C3CB-783F-44CA-B72B-3BCFA72D810A}"/>
                </a:ext>
              </a:extLst>
            </p:cNvPr>
            <p:cNvSpPr/>
            <p:nvPr/>
          </p:nvSpPr>
          <p:spPr>
            <a:xfrm>
              <a:off x="5747148" y="1371600"/>
              <a:ext cx="2196703" cy="514350"/>
            </a:xfrm>
            <a:prstGeom prst="roundRect">
              <a:avLst/>
            </a:prstGeom>
            <a:solidFill>
              <a:schemeClr val="tx1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68522" tIns="34262" rIns="68522" bIns="34262" anchor="ctr"/>
            <a:lstStyle/>
            <a:p>
              <a:pPr algn="ctr">
                <a:defRPr/>
              </a:pPr>
              <a:r>
                <a:rPr lang="en-US" sz="1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</a:rPr>
                <a:t>URUSAN PEMERINTAHAN UMUM</a:t>
              </a:r>
              <a:endParaRPr lang="th-TH" sz="1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endParaRPr>
            </a:p>
          </p:txBody>
        </p:sp>
        <p:sp>
          <p:nvSpPr>
            <p:cNvPr id="17437" name="TextBox 46">
              <a:extLst>
                <a:ext uri="{FF2B5EF4-FFF2-40B4-BE49-F238E27FC236}">
                  <a16:creationId xmlns:a16="http://schemas.microsoft.com/office/drawing/2014/main" id="{DC46A289-CEA4-45CC-97B5-79373DE58D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3658" y="1073168"/>
              <a:ext cx="867749" cy="27694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68522" tIns="34262" rIns="68522" bIns="3426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pPr>
                <a:defRPr/>
              </a:pPr>
              <a:r>
                <a:rPr lang="en-US" sz="135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PSL. 25</a:t>
              </a:r>
            </a:p>
          </p:txBody>
        </p:sp>
      </p:grpSp>
      <p:grpSp>
        <p:nvGrpSpPr>
          <p:cNvPr id="2" name="Grup 1">
            <a:extLst>
              <a:ext uri="{FF2B5EF4-FFF2-40B4-BE49-F238E27FC236}">
                <a16:creationId xmlns:a16="http://schemas.microsoft.com/office/drawing/2014/main" id="{87FADD78-DED0-4023-B5F7-44EF1D9F6BFA}"/>
              </a:ext>
            </a:extLst>
          </p:cNvPr>
          <p:cNvGrpSpPr/>
          <p:nvPr/>
        </p:nvGrpSpPr>
        <p:grpSpPr>
          <a:xfrm>
            <a:off x="143555" y="1118383"/>
            <a:ext cx="2259066" cy="2828964"/>
            <a:chOff x="1277542" y="1100138"/>
            <a:chExt cx="2196703" cy="2690812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15D391BE-8F2F-406C-A513-E803D328EA20}"/>
                </a:ext>
              </a:extLst>
            </p:cNvPr>
            <p:cNvSpPr/>
            <p:nvPr/>
          </p:nvSpPr>
          <p:spPr>
            <a:xfrm>
              <a:off x="1463278" y="2225278"/>
              <a:ext cx="1660922" cy="1565672"/>
            </a:xfrm>
            <a:prstGeom prst="roundRect">
              <a:avLst/>
            </a:prstGeom>
            <a:solidFill>
              <a:srgbClr val="0000FF"/>
            </a:solidFill>
            <a:ln w="285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lIns="68522" tIns="34262" rIns="68522" bIns="34262" anchor="ctr"/>
            <a:lstStyle/>
            <a:p>
              <a:pPr marL="210561" indent="-210561">
                <a:buFont typeface="+mj-lt"/>
                <a:buAutoNum type="arabicPeriod"/>
                <a:defRPr/>
              </a:pPr>
              <a:r>
                <a:rPr lang="id-ID" sz="105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</a:rPr>
                <a:t>POLITIK LUAR NEGERI</a:t>
              </a:r>
            </a:p>
            <a:p>
              <a:pPr indent="198665">
                <a:buFont typeface="+mj-lt"/>
                <a:buAutoNum type="arabicPeriod"/>
                <a:defRPr/>
              </a:pPr>
              <a:r>
                <a:rPr lang="id-ID" sz="105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</a:rPr>
                <a:t>PERTAHANAN</a:t>
              </a:r>
            </a:p>
            <a:p>
              <a:pPr indent="198665">
                <a:buFont typeface="+mj-lt"/>
                <a:buAutoNum type="arabicPeriod"/>
                <a:defRPr/>
              </a:pPr>
              <a:r>
                <a:rPr lang="id-ID" sz="105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</a:rPr>
                <a:t>KEAMANAN</a:t>
              </a:r>
            </a:p>
            <a:p>
              <a:pPr indent="198665">
                <a:buFont typeface="+mj-lt"/>
                <a:buAutoNum type="arabicPeriod"/>
                <a:defRPr/>
              </a:pPr>
              <a:r>
                <a:rPr lang="id-ID" sz="105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</a:rPr>
                <a:t>YUSTISI</a:t>
              </a:r>
            </a:p>
            <a:p>
              <a:pPr marL="210561" indent="-210561">
                <a:buFont typeface="+mj-lt"/>
                <a:buAutoNum type="arabicPeriod"/>
                <a:defRPr/>
              </a:pPr>
              <a:r>
                <a:rPr lang="id-ID" sz="105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</a:rPr>
                <a:t>MONETER &amp; FISKAL</a:t>
              </a:r>
              <a:endParaRPr lang="th-TH" sz="105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endParaRPr>
            </a:p>
            <a:p>
              <a:pPr indent="198665">
                <a:buFont typeface="+mj-lt"/>
                <a:buAutoNum type="arabicPeriod"/>
                <a:defRPr/>
              </a:pPr>
              <a:r>
                <a:rPr lang="id-ID" sz="105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</a:rPr>
                <a:t>AGAMA</a:t>
              </a:r>
            </a:p>
          </p:txBody>
        </p:sp>
        <p:sp>
          <p:nvSpPr>
            <p:cNvPr id="13" name="Down Arrow 12">
              <a:extLst>
                <a:ext uri="{FF2B5EF4-FFF2-40B4-BE49-F238E27FC236}">
                  <a16:creationId xmlns:a16="http://schemas.microsoft.com/office/drawing/2014/main" id="{2B083236-216B-4056-99DF-248B5536C428}"/>
                </a:ext>
              </a:extLst>
            </p:cNvPr>
            <p:cNvSpPr/>
            <p:nvPr/>
          </p:nvSpPr>
          <p:spPr>
            <a:xfrm>
              <a:off x="2220516" y="2008586"/>
              <a:ext cx="219075" cy="163115"/>
            </a:xfrm>
            <a:prstGeom prst="downArrow">
              <a:avLst/>
            </a:prstGeom>
            <a:solidFill>
              <a:srgbClr val="FFFF00"/>
            </a:solidFill>
            <a:ln w="38100">
              <a:solidFill>
                <a:srgbClr val="FF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lIns="68522" tIns="34262" rIns="68522" bIns="34262" anchor="ctr"/>
            <a:lstStyle/>
            <a:p>
              <a:pPr algn="ctr">
                <a:defRPr/>
              </a:pPr>
              <a:endParaRPr lang="th-TH" sz="1350" dirty="0">
                <a:solidFill>
                  <a:srgbClr val="002060"/>
                </a:solidFill>
                <a:latin typeface="Bookman Old Style" pitchFamily="18" charset="0"/>
              </a:endParaRPr>
            </a:p>
          </p:txBody>
        </p:sp>
        <p:sp>
          <p:nvSpPr>
            <p:cNvPr id="17435" name="TextBox 44">
              <a:extLst>
                <a:ext uri="{FF2B5EF4-FFF2-40B4-BE49-F238E27FC236}">
                  <a16:creationId xmlns:a16="http://schemas.microsoft.com/office/drawing/2014/main" id="{815677DA-110E-407E-BE08-1CFD7EA261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63329" y="1100138"/>
              <a:ext cx="867749" cy="27694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68522" tIns="34262" rIns="68522" bIns="3426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</a:defRPr>
              </a:lvl9pPr>
            </a:lstStyle>
            <a:p>
              <a:pPr>
                <a:defRPr/>
              </a:pPr>
              <a:r>
                <a:rPr lang="en-US" sz="135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PSL. 10</a:t>
              </a:r>
            </a:p>
          </p:txBody>
        </p:sp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461513CD-8BC1-413B-B89A-017E7F1567E7}"/>
                </a:ext>
              </a:extLst>
            </p:cNvPr>
            <p:cNvSpPr/>
            <p:nvPr/>
          </p:nvSpPr>
          <p:spPr>
            <a:xfrm>
              <a:off x="1277542" y="1368029"/>
              <a:ext cx="2196703" cy="600075"/>
            </a:xfrm>
            <a:prstGeom prst="roundRect">
              <a:avLst/>
            </a:prstGeom>
            <a:solidFill>
              <a:schemeClr val="accent2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68522" tIns="34262" rIns="68522" bIns="34262" anchor="ctr"/>
            <a:lstStyle/>
            <a:p>
              <a:pPr algn="ctr">
                <a:defRPr/>
              </a:pPr>
              <a:r>
                <a:rPr lang="id-ID" sz="1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</a:rPr>
                <a:t>ABSOLUT</a:t>
              </a:r>
              <a:r>
                <a:rPr lang="en-US" sz="1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</a:rPr>
                <a:t> </a:t>
              </a:r>
            </a:p>
            <a:p>
              <a:pPr algn="ctr">
                <a:defRPr/>
              </a:pPr>
              <a:r>
                <a:rPr lang="en-US" sz="1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</a:rPr>
                <a:t>(TIDAK DISERAHKAN)</a:t>
              </a:r>
            </a:p>
            <a:p>
              <a:pPr algn="ctr">
                <a:defRPr/>
              </a:pPr>
              <a:r>
                <a:rPr lang="en-US" sz="1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itchFamily="34" charset="0"/>
                </a:rPr>
                <a:t>(6)</a:t>
              </a:r>
            </a:p>
          </p:txBody>
        </p:sp>
      </p:grpSp>
      <p:sp>
        <p:nvSpPr>
          <p:cNvPr id="43" name="Down Arrow 42">
            <a:extLst>
              <a:ext uri="{FF2B5EF4-FFF2-40B4-BE49-F238E27FC236}">
                <a16:creationId xmlns:a16="http://schemas.microsoft.com/office/drawing/2014/main" id="{DB153FCE-AAA8-4DC2-A1F1-D8C564BE05B0}"/>
              </a:ext>
            </a:extLst>
          </p:cNvPr>
          <p:cNvSpPr/>
          <p:nvPr/>
        </p:nvSpPr>
        <p:spPr>
          <a:xfrm rot="19616260">
            <a:off x="4024313" y="3325417"/>
            <a:ext cx="361950" cy="640556"/>
          </a:xfrm>
          <a:prstGeom prst="downArrow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8522" tIns="34262" rIns="68522" bIns="34262" anchor="ctr"/>
          <a:lstStyle/>
          <a:p>
            <a:pPr algn="ctr">
              <a:defRPr/>
            </a:pPr>
            <a:endParaRPr lang="th-TH" sz="135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42" name="Down Arrow 41">
            <a:extLst>
              <a:ext uri="{FF2B5EF4-FFF2-40B4-BE49-F238E27FC236}">
                <a16:creationId xmlns:a16="http://schemas.microsoft.com/office/drawing/2014/main" id="{81293904-A539-4765-B939-382569E14DCC}"/>
              </a:ext>
            </a:extLst>
          </p:cNvPr>
          <p:cNvSpPr/>
          <p:nvPr/>
        </p:nvSpPr>
        <p:spPr>
          <a:xfrm rot="2207173">
            <a:off x="3330178" y="3300414"/>
            <a:ext cx="338138" cy="689372"/>
          </a:xfrm>
          <a:prstGeom prst="downArrow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8522" tIns="34262" rIns="68522" bIns="34262" anchor="ctr"/>
          <a:lstStyle/>
          <a:p>
            <a:pPr algn="ctr">
              <a:defRPr/>
            </a:pPr>
            <a:endParaRPr lang="en-US" sz="1350" dirty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defRPr/>
            </a:pPr>
            <a:endParaRPr lang="en-US" sz="1350" dirty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defRPr/>
            </a:pPr>
            <a:endParaRPr lang="en-US" sz="1350" dirty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defRPr/>
            </a:pPr>
            <a:endParaRPr lang="th-TH" sz="135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6C38780-5683-4142-8CCB-26D26DE91949}"/>
              </a:ext>
            </a:extLst>
          </p:cNvPr>
          <p:cNvSpPr/>
          <p:nvPr/>
        </p:nvSpPr>
        <p:spPr>
          <a:xfrm>
            <a:off x="-9149" y="4995863"/>
            <a:ext cx="9153149" cy="147637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41" tIns="34271" rIns="68541" bIns="34271" anchor="ctr"/>
          <a:lstStyle/>
          <a:p>
            <a:pPr algn="ctr">
              <a:defRPr/>
            </a:pPr>
            <a:endParaRPr lang="en-US" sz="1350"/>
          </a:p>
        </p:txBody>
      </p:sp>
      <p:grpSp>
        <p:nvGrpSpPr>
          <p:cNvPr id="20503" name="Group 23">
            <a:extLst>
              <a:ext uri="{FF2B5EF4-FFF2-40B4-BE49-F238E27FC236}">
                <a16:creationId xmlns:a16="http://schemas.microsoft.com/office/drawing/2014/main" id="{50785B91-A3E2-49C6-9126-748B8E476813}"/>
              </a:ext>
            </a:extLst>
          </p:cNvPr>
          <p:cNvGrpSpPr>
            <a:grpSpLocks/>
          </p:cNvGrpSpPr>
          <p:nvPr/>
        </p:nvGrpSpPr>
        <p:grpSpPr bwMode="auto">
          <a:xfrm>
            <a:off x="143555" y="100014"/>
            <a:ext cx="5051822" cy="632222"/>
            <a:chOff x="135015" y="91404"/>
            <a:chExt cx="7297376" cy="914400"/>
          </a:xfrm>
        </p:grpSpPr>
        <p:pic>
          <p:nvPicPr>
            <p:cNvPr id="20504" name="Picture 25">
              <a:extLst>
                <a:ext uri="{FF2B5EF4-FFF2-40B4-BE49-F238E27FC236}">
                  <a16:creationId xmlns:a16="http://schemas.microsoft.com/office/drawing/2014/main" id="{DF57D760-8ACA-4CEA-AF9C-8C025E77FC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015" y="122830"/>
              <a:ext cx="648054" cy="846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91C22C65-824C-4D19-B6DA-353B6C8E4399}"/>
                </a:ext>
              </a:extLst>
            </p:cNvPr>
            <p:cNvSpPr txBox="1"/>
            <p:nvPr/>
          </p:nvSpPr>
          <p:spPr>
            <a:xfrm>
              <a:off x="910673" y="301492"/>
              <a:ext cx="6521718" cy="523046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lstStyle/>
            <a:p>
              <a:pPr defTabSz="342900">
                <a:lnSpc>
                  <a:spcPts val="2077"/>
                </a:lnSpc>
                <a:defRPr/>
              </a:pPr>
              <a:r>
                <a:rPr lang="en-US" sz="1939" b="1" dirty="0">
                  <a:solidFill>
                    <a:srgbClr val="002060"/>
                  </a:solidFill>
                  <a:latin typeface="Calibri" panose="020F0502020204030204"/>
                  <a:cs typeface="Arial" panose="020B0604020202020204" pitchFamily="34" charset="0"/>
                </a:rPr>
                <a:t>URUSAN PEMERINTAHAN (UU 23/2014)</a:t>
              </a:r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FC22D5C5-F870-4199-A683-B71837A2A297}"/>
                </a:ext>
              </a:extLst>
            </p:cNvPr>
            <p:cNvCxnSpPr>
              <a:cxnSpLocks/>
            </p:cNvCxnSpPr>
            <p:nvPr/>
          </p:nvCxnSpPr>
          <p:spPr>
            <a:xfrm>
              <a:off x="910673" y="91404"/>
              <a:ext cx="0" cy="914400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488248" y="971221"/>
            <a:ext cx="3206805" cy="404381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96269" y="957239"/>
            <a:ext cx="5039265" cy="405779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>
            <a:spLocks noChangeArrowheads="1"/>
          </p:cNvSpPr>
          <p:nvPr/>
        </p:nvSpPr>
        <p:spPr bwMode="auto">
          <a:xfrm>
            <a:off x="448974" y="1197407"/>
            <a:ext cx="4733855" cy="390525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 w="9525">
            <a:solidFill>
              <a:srgbClr val="56B6E5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dirty="0">
                <a:solidFill>
                  <a:srgbClr val="002060"/>
                </a:solidFill>
                <a:latin typeface="+mj-lt"/>
                <a:ea typeface="+mn-ea"/>
              </a:rPr>
              <a:t>WAJIB</a:t>
            </a:r>
            <a:r>
              <a:rPr lang="en-US" sz="2400" b="1" dirty="0">
                <a:solidFill>
                  <a:srgbClr val="002060"/>
                </a:solidFill>
                <a:latin typeface="+mj-lt"/>
                <a:ea typeface="+mn-ea"/>
              </a:rPr>
              <a:t> (24)</a:t>
            </a:r>
            <a:endParaRPr lang="th-TH" sz="2400" b="1" dirty="0">
              <a:solidFill>
                <a:srgbClr val="002060"/>
              </a:solidFill>
              <a:latin typeface="+mj-lt"/>
              <a:ea typeface="+mn-ea"/>
            </a:endParaRPr>
          </a:p>
        </p:txBody>
      </p:sp>
      <p:sp>
        <p:nvSpPr>
          <p:cNvPr id="36" name="Rounded Rectangle 35"/>
          <p:cNvSpPr>
            <a:spLocks noChangeArrowheads="1"/>
          </p:cNvSpPr>
          <p:nvPr/>
        </p:nvSpPr>
        <p:spPr bwMode="auto">
          <a:xfrm>
            <a:off x="2739549" y="1655522"/>
            <a:ext cx="2426491" cy="390525"/>
          </a:xfrm>
          <a:prstGeom prst="roundRect">
            <a:avLst>
              <a:gd name="adj" fmla="val 16667"/>
            </a:avLst>
          </a:prstGeom>
          <a:solidFill>
            <a:srgbClr val="FF6600"/>
          </a:solidFill>
          <a:ln w="9525">
            <a:solidFill>
              <a:srgbClr val="56B6E5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latin typeface="+mj-lt"/>
                <a:ea typeface="+mn-ea"/>
              </a:rPr>
              <a:t>Non- </a:t>
            </a:r>
            <a:r>
              <a:rPr lang="id-ID" sz="1200" b="1" dirty="0">
                <a:latin typeface="+mj-lt"/>
                <a:ea typeface="+mn-ea"/>
              </a:rPr>
              <a:t>pelayanan dasar (18)</a:t>
            </a:r>
            <a:endParaRPr lang="th-TH" sz="1200" b="1" dirty="0">
              <a:latin typeface="+mj-lt"/>
              <a:ea typeface="+mn-ea"/>
            </a:endParaRPr>
          </a:p>
        </p:txBody>
      </p:sp>
      <p:sp>
        <p:nvSpPr>
          <p:cNvPr id="37" name="Rounded Rectangle 36"/>
          <p:cNvSpPr>
            <a:spLocks noChangeArrowheads="1"/>
          </p:cNvSpPr>
          <p:nvPr/>
        </p:nvSpPr>
        <p:spPr bwMode="auto">
          <a:xfrm>
            <a:off x="448965" y="1655522"/>
            <a:ext cx="2137869" cy="390525"/>
          </a:xfrm>
          <a:prstGeom prst="roundRect">
            <a:avLst>
              <a:gd name="adj" fmla="val 16667"/>
            </a:avLst>
          </a:prstGeom>
          <a:solidFill>
            <a:srgbClr val="FF6600"/>
          </a:solidFill>
          <a:ln w="9525">
            <a:solidFill>
              <a:srgbClr val="56B6E5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200" b="1" dirty="0">
                <a:latin typeface="+mj-lt"/>
                <a:ea typeface="+mn-ea"/>
              </a:rPr>
              <a:t>berkaitan dengan pelayanan dasar (6)</a:t>
            </a:r>
            <a:endParaRPr lang="th-TH" sz="1200" b="1" dirty="0">
              <a:latin typeface="+mj-lt"/>
              <a:ea typeface="+mn-ea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448965" y="128470"/>
            <a:ext cx="8061989" cy="49958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800" b="1" dirty="0">
                <a:ln w="12700">
                  <a:noFill/>
                  <a:prstDash val="solid"/>
                </a:ln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URUSAN PEMERINTAHAN</a:t>
            </a:r>
            <a:r>
              <a:rPr lang="id-ID" sz="1800" b="1" dirty="0">
                <a:ln w="12700">
                  <a:noFill/>
                  <a:prstDash val="solid"/>
                </a:ln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>
                <a:ln w="12700">
                  <a:noFill/>
                  <a:prstDash val="solid"/>
                </a:ln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KONKUREN</a:t>
            </a:r>
            <a:endParaRPr lang="id-ID" sz="1800" b="1" dirty="0">
              <a:ln w="12700">
                <a:noFill/>
                <a:prstDash val="solid"/>
              </a:ln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id-ID" sz="1800" b="1" dirty="0">
                <a:ln w="12700">
                  <a:noFill/>
                  <a:prstDash val="solid"/>
                </a:ln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YANG MENJADI KEWENANGAN PEMDA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48965" y="2113644"/>
            <a:ext cx="2137870" cy="259598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Font typeface="+mj-lt"/>
              <a:buAutoNum type="arabicPeriod"/>
              <a:defRPr/>
            </a:pPr>
            <a:r>
              <a:rPr lang="id-ID" sz="1300" b="1" dirty="0">
                <a:solidFill>
                  <a:srgbClr val="320808"/>
                </a:solidFill>
              </a:rPr>
              <a:t>pendidikan;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id-ID" sz="1300" b="1" dirty="0">
                <a:solidFill>
                  <a:srgbClr val="320808"/>
                </a:solidFill>
              </a:rPr>
              <a:t>kesehatan;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en-US" sz="1300" b="1" dirty="0" err="1">
                <a:solidFill>
                  <a:srgbClr val="320808"/>
                </a:solidFill>
              </a:rPr>
              <a:t>pekerjaan</a:t>
            </a:r>
            <a:r>
              <a:rPr lang="en-US" sz="1300" b="1" dirty="0">
                <a:solidFill>
                  <a:srgbClr val="320808"/>
                </a:solidFill>
              </a:rPr>
              <a:t> </a:t>
            </a:r>
            <a:r>
              <a:rPr lang="en-US" sz="1300" b="1" dirty="0" err="1">
                <a:solidFill>
                  <a:srgbClr val="320808"/>
                </a:solidFill>
              </a:rPr>
              <a:t>umum</a:t>
            </a:r>
            <a:r>
              <a:rPr lang="en-US" sz="1300" b="1" dirty="0">
                <a:solidFill>
                  <a:srgbClr val="320808"/>
                </a:solidFill>
              </a:rPr>
              <a:t> </a:t>
            </a:r>
            <a:r>
              <a:rPr lang="en-US" sz="1300" b="1" dirty="0" err="1">
                <a:solidFill>
                  <a:srgbClr val="320808"/>
                </a:solidFill>
              </a:rPr>
              <a:t>dan</a:t>
            </a:r>
            <a:r>
              <a:rPr lang="en-US" sz="1300" b="1" dirty="0">
                <a:solidFill>
                  <a:srgbClr val="320808"/>
                </a:solidFill>
              </a:rPr>
              <a:t> </a:t>
            </a:r>
            <a:r>
              <a:rPr lang="en-US" sz="1300" b="1" dirty="0" err="1">
                <a:solidFill>
                  <a:srgbClr val="320808"/>
                </a:solidFill>
              </a:rPr>
              <a:t>penataan</a:t>
            </a:r>
            <a:r>
              <a:rPr lang="en-US" sz="1300" b="1" dirty="0">
                <a:solidFill>
                  <a:srgbClr val="320808"/>
                </a:solidFill>
              </a:rPr>
              <a:t> </a:t>
            </a:r>
            <a:r>
              <a:rPr lang="en-US" sz="1300" b="1" dirty="0" err="1">
                <a:solidFill>
                  <a:srgbClr val="320808"/>
                </a:solidFill>
              </a:rPr>
              <a:t>ruang</a:t>
            </a:r>
            <a:r>
              <a:rPr lang="en-US" sz="1300" b="1" dirty="0">
                <a:solidFill>
                  <a:srgbClr val="320808"/>
                </a:solidFill>
              </a:rPr>
              <a:t>;</a:t>
            </a:r>
            <a:endParaRPr lang="id-ID" sz="1300" b="1" dirty="0">
              <a:solidFill>
                <a:srgbClr val="320808"/>
              </a:solidFill>
            </a:endParaRPr>
          </a:p>
          <a:p>
            <a:pPr marL="228600" indent="-228600">
              <a:buFont typeface="+mj-lt"/>
              <a:buAutoNum type="arabicPeriod"/>
              <a:defRPr/>
            </a:pPr>
            <a:r>
              <a:rPr lang="en-US" sz="1300" b="1" dirty="0" err="1">
                <a:solidFill>
                  <a:srgbClr val="320808"/>
                </a:solidFill>
              </a:rPr>
              <a:t>perumahan</a:t>
            </a:r>
            <a:r>
              <a:rPr lang="en-US" sz="1300" b="1" dirty="0">
                <a:solidFill>
                  <a:srgbClr val="320808"/>
                </a:solidFill>
              </a:rPr>
              <a:t> </a:t>
            </a:r>
            <a:r>
              <a:rPr lang="en-US" sz="1300" b="1" dirty="0" err="1">
                <a:solidFill>
                  <a:srgbClr val="320808"/>
                </a:solidFill>
              </a:rPr>
              <a:t>rakyat</a:t>
            </a:r>
            <a:r>
              <a:rPr lang="en-US" sz="1300" b="1" dirty="0">
                <a:solidFill>
                  <a:srgbClr val="320808"/>
                </a:solidFill>
              </a:rPr>
              <a:t> </a:t>
            </a:r>
            <a:r>
              <a:rPr lang="en-US" sz="1300" b="1" dirty="0" err="1">
                <a:solidFill>
                  <a:srgbClr val="320808"/>
                </a:solidFill>
              </a:rPr>
              <a:t>dan</a:t>
            </a:r>
            <a:r>
              <a:rPr lang="en-US" sz="1300" b="1" dirty="0">
                <a:solidFill>
                  <a:srgbClr val="320808"/>
                </a:solidFill>
              </a:rPr>
              <a:t> </a:t>
            </a:r>
            <a:r>
              <a:rPr lang="en-US" sz="1300" b="1" dirty="0" err="1">
                <a:solidFill>
                  <a:srgbClr val="320808"/>
                </a:solidFill>
              </a:rPr>
              <a:t>kawasan</a:t>
            </a:r>
            <a:r>
              <a:rPr lang="en-US" sz="1300" b="1" dirty="0">
                <a:solidFill>
                  <a:srgbClr val="320808"/>
                </a:solidFill>
              </a:rPr>
              <a:t> </a:t>
            </a:r>
            <a:r>
              <a:rPr lang="en-US" sz="1300" b="1" dirty="0" err="1">
                <a:solidFill>
                  <a:srgbClr val="320808"/>
                </a:solidFill>
              </a:rPr>
              <a:t>pemukiman</a:t>
            </a:r>
            <a:r>
              <a:rPr lang="en-US" sz="1300" b="1" dirty="0">
                <a:solidFill>
                  <a:srgbClr val="320808"/>
                </a:solidFill>
              </a:rPr>
              <a:t>;</a:t>
            </a:r>
            <a:endParaRPr lang="id-ID" sz="1300" b="1" dirty="0">
              <a:solidFill>
                <a:srgbClr val="320808"/>
              </a:solidFill>
            </a:endParaRPr>
          </a:p>
          <a:p>
            <a:pPr marL="228600" indent="-228600">
              <a:buFont typeface="+mj-lt"/>
              <a:buAutoNum type="arabicPeriod"/>
              <a:defRPr/>
            </a:pPr>
            <a:r>
              <a:rPr lang="en-US" sz="1300" b="1" dirty="0" err="1">
                <a:solidFill>
                  <a:srgbClr val="320808"/>
                </a:solidFill>
              </a:rPr>
              <a:t>ketentraman</a:t>
            </a:r>
            <a:r>
              <a:rPr lang="en-US" sz="1300" b="1" dirty="0">
                <a:solidFill>
                  <a:srgbClr val="320808"/>
                </a:solidFill>
              </a:rPr>
              <a:t>, </a:t>
            </a:r>
            <a:r>
              <a:rPr lang="en-US" sz="1300" b="1" dirty="0" err="1">
                <a:solidFill>
                  <a:srgbClr val="320808"/>
                </a:solidFill>
              </a:rPr>
              <a:t>ketertiban</a:t>
            </a:r>
            <a:r>
              <a:rPr lang="en-US" sz="1300" b="1" dirty="0">
                <a:solidFill>
                  <a:srgbClr val="320808"/>
                </a:solidFill>
              </a:rPr>
              <a:t> </a:t>
            </a:r>
            <a:r>
              <a:rPr lang="en-US" sz="1300" b="1" dirty="0" err="1">
                <a:solidFill>
                  <a:srgbClr val="320808"/>
                </a:solidFill>
              </a:rPr>
              <a:t>umum</a:t>
            </a:r>
            <a:r>
              <a:rPr lang="en-US" sz="1300" b="1" dirty="0">
                <a:solidFill>
                  <a:srgbClr val="320808"/>
                </a:solidFill>
              </a:rPr>
              <a:t> </a:t>
            </a:r>
            <a:r>
              <a:rPr lang="en-US" sz="1300" b="1" dirty="0" err="1">
                <a:solidFill>
                  <a:srgbClr val="320808"/>
                </a:solidFill>
              </a:rPr>
              <a:t>dan</a:t>
            </a:r>
            <a:r>
              <a:rPr lang="en-US" sz="1300" b="1" dirty="0">
                <a:solidFill>
                  <a:srgbClr val="320808"/>
                </a:solidFill>
              </a:rPr>
              <a:t> </a:t>
            </a:r>
            <a:r>
              <a:rPr lang="en-US" sz="1300" b="1" dirty="0" err="1">
                <a:solidFill>
                  <a:srgbClr val="320808"/>
                </a:solidFill>
              </a:rPr>
              <a:t>perlindungan</a:t>
            </a:r>
            <a:r>
              <a:rPr lang="en-US" sz="1300" b="1" dirty="0">
                <a:solidFill>
                  <a:srgbClr val="320808"/>
                </a:solidFill>
              </a:rPr>
              <a:t> </a:t>
            </a:r>
            <a:r>
              <a:rPr lang="en-US" sz="1300" b="1" dirty="0" err="1">
                <a:solidFill>
                  <a:srgbClr val="320808"/>
                </a:solidFill>
              </a:rPr>
              <a:t>masyarakat</a:t>
            </a:r>
            <a:endParaRPr lang="id-ID" sz="1300" b="1" dirty="0">
              <a:solidFill>
                <a:srgbClr val="320808"/>
              </a:solidFill>
            </a:endParaRPr>
          </a:p>
          <a:p>
            <a:pPr marL="228600" indent="-228600">
              <a:buFont typeface="+mj-lt"/>
              <a:buAutoNum type="arabicPeriod"/>
              <a:defRPr/>
            </a:pPr>
            <a:r>
              <a:rPr lang="en-US" sz="1300" b="1" dirty="0" err="1">
                <a:solidFill>
                  <a:srgbClr val="320808"/>
                </a:solidFill>
              </a:rPr>
              <a:t>sosial</a:t>
            </a:r>
            <a:r>
              <a:rPr lang="en-US" sz="1300" b="1" dirty="0">
                <a:solidFill>
                  <a:srgbClr val="320808"/>
                </a:solidFill>
              </a:rPr>
              <a:t>;</a:t>
            </a:r>
          </a:p>
          <a:p>
            <a:pPr marL="228600" indent="-228600">
              <a:defRPr/>
            </a:pPr>
            <a:endParaRPr lang="en-US" sz="1300" b="1" dirty="0">
              <a:solidFill>
                <a:srgbClr val="320808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739540" y="2113644"/>
            <a:ext cx="2443280" cy="259598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Font typeface="+mj-lt"/>
              <a:buAutoNum type="arabicPeriod"/>
              <a:defRPr/>
            </a:pPr>
            <a:r>
              <a:rPr lang="en-US" sz="800" b="1" dirty="0" err="1">
                <a:solidFill>
                  <a:schemeClr val="accent4">
                    <a:lumMod val="10000"/>
                  </a:schemeClr>
                </a:solidFill>
              </a:rPr>
              <a:t>tenaga</a:t>
            </a:r>
            <a:r>
              <a:rPr lang="en-US" sz="8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800" b="1" dirty="0" err="1">
                <a:solidFill>
                  <a:schemeClr val="accent4">
                    <a:lumMod val="10000"/>
                  </a:schemeClr>
                </a:solidFill>
              </a:rPr>
              <a:t>kerja</a:t>
            </a:r>
            <a:r>
              <a:rPr lang="en-US" sz="800" b="1" dirty="0">
                <a:solidFill>
                  <a:schemeClr val="accent4">
                    <a:lumMod val="10000"/>
                  </a:schemeClr>
                </a:solidFill>
              </a:rPr>
              <a:t>;</a:t>
            </a:r>
            <a:endParaRPr lang="id-ID" sz="800" b="1" dirty="0">
              <a:solidFill>
                <a:schemeClr val="accent4">
                  <a:lumMod val="10000"/>
                </a:schemeClr>
              </a:solidFill>
            </a:endParaRPr>
          </a:p>
          <a:p>
            <a:pPr marL="228600" indent="-228600">
              <a:buFont typeface="+mj-lt"/>
              <a:buAutoNum type="arabicPeriod"/>
              <a:defRPr/>
            </a:pPr>
            <a:r>
              <a:rPr lang="en-US" sz="800" b="1" dirty="0" err="1">
                <a:solidFill>
                  <a:schemeClr val="accent4">
                    <a:lumMod val="10000"/>
                  </a:schemeClr>
                </a:solidFill>
              </a:rPr>
              <a:t>pemberdayaan</a:t>
            </a:r>
            <a:r>
              <a:rPr lang="en-US" sz="8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800" b="1" dirty="0" err="1">
                <a:solidFill>
                  <a:schemeClr val="accent4">
                    <a:lumMod val="10000"/>
                  </a:schemeClr>
                </a:solidFill>
              </a:rPr>
              <a:t>perempuan</a:t>
            </a:r>
            <a:r>
              <a:rPr lang="en-US" sz="8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800" b="1" dirty="0" err="1">
                <a:solidFill>
                  <a:schemeClr val="accent4">
                    <a:lumMod val="10000"/>
                  </a:schemeClr>
                </a:solidFill>
              </a:rPr>
              <a:t>dan</a:t>
            </a:r>
            <a:r>
              <a:rPr lang="en-US" sz="8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800" b="1" dirty="0" err="1">
                <a:solidFill>
                  <a:schemeClr val="accent4">
                    <a:lumMod val="10000"/>
                  </a:schemeClr>
                </a:solidFill>
              </a:rPr>
              <a:t>perlindungan</a:t>
            </a:r>
            <a:r>
              <a:rPr lang="en-US" sz="8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800" b="1" dirty="0" err="1">
                <a:solidFill>
                  <a:schemeClr val="accent4">
                    <a:lumMod val="10000"/>
                  </a:schemeClr>
                </a:solidFill>
              </a:rPr>
              <a:t>anak</a:t>
            </a:r>
            <a:r>
              <a:rPr lang="en-US" sz="800" b="1" dirty="0">
                <a:solidFill>
                  <a:schemeClr val="accent4">
                    <a:lumMod val="10000"/>
                  </a:schemeClr>
                </a:solidFill>
              </a:rPr>
              <a:t>;</a:t>
            </a:r>
            <a:endParaRPr lang="id-ID" sz="800" b="1" dirty="0">
              <a:solidFill>
                <a:schemeClr val="accent4">
                  <a:lumMod val="10000"/>
                </a:schemeClr>
              </a:solidFill>
            </a:endParaRPr>
          </a:p>
          <a:p>
            <a:pPr marL="228600" indent="-228600">
              <a:buFont typeface="+mj-lt"/>
              <a:buAutoNum type="arabicPeriod"/>
              <a:defRPr/>
            </a:pPr>
            <a:r>
              <a:rPr lang="en-US" sz="800" b="1" dirty="0" err="1">
                <a:solidFill>
                  <a:schemeClr val="accent4">
                    <a:lumMod val="10000"/>
                  </a:schemeClr>
                </a:solidFill>
              </a:rPr>
              <a:t>pangan</a:t>
            </a:r>
            <a:r>
              <a:rPr lang="en-US" sz="800" b="1" dirty="0">
                <a:solidFill>
                  <a:schemeClr val="accent4">
                    <a:lumMod val="10000"/>
                  </a:schemeClr>
                </a:solidFill>
              </a:rPr>
              <a:t>;</a:t>
            </a:r>
            <a:endParaRPr lang="id-ID" sz="800" b="1" dirty="0">
              <a:solidFill>
                <a:schemeClr val="accent4">
                  <a:lumMod val="10000"/>
                </a:schemeClr>
              </a:solidFill>
            </a:endParaRPr>
          </a:p>
          <a:p>
            <a:pPr marL="228600" indent="-228600">
              <a:buFont typeface="+mj-lt"/>
              <a:buAutoNum type="arabicPeriod"/>
              <a:defRPr/>
            </a:pPr>
            <a:r>
              <a:rPr lang="en-US" sz="800" b="1" dirty="0" err="1">
                <a:solidFill>
                  <a:schemeClr val="accent4">
                    <a:lumMod val="10000"/>
                  </a:schemeClr>
                </a:solidFill>
              </a:rPr>
              <a:t>pertanahan</a:t>
            </a:r>
            <a:r>
              <a:rPr lang="en-US" sz="800" b="1" dirty="0">
                <a:solidFill>
                  <a:schemeClr val="accent4">
                    <a:lumMod val="10000"/>
                  </a:schemeClr>
                </a:solidFill>
              </a:rPr>
              <a:t>:</a:t>
            </a:r>
            <a:endParaRPr lang="id-ID" sz="800" b="1" dirty="0">
              <a:solidFill>
                <a:schemeClr val="accent4">
                  <a:lumMod val="10000"/>
                </a:schemeClr>
              </a:solidFill>
            </a:endParaRPr>
          </a:p>
          <a:p>
            <a:pPr marL="228600" indent="-228600">
              <a:buFont typeface="+mj-lt"/>
              <a:buAutoNum type="arabicPeriod"/>
              <a:defRPr/>
            </a:pPr>
            <a:r>
              <a:rPr lang="id-ID" sz="800" b="1" dirty="0">
                <a:solidFill>
                  <a:schemeClr val="accent4">
                    <a:lumMod val="10000"/>
                  </a:schemeClr>
                </a:solidFill>
              </a:rPr>
              <a:t>lingkungan hidup;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id-ID" sz="800" b="1" dirty="0">
                <a:solidFill>
                  <a:schemeClr val="accent4">
                    <a:lumMod val="10000"/>
                  </a:schemeClr>
                </a:solidFill>
              </a:rPr>
              <a:t>administrasi kependudukan dan pencatatan sipil;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id-ID" sz="800" b="1" dirty="0">
                <a:solidFill>
                  <a:schemeClr val="accent4">
                    <a:lumMod val="10000"/>
                  </a:schemeClr>
                </a:solidFill>
              </a:rPr>
              <a:t>pemberdayaan masyarakat desa;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id-ID" sz="800" b="1" dirty="0">
                <a:solidFill>
                  <a:schemeClr val="accent4">
                    <a:lumMod val="10000"/>
                  </a:schemeClr>
                </a:solidFill>
              </a:rPr>
              <a:t>pengendalian penduduk dan k</a:t>
            </a:r>
            <a:r>
              <a:rPr lang="es-ES" sz="800" b="1" dirty="0" err="1">
                <a:solidFill>
                  <a:schemeClr val="accent4">
                    <a:lumMod val="10000"/>
                  </a:schemeClr>
                </a:solidFill>
              </a:rPr>
              <a:t>eluarga</a:t>
            </a:r>
            <a:r>
              <a:rPr lang="es-ES" sz="8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id-ID" sz="800" b="1" dirty="0">
                <a:solidFill>
                  <a:schemeClr val="accent4">
                    <a:lumMod val="10000"/>
                  </a:schemeClr>
                </a:solidFill>
              </a:rPr>
              <a:t>b</a:t>
            </a:r>
            <a:r>
              <a:rPr lang="es-ES" sz="800" b="1" dirty="0" err="1">
                <a:solidFill>
                  <a:schemeClr val="accent4">
                    <a:lumMod val="10000"/>
                  </a:schemeClr>
                </a:solidFill>
              </a:rPr>
              <a:t>erencana</a:t>
            </a:r>
            <a:r>
              <a:rPr lang="id-ID" sz="800" b="1" dirty="0">
                <a:solidFill>
                  <a:schemeClr val="accent4">
                    <a:lumMod val="10000"/>
                  </a:schemeClr>
                </a:solidFill>
              </a:rPr>
              <a:t>;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id-ID" sz="800" b="1" dirty="0">
                <a:solidFill>
                  <a:schemeClr val="accent4">
                    <a:lumMod val="10000"/>
                  </a:schemeClr>
                </a:solidFill>
              </a:rPr>
              <a:t>perhubungan; 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id-ID" sz="800" b="1" dirty="0">
                <a:solidFill>
                  <a:schemeClr val="accent4">
                    <a:lumMod val="10000"/>
                  </a:schemeClr>
                </a:solidFill>
              </a:rPr>
              <a:t>komunikasi dan informatika;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id-ID" sz="800" b="1" dirty="0">
                <a:solidFill>
                  <a:schemeClr val="accent4">
                    <a:lumMod val="10000"/>
                  </a:schemeClr>
                </a:solidFill>
              </a:rPr>
              <a:t>koperasi, usaha kecil, dan menengah;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id-ID" sz="800" b="1" dirty="0">
                <a:solidFill>
                  <a:schemeClr val="accent4">
                    <a:lumMod val="10000"/>
                  </a:schemeClr>
                </a:solidFill>
              </a:rPr>
              <a:t>penanaman modal;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id-ID" sz="800" b="1" dirty="0">
                <a:solidFill>
                  <a:schemeClr val="accent4">
                    <a:lumMod val="10000"/>
                  </a:schemeClr>
                </a:solidFill>
              </a:rPr>
              <a:t>kepemudaan dan olah raga;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id-ID" sz="800" b="1" dirty="0">
                <a:solidFill>
                  <a:schemeClr val="accent4">
                    <a:lumMod val="10000"/>
                  </a:schemeClr>
                </a:solidFill>
              </a:rPr>
              <a:t>statistik;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id-ID" sz="800" b="1" dirty="0">
                <a:solidFill>
                  <a:schemeClr val="accent4">
                    <a:lumMod val="10000"/>
                  </a:schemeClr>
                </a:solidFill>
              </a:rPr>
              <a:t>persandian;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id-ID" sz="800" b="1" dirty="0">
                <a:solidFill>
                  <a:schemeClr val="accent4">
                    <a:lumMod val="10000"/>
                  </a:schemeClr>
                </a:solidFill>
              </a:rPr>
              <a:t>kebudayaan;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id-ID" sz="800" b="1" dirty="0">
                <a:solidFill>
                  <a:schemeClr val="accent4">
                    <a:lumMod val="10000"/>
                  </a:schemeClr>
                </a:solidFill>
              </a:rPr>
              <a:t>perpustakaan; dan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id-ID" sz="800" b="1" dirty="0">
                <a:solidFill>
                  <a:schemeClr val="accent4">
                    <a:lumMod val="10000"/>
                  </a:schemeClr>
                </a:solidFill>
              </a:rPr>
              <a:t>kearsipan;</a:t>
            </a:r>
            <a:endParaRPr lang="th-TH" sz="800" b="1" dirty="0">
              <a:solidFill>
                <a:schemeClr val="accent4">
                  <a:lumMod val="1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652487" y="1744255"/>
            <a:ext cx="2901395" cy="259598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indent="-273050">
              <a:buFont typeface="+mj-lt"/>
              <a:buAutoNum type="arabicPeriod"/>
              <a:tabLst>
                <a:tab pos="177800" algn="l"/>
              </a:tabLst>
              <a:defRPr/>
            </a:pPr>
            <a:r>
              <a:rPr lang="id-ID" sz="1600" b="1" dirty="0">
                <a:solidFill>
                  <a:srgbClr val="320808"/>
                </a:solidFill>
              </a:rPr>
              <a:t>kelautan dan perikanan;</a:t>
            </a:r>
          </a:p>
          <a:p>
            <a:pPr marL="273050" indent="-273050">
              <a:buFont typeface="+mj-lt"/>
              <a:buAutoNum type="arabicPeriod"/>
              <a:tabLst>
                <a:tab pos="177800" algn="l"/>
              </a:tabLst>
              <a:defRPr/>
            </a:pPr>
            <a:r>
              <a:rPr lang="id-ID" sz="1600" b="1" dirty="0">
                <a:solidFill>
                  <a:srgbClr val="320808"/>
                </a:solidFill>
              </a:rPr>
              <a:t>pariwisata;</a:t>
            </a:r>
          </a:p>
          <a:p>
            <a:pPr marL="273050" indent="-273050">
              <a:buFont typeface="+mj-lt"/>
              <a:buAutoNum type="arabicPeriod"/>
              <a:tabLst>
                <a:tab pos="177800" algn="l"/>
              </a:tabLst>
              <a:defRPr/>
            </a:pPr>
            <a:r>
              <a:rPr lang="id-ID" sz="1600" b="1" dirty="0">
                <a:solidFill>
                  <a:srgbClr val="320808"/>
                </a:solidFill>
              </a:rPr>
              <a:t>pertanian;</a:t>
            </a:r>
          </a:p>
          <a:p>
            <a:pPr marL="273050" indent="-273050">
              <a:buFont typeface="+mj-lt"/>
              <a:buAutoNum type="arabicPeriod"/>
              <a:tabLst>
                <a:tab pos="177800" algn="l"/>
              </a:tabLst>
              <a:defRPr/>
            </a:pPr>
            <a:r>
              <a:rPr lang="id-ID" sz="1600" b="1" dirty="0">
                <a:solidFill>
                  <a:srgbClr val="320808"/>
                </a:solidFill>
              </a:rPr>
              <a:t>kehutanan;</a:t>
            </a:r>
          </a:p>
          <a:p>
            <a:pPr marL="273050" indent="-273050">
              <a:buFont typeface="+mj-lt"/>
              <a:buAutoNum type="arabicPeriod"/>
              <a:tabLst>
                <a:tab pos="177800" algn="l"/>
              </a:tabLst>
              <a:defRPr/>
            </a:pPr>
            <a:r>
              <a:rPr lang="id-ID" sz="1600" b="1" dirty="0">
                <a:solidFill>
                  <a:srgbClr val="320808"/>
                </a:solidFill>
              </a:rPr>
              <a:t>energi dan sumber daya mineral;</a:t>
            </a:r>
          </a:p>
          <a:p>
            <a:pPr marL="273050" indent="-273050">
              <a:buFont typeface="+mj-lt"/>
              <a:buAutoNum type="arabicPeriod"/>
              <a:tabLst>
                <a:tab pos="177800" algn="l"/>
              </a:tabLst>
              <a:defRPr/>
            </a:pPr>
            <a:r>
              <a:rPr lang="id-ID" sz="1600" b="1" dirty="0">
                <a:solidFill>
                  <a:srgbClr val="320808"/>
                </a:solidFill>
              </a:rPr>
              <a:t>perdagangan</a:t>
            </a:r>
          </a:p>
          <a:p>
            <a:pPr marL="273050" indent="-273050">
              <a:buFont typeface="+mj-lt"/>
              <a:buAutoNum type="arabicPeriod"/>
              <a:tabLst>
                <a:tab pos="177800" algn="l"/>
              </a:tabLst>
              <a:defRPr/>
            </a:pPr>
            <a:r>
              <a:rPr lang="id-ID" sz="1600" b="1" dirty="0">
                <a:solidFill>
                  <a:srgbClr val="320808"/>
                </a:solidFill>
              </a:rPr>
              <a:t>perindustrian</a:t>
            </a:r>
          </a:p>
          <a:p>
            <a:pPr marL="273050" indent="-273050">
              <a:buFont typeface="+mj-lt"/>
              <a:buAutoNum type="arabicPeriod"/>
              <a:tabLst>
                <a:tab pos="177800" algn="l"/>
              </a:tabLst>
              <a:defRPr/>
            </a:pPr>
            <a:r>
              <a:rPr lang="id-ID" sz="1600" b="1" dirty="0">
                <a:solidFill>
                  <a:srgbClr val="320808"/>
                </a:solidFill>
              </a:rPr>
              <a:t>transmigrasi</a:t>
            </a:r>
            <a:endParaRPr lang="th-TH" sz="1600" b="1" dirty="0">
              <a:solidFill>
                <a:srgbClr val="320808"/>
              </a:solidFill>
              <a:latin typeface="Bookman Old Style" pitchFamily="18" charset="0"/>
            </a:endParaRPr>
          </a:p>
          <a:p>
            <a:pPr marL="273050" indent="-273050">
              <a:tabLst>
                <a:tab pos="177800" algn="l"/>
              </a:tabLst>
              <a:defRPr/>
            </a:pPr>
            <a:endParaRPr lang="th-TH" sz="1600" b="1" dirty="0">
              <a:solidFill>
                <a:srgbClr val="320808"/>
              </a:solidFill>
              <a:latin typeface="Bookman Old Style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652487" y="1286132"/>
            <a:ext cx="2901395" cy="4581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320808"/>
                </a:solidFill>
              </a:rPr>
              <a:t>PILIHAN (8)</a:t>
            </a:r>
          </a:p>
        </p:txBody>
      </p:sp>
      <p:sp>
        <p:nvSpPr>
          <p:cNvPr id="23" name="Right Triangle 22"/>
          <p:cNvSpPr/>
          <p:nvPr/>
        </p:nvSpPr>
        <p:spPr>
          <a:xfrm rot="10800000">
            <a:off x="8075083" y="1"/>
            <a:ext cx="1068935" cy="1350110"/>
          </a:xfrm>
          <a:prstGeom prst="rtTriangle">
            <a:avLst/>
          </a:prstGeom>
          <a:solidFill>
            <a:srgbClr val="0000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7989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70333"/>
            <a:ext cx="9144000" cy="413861"/>
          </a:xfrm>
          <a:custGeom>
            <a:avLst/>
            <a:gdLst/>
            <a:ahLst/>
            <a:cxnLst/>
            <a:rect l="l" t="t" r="r" b="b"/>
            <a:pathLst>
              <a:path w="12192000" h="551815">
                <a:moveTo>
                  <a:pt x="0" y="551688"/>
                </a:moveTo>
                <a:lnTo>
                  <a:pt x="12192000" y="551688"/>
                </a:lnTo>
                <a:lnTo>
                  <a:pt x="12192000" y="0"/>
                </a:lnTo>
                <a:lnTo>
                  <a:pt x="0" y="0"/>
                </a:lnTo>
                <a:lnTo>
                  <a:pt x="0" y="551688"/>
                </a:lnTo>
                <a:close/>
              </a:path>
            </a:pathLst>
          </a:custGeom>
          <a:solidFill>
            <a:srgbClr val="1D0987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9144000" cy="370523"/>
          </a:xfrm>
          <a:custGeom>
            <a:avLst/>
            <a:gdLst/>
            <a:ahLst/>
            <a:cxnLst/>
            <a:rect l="l" t="t" r="r" b="b"/>
            <a:pathLst>
              <a:path w="12192000" h="494030">
                <a:moveTo>
                  <a:pt x="0" y="493775"/>
                </a:moveTo>
                <a:lnTo>
                  <a:pt x="12192000" y="493775"/>
                </a:lnTo>
                <a:lnTo>
                  <a:pt x="12192000" y="0"/>
                </a:lnTo>
                <a:lnTo>
                  <a:pt x="0" y="0"/>
                </a:lnTo>
                <a:lnTo>
                  <a:pt x="0" y="493775"/>
                </a:lnTo>
                <a:close/>
              </a:path>
            </a:pathLst>
          </a:custGeom>
          <a:solidFill>
            <a:srgbClr val="F49408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4" name="object 4"/>
          <p:cNvSpPr/>
          <p:nvPr/>
        </p:nvSpPr>
        <p:spPr>
          <a:xfrm>
            <a:off x="4171404" y="2493111"/>
            <a:ext cx="362231" cy="11587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5" name="object 5"/>
          <p:cNvSpPr/>
          <p:nvPr/>
        </p:nvSpPr>
        <p:spPr>
          <a:xfrm>
            <a:off x="4629435" y="1934813"/>
            <a:ext cx="3861435" cy="3208973"/>
          </a:xfrm>
          <a:custGeom>
            <a:avLst/>
            <a:gdLst/>
            <a:ahLst/>
            <a:cxnLst/>
            <a:rect l="l" t="t" r="r" b="b"/>
            <a:pathLst>
              <a:path w="5148580" h="4278630">
                <a:moveTo>
                  <a:pt x="3949065" y="0"/>
                </a:moveTo>
                <a:lnTo>
                  <a:pt x="0" y="4056557"/>
                </a:lnTo>
                <a:lnTo>
                  <a:pt x="860309" y="4278249"/>
                </a:lnTo>
                <a:lnTo>
                  <a:pt x="5148345" y="4278249"/>
                </a:lnTo>
                <a:lnTo>
                  <a:pt x="3949065" y="0"/>
                </a:lnTo>
                <a:close/>
              </a:path>
            </a:pathLst>
          </a:custGeom>
          <a:solidFill>
            <a:srgbClr val="92CDDD">
              <a:alpha val="59999"/>
            </a:srgbClr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6" name="object 6"/>
          <p:cNvSpPr/>
          <p:nvPr/>
        </p:nvSpPr>
        <p:spPr>
          <a:xfrm>
            <a:off x="4943666" y="2980598"/>
            <a:ext cx="4200525" cy="2163128"/>
          </a:xfrm>
          <a:custGeom>
            <a:avLst/>
            <a:gdLst/>
            <a:ahLst/>
            <a:cxnLst/>
            <a:rect l="l" t="t" r="r" b="b"/>
            <a:pathLst>
              <a:path w="5600700" h="2884170">
                <a:moveTo>
                  <a:pt x="5600446" y="0"/>
                </a:moveTo>
                <a:lnTo>
                  <a:pt x="0" y="790273"/>
                </a:lnTo>
                <a:lnTo>
                  <a:pt x="1623760" y="2883868"/>
                </a:lnTo>
                <a:lnTo>
                  <a:pt x="4433992" y="2883868"/>
                </a:lnTo>
                <a:lnTo>
                  <a:pt x="5600446" y="9147"/>
                </a:lnTo>
                <a:lnTo>
                  <a:pt x="5600446" y="0"/>
                </a:lnTo>
                <a:close/>
              </a:path>
            </a:pathLst>
          </a:custGeom>
          <a:solidFill>
            <a:srgbClr val="F9C090">
              <a:alpha val="59999"/>
            </a:srgbClr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7" name="object 7"/>
          <p:cNvSpPr txBox="1"/>
          <p:nvPr/>
        </p:nvSpPr>
        <p:spPr>
          <a:xfrm>
            <a:off x="537744" y="932117"/>
            <a:ext cx="2651284" cy="368210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>
              <a:lnSpc>
                <a:spcPts val="1436"/>
              </a:lnSpc>
              <a:spcBef>
                <a:spcPts val="71"/>
              </a:spcBef>
            </a:pPr>
            <a:r>
              <a:rPr sz="1200" b="1" spc="-4" dirty="0">
                <a:latin typeface="Segoe UI"/>
                <a:cs typeface="Segoe UI"/>
              </a:rPr>
              <a:t>KEWENANGAN </a:t>
            </a:r>
            <a:r>
              <a:rPr sz="1200" b="1" spc="-15" dirty="0">
                <a:latin typeface="Segoe UI"/>
                <a:cs typeface="Segoe UI"/>
              </a:rPr>
              <a:t>PEMERINTAH</a:t>
            </a:r>
            <a:r>
              <a:rPr sz="1200" b="1" spc="8" dirty="0">
                <a:latin typeface="Segoe UI"/>
                <a:cs typeface="Segoe UI"/>
              </a:rPr>
              <a:t> </a:t>
            </a:r>
            <a:r>
              <a:rPr sz="1200" b="1" spc="-23" dirty="0">
                <a:latin typeface="Segoe UI"/>
                <a:cs typeface="Segoe UI"/>
              </a:rPr>
              <a:t>PUSAT</a:t>
            </a:r>
            <a:endParaRPr sz="1200">
              <a:latin typeface="Segoe UI"/>
              <a:cs typeface="Segoe UI"/>
            </a:endParaRPr>
          </a:p>
          <a:p>
            <a:pPr marL="9525">
              <a:lnSpc>
                <a:spcPts val="1436"/>
              </a:lnSpc>
            </a:pPr>
            <a:r>
              <a:rPr sz="1200" spc="-11" dirty="0">
                <a:latin typeface="Calibri"/>
                <a:cs typeface="Calibri"/>
              </a:rPr>
              <a:t>(Psl </a:t>
            </a:r>
            <a:r>
              <a:rPr sz="1200" spc="-8" dirty="0">
                <a:latin typeface="Calibri"/>
                <a:cs typeface="Calibri"/>
              </a:rPr>
              <a:t>13 </a:t>
            </a:r>
            <a:r>
              <a:rPr sz="1200" spc="-15" dirty="0">
                <a:latin typeface="Calibri"/>
                <a:cs typeface="Calibri"/>
              </a:rPr>
              <a:t>ayat </a:t>
            </a:r>
            <a:r>
              <a:rPr sz="1200" spc="-4" dirty="0">
                <a:latin typeface="Calibri"/>
                <a:cs typeface="Calibri"/>
              </a:rPr>
              <a:t>2</a:t>
            </a:r>
            <a:r>
              <a:rPr sz="1200" spc="19" dirty="0">
                <a:latin typeface="Calibri"/>
                <a:cs typeface="Calibri"/>
              </a:rPr>
              <a:t> </a:t>
            </a:r>
            <a:r>
              <a:rPr sz="1200" spc="-8" dirty="0">
                <a:latin typeface="Calibri"/>
                <a:cs typeface="Calibri"/>
              </a:rPr>
              <a:t>UU23/2014)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69884" y="908113"/>
            <a:ext cx="1872615" cy="368210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>
              <a:lnSpc>
                <a:spcPts val="1417"/>
              </a:lnSpc>
              <a:spcBef>
                <a:spcPts val="71"/>
              </a:spcBef>
            </a:pPr>
            <a:r>
              <a:rPr sz="1200" b="1" spc="-4" dirty="0">
                <a:latin typeface="Segoe UI"/>
                <a:cs typeface="Segoe UI"/>
              </a:rPr>
              <a:t>KEWENANGAN</a:t>
            </a:r>
            <a:r>
              <a:rPr sz="1200" b="1" spc="-34" dirty="0">
                <a:latin typeface="Segoe UI"/>
                <a:cs typeface="Segoe UI"/>
              </a:rPr>
              <a:t> </a:t>
            </a:r>
            <a:r>
              <a:rPr sz="1200" b="1" spc="-4" dirty="0">
                <a:latin typeface="Segoe UI"/>
                <a:cs typeface="Segoe UI"/>
              </a:rPr>
              <a:t>PROVINSI</a:t>
            </a:r>
            <a:endParaRPr sz="1200">
              <a:latin typeface="Segoe UI"/>
              <a:cs typeface="Segoe UI"/>
            </a:endParaRPr>
          </a:p>
          <a:p>
            <a:pPr marL="43814">
              <a:lnSpc>
                <a:spcPts val="1417"/>
              </a:lnSpc>
            </a:pPr>
            <a:r>
              <a:rPr sz="1200" spc="-11" dirty="0">
                <a:latin typeface="Calibri"/>
                <a:cs typeface="Calibri"/>
              </a:rPr>
              <a:t>(Psl </a:t>
            </a:r>
            <a:r>
              <a:rPr sz="1200" spc="-8" dirty="0">
                <a:latin typeface="Calibri"/>
                <a:cs typeface="Calibri"/>
              </a:rPr>
              <a:t>13 </a:t>
            </a:r>
            <a:r>
              <a:rPr sz="1200" spc="-15" dirty="0">
                <a:latin typeface="Calibri"/>
                <a:cs typeface="Calibri"/>
              </a:rPr>
              <a:t>ayat</a:t>
            </a:r>
            <a:r>
              <a:rPr sz="1200" spc="4" dirty="0">
                <a:latin typeface="Calibri"/>
                <a:cs typeface="Calibri"/>
              </a:rPr>
              <a:t> </a:t>
            </a:r>
            <a:r>
              <a:rPr sz="1200" spc="-8" dirty="0">
                <a:latin typeface="Calibri"/>
                <a:cs typeface="Calibri"/>
              </a:rPr>
              <a:t>(3)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18313" y="1383030"/>
            <a:ext cx="3617595" cy="1751171"/>
          </a:xfrm>
          <a:custGeom>
            <a:avLst/>
            <a:gdLst/>
            <a:ahLst/>
            <a:cxnLst/>
            <a:rect l="l" t="t" r="r" b="b"/>
            <a:pathLst>
              <a:path w="4823460" h="2334895">
                <a:moveTo>
                  <a:pt x="0" y="2334768"/>
                </a:moveTo>
                <a:lnTo>
                  <a:pt x="4823460" y="2334768"/>
                </a:lnTo>
                <a:lnTo>
                  <a:pt x="4823460" y="0"/>
                </a:lnTo>
                <a:lnTo>
                  <a:pt x="0" y="0"/>
                </a:lnTo>
                <a:lnTo>
                  <a:pt x="0" y="2334768"/>
                </a:lnTo>
                <a:close/>
              </a:path>
            </a:pathLst>
          </a:custGeom>
          <a:solidFill>
            <a:srgbClr val="17375E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0" name="object 10"/>
          <p:cNvSpPr txBox="1"/>
          <p:nvPr/>
        </p:nvSpPr>
        <p:spPr>
          <a:xfrm>
            <a:off x="286435" y="1501997"/>
            <a:ext cx="3489008" cy="149720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56699" marR="263366" indent="-256699">
              <a:spcBef>
                <a:spcPts val="75"/>
              </a:spcBef>
              <a:buFont typeface="Arial"/>
              <a:buChar char="•"/>
              <a:tabLst>
                <a:tab pos="256699" algn="l"/>
                <a:tab pos="257175" algn="l"/>
              </a:tabLst>
            </a:pP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Urusan Pemerintahan yang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lokasinya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lintas Daerah provinsi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atau 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lintas</a:t>
            </a:r>
            <a:r>
              <a:rPr sz="900" spc="-1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negara;</a:t>
            </a:r>
            <a:endParaRPr sz="900">
              <a:latin typeface="Calibri"/>
              <a:cs typeface="Calibri"/>
            </a:endParaRPr>
          </a:p>
          <a:p>
            <a:pPr marL="256699" marR="68104" indent="-256699">
              <a:spcBef>
                <a:spcPts val="214"/>
              </a:spcBef>
              <a:buFont typeface="Arial"/>
              <a:buChar char="•"/>
              <a:tabLst>
                <a:tab pos="256699" algn="l"/>
                <a:tab pos="257175" algn="l"/>
              </a:tabLst>
            </a:pP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Urusan Pemerintahan yang penggunanya lintas Daerah provinsi</a:t>
            </a:r>
            <a:r>
              <a:rPr sz="9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atau 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lintas</a:t>
            </a:r>
            <a:r>
              <a:rPr sz="900" spc="-1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negara;</a:t>
            </a:r>
            <a:endParaRPr sz="900">
              <a:latin typeface="Calibri"/>
              <a:cs typeface="Calibri"/>
            </a:endParaRPr>
          </a:p>
          <a:p>
            <a:pPr marL="256699" marR="148114" indent="-256699">
              <a:spcBef>
                <a:spcPts val="217"/>
              </a:spcBef>
              <a:buFont typeface="Arial"/>
              <a:buChar char="•"/>
              <a:tabLst>
                <a:tab pos="256699" algn="l"/>
                <a:tab pos="257175" algn="l"/>
              </a:tabLst>
            </a:pP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Urusan Pemerintahan yang manfaat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atau </a:t>
            </a:r>
            <a:r>
              <a:rPr sz="900" dirty="0">
                <a:solidFill>
                  <a:srgbClr val="FFFFFF"/>
                </a:solidFill>
                <a:latin typeface="Calibri"/>
                <a:cs typeface="Calibri"/>
              </a:rPr>
              <a:t>dampak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negatifnya</a:t>
            </a:r>
            <a:r>
              <a:rPr sz="900" spc="-9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lintas  Daerah provinsi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atau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lintas</a:t>
            </a:r>
            <a:r>
              <a:rPr sz="9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negara;</a:t>
            </a:r>
            <a:endParaRPr sz="900">
              <a:latin typeface="Calibri"/>
              <a:cs typeface="Calibri"/>
            </a:endParaRPr>
          </a:p>
          <a:p>
            <a:pPr marL="256699" marR="3810" indent="-256699">
              <a:spcBef>
                <a:spcPts val="217"/>
              </a:spcBef>
              <a:buFont typeface="Arial"/>
              <a:buChar char="•"/>
              <a:tabLst>
                <a:tab pos="256699" algn="l"/>
                <a:tab pos="257175" algn="l"/>
              </a:tabLst>
            </a:pP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Urusan Pemerintahan yang </a:t>
            </a:r>
            <a:r>
              <a:rPr sz="900" dirty="0">
                <a:solidFill>
                  <a:srgbClr val="FFFFFF"/>
                </a:solidFill>
                <a:latin typeface="Calibri"/>
                <a:cs typeface="Calibri"/>
              </a:rPr>
              <a:t>penggunaan sumber </a:t>
            </a:r>
            <a:r>
              <a:rPr sz="900" spc="-11" dirty="0">
                <a:solidFill>
                  <a:srgbClr val="FFFFFF"/>
                </a:solidFill>
                <a:latin typeface="Calibri"/>
                <a:cs typeface="Calibri"/>
              </a:rPr>
              <a:t>dayanya </a:t>
            </a:r>
            <a:r>
              <a:rPr sz="900" dirty="0">
                <a:solidFill>
                  <a:srgbClr val="FFFFFF"/>
                </a:solidFill>
                <a:latin typeface="Calibri"/>
                <a:cs typeface="Calibri"/>
              </a:rPr>
              <a:t>lebih</a:t>
            </a:r>
            <a:r>
              <a:rPr sz="900" spc="-98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efisien  </a:t>
            </a:r>
            <a:r>
              <a:rPr sz="900" dirty="0">
                <a:solidFill>
                  <a:srgbClr val="FFFFFF"/>
                </a:solidFill>
                <a:latin typeface="Calibri"/>
                <a:cs typeface="Calibri"/>
              </a:rPr>
              <a:t>apabila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dilakukan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oleh Pemerintah Pusat;</a:t>
            </a:r>
            <a:r>
              <a:rPr sz="9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dan/atau</a:t>
            </a:r>
            <a:endParaRPr sz="900">
              <a:latin typeface="Calibri"/>
              <a:cs typeface="Calibri"/>
            </a:endParaRPr>
          </a:p>
          <a:p>
            <a:pPr marL="256699" marR="162401" indent="-256699">
              <a:spcBef>
                <a:spcPts val="214"/>
              </a:spcBef>
              <a:buFont typeface="Arial"/>
              <a:buChar char="•"/>
              <a:tabLst>
                <a:tab pos="256699" algn="l"/>
                <a:tab pos="257175" algn="l"/>
              </a:tabLst>
            </a:pP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Urusan Pemerintahan yang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peranannya strategis </a:t>
            </a:r>
            <a:r>
              <a:rPr sz="900" dirty="0">
                <a:solidFill>
                  <a:srgbClr val="FFFFFF"/>
                </a:solidFill>
                <a:latin typeface="Calibri"/>
                <a:cs typeface="Calibri"/>
              </a:rPr>
              <a:t>bagi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kepentingan  </a:t>
            </a:r>
            <a:r>
              <a:rPr sz="900" dirty="0">
                <a:solidFill>
                  <a:srgbClr val="FFFFFF"/>
                </a:solidFill>
                <a:latin typeface="Calibri"/>
                <a:cs typeface="Calibri"/>
              </a:rPr>
              <a:t>nasional.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911471" y="1384173"/>
            <a:ext cx="3829050" cy="1176338"/>
          </a:xfrm>
          <a:custGeom>
            <a:avLst/>
            <a:gdLst/>
            <a:ahLst/>
            <a:cxnLst/>
            <a:rect l="l" t="t" r="r" b="b"/>
            <a:pathLst>
              <a:path w="5105400" h="1568450">
                <a:moveTo>
                  <a:pt x="0" y="1568196"/>
                </a:moveTo>
                <a:lnTo>
                  <a:pt x="5105400" y="1568196"/>
                </a:lnTo>
                <a:lnTo>
                  <a:pt x="5105400" y="0"/>
                </a:lnTo>
                <a:lnTo>
                  <a:pt x="0" y="0"/>
                </a:lnTo>
                <a:lnTo>
                  <a:pt x="0" y="1568196"/>
                </a:lnTo>
                <a:close/>
              </a:path>
            </a:pathLst>
          </a:custGeom>
          <a:solidFill>
            <a:srgbClr val="622422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2" name="object 12"/>
          <p:cNvSpPr txBox="1"/>
          <p:nvPr/>
        </p:nvSpPr>
        <p:spPr>
          <a:xfrm>
            <a:off x="4980528" y="1375600"/>
            <a:ext cx="3596164" cy="944970"/>
          </a:xfrm>
          <a:prstGeom prst="rect">
            <a:avLst/>
          </a:prstGeom>
        </p:spPr>
        <p:txBody>
          <a:bodyPr vert="horz" wrap="square" lIns="0" tIns="36671" rIns="0" bIns="0" rtlCol="0">
            <a:spAutoFit/>
          </a:bodyPr>
          <a:lstStyle/>
          <a:p>
            <a:pPr marL="256699" indent="-256699">
              <a:spcBef>
                <a:spcPts val="289"/>
              </a:spcBef>
              <a:buFont typeface="Arial"/>
              <a:buChar char="•"/>
              <a:tabLst>
                <a:tab pos="256699" algn="l"/>
                <a:tab pos="257175" algn="l"/>
              </a:tabLst>
            </a:pP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Urusan Pemerintahan yang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lokasinya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lintas Daerah</a:t>
            </a:r>
            <a:r>
              <a:rPr sz="900" spc="-3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kabupaten/kota;</a:t>
            </a:r>
            <a:endParaRPr sz="900">
              <a:latin typeface="Calibri"/>
              <a:cs typeface="Calibri"/>
            </a:endParaRPr>
          </a:p>
          <a:p>
            <a:pPr marL="256699" indent="-256699">
              <a:spcBef>
                <a:spcPts val="217"/>
              </a:spcBef>
              <a:buFont typeface="Arial"/>
              <a:buChar char="•"/>
              <a:tabLst>
                <a:tab pos="256699" algn="l"/>
                <a:tab pos="257175" algn="l"/>
              </a:tabLst>
            </a:pP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Urusan Pemerintahan yang penggunanya lintas Daerah</a:t>
            </a:r>
            <a:r>
              <a:rPr sz="900" spc="-7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kabupaten/kota;</a:t>
            </a:r>
            <a:endParaRPr sz="900">
              <a:latin typeface="Calibri"/>
              <a:cs typeface="Calibri"/>
            </a:endParaRPr>
          </a:p>
          <a:p>
            <a:pPr marL="256699" marR="255270" indent="-256699">
              <a:spcBef>
                <a:spcPts val="214"/>
              </a:spcBef>
              <a:buFont typeface="Arial"/>
              <a:buChar char="•"/>
              <a:tabLst>
                <a:tab pos="256699" algn="l"/>
                <a:tab pos="257175" algn="l"/>
              </a:tabLst>
            </a:pP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Urusan Pemerintahan yang manfaat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atau </a:t>
            </a:r>
            <a:r>
              <a:rPr sz="900" dirty="0">
                <a:solidFill>
                  <a:srgbClr val="FFFFFF"/>
                </a:solidFill>
                <a:latin typeface="Calibri"/>
                <a:cs typeface="Calibri"/>
              </a:rPr>
              <a:t>dampak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negatifnya</a:t>
            </a:r>
            <a:r>
              <a:rPr sz="900" spc="-9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lintas  Daerah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kabupaten/kota;</a:t>
            </a:r>
            <a:r>
              <a:rPr sz="900" spc="-3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dan/atau</a:t>
            </a:r>
            <a:endParaRPr sz="900">
              <a:latin typeface="Calibri"/>
              <a:cs typeface="Calibri"/>
            </a:endParaRPr>
          </a:p>
          <a:p>
            <a:pPr marL="256699" marR="110966" indent="-256699">
              <a:spcBef>
                <a:spcPts val="217"/>
              </a:spcBef>
              <a:buFont typeface="Arial"/>
              <a:buChar char="•"/>
              <a:tabLst>
                <a:tab pos="256699" algn="l"/>
                <a:tab pos="257175" algn="l"/>
              </a:tabLst>
            </a:pP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Urusan Pemerintahan yang </a:t>
            </a:r>
            <a:r>
              <a:rPr sz="900" dirty="0">
                <a:solidFill>
                  <a:srgbClr val="FFFFFF"/>
                </a:solidFill>
                <a:latin typeface="Calibri"/>
                <a:cs typeface="Calibri"/>
              </a:rPr>
              <a:t>penggunaan sumber </a:t>
            </a:r>
            <a:r>
              <a:rPr sz="900" spc="-11" dirty="0">
                <a:solidFill>
                  <a:srgbClr val="FFFFFF"/>
                </a:solidFill>
                <a:latin typeface="Calibri"/>
                <a:cs typeface="Calibri"/>
              </a:rPr>
              <a:t>dayanya </a:t>
            </a:r>
            <a:r>
              <a:rPr sz="900" dirty="0">
                <a:solidFill>
                  <a:srgbClr val="FFFFFF"/>
                </a:solidFill>
                <a:latin typeface="Calibri"/>
                <a:cs typeface="Calibri"/>
              </a:rPr>
              <a:t>lebih</a:t>
            </a:r>
            <a:r>
              <a:rPr sz="900" spc="-98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efisien  </a:t>
            </a:r>
            <a:r>
              <a:rPr sz="900" dirty="0">
                <a:solidFill>
                  <a:srgbClr val="FFFFFF"/>
                </a:solidFill>
                <a:latin typeface="Calibri"/>
                <a:cs typeface="Calibri"/>
              </a:rPr>
              <a:t>apabila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dilakukan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oleh Daerah</a:t>
            </a:r>
            <a:r>
              <a:rPr sz="900" spc="-3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Provinsi.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27482" y="3950207"/>
            <a:ext cx="3807619" cy="1106805"/>
          </a:xfrm>
          <a:custGeom>
            <a:avLst/>
            <a:gdLst/>
            <a:ahLst/>
            <a:cxnLst/>
            <a:rect l="l" t="t" r="r" b="b"/>
            <a:pathLst>
              <a:path w="5076825" h="1475740">
                <a:moveTo>
                  <a:pt x="0" y="1475232"/>
                </a:moveTo>
                <a:lnTo>
                  <a:pt x="5076444" y="1475232"/>
                </a:lnTo>
                <a:lnTo>
                  <a:pt x="5076444" y="0"/>
                </a:lnTo>
                <a:lnTo>
                  <a:pt x="0" y="0"/>
                </a:lnTo>
                <a:lnTo>
                  <a:pt x="0" y="1475232"/>
                </a:lnTo>
                <a:close/>
              </a:path>
            </a:pathLst>
          </a:custGeom>
          <a:solidFill>
            <a:srgbClr val="006666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4" name="object 14"/>
          <p:cNvSpPr txBox="1"/>
          <p:nvPr/>
        </p:nvSpPr>
        <p:spPr>
          <a:xfrm>
            <a:off x="486537" y="3538309"/>
            <a:ext cx="3644265" cy="135357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83369">
              <a:lnSpc>
                <a:spcPts val="1601"/>
              </a:lnSpc>
              <a:spcBef>
                <a:spcPts val="75"/>
              </a:spcBef>
            </a:pPr>
            <a:r>
              <a:rPr sz="1350" b="1" dirty="0">
                <a:latin typeface="Segoe UI"/>
                <a:cs typeface="Segoe UI"/>
              </a:rPr>
              <a:t>KEWENANGAN</a:t>
            </a:r>
            <a:r>
              <a:rPr sz="1350" b="1" spc="-4" dirty="0">
                <a:latin typeface="Segoe UI"/>
                <a:cs typeface="Segoe UI"/>
              </a:rPr>
              <a:t> </a:t>
            </a:r>
            <a:r>
              <a:rPr sz="1350" b="1" spc="-26" dirty="0">
                <a:latin typeface="Segoe UI"/>
                <a:cs typeface="Segoe UI"/>
              </a:rPr>
              <a:t>KAB/KOTA</a:t>
            </a:r>
            <a:endParaRPr sz="1350">
              <a:latin typeface="Segoe UI"/>
              <a:cs typeface="Segoe UI"/>
            </a:endParaRPr>
          </a:p>
          <a:p>
            <a:pPr marL="283369">
              <a:lnSpc>
                <a:spcPts val="1421"/>
              </a:lnSpc>
            </a:pPr>
            <a:r>
              <a:rPr sz="1200" spc="-11" dirty="0">
                <a:latin typeface="Calibri"/>
                <a:cs typeface="Calibri"/>
              </a:rPr>
              <a:t>(Psl </a:t>
            </a:r>
            <a:r>
              <a:rPr sz="1200" spc="-8" dirty="0">
                <a:latin typeface="Calibri"/>
                <a:cs typeface="Calibri"/>
              </a:rPr>
              <a:t>13 </a:t>
            </a:r>
            <a:r>
              <a:rPr sz="1200" spc="-15" dirty="0">
                <a:latin typeface="Calibri"/>
                <a:cs typeface="Calibri"/>
              </a:rPr>
              <a:t>ayat</a:t>
            </a:r>
            <a:r>
              <a:rPr sz="1200" spc="4" dirty="0">
                <a:latin typeface="Calibri"/>
                <a:cs typeface="Calibri"/>
              </a:rPr>
              <a:t> </a:t>
            </a:r>
            <a:r>
              <a:rPr sz="1200" spc="-4" dirty="0">
                <a:latin typeface="Calibri"/>
                <a:cs typeface="Calibri"/>
              </a:rPr>
              <a:t>4)</a:t>
            </a:r>
            <a:endParaRPr sz="1200">
              <a:latin typeface="Calibri"/>
              <a:cs typeface="Calibri"/>
            </a:endParaRPr>
          </a:p>
          <a:p>
            <a:pPr marL="266700" indent="-257175">
              <a:spcBef>
                <a:spcPts val="368"/>
              </a:spcBef>
              <a:buFont typeface="Arial"/>
              <a:buChar char="•"/>
              <a:tabLst>
                <a:tab pos="266224" algn="l"/>
                <a:tab pos="266700" algn="l"/>
              </a:tabLst>
            </a:pP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Urusan Pemerintahan yang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lokasinya </a:t>
            </a:r>
            <a:r>
              <a:rPr sz="900" dirty="0">
                <a:solidFill>
                  <a:srgbClr val="FFFFFF"/>
                </a:solidFill>
                <a:latin typeface="Calibri"/>
                <a:cs typeface="Calibri"/>
              </a:rPr>
              <a:t>dalam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Daerah</a:t>
            </a:r>
            <a:r>
              <a:rPr sz="900" spc="-4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kabupaten/kota;</a:t>
            </a:r>
            <a:endParaRPr sz="900">
              <a:latin typeface="Calibri"/>
              <a:cs typeface="Calibri"/>
            </a:endParaRPr>
          </a:p>
          <a:p>
            <a:pPr marL="266700" indent="-257175">
              <a:spcBef>
                <a:spcPts val="217"/>
              </a:spcBef>
              <a:buFont typeface="Arial"/>
              <a:buChar char="•"/>
              <a:tabLst>
                <a:tab pos="266224" algn="l"/>
                <a:tab pos="266700" algn="l"/>
              </a:tabLst>
            </a:pP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Urusan Pemerintahan yang penggunanya </a:t>
            </a:r>
            <a:r>
              <a:rPr sz="900" dirty="0">
                <a:solidFill>
                  <a:srgbClr val="FFFFFF"/>
                </a:solidFill>
                <a:latin typeface="Calibri"/>
                <a:cs typeface="Calibri"/>
              </a:rPr>
              <a:t>dalam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Daerah</a:t>
            </a:r>
            <a:r>
              <a:rPr sz="9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kabupaten/kota;</a:t>
            </a:r>
            <a:endParaRPr sz="900">
              <a:latin typeface="Calibri"/>
              <a:cs typeface="Calibri"/>
            </a:endParaRPr>
          </a:p>
          <a:p>
            <a:pPr marL="266700" indent="-257175">
              <a:spcBef>
                <a:spcPts val="217"/>
              </a:spcBef>
              <a:buFont typeface="Arial"/>
              <a:buChar char="•"/>
              <a:tabLst>
                <a:tab pos="266224" algn="l"/>
                <a:tab pos="266700" algn="l"/>
              </a:tabLst>
            </a:pP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Urusan Pemerintahan yang manfaat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atau </a:t>
            </a:r>
            <a:r>
              <a:rPr sz="900" dirty="0">
                <a:solidFill>
                  <a:srgbClr val="FFFFFF"/>
                </a:solidFill>
                <a:latin typeface="Calibri"/>
                <a:cs typeface="Calibri"/>
              </a:rPr>
              <a:t>dampak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negatifnya</a:t>
            </a:r>
            <a:r>
              <a:rPr sz="900" spc="-9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hanya</a:t>
            </a:r>
            <a:endParaRPr sz="900">
              <a:latin typeface="Calibri"/>
              <a:cs typeface="Calibri"/>
            </a:endParaRPr>
          </a:p>
          <a:p>
            <a:pPr marL="266700"/>
            <a:r>
              <a:rPr sz="900" dirty="0">
                <a:solidFill>
                  <a:srgbClr val="FFFFFF"/>
                </a:solidFill>
                <a:latin typeface="Calibri"/>
                <a:cs typeface="Calibri"/>
              </a:rPr>
              <a:t>dalam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Daerah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kabupaten/kota;</a:t>
            </a:r>
            <a:r>
              <a:rPr sz="9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dan/atau</a:t>
            </a:r>
            <a:endParaRPr sz="900">
              <a:latin typeface="Calibri"/>
              <a:cs typeface="Calibri"/>
            </a:endParaRPr>
          </a:p>
          <a:p>
            <a:pPr marL="266700" marR="149543" indent="-257175">
              <a:spcBef>
                <a:spcPts val="217"/>
              </a:spcBef>
              <a:buFont typeface="Arial"/>
              <a:buChar char="•"/>
              <a:tabLst>
                <a:tab pos="266224" algn="l"/>
                <a:tab pos="266700" algn="l"/>
              </a:tabLst>
            </a:pP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Urusan Pemerintahan yang </a:t>
            </a:r>
            <a:r>
              <a:rPr sz="900" dirty="0">
                <a:solidFill>
                  <a:srgbClr val="FFFFFF"/>
                </a:solidFill>
                <a:latin typeface="Calibri"/>
                <a:cs typeface="Calibri"/>
              </a:rPr>
              <a:t>penggunaan sumber </a:t>
            </a:r>
            <a:r>
              <a:rPr sz="900" spc="-11" dirty="0">
                <a:solidFill>
                  <a:srgbClr val="FFFFFF"/>
                </a:solidFill>
                <a:latin typeface="Calibri"/>
                <a:cs typeface="Calibri"/>
              </a:rPr>
              <a:t>dayanya </a:t>
            </a:r>
            <a:r>
              <a:rPr sz="900" dirty="0">
                <a:solidFill>
                  <a:srgbClr val="FFFFFF"/>
                </a:solidFill>
                <a:latin typeface="Calibri"/>
                <a:cs typeface="Calibri"/>
              </a:rPr>
              <a:t>lebih</a:t>
            </a:r>
            <a:r>
              <a:rPr sz="900" spc="-98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efisien  </a:t>
            </a:r>
            <a:r>
              <a:rPr sz="900" dirty="0">
                <a:solidFill>
                  <a:srgbClr val="FFFFFF"/>
                </a:solidFill>
                <a:latin typeface="Calibri"/>
                <a:cs typeface="Calibri"/>
              </a:rPr>
              <a:t>apabila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dilakukan </a:t>
            </a:r>
            <a:r>
              <a:rPr sz="900" spc="-4" dirty="0">
                <a:solidFill>
                  <a:srgbClr val="FFFFFF"/>
                </a:solidFill>
                <a:latin typeface="Calibri"/>
                <a:cs typeface="Calibri"/>
              </a:rPr>
              <a:t>oleh Daerah</a:t>
            </a:r>
            <a:r>
              <a:rPr sz="900" spc="-3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00" spc="-8" dirty="0">
                <a:solidFill>
                  <a:srgbClr val="FFFFFF"/>
                </a:solidFill>
                <a:latin typeface="Calibri"/>
                <a:cs typeface="Calibri"/>
              </a:rPr>
              <a:t>kabupaten/kota.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254371" y="2897501"/>
            <a:ext cx="2284857" cy="2245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6" name="object 16"/>
          <p:cNvSpPr/>
          <p:nvPr/>
        </p:nvSpPr>
        <p:spPr>
          <a:xfrm>
            <a:off x="5426964" y="3070098"/>
            <a:ext cx="1946529" cy="194652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7" name="object 17"/>
          <p:cNvSpPr/>
          <p:nvPr/>
        </p:nvSpPr>
        <p:spPr>
          <a:xfrm>
            <a:off x="212597" y="0"/>
            <a:ext cx="906971" cy="148761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eft-Right Arrow 2"/>
          <p:cNvSpPr/>
          <p:nvPr/>
        </p:nvSpPr>
        <p:spPr>
          <a:xfrm>
            <a:off x="2892246" y="2266347"/>
            <a:ext cx="3512214" cy="1068935"/>
          </a:xfrm>
          <a:prstGeom prst="leftRightArrow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98643" y="1185912"/>
            <a:ext cx="2665413" cy="52159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1600" b="1" dirty="0">
                <a:solidFill>
                  <a:schemeClr val="bg1"/>
                </a:solidFill>
              </a:rPr>
              <a:t>PEMERINTAH PUSAT</a:t>
            </a:r>
          </a:p>
        </p:txBody>
      </p:sp>
      <p:sp>
        <p:nvSpPr>
          <p:cNvPr id="6" name="Rectangle 5"/>
          <p:cNvSpPr/>
          <p:nvPr/>
        </p:nvSpPr>
        <p:spPr>
          <a:xfrm>
            <a:off x="3351390" y="1185912"/>
            <a:ext cx="2592388" cy="496588"/>
          </a:xfrm>
          <a:prstGeom prst="rect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1600" b="1" dirty="0">
                <a:solidFill>
                  <a:schemeClr val="bg1"/>
                </a:solidFill>
              </a:rPr>
              <a:t>PEMERINTAHAN </a:t>
            </a:r>
          </a:p>
          <a:p>
            <a:pPr algn="ctr">
              <a:defRPr/>
            </a:pPr>
            <a:r>
              <a:rPr lang="id-ID" sz="1600" b="1" dirty="0">
                <a:solidFill>
                  <a:schemeClr val="bg1"/>
                </a:solidFill>
              </a:rPr>
              <a:t>PROVINSI</a:t>
            </a:r>
          </a:p>
        </p:txBody>
      </p:sp>
      <p:sp>
        <p:nvSpPr>
          <p:cNvPr id="8" name="Rectangle 7"/>
          <p:cNvSpPr/>
          <p:nvPr/>
        </p:nvSpPr>
        <p:spPr>
          <a:xfrm>
            <a:off x="6159678" y="1185912"/>
            <a:ext cx="2519362" cy="52159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1600" b="1" dirty="0">
                <a:solidFill>
                  <a:srgbClr val="FFFFFF"/>
                </a:solidFill>
              </a:rPr>
              <a:t>PEMERINTAHAN </a:t>
            </a:r>
          </a:p>
          <a:p>
            <a:pPr algn="ctr">
              <a:defRPr/>
            </a:pPr>
            <a:r>
              <a:rPr lang="id-ID" sz="1600" b="1" dirty="0">
                <a:solidFill>
                  <a:srgbClr val="FFFFFF"/>
                </a:solidFill>
              </a:rPr>
              <a:t>KAB/KOTA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98643" y="1707501"/>
            <a:ext cx="2665413" cy="31432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228600" indent="-228600">
              <a:buFont typeface="Arial" charset="0"/>
              <a:buAutoNum type="arabicPeriod"/>
            </a:pPr>
            <a:r>
              <a:rPr lang="id-ID" sz="9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M</a:t>
            </a:r>
            <a:r>
              <a:rPr lang="id-ID" sz="11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enetapkan norma, standar, prosedur dan kriteria </a:t>
            </a:r>
            <a:r>
              <a:rPr lang="en-US" sz="11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(NSPK) </a:t>
            </a:r>
            <a:r>
              <a:rPr lang="id-ID" sz="11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Urusan Pemerintahan yang menjadi kewenangan daerah;</a:t>
            </a:r>
          </a:p>
          <a:p>
            <a:pPr marL="228600" indent="-228600">
              <a:buFont typeface="Arial" charset="0"/>
              <a:buAutoNum type="arabicPeriod"/>
            </a:pPr>
            <a:r>
              <a:rPr lang="id-ID" sz="11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Melaksanakan </a:t>
            </a:r>
            <a:r>
              <a:rPr lang="en-US" sz="1100" dirty="0" err="1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Sosialisasi</a:t>
            </a:r>
            <a:r>
              <a:rPr lang="en-US" sz="11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, </a:t>
            </a:r>
            <a:r>
              <a:rPr lang="en-US" sz="1100" dirty="0" err="1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Monev</a:t>
            </a:r>
            <a:r>
              <a:rPr lang="en-US" sz="11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, </a:t>
            </a:r>
            <a:r>
              <a:rPr lang="id-ID" sz="11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fasilitasi </a:t>
            </a:r>
            <a:r>
              <a:rPr lang="en-US" sz="11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, </a:t>
            </a:r>
            <a:r>
              <a:rPr lang="en-US" sz="1100" dirty="0" err="1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Supervisi</a:t>
            </a:r>
            <a:r>
              <a:rPr lang="en-US" sz="11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, </a:t>
            </a:r>
            <a:r>
              <a:rPr lang="en-US" sz="1100" dirty="0" err="1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Binwas</a:t>
            </a:r>
            <a:r>
              <a:rPr lang="en-US" sz="11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 </a:t>
            </a:r>
            <a:r>
              <a:rPr lang="id-ID" sz="11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dalam penyelenggaraan Urusan Pemerintahan yang menjadi kewenangan Daerah; </a:t>
            </a:r>
          </a:p>
          <a:p>
            <a:pPr marL="228600" indent="-228600">
              <a:buFont typeface="Arial" charset="0"/>
              <a:buAutoNum type="arabicPeriod"/>
            </a:pPr>
            <a:r>
              <a:rPr lang="en-US" sz="1100" dirty="0" err="1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Mengelola</a:t>
            </a:r>
            <a:r>
              <a:rPr lang="en-US" sz="11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 </a:t>
            </a:r>
            <a:r>
              <a:rPr lang="en-US" sz="1100" dirty="0" err="1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urusan</a:t>
            </a:r>
            <a:r>
              <a:rPr lang="en-US" sz="11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 </a:t>
            </a:r>
            <a:r>
              <a:rPr lang="en-US" sz="1100" dirty="0" err="1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pemerintahan</a:t>
            </a:r>
            <a:r>
              <a:rPr lang="en-US" sz="11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 </a:t>
            </a:r>
            <a:r>
              <a:rPr lang="en-US" sz="1100" dirty="0" err="1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yg</a:t>
            </a:r>
            <a:r>
              <a:rPr lang="en-US" sz="11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 </a:t>
            </a:r>
            <a:r>
              <a:rPr lang="en-US" sz="1100" dirty="0" err="1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menjadi</a:t>
            </a:r>
            <a:r>
              <a:rPr lang="en-US" sz="11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 </a:t>
            </a:r>
            <a:r>
              <a:rPr lang="en-US" sz="1100" dirty="0" err="1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kewenangan</a:t>
            </a:r>
            <a:r>
              <a:rPr lang="en-US" sz="11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 </a:t>
            </a:r>
            <a:r>
              <a:rPr lang="en-US" sz="1100" dirty="0" err="1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pusat</a:t>
            </a:r>
            <a:r>
              <a:rPr lang="id-ID" sz="1100" dirty="0">
                <a:solidFill>
                  <a:srgbClr val="161616"/>
                </a:solidFill>
                <a:latin typeface="Arial Black" charset="0"/>
                <a:ea typeface="ＭＳ Ｐゴシック" charset="0"/>
              </a:rPr>
              <a:t>; dan </a:t>
            </a:r>
          </a:p>
          <a:p>
            <a:pPr marL="228600" indent="-228600">
              <a:buFont typeface="Arial" charset="0"/>
              <a:buAutoNum type="arabicPeriod"/>
            </a:pPr>
            <a:r>
              <a:rPr lang="id-ID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charset="0"/>
                <a:ea typeface="ＭＳ Ｐゴシック" charset="0"/>
              </a:rPr>
              <a:t>Melaksanakan Urusan Pemerintahan yang bersifat strategis nasional.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351390" y="1682508"/>
            <a:ext cx="2592388" cy="3168253"/>
          </a:xfrm>
          <a:prstGeom prst="rect">
            <a:avLst/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just">
              <a:defRPr/>
            </a:pPr>
            <a:r>
              <a:rPr lang="id-ID" sz="1600" dirty="0">
                <a:solidFill>
                  <a:schemeClr val="accent4">
                    <a:lumMod val="10000"/>
                  </a:schemeClr>
                </a:solidFill>
                <a:latin typeface="Arial"/>
                <a:cs typeface="Arial"/>
              </a:rPr>
              <a:t>Mengatur dan mengurus Urusan Pemerintahan yang berskala Provinsi atau lintas Daerah Kabupaten/Kota</a:t>
            </a:r>
            <a:r>
              <a:rPr lang="en-US" sz="1600" dirty="0">
                <a:solidFill>
                  <a:schemeClr val="accent4">
                    <a:lumMod val="10000"/>
                  </a:schemeClr>
                </a:solidFill>
                <a:latin typeface="Arial"/>
                <a:cs typeface="Arial"/>
              </a:rPr>
              <a:t>,</a:t>
            </a:r>
          </a:p>
          <a:p>
            <a:pPr>
              <a:defRPr/>
            </a:pPr>
            <a:r>
              <a:rPr lang="en-US" sz="1600" b="1" dirty="0">
                <a:solidFill>
                  <a:srgbClr val="00B050"/>
                </a:solidFill>
                <a:latin typeface="Arial"/>
                <a:cs typeface="Arial"/>
              </a:rPr>
              <a:t>[</a:t>
            </a:r>
            <a:r>
              <a:rPr lang="en-US" sz="1600" b="1" dirty="0" err="1">
                <a:solidFill>
                  <a:srgbClr val="00B050"/>
                </a:solidFill>
                <a:latin typeface="Arial"/>
                <a:cs typeface="Arial"/>
              </a:rPr>
              <a:t>Mengacu</a:t>
            </a:r>
            <a:r>
              <a:rPr lang="en-US" sz="1600" b="1" dirty="0">
                <a:solidFill>
                  <a:srgbClr val="00B050"/>
                </a:solidFill>
                <a:latin typeface="Arial"/>
                <a:cs typeface="Arial"/>
              </a:rPr>
              <a:t> pd NSPK]</a:t>
            </a:r>
            <a:endParaRPr lang="id-ID" sz="1600" b="1" dirty="0">
              <a:solidFill>
                <a:srgbClr val="00B050"/>
              </a:solidFill>
              <a:latin typeface="Arial"/>
              <a:cs typeface="Arial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159678" y="1707501"/>
            <a:ext cx="2519362" cy="31432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77800" algn="just">
              <a:defRPr/>
            </a:pPr>
            <a:r>
              <a:rPr lang="id-ID" sz="1600" dirty="0">
                <a:solidFill>
                  <a:schemeClr val="accent4">
                    <a:lumMod val="10000"/>
                  </a:schemeClr>
                </a:solidFill>
                <a:latin typeface="Arial"/>
                <a:cs typeface="Arial"/>
              </a:rPr>
              <a:t>Mengatur dan mengurus Urusan Pemerintahan yang berskala Kabupaten/Kota</a:t>
            </a:r>
            <a:r>
              <a:rPr lang="en-US" sz="1600" dirty="0">
                <a:solidFill>
                  <a:schemeClr val="accent4">
                    <a:lumMod val="10000"/>
                  </a:schemeClr>
                </a:solidFill>
                <a:latin typeface="Arial"/>
                <a:cs typeface="Arial"/>
              </a:rPr>
              <a:t>,</a:t>
            </a:r>
          </a:p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  <a:latin typeface="Arial"/>
                <a:cs typeface="Arial"/>
              </a:rPr>
              <a:t>    [</a:t>
            </a:r>
            <a:r>
              <a:rPr lang="en-US" sz="1600" b="1" dirty="0" err="1">
                <a:solidFill>
                  <a:schemeClr val="tx1"/>
                </a:solidFill>
                <a:latin typeface="Arial"/>
                <a:cs typeface="Arial"/>
              </a:rPr>
              <a:t>Mengacu</a:t>
            </a:r>
            <a:r>
              <a:rPr lang="en-US" sz="1600" b="1" dirty="0">
                <a:solidFill>
                  <a:schemeClr val="tx1"/>
                </a:solidFill>
                <a:latin typeface="Arial"/>
                <a:cs typeface="Arial"/>
              </a:rPr>
              <a:t> pd NSPK]</a:t>
            </a:r>
            <a:endParaRPr lang="id-ID" sz="1600" b="1" dirty="0">
              <a:solidFill>
                <a:schemeClr val="tx1"/>
              </a:solidFill>
              <a:latin typeface="Arial"/>
              <a:cs typeface="Arial"/>
            </a:endParaRPr>
          </a:p>
          <a:p>
            <a:pPr algn="just">
              <a:defRPr/>
            </a:pPr>
            <a:endParaRPr lang="en-US" dirty="0">
              <a:solidFill>
                <a:schemeClr val="accent4">
                  <a:lumMod val="10000"/>
                </a:schemeClr>
              </a:solidFill>
              <a:latin typeface="Arial"/>
              <a:cs typeface="Arial"/>
            </a:endParaRPr>
          </a:p>
          <a:p>
            <a:pPr algn="just">
              <a:defRPr/>
            </a:pPr>
            <a:endParaRPr lang="en-US" dirty="0">
              <a:solidFill>
                <a:schemeClr val="accent4">
                  <a:lumMod val="10000"/>
                </a:schemeClr>
              </a:solidFill>
              <a:latin typeface="Arial"/>
              <a:cs typeface="Arial"/>
            </a:endParaRPr>
          </a:p>
          <a:p>
            <a:pPr algn="just">
              <a:defRPr/>
            </a:pPr>
            <a:endParaRPr lang="id-ID" dirty="0">
              <a:solidFill>
                <a:schemeClr val="accent4">
                  <a:lumMod val="10000"/>
                </a:schemeClr>
              </a:solidFill>
              <a:latin typeface="Arial"/>
              <a:cs typeface="Arial"/>
            </a:endParaRPr>
          </a:p>
          <a:p>
            <a:pPr algn="just">
              <a:defRPr/>
            </a:pPr>
            <a:endParaRPr lang="id-ID" dirty="0">
              <a:solidFill>
                <a:schemeClr val="accent4">
                  <a:lumMod val="1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2" name="Right Triangle 1"/>
          <p:cNvSpPr/>
          <p:nvPr/>
        </p:nvSpPr>
        <p:spPr>
          <a:xfrm rot="10800000">
            <a:off x="8075083" y="1"/>
            <a:ext cx="1068935" cy="1350110"/>
          </a:xfrm>
          <a:prstGeom prst="rtTriangle">
            <a:avLst/>
          </a:prstGeom>
          <a:solidFill>
            <a:srgbClr val="0000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Isosceles Triangle 6"/>
          <p:cNvSpPr/>
          <p:nvPr/>
        </p:nvSpPr>
        <p:spPr>
          <a:xfrm>
            <a:off x="143572" y="31255"/>
            <a:ext cx="8704185" cy="1068935"/>
          </a:xfrm>
          <a:prstGeom prst="triangle">
            <a:avLst>
              <a:gd name="adj" fmla="val 50127"/>
            </a:avLst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1823310" y="333661"/>
            <a:ext cx="5497380" cy="49460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>
                <a:ln w="12700">
                  <a:noFill/>
                  <a:prstDash val="solid"/>
                </a:ln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KEWENANGAN ANTAR </a:t>
            </a:r>
          </a:p>
          <a:p>
            <a:r>
              <a:rPr lang="en-US" sz="2000" b="1" dirty="0">
                <a:ln w="12700">
                  <a:noFill/>
                  <a:prstDash val="solid"/>
                </a:ln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TINGKAT PEMERINTAHAN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6260" y="4862334"/>
            <a:ext cx="8551480" cy="152705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473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534930" y="586588"/>
            <a:ext cx="3007400" cy="229057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365195" y="65488"/>
            <a:ext cx="5793640" cy="496814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320808"/>
                </a:solidFill>
                <a:latin typeface="Arial"/>
                <a:cs typeface="Arial"/>
              </a:rPr>
              <a:t>TUJUAN OTONOMI DAERAH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143555" y="739299"/>
            <a:ext cx="4581150" cy="3512215"/>
            <a:chOff x="-1588" y="1140516"/>
            <a:chExt cx="8793163" cy="5179987"/>
          </a:xfrm>
        </p:grpSpPr>
        <p:grpSp>
          <p:nvGrpSpPr>
            <p:cNvPr id="24" name="Group 23"/>
            <p:cNvGrpSpPr/>
            <p:nvPr/>
          </p:nvGrpSpPr>
          <p:grpSpPr>
            <a:xfrm>
              <a:off x="-1588" y="1140516"/>
              <a:ext cx="8402638" cy="1847850"/>
              <a:chOff x="-26470" y="1005936"/>
              <a:chExt cx="8402638" cy="1847850"/>
            </a:xfrm>
          </p:grpSpPr>
          <p:sp>
            <p:nvSpPr>
              <p:cNvPr id="2" name="Rectangle 1"/>
              <p:cNvSpPr/>
              <p:nvPr/>
            </p:nvSpPr>
            <p:spPr>
              <a:xfrm>
                <a:off x="-26470" y="1263111"/>
                <a:ext cx="8402638" cy="1590675"/>
              </a:xfrm>
              <a:prstGeom prst="rect">
                <a:avLst/>
              </a:prstGeom>
              <a:solidFill>
                <a:schemeClr val="accent4"/>
              </a:solidFill>
              <a:ln/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auto">
              <a:xfrm>
                <a:off x="6628164" y="1263111"/>
                <a:ext cx="1748004" cy="1590675"/>
              </a:xfrm>
              <a:custGeom>
                <a:avLst/>
                <a:gdLst>
                  <a:gd name="T0" fmla="*/ 1510 w 1524"/>
                  <a:gd name="T1" fmla="*/ 0 h 1002"/>
                  <a:gd name="T2" fmla="*/ 1524 w 1524"/>
                  <a:gd name="T3" fmla="*/ 1002 h 1002"/>
                  <a:gd name="T4" fmla="*/ 0 w 1524"/>
                  <a:gd name="T5" fmla="*/ 901 h 1002"/>
                  <a:gd name="T6" fmla="*/ 269 w 1524"/>
                  <a:gd name="T7" fmla="*/ 366 h 1002"/>
                  <a:gd name="T8" fmla="*/ 399 w 1524"/>
                  <a:gd name="T9" fmla="*/ 86 h 1002"/>
                  <a:gd name="T10" fmla="*/ 1510 w 1524"/>
                  <a:gd name="T11" fmla="*/ 0 h 10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24" h="1002">
                    <a:moveTo>
                      <a:pt x="1510" y="0"/>
                    </a:moveTo>
                    <a:lnTo>
                      <a:pt x="1524" y="1002"/>
                    </a:lnTo>
                    <a:lnTo>
                      <a:pt x="0" y="901"/>
                    </a:lnTo>
                    <a:lnTo>
                      <a:pt x="269" y="366"/>
                    </a:lnTo>
                    <a:lnTo>
                      <a:pt x="399" y="86"/>
                    </a:lnTo>
                    <a:lnTo>
                      <a:pt x="1510" y="0"/>
                    </a:ln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auto">
              <a:xfrm>
                <a:off x="6602930" y="1202786"/>
                <a:ext cx="1352295" cy="1493837"/>
              </a:xfrm>
              <a:custGeom>
                <a:avLst/>
                <a:gdLst>
                  <a:gd name="T0" fmla="*/ 779 w 1179"/>
                  <a:gd name="T1" fmla="*/ 0 h 941"/>
                  <a:gd name="T2" fmla="*/ 883 w 1179"/>
                  <a:gd name="T3" fmla="*/ 126 h 941"/>
                  <a:gd name="T4" fmla="*/ 1179 w 1179"/>
                  <a:gd name="T5" fmla="*/ 892 h 941"/>
                  <a:gd name="T6" fmla="*/ 0 w 1179"/>
                  <a:gd name="T7" fmla="*/ 941 h 941"/>
                  <a:gd name="T8" fmla="*/ 127 w 1179"/>
                  <a:gd name="T9" fmla="*/ 55 h 941"/>
                  <a:gd name="T10" fmla="*/ 779 w 1179"/>
                  <a:gd name="T11" fmla="*/ 0 h 9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79" h="941">
                    <a:moveTo>
                      <a:pt x="779" y="0"/>
                    </a:moveTo>
                    <a:lnTo>
                      <a:pt x="883" y="126"/>
                    </a:lnTo>
                    <a:lnTo>
                      <a:pt x="1179" y="892"/>
                    </a:lnTo>
                    <a:lnTo>
                      <a:pt x="0" y="941"/>
                    </a:lnTo>
                    <a:lnTo>
                      <a:pt x="127" y="55"/>
                    </a:lnTo>
                    <a:lnTo>
                      <a:pt x="779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6741715" y="1005936"/>
                <a:ext cx="1233009" cy="1630362"/>
              </a:xfrm>
              <a:custGeom>
                <a:avLst/>
                <a:gdLst>
                  <a:gd name="T0" fmla="*/ 278 w 1075"/>
                  <a:gd name="T1" fmla="*/ 0 h 1027"/>
                  <a:gd name="T2" fmla="*/ 852 w 1075"/>
                  <a:gd name="T3" fmla="*/ 33 h 1027"/>
                  <a:gd name="T4" fmla="*/ 1075 w 1075"/>
                  <a:gd name="T5" fmla="*/ 1027 h 1027"/>
                  <a:gd name="T6" fmla="*/ 0 w 1075"/>
                  <a:gd name="T7" fmla="*/ 939 h 1027"/>
                  <a:gd name="T8" fmla="*/ 278 w 1075"/>
                  <a:gd name="T9" fmla="*/ 0 h 1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5" h="1027">
                    <a:moveTo>
                      <a:pt x="278" y="0"/>
                    </a:moveTo>
                    <a:lnTo>
                      <a:pt x="852" y="33"/>
                    </a:lnTo>
                    <a:lnTo>
                      <a:pt x="1075" y="1027"/>
                    </a:lnTo>
                    <a:lnTo>
                      <a:pt x="0" y="939"/>
                    </a:lnTo>
                    <a:lnTo>
                      <a:pt x="278" y="0"/>
                    </a:lnTo>
                    <a:close/>
                  </a:path>
                </a:pathLst>
              </a:custGeom>
              <a:solidFill>
                <a:srgbClr val="BE0204"/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182880" tIns="274320" rIns="182880" bIns="182880" numCol="1" anchor="ctr" anchorCtr="1" compatLnSpc="1">
                <a:prstTxWarp prst="textNoShape">
                  <a:avLst/>
                </a:prstTxWarp>
              </a:bodyPr>
              <a:lstStyle/>
              <a:p>
                <a:r>
                  <a:rPr lang="en-US" sz="45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239992" y="1413149"/>
                <a:ext cx="6395027" cy="1044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1608">
                  <a:spcBef>
                    <a:spcPts val="887"/>
                  </a:spcBef>
                  <a:tabLst>
                    <a:tab pos="220563" algn="l"/>
                    <a:tab pos="220950" algn="l"/>
                  </a:tabLst>
                </a:pPr>
                <a:r>
                  <a:rPr lang="en-US" sz="2000" b="1" spc="-134" dirty="0" err="1">
                    <a:solidFill>
                      <a:schemeClr val="bg1"/>
                    </a:solidFill>
                    <a:latin typeface="Arial"/>
                    <a:cs typeface="Arial"/>
                  </a:rPr>
                  <a:t>Meningkatkan</a:t>
                </a:r>
                <a:r>
                  <a:rPr lang="en-US" sz="2000" b="1" spc="-134" dirty="0">
                    <a:solidFill>
                      <a:schemeClr val="bg1"/>
                    </a:solidFill>
                    <a:latin typeface="Arial"/>
                    <a:cs typeface="Arial"/>
                  </a:rPr>
                  <a:t> </a:t>
                </a:r>
                <a:r>
                  <a:rPr lang="en-US" sz="2000" b="1" spc="-134" dirty="0" err="1">
                    <a:solidFill>
                      <a:schemeClr val="bg1"/>
                    </a:solidFill>
                    <a:latin typeface="Arial"/>
                    <a:cs typeface="Arial"/>
                  </a:rPr>
                  <a:t>Kesejahteraan</a:t>
                </a:r>
                <a:r>
                  <a:rPr lang="en-US" sz="2000" b="1" spc="-134" dirty="0">
                    <a:solidFill>
                      <a:schemeClr val="bg1"/>
                    </a:solidFill>
                    <a:latin typeface="Arial"/>
                    <a:cs typeface="Arial"/>
                  </a:rPr>
                  <a:t> </a:t>
                </a:r>
                <a:r>
                  <a:rPr lang="en-US" sz="2000" b="1" spc="-134" dirty="0" err="1">
                    <a:solidFill>
                      <a:schemeClr val="bg1"/>
                    </a:solidFill>
                    <a:latin typeface="Arial"/>
                    <a:cs typeface="Arial"/>
                  </a:rPr>
                  <a:t>Masyarakat</a:t>
                </a:r>
                <a:endParaRPr lang="en-US" sz="2000" b="1" dirty="0">
                  <a:solidFill>
                    <a:schemeClr val="bg1"/>
                  </a:solidFill>
                  <a:latin typeface="Arial"/>
                  <a:cs typeface="Arial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-1588" y="2906864"/>
              <a:ext cx="8793163" cy="1750132"/>
              <a:chOff x="-26470" y="2966498"/>
              <a:chExt cx="8793163" cy="1750132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-26470" y="3120046"/>
                <a:ext cx="8793163" cy="1590675"/>
              </a:xfrm>
              <a:prstGeom prst="rect">
                <a:avLst/>
              </a:prstGeom>
              <a:solidFill>
                <a:srgbClr val="3366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7373812" y="3128424"/>
                <a:ext cx="1392881" cy="1588206"/>
              </a:xfrm>
              <a:custGeom>
                <a:avLst/>
                <a:gdLst>
                  <a:gd name="T0" fmla="*/ 1077 w 1077"/>
                  <a:gd name="T1" fmla="*/ 0 h 950"/>
                  <a:gd name="T2" fmla="*/ 1077 w 1077"/>
                  <a:gd name="T3" fmla="*/ 950 h 950"/>
                  <a:gd name="T4" fmla="*/ 0 w 1077"/>
                  <a:gd name="T5" fmla="*/ 897 h 950"/>
                  <a:gd name="T6" fmla="*/ 212 w 1077"/>
                  <a:gd name="T7" fmla="*/ 229 h 950"/>
                  <a:gd name="T8" fmla="*/ 333 w 1077"/>
                  <a:gd name="T9" fmla="*/ 17 h 950"/>
                  <a:gd name="T10" fmla="*/ 1077 w 1077"/>
                  <a:gd name="T11" fmla="*/ 0 h 950"/>
                  <a:gd name="connsiteX0" fmla="*/ 10000 w 10000"/>
                  <a:gd name="connsiteY0" fmla="*/ 0 h 10239"/>
                  <a:gd name="connsiteX1" fmla="*/ 9971 w 10000"/>
                  <a:gd name="connsiteY1" fmla="*/ 10239 h 10239"/>
                  <a:gd name="connsiteX2" fmla="*/ 0 w 10000"/>
                  <a:gd name="connsiteY2" fmla="*/ 9442 h 10239"/>
                  <a:gd name="connsiteX3" fmla="*/ 1968 w 10000"/>
                  <a:gd name="connsiteY3" fmla="*/ 2411 h 10239"/>
                  <a:gd name="connsiteX4" fmla="*/ 3092 w 10000"/>
                  <a:gd name="connsiteY4" fmla="*/ 179 h 10239"/>
                  <a:gd name="connsiteX5" fmla="*/ 10000 w 10000"/>
                  <a:gd name="connsiteY5" fmla="*/ 0 h 10239"/>
                  <a:gd name="connsiteX0" fmla="*/ 10000 w 10000"/>
                  <a:gd name="connsiteY0" fmla="*/ 0 h 10345"/>
                  <a:gd name="connsiteX1" fmla="*/ 9971 w 10000"/>
                  <a:gd name="connsiteY1" fmla="*/ 10345 h 10345"/>
                  <a:gd name="connsiteX2" fmla="*/ 0 w 10000"/>
                  <a:gd name="connsiteY2" fmla="*/ 9442 h 10345"/>
                  <a:gd name="connsiteX3" fmla="*/ 1968 w 10000"/>
                  <a:gd name="connsiteY3" fmla="*/ 2411 h 10345"/>
                  <a:gd name="connsiteX4" fmla="*/ 3092 w 10000"/>
                  <a:gd name="connsiteY4" fmla="*/ 179 h 10345"/>
                  <a:gd name="connsiteX5" fmla="*/ 10000 w 10000"/>
                  <a:gd name="connsiteY5" fmla="*/ 0 h 10345"/>
                  <a:gd name="connsiteX0" fmla="*/ 10000 w 10000"/>
                  <a:gd name="connsiteY0" fmla="*/ 0 h 10531"/>
                  <a:gd name="connsiteX1" fmla="*/ 9971 w 10000"/>
                  <a:gd name="connsiteY1" fmla="*/ 10531 h 10531"/>
                  <a:gd name="connsiteX2" fmla="*/ 0 w 10000"/>
                  <a:gd name="connsiteY2" fmla="*/ 9442 h 10531"/>
                  <a:gd name="connsiteX3" fmla="*/ 1968 w 10000"/>
                  <a:gd name="connsiteY3" fmla="*/ 2411 h 10531"/>
                  <a:gd name="connsiteX4" fmla="*/ 3092 w 10000"/>
                  <a:gd name="connsiteY4" fmla="*/ 179 h 10531"/>
                  <a:gd name="connsiteX5" fmla="*/ 10000 w 10000"/>
                  <a:gd name="connsiteY5" fmla="*/ 0 h 105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000" h="10531">
                    <a:moveTo>
                      <a:pt x="10000" y="0"/>
                    </a:moveTo>
                    <a:cubicBezTo>
                      <a:pt x="9990" y="3413"/>
                      <a:pt x="9981" y="7118"/>
                      <a:pt x="9971" y="10531"/>
                    </a:cubicBezTo>
                    <a:lnTo>
                      <a:pt x="0" y="9442"/>
                    </a:lnTo>
                    <a:lnTo>
                      <a:pt x="1968" y="2411"/>
                    </a:lnTo>
                    <a:lnTo>
                      <a:pt x="3092" y="179"/>
                    </a:lnTo>
                    <a:lnTo>
                      <a:pt x="1000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" name="Freeform 12"/>
              <p:cNvSpPr>
                <a:spLocks/>
              </p:cNvSpPr>
              <p:nvPr/>
            </p:nvSpPr>
            <p:spPr bwMode="auto">
              <a:xfrm>
                <a:off x="7056955" y="2966498"/>
                <a:ext cx="1659300" cy="1589087"/>
              </a:xfrm>
              <a:custGeom>
                <a:avLst/>
                <a:gdLst>
                  <a:gd name="T0" fmla="*/ 1069 w 1283"/>
                  <a:gd name="T1" fmla="*/ 0 h 1001"/>
                  <a:gd name="T2" fmla="*/ 1283 w 1283"/>
                  <a:gd name="T3" fmla="*/ 848 h 1001"/>
                  <a:gd name="T4" fmla="*/ 236 w 1283"/>
                  <a:gd name="T5" fmla="*/ 1001 h 1001"/>
                  <a:gd name="T6" fmla="*/ 0 w 1283"/>
                  <a:gd name="T7" fmla="*/ 155 h 1001"/>
                  <a:gd name="T8" fmla="*/ 1069 w 1283"/>
                  <a:gd name="T9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3" h="1001">
                    <a:moveTo>
                      <a:pt x="1069" y="0"/>
                    </a:moveTo>
                    <a:lnTo>
                      <a:pt x="1283" y="848"/>
                    </a:lnTo>
                    <a:lnTo>
                      <a:pt x="236" y="1001"/>
                    </a:lnTo>
                    <a:lnTo>
                      <a:pt x="0" y="155"/>
                    </a:lnTo>
                    <a:lnTo>
                      <a:pt x="1069" y="0"/>
                    </a:lnTo>
                    <a:close/>
                  </a:path>
                </a:pathLst>
              </a:custGeom>
              <a:solidFill>
                <a:schemeClr val="accent6">
                  <a:lumMod val="40000"/>
                  <a:lumOff val="6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" name="Freeform 13"/>
              <p:cNvSpPr>
                <a:spLocks/>
              </p:cNvSpPr>
              <p:nvPr/>
            </p:nvSpPr>
            <p:spPr bwMode="auto">
              <a:xfrm>
                <a:off x="7478570" y="2966498"/>
                <a:ext cx="1237685" cy="1346200"/>
              </a:xfrm>
              <a:custGeom>
                <a:avLst/>
                <a:gdLst>
                  <a:gd name="T0" fmla="*/ 743 w 957"/>
                  <a:gd name="T1" fmla="*/ 0 h 848"/>
                  <a:gd name="T2" fmla="*/ 957 w 957"/>
                  <a:gd name="T3" fmla="*/ 848 h 848"/>
                  <a:gd name="T4" fmla="*/ 0 w 957"/>
                  <a:gd name="T5" fmla="*/ 813 h 848"/>
                  <a:gd name="T6" fmla="*/ 23 w 957"/>
                  <a:gd name="T7" fmla="*/ 208 h 848"/>
                  <a:gd name="T8" fmla="*/ 743 w 957"/>
                  <a:gd name="T9" fmla="*/ 0 h 8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7" h="848">
                    <a:moveTo>
                      <a:pt x="743" y="0"/>
                    </a:moveTo>
                    <a:lnTo>
                      <a:pt x="957" y="848"/>
                    </a:lnTo>
                    <a:lnTo>
                      <a:pt x="0" y="813"/>
                    </a:lnTo>
                    <a:lnTo>
                      <a:pt x="23" y="208"/>
                    </a:lnTo>
                    <a:lnTo>
                      <a:pt x="743" y="0"/>
                    </a:lnTo>
                    <a:close/>
                  </a:path>
                </a:pathLst>
              </a:custGeom>
              <a:solidFill>
                <a:srgbClr val="3366FF"/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182880" tIns="365760" rIns="274320" bIns="182880" numCol="1" anchor="ctr" anchorCtr="1" compatLnSpc="1">
                <a:prstTxWarp prst="textNoShape">
                  <a:avLst/>
                </a:prstTxWarp>
              </a:bodyPr>
              <a:lstStyle/>
              <a:p>
                <a:r>
                  <a:rPr lang="en-US" sz="45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239988" y="3236217"/>
                <a:ext cx="6128569" cy="1044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1608">
                  <a:spcBef>
                    <a:spcPts val="332"/>
                  </a:spcBef>
                  <a:tabLst>
                    <a:tab pos="220563" algn="l"/>
                    <a:tab pos="220950" algn="l"/>
                  </a:tabLst>
                </a:pPr>
                <a:r>
                  <a:rPr lang="en-US" sz="2000" b="1" spc="-134" dirty="0" err="1">
                    <a:solidFill>
                      <a:srgbClr val="FFFFFF"/>
                    </a:solidFill>
                    <a:latin typeface="Arial"/>
                    <a:cs typeface="Arial"/>
                  </a:rPr>
                  <a:t>Meningkatkan</a:t>
                </a:r>
                <a:r>
                  <a:rPr lang="en-US" sz="2000" b="1" spc="-134" dirty="0">
                    <a:solidFill>
                      <a:srgbClr val="FFFFFF"/>
                    </a:solidFill>
                    <a:latin typeface="Arial"/>
                    <a:cs typeface="Arial"/>
                  </a:rPr>
                  <a:t> </a:t>
                </a:r>
                <a:r>
                  <a:rPr lang="en-US" sz="2000" b="1" spc="-158" dirty="0" err="1">
                    <a:solidFill>
                      <a:srgbClr val="FFFFFF"/>
                    </a:solidFill>
                    <a:latin typeface="Arial"/>
                    <a:cs typeface="Arial"/>
                  </a:rPr>
                  <a:t>Kualitas</a:t>
                </a:r>
                <a:r>
                  <a:rPr lang="en-US" sz="2000" b="1" spc="-158" dirty="0">
                    <a:solidFill>
                      <a:srgbClr val="FFFFFF"/>
                    </a:solidFill>
                    <a:latin typeface="Arial"/>
                    <a:cs typeface="Arial"/>
                  </a:rPr>
                  <a:t> </a:t>
                </a:r>
                <a:r>
                  <a:rPr lang="en-US" sz="2000" b="1" spc="-167" dirty="0" err="1">
                    <a:solidFill>
                      <a:srgbClr val="FFFFFF"/>
                    </a:solidFill>
                    <a:latin typeface="Arial"/>
                    <a:cs typeface="Arial"/>
                  </a:rPr>
                  <a:t>Pelayanan</a:t>
                </a:r>
                <a:r>
                  <a:rPr lang="en-US" sz="2000" b="1" spc="-140" dirty="0">
                    <a:solidFill>
                      <a:srgbClr val="FFFFFF"/>
                    </a:solidFill>
                    <a:latin typeface="Arial"/>
                    <a:cs typeface="Arial"/>
                  </a:rPr>
                  <a:t> </a:t>
                </a:r>
                <a:r>
                  <a:rPr lang="en-US" sz="2000" b="1" spc="-137" dirty="0" err="1">
                    <a:solidFill>
                      <a:srgbClr val="FFFFFF"/>
                    </a:solidFill>
                    <a:latin typeface="Arial"/>
                    <a:cs typeface="Arial"/>
                  </a:rPr>
                  <a:t>Publik</a:t>
                </a:r>
                <a:endParaRPr lang="en-US" sz="2000" b="1" dirty="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22152" y="4588566"/>
              <a:ext cx="8756645" cy="1731937"/>
              <a:chOff x="-2730" y="4825461"/>
              <a:chExt cx="8756645" cy="1731937"/>
            </a:xfrm>
          </p:grpSpPr>
          <p:sp>
            <p:nvSpPr>
              <p:cNvPr id="23" name="Rectangle 22"/>
              <p:cNvSpPr/>
              <p:nvPr/>
            </p:nvSpPr>
            <p:spPr>
              <a:xfrm>
                <a:off x="-2730" y="4962913"/>
                <a:ext cx="8753158" cy="1594485"/>
              </a:xfrm>
              <a:custGeom>
                <a:avLst/>
                <a:gdLst>
                  <a:gd name="connsiteX0" fmla="*/ 0 w 8402638"/>
                  <a:gd name="connsiteY0" fmla="*/ 0 h 1590675"/>
                  <a:gd name="connsiteX1" fmla="*/ 8402638 w 8402638"/>
                  <a:gd name="connsiteY1" fmla="*/ 0 h 1590675"/>
                  <a:gd name="connsiteX2" fmla="*/ 8402638 w 8402638"/>
                  <a:gd name="connsiteY2" fmla="*/ 1590675 h 1590675"/>
                  <a:gd name="connsiteX3" fmla="*/ 0 w 8402638"/>
                  <a:gd name="connsiteY3" fmla="*/ 1590675 h 1590675"/>
                  <a:gd name="connsiteX4" fmla="*/ 0 w 8402638"/>
                  <a:gd name="connsiteY4" fmla="*/ 0 h 1590675"/>
                  <a:gd name="connsiteX0" fmla="*/ 0 w 8421688"/>
                  <a:gd name="connsiteY0" fmla="*/ 0 h 1590675"/>
                  <a:gd name="connsiteX1" fmla="*/ 8402638 w 8421688"/>
                  <a:gd name="connsiteY1" fmla="*/ 0 h 1590675"/>
                  <a:gd name="connsiteX2" fmla="*/ 8421688 w 8421688"/>
                  <a:gd name="connsiteY2" fmla="*/ 1590675 h 1590675"/>
                  <a:gd name="connsiteX3" fmla="*/ 0 w 8421688"/>
                  <a:gd name="connsiteY3" fmla="*/ 1590675 h 1590675"/>
                  <a:gd name="connsiteX4" fmla="*/ 0 w 8421688"/>
                  <a:gd name="connsiteY4" fmla="*/ 0 h 1590675"/>
                  <a:gd name="connsiteX0" fmla="*/ 0 w 8450263"/>
                  <a:gd name="connsiteY0" fmla="*/ 0 h 1590675"/>
                  <a:gd name="connsiteX1" fmla="*/ 8402638 w 8450263"/>
                  <a:gd name="connsiteY1" fmla="*/ 0 h 1590675"/>
                  <a:gd name="connsiteX2" fmla="*/ 8450263 w 8450263"/>
                  <a:gd name="connsiteY2" fmla="*/ 1590675 h 1590675"/>
                  <a:gd name="connsiteX3" fmla="*/ 0 w 8450263"/>
                  <a:gd name="connsiteY3" fmla="*/ 1590675 h 1590675"/>
                  <a:gd name="connsiteX4" fmla="*/ 0 w 8450263"/>
                  <a:gd name="connsiteY4" fmla="*/ 0 h 1590675"/>
                  <a:gd name="connsiteX0" fmla="*/ 0 w 8526463"/>
                  <a:gd name="connsiteY0" fmla="*/ 0 h 1590675"/>
                  <a:gd name="connsiteX1" fmla="*/ 8402638 w 8526463"/>
                  <a:gd name="connsiteY1" fmla="*/ 0 h 1590675"/>
                  <a:gd name="connsiteX2" fmla="*/ 8526463 w 8526463"/>
                  <a:gd name="connsiteY2" fmla="*/ 1590675 h 1590675"/>
                  <a:gd name="connsiteX3" fmla="*/ 0 w 8526463"/>
                  <a:gd name="connsiteY3" fmla="*/ 1590675 h 1590675"/>
                  <a:gd name="connsiteX4" fmla="*/ 0 w 8526463"/>
                  <a:gd name="connsiteY4" fmla="*/ 0 h 1590675"/>
                  <a:gd name="connsiteX0" fmla="*/ 0 w 8650288"/>
                  <a:gd name="connsiteY0" fmla="*/ 0 h 1590675"/>
                  <a:gd name="connsiteX1" fmla="*/ 8402638 w 8650288"/>
                  <a:gd name="connsiteY1" fmla="*/ 0 h 1590675"/>
                  <a:gd name="connsiteX2" fmla="*/ 8650288 w 8650288"/>
                  <a:gd name="connsiteY2" fmla="*/ 1590675 h 1590675"/>
                  <a:gd name="connsiteX3" fmla="*/ 0 w 8650288"/>
                  <a:gd name="connsiteY3" fmla="*/ 1590675 h 1590675"/>
                  <a:gd name="connsiteX4" fmla="*/ 0 w 8650288"/>
                  <a:gd name="connsiteY4" fmla="*/ 0 h 1590675"/>
                  <a:gd name="connsiteX0" fmla="*/ 0 w 8749348"/>
                  <a:gd name="connsiteY0" fmla="*/ 3810 h 1590675"/>
                  <a:gd name="connsiteX1" fmla="*/ 8501698 w 8749348"/>
                  <a:gd name="connsiteY1" fmla="*/ 0 h 1590675"/>
                  <a:gd name="connsiteX2" fmla="*/ 8749348 w 8749348"/>
                  <a:gd name="connsiteY2" fmla="*/ 1590675 h 1590675"/>
                  <a:gd name="connsiteX3" fmla="*/ 99060 w 8749348"/>
                  <a:gd name="connsiteY3" fmla="*/ 1590675 h 1590675"/>
                  <a:gd name="connsiteX4" fmla="*/ 0 w 8749348"/>
                  <a:gd name="connsiteY4" fmla="*/ 3810 h 1590675"/>
                  <a:gd name="connsiteX0" fmla="*/ 3810 w 8753158"/>
                  <a:gd name="connsiteY0" fmla="*/ 3810 h 1594485"/>
                  <a:gd name="connsiteX1" fmla="*/ 8505508 w 8753158"/>
                  <a:gd name="connsiteY1" fmla="*/ 0 h 1594485"/>
                  <a:gd name="connsiteX2" fmla="*/ 8753158 w 8753158"/>
                  <a:gd name="connsiteY2" fmla="*/ 1590675 h 1594485"/>
                  <a:gd name="connsiteX3" fmla="*/ 0 w 8753158"/>
                  <a:gd name="connsiteY3" fmla="*/ 1594485 h 1594485"/>
                  <a:gd name="connsiteX4" fmla="*/ 3810 w 8753158"/>
                  <a:gd name="connsiteY4" fmla="*/ 3810 h 1594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753158" h="1594485">
                    <a:moveTo>
                      <a:pt x="3810" y="3810"/>
                    </a:moveTo>
                    <a:lnTo>
                      <a:pt x="8505508" y="0"/>
                    </a:lnTo>
                    <a:lnTo>
                      <a:pt x="8753158" y="1590675"/>
                    </a:lnTo>
                    <a:lnTo>
                      <a:pt x="0" y="1594485"/>
                    </a:lnTo>
                    <a:lnTo>
                      <a:pt x="3810" y="3810"/>
                    </a:lnTo>
                    <a:close/>
                  </a:path>
                </a:pathLst>
              </a:cu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Freeform 15"/>
              <p:cNvSpPr>
                <a:spLocks/>
              </p:cNvSpPr>
              <p:nvPr/>
            </p:nvSpPr>
            <p:spPr bwMode="auto">
              <a:xfrm>
                <a:off x="7322179" y="4955636"/>
                <a:ext cx="1431736" cy="1596753"/>
              </a:xfrm>
              <a:custGeom>
                <a:avLst/>
                <a:gdLst>
                  <a:gd name="T0" fmla="*/ 987 w 1202"/>
                  <a:gd name="T1" fmla="*/ 0 h 994"/>
                  <a:gd name="T2" fmla="*/ 1202 w 1202"/>
                  <a:gd name="T3" fmla="*/ 994 h 994"/>
                  <a:gd name="T4" fmla="*/ 0 w 1202"/>
                  <a:gd name="T5" fmla="*/ 901 h 994"/>
                  <a:gd name="T6" fmla="*/ 298 w 1202"/>
                  <a:gd name="T7" fmla="*/ 216 h 994"/>
                  <a:gd name="T8" fmla="*/ 416 w 1202"/>
                  <a:gd name="T9" fmla="*/ 26 h 994"/>
                  <a:gd name="T10" fmla="*/ 987 w 1202"/>
                  <a:gd name="T11" fmla="*/ 0 h 994"/>
                  <a:gd name="connsiteX0" fmla="*/ 8211 w 10044"/>
                  <a:gd name="connsiteY0" fmla="*/ 0 h 10119"/>
                  <a:gd name="connsiteX1" fmla="*/ 10044 w 10044"/>
                  <a:gd name="connsiteY1" fmla="*/ 10119 h 10119"/>
                  <a:gd name="connsiteX2" fmla="*/ 0 w 10044"/>
                  <a:gd name="connsiteY2" fmla="*/ 9064 h 10119"/>
                  <a:gd name="connsiteX3" fmla="*/ 2479 w 10044"/>
                  <a:gd name="connsiteY3" fmla="*/ 2173 h 10119"/>
                  <a:gd name="connsiteX4" fmla="*/ 3461 w 10044"/>
                  <a:gd name="connsiteY4" fmla="*/ 262 h 10119"/>
                  <a:gd name="connsiteX5" fmla="*/ 8211 w 10044"/>
                  <a:gd name="connsiteY5" fmla="*/ 0 h 101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044" h="10119">
                    <a:moveTo>
                      <a:pt x="8211" y="0"/>
                    </a:moveTo>
                    <a:lnTo>
                      <a:pt x="10044" y="10119"/>
                    </a:lnTo>
                    <a:lnTo>
                      <a:pt x="0" y="9064"/>
                    </a:lnTo>
                    <a:lnTo>
                      <a:pt x="2479" y="2173"/>
                    </a:lnTo>
                    <a:lnTo>
                      <a:pt x="3461" y="262"/>
                    </a:lnTo>
                    <a:lnTo>
                      <a:pt x="8211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" name="Freeform 16"/>
              <p:cNvSpPr>
                <a:spLocks/>
              </p:cNvSpPr>
              <p:nvPr/>
            </p:nvSpPr>
            <p:spPr bwMode="auto">
              <a:xfrm>
                <a:off x="7050605" y="4825461"/>
                <a:ext cx="1578447" cy="1563687"/>
              </a:xfrm>
              <a:custGeom>
                <a:avLst/>
                <a:gdLst>
                  <a:gd name="T0" fmla="*/ 958 w 1331"/>
                  <a:gd name="T1" fmla="*/ 0 h 985"/>
                  <a:gd name="T2" fmla="*/ 1331 w 1331"/>
                  <a:gd name="T3" fmla="*/ 852 h 985"/>
                  <a:gd name="T4" fmla="*/ 233 w 1331"/>
                  <a:gd name="T5" fmla="*/ 985 h 985"/>
                  <a:gd name="T6" fmla="*/ 0 w 1331"/>
                  <a:gd name="T7" fmla="*/ 197 h 985"/>
                  <a:gd name="T8" fmla="*/ 958 w 1331"/>
                  <a:gd name="T9" fmla="*/ 0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1" h="985">
                    <a:moveTo>
                      <a:pt x="958" y="0"/>
                    </a:moveTo>
                    <a:lnTo>
                      <a:pt x="1331" y="852"/>
                    </a:lnTo>
                    <a:lnTo>
                      <a:pt x="233" y="985"/>
                    </a:lnTo>
                    <a:lnTo>
                      <a:pt x="0" y="197"/>
                    </a:lnTo>
                    <a:lnTo>
                      <a:pt x="958" y="0"/>
                    </a:ln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17"/>
              <p:cNvSpPr>
                <a:spLocks/>
              </p:cNvSpPr>
              <p:nvPr/>
            </p:nvSpPr>
            <p:spPr bwMode="auto">
              <a:xfrm>
                <a:off x="7285415" y="4825461"/>
                <a:ext cx="1343637" cy="1360487"/>
              </a:xfrm>
              <a:custGeom>
                <a:avLst/>
                <a:gdLst>
                  <a:gd name="T0" fmla="*/ 760 w 1133"/>
                  <a:gd name="T1" fmla="*/ 0 h 857"/>
                  <a:gd name="T2" fmla="*/ 1133 w 1133"/>
                  <a:gd name="T3" fmla="*/ 852 h 857"/>
                  <a:gd name="T4" fmla="*/ 44 w 1133"/>
                  <a:gd name="T5" fmla="*/ 857 h 857"/>
                  <a:gd name="T6" fmla="*/ 0 w 1133"/>
                  <a:gd name="T7" fmla="*/ 309 h 857"/>
                  <a:gd name="T8" fmla="*/ 760 w 1133"/>
                  <a:gd name="T9" fmla="*/ 0 h 8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33" h="857">
                    <a:moveTo>
                      <a:pt x="760" y="0"/>
                    </a:moveTo>
                    <a:lnTo>
                      <a:pt x="1133" y="852"/>
                    </a:lnTo>
                    <a:lnTo>
                      <a:pt x="44" y="857"/>
                    </a:lnTo>
                    <a:lnTo>
                      <a:pt x="0" y="309"/>
                    </a:lnTo>
                    <a:lnTo>
                      <a:pt x="760" y="0"/>
                    </a:lnTo>
                    <a:close/>
                  </a:path>
                </a:pathLst>
              </a:custGeom>
              <a:solidFill>
                <a:srgbClr val="EA7677"/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182880" tIns="548640" rIns="457200" bIns="182880" numCol="1" anchor="ctr" anchorCtr="1" compatLnSpc="1">
                <a:prstTxWarp prst="textNoShape">
                  <a:avLst/>
                </a:prstTxWarp>
              </a:bodyPr>
              <a:lstStyle/>
              <a:p>
                <a:r>
                  <a:rPr lang="en-US" sz="45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</a:t>
                </a:r>
              </a:p>
            </p:txBody>
          </p:sp>
        </p:grpSp>
      </p:grpSp>
      <p:sp>
        <p:nvSpPr>
          <p:cNvPr id="30" name="TextBox 29"/>
          <p:cNvSpPr txBox="1"/>
          <p:nvPr/>
        </p:nvSpPr>
        <p:spPr>
          <a:xfrm>
            <a:off x="296263" y="3182579"/>
            <a:ext cx="35122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608">
              <a:spcBef>
                <a:spcPts val="332"/>
              </a:spcBef>
              <a:tabLst>
                <a:tab pos="220563" algn="l"/>
                <a:tab pos="220950" algn="l"/>
              </a:tabLst>
            </a:pPr>
            <a:r>
              <a:rPr lang="en-US" sz="2400" b="1" spc="-134" dirty="0" err="1">
                <a:solidFill>
                  <a:schemeClr val="bg1"/>
                </a:solidFill>
                <a:latin typeface="Arial"/>
                <a:cs typeface="Arial"/>
              </a:rPr>
              <a:t>Meningkatkan</a:t>
            </a:r>
            <a:r>
              <a:rPr lang="en-US" sz="2400" b="1" spc="-134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2400" b="1" spc="-134" dirty="0" err="1">
                <a:solidFill>
                  <a:schemeClr val="bg1"/>
                </a:solidFill>
                <a:latin typeface="Arial"/>
                <a:cs typeface="Arial"/>
              </a:rPr>
              <a:t>Daya</a:t>
            </a:r>
            <a:r>
              <a:rPr lang="en-US" sz="2400" b="1" spc="-134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2400" b="1" spc="-134" dirty="0" err="1">
                <a:solidFill>
                  <a:schemeClr val="bg1"/>
                </a:solidFill>
                <a:latin typeface="Arial"/>
                <a:cs typeface="Arial"/>
              </a:rPr>
              <a:t>Saing</a:t>
            </a:r>
            <a:r>
              <a:rPr lang="en-US" sz="2400" b="1" spc="-134" dirty="0">
                <a:solidFill>
                  <a:schemeClr val="bg1"/>
                </a:solidFill>
                <a:latin typeface="Arial"/>
                <a:cs typeface="Arial"/>
              </a:rPr>
              <a:t> Daerah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3" name="object 5"/>
          <p:cNvSpPr/>
          <p:nvPr/>
        </p:nvSpPr>
        <p:spPr>
          <a:xfrm>
            <a:off x="4724705" y="1502817"/>
            <a:ext cx="583526" cy="2137870"/>
          </a:xfrm>
          <a:custGeom>
            <a:avLst/>
            <a:gdLst/>
            <a:ahLst/>
            <a:cxnLst/>
            <a:rect l="l" t="t" r="r" b="b"/>
            <a:pathLst>
              <a:path w="957579" h="1828800">
                <a:moveTo>
                  <a:pt x="360680" y="0"/>
                </a:moveTo>
                <a:lnTo>
                  <a:pt x="0" y="0"/>
                </a:lnTo>
                <a:lnTo>
                  <a:pt x="596392" y="914400"/>
                </a:lnTo>
                <a:lnTo>
                  <a:pt x="0" y="1828800"/>
                </a:lnTo>
                <a:lnTo>
                  <a:pt x="360680" y="1828800"/>
                </a:lnTo>
                <a:lnTo>
                  <a:pt x="957072" y="914400"/>
                </a:lnTo>
                <a:lnTo>
                  <a:pt x="360680" y="0"/>
                </a:lnTo>
                <a:close/>
              </a:path>
            </a:pathLst>
          </a:custGeom>
          <a:solidFill>
            <a:srgbClr val="BE0204"/>
          </a:solidFill>
        </p:spPr>
        <p:txBody>
          <a:bodyPr wrap="square" lIns="0" tIns="0" rIns="0" bIns="0" rtlCol="0"/>
          <a:lstStyle/>
          <a:p>
            <a:endParaRPr sz="1000"/>
          </a:p>
        </p:txBody>
      </p:sp>
      <p:sp>
        <p:nvSpPr>
          <p:cNvPr id="49" name="object 27"/>
          <p:cNvSpPr txBox="1"/>
          <p:nvPr/>
        </p:nvSpPr>
        <p:spPr>
          <a:xfrm>
            <a:off x="5640953" y="739290"/>
            <a:ext cx="2901395" cy="177482"/>
          </a:xfrm>
          <a:prstGeom prst="rect">
            <a:avLst/>
          </a:prstGeom>
        </p:spPr>
        <p:txBody>
          <a:bodyPr vert="horz" wrap="square" lIns="0" tIns="8126" rIns="0" bIns="0" rtlCol="0">
            <a:spAutoFit/>
          </a:bodyPr>
          <a:lstStyle/>
          <a:p>
            <a:pPr marL="6350" marR="3096" indent="-6350">
              <a:spcBef>
                <a:spcPts val="64"/>
              </a:spcBef>
            </a:pPr>
            <a:r>
              <a:rPr sz="1100" spc="-21" dirty="0">
                <a:latin typeface="Arial Black" panose="020B0A04020102020204" pitchFamily="34" charset="0"/>
                <a:cs typeface="Trebuchet MS"/>
              </a:rPr>
              <a:t>INSTRUMEN  </a:t>
            </a:r>
            <a:r>
              <a:rPr sz="1100" spc="-43" dirty="0">
                <a:latin typeface="Arial Black" panose="020B0A04020102020204" pitchFamily="34" charset="0"/>
                <a:cs typeface="Trebuchet MS"/>
              </a:rPr>
              <a:t>UNTUK</a:t>
            </a:r>
            <a:r>
              <a:rPr sz="1100" spc="-131" dirty="0">
                <a:latin typeface="Arial Black" panose="020B0A04020102020204" pitchFamily="34" charset="0"/>
                <a:cs typeface="Trebuchet MS"/>
              </a:rPr>
              <a:t> </a:t>
            </a:r>
            <a:r>
              <a:rPr sz="1100" spc="-25" dirty="0">
                <a:latin typeface="Arial Black" panose="020B0A04020102020204" pitchFamily="34" charset="0"/>
                <a:cs typeface="Trebuchet MS"/>
              </a:rPr>
              <a:t>MENCAPAI</a:t>
            </a:r>
            <a:endParaRPr sz="1100" dirty="0">
              <a:latin typeface="Arial Black" panose="020B0A04020102020204" pitchFamily="34" charset="0"/>
              <a:cs typeface="Trebuchet MS"/>
            </a:endParaRPr>
          </a:p>
        </p:txBody>
      </p:sp>
      <p:sp>
        <p:nvSpPr>
          <p:cNvPr id="8" name="Hexagon 7"/>
          <p:cNvSpPr/>
          <p:nvPr/>
        </p:nvSpPr>
        <p:spPr>
          <a:xfrm>
            <a:off x="5214305" y="2966885"/>
            <a:ext cx="3664921" cy="1374345"/>
          </a:xfrm>
          <a:prstGeom prst="hexag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object 27"/>
          <p:cNvSpPr txBox="1"/>
          <p:nvPr/>
        </p:nvSpPr>
        <p:spPr>
          <a:xfrm>
            <a:off x="5525493" y="3008871"/>
            <a:ext cx="2901395" cy="177482"/>
          </a:xfrm>
          <a:prstGeom prst="rect">
            <a:avLst/>
          </a:prstGeom>
        </p:spPr>
        <p:txBody>
          <a:bodyPr vert="horz" wrap="square" lIns="0" tIns="8126" rIns="0" bIns="0" rtlCol="0">
            <a:spAutoFit/>
          </a:bodyPr>
          <a:lstStyle/>
          <a:p>
            <a:pPr marL="7739" marR="3096" indent="140851">
              <a:spcBef>
                <a:spcPts val="64"/>
              </a:spcBef>
            </a:pPr>
            <a:r>
              <a:rPr lang="x-none" sz="1100" spc="-21" dirty="0">
                <a:latin typeface="Arial Black" panose="020B0A04020102020204" pitchFamily="34" charset="0"/>
                <a:cs typeface="Trebuchet MS"/>
              </a:rPr>
              <a:t>TATA KELOLA</a:t>
            </a:r>
            <a:endParaRPr sz="1100" dirty="0">
              <a:latin typeface="Arial Black" panose="020B0A04020102020204" pitchFamily="34" charset="0"/>
              <a:cs typeface="Trebuchet M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640935" y="3230306"/>
            <a:ext cx="1832460" cy="458115"/>
          </a:xfrm>
          <a:prstGeom prst="rect">
            <a:avLst/>
          </a:prstGeom>
          <a:solidFill>
            <a:srgbClr val="BE020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PARTISIPASI MASYARAKAT</a:t>
            </a:r>
          </a:p>
        </p:txBody>
      </p:sp>
      <p:sp>
        <p:nvSpPr>
          <p:cNvPr id="53" name="Rectangle 52"/>
          <p:cNvSpPr/>
          <p:nvPr/>
        </p:nvSpPr>
        <p:spPr>
          <a:xfrm>
            <a:off x="6272745" y="3772397"/>
            <a:ext cx="1832460" cy="458115"/>
          </a:xfrm>
          <a:prstGeom prst="rect">
            <a:avLst/>
          </a:prstGeom>
          <a:solidFill>
            <a:srgbClr val="BE020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BINWAS</a:t>
            </a:r>
          </a:p>
        </p:txBody>
      </p:sp>
      <p:sp>
        <p:nvSpPr>
          <p:cNvPr id="54" name="Rectangle 53"/>
          <p:cNvSpPr/>
          <p:nvPr/>
        </p:nvSpPr>
        <p:spPr>
          <a:xfrm>
            <a:off x="5965225" y="1060947"/>
            <a:ext cx="2137870" cy="305410"/>
          </a:xfrm>
          <a:prstGeom prst="rect">
            <a:avLst/>
          </a:prstGeom>
          <a:solidFill>
            <a:srgbClr val="BE020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KDH </a:t>
            </a:r>
            <a:r>
              <a:rPr lang="en-US" sz="1400" b="1" dirty="0" err="1"/>
              <a:t>dan</a:t>
            </a:r>
            <a:r>
              <a:rPr lang="en-US" sz="1400" b="1" dirty="0"/>
              <a:t> DPRD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828790" y="1466574"/>
            <a:ext cx="2137870" cy="305410"/>
          </a:xfrm>
          <a:prstGeom prst="rect">
            <a:avLst/>
          </a:prstGeom>
          <a:solidFill>
            <a:srgbClr val="BE020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URUSAN OTDA</a:t>
            </a:r>
          </a:p>
        </p:txBody>
      </p:sp>
      <p:sp>
        <p:nvSpPr>
          <p:cNvPr id="56" name="Rectangle 55"/>
          <p:cNvSpPr/>
          <p:nvPr/>
        </p:nvSpPr>
        <p:spPr>
          <a:xfrm>
            <a:off x="5702850" y="1855961"/>
            <a:ext cx="2137870" cy="458115"/>
          </a:xfrm>
          <a:prstGeom prst="rect">
            <a:avLst/>
          </a:prstGeom>
          <a:solidFill>
            <a:srgbClr val="BE020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/>
              <a:t>ASN PADA PERANGKAT DAERAH</a:t>
            </a:r>
          </a:p>
        </p:txBody>
      </p:sp>
      <p:sp>
        <p:nvSpPr>
          <p:cNvPr id="57" name="Rectangle 56"/>
          <p:cNvSpPr/>
          <p:nvPr/>
        </p:nvSpPr>
        <p:spPr>
          <a:xfrm>
            <a:off x="5660870" y="2471531"/>
            <a:ext cx="2137870" cy="305410"/>
          </a:xfrm>
          <a:prstGeom prst="rect">
            <a:avLst/>
          </a:prstGeom>
          <a:solidFill>
            <a:srgbClr val="BE020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PERANGKAT DAERAH</a:t>
            </a:r>
          </a:p>
        </p:txBody>
      </p:sp>
      <p:sp>
        <p:nvSpPr>
          <p:cNvPr id="58" name="object 30"/>
          <p:cNvSpPr txBox="1"/>
          <p:nvPr/>
        </p:nvSpPr>
        <p:spPr>
          <a:xfrm>
            <a:off x="-1" y="4555034"/>
            <a:ext cx="9144001" cy="578223"/>
          </a:xfrm>
          <a:prstGeom prst="rect">
            <a:avLst/>
          </a:prstGeom>
          <a:solidFill>
            <a:srgbClr val="0000FF"/>
          </a:solidFill>
          <a:ln w="9144">
            <a:solidFill>
              <a:srgbClr val="C00000"/>
            </a:solidFill>
          </a:ln>
        </p:spPr>
        <p:txBody>
          <a:bodyPr vert="horz" wrap="square" lIns="0" tIns="23991" rIns="0" bIns="0" rtlCol="0">
            <a:spAutoFit/>
          </a:bodyPr>
          <a:lstStyle/>
          <a:p>
            <a:pPr algn="ctr">
              <a:spcBef>
                <a:spcPts val="189"/>
              </a:spcBef>
            </a:pPr>
            <a:r>
              <a:rPr spc="80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Keberhasilan</a:t>
            </a:r>
            <a:r>
              <a:rPr spc="9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 </a:t>
            </a:r>
            <a:r>
              <a:rPr spc="89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pencapaian</a:t>
            </a:r>
            <a:r>
              <a:rPr spc="-70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 </a:t>
            </a:r>
            <a:r>
              <a:rPr spc="58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Tujuan</a:t>
            </a:r>
            <a:r>
              <a:rPr spc="-9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 </a:t>
            </a:r>
            <a:r>
              <a:rPr spc="64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Otda</a:t>
            </a:r>
            <a:r>
              <a:rPr spc="-3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 </a:t>
            </a:r>
            <a:r>
              <a:rPr spc="86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sangat</a:t>
            </a:r>
            <a:r>
              <a:rPr spc="6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 </a:t>
            </a:r>
            <a:r>
              <a:rPr spc="74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ditentukan</a:t>
            </a:r>
            <a:r>
              <a:rPr spc="6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 </a:t>
            </a:r>
            <a:r>
              <a:rPr spc="92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oleh</a:t>
            </a:r>
            <a:r>
              <a:rPr spc="3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 </a:t>
            </a:r>
            <a:r>
              <a:rPr spc="43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KDH,</a:t>
            </a:r>
            <a:r>
              <a:rPr spc="-3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 </a:t>
            </a:r>
            <a:r>
              <a:rPr spc="52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DPRD,</a:t>
            </a:r>
            <a:endParaRPr dirty="0">
              <a:solidFill>
                <a:srgbClr val="FFFFFF"/>
              </a:solidFill>
              <a:latin typeface="Franklin Gothic Heavy" panose="020B0903020102020204" pitchFamily="34" charset="0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pc="89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beserta</a:t>
            </a:r>
            <a:r>
              <a:rPr spc="6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 </a:t>
            </a:r>
            <a:r>
              <a:rPr spc="80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perangkat</a:t>
            </a:r>
            <a:r>
              <a:rPr spc="12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 </a:t>
            </a:r>
            <a:r>
              <a:rPr spc="77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Daerah</a:t>
            </a:r>
            <a:r>
              <a:rPr spc="9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 </a:t>
            </a:r>
            <a:r>
              <a:rPr spc="80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dan</a:t>
            </a:r>
            <a:r>
              <a:rPr spc="3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 </a:t>
            </a:r>
            <a:r>
              <a:rPr spc="6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ASN</a:t>
            </a:r>
            <a:r>
              <a:rPr spc="-12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 </a:t>
            </a:r>
            <a:r>
              <a:rPr spc="83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pada</a:t>
            </a:r>
            <a:r>
              <a:rPr spc="-9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 </a:t>
            </a:r>
            <a:r>
              <a:rPr spc="74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Perangkat</a:t>
            </a:r>
            <a:r>
              <a:rPr spc="18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 </a:t>
            </a:r>
            <a:r>
              <a:rPr spc="83" dirty="0">
                <a:solidFill>
                  <a:srgbClr val="FFFFFF"/>
                </a:solidFill>
                <a:latin typeface="Franklin Gothic Heavy" panose="020B0903020102020204" pitchFamily="34" charset="0"/>
                <a:cs typeface="Times New Roman"/>
              </a:rPr>
              <a:t>Daerah.</a:t>
            </a:r>
            <a:endParaRPr dirty="0">
              <a:solidFill>
                <a:srgbClr val="FFFFFF"/>
              </a:solidFill>
              <a:latin typeface="Franklin Gothic Heavy" panose="020B09030201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3122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val 26">
            <a:extLst>
              <a:ext uri="{FF2B5EF4-FFF2-40B4-BE49-F238E27FC236}">
                <a16:creationId xmlns:a16="http://schemas.microsoft.com/office/drawing/2014/main" id="{8F765631-F449-4B7D-AD48-13BA8010FDE4}"/>
              </a:ext>
            </a:extLst>
          </p:cNvPr>
          <p:cNvSpPr/>
          <p:nvPr/>
        </p:nvSpPr>
        <p:spPr>
          <a:xfrm>
            <a:off x="5946345" y="1960930"/>
            <a:ext cx="2938544" cy="152705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/>
          <p:nvPr/>
        </p:nvSpPr>
        <p:spPr>
          <a:xfrm>
            <a:off x="3281352" y="362180"/>
            <a:ext cx="2600155" cy="2466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" name="object 3"/>
          <p:cNvSpPr/>
          <p:nvPr/>
        </p:nvSpPr>
        <p:spPr>
          <a:xfrm>
            <a:off x="1984248" y="597789"/>
            <a:ext cx="1632776" cy="4257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4" name="object 4"/>
          <p:cNvSpPr/>
          <p:nvPr/>
        </p:nvSpPr>
        <p:spPr>
          <a:xfrm>
            <a:off x="3414141" y="597789"/>
            <a:ext cx="519494" cy="4257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5" name="object 5"/>
          <p:cNvSpPr/>
          <p:nvPr/>
        </p:nvSpPr>
        <p:spPr>
          <a:xfrm>
            <a:off x="3731894" y="597789"/>
            <a:ext cx="860108" cy="42576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6" name="object 6"/>
          <p:cNvSpPr/>
          <p:nvPr/>
        </p:nvSpPr>
        <p:spPr>
          <a:xfrm>
            <a:off x="4390263" y="597789"/>
            <a:ext cx="1671638" cy="42576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7" name="object 7"/>
          <p:cNvSpPr/>
          <p:nvPr/>
        </p:nvSpPr>
        <p:spPr>
          <a:xfrm>
            <a:off x="5859018" y="597789"/>
            <a:ext cx="519493" cy="4257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8" name="object 8"/>
          <p:cNvSpPr/>
          <p:nvPr/>
        </p:nvSpPr>
        <p:spPr>
          <a:xfrm>
            <a:off x="6175628" y="597789"/>
            <a:ext cx="998411" cy="42576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2094262" y="247616"/>
            <a:ext cx="4955381" cy="646652"/>
          </a:xfrm>
          <a:prstGeom prst="rect">
            <a:avLst/>
          </a:prstGeom>
        </p:spPr>
        <p:txBody>
          <a:bodyPr vert="horz" wrap="square" lIns="0" tIns="33338" rIns="0" bIns="0" rtlCol="0" anchor="b" anchorCtr="0">
            <a:spAutoFit/>
          </a:bodyPr>
          <a:lstStyle/>
          <a:p>
            <a:pPr>
              <a:spcBef>
                <a:spcPts val="263"/>
              </a:spcBef>
            </a:pPr>
            <a:r>
              <a:rPr sz="2400" b="1" spc="-8" dirty="0">
                <a:latin typeface="Segoe UI"/>
                <a:cs typeface="Segoe UI"/>
              </a:rPr>
              <a:t>KOMPETENSI</a:t>
            </a:r>
            <a:r>
              <a:rPr sz="2400" b="1" spc="-15" dirty="0">
                <a:latin typeface="Segoe UI"/>
                <a:cs typeface="Segoe UI"/>
              </a:rPr>
              <a:t> </a:t>
            </a:r>
            <a:r>
              <a:rPr sz="2400" b="1" spc="-4" dirty="0">
                <a:latin typeface="Segoe UI"/>
                <a:cs typeface="Segoe UI"/>
              </a:rPr>
              <a:t>ASN</a:t>
            </a:r>
            <a:endParaRPr sz="2400">
              <a:latin typeface="Segoe UI"/>
              <a:cs typeface="Segoe UI"/>
            </a:endParaRPr>
          </a:p>
          <a:p>
            <a:pPr>
              <a:spcBef>
                <a:spcPts val="120"/>
              </a:spcBef>
            </a:pPr>
            <a:r>
              <a:rPr sz="1500" b="1" dirty="0">
                <a:latin typeface="Segoe UI"/>
                <a:cs typeface="Segoe UI"/>
              </a:rPr>
              <a:t>(UU NO </a:t>
            </a:r>
            <a:r>
              <a:rPr sz="1500" b="1" spc="-4" dirty="0">
                <a:latin typeface="Segoe UI"/>
                <a:cs typeface="Segoe UI"/>
              </a:rPr>
              <a:t>5/2014 ttg ASN </a:t>
            </a:r>
            <a:r>
              <a:rPr sz="1500" b="1" dirty="0">
                <a:latin typeface="Segoe UI"/>
                <a:cs typeface="Segoe UI"/>
              </a:rPr>
              <a:t>&amp; UU NO </a:t>
            </a:r>
            <a:r>
              <a:rPr sz="1500" b="1" spc="-4" dirty="0">
                <a:latin typeface="Segoe UI"/>
                <a:cs typeface="Segoe UI"/>
              </a:rPr>
              <a:t>23/2014 ttg</a:t>
            </a:r>
            <a:r>
              <a:rPr sz="1500" b="1" spc="-79" dirty="0">
                <a:latin typeface="Segoe UI"/>
                <a:cs typeface="Segoe UI"/>
              </a:rPr>
              <a:t> </a:t>
            </a:r>
            <a:r>
              <a:rPr sz="1500" b="1" spc="-8" dirty="0">
                <a:latin typeface="Segoe UI"/>
                <a:cs typeface="Segoe UI"/>
              </a:rPr>
              <a:t>PEMDA)</a:t>
            </a:r>
            <a:endParaRPr sz="1500">
              <a:latin typeface="Segoe UI"/>
              <a:cs typeface="Segoe U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331596" y="1491614"/>
            <a:ext cx="2964941" cy="296265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1" name="object 11"/>
          <p:cNvSpPr/>
          <p:nvPr/>
        </p:nvSpPr>
        <p:spPr>
          <a:xfrm>
            <a:off x="382905" y="1399032"/>
            <a:ext cx="1600772" cy="50806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2" name="object 12"/>
          <p:cNvSpPr/>
          <p:nvPr/>
        </p:nvSpPr>
        <p:spPr>
          <a:xfrm>
            <a:off x="382905" y="1673351"/>
            <a:ext cx="972121" cy="50806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3" name="object 13"/>
          <p:cNvSpPr txBox="1"/>
          <p:nvPr/>
        </p:nvSpPr>
        <p:spPr>
          <a:xfrm>
            <a:off x="516255" y="1449381"/>
            <a:ext cx="1266348" cy="5636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b="1" spc="-11" dirty="0">
                <a:latin typeface="Calibri"/>
                <a:cs typeface="Calibri"/>
              </a:rPr>
              <a:t>KOMPETENSI</a:t>
            </a:r>
            <a:endParaRPr>
              <a:latin typeface="Calibri"/>
              <a:cs typeface="Calibri"/>
            </a:endParaRPr>
          </a:p>
          <a:p>
            <a:pPr marL="9525">
              <a:spcBef>
                <a:spcPts val="4"/>
              </a:spcBef>
            </a:pPr>
            <a:r>
              <a:rPr b="1" spc="-4" dirty="0">
                <a:latin typeface="Calibri"/>
                <a:cs typeface="Calibri"/>
              </a:rPr>
              <a:t>TEKNIS</a:t>
            </a:r>
            <a:endParaRPr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809619" y="1340739"/>
            <a:ext cx="1501330" cy="42576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5" name="object 15"/>
          <p:cNvSpPr/>
          <p:nvPr/>
        </p:nvSpPr>
        <p:spPr>
          <a:xfrm>
            <a:off x="3809618" y="1569339"/>
            <a:ext cx="1464755" cy="425767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6" name="object 16"/>
          <p:cNvSpPr txBox="1"/>
          <p:nvPr/>
        </p:nvSpPr>
        <p:spPr>
          <a:xfrm>
            <a:off x="3920776" y="1388554"/>
            <a:ext cx="1229678" cy="471764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marR="3810">
              <a:spcBef>
                <a:spcPts val="79"/>
              </a:spcBef>
            </a:pPr>
            <a:r>
              <a:rPr sz="1500" b="1" spc="-4" dirty="0">
                <a:latin typeface="Segoe UI"/>
                <a:cs typeface="Segoe UI"/>
              </a:rPr>
              <a:t>KOMPETENSI  MAN</a:t>
            </a:r>
            <a:r>
              <a:rPr sz="1500" b="1" spc="45" dirty="0">
                <a:latin typeface="Segoe UI"/>
                <a:cs typeface="Segoe UI"/>
              </a:rPr>
              <a:t>A</a:t>
            </a:r>
            <a:r>
              <a:rPr sz="1500" b="1" spc="-4" dirty="0">
                <a:latin typeface="Segoe UI"/>
                <a:cs typeface="Segoe UI"/>
              </a:rPr>
              <a:t>JERI</a:t>
            </a:r>
            <a:r>
              <a:rPr sz="1500" b="1" spc="-8" dirty="0">
                <a:latin typeface="Segoe UI"/>
                <a:cs typeface="Segoe UI"/>
              </a:rPr>
              <a:t>A</a:t>
            </a:r>
            <a:r>
              <a:rPr sz="1500" b="1" dirty="0">
                <a:latin typeface="Segoe UI"/>
                <a:cs typeface="Segoe UI"/>
              </a:rPr>
              <a:t>L</a:t>
            </a:r>
            <a:endParaRPr sz="1500">
              <a:latin typeface="Segoe UI"/>
              <a:cs typeface="Segoe U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77165" y="3895343"/>
            <a:ext cx="1549337" cy="50806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8" name="object 18"/>
          <p:cNvSpPr/>
          <p:nvPr/>
        </p:nvSpPr>
        <p:spPr>
          <a:xfrm>
            <a:off x="177165" y="4169664"/>
            <a:ext cx="1918526" cy="50806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9" name="object 19"/>
          <p:cNvSpPr txBox="1"/>
          <p:nvPr/>
        </p:nvSpPr>
        <p:spPr>
          <a:xfrm>
            <a:off x="310287" y="3945502"/>
            <a:ext cx="1634966" cy="5636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b="1" spc="-11" dirty="0">
                <a:latin typeface="Calibri"/>
                <a:cs typeface="Calibri"/>
              </a:rPr>
              <a:t>KOMPETENSI</a:t>
            </a:r>
            <a:endParaRPr>
              <a:latin typeface="Calibri"/>
              <a:cs typeface="Calibri"/>
            </a:endParaRPr>
          </a:p>
          <a:p>
            <a:pPr marL="9525">
              <a:spcBef>
                <a:spcPts val="4"/>
              </a:spcBef>
            </a:pPr>
            <a:r>
              <a:rPr b="1" dirty="0">
                <a:latin typeface="Calibri"/>
                <a:cs typeface="Calibri"/>
              </a:rPr>
              <a:t>SOSIO</a:t>
            </a:r>
            <a:r>
              <a:rPr b="1" spc="-56" dirty="0">
                <a:latin typeface="Calibri"/>
                <a:cs typeface="Calibri"/>
              </a:rPr>
              <a:t> </a:t>
            </a:r>
            <a:r>
              <a:rPr b="1" spc="-23" dirty="0">
                <a:latin typeface="Calibri"/>
                <a:cs typeface="Calibri"/>
              </a:rPr>
              <a:t>KULTURAL</a:t>
            </a:r>
            <a:endParaRPr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3985641" y="3895335"/>
            <a:ext cx="1468183" cy="46577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1" name="object 21"/>
          <p:cNvSpPr/>
          <p:nvPr/>
        </p:nvSpPr>
        <p:spPr>
          <a:xfrm>
            <a:off x="3755898" y="4146803"/>
            <a:ext cx="1697926" cy="465773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2" name="object 22"/>
          <p:cNvSpPr txBox="1"/>
          <p:nvPr/>
        </p:nvSpPr>
        <p:spPr>
          <a:xfrm>
            <a:off x="3877150" y="3941788"/>
            <a:ext cx="1439228" cy="516969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R="53340" algn="r">
              <a:spcBef>
                <a:spcPts val="71"/>
              </a:spcBef>
            </a:pPr>
            <a:r>
              <a:rPr sz="1650" b="1" spc="-79" dirty="0">
                <a:latin typeface="Calibri"/>
                <a:cs typeface="Calibri"/>
              </a:rPr>
              <a:t>K</a:t>
            </a:r>
            <a:r>
              <a:rPr sz="1650" b="1" spc="-8" dirty="0">
                <a:latin typeface="Calibri"/>
                <a:cs typeface="Calibri"/>
              </a:rPr>
              <a:t>OMP</a:t>
            </a:r>
            <a:r>
              <a:rPr sz="1650" b="1" spc="-11" dirty="0">
                <a:latin typeface="Calibri"/>
                <a:cs typeface="Calibri"/>
              </a:rPr>
              <a:t>E</a:t>
            </a:r>
            <a:r>
              <a:rPr sz="1650" b="1" spc="-8" dirty="0">
                <a:latin typeface="Calibri"/>
                <a:cs typeface="Calibri"/>
              </a:rPr>
              <a:t>TENSI</a:t>
            </a:r>
            <a:endParaRPr sz="1650">
              <a:latin typeface="Calibri"/>
              <a:cs typeface="Calibri"/>
            </a:endParaRPr>
          </a:p>
          <a:p>
            <a:pPr marR="3810" algn="r">
              <a:spcBef>
                <a:spcPts val="4"/>
              </a:spcBef>
            </a:pPr>
            <a:r>
              <a:rPr sz="1650" b="1" spc="-8" dirty="0">
                <a:latin typeface="Calibri"/>
                <a:cs typeface="Calibri"/>
              </a:rPr>
              <a:t>P</a:t>
            </a:r>
            <a:r>
              <a:rPr sz="1650" b="1" spc="-11" dirty="0">
                <a:latin typeface="Calibri"/>
                <a:cs typeface="Calibri"/>
              </a:rPr>
              <a:t>E</a:t>
            </a:r>
            <a:r>
              <a:rPr sz="1650" b="1" spc="-8" dirty="0">
                <a:latin typeface="Calibri"/>
                <a:cs typeface="Calibri"/>
              </a:rPr>
              <a:t>MERIN</a:t>
            </a:r>
            <a:r>
              <a:rPr sz="1650" b="1" spc="-127" dirty="0">
                <a:latin typeface="Calibri"/>
                <a:cs typeface="Calibri"/>
              </a:rPr>
              <a:t>T</a:t>
            </a:r>
            <a:r>
              <a:rPr sz="1650" b="1" spc="-4" dirty="0">
                <a:latin typeface="Calibri"/>
                <a:cs typeface="Calibri"/>
              </a:rPr>
              <a:t>AHAN</a:t>
            </a:r>
            <a:endParaRPr sz="165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186523" y="1695736"/>
            <a:ext cx="2290190" cy="229019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4" name="object 24"/>
          <p:cNvSpPr/>
          <p:nvPr/>
        </p:nvSpPr>
        <p:spPr>
          <a:xfrm>
            <a:off x="4431792" y="1695736"/>
            <a:ext cx="2290190" cy="229019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5" name="object 25"/>
          <p:cNvSpPr txBox="1"/>
          <p:nvPr/>
        </p:nvSpPr>
        <p:spPr>
          <a:xfrm>
            <a:off x="6077902" y="2268664"/>
            <a:ext cx="2596515" cy="8406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501968" marR="495300" indent="-476" algn="ctr">
              <a:spcBef>
                <a:spcPts val="75"/>
              </a:spcBef>
            </a:pPr>
            <a:r>
              <a:rPr sz="1350" b="1" spc="-4" dirty="0">
                <a:latin typeface="Segoe UI"/>
                <a:cs typeface="Segoe UI"/>
              </a:rPr>
              <a:t>KEMENDAGRI  AKAN FOKUS</a:t>
            </a:r>
            <a:r>
              <a:rPr sz="1350" b="1" spc="-45" dirty="0">
                <a:latin typeface="Segoe UI"/>
                <a:cs typeface="Segoe UI"/>
              </a:rPr>
              <a:t> </a:t>
            </a:r>
            <a:r>
              <a:rPr sz="1350" b="1" spc="-30" dirty="0">
                <a:latin typeface="Segoe UI"/>
                <a:cs typeface="Segoe UI"/>
              </a:rPr>
              <a:t>PADA</a:t>
            </a:r>
            <a:endParaRPr sz="1350">
              <a:latin typeface="Segoe UI"/>
              <a:cs typeface="Segoe UI"/>
            </a:endParaRPr>
          </a:p>
          <a:p>
            <a:pPr marL="9525" marR="3810" algn="ctr"/>
            <a:r>
              <a:rPr sz="1350" b="1" spc="-4" dirty="0">
                <a:latin typeface="Segoe UI"/>
                <a:cs typeface="Segoe UI"/>
              </a:rPr>
              <a:t>PENGEMBANGAN</a:t>
            </a:r>
            <a:r>
              <a:rPr sz="1350" b="1" spc="-60" dirty="0">
                <a:latin typeface="Segoe UI"/>
                <a:cs typeface="Segoe UI"/>
              </a:rPr>
              <a:t> </a:t>
            </a:r>
            <a:r>
              <a:rPr sz="1350" b="1" spc="-4" dirty="0">
                <a:latin typeface="Segoe UI"/>
                <a:cs typeface="Segoe UI"/>
              </a:rPr>
              <a:t>KOMPETENSI  </a:t>
            </a:r>
            <a:r>
              <a:rPr sz="1350" b="1" spc="-11" dirty="0">
                <a:latin typeface="Segoe UI"/>
                <a:cs typeface="Segoe UI"/>
              </a:rPr>
              <a:t>PEMERINTAHAN</a:t>
            </a:r>
            <a:endParaRPr sz="1350">
              <a:latin typeface="Segoe UI"/>
              <a:cs typeface="Segoe U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0"/>
            <a:ext cx="914972" cy="1855661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92659"/>
            <a:ext cx="9144000" cy="4437221"/>
          </a:xfrm>
          <a:custGeom>
            <a:avLst/>
            <a:gdLst/>
            <a:ahLst/>
            <a:cxnLst/>
            <a:rect l="l" t="t" r="r" b="b"/>
            <a:pathLst>
              <a:path w="12192000" h="5916295">
                <a:moveTo>
                  <a:pt x="0" y="5916166"/>
                </a:moveTo>
                <a:lnTo>
                  <a:pt x="12192000" y="5916166"/>
                </a:lnTo>
                <a:lnTo>
                  <a:pt x="12192000" y="0"/>
                </a:lnTo>
                <a:lnTo>
                  <a:pt x="0" y="0"/>
                </a:lnTo>
                <a:lnTo>
                  <a:pt x="0" y="5916166"/>
                </a:lnTo>
                <a:close/>
              </a:path>
            </a:pathLst>
          </a:custGeom>
          <a:solidFill>
            <a:srgbClr val="77F0ED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" name="object 3"/>
          <p:cNvSpPr/>
          <p:nvPr/>
        </p:nvSpPr>
        <p:spPr>
          <a:xfrm>
            <a:off x="5927598" y="681228"/>
            <a:ext cx="3216593" cy="2254091"/>
          </a:xfrm>
          <a:custGeom>
            <a:avLst/>
            <a:gdLst/>
            <a:ahLst/>
            <a:cxnLst/>
            <a:rect l="l" t="t" r="r" b="b"/>
            <a:pathLst>
              <a:path w="4288790" h="3005454">
                <a:moveTo>
                  <a:pt x="0" y="3005326"/>
                </a:moveTo>
                <a:lnTo>
                  <a:pt x="4288535" y="3005326"/>
                </a:lnTo>
                <a:lnTo>
                  <a:pt x="4288535" y="0"/>
                </a:lnTo>
                <a:lnTo>
                  <a:pt x="0" y="0"/>
                </a:lnTo>
                <a:lnTo>
                  <a:pt x="0" y="3005326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4" name="object 4"/>
          <p:cNvSpPr/>
          <p:nvPr/>
        </p:nvSpPr>
        <p:spPr>
          <a:xfrm>
            <a:off x="5927598" y="5129782"/>
            <a:ext cx="3216593" cy="4763"/>
          </a:xfrm>
          <a:custGeom>
            <a:avLst/>
            <a:gdLst/>
            <a:ahLst/>
            <a:cxnLst/>
            <a:rect l="l" t="t" r="r" b="b"/>
            <a:pathLst>
              <a:path w="4288790" h="6350">
                <a:moveTo>
                  <a:pt x="0" y="6097"/>
                </a:moveTo>
                <a:lnTo>
                  <a:pt x="4288535" y="6097"/>
                </a:lnTo>
                <a:lnTo>
                  <a:pt x="4288535" y="0"/>
                </a:lnTo>
                <a:lnTo>
                  <a:pt x="0" y="0"/>
                </a:lnTo>
                <a:lnTo>
                  <a:pt x="0" y="6097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5" name="object 5"/>
          <p:cNvSpPr/>
          <p:nvPr/>
        </p:nvSpPr>
        <p:spPr>
          <a:xfrm>
            <a:off x="5927598" y="2935223"/>
            <a:ext cx="3216593" cy="2194560"/>
          </a:xfrm>
          <a:custGeom>
            <a:avLst/>
            <a:gdLst/>
            <a:ahLst/>
            <a:cxnLst/>
            <a:rect l="l" t="t" r="r" b="b"/>
            <a:pathLst>
              <a:path w="4288790" h="2926079">
                <a:moveTo>
                  <a:pt x="0" y="2926080"/>
                </a:moveTo>
                <a:lnTo>
                  <a:pt x="4288535" y="2926080"/>
                </a:lnTo>
                <a:lnTo>
                  <a:pt x="4288535" y="0"/>
                </a:lnTo>
                <a:lnTo>
                  <a:pt x="0" y="0"/>
                </a:lnTo>
                <a:lnTo>
                  <a:pt x="0" y="2926080"/>
                </a:lnTo>
                <a:close/>
              </a:path>
            </a:pathLst>
          </a:custGeom>
          <a:solidFill>
            <a:srgbClr val="FFDE75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6" name="object 6"/>
          <p:cNvSpPr/>
          <p:nvPr/>
        </p:nvSpPr>
        <p:spPr>
          <a:xfrm>
            <a:off x="0" y="0"/>
            <a:ext cx="9144000" cy="692944"/>
          </a:xfrm>
          <a:custGeom>
            <a:avLst/>
            <a:gdLst/>
            <a:ahLst/>
            <a:cxnLst/>
            <a:rect l="l" t="t" r="r" b="b"/>
            <a:pathLst>
              <a:path w="12192000" h="923925">
                <a:moveTo>
                  <a:pt x="0" y="923544"/>
                </a:moveTo>
                <a:lnTo>
                  <a:pt x="12192000" y="923544"/>
                </a:lnTo>
                <a:lnTo>
                  <a:pt x="12192000" y="0"/>
                </a:lnTo>
                <a:lnTo>
                  <a:pt x="0" y="0"/>
                </a:lnTo>
                <a:lnTo>
                  <a:pt x="0" y="92354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193702" y="109830"/>
            <a:ext cx="4760595" cy="471283"/>
          </a:xfrm>
          <a:prstGeom prst="rect">
            <a:avLst/>
          </a:prstGeom>
        </p:spPr>
        <p:txBody>
          <a:bodyPr vert="horz" wrap="square" lIns="0" tIns="9525" rIns="0" bIns="0" rtlCol="0" anchor="ctr">
            <a:spAutoFit/>
          </a:bodyPr>
          <a:lstStyle/>
          <a:p>
            <a:pPr algn="ctr">
              <a:spcBef>
                <a:spcPts val="75"/>
              </a:spcBef>
            </a:pPr>
            <a:r>
              <a:rPr sz="1500" b="1" dirty="0">
                <a:solidFill>
                  <a:srgbClr val="C00000"/>
                </a:solidFill>
                <a:latin typeface="Segoe UI"/>
                <a:cs typeface="Segoe UI"/>
              </a:rPr>
              <a:t>PERAN </a:t>
            </a:r>
            <a:r>
              <a:rPr sz="1500" b="1" spc="-4" dirty="0">
                <a:solidFill>
                  <a:srgbClr val="C00000"/>
                </a:solidFill>
                <a:latin typeface="Segoe UI"/>
                <a:cs typeface="Segoe UI"/>
              </a:rPr>
              <a:t>KOMPETENSI</a:t>
            </a:r>
            <a:r>
              <a:rPr sz="1500" b="1" spc="-60" dirty="0">
                <a:solidFill>
                  <a:srgbClr val="C00000"/>
                </a:solidFill>
                <a:latin typeface="Segoe UI"/>
                <a:cs typeface="Segoe UI"/>
              </a:rPr>
              <a:t> </a:t>
            </a:r>
            <a:r>
              <a:rPr sz="1500" b="1" spc="-11" dirty="0">
                <a:solidFill>
                  <a:srgbClr val="C00000"/>
                </a:solidFill>
                <a:latin typeface="Segoe UI"/>
                <a:cs typeface="Segoe UI"/>
              </a:rPr>
              <a:t>PEMERINTAHAN</a:t>
            </a:r>
            <a:endParaRPr sz="1500" dirty="0">
              <a:solidFill>
                <a:srgbClr val="C00000"/>
              </a:solidFill>
              <a:latin typeface="Segoe UI"/>
              <a:cs typeface="Segoe UI"/>
            </a:endParaRPr>
          </a:p>
          <a:p>
            <a:pPr algn="ctr">
              <a:lnSpc>
                <a:spcPct val="100000"/>
              </a:lnSpc>
            </a:pPr>
            <a:r>
              <a:rPr sz="1500" b="1" dirty="0">
                <a:solidFill>
                  <a:srgbClr val="C00000"/>
                </a:solidFill>
                <a:latin typeface="Segoe UI"/>
                <a:cs typeface="Segoe UI"/>
              </a:rPr>
              <a:t>DLM </a:t>
            </a:r>
            <a:r>
              <a:rPr sz="1500" b="1" spc="-4" dirty="0">
                <a:solidFill>
                  <a:srgbClr val="C00000"/>
                </a:solidFill>
                <a:latin typeface="Segoe UI"/>
                <a:cs typeface="Segoe UI"/>
              </a:rPr>
              <a:t>PENYELENGGARAAN </a:t>
            </a:r>
            <a:r>
              <a:rPr sz="1500" b="1" spc="-11" dirty="0">
                <a:solidFill>
                  <a:srgbClr val="C00000"/>
                </a:solidFill>
                <a:latin typeface="Segoe UI"/>
                <a:cs typeface="Segoe UI"/>
              </a:rPr>
              <a:t>PEMERINTAHAN</a:t>
            </a:r>
            <a:r>
              <a:rPr sz="1500" b="1" spc="-30" dirty="0">
                <a:solidFill>
                  <a:srgbClr val="C00000"/>
                </a:solidFill>
                <a:latin typeface="Segoe UI"/>
                <a:cs typeface="Segoe UI"/>
              </a:rPr>
              <a:t> </a:t>
            </a:r>
            <a:r>
              <a:rPr sz="1500" b="1" spc="-8" dirty="0">
                <a:solidFill>
                  <a:srgbClr val="C00000"/>
                </a:solidFill>
                <a:latin typeface="Segoe UI"/>
                <a:cs typeface="Segoe UI"/>
              </a:rPr>
              <a:t>DAERAH</a:t>
            </a:r>
            <a:endParaRPr sz="1500" dirty="0">
              <a:solidFill>
                <a:srgbClr val="C00000"/>
              </a:solidFill>
              <a:latin typeface="Segoe UI"/>
              <a:cs typeface="Segoe U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21792" y="1610488"/>
            <a:ext cx="3424714" cy="3242786"/>
          </a:xfrm>
          <a:custGeom>
            <a:avLst/>
            <a:gdLst/>
            <a:ahLst/>
            <a:cxnLst/>
            <a:rect l="l" t="t" r="r" b="b"/>
            <a:pathLst>
              <a:path w="4566285" h="4323715">
                <a:moveTo>
                  <a:pt x="2282952" y="0"/>
                </a:moveTo>
                <a:lnTo>
                  <a:pt x="0" y="1080897"/>
                </a:lnTo>
                <a:lnTo>
                  <a:pt x="0" y="3242691"/>
                </a:lnTo>
                <a:lnTo>
                  <a:pt x="2282952" y="4323588"/>
                </a:lnTo>
                <a:lnTo>
                  <a:pt x="4565904" y="3242691"/>
                </a:lnTo>
                <a:lnTo>
                  <a:pt x="4565904" y="1080897"/>
                </a:lnTo>
                <a:lnTo>
                  <a:pt x="22829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9" name="object 9"/>
          <p:cNvSpPr/>
          <p:nvPr/>
        </p:nvSpPr>
        <p:spPr>
          <a:xfrm>
            <a:off x="820674" y="2886075"/>
            <a:ext cx="1072515" cy="1073468"/>
          </a:xfrm>
          <a:custGeom>
            <a:avLst/>
            <a:gdLst/>
            <a:ahLst/>
            <a:cxnLst/>
            <a:rect l="l" t="t" r="r" b="b"/>
            <a:pathLst>
              <a:path w="1430020" h="1431289">
                <a:moveTo>
                  <a:pt x="714756" y="0"/>
                </a:moveTo>
                <a:lnTo>
                  <a:pt x="665823" y="1650"/>
                </a:lnTo>
                <a:lnTo>
                  <a:pt x="617774" y="6530"/>
                </a:lnTo>
                <a:lnTo>
                  <a:pt x="570717" y="14534"/>
                </a:lnTo>
                <a:lnTo>
                  <a:pt x="524756" y="25555"/>
                </a:lnTo>
                <a:lnTo>
                  <a:pt x="480000" y="39486"/>
                </a:lnTo>
                <a:lnTo>
                  <a:pt x="436554" y="56221"/>
                </a:lnTo>
                <a:lnTo>
                  <a:pt x="394525" y="75653"/>
                </a:lnTo>
                <a:lnTo>
                  <a:pt x="354019" y="97677"/>
                </a:lnTo>
                <a:lnTo>
                  <a:pt x="315143" y="122184"/>
                </a:lnTo>
                <a:lnTo>
                  <a:pt x="278003" y="149070"/>
                </a:lnTo>
                <a:lnTo>
                  <a:pt x="242707" y="178227"/>
                </a:lnTo>
                <a:lnTo>
                  <a:pt x="209359" y="209549"/>
                </a:lnTo>
                <a:lnTo>
                  <a:pt x="178067" y="242930"/>
                </a:lnTo>
                <a:lnTo>
                  <a:pt x="148938" y="278263"/>
                </a:lnTo>
                <a:lnTo>
                  <a:pt x="122077" y="315441"/>
                </a:lnTo>
                <a:lnTo>
                  <a:pt x="97592" y="354358"/>
                </a:lnTo>
                <a:lnTo>
                  <a:pt x="75588" y="394907"/>
                </a:lnTo>
                <a:lnTo>
                  <a:pt x="56173" y="436983"/>
                </a:lnTo>
                <a:lnTo>
                  <a:pt x="39453" y="480478"/>
                </a:lnTo>
                <a:lnTo>
                  <a:pt x="25534" y="525286"/>
                </a:lnTo>
                <a:lnTo>
                  <a:pt x="14522" y="571300"/>
                </a:lnTo>
                <a:lnTo>
                  <a:pt x="6525" y="618415"/>
                </a:lnTo>
                <a:lnTo>
                  <a:pt x="1649" y="666523"/>
                </a:lnTo>
                <a:lnTo>
                  <a:pt x="0" y="715518"/>
                </a:lnTo>
                <a:lnTo>
                  <a:pt x="1649" y="764512"/>
                </a:lnTo>
                <a:lnTo>
                  <a:pt x="6525" y="812620"/>
                </a:lnTo>
                <a:lnTo>
                  <a:pt x="14522" y="859735"/>
                </a:lnTo>
                <a:lnTo>
                  <a:pt x="25534" y="905749"/>
                </a:lnTo>
                <a:lnTo>
                  <a:pt x="39453" y="950557"/>
                </a:lnTo>
                <a:lnTo>
                  <a:pt x="56173" y="994052"/>
                </a:lnTo>
                <a:lnTo>
                  <a:pt x="75588" y="1036128"/>
                </a:lnTo>
                <a:lnTo>
                  <a:pt x="97592" y="1076677"/>
                </a:lnTo>
                <a:lnTo>
                  <a:pt x="122077" y="1115594"/>
                </a:lnTo>
                <a:lnTo>
                  <a:pt x="148938" y="1152772"/>
                </a:lnTo>
                <a:lnTo>
                  <a:pt x="178067" y="1188105"/>
                </a:lnTo>
                <a:lnTo>
                  <a:pt x="209359" y="1221486"/>
                </a:lnTo>
                <a:lnTo>
                  <a:pt x="242707" y="1252808"/>
                </a:lnTo>
                <a:lnTo>
                  <a:pt x="278003" y="1281965"/>
                </a:lnTo>
                <a:lnTo>
                  <a:pt x="315143" y="1308851"/>
                </a:lnTo>
                <a:lnTo>
                  <a:pt x="354019" y="1333358"/>
                </a:lnTo>
                <a:lnTo>
                  <a:pt x="394525" y="1355382"/>
                </a:lnTo>
                <a:lnTo>
                  <a:pt x="436554" y="1374814"/>
                </a:lnTo>
                <a:lnTo>
                  <a:pt x="480000" y="1391549"/>
                </a:lnTo>
                <a:lnTo>
                  <a:pt x="524756" y="1405480"/>
                </a:lnTo>
                <a:lnTo>
                  <a:pt x="570717" y="1416501"/>
                </a:lnTo>
                <a:lnTo>
                  <a:pt x="617774" y="1424505"/>
                </a:lnTo>
                <a:lnTo>
                  <a:pt x="665823" y="1429385"/>
                </a:lnTo>
                <a:lnTo>
                  <a:pt x="714756" y="1431036"/>
                </a:lnTo>
                <a:lnTo>
                  <a:pt x="763688" y="1429385"/>
                </a:lnTo>
                <a:lnTo>
                  <a:pt x="811737" y="1424505"/>
                </a:lnTo>
                <a:lnTo>
                  <a:pt x="858794" y="1416501"/>
                </a:lnTo>
                <a:lnTo>
                  <a:pt x="904755" y="1405480"/>
                </a:lnTo>
                <a:lnTo>
                  <a:pt x="949511" y="1391549"/>
                </a:lnTo>
                <a:lnTo>
                  <a:pt x="992957" y="1374814"/>
                </a:lnTo>
                <a:lnTo>
                  <a:pt x="1034986" y="1355382"/>
                </a:lnTo>
                <a:lnTo>
                  <a:pt x="1075492" y="1333358"/>
                </a:lnTo>
                <a:lnTo>
                  <a:pt x="1114368" y="1308851"/>
                </a:lnTo>
                <a:lnTo>
                  <a:pt x="1151508" y="1281965"/>
                </a:lnTo>
                <a:lnTo>
                  <a:pt x="1186804" y="1252808"/>
                </a:lnTo>
                <a:lnTo>
                  <a:pt x="1220152" y="1221486"/>
                </a:lnTo>
                <a:lnTo>
                  <a:pt x="1251444" y="1188105"/>
                </a:lnTo>
                <a:lnTo>
                  <a:pt x="1280573" y="1152772"/>
                </a:lnTo>
                <a:lnTo>
                  <a:pt x="1307434" y="1115594"/>
                </a:lnTo>
                <a:lnTo>
                  <a:pt x="1331919" y="1076677"/>
                </a:lnTo>
                <a:lnTo>
                  <a:pt x="1353923" y="1036128"/>
                </a:lnTo>
                <a:lnTo>
                  <a:pt x="1373338" y="994052"/>
                </a:lnTo>
                <a:lnTo>
                  <a:pt x="1390058" y="950557"/>
                </a:lnTo>
                <a:lnTo>
                  <a:pt x="1403977" y="905749"/>
                </a:lnTo>
                <a:lnTo>
                  <a:pt x="1414989" y="859735"/>
                </a:lnTo>
                <a:lnTo>
                  <a:pt x="1422986" y="812620"/>
                </a:lnTo>
                <a:lnTo>
                  <a:pt x="1427862" y="764512"/>
                </a:lnTo>
                <a:lnTo>
                  <a:pt x="1429512" y="715518"/>
                </a:lnTo>
                <a:lnTo>
                  <a:pt x="1427862" y="666523"/>
                </a:lnTo>
                <a:lnTo>
                  <a:pt x="1422986" y="618415"/>
                </a:lnTo>
                <a:lnTo>
                  <a:pt x="1414989" y="571300"/>
                </a:lnTo>
                <a:lnTo>
                  <a:pt x="1403977" y="525286"/>
                </a:lnTo>
                <a:lnTo>
                  <a:pt x="1390058" y="480478"/>
                </a:lnTo>
                <a:lnTo>
                  <a:pt x="1373338" y="436983"/>
                </a:lnTo>
                <a:lnTo>
                  <a:pt x="1353923" y="394907"/>
                </a:lnTo>
                <a:lnTo>
                  <a:pt x="1331919" y="354358"/>
                </a:lnTo>
                <a:lnTo>
                  <a:pt x="1307434" y="315441"/>
                </a:lnTo>
                <a:lnTo>
                  <a:pt x="1280573" y="278263"/>
                </a:lnTo>
                <a:lnTo>
                  <a:pt x="1251444" y="242930"/>
                </a:lnTo>
                <a:lnTo>
                  <a:pt x="1220152" y="209549"/>
                </a:lnTo>
                <a:lnTo>
                  <a:pt x="1186804" y="178227"/>
                </a:lnTo>
                <a:lnTo>
                  <a:pt x="1151508" y="149070"/>
                </a:lnTo>
                <a:lnTo>
                  <a:pt x="1114368" y="122184"/>
                </a:lnTo>
                <a:lnTo>
                  <a:pt x="1075492" y="97677"/>
                </a:lnTo>
                <a:lnTo>
                  <a:pt x="1034986" y="75653"/>
                </a:lnTo>
                <a:lnTo>
                  <a:pt x="992957" y="56221"/>
                </a:lnTo>
                <a:lnTo>
                  <a:pt x="949511" y="39486"/>
                </a:lnTo>
                <a:lnTo>
                  <a:pt x="904755" y="25555"/>
                </a:lnTo>
                <a:lnTo>
                  <a:pt x="858794" y="14534"/>
                </a:lnTo>
                <a:lnTo>
                  <a:pt x="811737" y="6530"/>
                </a:lnTo>
                <a:lnTo>
                  <a:pt x="763688" y="1650"/>
                </a:lnTo>
                <a:lnTo>
                  <a:pt x="714756" y="0"/>
                </a:lnTo>
                <a:close/>
              </a:path>
            </a:pathLst>
          </a:custGeom>
          <a:solidFill>
            <a:srgbClr val="E6B8B8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0" name="object 10"/>
          <p:cNvSpPr txBox="1"/>
          <p:nvPr/>
        </p:nvSpPr>
        <p:spPr>
          <a:xfrm>
            <a:off x="885443" y="3193827"/>
            <a:ext cx="956310" cy="417903"/>
          </a:xfrm>
          <a:prstGeom prst="rect">
            <a:avLst/>
          </a:prstGeom>
        </p:spPr>
        <p:txBody>
          <a:bodyPr vert="horz" wrap="square" lIns="0" tIns="32861" rIns="0" bIns="0" rtlCol="0">
            <a:spAutoFit/>
          </a:bodyPr>
          <a:lstStyle/>
          <a:p>
            <a:pPr marL="245745" marR="3810" indent="-236696">
              <a:lnSpc>
                <a:spcPts val="1454"/>
              </a:lnSpc>
              <a:spcBef>
                <a:spcPts val="259"/>
              </a:spcBef>
            </a:pPr>
            <a:r>
              <a:rPr sz="1350" dirty="0">
                <a:latin typeface="Calibri"/>
                <a:cs typeface="Calibri"/>
              </a:rPr>
              <a:t>K</a:t>
            </a:r>
            <a:r>
              <a:rPr sz="1350" b="1" spc="-4" dirty="0">
                <a:latin typeface="Calibri"/>
                <a:cs typeface="Calibri"/>
              </a:rPr>
              <a:t>O</a:t>
            </a:r>
            <a:r>
              <a:rPr sz="1350" b="1" spc="-8" dirty="0">
                <a:latin typeface="Calibri"/>
                <a:cs typeface="Calibri"/>
              </a:rPr>
              <a:t>M</a:t>
            </a:r>
            <a:r>
              <a:rPr sz="1350" b="1" spc="-4" dirty="0">
                <a:latin typeface="Calibri"/>
                <a:cs typeface="Calibri"/>
              </a:rPr>
              <a:t>PET</a:t>
            </a:r>
            <a:r>
              <a:rPr sz="1350" b="1" spc="-8" dirty="0">
                <a:latin typeface="Calibri"/>
                <a:cs typeface="Calibri"/>
              </a:rPr>
              <a:t>E</a:t>
            </a:r>
            <a:r>
              <a:rPr sz="1350" b="1" dirty="0">
                <a:latin typeface="Calibri"/>
                <a:cs typeface="Calibri"/>
              </a:rPr>
              <a:t>NSI  </a:t>
            </a:r>
            <a:r>
              <a:rPr sz="1350" b="1" spc="-4" dirty="0">
                <a:latin typeface="Calibri"/>
                <a:cs typeface="Calibri"/>
              </a:rPr>
              <a:t>TEKNIS</a:t>
            </a:r>
            <a:endParaRPr sz="135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792349" y="2886075"/>
            <a:ext cx="1072515" cy="1073468"/>
          </a:xfrm>
          <a:custGeom>
            <a:avLst/>
            <a:gdLst/>
            <a:ahLst/>
            <a:cxnLst/>
            <a:rect l="l" t="t" r="r" b="b"/>
            <a:pathLst>
              <a:path w="1430020" h="1431289">
                <a:moveTo>
                  <a:pt x="714755" y="0"/>
                </a:moveTo>
                <a:lnTo>
                  <a:pt x="665823" y="1650"/>
                </a:lnTo>
                <a:lnTo>
                  <a:pt x="617774" y="6530"/>
                </a:lnTo>
                <a:lnTo>
                  <a:pt x="570717" y="14534"/>
                </a:lnTo>
                <a:lnTo>
                  <a:pt x="524756" y="25555"/>
                </a:lnTo>
                <a:lnTo>
                  <a:pt x="480000" y="39486"/>
                </a:lnTo>
                <a:lnTo>
                  <a:pt x="436554" y="56221"/>
                </a:lnTo>
                <a:lnTo>
                  <a:pt x="394525" y="75653"/>
                </a:lnTo>
                <a:lnTo>
                  <a:pt x="354019" y="97677"/>
                </a:lnTo>
                <a:lnTo>
                  <a:pt x="315143" y="122184"/>
                </a:lnTo>
                <a:lnTo>
                  <a:pt x="278003" y="149070"/>
                </a:lnTo>
                <a:lnTo>
                  <a:pt x="242707" y="178227"/>
                </a:lnTo>
                <a:lnTo>
                  <a:pt x="209359" y="209549"/>
                </a:lnTo>
                <a:lnTo>
                  <a:pt x="178067" y="242930"/>
                </a:lnTo>
                <a:lnTo>
                  <a:pt x="148938" y="278263"/>
                </a:lnTo>
                <a:lnTo>
                  <a:pt x="122077" y="315441"/>
                </a:lnTo>
                <a:lnTo>
                  <a:pt x="97592" y="354358"/>
                </a:lnTo>
                <a:lnTo>
                  <a:pt x="75588" y="394907"/>
                </a:lnTo>
                <a:lnTo>
                  <a:pt x="56173" y="436983"/>
                </a:lnTo>
                <a:lnTo>
                  <a:pt x="39453" y="480478"/>
                </a:lnTo>
                <a:lnTo>
                  <a:pt x="25534" y="525286"/>
                </a:lnTo>
                <a:lnTo>
                  <a:pt x="14522" y="571300"/>
                </a:lnTo>
                <a:lnTo>
                  <a:pt x="6525" y="618415"/>
                </a:lnTo>
                <a:lnTo>
                  <a:pt x="1649" y="666523"/>
                </a:lnTo>
                <a:lnTo>
                  <a:pt x="0" y="715518"/>
                </a:lnTo>
                <a:lnTo>
                  <a:pt x="1649" y="764512"/>
                </a:lnTo>
                <a:lnTo>
                  <a:pt x="6525" y="812620"/>
                </a:lnTo>
                <a:lnTo>
                  <a:pt x="14522" y="859735"/>
                </a:lnTo>
                <a:lnTo>
                  <a:pt x="25534" y="905749"/>
                </a:lnTo>
                <a:lnTo>
                  <a:pt x="39453" y="950557"/>
                </a:lnTo>
                <a:lnTo>
                  <a:pt x="56173" y="994052"/>
                </a:lnTo>
                <a:lnTo>
                  <a:pt x="75588" y="1036128"/>
                </a:lnTo>
                <a:lnTo>
                  <a:pt x="97592" y="1076677"/>
                </a:lnTo>
                <a:lnTo>
                  <a:pt x="122077" y="1115594"/>
                </a:lnTo>
                <a:lnTo>
                  <a:pt x="148938" y="1152772"/>
                </a:lnTo>
                <a:lnTo>
                  <a:pt x="178067" y="1188105"/>
                </a:lnTo>
                <a:lnTo>
                  <a:pt x="209359" y="1221486"/>
                </a:lnTo>
                <a:lnTo>
                  <a:pt x="242707" y="1252808"/>
                </a:lnTo>
                <a:lnTo>
                  <a:pt x="278003" y="1281965"/>
                </a:lnTo>
                <a:lnTo>
                  <a:pt x="315143" y="1308851"/>
                </a:lnTo>
                <a:lnTo>
                  <a:pt x="354019" y="1333358"/>
                </a:lnTo>
                <a:lnTo>
                  <a:pt x="394525" y="1355382"/>
                </a:lnTo>
                <a:lnTo>
                  <a:pt x="436554" y="1374814"/>
                </a:lnTo>
                <a:lnTo>
                  <a:pt x="480000" y="1391549"/>
                </a:lnTo>
                <a:lnTo>
                  <a:pt x="524756" y="1405480"/>
                </a:lnTo>
                <a:lnTo>
                  <a:pt x="570717" y="1416501"/>
                </a:lnTo>
                <a:lnTo>
                  <a:pt x="617774" y="1424505"/>
                </a:lnTo>
                <a:lnTo>
                  <a:pt x="665823" y="1429385"/>
                </a:lnTo>
                <a:lnTo>
                  <a:pt x="714755" y="1431036"/>
                </a:lnTo>
                <a:lnTo>
                  <a:pt x="763688" y="1429385"/>
                </a:lnTo>
                <a:lnTo>
                  <a:pt x="811737" y="1424505"/>
                </a:lnTo>
                <a:lnTo>
                  <a:pt x="858794" y="1416501"/>
                </a:lnTo>
                <a:lnTo>
                  <a:pt x="904755" y="1405480"/>
                </a:lnTo>
                <a:lnTo>
                  <a:pt x="949511" y="1391549"/>
                </a:lnTo>
                <a:lnTo>
                  <a:pt x="992957" y="1374814"/>
                </a:lnTo>
                <a:lnTo>
                  <a:pt x="1034986" y="1355382"/>
                </a:lnTo>
                <a:lnTo>
                  <a:pt x="1075492" y="1333358"/>
                </a:lnTo>
                <a:lnTo>
                  <a:pt x="1114368" y="1308851"/>
                </a:lnTo>
                <a:lnTo>
                  <a:pt x="1151508" y="1281965"/>
                </a:lnTo>
                <a:lnTo>
                  <a:pt x="1186804" y="1252808"/>
                </a:lnTo>
                <a:lnTo>
                  <a:pt x="1220152" y="1221486"/>
                </a:lnTo>
                <a:lnTo>
                  <a:pt x="1251444" y="1188105"/>
                </a:lnTo>
                <a:lnTo>
                  <a:pt x="1280573" y="1152772"/>
                </a:lnTo>
                <a:lnTo>
                  <a:pt x="1307434" y="1115594"/>
                </a:lnTo>
                <a:lnTo>
                  <a:pt x="1331919" y="1076677"/>
                </a:lnTo>
                <a:lnTo>
                  <a:pt x="1353923" y="1036128"/>
                </a:lnTo>
                <a:lnTo>
                  <a:pt x="1373338" y="994052"/>
                </a:lnTo>
                <a:lnTo>
                  <a:pt x="1390058" y="950557"/>
                </a:lnTo>
                <a:lnTo>
                  <a:pt x="1403977" y="905749"/>
                </a:lnTo>
                <a:lnTo>
                  <a:pt x="1414989" y="859735"/>
                </a:lnTo>
                <a:lnTo>
                  <a:pt x="1422986" y="812620"/>
                </a:lnTo>
                <a:lnTo>
                  <a:pt x="1427862" y="764512"/>
                </a:lnTo>
                <a:lnTo>
                  <a:pt x="1429512" y="715518"/>
                </a:lnTo>
                <a:lnTo>
                  <a:pt x="1427862" y="666523"/>
                </a:lnTo>
                <a:lnTo>
                  <a:pt x="1422986" y="618415"/>
                </a:lnTo>
                <a:lnTo>
                  <a:pt x="1414989" y="571300"/>
                </a:lnTo>
                <a:lnTo>
                  <a:pt x="1403977" y="525286"/>
                </a:lnTo>
                <a:lnTo>
                  <a:pt x="1390058" y="480478"/>
                </a:lnTo>
                <a:lnTo>
                  <a:pt x="1373338" y="436983"/>
                </a:lnTo>
                <a:lnTo>
                  <a:pt x="1353923" y="394907"/>
                </a:lnTo>
                <a:lnTo>
                  <a:pt x="1331919" y="354358"/>
                </a:lnTo>
                <a:lnTo>
                  <a:pt x="1307434" y="315441"/>
                </a:lnTo>
                <a:lnTo>
                  <a:pt x="1280573" y="278263"/>
                </a:lnTo>
                <a:lnTo>
                  <a:pt x="1251444" y="242930"/>
                </a:lnTo>
                <a:lnTo>
                  <a:pt x="1220152" y="209549"/>
                </a:lnTo>
                <a:lnTo>
                  <a:pt x="1186804" y="178227"/>
                </a:lnTo>
                <a:lnTo>
                  <a:pt x="1151508" y="149070"/>
                </a:lnTo>
                <a:lnTo>
                  <a:pt x="1114368" y="122184"/>
                </a:lnTo>
                <a:lnTo>
                  <a:pt x="1075492" y="97677"/>
                </a:lnTo>
                <a:lnTo>
                  <a:pt x="1034986" y="75653"/>
                </a:lnTo>
                <a:lnTo>
                  <a:pt x="992957" y="56221"/>
                </a:lnTo>
                <a:lnTo>
                  <a:pt x="949511" y="39486"/>
                </a:lnTo>
                <a:lnTo>
                  <a:pt x="904755" y="25555"/>
                </a:lnTo>
                <a:lnTo>
                  <a:pt x="858794" y="14534"/>
                </a:lnTo>
                <a:lnTo>
                  <a:pt x="811737" y="6530"/>
                </a:lnTo>
                <a:lnTo>
                  <a:pt x="763688" y="1650"/>
                </a:lnTo>
                <a:lnTo>
                  <a:pt x="714755" y="0"/>
                </a:lnTo>
                <a:close/>
              </a:path>
            </a:pathLst>
          </a:custGeom>
          <a:solidFill>
            <a:srgbClr val="CAE6B8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2" name="object 12"/>
          <p:cNvSpPr/>
          <p:nvPr/>
        </p:nvSpPr>
        <p:spPr>
          <a:xfrm>
            <a:off x="1832229" y="1861946"/>
            <a:ext cx="1073468" cy="1073468"/>
          </a:xfrm>
          <a:custGeom>
            <a:avLst/>
            <a:gdLst/>
            <a:ahLst/>
            <a:cxnLst/>
            <a:rect l="l" t="t" r="r" b="b"/>
            <a:pathLst>
              <a:path w="1431289" h="1431289">
                <a:moveTo>
                  <a:pt x="715517" y="0"/>
                </a:moveTo>
                <a:lnTo>
                  <a:pt x="666523" y="1650"/>
                </a:lnTo>
                <a:lnTo>
                  <a:pt x="618415" y="6530"/>
                </a:lnTo>
                <a:lnTo>
                  <a:pt x="571300" y="14534"/>
                </a:lnTo>
                <a:lnTo>
                  <a:pt x="525286" y="25555"/>
                </a:lnTo>
                <a:lnTo>
                  <a:pt x="480478" y="39486"/>
                </a:lnTo>
                <a:lnTo>
                  <a:pt x="436983" y="56221"/>
                </a:lnTo>
                <a:lnTo>
                  <a:pt x="394907" y="75653"/>
                </a:lnTo>
                <a:lnTo>
                  <a:pt x="354358" y="97677"/>
                </a:lnTo>
                <a:lnTo>
                  <a:pt x="315441" y="122184"/>
                </a:lnTo>
                <a:lnTo>
                  <a:pt x="278263" y="149070"/>
                </a:lnTo>
                <a:lnTo>
                  <a:pt x="242930" y="178227"/>
                </a:lnTo>
                <a:lnTo>
                  <a:pt x="209549" y="209550"/>
                </a:lnTo>
                <a:lnTo>
                  <a:pt x="178227" y="242930"/>
                </a:lnTo>
                <a:lnTo>
                  <a:pt x="149070" y="278263"/>
                </a:lnTo>
                <a:lnTo>
                  <a:pt x="122184" y="315441"/>
                </a:lnTo>
                <a:lnTo>
                  <a:pt x="97677" y="354358"/>
                </a:lnTo>
                <a:lnTo>
                  <a:pt x="75653" y="394907"/>
                </a:lnTo>
                <a:lnTo>
                  <a:pt x="56221" y="436983"/>
                </a:lnTo>
                <a:lnTo>
                  <a:pt x="39486" y="480478"/>
                </a:lnTo>
                <a:lnTo>
                  <a:pt x="25555" y="525286"/>
                </a:lnTo>
                <a:lnTo>
                  <a:pt x="14534" y="571300"/>
                </a:lnTo>
                <a:lnTo>
                  <a:pt x="6530" y="618415"/>
                </a:lnTo>
                <a:lnTo>
                  <a:pt x="1650" y="666523"/>
                </a:lnTo>
                <a:lnTo>
                  <a:pt x="0" y="715517"/>
                </a:lnTo>
                <a:lnTo>
                  <a:pt x="1650" y="764512"/>
                </a:lnTo>
                <a:lnTo>
                  <a:pt x="6530" y="812620"/>
                </a:lnTo>
                <a:lnTo>
                  <a:pt x="14534" y="859735"/>
                </a:lnTo>
                <a:lnTo>
                  <a:pt x="25555" y="905749"/>
                </a:lnTo>
                <a:lnTo>
                  <a:pt x="39486" y="950557"/>
                </a:lnTo>
                <a:lnTo>
                  <a:pt x="56221" y="994052"/>
                </a:lnTo>
                <a:lnTo>
                  <a:pt x="75653" y="1036128"/>
                </a:lnTo>
                <a:lnTo>
                  <a:pt x="97677" y="1076677"/>
                </a:lnTo>
                <a:lnTo>
                  <a:pt x="122184" y="1115594"/>
                </a:lnTo>
                <a:lnTo>
                  <a:pt x="149070" y="1152772"/>
                </a:lnTo>
                <a:lnTo>
                  <a:pt x="178227" y="1188105"/>
                </a:lnTo>
                <a:lnTo>
                  <a:pt x="209549" y="1221486"/>
                </a:lnTo>
                <a:lnTo>
                  <a:pt x="242930" y="1252808"/>
                </a:lnTo>
                <a:lnTo>
                  <a:pt x="278263" y="1281965"/>
                </a:lnTo>
                <a:lnTo>
                  <a:pt x="315441" y="1308851"/>
                </a:lnTo>
                <a:lnTo>
                  <a:pt x="354358" y="1333358"/>
                </a:lnTo>
                <a:lnTo>
                  <a:pt x="394907" y="1355382"/>
                </a:lnTo>
                <a:lnTo>
                  <a:pt x="436983" y="1374814"/>
                </a:lnTo>
                <a:lnTo>
                  <a:pt x="480478" y="1391549"/>
                </a:lnTo>
                <a:lnTo>
                  <a:pt x="525286" y="1405480"/>
                </a:lnTo>
                <a:lnTo>
                  <a:pt x="571300" y="1416501"/>
                </a:lnTo>
                <a:lnTo>
                  <a:pt x="618415" y="1424505"/>
                </a:lnTo>
                <a:lnTo>
                  <a:pt x="666523" y="1429385"/>
                </a:lnTo>
                <a:lnTo>
                  <a:pt x="715517" y="1431035"/>
                </a:lnTo>
                <a:lnTo>
                  <a:pt x="764512" y="1429385"/>
                </a:lnTo>
                <a:lnTo>
                  <a:pt x="812620" y="1424505"/>
                </a:lnTo>
                <a:lnTo>
                  <a:pt x="859735" y="1416501"/>
                </a:lnTo>
                <a:lnTo>
                  <a:pt x="905749" y="1405480"/>
                </a:lnTo>
                <a:lnTo>
                  <a:pt x="950557" y="1391549"/>
                </a:lnTo>
                <a:lnTo>
                  <a:pt x="994052" y="1374814"/>
                </a:lnTo>
                <a:lnTo>
                  <a:pt x="1036128" y="1355382"/>
                </a:lnTo>
                <a:lnTo>
                  <a:pt x="1076677" y="1333358"/>
                </a:lnTo>
                <a:lnTo>
                  <a:pt x="1115594" y="1308851"/>
                </a:lnTo>
                <a:lnTo>
                  <a:pt x="1152772" y="1281965"/>
                </a:lnTo>
                <a:lnTo>
                  <a:pt x="1188105" y="1252808"/>
                </a:lnTo>
                <a:lnTo>
                  <a:pt x="1221485" y="1221486"/>
                </a:lnTo>
                <a:lnTo>
                  <a:pt x="1252808" y="1188105"/>
                </a:lnTo>
                <a:lnTo>
                  <a:pt x="1281965" y="1152772"/>
                </a:lnTo>
                <a:lnTo>
                  <a:pt x="1308851" y="1115594"/>
                </a:lnTo>
                <a:lnTo>
                  <a:pt x="1333358" y="1076677"/>
                </a:lnTo>
                <a:lnTo>
                  <a:pt x="1355382" y="1036128"/>
                </a:lnTo>
                <a:lnTo>
                  <a:pt x="1374814" y="994052"/>
                </a:lnTo>
                <a:lnTo>
                  <a:pt x="1391549" y="950557"/>
                </a:lnTo>
                <a:lnTo>
                  <a:pt x="1405480" y="905749"/>
                </a:lnTo>
                <a:lnTo>
                  <a:pt x="1416501" y="859735"/>
                </a:lnTo>
                <a:lnTo>
                  <a:pt x="1424505" y="812620"/>
                </a:lnTo>
                <a:lnTo>
                  <a:pt x="1429385" y="764512"/>
                </a:lnTo>
                <a:lnTo>
                  <a:pt x="1431036" y="715517"/>
                </a:lnTo>
                <a:lnTo>
                  <a:pt x="1429385" y="666523"/>
                </a:lnTo>
                <a:lnTo>
                  <a:pt x="1424505" y="618415"/>
                </a:lnTo>
                <a:lnTo>
                  <a:pt x="1416501" y="571300"/>
                </a:lnTo>
                <a:lnTo>
                  <a:pt x="1405480" y="525286"/>
                </a:lnTo>
                <a:lnTo>
                  <a:pt x="1391549" y="480478"/>
                </a:lnTo>
                <a:lnTo>
                  <a:pt x="1374814" y="436983"/>
                </a:lnTo>
                <a:lnTo>
                  <a:pt x="1355382" y="394907"/>
                </a:lnTo>
                <a:lnTo>
                  <a:pt x="1333358" y="354358"/>
                </a:lnTo>
                <a:lnTo>
                  <a:pt x="1308851" y="315441"/>
                </a:lnTo>
                <a:lnTo>
                  <a:pt x="1281965" y="278263"/>
                </a:lnTo>
                <a:lnTo>
                  <a:pt x="1252808" y="242930"/>
                </a:lnTo>
                <a:lnTo>
                  <a:pt x="1221486" y="209550"/>
                </a:lnTo>
                <a:lnTo>
                  <a:pt x="1188105" y="178227"/>
                </a:lnTo>
                <a:lnTo>
                  <a:pt x="1152772" y="149070"/>
                </a:lnTo>
                <a:lnTo>
                  <a:pt x="1115594" y="122184"/>
                </a:lnTo>
                <a:lnTo>
                  <a:pt x="1076677" y="97677"/>
                </a:lnTo>
                <a:lnTo>
                  <a:pt x="1036128" y="75653"/>
                </a:lnTo>
                <a:lnTo>
                  <a:pt x="994052" y="56221"/>
                </a:lnTo>
                <a:lnTo>
                  <a:pt x="950557" y="39486"/>
                </a:lnTo>
                <a:lnTo>
                  <a:pt x="905749" y="25555"/>
                </a:lnTo>
                <a:lnTo>
                  <a:pt x="859735" y="14534"/>
                </a:lnTo>
                <a:lnTo>
                  <a:pt x="812620" y="6530"/>
                </a:lnTo>
                <a:lnTo>
                  <a:pt x="764512" y="1650"/>
                </a:lnTo>
                <a:lnTo>
                  <a:pt x="715517" y="0"/>
                </a:lnTo>
                <a:close/>
              </a:path>
            </a:pathLst>
          </a:custGeom>
          <a:solidFill>
            <a:srgbClr val="94B3D6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3" name="object 13"/>
          <p:cNvSpPr txBox="1"/>
          <p:nvPr/>
        </p:nvSpPr>
        <p:spPr>
          <a:xfrm>
            <a:off x="2857595" y="3084957"/>
            <a:ext cx="956310" cy="54617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20504" marR="3810" indent="-211455">
              <a:lnSpc>
                <a:spcPct val="135100"/>
              </a:lnSpc>
              <a:spcBef>
                <a:spcPts val="75"/>
              </a:spcBef>
            </a:pPr>
            <a:r>
              <a:rPr sz="1350" dirty="0">
                <a:latin typeface="Calibri"/>
                <a:cs typeface="Calibri"/>
              </a:rPr>
              <a:t>K</a:t>
            </a:r>
            <a:r>
              <a:rPr sz="1350" b="1" spc="-4" dirty="0">
                <a:latin typeface="Calibri"/>
                <a:cs typeface="Calibri"/>
              </a:rPr>
              <a:t>O</a:t>
            </a:r>
            <a:r>
              <a:rPr sz="1350" b="1" spc="-8" dirty="0">
                <a:latin typeface="Calibri"/>
                <a:cs typeface="Calibri"/>
              </a:rPr>
              <a:t>M</a:t>
            </a:r>
            <a:r>
              <a:rPr sz="1350" b="1" spc="-4" dirty="0">
                <a:latin typeface="Calibri"/>
                <a:cs typeface="Calibri"/>
              </a:rPr>
              <a:t>PET</a:t>
            </a:r>
            <a:r>
              <a:rPr sz="1350" b="1" spc="-8" dirty="0">
                <a:latin typeface="Calibri"/>
                <a:cs typeface="Calibri"/>
              </a:rPr>
              <a:t>E</a:t>
            </a:r>
            <a:r>
              <a:rPr sz="1350" b="1" dirty="0">
                <a:latin typeface="Calibri"/>
                <a:cs typeface="Calibri"/>
              </a:rPr>
              <a:t>NSI  </a:t>
            </a:r>
            <a:r>
              <a:rPr sz="1350" b="1" spc="-4" dirty="0">
                <a:latin typeface="Calibri"/>
                <a:cs typeface="Calibri"/>
              </a:rPr>
              <a:t>SOSKUL</a:t>
            </a:r>
            <a:endParaRPr sz="135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876234" y="2122508"/>
            <a:ext cx="985838" cy="476893"/>
          </a:xfrm>
          <a:prstGeom prst="rect">
            <a:avLst/>
          </a:prstGeom>
        </p:spPr>
        <p:txBody>
          <a:bodyPr vert="horz" wrap="square" lIns="0" tIns="55721" rIns="0" bIns="0" rtlCol="0">
            <a:spAutoFit/>
          </a:bodyPr>
          <a:lstStyle/>
          <a:p>
            <a:pPr marL="15240">
              <a:spcBef>
                <a:spcPts val="439"/>
              </a:spcBef>
            </a:pPr>
            <a:r>
              <a:rPr sz="1200" b="1" spc="-8" dirty="0">
                <a:latin typeface="Segoe UI"/>
                <a:cs typeface="Segoe UI"/>
              </a:rPr>
              <a:t>KOMPETENSI</a:t>
            </a:r>
            <a:endParaRPr sz="1200">
              <a:latin typeface="Segoe UI"/>
              <a:cs typeface="Segoe UI"/>
            </a:endParaRPr>
          </a:p>
          <a:p>
            <a:pPr marL="9525">
              <a:spcBef>
                <a:spcPts val="363"/>
              </a:spcBef>
            </a:pPr>
            <a:r>
              <a:rPr sz="1200" b="1" dirty="0">
                <a:latin typeface="Segoe UI"/>
                <a:cs typeface="Segoe UI"/>
              </a:rPr>
              <a:t>MANAJERIAL</a:t>
            </a:r>
            <a:endParaRPr sz="1200">
              <a:latin typeface="Segoe UI"/>
              <a:cs typeface="Segoe U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33550" y="3959218"/>
            <a:ext cx="1182053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429" algn="ctr">
              <a:spcBef>
                <a:spcPts val="75"/>
              </a:spcBef>
            </a:pPr>
            <a:r>
              <a:rPr sz="1350" b="1" spc="-11" dirty="0">
                <a:latin typeface="Calibri"/>
                <a:cs typeface="Calibri"/>
              </a:rPr>
              <a:t>KOMPETENSI</a:t>
            </a:r>
            <a:endParaRPr sz="1350">
              <a:latin typeface="Calibri"/>
              <a:cs typeface="Calibri"/>
            </a:endParaRPr>
          </a:p>
          <a:p>
            <a:pPr algn="ctr">
              <a:spcBef>
                <a:spcPts val="4"/>
              </a:spcBef>
            </a:pPr>
            <a:r>
              <a:rPr sz="1350" b="1" spc="-4" dirty="0">
                <a:latin typeface="Calibri"/>
                <a:cs typeface="Calibri"/>
              </a:rPr>
              <a:t>PEME</a:t>
            </a:r>
            <a:r>
              <a:rPr sz="1350" b="1" spc="-8" dirty="0">
                <a:latin typeface="Calibri"/>
                <a:cs typeface="Calibri"/>
              </a:rPr>
              <a:t>R</a:t>
            </a:r>
            <a:r>
              <a:rPr sz="1350" b="1" dirty="0">
                <a:latin typeface="Calibri"/>
                <a:cs typeface="Calibri"/>
              </a:rPr>
              <a:t>IN</a:t>
            </a:r>
            <a:r>
              <a:rPr sz="1350" b="1" spc="-113" dirty="0">
                <a:latin typeface="Calibri"/>
                <a:cs typeface="Calibri"/>
              </a:rPr>
              <a:t>T</a:t>
            </a:r>
            <a:r>
              <a:rPr sz="1350" b="1" dirty="0">
                <a:latin typeface="Calibri"/>
                <a:cs typeface="Calibri"/>
              </a:rPr>
              <a:t>AHAN</a:t>
            </a:r>
            <a:endParaRPr sz="135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50341" y="1412748"/>
            <a:ext cx="3805047" cy="3608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7" name="object 17"/>
          <p:cNvSpPr/>
          <p:nvPr/>
        </p:nvSpPr>
        <p:spPr>
          <a:xfrm>
            <a:off x="484060" y="1446467"/>
            <a:ext cx="3699986" cy="3503295"/>
          </a:xfrm>
          <a:custGeom>
            <a:avLst/>
            <a:gdLst/>
            <a:ahLst/>
            <a:cxnLst/>
            <a:rect l="l" t="t" r="r" b="b"/>
            <a:pathLst>
              <a:path w="4933315" h="4671059">
                <a:moveTo>
                  <a:pt x="2466594" y="4671060"/>
                </a:moveTo>
                <a:lnTo>
                  <a:pt x="0" y="3503294"/>
                </a:lnTo>
                <a:lnTo>
                  <a:pt x="0" y="1167764"/>
                </a:lnTo>
                <a:lnTo>
                  <a:pt x="2466594" y="0"/>
                </a:lnTo>
                <a:lnTo>
                  <a:pt x="4933188" y="1167764"/>
                </a:lnTo>
                <a:lnTo>
                  <a:pt x="4933188" y="3503294"/>
                </a:lnTo>
                <a:lnTo>
                  <a:pt x="2466594" y="4671060"/>
                </a:lnTo>
                <a:close/>
              </a:path>
            </a:pathLst>
          </a:custGeom>
          <a:ln w="38099">
            <a:solidFill>
              <a:srgbClr val="FFFFFF"/>
            </a:solidFill>
            <a:prstDash val="dash"/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8" name="object 18"/>
          <p:cNvSpPr/>
          <p:nvPr/>
        </p:nvSpPr>
        <p:spPr>
          <a:xfrm>
            <a:off x="2294000" y="1418425"/>
            <a:ext cx="3483864" cy="1051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9" name="object 19"/>
          <p:cNvSpPr/>
          <p:nvPr/>
        </p:nvSpPr>
        <p:spPr>
          <a:xfrm>
            <a:off x="2314004" y="1452182"/>
            <a:ext cx="3393281" cy="0"/>
          </a:xfrm>
          <a:custGeom>
            <a:avLst/>
            <a:gdLst/>
            <a:ahLst/>
            <a:cxnLst/>
            <a:rect l="l" t="t" r="r" b="b"/>
            <a:pathLst>
              <a:path w="4524375">
                <a:moveTo>
                  <a:pt x="0" y="0"/>
                </a:moveTo>
                <a:lnTo>
                  <a:pt x="4524375" y="0"/>
                </a:lnTo>
              </a:path>
            </a:pathLst>
          </a:custGeom>
          <a:ln w="38100">
            <a:solidFill>
              <a:srgbClr val="FFFFFF"/>
            </a:solidFill>
            <a:prstDash val="dash"/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0" name="object 20"/>
          <p:cNvSpPr txBox="1"/>
          <p:nvPr/>
        </p:nvSpPr>
        <p:spPr>
          <a:xfrm>
            <a:off x="6029611" y="1289361"/>
            <a:ext cx="2807970" cy="134844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algn="just">
              <a:spcBef>
                <a:spcPts val="75"/>
              </a:spcBef>
            </a:pPr>
            <a:r>
              <a:rPr sz="1350" b="1" spc="-4" dirty="0">
                <a:latin typeface="Segoe UI"/>
                <a:cs typeface="Segoe UI"/>
              </a:rPr>
              <a:t>Kompetensi </a:t>
            </a:r>
            <a:r>
              <a:rPr sz="1350" b="1" spc="-8" dirty="0">
                <a:latin typeface="Segoe UI"/>
                <a:cs typeface="Segoe UI"/>
              </a:rPr>
              <a:t>Pemerintahan</a:t>
            </a:r>
            <a:r>
              <a:rPr sz="1350" b="1" spc="-19" dirty="0">
                <a:latin typeface="Segoe UI"/>
                <a:cs typeface="Segoe UI"/>
              </a:rPr>
              <a:t> </a:t>
            </a:r>
            <a:r>
              <a:rPr sz="1350" b="1" dirty="0">
                <a:latin typeface="Segoe UI"/>
                <a:cs typeface="Segoe UI"/>
              </a:rPr>
              <a:t>:</a:t>
            </a:r>
            <a:endParaRPr sz="1350">
              <a:latin typeface="Segoe UI"/>
              <a:cs typeface="Segoe UI"/>
            </a:endParaRPr>
          </a:p>
          <a:p>
            <a:pPr marL="9525" marR="3810" algn="just">
              <a:spcBef>
                <a:spcPts val="15"/>
              </a:spcBef>
            </a:pPr>
            <a:r>
              <a:rPr sz="1050" b="1" spc="-4" dirty="0">
                <a:latin typeface="Segoe UI"/>
                <a:cs typeface="Segoe UI"/>
              </a:rPr>
              <a:t>Kemampuan </a:t>
            </a:r>
            <a:r>
              <a:rPr sz="1050" b="1" spc="-8" dirty="0">
                <a:latin typeface="Segoe UI"/>
                <a:cs typeface="Segoe UI"/>
              </a:rPr>
              <a:t>dan </a:t>
            </a:r>
            <a:r>
              <a:rPr sz="1050" b="1" spc="-4" dirty="0">
                <a:latin typeface="Segoe UI"/>
                <a:cs typeface="Segoe UI"/>
              </a:rPr>
              <a:t>karakteristik yang dimiliki  oleh </a:t>
            </a:r>
            <a:r>
              <a:rPr sz="1050" b="1" dirty="0">
                <a:latin typeface="Segoe UI"/>
                <a:cs typeface="Segoe UI"/>
              </a:rPr>
              <a:t>seorang </a:t>
            </a:r>
            <a:r>
              <a:rPr sz="1050" b="1" spc="-8" dirty="0">
                <a:latin typeface="Segoe UI"/>
                <a:cs typeface="Segoe UI"/>
              </a:rPr>
              <a:t>Pegawai </a:t>
            </a:r>
            <a:r>
              <a:rPr sz="1050" b="1" spc="-4" dirty="0">
                <a:latin typeface="Segoe UI"/>
                <a:cs typeface="Segoe UI"/>
              </a:rPr>
              <a:t>Aparatur Sipil Negara  yang diperlukan </a:t>
            </a:r>
            <a:r>
              <a:rPr sz="1050" b="1" dirty="0">
                <a:latin typeface="Segoe UI"/>
                <a:cs typeface="Segoe UI"/>
              </a:rPr>
              <a:t>untuk </a:t>
            </a:r>
            <a:r>
              <a:rPr sz="1050" b="1" spc="-4" dirty="0">
                <a:latin typeface="Segoe UI"/>
                <a:cs typeface="Segoe UI"/>
              </a:rPr>
              <a:t>melaksanakan </a:t>
            </a:r>
            <a:r>
              <a:rPr sz="1050" b="1" dirty="0">
                <a:latin typeface="Segoe UI"/>
                <a:cs typeface="Segoe UI"/>
              </a:rPr>
              <a:t>tugas  </a:t>
            </a:r>
            <a:r>
              <a:rPr sz="1050" b="1" spc="-4" dirty="0">
                <a:latin typeface="Segoe UI"/>
                <a:cs typeface="Segoe UI"/>
              </a:rPr>
              <a:t>pengelolaan pemerintahan sesuai jenjang  </a:t>
            </a:r>
            <a:r>
              <a:rPr sz="1050" b="1" spc="-8" dirty="0">
                <a:latin typeface="Segoe UI"/>
                <a:cs typeface="Segoe UI"/>
              </a:rPr>
              <a:t>jabatannya </a:t>
            </a:r>
            <a:r>
              <a:rPr sz="1050" b="1" spc="-4" dirty="0">
                <a:latin typeface="Segoe UI"/>
                <a:cs typeface="Segoe UI"/>
              </a:rPr>
              <a:t>di lingkungan </a:t>
            </a:r>
            <a:r>
              <a:rPr sz="1050" b="1" dirty="0">
                <a:latin typeface="Segoe UI"/>
                <a:cs typeface="Segoe UI"/>
              </a:rPr>
              <a:t>Kementerian  </a:t>
            </a:r>
            <a:r>
              <a:rPr sz="1050" b="1" spc="-4" dirty="0">
                <a:latin typeface="Segoe UI"/>
                <a:cs typeface="Segoe UI"/>
              </a:rPr>
              <a:t>Dalam </a:t>
            </a:r>
            <a:r>
              <a:rPr sz="1050" b="1" dirty="0">
                <a:latin typeface="Segoe UI"/>
                <a:cs typeface="Segoe UI"/>
              </a:rPr>
              <a:t>Negeri dan </a:t>
            </a:r>
            <a:r>
              <a:rPr sz="1050" b="1" spc="-4" dirty="0">
                <a:latin typeface="Segoe UI"/>
                <a:cs typeface="Segoe UI"/>
              </a:rPr>
              <a:t>Pemerintahan Daerah  secara professional yang </a:t>
            </a:r>
            <a:r>
              <a:rPr sz="1050" b="1" dirty="0">
                <a:latin typeface="Segoe UI"/>
                <a:cs typeface="Segoe UI"/>
              </a:rPr>
              <a:t>mencakup</a:t>
            </a:r>
            <a:r>
              <a:rPr sz="1050" b="1" spc="-34" dirty="0">
                <a:latin typeface="Segoe UI"/>
                <a:cs typeface="Segoe UI"/>
              </a:rPr>
              <a:t> </a:t>
            </a:r>
            <a:r>
              <a:rPr sz="1050" b="1" dirty="0">
                <a:latin typeface="Segoe UI"/>
                <a:cs typeface="Segoe UI"/>
              </a:rPr>
              <a:t>:</a:t>
            </a:r>
            <a:endParaRPr sz="1050">
              <a:latin typeface="Segoe UI"/>
              <a:cs typeface="Segoe U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297042" y="2826539"/>
            <a:ext cx="273088" cy="1879283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9525">
              <a:lnSpc>
                <a:spcPts val="2066"/>
              </a:lnSpc>
            </a:pPr>
            <a:r>
              <a:rPr sz="2100" b="1" i="1" spc="-11" dirty="0">
                <a:solidFill>
                  <a:srgbClr val="FF0000"/>
                </a:solidFill>
                <a:latin typeface="Calibri"/>
                <a:cs typeface="Calibri"/>
              </a:rPr>
              <a:t>core</a:t>
            </a:r>
            <a:r>
              <a:rPr sz="2100" b="1" i="1" spc="-34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100" b="1" i="1" spc="-11" dirty="0">
                <a:solidFill>
                  <a:srgbClr val="FF0000"/>
                </a:solidFill>
                <a:latin typeface="Calibri"/>
                <a:cs typeface="Calibri"/>
              </a:rPr>
              <a:t>competency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031897" y="3165253"/>
            <a:ext cx="2819876" cy="130228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57639" indent="-148590">
              <a:spcBef>
                <a:spcPts val="75"/>
              </a:spcBef>
              <a:buAutoNum type="arabicPeriod"/>
              <a:tabLst>
                <a:tab pos="158115" algn="l"/>
              </a:tabLst>
            </a:pPr>
            <a:r>
              <a:rPr sz="1050" b="1" spc="-4" dirty="0">
                <a:latin typeface="Segoe UI"/>
                <a:cs typeface="Segoe UI"/>
              </a:rPr>
              <a:t>Kebijakan Desentralisasi</a:t>
            </a:r>
            <a:endParaRPr sz="1050">
              <a:latin typeface="Segoe UI"/>
              <a:cs typeface="Segoe UI"/>
            </a:endParaRPr>
          </a:p>
          <a:p>
            <a:pPr marL="157639" indent="-148590">
              <a:buAutoNum type="arabicPeriod"/>
              <a:tabLst>
                <a:tab pos="158115" algn="l"/>
              </a:tabLst>
            </a:pPr>
            <a:r>
              <a:rPr sz="1050" b="1" dirty="0">
                <a:latin typeface="Segoe UI"/>
                <a:cs typeface="Segoe UI"/>
              </a:rPr>
              <a:t>Hubungan </a:t>
            </a:r>
            <a:r>
              <a:rPr sz="1050" b="1" spc="-4" dirty="0">
                <a:latin typeface="Segoe UI"/>
                <a:cs typeface="Segoe UI"/>
              </a:rPr>
              <a:t>Pemerintah Pusat dan</a:t>
            </a:r>
            <a:r>
              <a:rPr sz="1050" b="1" spc="-34" dirty="0">
                <a:latin typeface="Segoe UI"/>
                <a:cs typeface="Segoe UI"/>
              </a:rPr>
              <a:t> </a:t>
            </a:r>
            <a:r>
              <a:rPr sz="1050" b="1" spc="-4" dirty="0">
                <a:latin typeface="Segoe UI"/>
                <a:cs typeface="Segoe UI"/>
              </a:rPr>
              <a:t>Daerah</a:t>
            </a:r>
            <a:endParaRPr sz="1050">
              <a:latin typeface="Segoe UI"/>
              <a:cs typeface="Segoe UI"/>
            </a:endParaRPr>
          </a:p>
          <a:p>
            <a:pPr marL="157639" indent="-148590">
              <a:buAutoNum type="arabicPeriod"/>
              <a:tabLst>
                <a:tab pos="158115" algn="l"/>
              </a:tabLst>
            </a:pPr>
            <a:r>
              <a:rPr sz="1050" b="1" spc="-4" dirty="0">
                <a:latin typeface="Segoe UI"/>
                <a:cs typeface="Segoe UI"/>
              </a:rPr>
              <a:t>Pengelolaan </a:t>
            </a:r>
            <a:r>
              <a:rPr sz="1050" b="1" dirty="0">
                <a:latin typeface="Segoe UI"/>
                <a:cs typeface="Segoe UI"/>
              </a:rPr>
              <a:t>Keuangan</a:t>
            </a:r>
            <a:r>
              <a:rPr sz="1050" b="1" spc="-26" dirty="0">
                <a:latin typeface="Segoe UI"/>
                <a:cs typeface="Segoe UI"/>
              </a:rPr>
              <a:t> </a:t>
            </a:r>
            <a:r>
              <a:rPr sz="1050" b="1" spc="-4" dirty="0">
                <a:latin typeface="Segoe UI"/>
                <a:cs typeface="Segoe UI"/>
              </a:rPr>
              <a:t>Daerah</a:t>
            </a:r>
            <a:endParaRPr sz="1050">
              <a:latin typeface="Segoe UI"/>
              <a:cs typeface="Segoe UI"/>
            </a:endParaRPr>
          </a:p>
          <a:p>
            <a:pPr marL="157639" indent="-148590">
              <a:buAutoNum type="arabicPeriod"/>
              <a:tabLst>
                <a:tab pos="158115" algn="l"/>
              </a:tabLst>
            </a:pPr>
            <a:r>
              <a:rPr sz="1050" b="1" spc="-4" dirty="0">
                <a:latin typeface="Segoe UI"/>
                <a:cs typeface="Segoe UI"/>
              </a:rPr>
              <a:t>Pemerintahan </a:t>
            </a:r>
            <a:r>
              <a:rPr sz="1050" b="1" dirty="0">
                <a:latin typeface="Segoe UI"/>
                <a:cs typeface="Segoe UI"/>
              </a:rPr>
              <a:t>Umum</a:t>
            </a:r>
            <a:endParaRPr sz="1050">
              <a:latin typeface="Segoe UI"/>
              <a:cs typeface="Segoe UI"/>
            </a:endParaRPr>
          </a:p>
          <a:p>
            <a:pPr marL="157639" indent="-148590">
              <a:spcBef>
                <a:spcPts val="4"/>
              </a:spcBef>
              <a:buAutoNum type="arabicPeriod"/>
              <a:tabLst>
                <a:tab pos="158115" algn="l"/>
              </a:tabLst>
            </a:pPr>
            <a:r>
              <a:rPr sz="1050" b="1" dirty="0">
                <a:latin typeface="Segoe UI"/>
                <a:cs typeface="Segoe UI"/>
              </a:rPr>
              <a:t>Hubungan </a:t>
            </a:r>
            <a:r>
              <a:rPr sz="1050" b="1" spc="-8" dirty="0">
                <a:latin typeface="Segoe UI"/>
                <a:cs typeface="Segoe UI"/>
              </a:rPr>
              <a:t>Pemda </a:t>
            </a:r>
            <a:r>
              <a:rPr sz="1050" b="1" spc="-4" dirty="0">
                <a:latin typeface="Segoe UI"/>
                <a:cs typeface="Segoe UI"/>
              </a:rPr>
              <a:t>dg</a:t>
            </a:r>
            <a:r>
              <a:rPr sz="1050" b="1" spc="-23" dirty="0">
                <a:latin typeface="Segoe UI"/>
                <a:cs typeface="Segoe UI"/>
              </a:rPr>
              <a:t> </a:t>
            </a:r>
            <a:r>
              <a:rPr sz="1050" b="1" spc="-4" dirty="0">
                <a:latin typeface="Segoe UI"/>
                <a:cs typeface="Segoe UI"/>
              </a:rPr>
              <a:t>DPRD</a:t>
            </a:r>
            <a:endParaRPr sz="1050">
              <a:latin typeface="Segoe UI"/>
              <a:cs typeface="Segoe UI"/>
            </a:endParaRPr>
          </a:p>
          <a:p>
            <a:pPr marL="156686" marR="3810" indent="-147638">
              <a:buAutoNum type="arabicPeriod"/>
              <a:tabLst>
                <a:tab pos="158115" algn="l"/>
              </a:tabLst>
            </a:pPr>
            <a:r>
              <a:rPr sz="1050" b="1" dirty="0">
                <a:latin typeface="Segoe UI"/>
                <a:cs typeface="Segoe UI"/>
              </a:rPr>
              <a:t>Urusan </a:t>
            </a:r>
            <a:r>
              <a:rPr sz="1050" b="1" spc="-4" dirty="0">
                <a:latin typeface="Segoe UI"/>
                <a:cs typeface="Segoe UI"/>
              </a:rPr>
              <a:t>Pemerintahan </a:t>
            </a:r>
            <a:r>
              <a:rPr sz="1050" b="1" spc="-8" dirty="0">
                <a:latin typeface="Segoe UI"/>
                <a:cs typeface="Segoe UI"/>
              </a:rPr>
              <a:t>yg </a:t>
            </a:r>
            <a:r>
              <a:rPr sz="1050" b="1" spc="-4" dirty="0">
                <a:latin typeface="Segoe UI"/>
                <a:cs typeface="Segoe UI"/>
              </a:rPr>
              <a:t>jadi Kewenangan  Daerah</a:t>
            </a:r>
            <a:endParaRPr sz="1050">
              <a:latin typeface="Segoe UI"/>
              <a:cs typeface="Segoe UI"/>
            </a:endParaRPr>
          </a:p>
          <a:p>
            <a:pPr marL="157639" indent="-148590">
              <a:buAutoNum type="arabicPeriod"/>
              <a:tabLst>
                <a:tab pos="158115" algn="l"/>
              </a:tabLst>
            </a:pPr>
            <a:r>
              <a:rPr sz="1050" b="1" spc="-4" dirty="0">
                <a:latin typeface="Segoe UI"/>
                <a:cs typeface="Segoe UI"/>
              </a:rPr>
              <a:t>Etika</a:t>
            </a:r>
            <a:r>
              <a:rPr sz="1050" b="1" dirty="0">
                <a:latin typeface="Segoe UI"/>
                <a:cs typeface="Segoe UI"/>
              </a:rPr>
              <a:t> </a:t>
            </a:r>
            <a:r>
              <a:rPr sz="1050" b="1" spc="-4" dirty="0">
                <a:latin typeface="Segoe UI"/>
                <a:cs typeface="Segoe UI"/>
              </a:rPr>
              <a:t>Pemerintahan</a:t>
            </a:r>
            <a:endParaRPr sz="1050">
              <a:latin typeface="Segoe UI"/>
              <a:cs typeface="Segoe U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566410" y="3143250"/>
            <a:ext cx="403479" cy="13624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4" name="object 24"/>
          <p:cNvSpPr/>
          <p:nvPr/>
        </p:nvSpPr>
        <p:spPr>
          <a:xfrm>
            <a:off x="5661183" y="1277398"/>
            <a:ext cx="209074" cy="416243"/>
          </a:xfrm>
          <a:custGeom>
            <a:avLst/>
            <a:gdLst/>
            <a:ahLst/>
            <a:cxnLst/>
            <a:rect l="l" t="t" r="r" b="b"/>
            <a:pathLst>
              <a:path w="278765" h="554989">
                <a:moveTo>
                  <a:pt x="0" y="0"/>
                </a:moveTo>
                <a:lnTo>
                  <a:pt x="2285" y="554481"/>
                </a:lnTo>
                <a:lnTo>
                  <a:pt x="278383" y="27609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5" name="object 25"/>
          <p:cNvSpPr/>
          <p:nvPr/>
        </p:nvSpPr>
        <p:spPr>
          <a:xfrm>
            <a:off x="0" y="0"/>
            <a:ext cx="941261" cy="178250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</p:spTree>
    <p:extLst>
      <p:ext uri="{BB962C8B-B14F-4D97-AF65-F5344CB8AC3E}">
        <p14:creationId xmlns:p14="http://schemas.microsoft.com/office/powerpoint/2010/main" val="11973853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01674" y="891995"/>
            <a:ext cx="3817625" cy="3752850"/>
          </a:xfrm>
          <a:prstGeom prst="roundRect">
            <a:avLst>
              <a:gd name="adj" fmla="val 3204"/>
            </a:avLst>
          </a:prstGeom>
          <a:solidFill>
            <a:srgbClr val="CCFFCC"/>
          </a:solidFill>
          <a:ln>
            <a:noFill/>
          </a:ln>
          <a:effectLst>
            <a:outerShdw blurRad="241300" dist="127000" dir="48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just">
              <a:defRPr/>
            </a:pPr>
            <a:endParaRPr lang="en-SG" sz="1600" b="1" dirty="0">
              <a:solidFill>
                <a:schemeClr val="tx1"/>
              </a:solidFill>
              <a:latin typeface="Arial"/>
              <a:cs typeface="Arial"/>
            </a:endParaRPr>
          </a:p>
          <a:p>
            <a:pPr algn="just">
              <a:defRPr/>
            </a:pPr>
            <a:r>
              <a:rPr lang="en-SG" sz="1600" b="1" dirty="0">
                <a:solidFill>
                  <a:schemeClr val="tx1"/>
                </a:solidFill>
                <a:latin typeface="Arial"/>
                <a:cs typeface="Arial"/>
              </a:rPr>
              <a:t>Melaksanakan pengembangan sumber daya manusia aparatur di bidang penyelenggaraan urusan pemerintahan yang menjadi kewenangan pemerintah daerah</a:t>
            </a:r>
            <a:r>
              <a:rPr lang="id-ID" sz="1600" b="1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SG" sz="1600" b="1" dirty="0">
                <a:solidFill>
                  <a:schemeClr val="tx1"/>
                </a:solidFill>
                <a:latin typeface="Arial"/>
                <a:cs typeface="Arial"/>
              </a:rPr>
              <a:t>sesuai dengan ketentuan peraturan perundang-undangan yang berlaku</a:t>
            </a:r>
          </a:p>
        </p:txBody>
      </p:sp>
      <p:sp>
        <p:nvSpPr>
          <p:cNvPr id="6" name="Rectangle 5"/>
          <p:cNvSpPr/>
          <p:nvPr/>
        </p:nvSpPr>
        <p:spPr>
          <a:xfrm>
            <a:off x="601670" y="1044702"/>
            <a:ext cx="2443280" cy="763525"/>
          </a:xfrm>
          <a:prstGeom prst="rect">
            <a:avLst/>
          </a:prstGeom>
          <a:solidFill>
            <a:schemeClr val="accent1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sz="2400" kern="0" dirty="0">
                <a:solidFill>
                  <a:schemeClr val="bg1"/>
                </a:solidFill>
                <a:latin typeface="Arial" panose="020B0604020202020204" pitchFamily="34" charset="0"/>
                <a:cs typeface="Arial" pitchFamily="34" charset="0"/>
              </a:rPr>
              <a:t>   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01670" y="1044700"/>
            <a:ext cx="23115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spc="-113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TUGAS BPSDM PROVINSI</a:t>
            </a:r>
          </a:p>
        </p:txBody>
      </p:sp>
      <p:sp>
        <p:nvSpPr>
          <p:cNvPr id="40" name="Oval 39"/>
          <p:cNvSpPr/>
          <p:nvPr/>
        </p:nvSpPr>
        <p:spPr>
          <a:xfrm>
            <a:off x="3573920" y="1692868"/>
            <a:ext cx="274320" cy="274320"/>
          </a:xfrm>
          <a:prstGeom prst="ellipse">
            <a:avLst/>
          </a:prstGeom>
          <a:solidFill>
            <a:schemeClr val="bg2"/>
          </a:solidFill>
          <a:ln w="38100">
            <a:solidFill>
              <a:schemeClr val="accent5"/>
            </a:solidFill>
          </a:ln>
          <a:effectLst>
            <a:innerShdw blurRad="63500" dist="63500" dir="10800000">
              <a:schemeClr val="tx1"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73" name="Oval 72"/>
          <p:cNvSpPr/>
          <p:nvPr/>
        </p:nvSpPr>
        <p:spPr>
          <a:xfrm>
            <a:off x="3573920" y="3940390"/>
            <a:ext cx="274320" cy="274320"/>
          </a:xfrm>
          <a:prstGeom prst="ellipse">
            <a:avLst/>
          </a:prstGeom>
          <a:solidFill>
            <a:schemeClr val="bg2"/>
          </a:solidFill>
          <a:ln w="38100">
            <a:solidFill>
              <a:schemeClr val="accent5"/>
            </a:solidFill>
          </a:ln>
          <a:effectLst>
            <a:innerShdw blurRad="63500" dist="63500" dir="10800000">
              <a:schemeClr val="tx1"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32" name="Rounded Rectangle 31"/>
          <p:cNvSpPr/>
          <p:nvPr/>
        </p:nvSpPr>
        <p:spPr>
          <a:xfrm>
            <a:off x="4724706" y="891995"/>
            <a:ext cx="3842970" cy="3752850"/>
          </a:xfrm>
          <a:prstGeom prst="roundRect">
            <a:avLst>
              <a:gd name="adj" fmla="val 3204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241300" dist="127000" dir="48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6251755" y="1044702"/>
            <a:ext cx="2293390" cy="61081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innerShdw blurRad="292100">
              <a:schemeClr val="tx1">
                <a:lumMod val="85000"/>
                <a:lumOff val="15000"/>
              </a:schemeClr>
            </a:inn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sz="2400" kern="0" dirty="0">
                <a:solidFill>
                  <a:schemeClr val="bg1"/>
                </a:solidFill>
                <a:latin typeface="Arial" panose="020B0604020202020204" pitchFamily="34" charset="0"/>
                <a:cs typeface="Arial" pitchFamily="34" charset="0"/>
              </a:rPr>
              <a:t>   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221632" y="1694341"/>
            <a:ext cx="3130085" cy="311623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57175" indent="-257175">
              <a:buFontTx/>
              <a:buAutoNum type="alphaLcPeriod"/>
              <a:defRPr/>
            </a:pPr>
            <a:r>
              <a:rPr lang="en-SG" sz="1100" b="1" dirty="0">
                <a:solidFill>
                  <a:srgbClr val="000000"/>
                </a:solidFill>
                <a:latin typeface="Arial"/>
                <a:cs typeface="Arial"/>
              </a:rPr>
              <a:t>Penyusunan kebijakan teknis, rencana, dan program pengembangan sumber daya manusia;</a:t>
            </a:r>
          </a:p>
          <a:p>
            <a:pPr marL="257175" indent="-257175">
              <a:buFontTx/>
              <a:buAutoNum type="alphaLcPeriod"/>
              <a:defRPr/>
            </a:pPr>
            <a:r>
              <a:rPr lang="en-SG" sz="1100" b="1" dirty="0">
                <a:solidFill>
                  <a:srgbClr val="000000"/>
                </a:solidFill>
                <a:latin typeface="Arial"/>
                <a:cs typeface="Arial"/>
              </a:rPr>
              <a:t>Penyelenggaraan pengembangan kompetensi di lingkungan pemerintanh provinsi dan kabupaten/kota</a:t>
            </a:r>
          </a:p>
          <a:p>
            <a:pPr marL="257175" indent="-257175">
              <a:buFontTx/>
              <a:buAutoNum type="alphaLcPeriod"/>
              <a:defRPr/>
            </a:pPr>
            <a:r>
              <a:rPr lang="en-SG" sz="1100" b="1" dirty="0">
                <a:solidFill>
                  <a:srgbClr val="000000"/>
                </a:solidFill>
                <a:latin typeface="Arial"/>
                <a:cs typeface="Arial"/>
              </a:rPr>
              <a:t>Penyelenggaraan sertifikasi kompetensi di lingkungan di lingkungan pemerontah provinsi dan kabupaten/kota</a:t>
            </a:r>
          </a:p>
          <a:p>
            <a:pPr marL="257175" indent="-257175">
              <a:buFontTx/>
              <a:buAutoNum type="alphaLcPeriod"/>
              <a:defRPr/>
            </a:pPr>
            <a:r>
              <a:rPr lang="en-SG" sz="1100" b="1" dirty="0">
                <a:solidFill>
                  <a:srgbClr val="000000"/>
                </a:solidFill>
                <a:latin typeface="Arial"/>
                <a:cs typeface="Arial"/>
              </a:rPr>
              <a:t>Penyelenggaran pengembangan kometensi, uji kompetensi dan sertifikasi kompetensi aparatur Kementerian/Lembaga dan Pemerintah Provinsi serta Kabupaten/Kota</a:t>
            </a:r>
          </a:p>
          <a:p>
            <a:pPr marL="257175" indent="-257175">
              <a:buFontTx/>
              <a:buAutoNum type="alphaLcPeriod"/>
              <a:defRPr/>
            </a:pPr>
            <a:r>
              <a:rPr lang="en-SG" sz="1100" b="1" dirty="0">
                <a:solidFill>
                  <a:srgbClr val="000000"/>
                </a:solidFill>
                <a:latin typeface="Arial"/>
                <a:cs typeface="Arial"/>
              </a:rPr>
              <a:t>Pemantauan, evaluasi dan pelaporan atas pelaksanaan pengembangan SDM aparatur di Provinsi dan Kab/Kota</a:t>
            </a:r>
          </a:p>
          <a:p>
            <a:pPr marL="257175" indent="-257175">
              <a:buFontTx/>
              <a:buAutoNum type="alphaLcPeriod"/>
              <a:defRPr/>
            </a:pPr>
            <a:endParaRPr lang="en-SG" sz="1100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798185" y="1056305"/>
            <a:ext cx="1405789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700" spc="-11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FUNGSI</a:t>
            </a:r>
          </a:p>
        </p:txBody>
      </p:sp>
      <p:sp>
        <p:nvSpPr>
          <p:cNvPr id="65" name="Oval 64"/>
          <p:cNvSpPr/>
          <p:nvPr/>
        </p:nvSpPr>
        <p:spPr>
          <a:xfrm flipH="1">
            <a:off x="4844110" y="1732247"/>
            <a:ext cx="274320" cy="274320"/>
          </a:xfrm>
          <a:prstGeom prst="ellipse">
            <a:avLst/>
          </a:prstGeom>
          <a:solidFill>
            <a:schemeClr val="bg2"/>
          </a:solidFill>
          <a:ln w="38100">
            <a:solidFill>
              <a:schemeClr val="accent4">
                <a:lumMod val="50000"/>
              </a:schemeClr>
            </a:solidFill>
          </a:ln>
          <a:effectLst>
            <a:innerShdw blurRad="63500" dist="63500" dir="10800000">
              <a:schemeClr val="tx1"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74" name="Oval 73"/>
          <p:cNvSpPr/>
          <p:nvPr/>
        </p:nvSpPr>
        <p:spPr>
          <a:xfrm flipH="1">
            <a:off x="4770330" y="3901930"/>
            <a:ext cx="305410" cy="274320"/>
          </a:xfrm>
          <a:prstGeom prst="ellipse">
            <a:avLst/>
          </a:prstGeom>
          <a:solidFill>
            <a:schemeClr val="bg2"/>
          </a:solidFill>
          <a:ln w="38100">
            <a:solidFill>
              <a:schemeClr val="accent4">
                <a:lumMod val="50000"/>
              </a:schemeClr>
            </a:solidFill>
          </a:ln>
          <a:effectLst>
            <a:innerShdw blurRad="63500" dist="63500" dir="10800000">
              <a:schemeClr val="tx1"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63" name="Rounded Rectangle 62"/>
          <p:cNvSpPr/>
          <p:nvPr/>
        </p:nvSpPr>
        <p:spPr>
          <a:xfrm>
            <a:off x="3691092" y="1744302"/>
            <a:ext cx="1339027" cy="2166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0000">
                <a:schemeClr val="bg1"/>
              </a:gs>
              <a:gs pos="16000">
                <a:schemeClr val="bg1">
                  <a:lumMod val="75000"/>
                </a:schemeClr>
              </a:gs>
              <a:gs pos="84000">
                <a:schemeClr val="bg1">
                  <a:lumMod val="7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72" name="Rounded Rectangle 71"/>
          <p:cNvSpPr/>
          <p:nvPr/>
        </p:nvSpPr>
        <p:spPr>
          <a:xfrm>
            <a:off x="3655774" y="3946097"/>
            <a:ext cx="1374345" cy="1527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0000">
                <a:schemeClr val="bg1"/>
              </a:gs>
              <a:gs pos="16000">
                <a:schemeClr val="bg1">
                  <a:lumMod val="75000"/>
                </a:schemeClr>
              </a:gs>
              <a:gs pos="84000">
                <a:schemeClr val="bg1">
                  <a:lumMod val="7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grpSp>
        <p:nvGrpSpPr>
          <p:cNvPr id="52" name="Group 800"/>
          <p:cNvGrpSpPr>
            <a:grpSpLocks noChangeAspect="1"/>
          </p:cNvGrpSpPr>
          <p:nvPr/>
        </p:nvGrpSpPr>
        <p:grpSpPr bwMode="auto">
          <a:xfrm>
            <a:off x="3710049" y="1077263"/>
            <a:ext cx="623613" cy="458115"/>
            <a:chOff x="548" y="1065"/>
            <a:chExt cx="2130" cy="2058"/>
          </a:xfrm>
          <a:solidFill>
            <a:schemeClr val="accent5"/>
          </a:solidFill>
        </p:grpSpPr>
        <p:sp>
          <p:nvSpPr>
            <p:cNvPr id="53" name="Freeform 801"/>
            <p:cNvSpPr>
              <a:spLocks/>
            </p:cNvSpPr>
            <p:nvPr/>
          </p:nvSpPr>
          <p:spPr bwMode="auto">
            <a:xfrm>
              <a:off x="1674" y="1267"/>
              <a:ext cx="26" cy="24"/>
            </a:xfrm>
            <a:custGeom>
              <a:avLst/>
              <a:gdLst>
                <a:gd name="T0" fmla="*/ 17 w 17"/>
                <a:gd name="T1" fmla="*/ 0 h 16"/>
                <a:gd name="T2" fmla="*/ 0 w 17"/>
                <a:gd name="T3" fmla="*/ 4 h 16"/>
                <a:gd name="T4" fmla="*/ 5 w 17"/>
                <a:gd name="T5" fmla="*/ 3 h 16"/>
                <a:gd name="T6" fmla="*/ 17 w 17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6">
                  <a:moveTo>
                    <a:pt x="17" y="0"/>
                  </a:moveTo>
                  <a:cubicBezTo>
                    <a:pt x="14" y="2"/>
                    <a:pt x="4" y="16"/>
                    <a:pt x="0" y="4"/>
                  </a:cubicBezTo>
                  <a:cubicBezTo>
                    <a:pt x="0" y="2"/>
                    <a:pt x="3" y="4"/>
                    <a:pt x="5" y="3"/>
                  </a:cubicBezTo>
                  <a:cubicBezTo>
                    <a:pt x="9" y="3"/>
                    <a:pt x="17" y="0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802"/>
            <p:cNvSpPr>
              <a:spLocks/>
            </p:cNvSpPr>
            <p:nvPr/>
          </p:nvSpPr>
          <p:spPr bwMode="auto">
            <a:xfrm>
              <a:off x="1403" y="1151"/>
              <a:ext cx="67" cy="21"/>
            </a:xfrm>
            <a:custGeom>
              <a:avLst/>
              <a:gdLst>
                <a:gd name="T0" fmla="*/ 45 w 45"/>
                <a:gd name="T1" fmla="*/ 2 h 14"/>
                <a:gd name="T2" fmla="*/ 28 w 45"/>
                <a:gd name="T3" fmla="*/ 9 h 14"/>
                <a:gd name="T4" fmla="*/ 32 w 45"/>
                <a:gd name="T5" fmla="*/ 9 h 14"/>
                <a:gd name="T6" fmla="*/ 15 w 45"/>
                <a:gd name="T7" fmla="*/ 14 h 14"/>
                <a:gd name="T8" fmla="*/ 8 w 45"/>
                <a:gd name="T9" fmla="*/ 12 h 14"/>
                <a:gd name="T10" fmla="*/ 2 w 45"/>
                <a:gd name="T11" fmla="*/ 11 h 14"/>
                <a:gd name="T12" fmla="*/ 45 w 45"/>
                <a:gd name="T13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14">
                  <a:moveTo>
                    <a:pt x="45" y="2"/>
                  </a:moveTo>
                  <a:cubicBezTo>
                    <a:pt x="39" y="4"/>
                    <a:pt x="33" y="6"/>
                    <a:pt x="28" y="9"/>
                  </a:cubicBezTo>
                  <a:cubicBezTo>
                    <a:pt x="27" y="9"/>
                    <a:pt x="33" y="9"/>
                    <a:pt x="32" y="9"/>
                  </a:cubicBezTo>
                  <a:cubicBezTo>
                    <a:pt x="26" y="11"/>
                    <a:pt x="21" y="13"/>
                    <a:pt x="15" y="14"/>
                  </a:cubicBezTo>
                  <a:cubicBezTo>
                    <a:pt x="13" y="14"/>
                    <a:pt x="10" y="12"/>
                    <a:pt x="8" y="12"/>
                  </a:cubicBezTo>
                  <a:cubicBezTo>
                    <a:pt x="6" y="11"/>
                    <a:pt x="0" y="13"/>
                    <a:pt x="2" y="11"/>
                  </a:cubicBezTo>
                  <a:cubicBezTo>
                    <a:pt x="14" y="0"/>
                    <a:pt x="30" y="2"/>
                    <a:pt x="4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803"/>
            <p:cNvSpPr>
              <a:spLocks/>
            </p:cNvSpPr>
            <p:nvPr/>
          </p:nvSpPr>
          <p:spPr bwMode="auto">
            <a:xfrm>
              <a:off x="1359" y="1157"/>
              <a:ext cx="132" cy="51"/>
            </a:xfrm>
            <a:custGeom>
              <a:avLst/>
              <a:gdLst>
                <a:gd name="T0" fmla="*/ 87 w 88"/>
                <a:gd name="T1" fmla="*/ 12 h 34"/>
                <a:gd name="T2" fmla="*/ 79 w 88"/>
                <a:gd name="T3" fmla="*/ 24 h 34"/>
                <a:gd name="T4" fmla="*/ 43 w 88"/>
                <a:gd name="T5" fmla="*/ 17 h 34"/>
                <a:gd name="T6" fmla="*/ 24 w 88"/>
                <a:gd name="T7" fmla="*/ 24 h 34"/>
                <a:gd name="T8" fmla="*/ 21 w 88"/>
                <a:gd name="T9" fmla="*/ 17 h 34"/>
                <a:gd name="T10" fmla="*/ 0 w 88"/>
                <a:gd name="T11" fmla="*/ 22 h 34"/>
                <a:gd name="T12" fmla="*/ 4 w 88"/>
                <a:gd name="T13" fmla="*/ 22 h 34"/>
                <a:gd name="T14" fmla="*/ 10 w 88"/>
                <a:gd name="T15" fmla="*/ 18 h 34"/>
                <a:gd name="T16" fmla="*/ 11 w 88"/>
                <a:gd name="T17" fmla="*/ 9 h 34"/>
                <a:gd name="T18" fmla="*/ 17 w 88"/>
                <a:gd name="T19" fmla="*/ 10 h 34"/>
                <a:gd name="T20" fmla="*/ 27 w 88"/>
                <a:gd name="T21" fmla="*/ 9 h 34"/>
                <a:gd name="T22" fmla="*/ 17 w 88"/>
                <a:gd name="T23" fmla="*/ 16 h 34"/>
                <a:gd name="T24" fmla="*/ 27 w 88"/>
                <a:gd name="T25" fmla="*/ 15 h 34"/>
                <a:gd name="T26" fmla="*/ 35 w 88"/>
                <a:gd name="T27" fmla="*/ 11 h 34"/>
                <a:gd name="T28" fmla="*/ 38 w 88"/>
                <a:gd name="T29" fmla="*/ 9 h 34"/>
                <a:gd name="T30" fmla="*/ 51 w 88"/>
                <a:gd name="T31" fmla="*/ 7 h 34"/>
                <a:gd name="T32" fmla="*/ 59 w 88"/>
                <a:gd name="T33" fmla="*/ 6 h 34"/>
                <a:gd name="T34" fmla="*/ 47 w 88"/>
                <a:gd name="T35" fmla="*/ 13 h 34"/>
                <a:gd name="T36" fmla="*/ 63 w 88"/>
                <a:gd name="T37" fmla="*/ 6 h 34"/>
                <a:gd name="T38" fmla="*/ 71 w 88"/>
                <a:gd name="T39" fmla="*/ 7 h 34"/>
                <a:gd name="T40" fmla="*/ 79 w 88"/>
                <a:gd name="T41" fmla="*/ 0 h 34"/>
                <a:gd name="T42" fmla="*/ 88 w 88"/>
                <a:gd name="T43" fmla="*/ 5 h 34"/>
                <a:gd name="T44" fmla="*/ 78 w 88"/>
                <a:gd name="T45" fmla="*/ 11 h 34"/>
                <a:gd name="T46" fmla="*/ 87 w 88"/>
                <a:gd name="T47" fmla="*/ 1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8" h="34">
                  <a:moveTo>
                    <a:pt x="87" y="12"/>
                  </a:moveTo>
                  <a:cubicBezTo>
                    <a:pt x="84" y="16"/>
                    <a:pt x="84" y="23"/>
                    <a:pt x="79" y="24"/>
                  </a:cubicBezTo>
                  <a:cubicBezTo>
                    <a:pt x="67" y="25"/>
                    <a:pt x="55" y="19"/>
                    <a:pt x="43" y="17"/>
                  </a:cubicBezTo>
                  <a:cubicBezTo>
                    <a:pt x="30" y="15"/>
                    <a:pt x="58" y="24"/>
                    <a:pt x="24" y="24"/>
                  </a:cubicBezTo>
                  <a:cubicBezTo>
                    <a:pt x="22" y="24"/>
                    <a:pt x="24" y="18"/>
                    <a:pt x="21" y="17"/>
                  </a:cubicBezTo>
                  <a:cubicBezTo>
                    <a:pt x="14" y="13"/>
                    <a:pt x="3" y="34"/>
                    <a:pt x="0" y="22"/>
                  </a:cubicBezTo>
                  <a:cubicBezTo>
                    <a:pt x="0" y="21"/>
                    <a:pt x="3" y="22"/>
                    <a:pt x="4" y="22"/>
                  </a:cubicBezTo>
                  <a:cubicBezTo>
                    <a:pt x="6" y="21"/>
                    <a:pt x="9" y="20"/>
                    <a:pt x="10" y="18"/>
                  </a:cubicBezTo>
                  <a:cubicBezTo>
                    <a:pt x="11" y="15"/>
                    <a:pt x="9" y="11"/>
                    <a:pt x="11" y="9"/>
                  </a:cubicBezTo>
                  <a:cubicBezTo>
                    <a:pt x="12" y="7"/>
                    <a:pt x="15" y="10"/>
                    <a:pt x="17" y="10"/>
                  </a:cubicBezTo>
                  <a:cubicBezTo>
                    <a:pt x="20" y="9"/>
                    <a:pt x="26" y="5"/>
                    <a:pt x="27" y="9"/>
                  </a:cubicBezTo>
                  <a:cubicBezTo>
                    <a:pt x="27" y="12"/>
                    <a:pt x="17" y="12"/>
                    <a:pt x="17" y="16"/>
                  </a:cubicBezTo>
                  <a:cubicBezTo>
                    <a:pt x="18" y="19"/>
                    <a:pt x="24" y="16"/>
                    <a:pt x="27" y="15"/>
                  </a:cubicBezTo>
                  <a:cubicBezTo>
                    <a:pt x="30" y="15"/>
                    <a:pt x="32" y="13"/>
                    <a:pt x="35" y="11"/>
                  </a:cubicBezTo>
                  <a:cubicBezTo>
                    <a:pt x="36" y="11"/>
                    <a:pt x="37" y="9"/>
                    <a:pt x="38" y="9"/>
                  </a:cubicBezTo>
                  <a:cubicBezTo>
                    <a:pt x="43" y="8"/>
                    <a:pt x="47" y="8"/>
                    <a:pt x="51" y="7"/>
                  </a:cubicBezTo>
                  <a:cubicBezTo>
                    <a:pt x="54" y="7"/>
                    <a:pt x="56" y="6"/>
                    <a:pt x="59" y="6"/>
                  </a:cubicBezTo>
                  <a:cubicBezTo>
                    <a:pt x="63" y="8"/>
                    <a:pt x="32" y="22"/>
                    <a:pt x="47" y="13"/>
                  </a:cubicBezTo>
                  <a:cubicBezTo>
                    <a:pt x="52" y="10"/>
                    <a:pt x="57" y="7"/>
                    <a:pt x="63" y="6"/>
                  </a:cubicBezTo>
                  <a:cubicBezTo>
                    <a:pt x="65" y="5"/>
                    <a:pt x="69" y="8"/>
                    <a:pt x="71" y="7"/>
                  </a:cubicBezTo>
                  <a:cubicBezTo>
                    <a:pt x="75" y="5"/>
                    <a:pt x="76" y="0"/>
                    <a:pt x="79" y="0"/>
                  </a:cubicBezTo>
                  <a:cubicBezTo>
                    <a:pt x="83" y="0"/>
                    <a:pt x="88" y="2"/>
                    <a:pt x="88" y="5"/>
                  </a:cubicBezTo>
                  <a:cubicBezTo>
                    <a:pt x="87" y="9"/>
                    <a:pt x="78" y="7"/>
                    <a:pt x="78" y="11"/>
                  </a:cubicBezTo>
                  <a:cubicBezTo>
                    <a:pt x="77" y="14"/>
                    <a:pt x="87" y="12"/>
                    <a:pt x="87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804"/>
            <p:cNvSpPr>
              <a:spLocks/>
            </p:cNvSpPr>
            <p:nvPr/>
          </p:nvSpPr>
          <p:spPr bwMode="auto">
            <a:xfrm>
              <a:off x="1866" y="1175"/>
              <a:ext cx="36" cy="15"/>
            </a:xfrm>
            <a:custGeom>
              <a:avLst/>
              <a:gdLst>
                <a:gd name="T0" fmla="*/ 24 w 24"/>
                <a:gd name="T1" fmla="*/ 10 h 10"/>
                <a:gd name="T2" fmla="*/ 3 w 24"/>
                <a:gd name="T3" fmla="*/ 3 h 10"/>
                <a:gd name="T4" fmla="*/ 15 w 24"/>
                <a:gd name="T5" fmla="*/ 1 h 10"/>
                <a:gd name="T6" fmla="*/ 24 w 24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0">
                  <a:moveTo>
                    <a:pt x="24" y="10"/>
                  </a:moveTo>
                  <a:cubicBezTo>
                    <a:pt x="17" y="7"/>
                    <a:pt x="8" y="8"/>
                    <a:pt x="3" y="3"/>
                  </a:cubicBezTo>
                  <a:cubicBezTo>
                    <a:pt x="0" y="0"/>
                    <a:pt x="11" y="0"/>
                    <a:pt x="15" y="1"/>
                  </a:cubicBezTo>
                  <a:cubicBezTo>
                    <a:pt x="19" y="3"/>
                    <a:pt x="24" y="10"/>
                    <a:pt x="2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805"/>
            <p:cNvSpPr>
              <a:spLocks/>
            </p:cNvSpPr>
            <p:nvPr/>
          </p:nvSpPr>
          <p:spPr bwMode="auto">
            <a:xfrm>
              <a:off x="1434" y="1141"/>
              <a:ext cx="15" cy="1"/>
            </a:xfrm>
            <a:custGeom>
              <a:avLst/>
              <a:gdLst>
                <a:gd name="T0" fmla="*/ 10 w 10"/>
                <a:gd name="T1" fmla="*/ 1 h 1"/>
                <a:gd name="T2" fmla="*/ 0 w 10"/>
                <a:gd name="T3" fmla="*/ 0 h 1"/>
                <a:gd name="T4" fmla="*/ 10 w 1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cubicBezTo>
                    <a:pt x="7" y="1"/>
                    <a:pt x="0" y="0"/>
                    <a:pt x="0" y="0"/>
                  </a:cubicBezTo>
                  <a:cubicBezTo>
                    <a:pt x="0" y="0"/>
                    <a:pt x="7" y="1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806"/>
            <p:cNvSpPr>
              <a:spLocks/>
            </p:cNvSpPr>
            <p:nvPr/>
          </p:nvSpPr>
          <p:spPr bwMode="auto">
            <a:xfrm>
              <a:off x="1445" y="1129"/>
              <a:ext cx="7" cy="4"/>
            </a:xfrm>
            <a:custGeom>
              <a:avLst/>
              <a:gdLst>
                <a:gd name="T0" fmla="*/ 5 w 5"/>
                <a:gd name="T1" fmla="*/ 2 h 3"/>
                <a:gd name="T2" fmla="*/ 1 w 5"/>
                <a:gd name="T3" fmla="*/ 2 h 3"/>
                <a:gd name="T4" fmla="*/ 4 w 5"/>
                <a:gd name="T5" fmla="*/ 0 h 3"/>
                <a:gd name="T6" fmla="*/ 5 w 5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5" y="2"/>
                  </a:moveTo>
                  <a:cubicBezTo>
                    <a:pt x="4" y="2"/>
                    <a:pt x="1" y="3"/>
                    <a:pt x="1" y="2"/>
                  </a:cubicBezTo>
                  <a:cubicBezTo>
                    <a:pt x="0" y="1"/>
                    <a:pt x="3" y="0"/>
                    <a:pt x="4" y="0"/>
                  </a:cubicBezTo>
                  <a:cubicBezTo>
                    <a:pt x="5" y="0"/>
                    <a:pt x="5" y="2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807"/>
            <p:cNvSpPr>
              <a:spLocks/>
            </p:cNvSpPr>
            <p:nvPr/>
          </p:nvSpPr>
          <p:spPr bwMode="auto">
            <a:xfrm>
              <a:off x="1647" y="1271"/>
              <a:ext cx="50" cy="54"/>
            </a:xfrm>
            <a:custGeom>
              <a:avLst/>
              <a:gdLst>
                <a:gd name="T0" fmla="*/ 0 w 33"/>
                <a:gd name="T1" fmla="*/ 7 h 36"/>
                <a:gd name="T2" fmla="*/ 8 w 33"/>
                <a:gd name="T3" fmla="*/ 3 h 36"/>
                <a:gd name="T4" fmla="*/ 17 w 33"/>
                <a:gd name="T5" fmla="*/ 12 h 36"/>
                <a:gd name="T6" fmla="*/ 15 w 33"/>
                <a:gd name="T7" fmla="*/ 1 h 36"/>
                <a:gd name="T8" fmla="*/ 20 w 33"/>
                <a:gd name="T9" fmla="*/ 4 h 36"/>
                <a:gd name="T10" fmla="*/ 19 w 33"/>
                <a:gd name="T11" fmla="*/ 8 h 36"/>
                <a:gd name="T12" fmla="*/ 31 w 33"/>
                <a:gd name="T13" fmla="*/ 12 h 36"/>
                <a:gd name="T14" fmla="*/ 25 w 33"/>
                <a:gd name="T15" fmla="*/ 16 h 36"/>
                <a:gd name="T16" fmla="*/ 26 w 33"/>
                <a:gd name="T17" fmla="*/ 19 h 36"/>
                <a:gd name="T18" fmla="*/ 20 w 33"/>
                <a:gd name="T19" fmla="*/ 35 h 36"/>
                <a:gd name="T20" fmla="*/ 16 w 33"/>
                <a:gd name="T21" fmla="*/ 32 h 36"/>
                <a:gd name="T22" fmla="*/ 20 w 33"/>
                <a:gd name="T23" fmla="*/ 30 h 36"/>
                <a:gd name="T24" fmla="*/ 9 w 33"/>
                <a:gd name="T25" fmla="*/ 20 h 36"/>
                <a:gd name="T26" fmla="*/ 20 w 33"/>
                <a:gd name="T27" fmla="*/ 16 h 36"/>
                <a:gd name="T28" fmla="*/ 7 w 33"/>
                <a:gd name="T29" fmla="*/ 19 h 36"/>
                <a:gd name="T30" fmla="*/ 7 w 33"/>
                <a:gd name="T31" fmla="*/ 16 h 36"/>
                <a:gd name="T32" fmla="*/ 0 w 33"/>
                <a:gd name="T33" fmla="*/ 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6">
                  <a:moveTo>
                    <a:pt x="0" y="7"/>
                  </a:moveTo>
                  <a:cubicBezTo>
                    <a:pt x="3" y="5"/>
                    <a:pt x="6" y="2"/>
                    <a:pt x="8" y="3"/>
                  </a:cubicBezTo>
                  <a:cubicBezTo>
                    <a:pt x="12" y="5"/>
                    <a:pt x="13" y="13"/>
                    <a:pt x="17" y="12"/>
                  </a:cubicBezTo>
                  <a:cubicBezTo>
                    <a:pt x="20" y="11"/>
                    <a:pt x="13" y="5"/>
                    <a:pt x="15" y="1"/>
                  </a:cubicBezTo>
                  <a:cubicBezTo>
                    <a:pt x="15" y="0"/>
                    <a:pt x="19" y="3"/>
                    <a:pt x="20" y="4"/>
                  </a:cubicBezTo>
                  <a:cubicBezTo>
                    <a:pt x="20" y="5"/>
                    <a:pt x="18" y="7"/>
                    <a:pt x="19" y="8"/>
                  </a:cubicBezTo>
                  <a:cubicBezTo>
                    <a:pt x="23" y="10"/>
                    <a:pt x="29" y="9"/>
                    <a:pt x="31" y="12"/>
                  </a:cubicBezTo>
                  <a:cubicBezTo>
                    <a:pt x="33" y="14"/>
                    <a:pt x="26" y="14"/>
                    <a:pt x="25" y="16"/>
                  </a:cubicBezTo>
                  <a:cubicBezTo>
                    <a:pt x="24" y="17"/>
                    <a:pt x="26" y="18"/>
                    <a:pt x="26" y="19"/>
                  </a:cubicBezTo>
                  <a:cubicBezTo>
                    <a:pt x="24" y="24"/>
                    <a:pt x="23" y="30"/>
                    <a:pt x="20" y="35"/>
                  </a:cubicBezTo>
                  <a:cubicBezTo>
                    <a:pt x="19" y="36"/>
                    <a:pt x="16" y="33"/>
                    <a:pt x="16" y="32"/>
                  </a:cubicBezTo>
                  <a:cubicBezTo>
                    <a:pt x="16" y="30"/>
                    <a:pt x="21" y="31"/>
                    <a:pt x="20" y="30"/>
                  </a:cubicBezTo>
                  <a:cubicBezTo>
                    <a:pt x="18" y="29"/>
                    <a:pt x="3" y="30"/>
                    <a:pt x="9" y="20"/>
                  </a:cubicBezTo>
                  <a:cubicBezTo>
                    <a:pt x="11" y="17"/>
                    <a:pt x="23" y="19"/>
                    <a:pt x="20" y="16"/>
                  </a:cubicBezTo>
                  <a:cubicBezTo>
                    <a:pt x="16" y="14"/>
                    <a:pt x="11" y="19"/>
                    <a:pt x="7" y="19"/>
                  </a:cubicBezTo>
                  <a:cubicBezTo>
                    <a:pt x="6" y="19"/>
                    <a:pt x="8" y="17"/>
                    <a:pt x="7" y="16"/>
                  </a:cubicBezTo>
                  <a:cubicBezTo>
                    <a:pt x="6" y="12"/>
                    <a:pt x="0" y="7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808"/>
            <p:cNvSpPr>
              <a:spLocks/>
            </p:cNvSpPr>
            <p:nvPr/>
          </p:nvSpPr>
          <p:spPr bwMode="auto">
            <a:xfrm>
              <a:off x="1434" y="1111"/>
              <a:ext cx="18" cy="10"/>
            </a:xfrm>
            <a:custGeom>
              <a:avLst/>
              <a:gdLst>
                <a:gd name="T0" fmla="*/ 12 w 12"/>
                <a:gd name="T1" fmla="*/ 6 h 7"/>
                <a:gd name="T2" fmla="*/ 1 w 12"/>
                <a:gd name="T3" fmla="*/ 3 h 7"/>
                <a:gd name="T4" fmla="*/ 10 w 12"/>
                <a:gd name="T5" fmla="*/ 1 h 7"/>
                <a:gd name="T6" fmla="*/ 12 w 12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7">
                  <a:moveTo>
                    <a:pt x="12" y="6"/>
                  </a:moveTo>
                  <a:cubicBezTo>
                    <a:pt x="8" y="5"/>
                    <a:pt x="2" y="7"/>
                    <a:pt x="1" y="3"/>
                  </a:cubicBezTo>
                  <a:cubicBezTo>
                    <a:pt x="0" y="0"/>
                    <a:pt x="7" y="0"/>
                    <a:pt x="10" y="1"/>
                  </a:cubicBezTo>
                  <a:cubicBezTo>
                    <a:pt x="12" y="1"/>
                    <a:pt x="12" y="6"/>
                    <a:pt x="1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809"/>
            <p:cNvSpPr>
              <a:spLocks/>
            </p:cNvSpPr>
            <p:nvPr/>
          </p:nvSpPr>
          <p:spPr bwMode="auto">
            <a:xfrm>
              <a:off x="1377" y="1144"/>
              <a:ext cx="18" cy="12"/>
            </a:xfrm>
            <a:custGeom>
              <a:avLst/>
              <a:gdLst>
                <a:gd name="T0" fmla="*/ 11 w 12"/>
                <a:gd name="T1" fmla="*/ 4 h 8"/>
                <a:gd name="T2" fmla="*/ 6 w 12"/>
                <a:gd name="T3" fmla="*/ 8 h 8"/>
                <a:gd name="T4" fmla="*/ 2 w 12"/>
                <a:gd name="T5" fmla="*/ 2 h 8"/>
                <a:gd name="T6" fmla="*/ 11 w 12"/>
                <a:gd name="T7" fmla="*/ 2 h 8"/>
                <a:gd name="T8" fmla="*/ 11 w 12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8">
                  <a:moveTo>
                    <a:pt x="11" y="4"/>
                  </a:moveTo>
                  <a:cubicBezTo>
                    <a:pt x="9" y="5"/>
                    <a:pt x="8" y="8"/>
                    <a:pt x="6" y="8"/>
                  </a:cubicBezTo>
                  <a:cubicBezTo>
                    <a:pt x="4" y="7"/>
                    <a:pt x="0" y="4"/>
                    <a:pt x="2" y="2"/>
                  </a:cubicBezTo>
                  <a:cubicBezTo>
                    <a:pt x="4" y="0"/>
                    <a:pt x="8" y="2"/>
                    <a:pt x="11" y="2"/>
                  </a:cubicBezTo>
                  <a:cubicBezTo>
                    <a:pt x="12" y="2"/>
                    <a:pt x="11" y="3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810"/>
            <p:cNvSpPr>
              <a:spLocks/>
            </p:cNvSpPr>
            <p:nvPr/>
          </p:nvSpPr>
          <p:spPr bwMode="auto">
            <a:xfrm>
              <a:off x="1329" y="1154"/>
              <a:ext cx="65" cy="47"/>
            </a:xfrm>
            <a:custGeom>
              <a:avLst/>
              <a:gdLst>
                <a:gd name="T0" fmla="*/ 34 w 43"/>
                <a:gd name="T1" fmla="*/ 8 h 31"/>
                <a:gd name="T2" fmla="*/ 27 w 43"/>
                <a:gd name="T3" fmla="*/ 12 h 31"/>
                <a:gd name="T4" fmla="*/ 16 w 43"/>
                <a:gd name="T5" fmla="*/ 15 h 31"/>
                <a:gd name="T6" fmla="*/ 13 w 43"/>
                <a:gd name="T7" fmla="*/ 27 h 31"/>
                <a:gd name="T8" fmla="*/ 8 w 43"/>
                <a:gd name="T9" fmla="*/ 29 h 31"/>
                <a:gd name="T10" fmla="*/ 31 w 43"/>
                <a:gd name="T11" fmla="*/ 7 h 31"/>
                <a:gd name="T12" fmla="*/ 40 w 43"/>
                <a:gd name="T13" fmla="*/ 1 h 31"/>
                <a:gd name="T14" fmla="*/ 34 w 43"/>
                <a:gd name="T15" fmla="*/ 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31">
                  <a:moveTo>
                    <a:pt x="34" y="8"/>
                  </a:moveTo>
                  <a:cubicBezTo>
                    <a:pt x="31" y="9"/>
                    <a:pt x="29" y="11"/>
                    <a:pt x="27" y="12"/>
                  </a:cubicBezTo>
                  <a:cubicBezTo>
                    <a:pt x="23" y="14"/>
                    <a:pt x="18" y="12"/>
                    <a:pt x="16" y="15"/>
                  </a:cubicBezTo>
                  <a:cubicBezTo>
                    <a:pt x="13" y="18"/>
                    <a:pt x="15" y="23"/>
                    <a:pt x="13" y="27"/>
                  </a:cubicBezTo>
                  <a:cubicBezTo>
                    <a:pt x="12" y="29"/>
                    <a:pt x="9" y="31"/>
                    <a:pt x="8" y="29"/>
                  </a:cubicBezTo>
                  <a:cubicBezTo>
                    <a:pt x="0" y="4"/>
                    <a:pt x="17" y="13"/>
                    <a:pt x="31" y="7"/>
                  </a:cubicBezTo>
                  <a:cubicBezTo>
                    <a:pt x="34" y="5"/>
                    <a:pt x="37" y="0"/>
                    <a:pt x="40" y="1"/>
                  </a:cubicBezTo>
                  <a:cubicBezTo>
                    <a:pt x="43" y="2"/>
                    <a:pt x="34" y="8"/>
                    <a:pt x="3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811"/>
            <p:cNvSpPr>
              <a:spLocks/>
            </p:cNvSpPr>
            <p:nvPr/>
          </p:nvSpPr>
          <p:spPr bwMode="auto">
            <a:xfrm>
              <a:off x="1386" y="1118"/>
              <a:ext cx="36" cy="23"/>
            </a:xfrm>
            <a:custGeom>
              <a:avLst/>
              <a:gdLst>
                <a:gd name="T0" fmla="*/ 20 w 24"/>
                <a:gd name="T1" fmla="*/ 7 h 15"/>
                <a:gd name="T2" fmla="*/ 1 w 24"/>
                <a:gd name="T3" fmla="*/ 7 h 15"/>
                <a:gd name="T4" fmla="*/ 8 w 24"/>
                <a:gd name="T5" fmla="*/ 9 h 15"/>
                <a:gd name="T6" fmla="*/ 22 w 24"/>
                <a:gd name="T7" fmla="*/ 1 h 15"/>
                <a:gd name="T8" fmla="*/ 20 w 24"/>
                <a:gd name="T9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5">
                  <a:moveTo>
                    <a:pt x="20" y="7"/>
                  </a:moveTo>
                  <a:cubicBezTo>
                    <a:pt x="11" y="11"/>
                    <a:pt x="10" y="15"/>
                    <a:pt x="1" y="7"/>
                  </a:cubicBezTo>
                  <a:cubicBezTo>
                    <a:pt x="0" y="6"/>
                    <a:pt x="6" y="9"/>
                    <a:pt x="8" y="9"/>
                  </a:cubicBezTo>
                  <a:cubicBezTo>
                    <a:pt x="13" y="7"/>
                    <a:pt x="16" y="2"/>
                    <a:pt x="22" y="1"/>
                  </a:cubicBezTo>
                  <a:cubicBezTo>
                    <a:pt x="24" y="0"/>
                    <a:pt x="20" y="7"/>
                    <a:pt x="2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812"/>
            <p:cNvSpPr>
              <a:spLocks/>
            </p:cNvSpPr>
            <p:nvPr/>
          </p:nvSpPr>
          <p:spPr bwMode="auto">
            <a:xfrm>
              <a:off x="1854" y="1107"/>
              <a:ext cx="30" cy="17"/>
            </a:xfrm>
            <a:custGeom>
              <a:avLst/>
              <a:gdLst>
                <a:gd name="T0" fmla="*/ 20 w 20"/>
                <a:gd name="T1" fmla="*/ 8 h 12"/>
                <a:gd name="T2" fmla="*/ 14 w 20"/>
                <a:gd name="T3" fmla="*/ 11 h 12"/>
                <a:gd name="T4" fmla="*/ 0 w 20"/>
                <a:gd name="T5" fmla="*/ 3 h 12"/>
                <a:gd name="T6" fmla="*/ 10 w 20"/>
                <a:gd name="T7" fmla="*/ 4 h 12"/>
                <a:gd name="T8" fmla="*/ 20 w 20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2">
                  <a:moveTo>
                    <a:pt x="20" y="8"/>
                  </a:moveTo>
                  <a:cubicBezTo>
                    <a:pt x="18" y="9"/>
                    <a:pt x="17" y="11"/>
                    <a:pt x="14" y="11"/>
                  </a:cubicBezTo>
                  <a:cubicBezTo>
                    <a:pt x="11" y="12"/>
                    <a:pt x="0" y="5"/>
                    <a:pt x="0" y="3"/>
                  </a:cubicBezTo>
                  <a:cubicBezTo>
                    <a:pt x="1" y="0"/>
                    <a:pt x="7" y="3"/>
                    <a:pt x="10" y="4"/>
                  </a:cubicBezTo>
                  <a:cubicBezTo>
                    <a:pt x="13" y="5"/>
                    <a:pt x="20" y="8"/>
                    <a:pt x="2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813"/>
            <p:cNvSpPr>
              <a:spLocks/>
            </p:cNvSpPr>
            <p:nvPr/>
          </p:nvSpPr>
          <p:spPr bwMode="auto">
            <a:xfrm>
              <a:off x="1875" y="1264"/>
              <a:ext cx="32" cy="66"/>
            </a:xfrm>
            <a:custGeom>
              <a:avLst/>
              <a:gdLst>
                <a:gd name="T0" fmla="*/ 10 w 21"/>
                <a:gd name="T1" fmla="*/ 27 h 44"/>
                <a:gd name="T2" fmla="*/ 5 w 21"/>
                <a:gd name="T3" fmla="*/ 21 h 44"/>
                <a:gd name="T4" fmla="*/ 2 w 21"/>
                <a:gd name="T5" fmla="*/ 18 h 44"/>
                <a:gd name="T6" fmla="*/ 16 w 21"/>
                <a:gd name="T7" fmla="*/ 0 h 44"/>
                <a:gd name="T8" fmla="*/ 16 w 21"/>
                <a:gd name="T9" fmla="*/ 1 h 44"/>
                <a:gd name="T10" fmla="*/ 14 w 21"/>
                <a:gd name="T11" fmla="*/ 15 h 44"/>
                <a:gd name="T12" fmla="*/ 13 w 21"/>
                <a:gd name="T13" fmla="*/ 16 h 44"/>
                <a:gd name="T14" fmla="*/ 18 w 21"/>
                <a:gd name="T15" fmla="*/ 24 h 44"/>
                <a:gd name="T16" fmla="*/ 15 w 21"/>
                <a:gd name="T17" fmla="*/ 26 h 44"/>
                <a:gd name="T18" fmla="*/ 21 w 21"/>
                <a:gd name="T19" fmla="*/ 31 h 44"/>
                <a:gd name="T20" fmla="*/ 16 w 21"/>
                <a:gd name="T21" fmla="*/ 42 h 44"/>
                <a:gd name="T22" fmla="*/ 10 w 21"/>
                <a:gd name="T23" fmla="*/ 27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44">
                  <a:moveTo>
                    <a:pt x="10" y="27"/>
                  </a:moveTo>
                  <a:cubicBezTo>
                    <a:pt x="9" y="25"/>
                    <a:pt x="7" y="23"/>
                    <a:pt x="5" y="21"/>
                  </a:cubicBezTo>
                  <a:cubicBezTo>
                    <a:pt x="4" y="20"/>
                    <a:pt x="3" y="19"/>
                    <a:pt x="2" y="18"/>
                  </a:cubicBezTo>
                  <a:cubicBezTo>
                    <a:pt x="0" y="8"/>
                    <a:pt x="9" y="5"/>
                    <a:pt x="16" y="0"/>
                  </a:cubicBezTo>
                  <a:cubicBezTo>
                    <a:pt x="16" y="0"/>
                    <a:pt x="16" y="1"/>
                    <a:pt x="16" y="1"/>
                  </a:cubicBezTo>
                  <a:cubicBezTo>
                    <a:pt x="15" y="5"/>
                    <a:pt x="14" y="10"/>
                    <a:pt x="14" y="15"/>
                  </a:cubicBezTo>
                  <a:cubicBezTo>
                    <a:pt x="14" y="15"/>
                    <a:pt x="13" y="16"/>
                    <a:pt x="13" y="16"/>
                  </a:cubicBezTo>
                  <a:cubicBezTo>
                    <a:pt x="15" y="19"/>
                    <a:pt x="19" y="23"/>
                    <a:pt x="18" y="24"/>
                  </a:cubicBezTo>
                  <a:cubicBezTo>
                    <a:pt x="18" y="25"/>
                    <a:pt x="14" y="25"/>
                    <a:pt x="15" y="26"/>
                  </a:cubicBezTo>
                  <a:cubicBezTo>
                    <a:pt x="16" y="29"/>
                    <a:pt x="21" y="28"/>
                    <a:pt x="21" y="31"/>
                  </a:cubicBezTo>
                  <a:cubicBezTo>
                    <a:pt x="21" y="35"/>
                    <a:pt x="20" y="44"/>
                    <a:pt x="16" y="42"/>
                  </a:cubicBezTo>
                  <a:cubicBezTo>
                    <a:pt x="11" y="40"/>
                    <a:pt x="10" y="27"/>
                    <a:pt x="10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814"/>
            <p:cNvSpPr>
              <a:spLocks/>
            </p:cNvSpPr>
            <p:nvPr/>
          </p:nvSpPr>
          <p:spPr bwMode="auto">
            <a:xfrm>
              <a:off x="1350" y="1141"/>
              <a:ext cx="6" cy="6"/>
            </a:xfrm>
            <a:custGeom>
              <a:avLst/>
              <a:gdLst>
                <a:gd name="T0" fmla="*/ 0 w 4"/>
                <a:gd name="T1" fmla="*/ 4 h 4"/>
                <a:gd name="T2" fmla="*/ 4 w 4"/>
                <a:gd name="T3" fmla="*/ 0 h 4"/>
                <a:gd name="T4" fmla="*/ 0 w 4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cubicBezTo>
                    <a:pt x="1" y="3"/>
                    <a:pt x="4" y="0"/>
                    <a:pt x="4" y="0"/>
                  </a:cubicBezTo>
                  <a:cubicBezTo>
                    <a:pt x="4" y="0"/>
                    <a:pt x="1" y="3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815"/>
            <p:cNvSpPr>
              <a:spLocks/>
            </p:cNvSpPr>
            <p:nvPr/>
          </p:nvSpPr>
          <p:spPr bwMode="auto">
            <a:xfrm>
              <a:off x="1302" y="1165"/>
              <a:ext cx="33" cy="13"/>
            </a:xfrm>
            <a:custGeom>
              <a:avLst/>
              <a:gdLst>
                <a:gd name="T0" fmla="*/ 22 w 22"/>
                <a:gd name="T1" fmla="*/ 1 h 9"/>
                <a:gd name="T2" fmla="*/ 3 w 22"/>
                <a:gd name="T3" fmla="*/ 9 h 9"/>
                <a:gd name="T4" fmla="*/ 9 w 22"/>
                <a:gd name="T5" fmla="*/ 3 h 9"/>
                <a:gd name="T6" fmla="*/ 22 w 22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9">
                  <a:moveTo>
                    <a:pt x="22" y="1"/>
                  </a:moveTo>
                  <a:cubicBezTo>
                    <a:pt x="16" y="4"/>
                    <a:pt x="10" y="8"/>
                    <a:pt x="3" y="9"/>
                  </a:cubicBezTo>
                  <a:cubicBezTo>
                    <a:pt x="0" y="9"/>
                    <a:pt x="6" y="4"/>
                    <a:pt x="9" y="3"/>
                  </a:cubicBezTo>
                  <a:cubicBezTo>
                    <a:pt x="14" y="0"/>
                    <a:pt x="17" y="1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816"/>
            <p:cNvSpPr>
              <a:spLocks/>
            </p:cNvSpPr>
            <p:nvPr/>
          </p:nvSpPr>
          <p:spPr bwMode="auto">
            <a:xfrm>
              <a:off x="1947" y="1147"/>
              <a:ext cx="21" cy="10"/>
            </a:xfrm>
            <a:custGeom>
              <a:avLst/>
              <a:gdLst>
                <a:gd name="T0" fmla="*/ 14 w 14"/>
                <a:gd name="T1" fmla="*/ 7 h 7"/>
                <a:gd name="T2" fmla="*/ 1 w 14"/>
                <a:gd name="T3" fmla="*/ 3 h 7"/>
                <a:gd name="T4" fmla="*/ 2 w 14"/>
                <a:gd name="T5" fmla="*/ 0 h 7"/>
                <a:gd name="T6" fmla="*/ 14 w 14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7">
                  <a:moveTo>
                    <a:pt x="14" y="7"/>
                  </a:moveTo>
                  <a:cubicBezTo>
                    <a:pt x="10" y="5"/>
                    <a:pt x="5" y="5"/>
                    <a:pt x="1" y="3"/>
                  </a:cubicBezTo>
                  <a:cubicBezTo>
                    <a:pt x="0" y="2"/>
                    <a:pt x="1" y="0"/>
                    <a:pt x="2" y="0"/>
                  </a:cubicBezTo>
                  <a:cubicBezTo>
                    <a:pt x="6" y="1"/>
                    <a:pt x="14" y="7"/>
                    <a:pt x="1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817"/>
            <p:cNvSpPr>
              <a:spLocks/>
            </p:cNvSpPr>
            <p:nvPr/>
          </p:nvSpPr>
          <p:spPr bwMode="auto">
            <a:xfrm>
              <a:off x="1380" y="1104"/>
              <a:ext cx="45" cy="22"/>
            </a:xfrm>
            <a:custGeom>
              <a:avLst/>
              <a:gdLst>
                <a:gd name="T0" fmla="*/ 19 w 30"/>
                <a:gd name="T1" fmla="*/ 8 h 15"/>
                <a:gd name="T2" fmla="*/ 3 w 30"/>
                <a:gd name="T3" fmla="*/ 14 h 15"/>
                <a:gd name="T4" fmla="*/ 2 w 30"/>
                <a:gd name="T5" fmla="*/ 5 h 15"/>
                <a:gd name="T6" fmla="*/ 28 w 30"/>
                <a:gd name="T7" fmla="*/ 6 h 15"/>
                <a:gd name="T8" fmla="*/ 19 w 30"/>
                <a:gd name="T9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5">
                  <a:moveTo>
                    <a:pt x="19" y="8"/>
                  </a:moveTo>
                  <a:cubicBezTo>
                    <a:pt x="14" y="10"/>
                    <a:pt x="9" y="15"/>
                    <a:pt x="3" y="14"/>
                  </a:cubicBezTo>
                  <a:cubicBezTo>
                    <a:pt x="0" y="13"/>
                    <a:pt x="0" y="7"/>
                    <a:pt x="2" y="5"/>
                  </a:cubicBezTo>
                  <a:cubicBezTo>
                    <a:pt x="5" y="3"/>
                    <a:pt x="25" y="0"/>
                    <a:pt x="28" y="6"/>
                  </a:cubicBezTo>
                  <a:cubicBezTo>
                    <a:pt x="30" y="9"/>
                    <a:pt x="19" y="8"/>
                    <a:pt x="1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818"/>
            <p:cNvSpPr>
              <a:spLocks/>
            </p:cNvSpPr>
            <p:nvPr/>
          </p:nvSpPr>
          <p:spPr bwMode="auto">
            <a:xfrm>
              <a:off x="1314" y="1148"/>
              <a:ext cx="32" cy="14"/>
            </a:xfrm>
            <a:custGeom>
              <a:avLst/>
              <a:gdLst>
                <a:gd name="T0" fmla="*/ 21 w 21"/>
                <a:gd name="T1" fmla="*/ 5 h 9"/>
                <a:gd name="T2" fmla="*/ 7 w 21"/>
                <a:gd name="T3" fmla="*/ 9 h 9"/>
                <a:gd name="T4" fmla="*/ 1 w 21"/>
                <a:gd name="T5" fmla="*/ 7 h 9"/>
                <a:gd name="T6" fmla="*/ 21 w 21"/>
                <a:gd name="T7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9">
                  <a:moveTo>
                    <a:pt x="21" y="5"/>
                  </a:moveTo>
                  <a:cubicBezTo>
                    <a:pt x="16" y="6"/>
                    <a:pt x="12" y="8"/>
                    <a:pt x="7" y="9"/>
                  </a:cubicBezTo>
                  <a:cubicBezTo>
                    <a:pt x="5" y="9"/>
                    <a:pt x="0" y="9"/>
                    <a:pt x="1" y="7"/>
                  </a:cubicBezTo>
                  <a:cubicBezTo>
                    <a:pt x="6" y="0"/>
                    <a:pt x="15" y="3"/>
                    <a:pt x="2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819"/>
            <p:cNvSpPr>
              <a:spLocks/>
            </p:cNvSpPr>
            <p:nvPr/>
          </p:nvSpPr>
          <p:spPr bwMode="auto">
            <a:xfrm>
              <a:off x="1889" y="1324"/>
              <a:ext cx="76" cy="36"/>
            </a:xfrm>
            <a:custGeom>
              <a:avLst/>
              <a:gdLst>
                <a:gd name="T0" fmla="*/ 14 w 51"/>
                <a:gd name="T1" fmla="*/ 20 h 24"/>
                <a:gd name="T2" fmla="*/ 16 w 51"/>
                <a:gd name="T3" fmla="*/ 0 h 24"/>
                <a:gd name="T4" fmla="*/ 15 w 51"/>
                <a:gd name="T5" fmla="*/ 2 h 24"/>
                <a:gd name="T6" fmla="*/ 25 w 51"/>
                <a:gd name="T7" fmla="*/ 13 h 24"/>
                <a:gd name="T8" fmla="*/ 36 w 51"/>
                <a:gd name="T9" fmla="*/ 18 h 24"/>
                <a:gd name="T10" fmla="*/ 45 w 51"/>
                <a:gd name="T11" fmla="*/ 20 h 24"/>
                <a:gd name="T12" fmla="*/ 38 w 51"/>
                <a:gd name="T13" fmla="*/ 24 h 24"/>
                <a:gd name="T14" fmla="*/ 14 w 51"/>
                <a:gd name="T15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24">
                  <a:moveTo>
                    <a:pt x="14" y="20"/>
                  </a:moveTo>
                  <a:cubicBezTo>
                    <a:pt x="8" y="6"/>
                    <a:pt x="0" y="2"/>
                    <a:pt x="16" y="0"/>
                  </a:cubicBezTo>
                  <a:cubicBezTo>
                    <a:pt x="17" y="0"/>
                    <a:pt x="15" y="2"/>
                    <a:pt x="15" y="2"/>
                  </a:cubicBezTo>
                  <a:cubicBezTo>
                    <a:pt x="17" y="7"/>
                    <a:pt x="21" y="11"/>
                    <a:pt x="25" y="13"/>
                  </a:cubicBezTo>
                  <a:cubicBezTo>
                    <a:pt x="29" y="15"/>
                    <a:pt x="32" y="17"/>
                    <a:pt x="36" y="18"/>
                  </a:cubicBezTo>
                  <a:cubicBezTo>
                    <a:pt x="39" y="19"/>
                    <a:pt x="43" y="18"/>
                    <a:pt x="45" y="20"/>
                  </a:cubicBezTo>
                  <a:cubicBezTo>
                    <a:pt x="51" y="24"/>
                    <a:pt x="40" y="24"/>
                    <a:pt x="38" y="24"/>
                  </a:cubicBezTo>
                  <a:cubicBezTo>
                    <a:pt x="30" y="23"/>
                    <a:pt x="14" y="20"/>
                    <a:pt x="14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820"/>
            <p:cNvSpPr>
              <a:spLocks/>
            </p:cNvSpPr>
            <p:nvPr/>
          </p:nvSpPr>
          <p:spPr bwMode="auto">
            <a:xfrm>
              <a:off x="1115" y="1189"/>
              <a:ext cx="454" cy="297"/>
            </a:xfrm>
            <a:custGeom>
              <a:avLst/>
              <a:gdLst>
                <a:gd name="T0" fmla="*/ 97 w 303"/>
                <a:gd name="T1" fmla="*/ 146 h 198"/>
                <a:gd name="T2" fmla="*/ 82 w 303"/>
                <a:gd name="T3" fmla="*/ 152 h 198"/>
                <a:gd name="T4" fmla="*/ 61 w 303"/>
                <a:gd name="T5" fmla="*/ 159 h 198"/>
                <a:gd name="T6" fmla="*/ 38 w 303"/>
                <a:gd name="T7" fmla="*/ 176 h 198"/>
                <a:gd name="T8" fmla="*/ 25 w 303"/>
                <a:gd name="T9" fmla="*/ 186 h 198"/>
                <a:gd name="T10" fmla="*/ 3 w 303"/>
                <a:gd name="T11" fmla="*/ 190 h 198"/>
                <a:gd name="T12" fmla="*/ 1 w 303"/>
                <a:gd name="T13" fmla="*/ 174 h 198"/>
                <a:gd name="T14" fmla="*/ 5 w 303"/>
                <a:gd name="T15" fmla="*/ 166 h 198"/>
                <a:gd name="T16" fmla="*/ 15 w 303"/>
                <a:gd name="T17" fmla="*/ 158 h 198"/>
                <a:gd name="T18" fmla="*/ 30 w 303"/>
                <a:gd name="T19" fmla="*/ 137 h 198"/>
                <a:gd name="T20" fmla="*/ 42 w 303"/>
                <a:gd name="T21" fmla="*/ 121 h 198"/>
                <a:gd name="T22" fmla="*/ 53 w 303"/>
                <a:gd name="T23" fmla="*/ 113 h 198"/>
                <a:gd name="T24" fmla="*/ 63 w 303"/>
                <a:gd name="T25" fmla="*/ 111 h 198"/>
                <a:gd name="T26" fmla="*/ 61 w 303"/>
                <a:gd name="T27" fmla="*/ 103 h 198"/>
                <a:gd name="T28" fmla="*/ 72 w 303"/>
                <a:gd name="T29" fmla="*/ 101 h 198"/>
                <a:gd name="T30" fmla="*/ 78 w 303"/>
                <a:gd name="T31" fmla="*/ 95 h 198"/>
                <a:gd name="T32" fmla="*/ 101 w 303"/>
                <a:gd name="T33" fmla="*/ 84 h 198"/>
                <a:gd name="T34" fmla="*/ 114 w 303"/>
                <a:gd name="T35" fmla="*/ 78 h 198"/>
                <a:gd name="T36" fmla="*/ 134 w 303"/>
                <a:gd name="T37" fmla="*/ 59 h 198"/>
                <a:gd name="T38" fmla="*/ 149 w 303"/>
                <a:gd name="T39" fmla="*/ 49 h 198"/>
                <a:gd name="T40" fmla="*/ 163 w 303"/>
                <a:gd name="T41" fmla="*/ 20 h 198"/>
                <a:gd name="T42" fmla="*/ 183 w 303"/>
                <a:gd name="T43" fmla="*/ 17 h 198"/>
                <a:gd name="T44" fmla="*/ 195 w 303"/>
                <a:gd name="T45" fmla="*/ 5 h 198"/>
                <a:gd name="T46" fmla="*/ 241 w 303"/>
                <a:gd name="T47" fmla="*/ 11 h 198"/>
                <a:gd name="T48" fmla="*/ 269 w 303"/>
                <a:gd name="T49" fmla="*/ 13 h 198"/>
                <a:gd name="T50" fmla="*/ 295 w 303"/>
                <a:gd name="T51" fmla="*/ 21 h 198"/>
                <a:gd name="T52" fmla="*/ 297 w 303"/>
                <a:gd name="T53" fmla="*/ 22 h 198"/>
                <a:gd name="T54" fmla="*/ 279 w 303"/>
                <a:gd name="T55" fmla="*/ 25 h 198"/>
                <a:gd name="T56" fmla="*/ 276 w 303"/>
                <a:gd name="T57" fmla="*/ 41 h 198"/>
                <a:gd name="T58" fmla="*/ 301 w 303"/>
                <a:gd name="T59" fmla="*/ 42 h 198"/>
                <a:gd name="T60" fmla="*/ 283 w 303"/>
                <a:gd name="T61" fmla="*/ 47 h 198"/>
                <a:gd name="T62" fmla="*/ 259 w 303"/>
                <a:gd name="T63" fmla="*/ 77 h 198"/>
                <a:gd name="T64" fmla="*/ 247 w 303"/>
                <a:gd name="T65" fmla="*/ 88 h 198"/>
                <a:gd name="T66" fmla="*/ 231 w 303"/>
                <a:gd name="T67" fmla="*/ 93 h 198"/>
                <a:gd name="T68" fmla="*/ 214 w 303"/>
                <a:gd name="T69" fmla="*/ 100 h 198"/>
                <a:gd name="T70" fmla="*/ 198 w 303"/>
                <a:gd name="T71" fmla="*/ 112 h 198"/>
                <a:gd name="T72" fmla="*/ 196 w 303"/>
                <a:gd name="T73" fmla="*/ 133 h 198"/>
                <a:gd name="T74" fmla="*/ 189 w 303"/>
                <a:gd name="T75" fmla="*/ 116 h 198"/>
                <a:gd name="T76" fmla="*/ 180 w 303"/>
                <a:gd name="T77" fmla="*/ 127 h 198"/>
                <a:gd name="T78" fmla="*/ 183 w 303"/>
                <a:gd name="T79" fmla="*/ 141 h 198"/>
                <a:gd name="T80" fmla="*/ 139 w 303"/>
                <a:gd name="T81" fmla="*/ 136 h 198"/>
                <a:gd name="T82" fmla="*/ 124 w 303"/>
                <a:gd name="T83" fmla="*/ 146 h 198"/>
                <a:gd name="T84" fmla="*/ 101 w 303"/>
                <a:gd name="T85" fmla="*/ 154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03" h="198">
                  <a:moveTo>
                    <a:pt x="101" y="154"/>
                  </a:moveTo>
                  <a:cubicBezTo>
                    <a:pt x="101" y="152"/>
                    <a:pt x="99" y="150"/>
                    <a:pt x="99" y="149"/>
                  </a:cubicBezTo>
                  <a:cubicBezTo>
                    <a:pt x="98" y="148"/>
                    <a:pt x="98" y="146"/>
                    <a:pt x="97" y="146"/>
                  </a:cubicBezTo>
                  <a:cubicBezTo>
                    <a:pt x="94" y="148"/>
                    <a:pt x="91" y="152"/>
                    <a:pt x="87" y="153"/>
                  </a:cubicBezTo>
                  <a:cubicBezTo>
                    <a:pt x="86" y="154"/>
                    <a:pt x="86" y="150"/>
                    <a:pt x="85" y="150"/>
                  </a:cubicBezTo>
                  <a:cubicBezTo>
                    <a:pt x="84" y="149"/>
                    <a:pt x="83" y="152"/>
                    <a:pt x="82" y="152"/>
                  </a:cubicBezTo>
                  <a:cubicBezTo>
                    <a:pt x="79" y="152"/>
                    <a:pt x="75" y="150"/>
                    <a:pt x="72" y="152"/>
                  </a:cubicBezTo>
                  <a:cubicBezTo>
                    <a:pt x="68" y="153"/>
                    <a:pt x="69" y="159"/>
                    <a:pt x="66" y="161"/>
                  </a:cubicBezTo>
                  <a:cubicBezTo>
                    <a:pt x="64" y="162"/>
                    <a:pt x="62" y="158"/>
                    <a:pt x="61" y="159"/>
                  </a:cubicBezTo>
                  <a:cubicBezTo>
                    <a:pt x="59" y="161"/>
                    <a:pt x="60" y="165"/>
                    <a:pt x="58" y="167"/>
                  </a:cubicBezTo>
                  <a:cubicBezTo>
                    <a:pt x="57" y="168"/>
                    <a:pt x="58" y="162"/>
                    <a:pt x="57" y="163"/>
                  </a:cubicBezTo>
                  <a:cubicBezTo>
                    <a:pt x="50" y="166"/>
                    <a:pt x="44" y="172"/>
                    <a:pt x="38" y="176"/>
                  </a:cubicBezTo>
                  <a:cubicBezTo>
                    <a:pt x="35" y="178"/>
                    <a:pt x="33" y="180"/>
                    <a:pt x="30" y="182"/>
                  </a:cubicBezTo>
                  <a:cubicBezTo>
                    <a:pt x="29" y="182"/>
                    <a:pt x="29" y="180"/>
                    <a:pt x="29" y="180"/>
                  </a:cubicBezTo>
                  <a:cubicBezTo>
                    <a:pt x="27" y="182"/>
                    <a:pt x="27" y="185"/>
                    <a:pt x="25" y="186"/>
                  </a:cubicBezTo>
                  <a:cubicBezTo>
                    <a:pt x="24" y="186"/>
                    <a:pt x="24" y="183"/>
                    <a:pt x="23" y="184"/>
                  </a:cubicBezTo>
                  <a:cubicBezTo>
                    <a:pt x="18" y="187"/>
                    <a:pt x="16" y="195"/>
                    <a:pt x="10" y="197"/>
                  </a:cubicBezTo>
                  <a:cubicBezTo>
                    <a:pt x="7" y="198"/>
                    <a:pt x="0" y="192"/>
                    <a:pt x="3" y="190"/>
                  </a:cubicBezTo>
                  <a:cubicBezTo>
                    <a:pt x="4" y="189"/>
                    <a:pt x="17" y="185"/>
                    <a:pt x="15" y="179"/>
                  </a:cubicBezTo>
                  <a:cubicBezTo>
                    <a:pt x="14" y="177"/>
                    <a:pt x="11" y="180"/>
                    <a:pt x="9" y="180"/>
                  </a:cubicBezTo>
                  <a:cubicBezTo>
                    <a:pt x="6" y="178"/>
                    <a:pt x="3" y="177"/>
                    <a:pt x="1" y="174"/>
                  </a:cubicBezTo>
                  <a:cubicBezTo>
                    <a:pt x="0" y="173"/>
                    <a:pt x="4" y="175"/>
                    <a:pt x="5" y="174"/>
                  </a:cubicBezTo>
                  <a:cubicBezTo>
                    <a:pt x="6" y="172"/>
                    <a:pt x="7" y="170"/>
                    <a:pt x="7" y="168"/>
                  </a:cubicBezTo>
                  <a:cubicBezTo>
                    <a:pt x="7" y="167"/>
                    <a:pt x="6" y="167"/>
                    <a:pt x="5" y="166"/>
                  </a:cubicBezTo>
                  <a:cubicBezTo>
                    <a:pt x="5" y="162"/>
                    <a:pt x="9" y="165"/>
                    <a:pt x="9" y="165"/>
                  </a:cubicBezTo>
                  <a:cubicBezTo>
                    <a:pt x="10" y="165"/>
                    <a:pt x="7" y="164"/>
                    <a:pt x="8" y="164"/>
                  </a:cubicBezTo>
                  <a:cubicBezTo>
                    <a:pt x="10" y="162"/>
                    <a:pt x="13" y="160"/>
                    <a:pt x="15" y="158"/>
                  </a:cubicBezTo>
                  <a:cubicBezTo>
                    <a:pt x="15" y="158"/>
                    <a:pt x="15" y="158"/>
                    <a:pt x="15" y="157"/>
                  </a:cubicBezTo>
                  <a:cubicBezTo>
                    <a:pt x="15" y="155"/>
                    <a:pt x="13" y="153"/>
                    <a:pt x="14" y="152"/>
                  </a:cubicBezTo>
                  <a:cubicBezTo>
                    <a:pt x="15" y="152"/>
                    <a:pt x="30" y="140"/>
                    <a:pt x="30" y="137"/>
                  </a:cubicBezTo>
                  <a:cubicBezTo>
                    <a:pt x="30" y="136"/>
                    <a:pt x="26" y="138"/>
                    <a:pt x="27" y="137"/>
                  </a:cubicBezTo>
                  <a:cubicBezTo>
                    <a:pt x="29" y="133"/>
                    <a:pt x="33" y="131"/>
                    <a:pt x="36" y="127"/>
                  </a:cubicBezTo>
                  <a:cubicBezTo>
                    <a:pt x="38" y="125"/>
                    <a:pt x="40" y="122"/>
                    <a:pt x="42" y="121"/>
                  </a:cubicBezTo>
                  <a:cubicBezTo>
                    <a:pt x="45" y="120"/>
                    <a:pt x="50" y="125"/>
                    <a:pt x="52" y="123"/>
                  </a:cubicBezTo>
                  <a:cubicBezTo>
                    <a:pt x="54" y="120"/>
                    <a:pt x="48" y="117"/>
                    <a:pt x="49" y="113"/>
                  </a:cubicBezTo>
                  <a:cubicBezTo>
                    <a:pt x="49" y="112"/>
                    <a:pt x="52" y="113"/>
                    <a:pt x="53" y="113"/>
                  </a:cubicBezTo>
                  <a:cubicBezTo>
                    <a:pt x="57" y="113"/>
                    <a:pt x="60" y="111"/>
                    <a:pt x="64" y="112"/>
                  </a:cubicBezTo>
                  <a:cubicBezTo>
                    <a:pt x="65" y="112"/>
                    <a:pt x="67" y="114"/>
                    <a:pt x="68" y="114"/>
                  </a:cubicBezTo>
                  <a:cubicBezTo>
                    <a:pt x="70" y="113"/>
                    <a:pt x="65" y="111"/>
                    <a:pt x="63" y="111"/>
                  </a:cubicBezTo>
                  <a:cubicBezTo>
                    <a:pt x="59" y="112"/>
                    <a:pt x="54" y="112"/>
                    <a:pt x="50" y="112"/>
                  </a:cubicBezTo>
                  <a:cubicBezTo>
                    <a:pt x="49" y="112"/>
                    <a:pt x="52" y="112"/>
                    <a:pt x="53" y="112"/>
                  </a:cubicBezTo>
                  <a:cubicBezTo>
                    <a:pt x="56" y="109"/>
                    <a:pt x="57" y="104"/>
                    <a:pt x="61" y="103"/>
                  </a:cubicBezTo>
                  <a:cubicBezTo>
                    <a:pt x="65" y="103"/>
                    <a:pt x="66" y="113"/>
                    <a:pt x="69" y="111"/>
                  </a:cubicBezTo>
                  <a:cubicBezTo>
                    <a:pt x="73" y="110"/>
                    <a:pt x="62" y="106"/>
                    <a:pt x="63" y="102"/>
                  </a:cubicBezTo>
                  <a:cubicBezTo>
                    <a:pt x="64" y="99"/>
                    <a:pt x="69" y="103"/>
                    <a:pt x="72" y="101"/>
                  </a:cubicBezTo>
                  <a:cubicBezTo>
                    <a:pt x="74" y="101"/>
                    <a:pt x="73" y="97"/>
                    <a:pt x="74" y="98"/>
                  </a:cubicBezTo>
                  <a:cubicBezTo>
                    <a:pt x="77" y="99"/>
                    <a:pt x="77" y="107"/>
                    <a:pt x="79" y="105"/>
                  </a:cubicBezTo>
                  <a:cubicBezTo>
                    <a:pt x="82" y="103"/>
                    <a:pt x="75" y="97"/>
                    <a:pt x="78" y="95"/>
                  </a:cubicBezTo>
                  <a:cubicBezTo>
                    <a:pt x="80" y="93"/>
                    <a:pt x="83" y="99"/>
                    <a:pt x="86" y="98"/>
                  </a:cubicBezTo>
                  <a:cubicBezTo>
                    <a:pt x="93" y="97"/>
                    <a:pt x="99" y="94"/>
                    <a:pt x="104" y="89"/>
                  </a:cubicBezTo>
                  <a:cubicBezTo>
                    <a:pt x="106" y="87"/>
                    <a:pt x="99" y="85"/>
                    <a:pt x="101" y="84"/>
                  </a:cubicBezTo>
                  <a:cubicBezTo>
                    <a:pt x="103" y="82"/>
                    <a:pt x="107" y="85"/>
                    <a:pt x="110" y="84"/>
                  </a:cubicBezTo>
                  <a:cubicBezTo>
                    <a:pt x="111" y="84"/>
                    <a:pt x="108" y="85"/>
                    <a:pt x="108" y="84"/>
                  </a:cubicBezTo>
                  <a:cubicBezTo>
                    <a:pt x="109" y="82"/>
                    <a:pt x="111" y="80"/>
                    <a:pt x="114" y="78"/>
                  </a:cubicBezTo>
                  <a:cubicBezTo>
                    <a:pt x="118" y="75"/>
                    <a:pt x="131" y="76"/>
                    <a:pt x="128" y="66"/>
                  </a:cubicBezTo>
                  <a:cubicBezTo>
                    <a:pt x="127" y="62"/>
                    <a:pt x="113" y="69"/>
                    <a:pt x="116" y="66"/>
                  </a:cubicBezTo>
                  <a:cubicBezTo>
                    <a:pt x="120" y="61"/>
                    <a:pt x="128" y="62"/>
                    <a:pt x="134" y="59"/>
                  </a:cubicBezTo>
                  <a:cubicBezTo>
                    <a:pt x="135" y="59"/>
                    <a:pt x="133" y="57"/>
                    <a:pt x="134" y="57"/>
                  </a:cubicBezTo>
                  <a:cubicBezTo>
                    <a:pt x="136" y="55"/>
                    <a:pt x="138" y="54"/>
                    <a:pt x="141" y="53"/>
                  </a:cubicBezTo>
                  <a:cubicBezTo>
                    <a:pt x="143" y="51"/>
                    <a:pt x="146" y="50"/>
                    <a:pt x="149" y="49"/>
                  </a:cubicBezTo>
                  <a:cubicBezTo>
                    <a:pt x="152" y="47"/>
                    <a:pt x="154" y="43"/>
                    <a:pt x="157" y="41"/>
                  </a:cubicBezTo>
                  <a:cubicBezTo>
                    <a:pt x="164" y="35"/>
                    <a:pt x="160" y="44"/>
                    <a:pt x="167" y="33"/>
                  </a:cubicBezTo>
                  <a:cubicBezTo>
                    <a:pt x="175" y="22"/>
                    <a:pt x="165" y="30"/>
                    <a:pt x="163" y="20"/>
                  </a:cubicBezTo>
                  <a:cubicBezTo>
                    <a:pt x="162" y="18"/>
                    <a:pt x="165" y="18"/>
                    <a:pt x="167" y="17"/>
                  </a:cubicBezTo>
                  <a:cubicBezTo>
                    <a:pt x="170" y="15"/>
                    <a:pt x="172" y="12"/>
                    <a:pt x="175" y="12"/>
                  </a:cubicBezTo>
                  <a:cubicBezTo>
                    <a:pt x="178" y="12"/>
                    <a:pt x="180" y="16"/>
                    <a:pt x="183" y="17"/>
                  </a:cubicBezTo>
                  <a:cubicBezTo>
                    <a:pt x="184" y="18"/>
                    <a:pt x="186" y="17"/>
                    <a:pt x="186" y="16"/>
                  </a:cubicBezTo>
                  <a:cubicBezTo>
                    <a:pt x="185" y="14"/>
                    <a:pt x="182" y="15"/>
                    <a:pt x="181" y="13"/>
                  </a:cubicBezTo>
                  <a:cubicBezTo>
                    <a:pt x="181" y="13"/>
                    <a:pt x="185" y="5"/>
                    <a:pt x="195" y="5"/>
                  </a:cubicBezTo>
                  <a:cubicBezTo>
                    <a:pt x="209" y="5"/>
                    <a:pt x="201" y="15"/>
                    <a:pt x="212" y="11"/>
                  </a:cubicBezTo>
                  <a:cubicBezTo>
                    <a:pt x="224" y="6"/>
                    <a:pt x="211" y="0"/>
                    <a:pt x="234" y="5"/>
                  </a:cubicBezTo>
                  <a:cubicBezTo>
                    <a:pt x="237" y="6"/>
                    <a:pt x="238" y="11"/>
                    <a:pt x="241" y="11"/>
                  </a:cubicBezTo>
                  <a:cubicBezTo>
                    <a:pt x="245" y="11"/>
                    <a:pt x="247" y="5"/>
                    <a:pt x="250" y="6"/>
                  </a:cubicBezTo>
                  <a:cubicBezTo>
                    <a:pt x="258" y="10"/>
                    <a:pt x="242" y="21"/>
                    <a:pt x="258" y="19"/>
                  </a:cubicBezTo>
                  <a:cubicBezTo>
                    <a:pt x="262" y="18"/>
                    <a:pt x="265" y="13"/>
                    <a:pt x="269" y="13"/>
                  </a:cubicBezTo>
                  <a:cubicBezTo>
                    <a:pt x="272" y="12"/>
                    <a:pt x="273" y="18"/>
                    <a:pt x="276" y="17"/>
                  </a:cubicBezTo>
                  <a:cubicBezTo>
                    <a:pt x="286" y="16"/>
                    <a:pt x="293" y="11"/>
                    <a:pt x="298" y="21"/>
                  </a:cubicBezTo>
                  <a:cubicBezTo>
                    <a:pt x="298" y="22"/>
                    <a:pt x="296" y="21"/>
                    <a:pt x="295" y="21"/>
                  </a:cubicBezTo>
                  <a:cubicBezTo>
                    <a:pt x="292" y="20"/>
                    <a:pt x="290" y="18"/>
                    <a:pt x="287" y="18"/>
                  </a:cubicBezTo>
                  <a:cubicBezTo>
                    <a:pt x="284" y="18"/>
                    <a:pt x="278" y="18"/>
                    <a:pt x="280" y="19"/>
                  </a:cubicBezTo>
                  <a:cubicBezTo>
                    <a:pt x="285" y="21"/>
                    <a:pt x="292" y="19"/>
                    <a:pt x="297" y="22"/>
                  </a:cubicBezTo>
                  <a:cubicBezTo>
                    <a:pt x="299" y="23"/>
                    <a:pt x="300" y="26"/>
                    <a:pt x="298" y="27"/>
                  </a:cubicBezTo>
                  <a:cubicBezTo>
                    <a:pt x="296" y="29"/>
                    <a:pt x="293" y="29"/>
                    <a:pt x="290" y="29"/>
                  </a:cubicBezTo>
                  <a:cubicBezTo>
                    <a:pt x="286" y="28"/>
                    <a:pt x="283" y="25"/>
                    <a:pt x="279" y="25"/>
                  </a:cubicBezTo>
                  <a:cubicBezTo>
                    <a:pt x="277" y="25"/>
                    <a:pt x="271" y="26"/>
                    <a:pt x="273" y="28"/>
                  </a:cubicBezTo>
                  <a:cubicBezTo>
                    <a:pt x="274" y="30"/>
                    <a:pt x="279" y="26"/>
                    <a:pt x="281" y="28"/>
                  </a:cubicBezTo>
                  <a:cubicBezTo>
                    <a:pt x="297" y="36"/>
                    <a:pt x="281" y="38"/>
                    <a:pt x="276" y="41"/>
                  </a:cubicBezTo>
                  <a:cubicBezTo>
                    <a:pt x="275" y="41"/>
                    <a:pt x="278" y="40"/>
                    <a:pt x="279" y="40"/>
                  </a:cubicBezTo>
                  <a:cubicBezTo>
                    <a:pt x="280" y="40"/>
                    <a:pt x="281" y="38"/>
                    <a:pt x="283" y="39"/>
                  </a:cubicBezTo>
                  <a:cubicBezTo>
                    <a:pt x="289" y="39"/>
                    <a:pt x="295" y="39"/>
                    <a:pt x="301" y="42"/>
                  </a:cubicBezTo>
                  <a:cubicBezTo>
                    <a:pt x="303" y="43"/>
                    <a:pt x="296" y="43"/>
                    <a:pt x="294" y="44"/>
                  </a:cubicBezTo>
                  <a:cubicBezTo>
                    <a:pt x="289" y="46"/>
                    <a:pt x="283" y="48"/>
                    <a:pt x="278" y="49"/>
                  </a:cubicBezTo>
                  <a:cubicBezTo>
                    <a:pt x="276" y="50"/>
                    <a:pt x="284" y="46"/>
                    <a:pt x="283" y="47"/>
                  </a:cubicBezTo>
                  <a:cubicBezTo>
                    <a:pt x="282" y="48"/>
                    <a:pt x="258" y="63"/>
                    <a:pt x="257" y="65"/>
                  </a:cubicBezTo>
                  <a:cubicBezTo>
                    <a:pt x="256" y="69"/>
                    <a:pt x="261" y="71"/>
                    <a:pt x="262" y="75"/>
                  </a:cubicBezTo>
                  <a:cubicBezTo>
                    <a:pt x="262" y="76"/>
                    <a:pt x="260" y="77"/>
                    <a:pt x="259" y="77"/>
                  </a:cubicBezTo>
                  <a:cubicBezTo>
                    <a:pt x="256" y="76"/>
                    <a:pt x="253" y="73"/>
                    <a:pt x="249" y="72"/>
                  </a:cubicBezTo>
                  <a:cubicBezTo>
                    <a:pt x="248" y="72"/>
                    <a:pt x="248" y="75"/>
                    <a:pt x="248" y="76"/>
                  </a:cubicBezTo>
                  <a:cubicBezTo>
                    <a:pt x="248" y="80"/>
                    <a:pt x="250" y="85"/>
                    <a:pt x="247" y="88"/>
                  </a:cubicBezTo>
                  <a:cubicBezTo>
                    <a:pt x="244" y="90"/>
                    <a:pt x="237" y="84"/>
                    <a:pt x="235" y="87"/>
                  </a:cubicBezTo>
                  <a:cubicBezTo>
                    <a:pt x="233" y="90"/>
                    <a:pt x="243" y="94"/>
                    <a:pt x="241" y="97"/>
                  </a:cubicBezTo>
                  <a:cubicBezTo>
                    <a:pt x="239" y="100"/>
                    <a:pt x="234" y="91"/>
                    <a:pt x="231" y="93"/>
                  </a:cubicBezTo>
                  <a:cubicBezTo>
                    <a:pt x="228" y="95"/>
                    <a:pt x="231" y="102"/>
                    <a:pt x="227" y="105"/>
                  </a:cubicBezTo>
                  <a:cubicBezTo>
                    <a:pt x="217" y="116"/>
                    <a:pt x="219" y="99"/>
                    <a:pt x="218" y="98"/>
                  </a:cubicBezTo>
                  <a:cubicBezTo>
                    <a:pt x="217" y="97"/>
                    <a:pt x="216" y="100"/>
                    <a:pt x="214" y="100"/>
                  </a:cubicBezTo>
                  <a:cubicBezTo>
                    <a:pt x="211" y="100"/>
                    <a:pt x="207" y="95"/>
                    <a:pt x="204" y="97"/>
                  </a:cubicBezTo>
                  <a:cubicBezTo>
                    <a:pt x="200" y="100"/>
                    <a:pt x="202" y="106"/>
                    <a:pt x="201" y="110"/>
                  </a:cubicBezTo>
                  <a:cubicBezTo>
                    <a:pt x="200" y="111"/>
                    <a:pt x="197" y="112"/>
                    <a:pt x="198" y="112"/>
                  </a:cubicBezTo>
                  <a:cubicBezTo>
                    <a:pt x="200" y="113"/>
                    <a:pt x="203" y="109"/>
                    <a:pt x="204" y="111"/>
                  </a:cubicBezTo>
                  <a:cubicBezTo>
                    <a:pt x="213" y="116"/>
                    <a:pt x="201" y="131"/>
                    <a:pt x="199" y="134"/>
                  </a:cubicBezTo>
                  <a:cubicBezTo>
                    <a:pt x="199" y="135"/>
                    <a:pt x="196" y="134"/>
                    <a:pt x="196" y="133"/>
                  </a:cubicBezTo>
                  <a:cubicBezTo>
                    <a:pt x="196" y="131"/>
                    <a:pt x="200" y="130"/>
                    <a:pt x="199" y="129"/>
                  </a:cubicBezTo>
                  <a:cubicBezTo>
                    <a:pt x="197" y="128"/>
                    <a:pt x="197" y="132"/>
                    <a:pt x="195" y="133"/>
                  </a:cubicBezTo>
                  <a:cubicBezTo>
                    <a:pt x="190" y="135"/>
                    <a:pt x="190" y="124"/>
                    <a:pt x="189" y="116"/>
                  </a:cubicBezTo>
                  <a:cubicBezTo>
                    <a:pt x="188" y="113"/>
                    <a:pt x="186" y="106"/>
                    <a:pt x="188" y="108"/>
                  </a:cubicBezTo>
                  <a:cubicBezTo>
                    <a:pt x="200" y="130"/>
                    <a:pt x="189" y="116"/>
                    <a:pt x="180" y="121"/>
                  </a:cubicBezTo>
                  <a:cubicBezTo>
                    <a:pt x="179" y="122"/>
                    <a:pt x="182" y="126"/>
                    <a:pt x="180" y="127"/>
                  </a:cubicBezTo>
                  <a:cubicBezTo>
                    <a:pt x="177" y="129"/>
                    <a:pt x="166" y="125"/>
                    <a:pt x="168" y="128"/>
                  </a:cubicBezTo>
                  <a:cubicBezTo>
                    <a:pt x="175" y="133"/>
                    <a:pt x="186" y="132"/>
                    <a:pt x="193" y="138"/>
                  </a:cubicBezTo>
                  <a:cubicBezTo>
                    <a:pt x="195" y="140"/>
                    <a:pt x="186" y="140"/>
                    <a:pt x="183" y="141"/>
                  </a:cubicBezTo>
                  <a:cubicBezTo>
                    <a:pt x="182" y="141"/>
                    <a:pt x="182" y="139"/>
                    <a:pt x="181" y="139"/>
                  </a:cubicBezTo>
                  <a:cubicBezTo>
                    <a:pt x="176" y="140"/>
                    <a:pt x="173" y="143"/>
                    <a:pt x="169" y="145"/>
                  </a:cubicBezTo>
                  <a:cubicBezTo>
                    <a:pt x="150" y="151"/>
                    <a:pt x="166" y="137"/>
                    <a:pt x="139" y="136"/>
                  </a:cubicBezTo>
                  <a:cubicBezTo>
                    <a:pt x="136" y="135"/>
                    <a:pt x="136" y="142"/>
                    <a:pt x="133" y="144"/>
                  </a:cubicBezTo>
                  <a:cubicBezTo>
                    <a:pt x="131" y="145"/>
                    <a:pt x="129" y="143"/>
                    <a:pt x="127" y="144"/>
                  </a:cubicBezTo>
                  <a:cubicBezTo>
                    <a:pt x="126" y="144"/>
                    <a:pt x="125" y="146"/>
                    <a:pt x="124" y="146"/>
                  </a:cubicBezTo>
                  <a:cubicBezTo>
                    <a:pt x="124" y="146"/>
                    <a:pt x="123" y="146"/>
                    <a:pt x="123" y="146"/>
                  </a:cubicBezTo>
                  <a:cubicBezTo>
                    <a:pt x="119" y="148"/>
                    <a:pt x="116" y="151"/>
                    <a:pt x="112" y="153"/>
                  </a:cubicBezTo>
                  <a:cubicBezTo>
                    <a:pt x="109" y="154"/>
                    <a:pt x="101" y="154"/>
                    <a:pt x="101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821"/>
            <p:cNvSpPr>
              <a:spLocks/>
            </p:cNvSpPr>
            <p:nvPr/>
          </p:nvSpPr>
          <p:spPr bwMode="auto">
            <a:xfrm>
              <a:off x="1277" y="1297"/>
              <a:ext cx="9" cy="3"/>
            </a:xfrm>
            <a:custGeom>
              <a:avLst/>
              <a:gdLst>
                <a:gd name="T0" fmla="*/ 6 w 6"/>
                <a:gd name="T1" fmla="*/ 1 h 2"/>
                <a:gd name="T2" fmla="*/ 6 w 6"/>
                <a:gd name="T3" fmla="*/ 0 h 2"/>
                <a:gd name="T4" fmla="*/ 6 w 6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6" y="1"/>
                  </a:moveTo>
                  <a:cubicBezTo>
                    <a:pt x="3" y="1"/>
                    <a:pt x="0" y="2"/>
                    <a:pt x="6" y="0"/>
                  </a:cubicBezTo>
                  <a:cubicBezTo>
                    <a:pt x="6" y="0"/>
                    <a:pt x="6" y="1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822"/>
            <p:cNvSpPr>
              <a:spLocks/>
            </p:cNvSpPr>
            <p:nvPr/>
          </p:nvSpPr>
          <p:spPr bwMode="auto">
            <a:xfrm>
              <a:off x="1265" y="1115"/>
              <a:ext cx="111" cy="57"/>
            </a:xfrm>
            <a:custGeom>
              <a:avLst/>
              <a:gdLst>
                <a:gd name="T0" fmla="*/ 70 w 74"/>
                <a:gd name="T1" fmla="*/ 7 h 38"/>
                <a:gd name="T2" fmla="*/ 54 w 74"/>
                <a:gd name="T3" fmla="*/ 16 h 38"/>
                <a:gd name="T4" fmla="*/ 43 w 74"/>
                <a:gd name="T5" fmla="*/ 18 h 38"/>
                <a:gd name="T6" fmla="*/ 45 w 74"/>
                <a:gd name="T7" fmla="*/ 19 h 38"/>
                <a:gd name="T8" fmla="*/ 60 w 74"/>
                <a:gd name="T9" fmla="*/ 16 h 38"/>
                <a:gd name="T10" fmla="*/ 62 w 74"/>
                <a:gd name="T11" fmla="*/ 16 h 38"/>
                <a:gd name="T12" fmla="*/ 21 w 74"/>
                <a:gd name="T13" fmla="*/ 28 h 38"/>
                <a:gd name="T14" fmla="*/ 2 w 74"/>
                <a:gd name="T15" fmla="*/ 32 h 38"/>
                <a:gd name="T16" fmla="*/ 8 w 74"/>
                <a:gd name="T17" fmla="*/ 28 h 38"/>
                <a:gd name="T18" fmla="*/ 18 w 74"/>
                <a:gd name="T19" fmla="*/ 24 h 38"/>
                <a:gd name="T20" fmla="*/ 27 w 74"/>
                <a:gd name="T21" fmla="*/ 14 h 38"/>
                <a:gd name="T22" fmla="*/ 34 w 74"/>
                <a:gd name="T23" fmla="*/ 13 h 38"/>
                <a:gd name="T24" fmla="*/ 45 w 74"/>
                <a:gd name="T25" fmla="*/ 8 h 38"/>
                <a:gd name="T26" fmla="*/ 53 w 74"/>
                <a:gd name="T27" fmla="*/ 6 h 38"/>
                <a:gd name="T28" fmla="*/ 39 w 74"/>
                <a:gd name="T29" fmla="*/ 14 h 38"/>
                <a:gd name="T30" fmla="*/ 50 w 74"/>
                <a:gd name="T31" fmla="*/ 10 h 38"/>
                <a:gd name="T32" fmla="*/ 59 w 74"/>
                <a:gd name="T33" fmla="*/ 5 h 38"/>
                <a:gd name="T34" fmla="*/ 69 w 74"/>
                <a:gd name="T35" fmla="*/ 4 h 38"/>
                <a:gd name="T36" fmla="*/ 73 w 74"/>
                <a:gd name="T37" fmla="*/ 2 h 38"/>
                <a:gd name="T38" fmla="*/ 70 w 74"/>
                <a:gd name="T39" fmla="*/ 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4" h="38">
                  <a:moveTo>
                    <a:pt x="70" y="7"/>
                  </a:moveTo>
                  <a:cubicBezTo>
                    <a:pt x="65" y="10"/>
                    <a:pt x="59" y="14"/>
                    <a:pt x="54" y="16"/>
                  </a:cubicBezTo>
                  <a:cubicBezTo>
                    <a:pt x="51" y="17"/>
                    <a:pt x="47" y="17"/>
                    <a:pt x="43" y="18"/>
                  </a:cubicBezTo>
                  <a:cubicBezTo>
                    <a:pt x="42" y="18"/>
                    <a:pt x="44" y="19"/>
                    <a:pt x="45" y="19"/>
                  </a:cubicBezTo>
                  <a:cubicBezTo>
                    <a:pt x="50" y="18"/>
                    <a:pt x="55" y="17"/>
                    <a:pt x="60" y="16"/>
                  </a:cubicBezTo>
                  <a:cubicBezTo>
                    <a:pt x="61" y="16"/>
                    <a:pt x="63" y="15"/>
                    <a:pt x="62" y="16"/>
                  </a:cubicBezTo>
                  <a:cubicBezTo>
                    <a:pt x="49" y="23"/>
                    <a:pt x="34" y="21"/>
                    <a:pt x="21" y="28"/>
                  </a:cubicBezTo>
                  <a:cubicBezTo>
                    <a:pt x="18" y="30"/>
                    <a:pt x="6" y="38"/>
                    <a:pt x="2" y="32"/>
                  </a:cubicBezTo>
                  <a:cubicBezTo>
                    <a:pt x="0" y="30"/>
                    <a:pt x="6" y="29"/>
                    <a:pt x="8" y="28"/>
                  </a:cubicBezTo>
                  <a:cubicBezTo>
                    <a:pt x="12" y="26"/>
                    <a:pt x="15" y="26"/>
                    <a:pt x="18" y="24"/>
                  </a:cubicBezTo>
                  <a:cubicBezTo>
                    <a:pt x="22" y="21"/>
                    <a:pt x="23" y="17"/>
                    <a:pt x="27" y="14"/>
                  </a:cubicBezTo>
                  <a:cubicBezTo>
                    <a:pt x="29" y="13"/>
                    <a:pt x="32" y="14"/>
                    <a:pt x="34" y="13"/>
                  </a:cubicBezTo>
                  <a:cubicBezTo>
                    <a:pt x="38" y="11"/>
                    <a:pt x="41" y="9"/>
                    <a:pt x="45" y="8"/>
                  </a:cubicBezTo>
                  <a:cubicBezTo>
                    <a:pt x="48" y="7"/>
                    <a:pt x="55" y="4"/>
                    <a:pt x="53" y="6"/>
                  </a:cubicBezTo>
                  <a:cubicBezTo>
                    <a:pt x="50" y="10"/>
                    <a:pt x="43" y="10"/>
                    <a:pt x="39" y="14"/>
                  </a:cubicBezTo>
                  <a:cubicBezTo>
                    <a:pt x="37" y="17"/>
                    <a:pt x="46" y="12"/>
                    <a:pt x="50" y="10"/>
                  </a:cubicBezTo>
                  <a:cubicBezTo>
                    <a:pt x="53" y="9"/>
                    <a:pt x="56" y="6"/>
                    <a:pt x="59" y="5"/>
                  </a:cubicBezTo>
                  <a:cubicBezTo>
                    <a:pt x="62" y="4"/>
                    <a:pt x="66" y="4"/>
                    <a:pt x="69" y="4"/>
                  </a:cubicBezTo>
                  <a:cubicBezTo>
                    <a:pt x="71" y="4"/>
                    <a:pt x="73" y="0"/>
                    <a:pt x="73" y="2"/>
                  </a:cubicBezTo>
                  <a:cubicBezTo>
                    <a:pt x="74" y="4"/>
                    <a:pt x="70" y="7"/>
                    <a:pt x="7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823"/>
            <p:cNvSpPr>
              <a:spLocks/>
            </p:cNvSpPr>
            <p:nvPr/>
          </p:nvSpPr>
          <p:spPr bwMode="auto">
            <a:xfrm>
              <a:off x="1247" y="1306"/>
              <a:ext cx="19" cy="15"/>
            </a:xfrm>
            <a:custGeom>
              <a:avLst/>
              <a:gdLst>
                <a:gd name="T0" fmla="*/ 13 w 13"/>
                <a:gd name="T1" fmla="*/ 0 h 10"/>
                <a:gd name="T2" fmla="*/ 0 w 13"/>
                <a:gd name="T3" fmla="*/ 10 h 10"/>
                <a:gd name="T4" fmla="*/ 1 w 13"/>
                <a:gd name="T5" fmla="*/ 7 h 10"/>
                <a:gd name="T6" fmla="*/ 13 w 13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0">
                  <a:moveTo>
                    <a:pt x="13" y="0"/>
                  </a:moveTo>
                  <a:cubicBezTo>
                    <a:pt x="9" y="3"/>
                    <a:pt x="5" y="7"/>
                    <a:pt x="0" y="10"/>
                  </a:cubicBezTo>
                  <a:cubicBezTo>
                    <a:pt x="0" y="10"/>
                    <a:pt x="1" y="7"/>
                    <a:pt x="1" y="7"/>
                  </a:cubicBezTo>
                  <a:cubicBezTo>
                    <a:pt x="5" y="4"/>
                    <a:pt x="13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824"/>
            <p:cNvSpPr>
              <a:spLocks/>
            </p:cNvSpPr>
            <p:nvPr/>
          </p:nvSpPr>
          <p:spPr bwMode="auto">
            <a:xfrm>
              <a:off x="1229" y="1226"/>
              <a:ext cx="6" cy="5"/>
            </a:xfrm>
            <a:custGeom>
              <a:avLst/>
              <a:gdLst>
                <a:gd name="T0" fmla="*/ 4 w 4"/>
                <a:gd name="T1" fmla="*/ 1 h 3"/>
                <a:gd name="T2" fmla="*/ 1 w 4"/>
                <a:gd name="T3" fmla="*/ 3 h 3"/>
                <a:gd name="T4" fmla="*/ 4 w 4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4" y="1"/>
                  </a:moveTo>
                  <a:cubicBezTo>
                    <a:pt x="3" y="1"/>
                    <a:pt x="2" y="2"/>
                    <a:pt x="1" y="3"/>
                  </a:cubicBezTo>
                  <a:cubicBezTo>
                    <a:pt x="0" y="3"/>
                    <a:pt x="3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825"/>
            <p:cNvSpPr>
              <a:spLocks/>
            </p:cNvSpPr>
            <p:nvPr/>
          </p:nvSpPr>
          <p:spPr bwMode="auto">
            <a:xfrm>
              <a:off x="1241" y="1172"/>
              <a:ext cx="28" cy="17"/>
            </a:xfrm>
            <a:custGeom>
              <a:avLst/>
              <a:gdLst>
                <a:gd name="T0" fmla="*/ 19 w 19"/>
                <a:gd name="T1" fmla="*/ 1 h 11"/>
                <a:gd name="T2" fmla="*/ 7 w 19"/>
                <a:gd name="T3" fmla="*/ 7 h 11"/>
                <a:gd name="T4" fmla="*/ 1 w 19"/>
                <a:gd name="T5" fmla="*/ 9 h 11"/>
                <a:gd name="T6" fmla="*/ 11 w 19"/>
                <a:gd name="T7" fmla="*/ 1 h 11"/>
                <a:gd name="T8" fmla="*/ 19 w 19"/>
                <a:gd name="T9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1">
                  <a:moveTo>
                    <a:pt x="19" y="1"/>
                  </a:moveTo>
                  <a:cubicBezTo>
                    <a:pt x="15" y="3"/>
                    <a:pt x="11" y="5"/>
                    <a:pt x="7" y="7"/>
                  </a:cubicBezTo>
                  <a:cubicBezTo>
                    <a:pt x="5" y="7"/>
                    <a:pt x="0" y="11"/>
                    <a:pt x="1" y="9"/>
                  </a:cubicBezTo>
                  <a:cubicBezTo>
                    <a:pt x="4" y="6"/>
                    <a:pt x="7" y="3"/>
                    <a:pt x="11" y="1"/>
                  </a:cubicBezTo>
                  <a:cubicBezTo>
                    <a:pt x="14" y="0"/>
                    <a:pt x="16" y="1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826"/>
            <p:cNvSpPr>
              <a:spLocks/>
            </p:cNvSpPr>
            <p:nvPr/>
          </p:nvSpPr>
          <p:spPr bwMode="auto">
            <a:xfrm>
              <a:off x="1673" y="1450"/>
              <a:ext cx="13" cy="7"/>
            </a:xfrm>
            <a:custGeom>
              <a:avLst/>
              <a:gdLst>
                <a:gd name="T0" fmla="*/ 6 w 9"/>
                <a:gd name="T1" fmla="*/ 4 h 5"/>
                <a:gd name="T2" fmla="*/ 8 w 9"/>
                <a:gd name="T3" fmla="*/ 2 h 5"/>
                <a:gd name="T4" fmla="*/ 7 w 9"/>
                <a:gd name="T5" fmla="*/ 5 h 5"/>
                <a:gd name="T6" fmla="*/ 6 w 9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5">
                  <a:moveTo>
                    <a:pt x="6" y="4"/>
                  </a:moveTo>
                  <a:cubicBezTo>
                    <a:pt x="0" y="5"/>
                    <a:pt x="7" y="0"/>
                    <a:pt x="8" y="2"/>
                  </a:cubicBezTo>
                  <a:cubicBezTo>
                    <a:pt x="9" y="2"/>
                    <a:pt x="8" y="4"/>
                    <a:pt x="7" y="5"/>
                  </a:cubicBezTo>
                  <a:cubicBezTo>
                    <a:pt x="7" y="5"/>
                    <a:pt x="6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827"/>
            <p:cNvSpPr>
              <a:spLocks/>
            </p:cNvSpPr>
            <p:nvPr/>
          </p:nvSpPr>
          <p:spPr bwMode="auto">
            <a:xfrm>
              <a:off x="1670" y="1463"/>
              <a:ext cx="6" cy="3"/>
            </a:xfrm>
            <a:custGeom>
              <a:avLst/>
              <a:gdLst>
                <a:gd name="T0" fmla="*/ 0 w 4"/>
                <a:gd name="T1" fmla="*/ 2 h 2"/>
                <a:gd name="T2" fmla="*/ 3 w 4"/>
                <a:gd name="T3" fmla="*/ 1 h 2"/>
                <a:gd name="T4" fmla="*/ 0 w 4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2"/>
                  </a:moveTo>
                  <a:cubicBezTo>
                    <a:pt x="1" y="2"/>
                    <a:pt x="2" y="1"/>
                    <a:pt x="3" y="1"/>
                  </a:cubicBezTo>
                  <a:cubicBezTo>
                    <a:pt x="4" y="0"/>
                    <a:pt x="0" y="2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828"/>
            <p:cNvSpPr>
              <a:spLocks/>
            </p:cNvSpPr>
            <p:nvPr/>
          </p:nvSpPr>
          <p:spPr bwMode="auto">
            <a:xfrm>
              <a:off x="1085" y="1184"/>
              <a:ext cx="234" cy="173"/>
            </a:xfrm>
            <a:custGeom>
              <a:avLst/>
              <a:gdLst>
                <a:gd name="T0" fmla="*/ 80 w 156"/>
                <a:gd name="T1" fmla="*/ 66 h 115"/>
                <a:gd name="T2" fmla="*/ 74 w 156"/>
                <a:gd name="T3" fmla="*/ 71 h 115"/>
                <a:gd name="T4" fmla="*/ 80 w 156"/>
                <a:gd name="T5" fmla="*/ 70 h 115"/>
                <a:gd name="T6" fmla="*/ 70 w 156"/>
                <a:gd name="T7" fmla="*/ 80 h 115"/>
                <a:gd name="T8" fmla="*/ 64 w 156"/>
                <a:gd name="T9" fmla="*/ 92 h 115"/>
                <a:gd name="T10" fmla="*/ 63 w 156"/>
                <a:gd name="T11" fmla="*/ 89 h 115"/>
                <a:gd name="T12" fmla="*/ 40 w 156"/>
                <a:gd name="T13" fmla="*/ 98 h 115"/>
                <a:gd name="T14" fmla="*/ 44 w 156"/>
                <a:gd name="T15" fmla="*/ 95 h 115"/>
                <a:gd name="T16" fmla="*/ 47 w 156"/>
                <a:gd name="T17" fmla="*/ 91 h 115"/>
                <a:gd name="T18" fmla="*/ 58 w 156"/>
                <a:gd name="T19" fmla="*/ 86 h 115"/>
                <a:gd name="T20" fmla="*/ 55 w 156"/>
                <a:gd name="T21" fmla="*/ 75 h 115"/>
                <a:gd name="T22" fmla="*/ 46 w 156"/>
                <a:gd name="T23" fmla="*/ 83 h 115"/>
                <a:gd name="T24" fmla="*/ 36 w 156"/>
                <a:gd name="T25" fmla="*/ 90 h 115"/>
                <a:gd name="T26" fmla="*/ 15 w 156"/>
                <a:gd name="T27" fmla="*/ 109 h 115"/>
                <a:gd name="T28" fmla="*/ 11 w 156"/>
                <a:gd name="T29" fmla="*/ 110 h 115"/>
                <a:gd name="T30" fmla="*/ 2 w 156"/>
                <a:gd name="T31" fmla="*/ 113 h 115"/>
                <a:gd name="T32" fmla="*/ 5 w 156"/>
                <a:gd name="T33" fmla="*/ 102 h 115"/>
                <a:gd name="T34" fmla="*/ 11 w 156"/>
                <a:gd name="T35" fmla="*/ 96 h 115"/>
                <a:gd name="T36" fmla="*/ 14 w 156"/>
                <a:gd name="T37" fmla="*/ 89 h 115"/>
                <a:gd name="T38" fmla="*/ 29 w 156"/>
                <a:gd name="T39" fmla="*/ 75 h 115"/>
                <a:gd name="T40" fmla="*/ 36 w 156"/>
                <a:gd name="T41" fmla="*/ 59 h 115"/>
                <a:gd name="T42" fmla="*/ 41 w 156"/>
                <a:gd name="T43" fmla="*/ 63 h 115"/>
                <a:gd name="T44" fmla="*/ 35 w 156"/>
                <a:gd name="T45" fmla="*/ 67 h 115"/>
                <a:gd name="T46" fmla="*/ 49 w 156"/>
                <a:gd name="T47" fmla="*/ 70 h 115"/>
                <a:gd name="T48" fmla="*/ 58 w 156"/>
                <a:gd name="T49" fmla="*/ 72 h 115"/>
                <a:gd name="T50" fmla="*/ 59 w 156"/>
                <a:gd name="T51" fmla="*/ 61 h 115"/>
                <a:gd name="T52" fmla="*/ 66 w 156"/>
                <a:gd name="T53" fmla="*/ 60 h 115"/>
                <a:gd name="T54" fmla="*/ 78 w 156"/>
                <a:gd name="T55" fmla="*/ 53 h 115"/>
                <a:gd name="T56" fmla="*/ 85 w 156"/>
                <a:gd name="T57" fmla="*/ 42 h 115"/>
                <a:gd name="T58" fmla="*/ 111 w 156"/>
                <a:gd name="T59" fmla="*/ 28 h 115"/>
                <a:gd name="T60" fmla="*/ 99 w 156"/>
                <a:gd name="T61" fmla="*/ 28 h 115"/>
                <a:gd name="T62" fmla="*/ 108 w 156"/>
                <a:gd name="T63" fmla="*/ 21 h 115"/>
                <a:gd name="T64" fmla="*/ 112 w 156"/>
                <a:gd name="T65" fmla="*/ 11 h 115"/>
                <a:gd name="T66" fmla="*/ 124 w 156"/>
                <a:gd name="T67" fmla="*/ 5 h 115"/>
                <a:gd name="T68" fmla="*/ 153 w 156"/>
                <a:gd name="T69" fmla="*/ 6 h 115"/>
                <a:gd name="T70" fmla="*/ 144 w 156"/>
                <a:gd name="T71" fmla="*/ 5 h 115"/>
                <a:gd name="T72" fmla="*/ 120 w 156"/>
                <a:gd name="T73" fmla="*/ 11 h 115"/>
                <a:gd name="T74" fmla="*/ 121 w 156"/>
                <a:gd name="T75" fmla="*/ 14 h 115"/>
                <a:gd name="T76" fmla="*/ 143 w 156"/>
                <a:gd name="T77" fmla="*/ 7 h 115"/>
                <a:gd name="T78" fmla="*/ 151 w 156"/>
                <a:gd name="T79" fmla="*/ 12 h 115"/>
                <a:gd name="T80" fmla="*/ 143 w 156"/>
                <a:gd name="T81" fmla="*/ 15 h 115"/>
                <a:gd name="T82" fmla="*/ 127 w 156"/>
                <a:gd name="T83" fmla="*/ 19 h 115"/>
                <a:gd name="T84" fmla="*/ 137 w 156"/>
                <a:gd name="T85" fmla="*/ 23 h 115"/>
                <a:gd name="T86" fmla="*/ 130 w 156"/>
                <a:gd name="T87" fmla="*/ 29 h 115"/>
                <a:gd name="T88" fmla="*/ 128 w 156"/>
                <a:gd name="T89" fmla="*/ 28 h 115"/>
                <a:gd name="T90" fmla="*/ 116 w 156"/>
                <a:gd name="T91" fmla="*/ 33 h 115"/>
                <a:gd name="T92" fmla="*/ 114 w 156"/>
                <a:gd name="T93" fmla="*/ 38 h 115"/>
                <a:gd name="T94" fmla="*/ 121 w 156"/>
                <a:gd name="T95" fmla="*/ 38 h 115"/>
                <a:gd name="T96" fmla="*/ 101 w 156"/>
                <a:gd name="T97" fmla="*/ 47 h 115"/>
                <a:gd name="T98" fmla="*/ 113 w 156"/>
                <a:gd name="T99" fmla="*/ 46 h 115"/>
                <a:gd name="T100" fmla="*/ 95 w 156"/>
                <a:gd name="T101" fmla="*/ 53 h 115"/>
                <a:gd name="T102" fmla="*/ 94 w 156"/>
                <a:gd name="T103" fmla="*/ 61 h 115"/>
                <a:gd name="T104" fmla="*/ 87 w 156"/>
                <a:gd name="T105" fmla="*/ 58 h 115"/>
                <a:gd name="T106" fmla="*/ 80 w 156"/>
                <a:gd name="T107" fmla="*/ 66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6" h="115">
                  <a:moveTo>
                    <a:pt x="80" y="66"/>
                  </a:moveTo>
                  <a:cubicBezTo>
                    <a:pt x="78" y="68"/>
                    <a:pt x="75" y="69"/>
                    <a:pt x="74" y="71"/>
                  </a:cubicBezTo>
                  <a:cubicBezTo>
                    <a:pt x="74" y="73"/>
                    <a:pt x="80" y="68"/>
                    <a:pt x="80" y="70"/>
                  </a:cubicBezTo>
                  <a:cubicBezTo>
                    <a:pt x="78" y="74"/>
                    <a:pt x="73" y="77"/>
                    <a:pt x="70" y="80"/>
                  </a:cubicBezTo>
                  <a:cubicBezTo>
                    <a:pt x="68" y="84"/>
                    <a:pt x="67" y="88"/>
                    <a:pt x="64" y="92"/>
                  </a:cubicBezTo>
                  <a:cubicBezTo>
                    <a:pt x="64" y="92"/>
                    <a:pt x="64" y="89"/>
                    <a:pt x="63" y="89"/>
                  </a:cubicBezTo>
                  <a:cubicBezTo>
                    <a:pt x="58" y="91"/>
                    <a:pt x="47" y="98"/>
                    <a:pt x="40" y="98"/>
                  </a:cubicBezTo>
                  <a:cubicBezTo>
                    <a:pt x="39" y="98"/>
                    <a:pt x="43" y="96"/>
                    <a:pt x="44" y="95"/>
                  </a:cubicBezTo>
                  <a:cubicBezTo>
                    <a:pt x="45" y="94"/>
                    <a:pt x="46" y="92"/>
                    <a:pt x="47" y="91"/>
                  </a:cubicBezTo>
                  <a:cubicBezTo>
                    <a:pt x="50" y="89"/>
                    <a:pt x="56" y="89"/>
                    <a:pt x="58" y="86"/>
                  </a:cubicBezTo>
                  <a:cubicBezTo>
                    <a:pt x="59" y="82"/>
                    <a:pt x="58" y="76"/>
                    <a:pt x="55" y="75"/>
                  </a:cubicBezTo>
                  <a:cubicBezTo>
                    <a:pt x="51" y="75"/>
                    <a:pt x="49" y="81"/>
                    <a:pt x="46" y="83"/>
                  </a:cubicBezTo>
                  <a:cubicBezTo>
                    <a:pt x="41" y="87"/>
                    <a:pt x="40" y="86"/>
                    <a:pt x="36" y="90"/>
                  </a:cubicBezTo>
                  <a:cubicBezTo>
                    <a:pt x="30" y="97"/>
                    <a:pt x="24" y="106"/>
                    <a:pt x="15" y="109"/>
                  </a:cubicBezTo>
                  <a:cubicBezTo>
                    <a:pt x="14" y="110"/>
                    <a:pt x="12" y="110"/>
                    <a:pt x="11" y="110"/>
                  </a:cubicBezTo>
                  <a:cubicBezTo>
                    <a:pt x="8" y="111"/>
                    <a:pt x="4" y="115"/>
                    <a:pt x="2" y="113"/>
                  </a:cubicBezTo>
                  <a:cubicBezTo>
                    <a:pt x="0" y="110"/>
                    <a:pt x="4" y="105"/>
                    <a:pt x="5" y="102"/>
                  </a:cubicBezTo>
                  <a:cubicBezTo>
                    <a:pt x="7" y="100"/>
                    <a:pt x="10" y="99"/>
                    <a:pt x="11" y="96"/>
                  </a:cubicBezTo>
                  <a:cubicBezTo>
                    <a:pt x="13" y="94"/>
                    <a:pt x="13" y="91"/>
                    <a:pt x="14" y="89"/>
                  </a:cubicBezTo>
                  <a:cubicBezTo>
                    <a:pt x="18" y="83"/>
                    <a:pt x="25" y="80"/>
                    <a:pt x="29" y="75"/>
                  </a:cubicBezTo>
                  <a:cubicBezTo>
                    <a:pt x="31" y="72"/>
                    <a:pt x="33" y="61"/>
                    <a:pt x="36" y="59"/>
                  </a:cubicBezTo>
                  <a:cubicBezTo>
                    <a:pt x="38" y="58"/>
                    <a:pt x="41" y="61"/>
                    <a:pt x="41" y="63"/>
                  </a:cubicBezTo>
                  <a:cubicBezTo>
                    <a:pt x="41" y="65"/>
                    <a:pt x="33" y="65"/>
                    <a:pt x="35" y="67"/>
                  </a:cubicBezTo>
                  <a:cubicBezTo>
                    <a:pt x="39" y="70"/>
                    <a:pt x="45" y="69"/>
                    <a:pt x="49" y="70"/>
                  </a:cubicBezTo>
                  <a:cubicBezTo>
                    <a:pt x="52" y="71"/>
                    <a:pt x="56" y="74"/>
                    <a:pt x="58" y="72"/>
                  </a:cubicBezTo>
                  <a:cubicBezTo>
                    <a:pt x="60" y="69"/>
                    <a:pt x="57" y="64"/>
                    <a:pt x="59" y="61"/>
                  </a:cubicBezTo>
                  <a:cubicBezTo>
                    <a:pt x="61" y="60"/>
                    <a:pt x="64" y="61"/>
                    <a:pt x="66" y="60"/>
                  </a:cubicBezTo>
                  <a:cubicBezTo>
                    <a:pt x="70" y="58"/>
                    <a:pt x="75" y="56"/>
                    <a:pt x="78" y="53"/>
                  </a:cubicBezTo>
                  <a:cubicBezTo>
                    <a:pt x="81" y="50"/>
                    <a:pt x="82" y="45"/>
                    <a:pt x="85" y="42"/>
                  </a:cubicBezTo>
                  <a:cubicBezTo>
                    <a:pt x="87" y="39"/>
                    <a:pt x="111" y="33"/>
                    <a:pt x="111" y="28"/>
                  </a:cubicBezTo>
                  <a:cubicBezTo>
                    <a:pt x="110" y="24"/>
                    <a:pt x="101" y="31"/>
                    <a:pt x="99" y="28"/>
                  </a:cubicBezTo>
                  <a:cubicBezTo>
                    <a:pt x="98" y="24"/>
                    <a:pt x="106" y="24"/>
                    <a:pt x="108" y="21"/>
                  </a:cubicBezTo>
                  <a:cubicBezTo>
                    <a:pt x="110" y="18"/>
                    <a:pt x="110" y="15"/>
                    <a:pt x="112" y="11"/>
                  </a:cubicBezTo>
                  <a:cubicBezTo>
                    <a:pt x="114" y="7"/>
                    <a:pt x="120" y="7"/>
                    <a:pt x="124" y="5"/>
                  </a:cubicBezTo>
                  <a:cubicBezTo>
                    <a:pt x="135" y="1"/>
                    <a:pt x="143" y="0"/>
                    <a:pt x="153" y="6"/>
                  </a:cubicBezTo>
                  <a:cubicBezTo>
                    <a:pt x="156" y="7"/>
                    <a:pt x="147" y="5"/>
                    <a:pt x="144" y="5"/>
                  </a:cubicBezTo>
                  <a:cubicBezTo>
                    <a:pt x="136" y="6"/>
                    <a:pt x="128" y="8"/>
                    <a:pt x="120" y="11"/>
                  </a:cubicBezTo>
                  <a:cubicBezTo>
                    <a:pt x="119" y="11"/>
                    <a:pt x="120" y="14"/>
                    <a:pt x="121" y="14"/>
                  </a:cubicBezTo>
                  <a:cubicBezTo>
                    <a:pt x="130" y="12"/>
                    <a:pt x="134" y="5"/>
                    <a:pt x="143" y="7"/>
                  </a:cubicBezTo>
                  <a:cubicBezTo>
                    <a:pt x="146" y="7"/>
                    <a:pt x="151" y="9"/>
                    <a:pt x="151" y="12"/>
                  </a:cubicBezTo>
                  <a:cubicBezTo>
                    <a:pt x="151" y="14"/>
                    <a:pt x="146" y="14"/>
                    <a:pt x="143" y="15"/>
                  </a:cubicBezTo>
                  <a:cubicBezTo>
                    <a:pt x="138" y="17"/>
                    <a:pt x="131" y="15"/>
                    <a:pt x="127" y="19"/>
                  </a:cubicBezTo>
                  <a:cubicBezTo>
                    <a:pt x="125" y="22"/>
                    <a:pt x="136" y="19"/>
                    <a:pt x="137" y="23"/>
                  </a:cubicBezTo>
                  <a:cubicBezTo>
                    <a:pt x="138" y="26"/>
                    <a:pt x="133" y="27"/>
                    <a:pt x="130" y="29"/>
                  </a:cubicBezTo>
                  <a:cubicBezTo>
                    <a:pt x="130" y="29"/>
                    <a:pt x="129" y="27"/>
                    <a:pt x="128" y="28"/>
                  </a:cubicBezTo>
                  <a:cubicBezTo>
                    <a:pt x="124" y="29"/>
                    <a:pt x="120" y="31"/>
                    <a:pt x="116" y="33"/>
                  </a:cubicBezTo>
                  <a:cubicBezTo>
                    <a:pt x="115" y="34"/>
                    <a:pt x="112" y="37"/>
                    <a:pt x="114" y="38"/>
                  </a:cubicBezTo>
                  <a:cubicBezTo>
                    <a:pt x="115" y="40"/>
                    <a:pt x="123" y="36"/>
                    <a:pt x="121" y="38"/>
                  </a:cubicBezTo>
                  <a:cubicBezTo>
                    <a:pt x="115" y="42"/>
                    <a:pt x="107" y="42"/>
                    <a:pt x="101" y="47"/>
                  </a:cubicBezTo>
                  <a:cubicBezTo>
                    <a:pt x="98" y="49"/>
                    <a:pt x="112" y="42"/>
                    <a:pt x="113" y="46"/>
                  </a:cubicBezTo>
                  <a:cubicBezTo>
                    <a:pt x="114" y="61"/>
                    <a:pt x="99" y="48"/>
                    <a:pt x="95" y="53"/>
                  </a:cubicBezTo>
                  <a:cubicBezTo>
                    <a:pt x="93" y="55"/>
                    <a:pt x="96" y="59"/>
                    <a:pt x="94" y="61"/>
                  </a:cubicBezTo>
                  <a:cubicBezTo>
                    <a:pt x="92" y="62"/>
                    <a:pt x="89" y="57"/>
                    <a:pt x="87" y="58"/>
                  </a:cubicBezTo>
                  <a:cubicBezTo>
                    <a:pt x="83" y="59"/>
                    <a:pt x="80" y="66"/>
                    <a:pt x="80" y="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829"/>
            <p:cNvSpPr>
              <a:spLocks/>
            </p:cNvSpPr>
            <p:nvPr/>
          </p:nvSpPr>
          <p:spPr bwMode="auto">
            <a:xfrm>
              <a:off x="1164" y="1237"/>
              <a:ext cx="8" cy="4"/>
            </a:xfrm>
            <a:custGeom>
              <a:avLst/>
              <a:gdLst>
                <a:gd name="T0" fmla="*/ 5 w 5"/>
                <a:gd name="T1" fmla="*/ 0 h 3"/>
                <a:gd name="T2" fmla="*/ 1 w 5"/>
                <a:gd name="T3" fmla="*/ 2 h 3"/>
                <a:gd name="T4" fmla="*/ 5 w 5"/>
                <a:gd name="T5" fmla="*/ 0 h 3"/>
                <a:gd name="T6" fmla="*/ 5 w 5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5" y="0"/>
                  </a:moveTo>
                  <a:cubicBezTo>
                    <a:pt x="3" y="1"/>
                    <a:pt x="0" y="3"/>
                    <a:pt x="1" y="2"/>
                  </a:cubicBezTo>
                  <a:cubicBezTo>
                    <a:pt x="1" y="1"/>
                    <a:pt x="3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830"/>
            <p:cNvSpPr>
              <a:spLocks/>
            </p:cNvSpPr>
            <p:nvPr/>
          </p:nvSpPr>
          <p:spPr bwMode="auto">
            <a:xfrm>
              <a:off x="1310" y="1451"/>
              <a:ext cx="109" cy="66"/>
            </a:xfrm>
            <a:custGeom>
              <a:avLst/>
              <a:gdLst>
                <a:gd name="T0" fmla="*/ 17 w 73"/>
                <a:gd name="T1" fmla="*/ 33 h 44"/>
                <a:gd name="T2" fmla="*/ 28 w 73"/>
                <a:gd name="T3" fmla="*/ 14 h 44"/>
                <a:gd name="T4" fmla="*/ 25 w 73"/>
                <a:gd name="T5" fmla="*/ 13 h 44"/>
                <a:gd name="T6" fmla="*/ 14 w 73"/>
                <a:gd name="T7" fmla="*/ 8 h 44"/>
                <a:gd name="T8" fmla="*/ 18 w 73"/>
                <a:gd name="T9" fmla="*/ 9 h 44"/>
                <a:gd name="T10" fmla="*/ 29 w 73"/>
                <a:gd name="T11" fmla="*/ 0 h 44"/>
                <a:gd name="T12" fmla="*/ 35 w 73"/>
                <a:gd name="T13" fmla="*/ 8 h 44"/>
                <a:gd name="T14" fmla="*/ 29 w 73"/>
                <a:gd name="T15" fmla="*/ 18 h 44"/>
                <a:gd name="T16" fmla="*/ 33 w 73"/>
                <a:gd name="T17" fmla="*/ 14 h 44"/>
                <a:gd name="T18" fmla="*/ 35 w 73"/>
                <a:gd name="T19" fmla="*/ 15 h 44"/>
                <a:gd name="T20" fmla="*/ 37 w 73"/>
                <a:gd name="T21" fmla="*/ 14 h 44"/>
                <a:gd name="T22" fmla="*/ 42 w 73"/>
                <a:gd name="T23" fmla="*/ 14 h 44"/>
                <a:gd name="T24" fmla="*/ 45 w 73"/>
                <a:gd name="T25" fmla="*/ 10 h 44"/>
                <a:gd name="T26" fmla="*/ 49 w 73"/>
                <a:gd name="T27" fmla="*/ 17 h 44"/>
                <a:gd name="T28" fmla="*/ 72 w 73"/>
                <a:gd name="T29" fmla="*/ 26 h 44"/>
                <a:gd name="T30" fmla="*/ 66 w 73"/>
                <a:gd name="T31" fmla="*/ 30 h 44"/>
                <a:gd name="T32" fmla="*/ 60 w 73"/>
                <a:gd name="T33" fmla="*/ 38 h 44"/>
                <a:gd name="T34" fmla="*/ 55 w 73"/>
                <a:gd name="T35" fmla="*/ 36 h 44"/>
                <a:gd name="T36" fmla="*/ 33 w 73"/>
                <a:gd name="T37" fmla="*/ 43 h 44"/>
                <a:gd name="T38" fmla="*/ 22 w 73"/>
                <a:gd name="T39" fmla="*/ 39 h 44"/>
                <a:gd name="T40" fmla="*/ 17 w 73"/>
                <a:gd name="T41" fmla="*/ 3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3" h="44">
                  <a:moveTo>
                    <a:pt x="17" y="33"/>
                  </a:moveTo>
                  <a:cubicBezTo>
                    <a:pt x="0" y="16"/>
                    <a:pt x="19" y="18"/>
                    <a:pt x="28" y="14"/>
                  </a:cubicBezTo>
                  <a:cubicBezTo>
                    <a:pt x="29" y="13"/>
                    <a:pt x="26" y="13"/>
                    <a:pt x="25" y="13"/>
                  </a:cubicBezTo>
                  <a:cubicBezTo>
                    <a:pt x="22" y="11"/>
                    <a:pt x="18" y="10"/>
                    <a:pt x="14" y="8"/>
                  </a:cubicBezTo>
                  <a:cubicBezTo>
                    <a:pt x="13" y="8"/>
                    <a:pt x="17" y="10"/>
                    <a:pt x="18" y="9"/>
                  </a:cubicBezTo>
                  <a:cubicBezTo>
                    <a:pt x="23" y="7"/>
                    <a:pt x="25" y="1"/>
                    <a:pt x="29" y="0"/>
                  </a:cubicBezTo>
                  <a:cubicBezTo>
                    <a:pt x="32" y="0"/>
                    <a:pt x="35" y="5"/>
                    <a:pt x="35" y="8"/>
                  </a:cubicBezTo>
                  <a:cubicBezTo>
                    <a:pt x="35" y="12"/>
                    <a:pt x="30" y="14"/>
                    <a:pt x="29" y="18"/>
                  </a:cubicBezTo>
                  <a:cubicBezTo>
                    <a:pt x="29" y="20"/>
                    <a:pt x="31" y="14"/>
                    <a:pt x="33" y="14"/>
                  </a:cubicBezTo>
                  <a:cubicBezTo>
                    <a:pt x="34" y="13"/>
                    <a:pt x="34" y="15"/>
                    <a:pt x="35" y="15"/>
                  </a:cubicBezTo>
                  <a:cubicBezTo>
                    <a:pt x="36" y="15"/>
                    <a:pt x="36" y="14"/>
                    <a:pt x="37" y="14"/>
                  </a:cubicBezTo>
                  <a:cubicBezTo>
                    <a:pt x="39" y="13"/>
                    <a:pt x="41" y="15"/>
                    <a:pt x="42" y="14"/>
                  </a:cubicBezTo>
                  <a:cubicBezTo>
                    <a:pt x="43" y="14"/>
                    <a:pt x="43" y="10"/>
                    <a:pt x="45" y="10"/>
                  </a:cubicBezTo>
                  <a:cubicBezTo>
                    <a:pt x="47" y="11"/>
                    <a:pt x="46" y="17"/>
                    <a:pt x="49" y="17"/>
                  </a:cubicBezTo>
                  <a:cubicBezTo>
                    <a:pt x="57" y="19"/>
                    <a:pt x="73" y="7"/>
                    <a:pt x="72" y="26"/>
                  </a:cubicBezTo>
                  <a:cubicBezTo>
                    <a:pt x="72" y="29"/>
                    <a:pt x="68" y="29"/>
                    <a:pt x="66" y="30"/>
                  </a:cubicBezTo>
                  <a:cubicBezTo>
                    <a:pt x="64" y="33"/>
                    <a:pt x="63" y="36"/>
                    <a:pt x="60" y="38"/>
                  </a:cubicBezTo>
                  <a:cubicBezTo>
                    <a:pt x="59" y="39"/>
                    <a:pt x="57" y="36"/>
                    <a:pt x="55" y="36"/>
                  </a:cubicBezTo>
                  <a:cubicBezTo>
                    <a:pt x="47" y="38"/>
                    <a:pt x="40" y="43"/>
                    <a:pt x="33" y="43"/>
                  </a:cubicBezTo>
                  <a:cubicBezTo>
                    <a:pt x="29" y="44"/>
                    <a:pt x="25" y="41"/>
                    <a:pt x="22" y="39"/>
                  </a:cubicBezTo>
                  <a:cubicBezTo>
                    <a:pt x="20" y="38"/>
                    <a:pt x="17" y="33"/>
                    <a:pt x="17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831"/>
            <p:cNvSpPr>
              <a:spLocks/>
            </p:cNvSpPr>
            <p:nvPr/>
          </p:nvSpPr>
          <p:spPr bwMode="auto">
            <a:xfrm>
              <a:off x="1116" y="1234"/>
              <a:ext cx="56" cy="42"/>
            </a:xfrm>
            <a:custGeom>
              <a:avLst/>
              <a:gdLst>
                <a:gd name="T0" fmla="*/ 22 w 37"/>
                <a:gd name="T1" fmla="*/ 12 h 28"/>
                <a:gd name="T2" fmla="*/ 10 w 37"/>
                <a:gd name="T3" fmla="*/ 20 h 28"/>
                <a:gd name="T4" fmla="*/ 2 w 37"/>
                <a:gd name="T5" fmla="*/ 26 h 28"/>
                <a:gd name="T6" fmla="*/ 4 w 37"/>
                <a:gd name="T7" fmla="*/ 16 h 28"/>
                <a:gd name="T8" fmla="*/ 16 w 37"/>
                <a:gd name="T9" fmla="*/ 8 h 28"/>
                <a:gd name="T10" fmla="*/ 35 w 37"/>
                <a:gd name="T11" fmla="*/ 1 h 28"/>
                <a:gd name="T12" fmla="*/ 36 w 37"/>
                <a:gd name="T13" fmla="*/ 1 h 28"/>
                <a:gd name="T14" fmla="*/ 27 w 37"/>
                <a:gd name="T15" fmla="*/ 6 h 28"/>
                <a:gd name="T16" fmla="*/ 22 w 37"/>
                <a:gd name="T17" fmla="*/ 1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2" y="12"/>
                  </a:moveTo>
                  <a:cubicBezTo>
                    <a:pt x="18" y="15"/>
                    <a:pt x="14" y="17"/>
                    <a:pt x="10" y="20"/>
                  </a:cubicBezTo>
                  <a:cubicBezTo>
                    <a:pt x="7" y="22"/>
                    <a:pt x="5" y="28"/>
                    <a:pt x="2" y="26"/>
                  </a:cubicBezTo>
                  <a:cubicBezTo>
                    <a:pt x="0" y="24"/>
                    <a:pt x="2" y="19"/>
                    <a:pt x="4" y="16"/>
                  </a:cubicBezTo>
                  <a:cubicBezTo>
                    <a:pt x="12" y="0"/>
                    <a:pt x="8" y="11"/>
                    <a:pt x="16" y="8"/>
                  </a:cubicBezTo>
                  <a:cubicBezTo>
                    <a:pt x="22" y="6"/>
                    <a:pt x="28" y="3"/>
                    <a:pt x="35" y="1"/>
                  </a:cubicBezTo>
                  <a:cubicBezTo>
                    <a:pt x="35" y="1"/>
                    <a:pt x="37" y="1"/>
                    <a:pt x="36" y="1"/>
                  </a:cubicBezTo>
                  <a:cubicBezTo>
                    <a:pt x="34" y="3"/>
                    <a:pt x="30" y="4"/>
                    <a:pt x="27" y="6"/>
                  </a:cubicBezTo>
                  <a:cubicBezTo>
                    <a:pt x="25" y="8"/>
                    <a:pt x="22" y="12"/>
                    <a:pt x="2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832"/>
            <p:cNvSpPr>
              <a:spLocks/>
            </p:cNvSpPr>
            <p:nvPr/>
          </p:nvSpPr>
          <p:spPr bwMode="auto">
            <a:xfrm>
              <a:off x="1115" y="1286"/>
              <a:ext cx="3" cy="5"/>
            </a:xfrm>
            <a:custGeom>
              <a:avLst/>
              <a:gdLst>
                <a:gd name="T0" fmla="*/ 0 w 2"/>
                <a:gd name="T1" fmla="*/ 3 h 3"/>
                <a:gd name="T2" fmla="*/ 2 w 2"/>
                <a:gd name="T3" fmla="*/ 0 h 3"/>
                <a:gd name="T4" fmla="*/ 0 w 2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1" y="2"/>
                    <a:pt x="2" y="0"/>
                    <a:pt x="2" y="0"/>
                  </a:cubicBezTo>
                  <a:cubicBezTo>
                    <a:pt x="2" y="0"/>
                    <a:pt x="1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833"/>
            <p:cNvSpPr>
              <a:spLocks/>
            </p:cNvSpPr>
            <p:nvPr/>
          </p:nvSpPr>
          <p:spPr bwMode="auto">
            <a:xfrm>
              <a:off x="1112" y="1283"/>
              <a:ext cx="4" cy="6"/>
            </a:xfrm>
            <a:custGeom>
              <a:avLst/>
              <a:gdLst>
                <a:gd name="T0" fmla="*/ 0 w 3"/>
                <a:gd name="T1" fmla="*/ 4 h 4"/>
                <a:gd name="T2" fmla="*/ 3 w 3"/>
                <a:gd name="T3" fmla="*/ 0 h 4"/>
                <a:gd name="T4" fmla="*/ 0 w 3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0" y="4"/>
                  </a:moveTo>
                  <a:cubicBezTo>
                    <a:pt x="1" y="2"/>
                    <a:pt x="3" y="0"/>
                    <a:pt x="3" y="0"/>
                  </a:cubicBezTo>
                  <a:cubicBezTo>
                    <a:pt x="3" y="0"/>
                    <a:pt x="1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834"/>
            <p:cNvSpPr>
              <a:spLocks/>
            </p:cNvSpPr>
            <p:nvPr/>
          </p:nvSpPr>
          <p:spPr bwMode="auto">
            <a:xfrm>
              <a:off x="1418" y="1658"/>
              <a:ext cx="3" cy="3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2 h 2"/>
                <a:gd name="T4" fmla="*/ 0 w 2"/>
                <a:gd name="T5" fmla="*/ 1 h 2"/>
                <a:gd name="T6" fmla="*/ 2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0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835"/>
            <p:cNvSpPr>
              <a:spLocks/>
            </p:cNvSpPr>
            <p:nvPr/>
          </p:nvSpPr>
          <p:spPr bwMode="auto">
            <a:xfrm>
              <a:off x="1646" y="1714"/>
              <a:ext cx="24" cy="21"/>
            </a:xfrm>
            <a:custGeom>
              <a:avLst/>
              <a:gdLst>
                <a:gd name="T0" fmla="*/ 16 w 16"/>
                <a:gd name="T1" fmla="*/ 0 h 14"/>
                <a:gd name="T2" fmla="*/ 4 w 16"/>
                <a:gd name="T3" fmla="*/ 13 h 14"/>
                <a:gd name="T4" fmla="*/ 1 w 16"/>
                <a:gd name="T5" fmla="*/ 5 h 14"/>
                <a:gd name="T6" fmla="*/ 5 w 16"/>
                <a:gd name="T7" fmla="*/ 4 h 14"/>
                <a:gd name="T8" fmla="*/ 16 w 16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4">
                  <a:moveTo>
                    <a:pt x="16" y="0"/>
                  </a:moveTo>
                  <a:cubicBezTo>
                    <a:pt x="12" y="4"/>
                    <a:pt x="10" y="11"/>
                    <a:pt x="4" y="13"/>
                  </a:cubicBezTo>
                  <a:cubicBezTo>
                    <a:pt x="2" y="14"/>
                    <a:pt x="0" y="8"/>
                    <a:pt x="1" y="5"/>
                  </a:cubicBezTo>
                  <a:cubicBezTo>
                    <a:pt x="1" y="3"/>
                    <a:pt x="4" y="5"/>
                    <a:pt x="5" y="4"/>
                  </a:cubicBezTo>
                  <a:cubicBezTo>
                    <a:pt x="9" y="3"/>
                    <a:pt x="16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836"/>
            <p:cNvSpPr>
              <a:spLocks/>
            </p:cNvSpPr>
            <p:nvPr/>
          </p:nvSpPr>
          <p:spPr bwMode="auto">
            <a:xfrm>
              <a:off x="1631" y="1735"/>
              <a:ext cx="1" cy="3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2"/>
                    <a:pt x="1" y="2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837"/>
            <p:cNvSpPr>
              <a:spLocks/>
            </p:cNvSpPr>
            <p:nvPr/>
          </p:nvSpPr>
          <p:spPr bwMode="auto">
            <a:xfrm>
              <a:off x="1611" y="1738"/>
              <a:ext cx="5" cy="4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1 h 3"/>
                <a:gd name="T4" fmla="*/ 0 w 3"/>
                <a:gd name="T5" fmla="*/ 1 h 3"/>
                <a:gd name="T6" fmla="*/ 0 w 3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1" y="3"/>
                    <a:pt x="3" y="3"/>
                    <a:pt x="3" y="1"/>
                  </a:cubicBezTo>
                  <a:cubicBezTo>
                    <a:pt x="3" y="0"/>
                    <a:pt x="1" y="1"/>
                    <a:pt x="0" y="1"/>
                  </a:cubicBezTo>
                  <a:cubicBezTo>
                    <a:pt x="0" y="2"/>
                    <a:pt x="0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838"/>
            <p:cNvSpPr>
              <a:spLocks/>
            </p:cNvSpPr>
            <p:nvPr/>
          </p:nvSpPr>
          <p:spPr bwMode="auto">
            <a:xfrm>
              <a:off x="1397" y="1642"/>
              <a:ext cx="120" cy="190"/>
            </a:xfrm>
            <a:custGeom>
              <a:avLst/>
              <a:gdLst>
                <a:gd name="T0" fmla="*/ 37 w 80"/>
                <a:gd name="T1" fmla="*/ 0 h 127"/>
                <a:gd name="T2" fmla="*/ 51 w 80"/>
                <a:gd name="T3" fmla="*/ 6 h 127"/>
                <a:gd name="T4" fmla="*/ 39 w 80"/>
                <a:gd name="T5" fmla="*/ 17 h 127"/>
                <a:gd name="T6" fmla="*/ 59 w 80"/>
                <a:gd name="T7" fmla="*/ 20 h 127"/>
                <a:gd name="T8" fmla="*/ 38 w 80"/>
                <a:gd name="T9" fmla="*/ 39 h 127"/>
                <a:gd name="T10" fmla="*/ 44 w 80"/>
                <a:gd name="T11" fmla="*/ 41 h 127"/>
                <a:gd name="T12" fmla="*/ 55 w 80"/>
                <a:gd name="T13" fmla="*/ 48 h 127"/>
                <a:gd name="T14" fmla="*/ 54 w 80"/>
                <a:gd name="T15" fmla="*/ 51 h 127"/>
                <a:gd name="T16" fmla="*/ 61 w 80"/>
                <a:gd name="T17" fmla="*/ 66 h 127"/>
                <a:gd name="T18" fmla="*/ 64 w 80"/>
                <a:gd name="T19" fmla="*/ 77 h 127"/>
                <a:gd name="T20" fmla="*/ 67 w 80"/>
                <a:gd name="T21" fmla="*/ 89 h 127"/>
                <a:gd name="T22" fmla="*/ 78 w 80"/>
                <a:gd name="T23" fmla="*/ 98 h 127"/>
                <a:gd name="T24" fmla="*/ 62 w 80"/>
                <a:gd name="T25" fmla="*/ 113 h 127"/>
                <a:gd name="T26" fmla="*/ 59 w 80"/>
                <a:gd name="T27" fmla="*/ 123 h 127"/>
                <a:gd name="T28" fmla="*/ 56 w 80"/>
                <a:gd name="T29" fmla="*/ 122 h 127"/>
                <a:gd name="T30" fmla="*/ 42 w 80"/>
                <a:gd name="T31" fmla="*/ 119 h 127"/>
                <a:gd name="T32" fmla="*/ 31 w 80"/>
                <a:gd name="T33" fmla="*/ 124 h 127"/>
                <a:gd name="T34" fmla="*/ 22 w 80"/>
                <a:gd name="T35" fmla="*/ 120 h 127"/>
                <a:gd name="T36" fmla="*/ 19 w 80"/>
                <a:gd name="T37" fmla="*/ 126 h 127"/>
                <a:gd name="T38" fmla="*/ 14 w 80"/>
                <a:gd name="T39" fmla="*/ 123 h 127"/>
                <a:gd name="T40" fmla="*/ 16 w 80"/>
                <a:gd name="T41" fmla="*/ 111 h 127"/>
                <a:gd name="T42" fmla="*/ 28 w 80"/>
                <a:gd name="T43" fmla="*/ 112 h 127"/>
                <a:gd name="T44" fmla="*/ 36 w 80"/>
                <a:gd name="T45" fmla="*/ 105 h 127"/>
                <a:gd name="T46" fmla="*/ 26 w 80"/>
                <a:gd name="T47" fmla="*/ 109 h 127"/>
                <a:gd name="T48" fmla="*/ 17 w 80"/>
                <a:gd name="T49" fmla="*/ 103 h 127"/>
                <a:gd name="T50" fmla="*/ 8 w 80"/>
                <a:gd name="T51" fmla="*/ 99 h 127"/>
                <a:gd name="T52" fmla="*/ 20 w 80"/>
                <a:gd name="T53" fmla="*/ 94 h 127"/>
                <a:gd name="T54" fmla="*/ 18 w 80"/>
                <a:gd name="T55" fmla="*/ 85 h 127"/>
                <a:gd name="T56" fmla="*/ 38 w 80"/>
                <a:gd name="T57" fmla="*/ 80 h 127"/>
                <a:gd name="T58" fmla="*/ 35 w 80"/>
                <a:gd name="T59" fmla="*/ 76 h 127"/>
                <a:gd name="T60" fmla="*/ 31 w 80"/>
                <a:gd name="T61" fmla="*/ 57 h 127"/>
                <a:gd name="T62" fmla="*/ 28 w 80"/>
                <a:gd name="T63" fmla="*/ 46 h 127"/>
                <a:gd name="T64" fmla="*/ 29 w 80"/>
                <a:gd name="T65" fmla="*/ 34 h 127"/>
                <a:gd name="T66" fmla="*/ 23 w 80"/>
                <a:gd name="T67" fmla="*/ 37 h 127"/>
                <a:gd name="T68" fmla="*/ 17 w 80"/>
                <a:gd name="T69" fmla="*/ 47 h 127"/>
                <a:gd name="T70" fmla="*/ 23 w 80"/>
                <a:gd name="T71" fmla="*/ 40 h 127"/>
                <a:gd name="T72" fmla="*/ 21 w 80"/>
                <a:gd name="T73" fmla="*/ 39 h 127"/>
                <a:gd name="T74" fmla="*/ 29 w 80"/>
                <a:gd name="T75" fmla="*/ 28 h 127"/>
                <a:gd name="T76" fmla="*/ 23 w 80"/>
                <a:gd name="T77" fmla="*/ 30 h 127"/>
                <a:gd name="T78" fmla="*/ 28 w 80"/>
                <a:gd name="T79" fmla="*/ 21 h 127"/>
                <a:gd name="T80" fmla="*/ 29 w 80"/>
                <a:gd name="T81" fmla="*/ 17 h 127"/>
                <a:gd name="T82" fmla="*/ 28 w 80"/>
                <a:gd name="T83" fmla="*/ 10 h 127"/>
                <a:gd name="T84" fmla="*/ 34 w 80"/>
                <a:gd name="T85" fmla="*/ 11 h 127"/>
                <a:gd name="T86" fmla="*/ 37 w 80"/>
                <a:gd name="T87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0" h="127">
                  <a:moveTo>
                    <a:pt x="37" y="0"/>
                  </a:moveTo>
                  <a:cubicBezTo>
                    <a:pt x="42" y="2"/>
                    <a:pt x="49" y="2"/>
                    <a:pt x="51" y="6"/>
                  </a:cubicBezTo>
                  <a:cubicBezTo>
                    <a:pt x="55" y="12"/>
                    <a:pt x="33" y="14"/>
                    <a:pt x="39" y="17"/>
                  </a:cubicBezTo>
                  <a:cubicBezTo>
                    <a:pt x="45" y="20"/>
                    <a:pt x="56" y="15"/>
                    <a:pt x="59" y="20"/>
                  </a:cubicBezTo>
                  <a:cubicBezTo>
                    <a:pt x="69" y="34"/>
                    <a:pt x="37" y="31"/>
                    <a:pt x="38" y="39"/>
                  </a:cubicBezTo>
                  <a:cubicBezTo>
                    <a:pt x="39" y="41"/>
                    <a:pt x="42" y="40"/>
                    <a:pt x="44" y="41"/>
                  </a:cubicBezTo>
                  <a:cubicBezTo>
                    <a:pt x="48" y="43"/>
                    <a:pt x="52" y="45"/>
                    <a:pt x="55" y="48"/>
                  </a:cubicBezTo>
                  <a:cubicBezTo>
                    <a:pt x="55" y="49"/>
                    <a:pt x="54" y="50"/>
                    <a:pt x="54" y="51"/>
                  </a:cubicBezTo>
                  <a:cubicBezTo>
                    <a:pt x="56" y="56"/>
                    <a:pt x="59" y="61"/>
                    <a:pt x="61" y="66"/>
                  </a:cubicBezTo>
                  <a:cubicBezTo>
                    <a:pt x="63" y="69"/>
                    <a:pt x="63" y="73"/>
                    <a:pt x="64" y="77"/>
                  </a:cubicBezTo>
                  <a:cubicBezTo>
                    <a:pt x="65" y="81"/>
                    <a:pt x="65" y="86"/>
                    <a:pt x="67" y="89"/>
                  </a:cubicBezTo>
                  <a:cubicBezTo>
                    <a:pt x="70" y="93"/>
                    <a:pt x="80" y="88"/>
                    <a:pt x="78" y="98"/>
                  </a:cubicBezTo>
                  <a:cubicBezTo>
                    <a:pt x="74" y="114"/>
                    <a:pt x="71" y="102"/>
                    <a:pt x="62" y="113"/>
                  </a:cubicBezTo>
                  <a:cubicBezTo>
                    <a:pt x="59" y="116"/>
                    <a:pt x="60" y="120"/>
                    <a:pt x="59" y="123"/>
                  </a:cubicBezTo>
                  <a:cubicBezTo>
                    <a:pt x="58" y="124"/>
                    <a:pt x="57" y="123"/>
                    <a:pt x="56" y="122"/>
                  </a:cubicBezTo>
                  <a:cubicBezTo>
                    <a:pt x="52" y="121"/>
                    <a:pt x="47" y="118"/>
                    <a:pt x="42" y="119"/>
                  </a:cubicBezTo>
                  <a:cubicBezTo>
                    <a:pt x="38" y="119"/>
                    <a:pt x="35" y="124"/>
                    <a:pt x="31" y="124"/>
                  </a:cubicBezTo>
                  <a:cubicBezTo>
                    <a:pt x="28" y="124"/>
                    <a:pt x="25" y="119"/>
                    <a:pt x="22" y="120"/>
                  </a:cubicBezTo>
                  <a:cubicBezTo>
                    <a:pt x="19" y="120"/>
                    <a:pt x="21" y="125"/>
                    <a:pt x="19" y="126"/>
                  </a:cubicBezTo>
                  <a:cubicBezTo>
                    <a:pt x="17" y="127"/>
                    <a:pt x="15" y="124"/>
                    <a:pt x="14" y="123"/>
                  </a:cubicBezTo>
                  <a:cubicBezTo>
                    <a:pt x="8" y="119"/>
                    <a:pt x="0" y="116"/>
                    <a:pt x="16" y="111"/>
                  </a:cubicBezTo>
                  <a:cubicBezTo>
                    <a:pt x="20" y="109"/>
                    <a:pt x="24" y="113"/>
                    <a:pt x="28" y="112"/>
                  </a:cubicBezTo>
                  <a:cubicBezTo>
                    <a:pt x="32" y="111"/>
                    <a:pt x="38" y="108"/>
                    <a:pt x="36" y="105"/>
                  </a:cubicBezTo>
                  <a:cubicBezTo>
                    <a:pt x="34" y="102"/>
                    <a:pt x="30" y="109"/>
                    <a:pt x="26" y="109"/>
                  </a:cubicBezTo>
                  <a:cubicBezTo>
                    <a:pt x="23" y="109"/>
                    <a:pt x="20" y="105"/>
                    <a:pt x="17" y="103"/>
                  </a:cubicBezTo>
                  <a:cubicBezTo>
                    <a:pt x="14" y="102"/>
                    <a:pt x="7" y="102"/>
                    <a:pt x="8" y="99"/>
                  </a:cubicBezTo>
                  <a:cubicBezTo>
                    <a:pt x="10" y="95"/>
                    <a:pt x="16" y="96"/>
                    <a:pt x="20" y="94"/>
                  </a:cubicBezTo>
                  <a:cubicBezTo>
                    <a:pt x="32" y="88"/>
                    <a:pt x="15" y="92"/>
                    <a:pt x="18" y="85"/>
                  </a:cubicBezTo>
                  <a:cubicBezTo>
                    <a:pt x="21" y="73"/>
                    <a:pt x="32" y="82"/>
                    <a:pt x="38" y="80"/>
                  </a:cubicBezTo>
                  <a:cubicBezTo>
                    <a:pt x="39" y="80"/>
                    <a:pt x="35" y="78"/>
                    <a:pt x="35" y="76"/>
                  </a:cubicBezTo>
                  <a:cubicBezTo>
                    <a:pt x="33" y="70"/>
                    <a:pt x="33" y="64"/>
                    <a:pt x="31" y="57"/>
                  </a:cubicBezTo>
                  <a:cubicBezTo>
                    <a:pt x="31" y="53"/>
                    <a:pt x="29" y="50"/>
                    <a:pt x="28" y="46"/>
                  </a:cubicBezTo>
                  <a:cubicBezTo>
                    <a:pt x="28" y="42"/>
                    <a:pt x="31" y="37"/>
                    <a:pt x="29" y="34"/>
                  </a:cubicBezTo>
                  <a:cubicBezTo>
                    <a:pt x="28" y="32"/>
                    <a:pt x="25" y="35"/>
                    <a:pt x="23" y="37"/>
                  </a:cubicBezTo>
                  <a:cubicBezTo>
                    <a:pt x="21" y="40"/>
                    <a:pt x="18" y="43"/>
                    <a:pt x="17" y="47"/>
                  </a:cubicBezTo>
                  <a:cubicBezTo>
                    <a:pt x="17" y="50"/>
                    <a:pt x="21" y="42"/>
                    <a:pt x="23" y="40"/>
                  </a:cubicBezTo>
                  <a:cubicBezTo>
                    <a:pt x="23" y="39"/>
                    <a:pt x="21" y="40"/>
                    <a:pt x="21" y="39"/>
                  </a:cubicBezTo>
                  <a:cubicBezTo>
                    <a:pt x="20" y="34"/>
                    <a:pt x="29" y="32"/>
                    <a:pt x="29" y="28"/>
                  </a:cubicBezTo>
                  <a:cubicBezTo>
                    <a:pt x="29" y="25"/>
                    <a:pt x="24" y="32"/>
                    <a:pt x="23" y="30"/>
                  </a:cubicBezTo>
                  <a:cubicBezTo>
                    <a:pt x="22" y="27"/>
                    <a:pt x="26" y="24"/>
                    <a:pt x="28" y="21"/>
                  </a:cubicBezTo>
                  <a:cubicBezTo>
                    <a:pt x="28" y="20"/>
                    <a:pt x="29" y="18"/>
                    <a:pt x="29" y="17"/>
                  </a:cubicBezTo>
                  <a:cubicBezTo>
                    <a:pt x="29" y="14"/>
                    <a:pt x="26" y="12"/>
                    <a:pt x="28" y="10"/>
                  </a:cubicBezTo>
                  <a:cubicBezTo>
                    <a:pt x="29" y="8"/>
                    <a:pt x="32" y="12"/>
                    <a:pt x="34" y="11"/>
                  </a:cubicBezTo>
                  <a:cubicBezTo>
                    <a:pt x="36" y="8"/>
                    <a:pt x="37" y="0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839"/>
            <p:cNvSpPr>
              <a:spLocks/>
            </p:cNvSpPr>
            <p:nvPr/>
          </p:nvSpPr>
          <p:spPr bwMode="auto">
            <a:xfrm>
              <a:off x="1326" y="1703"/>
              <a:ext cx="96" cy="80"/>
            </a:xfrm>
            <a:custGeom>
              <a:avLst/>
              <a:gdLst>
                <a:gd name="T0" fmla="*/ 56 w 64"/>
                <a:gd name="T1" fmla="*/ 23 h 53"/>
                <a:gd name="T2" fmla="*/ 54 w 64"/>
                <a:gd name="T3" fmla="*/ 25 h 53"/>
                <a:gd name="T4" fmla="*/ 55 w 64"/>
                <a:gd name="T5" fmla="*/ 31 h 53"/>
                <a:gd name="T6" fmla="*/ 47 w 64"/>
                <a:gd name="T7" fmla="*/ 51 h 53"/>
                <a:gd name="T8" fmla="*/ 42 w 64"/>
                <a:gd name="T9" fmla="*/ 50 h 53"/>
                <a:gd name="T10" fmla="*/ 10 w 64"/>
                <a:gd name="T11" fmla="*/ 43 h 53"/>
                <a:gd name="T12" fmla="*/ 17 w 64"/>
                <a:gd name="T13" fmla="*/ 44 h 53"/>
                <a:gd name="T14" fmla="*/ 27 w 64"/>
                <a:gd name="T15" fmla="*/ 40 h 53"/>
                <a:gd name="T16" fmla="*/ 16 w 64"/>
                <a:gd name="T17" fmla="*/ 39 h 53"/>
                <a:gd name="T18" fmla="*/ 29 w 64"/>
                <a:gd name="T19" fmla="*/ 31 h 53"/>
                <a:gd name="T20" fmla="*/ 22 w 64"/>
                <a:gd name="T21" fmla="*/ 16 h 53"/>
                <a:gd name="T22" fmla="*/ 36 w 64"/>
                <a:gd name="T23" fmla="*/ 18 h 53"/>
                <a:gd name="T24" fmla="*/ 58 w 64"/>
                <a:gd name="T25" fmla="*/ 6 h 53"/>
                <a:gd name="T26" fmla="*/ 63 w 64"/>
                <a:gd name="T27" fmla="*/ 13 h 53"/>
                <a:gd name="T28" fmla="*/ 56 w 64"/>
                <a:gd name="T29" fmla="*/ 2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" h="53">
                  <a:moveTo>
                    <a:pt x="56" y="23"/>
                  </a:moveTo>
                  <a:cubicBezTo>
                    <a:pt x="55" y="24"/>
                    <a:pt x="54" y="24"/>
                    <a:pt x="54" y="25"/>
                  </a:cubicBezTo>
                  <a:cubicBezTo>
                    <a:pt x="54" y="27"/>
                    <a:pt x="55" y="29"/>
                    <a:pt x="55" y="31"/>
                  </a:cubicBezTo>
                  <a:cubicBezTo>
                    <a:pt x="53" y="38"/>
                    <a:pt x="51" y="45"/>
                    <a:pt x="47" y="51"/>
                  </a:cubicBezTo>
                  <a:cubicBezTo>
                    <a:pt x="46" y="52"/>
                    <a:pt x="44" y="51"/>
                    <a:pt x="42" y="50"/>
                  </a:cubicBezTo>
                  <a:cubicBezTo>
                    <a:pt x="31" y="48"/>
                    <a:pt x="20" y="46"/>
                    <a:pt x="10" y="43"/>
                  </a:cubicBezTo>
                  <a:cubicBezTo>
                    <a:pt x="8" y="43"/>
                    <a:pt x="14" y="44"/>
                    <a:pt x="17" y="44"/>
                  </a:cubicBezTo>
                  <a:cubicBezTo>
                    <a:pt x="20" y="43"/>
                    <a:pt x="28" y="44"/>
                    <a:pt x="27" y="40"/>
                  </a:cubicBezTo>
                  <a:cubicBezTo>
                    <a:pt x="27" y="36"/>
                    <a:pt x="16" y="43"/>
                    <a:pt x="16" y="39"/>
                  </a:cubicBezTo>
                  <a:cubicBezTo>
                    <a:pt x="17" y="34"/>
                    <a:pt x="28" y="36"/>
                    <a:pt x="29" y="31"/>
                  </a:cubicBezTo>
                  <a:cubicBezTo>
                    <a:pt x="33" y="0"/>
                    <a:pt x="0" y="53"/>
                    <a:pt x="22" y="16"/>
                  </a:cubicBezTo>
                  <a:cubicBezTo>
                    <a:pt x="27" y="9"/>
                    <a:pt x="30" y="18"/>
                    <a:pt x="36" y="18"/>
                  </a:cubicBezTo>
                  <a:cubicBezTo>
                    <a:pt x="36" y="18"/>
                    <a:pt x="52" y="3"/>
                    <a:pt x="58" y="6"/>
                  </a:cubicBezTo>
                  <a:cubicBezTo>
                    <a:pt x="61" y="7"/>
                    <a:pt x="64" y="10"/>
                    <a:pt x="63" y="13"/>
                  </a:cubicBezTo>
                  <a:cubicBezTo>
                    <a:pt x="63" y="17"/>
                    <a:pt x="56" y="23"/>
                    <a:pt x="56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840"/>
            <p:cNvSpPr>
              <a:spLocks/>
            </p:cNvSpPr>
            <p:nvPr/>
          </p:nvSpPr>
          <p:spPr bwMode="auto">
            <a:xfrm>
              <a:off x="1428" y="1756"/>
              <a:ext cx="2" cy="1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841"/>
            <p:cNvSpPr>
              <a:spLocks/>
            </p:cNvSpPr>
            <p:nvPr/>
          </p:nvSpPr>
          <p:spPr bwMode="auto">
            <a:xfrm>
              <a:off x="1557" y="1780"/>
              <a:ext cx="11" cy="16"/>
            </a:xfrm>
            <a:custGeom>
              <a:avLst/>
              <a:gdLst>
                <a:gd name="T0" fmla="*/ 7 w 7"/>
                <a:gd name="T1" fmla="*/ 0 h 11"/>
                <a:gd name="T2" fmla="*/ 3 w 7"/>
                <a:gd name="T3" fmla="*/ 10 h 11"/>
                <a:gd name="T4" fmla="*/ 3 w 7"/>
                <a:gd name="T5" fmla="*/ 2 h 11"/>
                <a:gd name="T6" fmla="*/ 7 w 7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11">
                  <a:moveTo>
                    <a:pt x="7" y="0"/>
                  </a:moveTo>
                  <a:cubicBezTo>
                    <a:pt x="5" y="3"/>
                    <a:pt x="6" y="8"/>
                    <a:pt x="3" y="10"/>
                  </a:cubicBezTo>
                  <a:cubicBezTo>
                    <a:pt x="0" y="11"/>
                    <a:pt x="2" y="4"/>
                    <a:pt x="3" y="2"/>
                  </a:cubicBezTo>
                  <a:cubicBezTo>
                    <a:pt x="4" y="0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Freeform 842"/>
            <p:cNvSpPr>
              <a:spLocks/>
            </p:cNvSpPr>
            <p:nvPr/>
          </p:nvSpPr>
          <p:spPr bwMode="auto">
            <a:xfrm>
              <a:off x="869" y="1543"/>
              <a:ext cx="72" cy="100"/>
            </a:xfrm>
            <a:custGeom>
              <a:avLst/>
              <a:gdLst>
                <a:gd name="T0" fmla="*/ 48 w 48"/>
                <a:gd name="T1" fmla="*/ 3 h 67"/>
                <a:gd name="T2" fmla="*/ 26 w 48"/>
                <a:gd name="T3" fmla="*/ 18 h 67"/>
                <a:gd name="T4" fmla="*/ 24 w 48"/>
                <a:gd name="T5" fmla="*/ 30 h 67"/>
                <a:gd name="T6" fmla="*/ 31 w 48"/>
                <a:gd name="T7" fmla="*/ 36 h 67"/>
                <a:gd name="T8" fmla="*/ 24 w 48"/>
                <a:gd name="T9" fmla="*/ 38 h 67"/>
                <a:gd name="T10" fmla="*/ 25 w 48"/>
                <a:gd name="T11" fmla="*/ 42 h 67"/>
                <a:gd name="T12" fmla="*/ 21 w 48"/>
                <a:gd name="T13" fmla="*/ 43 h 67"/>
                <a:gd name="T14" fmla="*/ 25 w 48"/>
                <a:gd name="T15" fmla="*/ 46 h 67"/>
                <a:gd name="T16" fmla="*/ 14 w 48"/>
                <a:gd name="T17" fmla="*/ 54 h 67"/>
                <a:gd name="T18" fmla="*/ 22 w 48"/>
                <a:gd name="T19" fmla="*/ 52 h 67"/>
                <a:gd name="T20" fmla="*/ 16 w 48"/>
                <a:gd name="T21" fmla="*/ 55 h 67"/>
                <a:gd name="T22" fmla="*/ 15 w 48"/>
                <a:gd name="T23" fmla="*/ 58 h 67"/>
                <a:gd name="T24" fmla="*/ 8 w 48"/>
                <a:gd name="T25" fmla="*/ 66 h 67"/>
                <a:gd name="T26" fmla="*/ 7 w 48"/>
                <a:gd name="T27" fmla="*/ 64 h 67"/>
                <a:gd name="T28" fmla="*/ 12 w 48"/>
                <a:gd name="T29" fmla="*/ 58 h 67"/>
                <a:gd name="T30" fmla="*/ 16 w 48"/>
                <a:gd name="T31" fmla="*/ 47 h 67"/>
                <a:gd name="T32" fmla="*/ 12 w 48"/>
                <a:gd name="T33" fmla="*/ 52 h 67"/>
                <a:gd name="T34" fmla="*/ 4 w 48"/>
                <a:gd name="T35" fmla="*/ 53 h 67"/>
                <a:gd name="T36" fmla="*/ 4 w 48"/>
                <a:gd name="T37" fmla="*/ 49 h 67"/>
                <a:gd name="T38" fmla="*/ 13 w 48"/>
                <a:gd name="T39" fmla="*/ 40 h 67"/>
                <a:gd name="T40" fmla="*/ 7 w 48"/>
                <a:gd name="T41" fmla="*/ 39 h 67"/>
                <a:gd name="T42" fmla="*/ 13 w 48"/>
                <a:gd name="T43" fmla="*/ 22 h 67"/>
                <a:gd name="T44" fmla="*/ 12 w 48"/>
                <a:gd name="T45" fmla="*/ 18 h 67"/>
                <a:gd name="T46" fmla="*/ 15 w 48"/>
                <a:gd name="T47" fmla="*/ 17 h 67"/>
                <a:gd name="T48" fmla="*/ 13 w 48"/>
                <a:gd name="T49" fmla="*/ 20 h 67"/>
                <a:gd name="T50" fmla="*/ 35 w 48"/>
                <a:gd name="T51" fmla="*/ 6 h 67"/>
                <a:gd name="T52" fmla="*/ 43 w 48"/>
                <a:gd name="T53" fmla="*/ 1 h 67"/>
                <a:gd name="T54" fmla="*/ 48 w 48"/>
                <a:gd name="T55" fmla="*/ 3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8" h="67">
                  <a:moveTo>
                    <a:pt x="48" y="3"/>
                  </a:moveTo>
                  <a:cubicBezTo>
                    <a:pt x="44" y="6"/>
                    <a:pt x="27" y="17"/>
                    <a:pt x="26" y="18"/>
                  </a:cubicBezTo>
                  <a:cubicBezTo>
                    <a:pt x="23" y="22"/>
                    <a:pt x="23" y="26"/>
                    <a:pt x="24" y="30"/>
                  </a:cubicBezTo>
                  <a:cubicBezTo>
                    <a:pt x="25" y="33"/>
                    <a:pt x="31" y="33"/>
                    <a:pt x="31" y="36"/>
                  </a:cubicBezTo>
                  <a:cubicBezTo>
                    <a:pt x="31" y="38"/>
                    <a:pt x="26" y="37"/>
                    <a:pt x="24" y="38"/>
                  </a:cubicBezTo>
                  <a:cubicBezTo>
                    <a:pt x="23" y="39"/>
                    <a:pt x="26" y="41"/>
                    <a:pt x="25" y="42"/>
                  </a:cubicBezTo>
                  <a:cubicBezTo>
                    <a:pt x="24" y="43"/>
                    <a:pt x="21" y="41"/>
                    <a:pt x="21" y="43"/>
                  </a:cubicBezTo>
                  <a:cubicBezTo>
                    <a:pt x="21" y="45"/>
                    <a:pt x="26" y="44"/>
                    <a:pt x="25" y="46"/>
                  </a:cubicBezTo>
                  <a:cubicBezTo>
                    <a:pt x="23" y="53"/>
                    <a:pt x="7" y="28"/>
                    <a:pt x="14" y="54"/>
                  </a:cubicBezTo>
                  <a:cubicBezTo>
                    <a:pt x="15" y="57"/>
                    <a:pt x="19" y="51"/>
                    <a:pt x="22" y="52"/>
                  </a:cubicBezTo>
                  <a:cubicBezTo>
                    <a:pt x="24" y="53"/>
                    <a:pt x="18" y="54"/>
                    <a:pt x="16" y="55"/>
                  </a:cubicBezTo>
                  <a:cubicBezTo>
                    <a:pt x="15" y="56"/>
                    <a:pt x="15" y="57"/>
                    <a:pt x="15" y="58"/>
                  </a:cubicBezTo>
                  <a:cubicBezTo>
                    <a:pt x="13" y="61"/>
                    <a:pt x="11" y="64"/>
                    <a:pt x="8" y="66"/>
                  </a:cubicBezTo>
                  <a:cubicBezTo>
                    <a:pt x="7" y="67"/>
                    <a:pt x="6" y="65"/>
                    <a:pt x="7" y="64"/>
                  </a:cubicBezTo>
                  <a:cubicBezTo>
                    <a:pt x="8" y="62"/>
                    <a:pt x="10" y="60"/>
                    <a:pt x="12" y="58"/>
                  </a:cubicBezTo>
                  <a:cubicBezTo>
                    <a:pt x="14" y="55"/>
                    <a:pt x="16" y="51"/>
                    <a:pt x="16" y="47"/>
                  </a:cubicBezTo>
                  <a:cubicBezTo>
                    <a:pt x="16" y="45"/>
                    <a:pt x="13" y="51"/>
                    <a:pt x="12" y="52"/>
                  </a:cubicBezTo>
                  <a:cubicBezTo>
                    <a:pt x="9" y="53"/>
                    <a:pt x="7" y="54"/>
                    <a:pt x="4" y="53"/>
                  </a:cubicBezTo>
                  <a:cubicBezTo>
                    <a:pt x="3" y="53"/>
                    <a:pt x="3" y="50"/>
                    <a:pt x="4" y="49"/>
                  </a:cubicBezTo>
                  <a:cubicBezTo>
                    <a:pt x="6" y="45"/>
                    <a:pt x="12" y="44"/>
                    <a:pt x="13" y="40"/>
                  </a:cubicBezTo>
                  <a:cubicBezTo>
                    <a:pt x="14" y="38"/>
                    <a:pt x="8" y="41"/>
                    <a:pt x="7" y="39"/>
                  </a:cubicBezTo>
                  <a:cubicBezTo>
                    <a:pt x="0" y="30"/>
                    <a:pt x="10" y="29"/>
                    <a:pt x="13" y="22"/>
                  </a:cubicBezTo>
                  <a:cubicBezTo>
                    <a:pt x="14" y="21"/>
                    <a:pt x="11" y="19"/>
                    <a:pt x="12" y="18"/>
                  </a:cubicBezTo>
                  <a:cubicBezTo>
                    <a:pt x="12" y="17"/>
                    <a:pt x="14" y="16"/>
                    <a:pt x="15" y="17"/>
                  </a:cubicBezTo>
                  <a:cubicBezTo>
                    <a:pt x="15" y="18"/>
                    <a:pt x="12" y="20"/>
                    <a:pt x="13" y="20"/>
                  </a:cubicBezTo>
                  <a:cubicBezTo>
                    <a:pt x="18" y="18"/>
                    <a:pt x="30" y="9"/>
                    <a:pt x="35" y="6"/>
                  </a:cubicBezTo>
                  <a:cubicBezTo>
                    <a:pt x="38" y="4"/>
                    <a:pt x="40" y="2"/>
                    <a:pt x="43" y="1"/>
                  </a:cubicBezTo>
                  <a:cubicBezTo>
                    <a:pt x="45" y="0"/>
                    <a:pt x="46" y="2"/>
                    <a:pt x="4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843"/>
            <p:cNvSpPr>
              <a:spLocks/>
            </p:cNvSpPr>
            <p:nvPr/>
          </p:nvSpPr>
          <p:spPr bwMode="auto">
            <a:xfrm>
              <a:off x="842" y="1588"/>
              <a:ext cx="19" cy="18"/>
            </a:xfrm>
            <a:custGeom>
              <a:avLst/>
              <a:gdLst>
                <a:gd name="T0" fmla="*/ 13 w 13"/>
                <a:gd name="T1" fmla="*/ 0 h 12"/>
                <a:gd name="T2" fmla="*/ 1 w 13"/>
                <a:gd name="T3" fmla="*/ 7 h 12"/>
                <a:gd name="T4" fmla="*/ 5 w 13"/>
                <a:gd name="T5" fmla="*/ 11 h 12"/>
                <a:gd name="T6" fmla="*/ 13 w 13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0"/>
                  </a:moveTo>
                  <a:cubicBezTo>
                    <a:pt x="9" y="2"/>
                    <a:pt x="4" y="3"/>
                    <a:pt x="1" y="7"/>
                  </a:cubicBezTo>
                  <a:cubicBezTo>
                    <a:pt x="0" y="9"/>
                    <a:pt x="4" y="12"/>
                    <a:pt x="5" y="11"/>
                  </a:cubicBezTo>
                  <a:cubicBezTo>
                    <a:pt x="9" y="9"/>
                    <a:pt x="13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844"/>
            <p:cNvSpPr>
              <a:spLocks/>
            </p:cNvSpPr>
            <p:nvPr/>
          </p:nvSpPr>
          <p:spPr bwMode="auto">
            <a:xfrm>
              <a:off x="2016" y="1900"/>
              <a:ext cx="24" cy="7"/>
            </a:xfrm>
            <a:custGeom>
              <a:avLst/>
              <a:gdLst>
                <a:gd name="T0" fmla="*/ 0 w 16"/>
                <a:gd name="T1" fmla="*/ 0 h 5"/>
                <a:gd name="T2" fmla="*/ 15 w 16"/>
                <a:gd name="T3" fmla="*/ 5 h 5"/>
                <a:gd name="T4" fmla="*/ 11 w 16"/>
                <a:gd name="T5" fmla="*/ 4 h 5"/>
                <a:gd name="T6" fmla="*/ 0 w 16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5">
                  <a:moveTo>
                    <a:pt x="0" y="0"/>
                  </a:moveTo>
                  <a:cubicBezTo>
                    <a:pt x="5" y="1"/>
                    <a:pt x="10" y="3"/>
                    <a:pt x="15" y="5"/>
                  </a:cubicBezTo>
                  <a:cubicBezTo>
                    <a:pt x="16" y="5"/>
                    <a:pt x="13" y="4"/>
                    <a:pt x="11" y="4"/>
                  </a:cubicBezTo>
                  <a:cubicBezTo>
                    <a:pt x="7" y="2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Freeform 845"/>
            <p:cNvSpPr>
              <a:spLocks/>
            </p:cNvSpPr>
            <p:nvPr/>
          </p:nvSpPr>
          <p:spPr bwMode="auto">
            <a:xfrm>
              <a:off x="1713" y="1979"/>
              <a:ext cx="9" cy="9"/>
            </a:xfrm>
            <a:custGeom>
              <a:avLst/>
              <a:gdLst>
                <a:gd name="T0" fmla="*/ 0 w 6"/>
                <a:gd name="T1" fmla="*/ 0 h 6"/>
                <a:gd name="T2" fmla="*/ 6 w 6"/>
                <a:gd name="T3" fmla="*/ 6 h 6"/>
                <a:gd name="T4" fmla="*/ 0 w 6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6">
                  <a:moveTo>
                    <a:pt x="0" y="0"/>
                  </a:moveTo>
                  <a:cubicBezTo>
                    <a:pt x="2" y="2"/>
                    <a:pt x="6" y="6"/>
                    <a:pt x="6" y="6"/>
                  </a:cubicBezTo>
                  <a:cubicBezTo>
                    <a:pt x="6" y="6"/>
                    <a:pt x="2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846"/>
            <p:cNvSpPr>
              <a:spLocks/>
            </p:cNvSpPr>
            <p:nvPr/>
          </p:nvSpPr>
          <p:spPr bwMode="auto">
            <a:xfrm>
              <a:off x="1602" y="2021"/>
              <a:ext cx="18" cy="35"/>
            </a:xfrm>
            <a:custGeom>
              <a:avLst/>
              <a:gdLst>
                <a:gd name="T0" fmla="*/ 12 w 12"/>
                <a:gd name="T1" fmla="*/ 0 h 23"/>
                <a:gd name="T2" fmla="*/ 2 w 12"/>
                <a:gd name="T3" fmla="*/ 21 h 23"/>
                <a:gd name="T4" fmla="*/ 1 w 12"/>
                <a:gd name="T5" fmla="*/ 10 h 23"/>
                <a:gd name="T6" fmla="*/ 11 w 12"/>
                <a:gd name="T7" fmla="*/ 6 h 23"/>
                <a:gd name="T8" fmla="*/ 12 w 12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3">
                  <a:moveTo>
                    <a:pt x="12" y="0"/>
                  </a:moveTo>
                  <a:cubicBezTo>
                    <a:pt x="9" y="7"/>
                    <a:pt x="8" y="16"/>
                    <a:pt x="2" y="21"/>
                  </a:cubicBezTo>
                  <a:cubicBezTo>
                    <a:pt x="0" y="23"/>
                    <a:pt x="0" y="13"/>
                    <a:pt x="1" y="10"/>
                  </a:cubicBezTo>
                  <a:cubicBezTo>
                    <a:pt x="3" y="7"/>
                    <a:pt x="8" y="8"/>
                    <a:pt x="11" y="6"/>
                  </a:cubicBezTo>
                  <a:cubicBezTo>
                    <a:pt x="12" y="4"/>
                    <a:pt x="12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847"/>
            <p:cNvSpPr>
              <a:spLocks/>
            </p:cNvSpPr>
            <p:nvPr/>
          </p:nvSpPr>
          <p:spPr bwMode="auto">
            <a:xfrm>
              <a:off x="1598" y="2065"/>
              <a:ext cx="30" cy="58"/>
            </a:xfrm>
            <a:custGeom>
              <a:avLst/>
              <a:gdLst>
                <a:gd name="T0" fmla="*/ 12 w 20"/>
                <a:gd name="T1" fmla="*/ 0 h 39"/>
                <a:gd name="T2" fmla="*/ 19 w 20"/>
                <a:gd name="T3" fmla="*/ 12 h 39"/>
                <a:gd name="T4" fmla="*/ 17 w 20"/>
                <a:gd name="T5" fmla="*/ 16 h 39"/>
                <a:gd name="T6" fmla="*/ 18 w 20"/>
                <a:gd name="T7" fmla="*/ 19 h 39"/>
                <a:gd name="T8" fmla="*/ 7 w 20"/>
                <a:gd name="T9" fmla="*/ 38 h 39"/>
                <a:gd name="T10" fmla="*/ 1 w 20"/>
                <a:gd name="T11" fmla="*/ 36 h 39"/>
                <a:gd name="T12" fmla="*/ 2 w 20"/>
                <a:gd name="T13" fmla="*/ 35 h 39"/>
                <a:gd name="T14" fmla="*/ 12 w 20"/>
                <a:gd name="T1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39">
                  <a:moveTo>
                    <a:pt x="12" y="0"/>
                  </a:moveTo>
                  <a:cubicBezTo>
                    <a:pt x="15" y="4"/>
                    <a:pt x="18" y="7"/>
                    <a:pt x="19" y="12"/>
                  </a:cubicBezTo>
                  <a:cubicBezTo>
                    <a:pt x="20" y="13"/>
                    <a:pt x="17" y="15"/>
                    <a:pt x="17" y="16"/>
                  </a:cubicBezTo>
                  <a:cubicBezTo>
                    <a:pt x="16" y="19"/>
                    <a:pt x="18" y="17"/>
                    <a:pt x="18" y="19"/>
                  </a:cubicBezTo>
                  <a:cubicBezTo>
                    <a:pt x="18" y="30"/>
                    <a:pt x="19" y="35"/>
                    <a:pt x="7" y="38"/>
                  </a:cubicBezTo>
                  <a:cubicBezTo>
                    <a:pt x="5" y="39"/>
                    <a:pt x="2" y="37"/>
                    <a:pt x="1" y="36"/>
                  </a:cubicBezTo>
                  <a:cubicBezTo>
                    <a:pt x="0" y="35"/>
                    <a:pt x="2" y="36"/>
                    <a:pt x="2" y="35"/>
                  </a:cubicBezTo>
                  <a:cubicBezTo>
                    <a:pt x="6" y="23"/>
                    <a:pt x="12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Freeform 848"/>
            <p:cNvSpPr>
              <a:spLocks/>
            </p:cNvSpPr>
            <p:nvPr/>
          </p:nvSpPr>
          <p:spPr bwMode="auto">
            <a:xfrm>
              <a:off x="1931" y="2084"/>
              <a:ext cx="9" cy="12"/>
            </a:xfrm>
            <a:custGeom>
              <a:avLst/>
              <a:gdLst>
                <a:gd name="T0" fmla="*/ 3 w 6"/>
                <a:gd name="T1" fmla="*/ 2 h 8"/>
                <a:gd name="T2" fmla="*/ 4 w 6"/>
                <a:gd name="T3" fmla="*/ 8 h 8"/>
                <a:gd name="T4" fmla="*/ 0 w 6"/>
                <a:gd name="T5" fmla="*/ 1 h 8"/>
                <a:gd name="T6" fmla="*/ 3 w 6"/>
                <a:gd name="T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8">
                  <a:moveTo>
                    <a:pt x="3" y="2"/>
                  </a:moveTo>
                  <a:cubicBezTo>
                    <a:pt x="3" y="4"/>
                    <a:pt x="6" y="8"/>
                    <a:pt x="4" y="8"/>
                  </a:cubicBezTo>
                  <a:cubicBezTo>
                    <a:pt x="1" y="7"/>
                    <a:pt x="1" y="4"/>
                    <a:pt x="0" y="1"/>
                  </a:cubicBezTo>
                  <a:cubicBezTo>
                    <a:pt x="0" y="0"/>
                    <a:pt x="2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849"/>
            <p:cNvSpPr>
              <a:spLocks/>
            </p:cNvSpPr>
            <p:nvPr/>
          </p:nvSpPr>
          <p:spPr bwMode="auto">
            <a:xfrm>
              <a:off x="1674" y="2132"/>
              <a:ext cx="68" cy="48"/>
            </a:xfrm>
            <a:custGeom>
              <a:avLst/>
              <a:gdLst>
                <a:gd name="T0" fmla="*/ 42 w 45"/>
                <a:gd name="T1" fmla="*/ 2 h 32"/>
                <a:gd name="T2" fmla="*/ 36 w 45"/>
                <a:gd name="T3" fmla="*/ 15 h 32"/>
                <a:gd name="T4" fmla="*/ 36 w 45"/>
                <a:gd name="T5" fmla="*/ 29 h 32"/>
                <a:gd name="T6" fmla="*/ 25 w 45"/>
                <a:gd name="T7" fmla="*/ 23 h 32"/>
                <a:gd name="T8" fmla="*/ 19 w 45"/>
                <a:gd name="T9" fmla="*/ 21 h 32"/>
                <a:gd name="T10" fmla="*/ 11 w 45"/>
                <a:gd name="T11" fmla="*/ 16 h 32"/>
                <a:gd name="T12" fmla="*/ 1 w 45"/>
                <a:gd name="T13" fmla="*/ 11 h 32"/>
                <a:gd name="T14" fmla="*/ 5 w 45"/>
                <a:gd name="T15" fmla="*/ 5 h 32"/>
                <a:gd name="T16" fmla="*/ 19 w 45"/>
                <a:gd name="T17" fmla="*/ 8 h 32"/>
                <a:gd name="T18" fmla="*/ 22 w 45"/>
                <a:gd name="T19" fmla="*/ 7 h 32"/>
                <a:gd name="T20" fmla="*/ 33 w 45"/>
                <a:gd name="T21" fmla="*/ 4 h 32"/>
                <a:gd name="T22" fmla="*/ 42 w 45"/>
                <a:gd name="T23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5" h="32">
                  <a:moveTo>
                    <a:pt x="42" y="2"/>
                  </a:moveTo>
                  <a:cubicBezTo>
                    <a:pt x="40" y="7"/>
                    <a:pt x="36" y="11"/>
                    <a:pt x="36" y="15"/>
                  </a:cubicBezTo>
                  <a:cubicBezTo>
                    <a:pt x="35" y="18"/>
                    <a:pt x="45" y="26"/>
                    <a:pt x="36" y="29"/>
                  </a:cubicBezTo>
                  <a:cubicBezTo>
                    <a:pt x="28" y="32"/>
                    <a:pt x="30" y="25"/>
                    <a:pt x="25" y="23"/>
                  </a:cubicBezTo>
                  <a:cubicBezTo>
                    <a:pt x="23" y="21"/>
                    <a:pt x="21" y="22"/>
                    <a:pt x="19" y="21"/>
                  </a:cubicBezTo>
                  <a:cubicBezTo>
                    <a:pt x="16" y="20"/>
                    <a:pt x="14" y="18"/>
                    <a:pt x="11" y="16"/>
                  </a:cubicBezTo>
                  <a:cubicBezTo>
                    <a:pt x="8" y="14"/>
                    <a:pt x="3" y="15"/>
                    <a:pt x="1" y="11"/>
                  </a:cubicBezTo>
                  <a:cubicBezTo>
                    <a:pt x="0" y="9"/>
                    <a:pt x="3" y="6"/>
                    <a:pt x="5" y="5"/>
                  </a:cubicBezTo>
                  <a:cubicBezTo>
                    <a:pt x="13" y="0"/>
                    <a:pt x="12" y="7"/>
                    <a:pt x="19" y="8"/>
                  </a:cubicBezTo>
                  <a:cubicBezTo>
                    <a:pt x="20" y="8"/>
                    <a:pt x="21" y="7"/>
                    <a:pt x="22" y="7"/>
                  </a:cubicBezTo>
                  <a:cubicBezTo>
                    <a:pt x="25" y="6"/>
                    <a:pt x="29" y="5"/>
                    <a:pt x="33" y="4"/>
                  </a:cubicBezTo>
                  <a:cubicBezTo>
                    <a:pt x="36" y="3"/>
                    <a:pt x="42" y="2"/>
                    <a:pt x="4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850"/>
            <p:cNvSpPr>
              <a:spLocks/>
            </p:cNvSpPr>
            <p:nvPr/>
          </p:nvSpPr>
          <p:spPr bwMode="auto">
            <a:xfrm>
              <a:off x="2055" y="2139"/>
              <a:ext cx="39" cy="50"/>
            </a:xfrm>
            <a:custGeom>
              <a:avLst/>
              <a:gdLst>
                <a:gd name="T0" fmla="*/ 26 w 26"/>
                <a:gd name="T1" fmla="*/ 0 h 33"/>
                <a:gd name="T2" fmla="*/ 23 w 26"/>
                <a:gd name="T3" fmla="*/ 12 h 33"/>
                <a:gd name="T4" fmla="*/ 18 w 26"/>
                <a:gd name="T5" fmla="*/ 14 h 33"/>
                <a:gd name="T6" fmla="*/ 1 w 26"/>
                <a:gd name="T7" fmla="*/ 17 h 33"/>
                <a:gd name="T8" fmla="*/ 8 w 26"/>
                <a:gd name="T9" fmla="*/ 13 h 33"/>
                <a:gd name="T10" fmla="*/ 8 w 26"/>
                <a:gd name="T11" fmla="*/ 9 h 33"/>
                <a:gd name="T12" fmla="*/ 19 w 26"/>
                <a:gd name="T13" fmla="*/ 6 h 33"/>
                <a:gd name="T14" fmla="*/ 26 w 26"/>
                <a:gd name="T1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33">
                  <a:moveTo>
                    <a:pt x="26" y="0"/>
                  </a:moveTo>
                  <a:cubicBezTo>
                    <a:pt x="25" y="4"/>
                    <a:pt x="25" y="9"/>
                    <a:pt x="23" y="12"/>
                  </a:cubicBezTo>
                  <a:cubicBezTo>
                    <a:pt x="22" y="14"/>
                    <a:pt x="19" y="13"/>
                    <a:pt x="18" y="14"/>
                  </a:cubicBezTo>
                  <a:cubicBezTo>
                    <a:pt x="15" y="17"/>
                    <a:pt x="9" y="33"/>
                    <a:pt x="1" y="17"/>
                  </a:cubicBezTo>
                  <a:cubicBezTo>
                    <a:pt x="0" y="14"/>
                    <a:pt x="7" y="15"/>
                    <a:pt x="8" y="13"/>
                  </a:cubicBezTo>
                  <a:cubicBezTo>
                    <a:pt x="9" y="12"/>
                    <a:pt x="7" y="10"/>
                    <a:pt x="8" y="9"/>
                  </a:cubicBezTo>
                  <a:cubicBezTo>
                    <a:pt x="11" y="7"/>
                    <a:pt x="15" y="8"/>
                    <a:pt x="19" y="6"/>
                  </a:cubicBezTo>
                  <a:cubicBezTo>
                    <a:pt x="22" y="5"/>
                    <a:pt x="26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Freeform 851"/>
            <p:cNvSpPr>
              <a:spLocks/>
            </p:cNvSpPr>
            <p:nvPr/>
          </p:nvSpPr>
          <p:spPr bwMode="auto">
            <a:xfrm>
              <a:off x="2447" y="2166"/>
              <a:ext cx="12" cy="20"/>
            </a:xfrm>
            <a:custGeom>
              <a:avLst/>
              <a:gdLst>
                <a:gd name="T0" fmla="*/ 8 w 8"/>
                <a:gd name="T1" fmla="*/ 0 h 13"/>
                <a:gd name="T2" fmla="*/ 2 w 8"/>
                <a:gd name="T3" fmla="*/ 12 h 13"/>
                <a:gd name="T4" fmla="*/ 4 w 8"/>
                <a:gd name="T5" fmla="*/ 4 h 13"/>
                <a:gd name="T6" fmla="*/ 8 w 8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3">
                  <a:moveTo>
                    <a:pt x="8" y="0"/>
                  </a:moveTo>
                  <a:cubicBezTo>
                    <a:pt x="6" y="4"/>
                    <a:pt x="5" y="9"/>
                    <a:pt x="2" y="12"/>
                  </a:cubicBezTo>
                  <a:cubicBezTo>
                    <a:pt x="0" y="13"/>
                    <a:pt x="3" y="6"/>
                    <a:pt x="4" y="4"/>
                  </a:cubicBezTo>
                  <a:cubicBezTo>
                    <a:pt x="5" y="2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Freeform 852"/>
            <p:cNvSpPr>
              <a:spLocks/>
            </p:cNvSpPr>
            <p:nvPr/>
          </p:nvSpPr>
          <p:spPr bwMode="auto">
            <a:xfrm>
              <a:off x="2658" y="1892"/>
              <a:ext cx="3" cy="6"/>
            </a:xfrm>
            <a:custGeom>
              <a:avLst/>
              <a:gdLst>
                <a:gd name="T0" fmla="*/ 1 w 2"/>
                <a:gd name="T1" fmla="*/ 1 h 4"/>
                <a:gd name="T2" fmla="*/ 2 w 2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" h="4">
                  <a:moveTo>
                    <a:pt x="1" y="1"/>
                  </a:moveTo>
                  <a:cubicBezTo>
                    <a:pt x="0" y="0"/>
                    <a:pt x="2" y="4"/>
                    <a:pt x="2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853"/>
            <p:cNvSpPr>
              <a:spLocks/>
            </p:cNvSpPr>
            <p:nvPr/>
          </p:nvSpPr>
          <p:spPr bwMode="auto">
            <a:xfrm>
              <a:off x="2288" y="2490"/>
              <a:ext cx="0" cy="3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" name="Freeform 854"/>
            <p:cNvSpPr>
              <a:spLocks/>
            </p:cNvSpPr>
            <p:nvPr/>
          </p:nvSpPr>
          <p:spPr bwMode="auto">
            <a:xfrm>
              <a:off x="2664" y="2199"/>
              <a:ext cx="9" cy="59"/>
            </a:xfrm>
            <a:custGeom>
              <a:avLst/>
              <a:gdLst>
                <a:gd name="T0" fmla="*/ 3 w 6"/>
                <a:gd name="T1" fmla="*/ 25 h 39"/>
                <a:gd name="T2" fmla="*/ 5 w 6"/>
                <a:gd name="T3" fmla="*/ 1 h 39"/>
                <a:gd name="T4" fmla="*/ 4 w 6"/>
                <a:gd name="T5" fmla="*/ 3 h 39"/>
                <a:gd name="T6" fmla="*/ 6 w 6"/>
                <a:gd name="T7" fmla="*/ 12 h 39"/>
                <a:gd name="T8" fmla="*/ 4 w 6"/>
                <a:gd name="T9" fmla="*/ 27 h 39"/>
                <a:gd name="T10" fmla="*/ 2 w 6"/>
                <a:gd name="T11" fmla="*/ 36 h 39"/>
                <a:gd name="T12" fmla="*/ 3 w 6"/>
                <a:gd name="T13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39">
                  <a:moveTo>
                    <a:pt x="3" y="25"/>
                  </a:moveTo>
                  <a:cubicBezTo>
                    <a:pt x="4" y="17"/>
                    <a:pt x="5" y="9"/>
                    <a:pt x="5" y="1"/>
                  </a:cubicBezTo>
                  <a:cubicBezTo>
                    <a:pt x="5" y="0"/>
                    <a:pt x="4" y="2"/>
                    <a:pt x="4" y="3"/>
                  </a:cubicBezTo>
                  <a:cubicBezTo>
                    <a:pt x="4" y="6"/>
                    <a:pt x="6" y="9"/>
                    <a:pt x="6" y="12"/>
                  </a:cubicBezTo>
                  <a:cubicBezTo>
                    <a:pt x="6" y="14"/>
                    <a:pt x="5" y="24"/>
                    <a:pt x="4" y="27"/>
                  </a:cubicBezTo>
                  <a:cubicBezTo>
                    <a:pt x="4" y="30"/>
                    <a:pt x="4" y="39"/>
                    <a:pt x="2" y="36"/>
                  </a:cubicBezTo>
                  <a:cubicBezTo>
                    <a:pt x="0" y="33"/>
                    <a:pt x="3" y="29"/>
                    <a:pt x="3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" name="Freeform 855"/>
            <p:cNvSpPr>
              <a:spLocks/>
            </p:cNvSpPr>
            <p:nvPr/>
          </p:nvSpPr>
          <p:spPr bwMode="auto">
            <a:xfrm>
              <a:off x="681" y="2450"/>
              <a:ext cx="9" cy="13"/>
            </a:xfrm>
            <a:custGeom>
              <a:avLst/>
              <a:gdLst>
                <a:gd name="T0" fmla="*/ 6 w 6"/>
                <a:gd name="T1" fmla="*/ 9 h 9"/>
                <a:gd name="T2" fmla="*/ 0 w 6"/>
                <a:gd name="T3" fmla="*/ 0 h 9"/>
                <a:gd name="T4" fmla="*/ 6 w 6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9">
                  <a:moveTo>
                    <a:pt x="6" y="9"/>
                  </a:moveTo>
                  <a:cubicBezTo>
                    <a:pt x="4" y="6"/>
                    <a:pt x="0" y="0"/>
                    <a:pt x="0" y="0"/>
                  </a:cubicBezTo>
                  <a:cubicBezTo>
                    <a:pt x="0" y="0"/>
                    <a:pt x="4" y="6"/>
                    <a:pt x="6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" name="Freeform 856"/>
            <p:cNvSpPr>
              <a:spLocks/>
            </p:cNvSpPr>
            <p:nvPr/>
          </p:nvSpPr>
          <p:spPr bwMode="auto">
            <a:xfrm>
              <a:off x="675" y="2433"/>
              <a:ext cx="0" cy="5"/>
            </a:xfrm>
            <a:custGeom>
              <a:avLst/>
              <a:gdLst>
                <a:gd name="T0" fmla="*/ 0 h 3"/>
                <a:gd name="T1" fmla="*/ 3 h 3"/>
                <a:gd name="T2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3"/>
                    <a:pt x="0" y="3"/>
                  </a:cubicBezTo>
                  <a:cubicBezTo>
                    <a:pt x="0" y="3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" name="Freeform 857"/>
            <p:cNvSpPr>
              <a:spLocks/>
            </p:cNvSpPr>
            <p:nvPr/>
          </p:nvSpPr>
          <p:spPr bwMode="auto">
            <a:xfrm>
              <a:off x="2196" y="2838"/>
              <a:ext cx="152" cy="129"/>
            </a:xfrm>
            <a:custGeom>
              <a:avLst/>
              <a:gdLst>
                <a:gd name="T0" fmla="*/ 0 w 101"/>
                <a:gd name="T1" fmla="*/ 86 h 86"/>
                <a:gd name="T2" fmla="*/ 20 w 101"/>
                <a:gd name="T3" fmla="*/ 71 h 86"/>
                <a:gd name="T4" fmla="*/ 24 w 101"/>
                <a:gd name="T5" fmla="*/ 64 h 86"/>
                <a:gd name="T6" fmla="*/ 35 w 101"/>
                <a:gd name="T7" fmla="*/ 54 h 86"/>
                <a:gd name="T8" fmla="*/ 54 w 101"/>
                <a:gd name="T9" fmla="*/ 41 h 86"/>
                <a:gd name="T10" fmla="*/ 62 w 101"/>
                <a:gd name="T11" fmla="*/ 34 h 86"/>
                <a:gd name="T12" fmla="*/ 61 w 101"/>
                <a:gd name="T13" fmla="*/ 36 h 86"/>
                <a:gd name="T14" fmla="*/ 73 w 101"/>
                <a:gd name="T15" fmla="*/ 25 h 86"/>
                <a:gd name="T16" fmla="*/ 72 w 101"/>
                <a:gd name="T17" fmla="*/ 25 h 86"/>
                <a:gd name="T18" fmla="*/ 86 w 101"/>
                <a:gd name="T19" fmla="*/ 12 h 86"/>
                <a:gd name="T20" fmla="*/ 96 w 101"/>
                <a:gd name="T21" fmla="*/ 0 h 86"/>
                <a:gd name="T22" fmla="*/ 84 w 101"/>
                <a:gd name="T23" fmla="*/ 19 h 86"/>
                <a:gd name="T24" fmla="*/ 80 w 101"/>
                <a:gd name="T25" fmla="*/ 25 h 86"/>
                <a:gd name="T26" fmla="*/ 25 w 101"/>
                <a:gd name="T27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1" h="86">
                  <a:moveTo>
                    <a:pt x="0" y="86"/>
                  </a:moveTo>
                  <a:cubicBezTo>
                    <a:pt x="1" y="85"/>
                    <a:pt x="19" y="73"/>
                    <a:pt x="20" y="71"/>
                  </a:cubicBezTo>
                  <a:cubicBezTo>
                    <a:pt x="22" y="69"/>
                    <a:pt x="22" y="66"/>
                    <a:pt x="24" y="64"/>
                  </a:cubicBezTo>
                  <a:cubicBezTo>
                    <a:pt x="27" y="61"/>
                    <a:pt x="31" y="57"/>
                    <a:pt x="35" y="54"/>
                  </a:cubicBezTo>
                  <a:cubicBezTo>
                    <a:pt x="41" y="49"/>
                    <a:pt x="49" y="46"/>
                    <a:pt x="54" y="41"/>
                  </a:cubicBezTo>
                  <a:cubicBezTo>
                    <a:pt x="57" y="39"/>
                    <a:pt x="59" y="36"/>
                    <a:pt x="62" y="34"/>
                  </a:cubicBezTo>
                  <a:cubicBezTo>
                    <a:pt x="62" y="34"/>
                    <a:pt x="60" y="36"/>
                    <a:pt x="61" y="36"/>
                  </a:cubicBezTo>
                  <a:cubicBezTo>
                    <a:pt x="65" y="33"/>
                    <a:pt x="69" y="29"/>
                    <a:pt x="73" y="25"/>
                  </a:cubicBezTo>
                  <a:cubicBezTo>
                    <a:pt x="73" y="25"/>
                    <a:pt x="72" y="25"/>
                    <a:pt x="72" y="25"/>
                  </a:cubicBezTo>
                  <a:cubicBezTo>
                    <a:pt x="76" y="20"/>
                    <a:pt x="81" y="17"/>
                    <a:pt x="86" y="12"/>
                  </a:cubicBezTo>
                  <a:cubicBezTo>
                    <a:pt x="87" y="11"/>
                    <a:pt x="95" y="0"/>
                    <a:pt x="96" y="0"/>
                  </a:cubicBezTo>
                  <a:cubicBezTo>
                    <a:pt x="101" y="9"/>
                    <a:pt x="87" y="16"/>
                    <a:pt x="84" y="19"/>
                  </a:cubicBezTo>
                  <a:cubicBezTo>
                    <a:pt x="83" y="21"/>
                    <a:pt x="82" y="23"/>
                    <a:pt x="80" y="25"/>
                  </a:cubicBezTo>
                  <a:cubicBezTo>
                    <a:pt x="65" y="43"/>
                    <a:pt x="45" y="58"/>
                    <a:pt x="25" y="7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" name="Freeform 858"/>
            <p:cNvSpPr>
              <a:spLocks/>
            </p:cNvSpPr>
            <p:nvPr/>
          </p:nvSpPr>
          <p:spPr bwMode="auto">
            <a:xfrm>
              <a:off x="2195" y="2967"/>
              <a:ext cx="1" cy="5"/>
            </a:xfrm>
            <a:custGeom>
              <a:avLst/>
              <a:gdLst>
                <a:gd name="T0" fmla="*/ 0 w 1"/>
                <a:gd name="T1" fmla="*/ 3 h 3"/>
                <a:gd name="T2" fmla="*/ 1 w 1"/>
                <a:gd name="T3" fmla="*/ 0 h 3"/>
                <a:gd name="T4" fmla="*/ 1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3"/>
                  </a:moveTo>
                  <a:cubicBezTo>
                    <a:pt x="0" y="2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" name="Freeform 859"/>
            <p:cNvSpPr>
              <a:spLocks/>
            </p:cNvSpPr>
            <p:nvPr/>
          </p:nvSpPr>
          <p:spPr bwMode="auto">
            <a:xfrm>
              <a:off x="717" y="1065"/>
              <a:ext cx="894" cy="584"/>
            </a:xfrm>
            <a:custGeom>
              <a:avLst/>
              <a:gdLst>
                <a:gd name="T0" fmla="*/ 595 w 596"/>
                <a:gd name="T1" fmla="*/ 0 h 390"/>
                <a:gd name="T2" fmla="*/ 468 w 596"/>
                <a:gd name="T3" fmla="*/ 20 h 390"/>
                <a:gd name="T4" fmla="*/ 435 w 596"/>
                <a:gd name="T5" fmla="*/ 32 h 390"/>
                <a:gd name="T6" fmla="*/ 391 w 596"/>
                <a:gd name="T7" fmla="*/ 46 h 390"/>
                <a:gd name="T8" fmla="*/ 368 w 596"/>
                <a:gd name="T9" fmla="*/ 59 h 390"/>
                <a:gd name="T10" fmla="*/ 346 w 596"/>
                <a:gd name="T11" fmla="*/ 77 h 390"/>
                <a:gd name="T12" fmla="*/ 348 w 596"/>
                <a:gd name="T13" fmla="*/ 80 h 390"/>
                <a:gd name="T14" fmla="*/ 351 w 596"/>
                <a:gd name="T15" fmla="*/ 83 h 390"/>
                <a:gd name="T16" fmla="*/ 369 w 596"/>
                <a:gd name="T17" fmla="*/ 75 h 390"/>
                <a:gd name="T18" fmla="*/ 357 w 596"/>
                <a:gd name="T19" fmla="*/ 83 h 390"/>
                <a:gd name="T20" fmla="*/ 344 w 596"/>
                <a:gd name="T21" fmla="*/ 91 h 390"/>
                <a:gd name="T22" fmla="*/ 334 w 596"/>
                <a:gd name="T23" fmla="*/ 98 h 390"/>
                <a:gd name="T24" fmla="*/ 336 w 596"/>
                <a:gd name="T25" fmla="*/ 102 h 390"/>
                <a:gd name="T26" fmla="*/ 350 w 596"/>
                <a:gd name="T27" fmla="*/ 98 h 390"/>
                <a:gd name="T28" fmla="*/ 330 w 596"/>
                <a:gd name="T29" fmla="*/ 110 h 390"/>
                <a:gd name="T30" fmla="*/ 311 w 596"/>
                <a:gd name="T31" fmla="*/ 119 h 390"/>
                <a:gd name="T32" fmla="*/ 308 w 596"/>
                <a:gd name="T33" fmla="*/ 104 h 390"/>
                <a:gd name="T34" fmla="*/ 301 w 596"/>
                <a:gd name="T35" fmla="*/ 108 h 390"/>
                <a:gd name="T36" fmla="*/ 297 w 596"/>
                <a:gd name="T37" fmla="*/ 101 h 390"/>
                <a:gd name="T38" fmla="*/ 278 w 596"/>
                <a:gd name="T39" fmla="*/ 114 h 390"/>
                <a:gd name="T40" fmla="*/ 239 w 596"/>
                <a:gd name="T41" fmla="*/ 126 h 390"/>
                <a:gd name="T42" fmla="*/ 220 w 596"/>
                <a:gd name="T43" fmla="*/ 139 h 390"/>
                <a:gd name="T44" fmla="*/ 192 w 596"/>
                <a:gd name="T45" fmla="*/ 169 h 390"/>
                <a:gd name="T46" fmla="*/ 180 w 596"/>
                <a:gd name="T47" fmla="*/ 186 h 390"/>
                <a:gd name="T48" fmla="*/ 133 w 596"/>
                <a:gd name="T49" fmla="*/ 229 h 390"/>
                <a:gd name="T50" fmla="*/ 154 w 596"/>
                <a:gd name="T51" fmla="*/ 213 h 390"/>
                <a:gd name="T52" fmla="*/ 179 w 596"/>
                <a:gd name="T53" fmla="*/ 201 h 390"/>
                <a:gd name="T54" fmla="*/ 227 w 596"/>
                <a:gd name="T55" fmla="*/ 169 h 390"/>
                <a:gd name="T56" fmla="*/ 256 w 596"/>
                <a:gd name="T57" fmla="*/ 154 h 390"/>
                <a:gd name="T58" fmla="*/ 244 w 596"/>
                <a:gd name="T59" fmla="*/ 175 h 390"/>
                <a:gd name="T60" fmla="*/ 234 w 596"/>
                <a:gd name="T61" fmla="*/ 190 h 390"/>
                <a:gd name="T62" fmla="*/ 216 w 596"/>
                <a:gd name="T63" fmla="*/ 200 h 390"/>
                <a:gd name="T64" fmla="*/ 198 w 596"/>
                <a:gd name="T65" fmla="*/ 213 h 390"/>
                <a:gd name="T66" fmla="*/ 230 w 596"/>
                <a:gd name="T67" fmla="*/ 208 h 390"/>
                <a:gd name="T68" fmla="*/ 208 w 596"/>
                <a:gd name="T69" fmla="*/ 229 h 390"/>
                <a:gd name="T70" fmla="*/ 192 w 596"/>
                <a:gd name="T71" fmla="*/ 247 h 390"/>
                <a:gd name="T72" fmla="*/ 175 w 596"/>
                <a:gd name="T73" fmla="*/ 268 h 390"/>
                <a:gd name="T74" fmla="*/ 176 w 596"/>
                <a:gd name="T75" fmla="*/ 285 h 390"/>
                <a:gd name="T76" fmla="*/ 164 w 596"/>
                <a:gd name="T77" fmla="*/ 296 h 390"/>
                <a:gd name="T78" fmla="*/ 134 w 596"/>
                <a:gd name="T79" fmla="*/ 316 h 390"/>
                <a:gd name="T80" fmla="*/ 113 w 596"/>
                <a:gd name="T81" fmla="*/ 292 h 390"/>
                <a:gd name="T82" fmla="*/ 90 w 596"/>
                <a:gd name="T83" fmla="*/ 297 h 390"/>
                <a:gd name="T84" fmla="*/ 111 w 596"/>
                <a:gd name="T85" fmla="*/ 309 h 390"/>
                <a:gd name="T86" fmla="*/ 99 w 596"/>
                <a:gd name="T87" fmla="*/ 319 h 390"/>
                <a:gd name="T88" fmla="*/ 83 w 596"/>
                <a:gd name="T89" fmla="*/ 342 h 390"/>
                <a:gd name="T90" fmla="*/ 62 w 596"/>
                <a:gd name="T91" fmla="*/ 357 h 390"/>
                <a:gd name="T92" fmla="*/ 78 w 596"/>
                <a:gd name="T93" fmla="*/ 341 h 390"/>
                <a:gd name="T94" fmla="*/ 76 w 596"/>
                <a:gd name="T95" fmla="*/ 331 h 390"/>
                <a:gd name="T96" fmla="*/ 47 w 596"/>
                <a:gd name="T97" fmla="*/ 346 h 390"/>
                <a:gd name="T98" fmla="*/ 42 w 596"/>
                <a:gd name="T99" fmla="*/ 341 h 390"/>
                <a:gd name="T100" fmla="*/ 30 w 596"/>
                <a:gd name="T101" fmla="*/ 354 h 390"/>
                <a:gd name="T102" fmla="*/ 38 w 596"/>
                <a:gd name="T103" fmla="*/ 338 h 390"/>
                <a:gd name="T104" fmla="*/ 35 w 596"/>
                <a:gd name="T105" fmla="*/ 340 h 390"/>
                <a:gd name="T106" fmla="*/ 23 w 596"/>
                <a:gd name="T107" fmla="*/ 359 h 390"/>
                <a:gd name="T108" fmla="*/ 19 w 596"/>
                <a:gd name="T109" fmla="*/ 367 h 390"/>
                <a:gd name="T110" fmla="*/ 17 w 596"/>
                <a:gd name="T111" fmla="*/ 367 h 390"/>
                <a:gd name="T112" fmla="*/ 9 w 596"/>
                <a:gd name="T113" fmla="*/ 376 h 390"/>
                <a:gd name="T114" fmla="*/ 1 w 596"/>
                <a:gd name="T115" fmla="*/ 389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96" h="390">
                  <a:moveTo>
                    <a:pt x="1" y="389"/>
                  </a:moveTo>
                  <a:cubicBezTo>
                    <a:pt x="82" y="221"/>
                    <a:pt x="232" y="90"/>
                    <a:pt x="410" y="32"/>
                  </a:cubicBezTo>
                  <a:cubicBezTo>
                    <a:pt x="470" y="13"/>
                    <a:pt x="532" y="3"/>
                    <a:pt x="595" y="0"/>
                  </a:cubicBezTo>
                  <a:cubicBezTo>
                    <a:pt x="596" y="0"/>
                    <a:pt x="596" y="0"/>
                    <a:pt x="596" y="0"/>
                  </a:cubicBezTo>
                  <a:cubicBezTo>
                    <a:pt x="565" y="3"/>
                    <a:pt x="520" y="6"/>
                    <a:pt x="489" y="14"/>
                  </a:cubicBezTo>
                  <a:cubicBezTo>
                    <a:pt x="482" y="16"/>
                    <a:pt x="475" y="18"/>
                    <a:pt x="468" y="20"/>
                  </a:cubicBezTo>
                  <a:cubicBezTo>
                    <a:pt x="446" y="27"/>
                    <a:pt x="477" y="20"/>
                    <a:pt x="452" y="26"/>
                  </a:cubicBezTo>
                  <a:cubicBezTo>
                    <a:pt x="449" y="27"/>
                    <a:pt x="446" y="27"/>
                    <a:pt x="444" y="28"/>
                  </a:cubicBezTo>
                  <a:cubicBezTo>
                    <a:pt x="440" y="29"/>
                    <a:pt x="438" y="31"/>
                    <a:pt x="435" y="32"/>
                  </a:cubicBezTo>
                  <a:cubicBezTo>
                    <a:pt x="409" y="42"/>
                    <a:pt x="435" y="30"/>
                    <a:pt x="408" y="41"/>
                  </a:cubicBezTo>
                  <a:cubicBezTo>
                    <a:pt x="405" y="42"/>
                    <a:pt x="403" y="44"/>
                    <a:pt x="401" y="45"/>
                  </a:cubicBezTo>
                  <a:cubicBezTo>
                    <a:pt x="398" y="46"/>
                    <a:pt x="394" y="46"/>
                    <a:pt x="391" y="46"/>
                  </a:cubicBezTo>
                  <a:cubicBezTo>
                    <a:pt x="389" y="47"/>
                    <a:pt x="381" y="51"/>
                    <a:pt x="379" y="53"/>
                  </a:cubicBezTo>
                  <a:cubicBezTo>
                    <a:pt x="378" y="54"/>
                    <a:pt x="378" y="55"/>
                    <a:pt x="378" y="55"/>
                  </a:cubicBezTo>
                  <a:cubicBezTo>
                    <a:pt x="375" y="56"/>
                    <a:pt x="371" y="57"/>
                    <a:pt x="368" y="59"/>
                  </a:cubicBezTo>
                  <a:cubicBezTo>
                    <a:pt x="367" y="59"/>
                    <a:pt x="379" y="56"/>
                    <a:pt x="376" y="60"/>
                  </a:cubicBezTo>
                  <a:cubicBezTo>
                    <a:pt x="376" y="61"/>
                    <a:pt x="358" y="67"/>
                    <a:pt x="354" y="70"/>
                  </a:cubicBezTo>
                  <a:cubicBezTo>
                    <a:pt x="351" y="72"/>
                    <a:pt x="349" y="75"/>
                    <a:pt x="346" y="77"/>
                  </a:cubicBezTo>
                  <a:cubicBezTo>
                    <a:pt x="345" y="78"/>
                    <a:pt x="339" y="81"/>
                    <a:pt x="341" y="81"/>
                  </a:cubicBezTo>
                  <a:cubicBezTo>
                    <a:pt x="346" y="81"/>
                    <a:pt x="349" y="77"/>
                    <a:pt x="353" y="77"/>
                  </a:cubicBezTo>
                  <a:cubicBezTo>
                    <a:pt x="355" y="77"/>
                    <a:pt x="350" y="80"/>
                    <a:pt x="348" y="80"/>
                  </a:cubicBezTo>
                  <a:cubicBezTo>
                    <a:pt x="343" y="83"/>
                    <a:pt x="340" y="83"/>
                    <a:pt x="335" y="84"/>
                  </a:cubicBezTo>
                  <a:cubicBezTo>
                    <a:pt x="333" y="85"/>
                    <a:pt x="324" y="88"/>
                    <a:pt x="327" y="87"/>
                  </a:cubicBezTo>
                  <a:cubicBezTo>
                    <a:pt x="335" y="87"/>
                    <a:pt x="343" y="85"/>
                    <a:pt x="351" y="83"/>
                  </a:cubicBezTo>
                  <a:cubicBezTo>
                    <a:pt x="352" y="83"/>
                    <a:pt x="349" y="83"/>
                    <a:pt x="349" y="83"/>
                  </a:cubicBezTo>
                  <a:cubicBezTo>
                    <a:pt x="353" y="81"/>
                    <a:pt x="358" y="79"/>
                    <a:pt x="363" y="77"/>
                  </a:cubicBezTo>
                  <a:cubicBezTo>
                    <a:pt x="365" y="77"/>
                    <a:pt x="366" y="74"/>
                    <a:pt x="369" y="75"/>
                  </a:cubicBezTo>
                  <a:cubicBezTo>
                    <a:pt x="370" y="75"/>
                    <a:pt x="373" y="78"/>
                    <a:pt x="371" y="80"/>
                  </a:cubicBezTo>
                  <a:cubicBezTo>
                    <a:pt x="369" y="83"/>
                    <a:pt x="365" y="84"/>
                    <a:pt x="361" y="85"/>
                  </a:cubicBezTo>
                  <a:cubicBezTo>
                    <a:pt x="360" y="85"/>
                    <a:pt x="358" y="83"/>
                    <a:pt x="357" y="83"/>
                  </a:cubicBezTo>
                  <a:cubicBezTo>
                    <a:pt x="355" y="84"/>
                    <a:pt x="354" y="85"/>
                    <a:pt x="353" y="86"/>
                  </a:cubicBezTo>
                  <a:cubicBezTo>
                    <a:pt x="353" y="86"/>
                    <a:pt x="353" y="87"/>
                    <a:pt x="353" y="87"/>
                  </a:cubicBezTo>
                  <a:cubicBezTo>
                    <a:pt x="350" y="88"/>
                    <a:pt x="347" y="90"/>
                    <a:pt x="344" y="91"/>
                  </a:cubicBezTo>
                  <a:cubicBezTo>
                    <a:pt x="341" y="92"/>
                    <a:pt x="338" y="92"/>
                    <a:pt x="336" y="94"/>
                  </a:cubicBezTo>
                  <a:cubicBezTo>
                    <a:pt x="335" y="95"/>
                    <a:pt x="335" y="97"/>
                    <a:pt x="335" y="99"/>
                  </a:cubicBezTo>
                  <a:cubicBezTo>
                    <a:pt x="335" y="99"/>
                    <a:pt x="334" y="97"/>
                    <a:pt x="334" y="98"/>
                  </a:cubicBezTo>
                  <a:cubicBezTo>
                    <a:pt x="329" y="100"/>
                    <a:pt x="325" y="102"/>
                    <a:pt x="320" y="105"/>
                  </a:cubicBezTo>
                  <a:cubicBezTo>
                    <a:pt x="320" y="105"/>
                    <a:pt x="321" y="105"/>
                    <a:pt x="322" y="105"/>
                  </a:cubicBezTo>
                  <a:cubicBezTo>
                    <a:pt x="327" y="104"/>
                    <a:pt x="331" y="102"/>
                    <a:pt x="336" y="102"/>
                  </a:cubicBezTo>
                  <a:cubicBezTo>
                    <a:pt x="337" y="102"/>
                    <a:pt x="335" y="104"/>
                    <a:pt x="335" y="104"/>
                  </a:cubicBezTo>
                  <a:cubicBezTo>
                    <a:pt x="336" y="104"/>
                    <a:pt x="337" y="103"/>
                    <a:pt x="338" y="102"/>
                  </a:cubicBezTo>
                  <a:cubicBezTo>
                    <a:pt x="342" y="101"/>
                    <a:pt x="346" y="96"/>
                    <a:pt x="350" y="98"/>
                  </a:cubicBezTo>
                  <a:cubicBezTo>
                    <a:pt x="353" y="99"/>
                    <a:pt x="347" y="103"/>
                    <a:pt x="344" y="105"/>
                  </a:cubicBezTo>
                  <a:cubicBezTo>
                    <a:pt x="342" y="107"/>
                    <a:pt x="334" y="112"/>
                    <a:pt x="331" y="112"/>
                  </a:cubicBezTo>
                  <a:cubicBezTo>
                    <a:pt x="330" y="112"/>
                    <a:pt x="331" y="110"/>
                    <a:pt x="330" y="110"/>
                  </a:cubicBezTo>
                  <a:cubicBezTo>
                    <a:pt x="328" y="110"/>
                    <a:pt x="327" y="111"/>
                    <a:pt x="326" y="112"/>
                  </a:cubicBezTo>
                  <a:cubicBezTo>
                    <a:pt x="323" y="114"/>
                    <a:pt x="320" y="116"/>
                    <a:pt x="317" y="117"/>
                  </a:cubicBezTo>
                  <a:cubicBezTo>
                    <a:pt x="315" y="118"/>
                    <a:pt x="312" y="121"/>
                    <a:pt x="311" y="119"/>
                  </a:cubicBezTo>
                  <a:cubicBezTo>
                    <a:pt x="310" y="116"/>
                    <a:pt x="317" y="111"/>
                    <a:pt x="314" y="111"/>
                  </a:cubicBezTo>
                  <a:cubicBezTo>
                    <a:pt x="301" y="108"/>
                    <a:pt x="307" y="127"/>
                    <a:pt x="298" y="112"/>
                  </a:cubicBezTo>
                  <a:cubicBezTo>
                    <a:pt x="297" y="110"/>
                    <a:pt x="299" y="113"/>
                    <a:pt x="308" y="104"/>
                  </a:cubicBezTo>
                  <a:cubicBezTo>
                    <a:pt x="310" y="103"/>
                    <a:pt x="314" y="100"/>
                    <a:pt x="312" y="100"/>
                  </a:cubicBezTo>
                  <a:cubicBezTo>
                    <a:pt x="310" y="100"/>
                    <a:pt x="309" y="103"/>
                    <a:pt x="307" y="104"/>
                  </a:cubicBezTo>
                  <a:cubicBezTo>
                    <a:pt x="305" y="106"/>
                    <a:pt x="303" y="107"/>
                    <a:pt x="301" y="108"/>
                  </a:cubicBezTo>
                  <a:cubicBezTo>
                    <a:pt x="299" y="110"/>
                    <a:pt x="298" y="113"/>
                    <a:pt x="296" y="114"/>
                  </a:cubicBezTo>
                  <a:cubicBezTo>
                    <a:pt x="293" y="115"/>
                    <a:pt x="286" y="120"/>
                    <a:pt x="286" y="116"/>
                  </a:cubicBezTo>
                  <a:cubicBezTo>
                    <a:pt x="286" y="110"/>
                    <a:pt x="294" y="107"/>
                    <a:pt x="297" y="101"/>
                  </a:cubicBezTo>
                  <a:cubicBezTo>
                    <a:pt x="297" y="100"/>
                    <a:pt x="294" y="102"/>
                    <a:pt x="293" y="103"/>
                  </a:cubicBezTo>
                  <a:cubicBezTo>
                    <a:pt x="291" y="104"/>
                    <a:pt x="290" y="106"/>
                    <a:pt x="288" y="107"/>
                  </a:cubicBezTo>
                  <a:cubicBezTo>
                    <a:pt x="285" y="110"/>
                    <a:pt x="282" y="112"/>
                    <a:pt x="278" y="114"/>
                  </a:cubicBezTo>
                  <a:cubicBezTo>
                    <a:pt x="278" y="115"/>
                    <a:pt x="277" y="114"/>
                    <a:pt x="277" y="114"/>
                  </a:cubicBezTo>
                  <a:cubicBezTo>
                    <a:pt x="269" y="115"/>
                    <a:pt x="262" y="116"/>
                    <a:pt x="255" y="118"/>
                  </a:cubicBezTo>
                  <a:cubicBezTo>
                    <a:pt x="251" y="119"/>
                    <a:pt x="243" y="123"/>
                    <a:pt x="239" y="126"/>
                  </a:cubicBezTo>
                  <a:cubicBezTo>
                    <a:pt x="239" y="127"/>
                    <a:pt x="242" y="125"/>
                    <a:pt x="242" y="125"/>
                  </a:cubicBezTo>
                  <a:cubicBezTo>
                    <a:pt x="237" y="130"/>
                    <a:pt x="229" y="135"/>
                    <a:pt x="223" y="138"/>
                  </a:cubicBezTo>
                  <a:cubicBezTo>
                    <a:pt x="222" y="139"/>
                    <a:pt x="221" y="138"/>
                    <a:pt x="220" y="139"/>
                  </a:cubicBezTo>
                  <a:cubicBezTo>
                    <a:pt x="219" y="140"/>
                    <a:pt x="220" y="142"/>
                    <a:pt x="219" y="143"/>
                  </a:cubicBezTo>
                  <a:cubicBezTo>
                    <a:pt x="215" y="151"/>
                    <a:pt x="205" y="155"/>
                    <a:pt x="199" y="161"/>
                  </a:cubicBezTo>
                  <a:cubicBezTo>
                    <a:pt x="196" y="164"/>
                    <a:pt x="195" y="167"/>
                    <a:pt x="192" y="169"/>
                  </a:cubicBezTo>
                  <a:cubicBezTo>
                    <a:pt x="191" y="171"/>
                    <a:pt x="189" y="173"/>
                    <a:pt x="187" y="174"/>
                  </a:cubicBezTo>
                  <a:cubicBezTo>
                    <a:pt x="186" y="175"/>
                    <a:pt x="185" y="175"/>
                    <a:pt x="184" y="175"/>
                  </a:cubicBezTo>
                  <a:cubicBezTo>
                    <a:pt x="182" y="179"/>
                    <a:pt x="182" y="182"/>
                    <a:pt x="180" y="186"/>
                  </a:cubicBezTo>
                  <a:cubicBezTo>
                    <a:pt x="178" y="189"/>
                    <a:pt x="174" y="189"/>
                    <a:pt x="171" y="191"/>
                  </a:cubicBezTo>
                  <a:cubicBezTo>
                    <a:pt x="160" y="200"/>
                    <a:pt x="153" y="206"/>
                    <a:pt x="144" y="216"/>
                  </a:cubicBezTo>
                  <a:cubicBezTo>
                    <a:pt x="140" y="221"/>
                    <a:pt x="135" y="222"/>
                    <a:pt x="133" y="229"/>
                  </a:cubicBezTo>
                  <a:cubicBezTo>
                    <a:pt x="132" y="232"/>
                    <a:pt x="138" y="222"/>
                    <a:pt x="142" y="222"/>
                  </a:cubicBezTo>
                  <a:cubicBezTo>
                    <a:pt x="143" y="221"/>
                    <a:pt x="145" y="222"/>
                    <a:pt x="146" y="221"/>
                  </a:cubicBezTo>
                  <a:cubicBezTo>
                    <a:pt x="149" y="219"/>
                    <a:pt x="151" y="215"/>
                    <a:pt x="154" y="213"/>
                  </a:cubicBezTo>
                  <a:cubicBezTo>
                    <a:pt x="157" y="211"/>
                    <a:pt x="160" y="209"/>
                    <a:pt x="162" y="207"/>
                  </a:cubicBezTo>
                  <a:cubicBezTo>
                    <a:pt x="166" y="205"/>
                    <a:pt x="167" y="199"/>
                    <a:pt x="172" y="198"/>
                  </a:cubicBezTo>
                  <a:cubicBezTo>
                    <a:pt x="174" y="198"/>
                    <a:pt x="176" y="201"/>
                    <a:pt x="179" y="201"/>
                  </a:cubicBezTo>
                  <a:cubicBezTo>
                    <a:pt x="185" y="199"/>
                    <a:pt x="190" y="195"/>
                    <a:pt x="195" y="191"/>
                  </a:cubicBezTo>
                  <a:cubicBezTo>
                    <a:pt x="206" y="184"/>
                    <a:pt x="202" y="185"/>
                    <a:pt x="212" y="175"/>
                  </a:cubicBezTo>
                  <a:cubicBezTo>
                    <a:pt x="215" y="173"/>
                    <a:pt x="226" y="169"/>
                    <a:pt x="227" y="169"/>
                  </a:cubicBezTo>
                  <a:cubicBezTo>
                    <a:pt x="232" y="167"/>
                    <a:pt x="239" y="163"/>
                    <a:pt x="243" y="160"/>
                  </a:cubicBezTo>
                  <a:cubicBezTo>
                    <a:pt x="247" y="158"/>
                    <a:pt x="249" y="155"/>
                    <a:pt x="253" y="153"/>
                  </a:cubicBezTo>
                  <a:cubicBezTo>
                    <a:pt x="254" y="153"/>
                    <a:pt x="256" y="153"/>
                    <a:pt x="256" y="154"/>
                  </a:cubicBezTo>
                  <a:cubicBezTo>
                    <a:pt x="255" y="156"/>
                    <a:pt x="253" y="159"/>
                    <a:pt x="251" y="161"/>
                  </a:cubicBezTo>
                  <a:cubicBezTo>
                    <a:pt x="251" y="161"/>
                    <a:pt x="250" y="161"/>
                    <a:pt x="249" y="161"/>
                  </a:cubicBezTo>
                  <a:cubicBezTo>
                    <a:pt x="247" y="166"/>
                    <a:pt x="246" y="171"/>
                    <a:pt x="244" y="175"/>
                  </a:cubicBezTo>
                  <a:cubicBezTo>
                    <a:pt x="243" y="176"/>
                    <a:pt x="242" y="175"/>
                    <a:pt x="242" y="176"/>
                  </a:cubicBezTo>
                  <a:cubicBezTo>
                    <a:pt x="240" y="177"/>
                    <a:pt x="238" y="179"/>
                    <a:pt x="237" y="181"/>
                  </a:cubicBezTo>
                  <a:cubicBezTo>
                    <a:pt x="235" y="183"/>
                    <a:pt x="236" y="188"/>
                    <a:pt x="234" y="190"/>
                  </a:cubicBezTo>
                  <a:cubicBezTo>
                    <a:pt x="231" y="192"/>
                    <a:pt x="227" y="189"/>
                    <a:pt x="224" y="190"/>
                  </a:cubicBezTo>
                  <a:cubicBezTo>
                    <a:pt x="223" y="191"/>
                    <a:pt x="224" y="194"/>
                    <a:pt x="223" y="195"/>
                  </a:cubicBezTo>
                  <a:cubicBezTo>
                    <a:pt x="221" y="197"/>
                    <a:pt x="218" y="198"/>
                    <a:pt x="216" y="200"/>
                  </a:cubicBezTo>
                  <a:cubicBezTo>
                    <a:pt x="215" y="200"/>
                    <a:pt x="216" y="201"/>
                    <a:pt x="216" y="202"/>
                  </a:cubicBezTo>
                  <a:cubicBezTo>
                    <a:pt x="213" y="205"/>
                    <a:pt x="211" y="209"/>
                    <a:pt x="207" y="211"/>
                  </a:cubicBezTo>
                  <a:cubicBezTo>
                    <a:pt x="205" y="213"/>
                    <a:pt x="196" y="211"/>
                    <a:pt x="198" y="213"/>
                  </a:cubicBezTo>
                  <a:cubicBezTo>
                    <a:pt x="203" y="216"/>
                    <a:pt x="209" y="215"/>
                    <a:pt x="214" y="215"/>
                  </a:cubicBezTo>
                  <a:cubicBezTo>
                    <a:pt x="216" y="215"/>
                    <a:pt x="218" y="213"/>
                    <a:pt x="219" y="213"/>
                  </a:cubicBezTo>
                  <a:cubicBezTo>
                    <a:pt x="223" y="211"/>
                    <a:pt x="229" y="204"/>
                    <a:pt x="230" y="208"/>
                  </a:cubicBezTo>
                  <a:cubicBezTo>
                    <a:pt x="236" y="227"/>
                    <a:pt x="222" y="213"/>
                    <a:pt x="219" y="218"/>
                  </a:cubicBezTo>
                  <a:cubicBezTo>
                    <a:pt x="219" y="219"/>
                    <a:pt x="220" y="221"/>
                    <a:pt x="219" y="222"/>
                  </a:cubicBezTo>
                  <a:cubicBezTo>
                    <a:pt x="216" y="225"/>
                    <a:pt x="211" y="226"/>
                    <a:pt x="208" y="229"/>
                  </a:cubicBezTo>
                  <a:cubicBezTo>
                    <a:pt x="207" y="230"/>
                    <a:pt x="211" y="230"/>
                    <a:pt x="211" y="231"/>
                  </a:cubicBezTo>
                  <a:cubicBezTo>
                    <a:pt x="210" y="233"/>
                    <a:pt x="206" y="233"/>
                    <a:pt x="204" y="235"/>
                  </a:cubicBezTo>
                  <a:cubicBezTo>
                    <a:pt x="200" y="241"/>
                    <a:pt x="199" y="247"/>
                    <a:pt x="192" y="247"/>
                  </a:cubicBezTo>
                  <a:cubicBezTo>
                    <a:pt x="191" y="247"/>
                    <a:pt x="192" y="245"/>
                    <a:pt x="192" y="246"/>
                  </a:cubicBezTo>
                  <a:cubicBezTo>
                    <a:pt x="190" y="249"/>
                    <a:pt x="189" y="252"/>
                    <a:pt x="187" y="255"/>
                  </a:cubicBezTo>
                  <a:cubicBezTo>
                    <a:pt x="183" y="260"/>
                    <a:pt x="178" y="263"/>
                    <a:pt x="175" y="268"/>
                  </a:cubicBezTo>
                  <a:cubicBezTo>
                    <a:pt x="174" y="269"/>
                    <a:pt x="179" y="267"/>
                    <a:pt x="179" y="268"/>
                  </a:cubicBezTo>
                  <a:cubicBezTo>
                    <a:pt x="178" y="270"/>
                    <a:pt x="174" y="271"/>
                    <a:pt x="173" y="274"/>
                  </a:cubicBezTo>
                  <a:cubicBezTo>
                    <a:pt x="173" y="277"/>
                    <a:pt x="177" y="281"/>
                    <a:pt x="176" y="285"/>
                  </a:cubicBezTo>
                  <a:cubicBezTo>
                    <a:pt x="175" y="287"/>
                    <a:pt x="166" y="281"/>
                    <a:pt x="170" y="288"/>
                  </a:cubicBezTo>
                  <a:cubicBezTo>
                    <a:pt x="170" y="289"/>
                    <a:pt x="172" y="285"/>
                    <a:pt x="171" y="286"/>
                  </a:cubicBezTo>
                  <a:cubicBezTo>
                    <a:pt x="169" y="289"/>
                    <a:pt x="165" y="292"/>
                    <a:pt x="164" y="296"/>
                  </a:cubicBezTo>
                  <a:cubicBezTo>
                    <a:pt x="159" y="310"/>
                    <a:pt x="175" y="303"/>
                    <a:pt x="155" y="315"/>
                  </a:cubicBezTo>
                  <a:cubicBezTo>
                    <a:pt x="136" y="327"/>
                    <a:pt x="151" y="315"/>
                    <a:pt x="140" y="312"/>
                  </a:cubicBezTo>
                  <a:cubicBezTo>
                    <a:pt x="138" y="312"/>
                    <a:pt x="136" y="315"/>
                    <a:pt x="134" y="316"/>
                  </a:cubicBezTo>
                  <a:cubicBezTo>
                    <a:pt x="132" y="316"/>
                    <a:pt x="129" y="317"/>
                    <a:pt x="127" y="316"/>
                  </a:cubicBezTo>
                  <a:cubicBezTo>
                    <a:pt x="121" y="313"/>
                    <a:pt x="125" y="293"/>
                    <a:pt x="122" y="287"/>
                  </a:cubicBezTo>
                  <a:cubicBezTo>
                    <a:pt x="120" y="285"/>
                    <a:pt x="116" y="293"/>
                    <a:pt x="113" y="292"/>
                  </a:cubicBezTo>
                  <a:cubicBezTo>
                    <a:pt x="109" y="291"/>
                    <a:pt x="108" y="283"/>
                    <a:pt x="104" y="283"/>
                  </a:cubicBezTo>
                  <a:cubicBezTo>
                    <a:pt x="101" y="283"/>
                    <a:pt x="104" y="290"/>
                    <a:pt x="101" y="292"/>
                  </a:cubicBezTo>
                  <a:cubicBezTo>
                    <a:pt x="98" y="295"/>
                    <a:pt x="93" y="295"/>
                    <a:pt x="90" y="297"/>
                  </a:cubicBezTo>
                  <a:cubicBezTo>
                    <a:pt x="89" y="298"/>
                    <a:pt x="91" y="298"/>
                    <a:pt x="92" y="298"/>
                  </a:cubicBezTo>
                  <a:cubicBezTo>
                    <a:pt x="99" y="300"/>
                    <a:pt x="107" y="298"/>
                    <a:pt x="113" y="301"/>
                  </a:cubicBezTo>
                  <a:cubicBezTo>
                    <a:pt x="115" y="303"/>
                    <a:pt x="112" y="307"/>
                    <a:pt x="111" y="309"/>
                  </a:cubicBezTo>
                  <a:cubicBezTo>
                    <a:pt x="110" y="311"/>
                    <a:pt x="108" y="315"/>
                    <a:pt x="106" y="314"/>
                  </a:cubicBezTo>
                  <a:cubicBezTo>
                    <a:pt x="103" y="313"/>
                    <a:pt x="103" y="305"/>
                    <a:pt x="100" y="306"/>
                  </a:cubicBezTo>
                  <a:cubicBezTo>
                    <a:pt x="97" y="309"/>
                    <a:pt x="101" y="315"/>
                    <a:pt x="99" y="319"/>
                  </a:cubicBezTo>
                  <a:cubicBezTo>
                    <a:pt x="98" y="321"/>
                    <a:pt x="94" y="320"/>
                    <a:pt x="93" y="322"/>
                  </a:cubicBezTo>
                  <a:cubicBezTo>
                    <a:pt x="90" y="325"/>
                    <a:pt x="88" y="329"/>
                    <a:pt x="86" y="333"/>
                  </a:cubicBezTo>
                  <a:cubicBezTo>
                    <a:pt x="85" y="336"/>
                    <a:pt x="84" y="339"/>
                    <a:pt x="83" y="342"/>
                  </a:cubicBezTo>
                  <a:cubicBezTo>
                    <a:pt x="82" y="348"/>
                    <a:pt x="84" y="356"/>
                    <a:pt x="81" y="361"/>
                  </a:cubicBezTo>
                  <a:cubicBezTo>
                    <a:pt x="80" y="364"/>
                    <a:pt x="77" y="358"/>
                    <a:pt x="74" y="358"/>
                  </a:cubicBezTo>
                  <a:cubicBezTo>
                    <a:pt x="70" y="357"/>
                    <a:pt x="65" y="359"/>
                    <a:pt x="62" y="357"/>
                  </a:cubicBezTo>
                  <a:cubicBezTo>
                    <a:pt x="61" y="355"/>
                    <a:pt x="68" y="344"/>
                    <a:pt x="70" y="344"/>
                  </a:cubicBezTo>
                  <a:cubicBezTo>
                    <a:pt x="73" y="343"/>
                    <a:pt x="76" y="350"/>
                    <a:pt x="79" y="348"/>
                  </a:cubicBezTo>
                  <a:cubicBezTo>
                    <a:pt x="82" y="348"/>
                    <a:pt x="77" y="343"/>
                    <a:pt x="78" y="341"/>
                  </a:cubicBezTo>
                  <a:cubicBezTo>
                    <a:pt x="79" y="338"/>
                    <a:pt x="85" y="337"/>
                    <a:pt x="84" y="335"/>
                  </a:cubicBezTo>
                  <a:cubicBezTo>
                    <a:pt x="83" y="332"/>
                    <a:pt x="79" y="339"/>
                    <a:pt x="77" y="338"/>
                  </a:cubicBezTo>
                  <a:cubicBezTo>
                    <a:pt x="75" y="337"/>
                    <a:pt x="78" y="332"/>
                    <a:pt x="76" y="331"/>
                  </a:cubicBezTo>
                  <a:cubicBezTo>
                    <a:pt x="74" y="331"/>
                    <a:pt x="74" y="336"/>
                    <a:pt x="71" y="336"/>
                  </a:cubicBezTo>
                  <a:cubicBezTo>
                    <a:pt x="67" y="337"/>
                    <a:pt x="63" y="333"/>
                    <a:pt x="59" y="333"/>
                  </a:cubicBezTo>
                  <a:cubicBezTo>
                    <a:pt x="58" y="334"/>
                    <a:pt x="49" y="345"/>
                    <a:pt x="47" y="346"/>
                  </a:cubicBezTo>
                  <a:cubicBezTo>
                    <a:pt x="47" y="347"/>
                    <a:pt x="47" y="345"/>
                    <a:pt x="47" y="344"/>
                  </a:cubicBezTo>
                  <a:cubicBezTo>
                    <a:pt x="45" y="342"/>
                    <a:pt x="45" y="340"/>
                    <a:pt x="43" y="339"/>
                  </a:cubicBezTo>
                  <a:cubicBezTo>
                    <a:pt x="42" y="338"/>
                    <a:pt x="43" y="341"/>
                    <a:pt x="42" y="341"/>
                  </a:cubicBezTo>
                  <a:cubicBezTo>
                    <a:pt x="39" y="344"/>
                    <a:pt x="35" y="353"/>
                    <a:pt x="33" y="350"/>
                  </a:cubicBezTo>
                  <a:cubicBezTo>
                    <a:pt x="31" y="346"/>
                    <a:pt x="42" y="336"/>
                    <a:pt x="40" y="339"/>
                  </a:cubicBezTo>
                  <a:cubicBezTo>
                    <a:pt x="26" y="356"/>
                    <a:pt x="39" y="341"/>
                    <a:pt x="30" y="354"/>
                  </a:cubicBezTo>
                  <a:cubicBezTo>
                    <a:pt x="28" y="356"/>
                    <a:pt x="23" y="364"/>
                    <a:pt x="23" y="361"/>
                  </a:cubicBezTo>
                  <a:cubicBezTo>
                    <a:pt x="23" y="359"/>
                    <a:pt x="38" y="341"/>
                    <a:pt x="39" y="339"/>
                  </a:cubicBezTo>
                  <a:cubicBezTo>
                    <a:pt x="39" y="338"/>
                    <a:pt x="38" y="337"/>
                    <a:pt x="38" y="338"/>
                  </a:cubicBezTo>
                  <a:cubicBezTo>
                    <a:pt x="35" y="341"/>
                    <a:pt x="34" y="344"/>
                    <a:pt x="32" y="347"/>
                  </a:cubicBezTo>
                  <a:cubicBezTo>
                    <a:pt x="31" y="348"/>
                    <a:pt x="29" y="351"/>
                    <a:pt x="29" y="350"/>
                  </a:cubicBezTo>
                  <a:cubicBezTo>
                    <a:pt x="31" y="347"/>
                    <a:pt x="33" y="343"/>
                    <a:pt x="35" y="340"/>
                  </a:cubicBezTo>
                  <a:cubicBezTo>
                    <a:pt x="36" y="339"/>
                    <a:pt x="36" y="338"/>
                    <a:pt x="36" y="339"/>
                  </a:cubicBezTo>
                  <a:cubicBezTo>
                    <a:pt x="33" y="344"/>
                    <a:pt x="30" y="349"/>
                    <a:pt x="26" y="355"/>
                  </a:cubicBezTo>
                  <a:cubicBezTo>
                    <a:pt x="25" y="356"/>
                    <a:pt x="23" y="361"/>
                    <a:pt x="23" y="359"/>
                  </a:cubicBezTo>
                  <a:cubicBezTo>
                    <a:pt x="23" y="357"/>
                    <a:pt x="25" y="354"/>
                    <a:pt x="27" y="352"/>
                  </a:cubicBezTo>
                  <a:cubicBezTo>
                    <a:pt x="27" y="350"/>
                    <a:pt x="25" y="355"/>
                    <a:pt x="25" y="356"/>
                  </a:cubicBezTo>
                  <a:cubicBezTo>
                    <a:pt x="23" y="360"/>
                    <a:pt x="21" y="363"/>
                    <a:pt x="19" y="367"/>
                  </a:cubicBezTo>
                  <a:cubicBezTo>
                    <a:pt x="18" y="370"/>
                    <a:pt x="13" y="379"/>
                    <a:pt x="14" y="376"/>
                  </a:cubicBezTo>
                  <a:cubicBezTo>
                    <a:pt x="16" y="372"/>
                    <a:pt x="19" y="369"/>
                    <a:pt x="21" y="365"/>
                  </a:cubicBezTo>
                  <a:cubicBezTo>
                    <a:pt x="21" y="363"/>
                    <a:pt x="18" y="366"/>
                    <a:pt x="17" y="367"/>
                  </a:cubicBezTo>
                  <a:cubicBezTo>
                    <a:pt x="16" y="370"/>
                    <a:pt x="15" y="373"/>
                    <a:pt x="14" y="376"/>
                  </a:cubicBezTo>
                  <a:cubicBezTo>
                    <a:pt x="13" y="377"/>
                    <a:pt x="12" y="379"/>
                    <a:pt x="11" y="379"/>
                  </a:cubicBezTo>
                  <a:cubicBezTo>
                    <a:pt x="9" y="379"/>
                    <a:pt x="10" y="376"/>
                    <a:pt x="9" y="376"/>
                  </a:cubicBezTo>
                  <a:cubicBezTo>
                    <a:pt x="6" y="379"/>
                    <a:pt x="4" y="384"/>
                    <a:pt x="1" y="388"/>
                  </a:cubicBezTo>
                  <a:cubicBezTo>
                    <a:pt x="1" y="389"/>
                    <a:pt x="1" y="389"/>
                    <a:pt x="0" y="390"/>
                  </a:cubicBezTo>
                  <a:cubicBezTo>
                    <a:pt x="0" y="390"/>
                    <a:pt x="1" y="390"/>
                    <a:pt x="1" y="3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" name="Freeform 860"/>
            <p:cNvSpPr>
              <a:spLocks/>
            </p:cNvSpPr>
            <p:nvPr/>
          </p:nvSpPr>
          <p:spPr bwMode="auto">
            <a:xfrm>
              <a:off x="1046" y="2154"/>
              <a:ext cx="1395" cy="966"/>
            </a:xfrm>
            <a:custGeom>
              <a:avLst/>
              <a:gdLst>
                <a:gd name="T0" fmla="*/ 657 w 930"/>
                <a:gd name="T1" fmla="*/ 73 h 644"/>
                <a:gd name="T2" fmla="*/ 597 w 930"/>
                <a:gd name="T3" fmla="*/ 81 h 644"/>
                <a:gd name="T4" fmla="*/ 566 w 930"/>
                <a:gd name="T5" fmla="*/ 68 h 644"/>
                <a:gd name="T6" fmla="*/ 502 w 930"/>
                <a:gd name="T7" fmla="*/ 105 h 644"/>
                <a:gd name="T8" fmla="*/ 420 w 930"/>
                <a:gd name="T9" fmla="*/ 77 h 644"/>
                <a:gd name="T10" fmla="*/ 395 w 930"/>
                <a:gd name="T11" fmla="*/ 24 h 644"/>
                <a:gd name="T12" fmla="*/ 352 w 930"/>
                <a:gd name="T13" fmla="*/ 10 h 644"/>
                <a:gd name="T14" fmla="*/ 308 w 930"/>
                <a:gd name="T15" fmla="*/ 7 h 644"/>
                <a:gd name="T16" fmla="*/ 234 w 930"/>
                <a:gd name="T17" fmla="*/ 27 h 644"/>
                <a:gd name="T18" fmla="*/ 191 w 930"/>
                <a:gd name="T19" fmla="*/ 12 h 644"/>
                <a:gd name="T20" fmla="*/ 140 w 930"/>
                <a:gd name="T21" fmla="*/ 45 h 644"/>
                <a:gd name="T22" fmla="*/ 116 w 930"/>
                <a:gd name="T23" fmla="*/ 92 h 644"/>
                <a:gd name="T24" fmla="*/ 55 w 930"/>
                <a:gd name="T25" fmla="*/ 125 h 644"/>
                <a:gd name="T26" fmla="*/ 31 w 930"/>
                <a:gd name="T27" fmla="*/ 154 h 644"/>
                <a:gd name="T28" fmla="*/ 23 w 930"/>
                <a:gd name="T29" fmla="*/ 170 h 644"/>
                <a:gd name="T30" fmla="*/ 18 w 930"/>
                <a:gd name="T31" fmla="*/ 192 h 644"/>
                <a:gd name="T32" fmla="*/ 15 w 930"/>
                <a:gd name="T33" fmla="*/ 247 h 644"/>
                <a:gd name="T34" fmla="*/ 15 w 930"/>
                <a:gd name="T35" fmla="*/ 278 h 644"/>
                <a:gd name="T36" fmla="*/ 17 w 930"/>
                <a:gd name="T37" fmla="*/ 290 h 644"/>
                <a:gd name="T38" fmla="*/ 19 w 930"/>
                <a:gd name="T39" fmla="*/ 299 h 644"/>
                <a:gd name="T40" fmla="*/ 19 w 930"/>
                <a:gd name="T41" fmla="*/ 310 h 644"/>
                <a:gd name="T42" fmla="*/ 35 w 930"/>
                <a:gd name="T43" fmla="*/ 331 h 644"/>
                <a:gd name="T44" fmla="*/ 58 w 930"/>
                <a:gd name="T45" fmla="*/ 367 h 644"/>
                <a:gd name="T46" fmla="*/ 72 w 930"/>
                <a:gd name="T47" fmla="*/ 382 h 644"/>
                <a:gd name="T48" fmla="*/ 196 w 930"/>
                <a:gd name="T49" fmla="*/ 437 h 644"/>
                <a:gd name="T50" fmla="*/ 298 w 930"/>
                <a:gd name="T51" fmla="*/ 439 h 644"/>
                <a:gd name="T52" fmla="*/ 337 w 930"/>
                <a:gd name="T53" fmla="*/ 459 h 644"/>
                <a:gd name="T54" fmla="*/ 374 w 930"/>
                <a:gd name="T55" fmla="*/ 469 h 644"/>
                <a:gd name="T56" fmla="*/ 368 w 930"/>
                <a:gd name="T57" fmla="*/ 513 h 644"/>
                <a:gd name="T58" fmla="*/ 376 w 930"/>
                <a:gd name="T59" fmla="*/ 524 h 644"/>
                <a:gd name="T60" fmla="*/ 420 w 930"/>
                <a:gd name="T61" fmla="*/ 557 h 644"/>
                <a:gd name="T62" fmla="*/ 428 w 930"/>
                <a:gd name="T63" fmla="*/ 599 h 644"/>
                <a:gd name="T64" fmla="*/ 412 w 930"/>
                <a:gd name="T65" fmla="*/ 619 h 644"/>
                <a:gd name="T66" fmla="*/ 445 w 930"/>
                <a:gd name="T67" fmla="*/ 635 h 644"/>
                <a:gd name="T68" fmla="*/ 514 w 930"/>
                <a:gd name="T69" fmla="*/ 639 h 644"/>
                <a:gd name="T70" fmla="*/ 682 w 930"/>
                <a:gd name="T71" fmla="*/ 586 h 644"/>
                <a:gd name="T72" fmla="*/ 769 w 930"/>
                <a:gd name="T73" fmla="*/ 523 h 644"/>
                <a:gd name="T74" fmla="*/ 780 w 930"/>
                <a:gd name="T75" fmla="*/ 500 h 644"/>
                <a:gd name="T76" fmla="*/ 789 w 930"/>
                <a:gd name="T77" fmla="*/ 458 h 644"/>
                <a:gd name="T78" fmla="*/ 807 w 930"/>
                <a:gd name="T79" fmla="*/ 437 h 644"/>
                <a:gd name="T80" fmla="*/ 851 w 930"/>
                <a:gd name="T81" fmla="*/ 383 h 644"/>
                <a:gd name="T82" fmla="*/ 914 w 930"/>
                <a:gd name="T83" fmla="*/ 282 h 644"/>
                <a:gd name="T84" fmla="*/ 926 w 930"/>
                <a:gd name="T85" fmla="*/ 246 h 644"/>
                <a:gd name="T86" fmla="*/ 917 w 930"/>
                <a:gd name="T87" fmla="*/ 241 h 644"/>
                <a:gd name="T88" fmla="*/ 891 w 930"/>
                <a:gd name="T89" fmla="*/ 262 h 644"/>
                <a:gd name="T90" fmla="*/ 838 w 930"/>
                <a:gd name="T91" fmla="*/ 287 h 644"/>
                <a:gd name="T92" fmla="*/ 806 w 930"/>
                <a:gd name="T93" fmla="*/ 254 h 644"/>
                <a:gd name="T94" fmla="*/ 774 w 930"/>
                <a:gd name="T95" fmla="*/ 223 h 644"/>
                <a:gd name="T96" fmla="*/ 763 w 930"/>
                <a:gd name="T97" fmla="*/ 188 h 644"/>
                <a:gd name="T98" fmla="*/ 746 w 930"/>
                <a:gd name="T99" fmla="*/ 160 h 644"/>
                <a:gd name="T100" fmla="*/ 717 w 930"/>
                <a:gd name="T101" fmla="*/ 124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30" h="644">
                  <a:moveTo>
                    <a:pt x="680" y="62"/>
                  </a:moveTo>
                  <a:cubicBezTo>
                    <a:pt x="677" y="63"/>
                    <a:pt x="673" y="62"/>
                    <a:pt x="669" y="64"/>
                  </a:cubicBezTo>
                  <a:cubicBezTo>
                    <a:pt x="666" y="66"/>
                    <a:pt x="664" y="70"/>
                    <a:pt x="661" y="72"/>
                  </a:cubicBezTo>
                  <a:cubicBezTo>
                    <a:pt x="660" y="73"/>
                    <a:pt x="658" y="72"/>
                    <a:pt x="657" y="73"/>
                  </a:cubicBezTo>
                  <a:cubicBezTo>
                    <a:pt x="656" y="73"/>
                    <a:pt x="650" y="82"/>
                    <a:pt x="647" y="82"/>
                  </a:cubicBezTo>
                  <a:cubicBezTo>
                    <a:pt x="635" y="82"/>
                    <a:pt x="623" y="80"/>
                    <a:pt x="610" y="78"/>
                  </a:cubicBezTo>
                  <a:cubicBezTo>
                    <a:pt x="608" y="78"/>
                    <a:pt x="606" y="78"/>
                    <a:pt x="604" y="78"/>
                  </a:cubicBezTo>
                  <a:cubicBezTo>
                    <a:pt x="602" y="79"/>
                    <a:pt x="599" y="82"/>
                    <a:pt x="597" y="81"/>
                  </a:cubicBezTo>
                  <a:cubicBezTo>
                    <a:pt x="590" y="81"/>
                    <a:pt x="584" y="78"/>
                    <a:pt x="578" y="76"/>
                  </a:cubicBezTo>
                  <a:cubicBezTo>
                    <a:pt x="578" y="76"/>
                    <a:pt x="578" y="75"/>
                    <a:pt x="578" y="75"/>
                  </a:cubicBezTo>
                  <a:cubicBezTo>
                    <a:pt x="575" y="74"/>
                    <a:pt x="572" y="77"/>
                    <a:pt x="569" y="75"/>
                  </a:cubicBezTo>
                  <a:cubicBezTo>
                    <a:pt x="567" y="74"/>
                    <a:pt x="568" y="70"/>
                    <a:pt x="566" y="68"/>
                  </a:cubicBezTo>
                  <a:cubicBezTo>
                    <a:pt x="562" y="66"/>
                    <a:pt x="557" y="66"/>
                    <a:pt x="553" y="65"/>
                  </a:cubicBezTo>
                  <a:cubicBezTo>
                    <a:pt x="549" y="64"/>
                    <a:pt x="533" y="71"/>
                    <a:pt x="532" y="74"/>
                  </a:cubicBezTo>
                  <a:cubicBezTo>
                    <a:pt x="524" y="97"/>
                    <a:pt x="536" y="97"/>
                    <a:pt x="518" y="112"/>
                  </a:cubicBezTo>
                  <a:cubicBezTo>
                    <a:pt x="513" y="116"/>
                    <a:pt x="504" y="106"/>
                    <a:pt x="502" y="105"/>
                  </a:cubicBezTo>
                  <a:cubicBezTo>
                    <a:pt x="498" y="103"/>
                    <a:pt x="494" y="102"/>
                    <a:pt x="490" y="101"/>
                  </a:cubicBezTo>
                  <a:cubicBezTo>
                    <a:pt x="482" y="100"/>
                    <a:pt x="470" y="103"/>
                    <a:pt x="464" y="94"/>
                  </a:cubicBezTo>
                  <a:cubicBezTo>
                    <a:pt x="462" y="91"/>
                    <a:pt x="463" y="85"/>
                    <a:pt x="459" y="82"/>
                  </a:cubicBezTo>
                  <a:cubicBezTo>
                    <a:pt x="423" y="60"/>
                    <a:pt x="445" y="81"/>
                    <a:pt x="420" y="77"/>
                  </a:cubicBezTo>
                  <a:cubicBezTo>
                    <a:pt x="410" y="75"/>
                    <a:pt x="407" y="67"/>
                    <a:pt x="398" y="63"/>
                  </a:cubicBezTo>
                  <a:cubicBezTo>
                    <a:pt x="397" y="62"/>
                    <a:pt x="394" y="64"/>
                    <a:pt x="393" y="63"/>
                  </a:cubicBezTo>
                  <a:cubicBezTo>
                    <a:pt x="378" y="51"/>
                    <a:pt x="404" y="50"/>
                    <a:pt x="404" y="38"/>
                  </a:cubicBezTo>
                  <a:cubicBezTo>
                    <a:pt x="404" y="35"/>
                    <a:pt x="394" y="26"/>
                    <a:pt x="395" y="24"/>
                  </a:cubicBezTo>
                  <a:cubicBezTo>
                    <a:pt x="400" y="9"/>
                    <a:pt x="417" y="11"/>
                    <a:pt x="387" y="4"/>
                  </a:cubicBezTo>
                  <a:cubicBezTo>
                    <a:pt x="378" y="2"/>
                    <a:pt x="378" y="8"/>
                    <a:pt x="371" y="10"/>
                  </a:cubicBezTo>
                  <a:cubicBezTo>
                    <a:pt x="367" y="11"/>
                    <a:pt x="364" y="10"/>
                    <a:pt x="360" y="10"/>
                  </a:cubicBezTo>
                  <a:cubicBezTo>
                    <a:pt x="357" y="10"/>
                    <a:pt x="355" y="10"/>
                    <a:pt x="352" y="10"/>
                  </a:cubicBezTo>
                  <a:cubicBezTo>
                    <a:pt x="349" y="9"/>
                    <a:pt x="346" y="7"/>
                    <a:pt x="343" y="7"/>
                  </a:cubicBezTo>
                  <a:cubicBezTo>
                    <a:pt x="342" y="6"/>
                    <a:pt x="341" y="9"/>
                    <a:pt x="340" y="9"/>
                  </a:cubicBezTo>
                  <a:cubicBezTo>
                    <a:pt x="336" y="11"/>
                    <a:pt x="332" y="13"/>
                    <a:pt x="328" y="13"/>
                  </a:cubicBezTo>
                  <a:cubicBezTo>
                    <a:pt x="321" y="13"/>
                    <a:pt x="315" y="9"/>
                    <a:pt x="308" y="7"/>
                  </a:cubicBezTo>
                  <a:cubicBezTo>
                    <a:pt x="298" y="6"/>
                    <a:pt x="271" y="9"/>
                    <a:pt x="263" y="14"/>
                  </a:cubicBezTo>
                  <a:cubicBezTo>
                    <a:pt x="261" y="15"/>
                    <a:pt x="260" y="18"/>
                    <a:pt x="258" y="19"/>
                  </a:cubicBezTo>
                  <a:cubicBezTo>
                    <a:pt x="255" y="20"/>
                    <a:pt x="251" y="18"/>
                    <a:pt x="248" y="19"/>
                  </a:cubicBezTo>
                  <a:cubicBezTo>
                    <a:pt x="242" y="21"/>
                    <a:pt x="239" y="25"/>
                    <a:pt x="234" y="27"/>
                  </a:cubicBezTo>
                  <a:cubicBezTo>
                    <a:pt x="228" y="30"/>
                    <a:pt x="224" y="21"/>
                    <a:pt x="220" y="20"/>
                  </a:cubicBezTo>
                  <a:cubicBezTo>
                    <a:pt x="218" y="19"/>
                    <a:pt x="216" y="23"/>
                    <a:pt x="214" y="23"/>
                  </a:cubicBezTo>
                  <a:cubicBezTo>
                    <a:pt x="214" y="23"/>
                    <a:pt x="201" y="22"/>
                    <a:pt x="197" y="20"/>
                  </a:cubicBezTo>
                  <a:cubicBezTo>
                    <a:pt x="195" y="17"/>
                    <a:pt x="193" y="15"/>
                    <a:pt x="191" y="12"/>
                  </a:cubicBezTo>
                  <a:cubicBezTo>
                    <a:pt x="190" y="10"/>
                    <a:pt x="192" y="0"/>
                    <a:pt x="184" y="8"/>
                  </a:cubicBezTo>
                  <a:cubicBezTo>
                    <a:pt x="179" y="12"/>
                    <a:pt x="174" y="31"/>
                    <a:pt x="167" y="34"/>
                  </a:cubicBezTo>
                  <a:cubicBezTo>
                    <a:pt x="160" y="36"/>
                    <a:pt x="151" y="35"/>
                    <a:pt x="145" y="40"/>
                  </a:cubicBezTo>
                  <a:cubicBezTo>
                    <a:pt x="143" y="41"/>
                    <a:pt x="142" y="43"/>
                    <a:pt x="140" y="45"/>
                  </a:cubicBezTo>
                  <a:cubicBezTo>
                    <a:pt x="138" y="46"/>
                    <a:pt x="135" y="47"/>
                    <a:pt x="134" y="49"/>
                  </a:cubicBezTo>
                  <a:cubicBezTo>
                    <a:pt x="133" y="50"/>
                    <a:pt x="134" y="53"/>
                    <a:pt x="133" y="54"/>
                  </a:cubicBezTo>
                  <a:cubicBezTo>
                    <a:pt x="131" y="57"/>
                    <a:pt x="128" y="58"/>
                    <a:pt x="127" y="61"/>
                  </a:cubicBezTo>
                  <a:cubicBezTo>
                    <a:pt x="119" y="83"/>
                    <a:pt x="131" y="78"/>
                    <a:pt x="116" y="92"/>
                  </a:cubicBezTo>
                  <a:cubicBezTo>
                    <a:pt x="111" y="98"/>
                    <a:pt x="95" y="105"/>
                    <a:pt x="89" y="107"/>
                  </a:cubicBezTo>
                  <a:cubicBezTo>
                    <a:pt x="80" y="108"/>
                    <a:pt x="79" y="102"/>
                    <a:pt x="74" y="109"/>
                  </a:cubicBezTo>
                  <a:cubicBezTo>
                    <a:pt x="72" y="112"/>
                    <a:pt x="71" y="116"/>
                    <a:pt x="68" y="118"/>
                  </a:cubicBezTo>
                  <a:cubicBezTo>
                    <a:pt x="65" y="122"/>
                    <a:pt x="57" y="121"/>
                    <a:pt x="55" y="125"/>
                  </a:cubicBezTo>
                  <a:cubicBezTo>
                    <a:pt x="53" y="129"/>
                    <a:pt x="50" y="132"/>
                    <a:pt x="49" y="136"/>
                  </a:cubicBezTo>
                  <a:cubicBezTo>
                    <a:pt x="47" y="139"/>
                    <a:pt x="48" y="142"/>
                    <a:pt x="46" y="145"/>
                  </a:cubicBezTo>
                  <a:cubicBezTo>
                    <a:pt x="44" y="148"/>
                    <a:pt x="40" y="149"/>
                    <a:pt x="37" y="151"/>
                  </a:cubicBezTo>
                  <a:cubicBezTo>
                    <a:pt x="35" y="152"/>
                    <a:pt x="28" y="152"/>
                    <a:pt x="31" y="154"/>
                  </a:cubicBezTo>
                  <a:cubicBezTo>
                    <a:pt x="32" y="155"/>
                    <a:pt x="35" y="151"/>
                    <a:pt x="34" y="152"/>
                  </a:cubicBezTo>
                  <a:cubicBezTo>
                    <a:pt x="33" y="156"/>
                    <a:pt x="30" y="160"/>
                    <a:pt x="27" y="163"/>
                  </a:cubicBezTo>
                  <a:cubicBezTo>
                    <a:pt x="27" y="164"/>
                    <a:pt x="26" y="164"/>
                    <a:pt x="26" y="165"/>
                  </a:cubicBezTo>
                  <a:cubicBezTo>
                    <a:pt x="24" y="167"/>
                    <a:pt x="24" y="169"/>
                    <a:pt x="23" y="170"/>
                  </a:cubicBezTo>
                  <a:cubicBezTo>
                    <a:pt x="21" y="172"/>
                    <a:pt x="19" y="172"/>
                    <a:pt x="17" y="174"/>
                  </a:cubicBezTo>
                  <a:cubicBezTo>
                    <a:pt x="16" y="174"/>
                    <a:pt x="17" y="175"/>
                    <a:pt x="16" y="176"/>
                  </a:cubicBezTo>
                  <a:cubicBezTo>
                    <a:pt x="15" y="181"/>
                    <a:pt x="13" y="185"/>
                    <a:pt x="14" y="189"/>
                  </a:cubicBezTo>
                  <a:cubicBezTo>
                    <a:pt x="14" y="191"/>
                    <a:pt x="17" y="191"/>
                    <a:pt x="18" y="192"/>
                  </a:cubicBezTo>
                  <a:cubicBezTo>
                    <a:pt x="20" y="195"/>
                    <a:pt x="23" y="197"/>
                    <a:pt x="23" y="201"/>
                  </a:cubicBezTo>
                  <a:cubicBezTo>
                    <a:pt x="23" y="204"/>
                    <a:pt x="18" y="207"/>
                    <a:pt x="18" y="210"/>
                  </a:cubicBezTo>
                  <a:cubicBezTo>
                    <a:pt x="17" y="218"/>
                    <a:pt x="25" y="227"/>
                    <a:pt x="22" y="235"/>
                  </a:cubicBezTo>
                  <a:cubicBezTo>
                    <a:pt x="20" y="239"/>
                    <a:pt x="17" y="243"/>
                    <a:pt x="15" y="247"/>
                  </a:cubicBezTo>
                  <a:cubicBezTo>
                    <a:pt x="13" y="254"/>
                    <a:pt x="17" y="256"/>
                    <a:pt x="9" y="263"/>
                  </a:cubicBezTo>
                  <a:cubicBezTo>
                    <a:pt x="7" y="264"/>
                    <a:pt x="3" y="263"/>
                    <a:pt x="1" y="265"/>
                  </a:cubicBezTo>
                  <a:cubicBezTo>
                    <a:pt x="0" y="266"/>
                    <a:pt x="4" y="267"/>
                    <a:pt x="5" y="268"/>
                  </a:cubicBezTo>
                  <a:cubicBezTo>
                    <a:pt x="9" y="271"/>
                    <a:pt x="12" y="274"/>
                    <a:pt x="15" y="278"/>
                  </a:cubicBezTo>
                  <a:cubicBezTo>
                    <a:pt x="15" y="279"/>
                    <a:pt x="14" y="280"/>
                    <a:pt x="13" y="280"/>
                  </a:cubicBezTo>
                  <a:cubicBezTo>
                    <a:pt x="13" y="282"/>
                    <a:pt x="12" y="283"/>
                    <a:pt x="12" y="284"/>
                  </a:cubicBezTo>
                  <a:cubicBezTo>
                    <a:pt x="12" y="286"/>
                    <a:pt x="13" y="287"/>
                    <a:pt x="14" y="288"/>
                  </a:cubicBezTo>
                  <a:cubicBezTo>
                    <a:pt x="15" y="289"/>
                    <a:pt x="17" y="289"/>
                    <a:pt x="17" y="290"/>
                  </a:cubicBezTo>
                  <a:cubicBezTo>
                    <a:pt x="16" y="297"/>
                    <a:pt x="13" y="285"/>
                    <a:pt x="10" y="285"/>
                  </a:cubicBezTo>
                  <a:cubicBezTo>
                    <a:pt x="9" y="285"/>
                    <a:pt x="9" y="289"/>
                    <a:pt x="10" y="290"/>
                  </a:cubicBezTo>
                  <a:cubicBezTo>
                    <a:pt x="14" y="295"/>
                    <a:pt x="19" y="298"/>
                    <a:pt x="23" y="302"/>
                  </a:cubicBezTo>
                  <a:cubicBezTo>
                    <a:pt x="25" y="303"/>
                    <a:pt x="20" y="300"/>
                    <a:pt x="19" y="299"/>
                  </a:cubicBezTo>
                  <a:cubicBezTo>
                    <a:pt x="18" y="298"/>
                    <a:pt x="7" y="292"/>
                    <a:pt x="10" y="299"/>
                  </a:cubicBezTo>
                  <a:cubicBezTo>
                    <a:pt x="12" y="302"/>
                    <a:pt x="14" y="305"/>
                    <a:pt x="17" y="307"/>
                  </a:cubicBezTo>
                  <a:cubicBezTo>
                    <a:pt x="19" y="308"/>
                    <a:pt x="21" y="306"/>
                    <a:pt x="22" y="308"/>
                  </a:cubicBezTo>
                  <a:cubicBezTo>
                    <a:pt x="23" y="309"/>
                    <a:pt x="18" y="309"/>
                    <a:pt x="19" y="310"/>
                  </a:cubicBezTo>
                  <a:cubicBezTo>
                    <a:pt x="23" y="312"/>
                    <a:pt x="28" y="309"/>
                    <a:pt x="31" y="312"/>
                  </a:cubicBezTo>
                  <a:cubicBezTo>
                    <a:pt x="33" y="314"/>
                    <a:pt x="25" y="314"/>
                    <a:pt x="25" y="316"/>
                  </a:cubicBezTo>
                  <a:cubicBezTo>
                    <a:pt x="25" y="320"/>
                    <a:pt x="29" y="321"/>
                    <a:pt x="31" y="324"/>
                  </a:cubicBezTo>
                  <a:cubicBezTo>
                    <a:pt x="32" y="326"/>
                    <a:pt x="33" y="329"/>
                    <a:pt x="35" y="331"/>
                  </a:cubicBezTo>
                  <a:cubicBezTo>
                    <a:pt x="38" y="334"/>
                    <a:pt x="41" y="335"/>
                    <a:pt x="44" y="338"/>
                  </a:cubicBezTo>
                  <a:cubicBezTo>
                    <a:pt x="47" y="342"/>
                    <a:pt x="50" y="346"/>
                    <a:pt x="53" y="351"/>
                  </a:cubicBezTo>
                  <a:cubicBezTo>
                    <a:pt x="53" y="352"/>
                    <a:pt x="52" y="353"/>
                    <a:pt x="53" y="354"/>
                  </a:cubicBezTo>
                  <a:cubicBezTo>
                    <a:pt x="54" y="359"/>
                    <a:pt x="57" y="362"/>
                    <a:pt x="58" y="367"/>
                  </a:cubicBezTo>
                  <a:cubicBezTo>
                    <a:pt x="59" y="367"/>
                    <a:pt x="57" y="368"/>
                    <a:pt x="57" y="369"/>
                  </a:cubicBezTo>
                  <a:cubicBezTo>
                    <a:pt x="60" y="371"/>
                    <a:pt x="68" y="373"/>
                    <a:pt x="68" y="376"/>
                  </a:cubicBezTo>
                  <a:cubicBezTo>
                    <a:pt x="68" y="377"/>
                    <a:pt x="63" y="375"/>
                    <a:pt x="64" y="376"/>
                  </a:cubicBezTo>
                  <a:cubicBezTo>
                    <a:pt x="66" y="379"/>
                    <a:pt x="70" y="380"/>
                    <a:pt x="72" y="382"/>
                  </a:cubicBezTo>
                  <a:cubicBezTo>
                    <a:pt x="86" y="392"/>
                    <a:pt x="72" y="382"/>
                    <a:pt x="79" y="389"/>
                  </a:cubicBezTo>
                  <a:cubicBezTo>
                    <a:pt x="103" y="414"/>
                    <a:pt x="75" y="385"/>
                    <a:pt x="93" y="400"/>
                  </a:cubicBezTo>
                  <a:cubicBezTo>
                    <a:pt x="101" y="407"/>
                    <a:pt x="114" y="425"/>
                    <a:pt x="126" y="426"/>
                  </a:cubicBezTo>
                  <a:cubicBezTo>
                    <a:pt x="149" y="430"/>
                    <a:pt x="174" y="429"/>
                    <a:pt x="196" y="437"/>
                  </a:cubicBezTo>
                  <a:cubicBezTo>
                    <a:pt x="198" y="437"/>
                    <a:pt x="192" y="437"/>
                    <a:pt x="193" y="437"/>
                  </a:cubicBezTo>
                  <a:cubicBezTo>
                    <a:pt x="202" y="439"/>
                    <a:pt x="210" y="441"/>
                    <a:pt x="219" y="442"/>
                  </a:cubicBezTo>
                  <a:cubicBezTo>
                    <a:pt x="224" y="442"/>
                    <a:pt x="228" y="440"/>
                    <a:pt x="232" y="440"/>
                  </a:cubicBezTo>
                  <a:cubicBezTo>
                    <a:pt x="254" y="439"/>
                    <a:pt x="276" y="439"/>
                    <a:pt x="298" y="439"/>
                  </a:cubicBezTo>
                  <a:cubicBezTo>
                    <a:pt x="305" y="439"/>
                    <a:pt x="304" y="444"/>
                    <a:pt x="312" y="447"/>
                  </a:cubicBezTo>
                  <a:cubicBezTo>
                    <a:pt x="313" y="448"/>
                    <a:pt x="315" y="445"/>
                    <a:pt x="316" y="446"/>
                  </a:cubicBezTo>
                  <a:cubicBezTo>
                    <a:pt x="320" y="453"/>
                    <a:pt x="315" y="463"/>
                    <a:pt x="328" y="464"/>
                  </a:cubicBezTo>
                  <a:cubicBezTo>
                    <a:pt x="332" y="464"/>
                    <a:pt x="334" y="459"/>
                    <a:pt x="337" y="459"/>
                  </a:cubicBezTo>
                  <a:cubicBezTo>
                    <a:pt x="342" y="459"/>
                    <a:pt x="347" y="462"/>
                    <a:pt x="352" y="463"/>
                  </a:cubicBezTo>
                  <a:cubicBezTo>
                    <a:pt x="355" y="464"/>
                    <a:pt x="359" y="465"/>
                    <a:pt x="361" y="463"/>
                  </a:cubicBezTo>
                  <a:cubicBezTo>
                    <a:pt x="363" y="462"/>
                    <a:pt x="358" y="459"/>
                    <a:pt x="359" y="458"/>
                  </a:cubicBezTo>
                  <a:cubicBezTo>
                    <a:pt x="365" y="455"/>
                    <a:pt x="367" y="466"/>
                    <a:pt x="374" y="469"/>
                  </a:cubicBezTo>
                  <a:cubicBezTo>
                    <a:pt x="377" y="470"/>
                    <a:pt x="381" y="466"/>
                    <a:pt x="383" y="468"/>
                  </a:cubicBezTo>
                  <a:cubicBezTo>
                    <a:pt x="391" y="474"/>
                    <a:pt x="385" y="480"/>
                    <a:pt x="384" y="486"/>
                  </a:cubicBezTo>
                  <a:cubicBezTo>
                    <a:pt x="384" y="490"/>
                    <a:pt x="386" y="494"/>
                    <a:pt x="384" y="498"/>
                  </a:cubicBezTo>
                  <a:cubicBezTo>
                    <a:pt x="363" y="557"/>
                    <a:pt x="392" y="450"/>
                    <a:pt x="368" y="513"/>
                  </a:cubicBezTo>
                  <a:cubicBezTo>
                    <a:pt x="367" y="515"/>
                    <a:pt x="371" y="516"/>
                    <a:pt x="372" y="518"/>
                  </a:cubicBezTo>
                  <a:cubicBezTo>
                    <a:pt x="374" y="520"/>
                    <a:pt x="375" y="522"/>
                    <a:pt x="376" y="524"/>
                  </a:cubicBezTo>
                  <a:cubicBezTo>
                    <a:pt x="377" y="525"/>
                    <a:pt x="379" y="525"/>
                    <a:pt x="380" y="525"/>
                  </a:cubicBezTo>
                  <a:cubicBezTo>
                    <a:pt x="382" y="526"/>
                    <a:pt x="375" y="523"/>
                    <a:pt x="376" y="524"/>
                  </a:cubicBezTo>
                  <a:cubicBezTo>
                    <a:pt x="381" y="526"/>
                    <a:pt x="386" y="526"/>
                    <a:pt x="389" y="529"/>
                  </a:cubicBezTo>
                  <a:cubicBezTo>
                    <a:pt x="391" y="531"/>
                    <a:pt x="381" y="527"/>
                    <a:pt x="383" y="529"/>
                  </a:cubicBezTo>
                  <a:cubicBezTo>
                    <a:pt x="389" y="534"/>
                    <a:pt x="406" y="541"/>
                    <a:pt x="413" y="545"/>
                  </a:cubicBezTo>
                  <a:cubicBezTo>
                    <a:pt x="421" y="550"/>
                    <a:pt x="413" y="549"/>
                    <a:pt x="420" y="557"/>
                  </a:cubicBezTo>
                  <a:cubicBezTo>
                    <a:pt x="422" y="560"/>
                    <a:pt x="435" y="570"/>
                    <a:pt x="436" y="574"/>
                  </a:cubicBezTo>
                  <a:cubicBezTo>
                    <a:pt x="436" y="577"/>
                    <a:pt x="430" y="575"/>
                    <a:pt x="430" y="577"/>
                  </a:cubicBezTo>
                  <a:cubicBezTo>
                    <a:pt x="430" y="581"/>
                    <a:pt x="446" y="587"/>
                    <a:pt x="440" y="593"/>
                  </a:cubicBezTo>
                  <a:cubicBezTo>
                    <a:pt x="437" y="596"/>
                    <a:pt x="432" y="597"/>
                    <a:pt x="428" y="599"/>
                  </a:cubicBezTo>
                  <a:cubicBezTo>
                    <a:pt x="426" y="600"/>
                    <a:pt x="424" y="600"/>
                    <a:pt x="423" y="602"/>
                  </a:cubicBezTo>
                  <a:cubicBezTo>
                    <a:pt x="420" y="604"/>
                    <a:pt x="420" y="608"/>
                    <a:pt x="417" y="610"/>
                  </a:cubicBezTo>
                  <a:cubicBezTo>
                    <a:pt x="416" y="612"/>
                    <a:pt x="413" y="611"/>
                    <a:pt x="412" y="613"/>
                  </a:cubicBezTo>
                  <a:cubicBezTo>
                    <a:pt x="411" y="615"/>
                    <a:pt x="412" y="617"/>
                    <a:pt x="412" y="619"/>
                  </a:cubicBezTo>
                  <a:cubicBezTo>
                    <a:pt x="412" y="620"/>
                    <a:pt x="411" y="622"/>
                    <a:pt x="412" y="622"/>
                  </a:cubicBezTo>
                  <a:cubicBezTo>
                    <a:pt x="415" y="624"/>
                    <a:pt x="419" y="625"/>
                    <a:pt x="422" y="626"/>
                  </a:cubicBezTo>
                  <a:cubicBezTo>
                    <a:pt x="429" y="629"/>
                    <a:pt x="436" y="632"/>
                    <a:pt x="444" y="634"/>
                  </a:cubicBezTo>
                  <a:cubicBezTo>
                    <a:pt x="444" y="635"/>
                    <a:pt x="445" y="635"/>
                    <a:pt x="445" y="635"/>
                  </a:cubicBezTo>
                  <a:cubicBezTo>
                    <a:pt x="445" y="636"/>
                    <a:pt x="443" y="636"/>
                    <a:pt x="444" y="637"/>
                  </a:cubicBezTo>
                  <a:cubicBezTo>
                    <a:pt x="456" y="640"/>
                    <a:pt x="468" y="642"/>
                    <a:pt x="480" y="644"/>
                  </a:cubicBezTo>
                  <a:cubicBezTo>
                    <a:pt x="477" y="644"/>
                    <a:pt x="477" y="644"/>
                    <a:pt x="477" y="644"/>
                  </a:cubicBezTo>
                  <a:cubicBezTo>
                    <a:pt x="489" y="643"/>
                    <a:pt x="502" y="642"/>
                    <a:pt x="514" y="639"/>
                  </a:cubicBezTo>
                  <a:cubicBezTo>
                    <a:pt x="547" y="634"/>
                    <a:pt x="579" y="626"/>
                    <a:pt x="611" y="616"/>
                  </a:cubicBezTo>
                  <a:cubicBezTo>
                    <a:pt x="612" y="616"/>
                    <a:pt x="612" y="616"/>
                    <a:pt x="612" y="616"/>
                  </a:cubicBezTo>
                  <a:cubicBezTo>
                    <a:pt x="631" y="610"/>
                    <a:pt x="648" y="601"/>
                    <a:pt x="666" y="594"/>
                  </a:cubicBezTo>
                  <a:cubicBezTo>
                    <a:pt x="669" y="592"/>
                    <a:pt x="680" y="589"/>
                    <a:pt x="682" y="586"/>
                  </a:cubicBezTo>
                  <a:cubicBezTo>
                    <a:pt x="684" y="583"/>
                    <a:pt x="685" y="579"/>
                    <a:pt x="687" y="576"/>
                  </a:cubicBezTo>
                  <a:cubicBezTo>
                    <a:pt x="689" y="574"/>
                    <a:pt x="692" y="574"/>
                    <a:pt x="695" y="573"/>
                  </a:cubicBezTo>
                  <a:cubicBezTo>
                    <a:pt x="705" y="568"/>
                    <a:pt x="709" y="564"/>
                    <a:pt x="718" y="558"/>
                  </a:cubicBezTo>
                  <a:cubicBezTo>
                    <a:pt x="733" y="548"/>
                    <a:pt x="758" y="540"/>
                    <a:pt x="769" y="523"/>
                  </a:cubicBezTo>
                  <a:cubicBezTo>
                    <a:pt x="771" y="520"/>
                    <a:pt x="774" y="517"/>
                    <a:pt x="775" y="513"/>
                  </a:cubicBezTo>
                  <a:cubicBezTo>
                    <a:pt x="776" y="511"/>
                    <a:pt x="776" y="508"/>
                    <a:pt x="777" y="506"/>
                  </a:cubicBezTo>
                  <a:cubicBezTo>
                    <a:pt x="778" y="504"/>
                    <a:pt x="781" y="503"/>
                    <a:pt x="782" y="500"/>
                  </a:cubicBezTo>
                  <a:cubicBezTo>
                    <a:pt x="782" y="500"/>
                    <a:pt x="780" y="501"/>
                    <a:pt x="780" y="500"/>
                  </a:cubicBezTo>
                  <a:cubicBezTo>
                    <a:pt x="778" y="497"/>
                    <a:pt x="775" y="493"/>
                    <a:pt x="775" y="489"/>
                  </a:cubicBezTo>
                  <a:cubicBezTo>
                    <a:pt x="775" y="486"/>
                    <a:pt x="780" y="485"/>
                    <a:pt x="780" y="481"/>
                  </a:cubicBezTo>
                  <a:cubicBezTo>
                    <a:pt x="780" y="479"/>
                    <a:pt x="773" y="481"/>
                    <a:pt x="774" y="479"/>
                  </a:cubicBezTo>
                  <a:cubicBezTo>
                    <a:pt x="774" y="471"/>
                    <a:pt x="785" y="463"/>
                    <a:pt x="789" y="458"/>
                  </a:cubicBezTo>
                  <a:cubicBezTo>
                    <a:pt x="790" y="456"/>
                    <a:pt x="791" y="453"/>
                    <a:pt x="793" y="451"/>
                  </a:cubicBezTo>
                  <a:cubicBezTo>
                    <a:pt x="793" y="450"/>
                    <a:pt x="795" y="450"/>
                    <a:pt x="795" y="449"/>
                  </a:cubicBezTo>
                  <a:cubicBezTo>
                    <a:pt x="796" y="448"/>
                    <a:pt x="796" y="446"/>
                    <a:pt x="797" y="444"/>
                  </a:cubicBezTo>
                  <a:cubicBezTo>
                    <a:pt x="800" y="441"/>
                    <a:pt x="804" y="440"/>
                    <a:pt x="807" y="437"/>
                  </a:cubicBezTo>
                  <a:cubicBezTo>
                    <a:pt x="807" y="436"/>
                    <a:pt x="806" y="435"/>
                    <a:pt x="806" y="434"/>
                  </a:cubicBezTo>
                  <a:cubicBezTo>
                    <a:pt x="808" y="433"/>
                    <a:pt x="810" y="433"/>
                    <a:pt x="811" y="432"/>
                  </a:cubicBezTo>
                  <a:cubicBezTo>
                    <a:pt x="815" y="429"/>
                    <a:pt x="817" y="423"/>
                    <a:pt x="820" y="419"/>
                  </a:cubicBezTo>
                  <a:cubicBezTo>
                    <a:pt x="830" y="407"/>
                    <a:pt x="841" y="395"/>
                    <a:pt x="851" y="383"/>
                  </a:cubicBezTo>
                  <a:cubicBezTo>
                    <a:pt x="857" y="376"/>
                    <a:pt x="864" y="370"/>
                    <a:pt x="870" y="363"/>
                  </a:cubicBezTo>
                  <a:cubicBezTo>
                    <a:pt x="878" y="353"/>
                    <a:pt x="886" y="342"/>
                    <a:pt x="892" y="331"/>
                  </a:cubicBezTo>
                  <a:cubicBezTo>
                    <a:pt x="897" y="323"/>
                    <a:pt x="901" y="314"/>
                    <a:pt x="905" y="306"/>
                  </a:cubicBezTo>
                  <a:cubicBezTo>
                    <a:pt x="908" y="298"/>
                    <a:pt x="910" y="290"/>
                    <a:pt x="914" y="282"/>
                  </a:cubicBezTo>
                  <a:cubicBezTo>
                    <a:pt x="917" y="275"/>
                    <a:pt x="922" y="267"/>
                    <a:pt x="924" y="259"/>
                  </a:cubicBezTo>
                  <a:cubicBezTo>
                    <a:pt x="924" y="256"/>
                    <a:pt x="923" y="252"/>
                    <a:pt x="925" y="249"/>
                  </a:cubicBezTo>
                  <a:cubicBezTo>
                    <a:pt x="925" y="246"/>
                    <a:pt x="928" y="246"/>
                    <a:pt x="929" y="244"/>
                  </a:cubicBezTo>
                  <a:cubicBezTo>
                    <a:pt x="930" y="242"/>
                    <a:pt x="926" y="248"/>
                    <a:pt x="926" y="246"/>
                  </a:cubicBezTo>
                  <a:cubicBezTo>
                    <a:pt x="924" y="243"/>
                    <a:pt x="926" y="239"/>
                    <a:pt x="926" y="236"/>
                  </a:cubicBezTo>
                  <a:cubicBezTo>
                    <a:pt x="927" y="234"/>
                    <a:pt x="929" y="231"/>
                    <a:pt x="928" y="229"/>
                  </a:cubicBezTo>
                  <a:cubicBezTo>
                    <a:pt x="927" y="227"/>
                    <a:pt x="925" y="229"/>
                    <a:pt x="923" y="230"/>
                  </a:cubicBezTo>
                  <a:cubicBezTo>
                    <a:pt x="921" y="233"/>
                    <a:pt x="919" y="237"/>
                    <a:pt x="917" y="241"/>
                  </a:cubicBezTo>
                  <a:cubicBezTo>
                    <a:pt x="915" y="244"/>
                    <a:pt x="912" y="246"/>
                    <a:pt x="909" y="249"/>
                  </a:cubicBezTo>
                  <a:cubicBezTo>
                    <a:pt x="899" y="258"/>
                    <a:pt x="916" y="241"/>
                    <a:pt x="902" y="253"/>
                  </a:cubicBezTo>
                  <a:cubicBezTo>
                    <a:pt x="900" y="254"/>
                    <a:pt x="900" y="256"/>
                    <a:pt x="898" y="258"/>
                  </a:cubicBezTo>
                  <a:cubicBezTo>
                    <a:pt x="896" y="259"/>
                    <a:pt x="893" y="260"/>
                    <a:pt x="891" y="262"/>
                  </a:cubicBezTo>
                  <a:cubicBezTo>
                    <a:pt x="887" y="265"/>
                    <a:pt x="885" y="270"/>
                    <a:pt x="881" y="274"/>
                  </a:cubicBezTo>
                  <a:cubicBezTo>
                    <a:pt x="879" y="275"/>
                    <a:pt x="876" y="275"/>
                    <a:pt x="874" y="276"/>
                  </a:cubicBezTo>
                  <a:cubicBezTo>
                    <a:pt x="865" y="278"/>
                    <a:pt x="856" y="280"/>
                    <a:pt x="847" y="283"/>
                  </a:cubicBezTo>
                  <a:cubicBezTo>
                    <a:pt x="844" y="284"/>
                    <a:pt x="838" y="290"/>
                    <a:pt x="838" y="287"/>
                  </a:cubicBezTo>
                  <a:cubicBezTo>
                    <a:pt x="839" y="283"/>
                    <a:pt x="846" y="281"/>
                    <a:pt x="848" y="276"/>
                  </a:cubicBezTo>
                  <a:cubicBezTo>
                    <a:pt x="850" y="271"/>
                    <a:pt x="824" y="258"/>
                    <a:pt x="822" y="258"/>
                  </a:cubicBezTo>
                  <a:cubicBezTo>
                    <a:pt x="818" y="257"/>
                    <a:pt x="814" y="260"/>
                    <a:pt x="810" y="259"/>
                  </a:cubicBezTo>
                  <a:cubicBezTo>
                    <a:pt x="808" y="258"/>
                    <a:pt x="808" y="253"/>
                    <a:pt x="806" y="254"/>
                  </a:cubicBezTo>
                  <a:cubicBezTo>
                    <a:pt x="804" y="254"/>
                    <a:pt x="807" y="261"/>
                    <a:pt x="805" y="260"/>
                  </a:cubicBezTo>
                  <a:cubicBezTo>
                    <a:pt x="797" y="257"/>
                    <a:pt x="796" y="235"/>
                    <a:pt x="789" y="228"/>
                  </a:cubicBezTo>
                  <a:cubicBezTo>
                    <a:pt x="786" y="225"/>
                    <a:pt x="782" y="224"/>
                    <a:pt x="778" y="223"/>
                  </a:cubicBezTo>
                  <a:cubicBezTo>
                    <a:pt x="777" y="223"/>
                    <a:pt x="774" y="224"/>
                    <a:pt x="774" y="223"/>
                  </a:cubicBezTo>
                  <a:cubicBezTo>
                    <a:pt x="772" y="219"/>
                    <a:pt x="772" y="214"/>
                    <a:pt x="771" y="210"/>
                  </a:cubicBezTo>
                  <a:cubicBezTo>
                    <a:pt x="769" y="205"/>
                    <a:pt x="767" y="200"/>
                    <a:pt x="766" y="195"/>
                  </a:cubicBezTo>
                  <a:cubicBezTo>
                    <a:pt x="766" y="194"/>
                    <a:pt x="769" y="194"/>
                    <a:pt x="769" y="194"/>
                  </a:cubicBezTo>
                  <a:cubicBezTo>
                    <a:pt x="768" y="191"/>
                    <a:pt x="764" y="190"/>
                    <a:pt x="763" y="188"/>
                  </a:cubicBezTo>
                  <a:cubicBezTo>
                    <a:pt x="762" y="186"/>
                    <a:pt x="764" y="183"/>
                    <a:pt x="763" y="182"/>
                  </a:cubicBezTo>
                  <a:cubicBezTo>
                    <a:pt x="760" y="179"/>
                    <a:pt x="756" y="178"/>
                    <a:pt x="753" y="176"/>
                  </a:cubicBezTo>
                  <a:cubicBezTo>
                    <a:pt x="751" y="175"/>
                    <a:pt x="746" y="175"/>
                    <a:pt x="745" y="172"/>
                  </a:cubicBezTo>
                  <a:cubicBezTo>
                    <a:pt x="743" y="169"/>
                    <a:pt x="748" y="164"/>
                    <a:pt x="746" y="160"/>
                  </a:cubicBezTo>
                  <a:cubicBezTo>
                    <a:pt x="744" y="157"/>
                    <a:pt x="739" y="157"/>
                    <a:pt x="736" y="154"/>
                  </a:cubicBezTo>
                  <a:cubicBezTo>
                    <a:pt x="727" y="145"/>
                    <a:pt x="732" y="146"/>
                    <a:pt x="727" y="140"/>
                  </a:cubicBezTo>
                  <a:cubicBezTo>
                    <a:pt x="722" y="134"/>
                    <a:pt x="722" y="138"/>
                    <a:pt x="717" y="128"/>
                  </a:cubicBezTo>
                  <a:cubicBezTo>
                    <a:pt x="716" y="127"/>
                    <a:pt x="718" y="126"/>
                    <a:pt x="717" y="124"/>
                  </a:cubicBezTo>
                  <a:cubicBezTo>
                    <a:pt x="715" y="120"/>
                    <a:pt x="711" y="117"/>
                    <a:pt x="709" y="113"/>
                  </a:cubicBezTo>
                  <a:cubicBezTo>
                    <a:pt x="708" y="112"/>
                    <a:pt x="710" y="112"/>
                    <a:pt x="710" y="112"/>
                  </a:cubicBezTo>
                  <a:cubicBezTo>
                    <a:pt x="702" y="103"/>
                    <a:pt x="695" y="105"/>
                    <a:pt x="690" y="9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" name="Freeform 861"/>
            <p:cNvSpPr>
              <a:spLocks/>
            </p:cNvSpPr>
            <p:nvPr/>
          </p:nvSpPr>
          <p:spPr bwMode="auto">
            <a:xfrm>
              <a:off x="1271" y="1065"/>
              <a:ext cx="1407" cy="1493"/>
            </a:xfrm>
            <a:custGeom>
              <a:avLst/>
              <a:gdLst>
                <a:gd name="T0" fmla="*/ 601 w 938"/>
                <a:gd name="T1" fmla="*/ 853 h 996"/>
                <a:gd name="T2" fmla="*/ 676 w 938"/>
                <a:gd name="T3" fmla="*/ 941 h 996"/>
                <a:gd name="T4" fmla="*/ 753 w 938"/>
                <a:gd name="T5" fmla="*/ 947 h 996"/>
                <a:gd name="T6" fmla="*/ 818 w 938"/>
                <a:gd name="T7" fmla="*/ 836 h 996"/>
                <a:gd name="T8" fmla="*/ 751 w 938"/>
                <a:gd name="T9" fmla="*/ 788 h 996"/>
                <a:gd name="T10" fmla="*/ 716 w 938"/>
                <a:gd name="T11" fmla="*/ 739 h 996"/>
                <a:gd name="T12" fmla="*/ 828 w 938"/>
                <a:gd name="T13" fmla="*/ 727 h 996"/>
                <a:gd name="T14" fmla="*/ 888 w 938"/>
                <a:gd name="T15" fmla="*/ 687 h 996"/>
                <a:gd name="T16" fmla="*/ 913 w 938"/>
                <a:gd name="T17" fmla="*/ 741 h 996"/>
                <a:gd name="T18" fmla="*/ 883 w 938"/>
                <a:gd name="T19" fmla="*/ 414 h 996"/>
                <a:gd name="T20" fmla="*/ 440 w 938"/>
                <a:gd name="T21" fmla="*/ 38 h 996"/>
                <a:gd name="T22" fmla="*/ 469 w 938"/>
                <a:gd name="T23" fmla="*/ 78 h 996"/>
                <a:gd name="T24" fmla="*/ 448 w 938"/>
                <a:gd name="T25" fmla="*/ 98 h 996"/>
                <a:gd name="T26" fmla="*/ 500 w 938"/>
                <a:gd name="T27" fmla="*/ 138 h 996"/>
                <a:gd name="T28" fmla="*/ 482 w 938"/>
                <a:gd name="T29" fmla="*/ 151 h 996"/>
                <a:gd name="T30" fmla="*/ 524 w 938"/>
                <a:gd name="T31" fmla="*/ 170 h 996"/>
                <a:gd name="T32" fmla="*/ 501 w 938"/>
                <a:gd name="T33" fmla="*/ 170 h 996"/>
                <a:gd name="T34" fmla="*/ 495 w 938"/>
                <a:gd name="T35" fmla="*/ 192 h 996"/>
                <a:gd name="T36" fmla="*/ 461 w 938"/>
                <a:gd name="T37" fmla="*/ 218 h 996"/>
                <a:gd name="T38" fmla="*/ 434 w 938"/>
                <a:gd name="T39" fmla="*/ 267 h 996"/>
                <a:gd name="T40" fmla="*/ 412 w 938"/>
                <a:gd name="T41" fmla="*/ 298 h 996"/>
                <a:gd name="T42" fmla="*/ 411 w 938"/>
                <a:gd name="T43" fmla="*/ 248 h 996"/>
                <a:gd name="T44" fmla="*/ 317 w 938"/>
                <a:gd name="T45" fmla="*/ 242 h 996"/>
                <a:gd name="T46" fmla="*/ 270 w 938"/>
                <a:gd name="T47" fmla="*/ 284 h 996"/>
                <a:gd name="T48" fmla="*/ 255 w 938"/>
                <a:gd name="T49" fmla="*/ 323 h 996"/>
                <a:gd name="T50" fmla="*/ 221 w 938"/>
                <a:gd name="T51" fmla="*/ 349 h 996"/>
                <a:gd name="T52" fmla="*/ 221 w 938"/>
                <a:gd name="T53" fmla="*/ 368 h 996"/>
                <a:gd name="T54" fmla="*/ 259 w 938"/>
                <a:gd name="T55" fmla="*/ 399 h 996"/>
                <a:gd name="T56" fmla="*/ 299 w 938"/>
                <a:gd name="T57" fmla="*/ 413 h 996"/>
                <a:gd name="T58" fmla="*/ 305 w 938"/>
                <a:gd name="T59" fmla="*/ 377 h 996"/>
                <a:gd name="T60" fmla="*/ 321 w 938"/>
                <a:gd name="T61" fmla="*/ 302 h 996"/>
                <a:gd name="T62" fmla="*/ 325 w 938"/>
                <a:gd name="T63" fmla="*/ 334 h 996"/>
                <a:gd name="T64" fmla="*/ 381 w 938"/>
                <a:gd name="T65" fmla="*/ 357 h 996"/>
                <a:gd name="T66" fmla="*/ 364 w 938"/>
                <a:gd name="T67" fmla="*/ 400 h 996"/>
                <a:gd name="T68" fmla="*/ 320 w 938"/>
                <a:gd name="T69" fmla="*/ 449 h 996"/>
                <a:gd name="T70" fmla="*/ 241 w 938"/>
                <a:gd name="T71" fmla="*/ 457 h 996"/>
                <a:gd name="T72" fmla="*/ 238 w 938"/>
                <a:gd name="T73" fmla="*/ 417 h 996"/>
                <a:gd name="T74" fmla="*/ 223 w 938"/>
                <a:gd name="T75" fmla="*/ 468 h 996"/>
                <a:gd name="T76" fmla="*/ 166 w 938"/>
                <a:gd name="T77" fmla="*/ 505 h 996"/>
                <a:gd name="T78" fmla="*/ 115 w 938"/>
                <a:gd name="T79" fmla="*/ 537 h 996"/>
                <a:gd name="T80" fmla="*/ 110 w 938"/>
                <a:gd name="T81" fmla="*/ 572 h 996"/>
                <a:gd name="T82" fmla="*/ 44 w 938"/>
                <a:gd name="T83" fmla="*/ 610 h 996"/>
                <a:gd name="T84" fmla="*/ 27 w 938"/>
                <a:gd name="T85" fmla="*/ 709 h 996"/>
                <a:gd name="T86" fmla="*/ 113 w 938"/>
                <a:gd name="T87" fmla="*/ 701 h 996"/>
                <a:gd name="T88" fmla="*/ 185 w 938"/>
                <a:gd name="T89" fmla="*/ 633 h 996"/>
                <a:gd name="T90" fmla="*/ 262 w 938"/>
                <a:gd name="T91" fmla="*/ 654 h 996"/>
                <a:gd name="T92" fmla="*/ 311 w 938"/>
                <a:gd name="T93" fmla="*/ 719 h 996"/>
                <a:gd name="T94" fmla="*/ 290 w 938"/>
                <a:gd name="T95" fmla="*/ 645 h 996"/>
                <a:gd name="T96" fmla="*/ 332 w 938"/>
                <a:gd name="T97" fmla="*/ 638 h 996"/>
                <a:gd name="T98" fmla="*/ 375 w 938"/>
                <a:gd name="T99" fmla="*/ 700 h 996"/>
                <a:gd name="T100" fmla="*/ 396 w 938"/>
                <a:gd name="T101" fmla="*/ 727 h 996"/>
                <a:gd name="T102" fmla="*/ 403 w 938"/>
                <a:gd name="T103" fmla="*/ 698 h 996"/>
                <a:gd name="T104" fmla="*/ 412 w 938"/>
                <a:gd name="T105" fmla="*/ 664 h 996"/>
                <a:gd name="T106" fmla="*/ 467 w 938"/>
                <a:gd name="T107" fmla="*/ 649 h 996"/>
                <a:gd name="T108" fmla="*/ 466 w 938"/>
                <a:gd name="T109" fmla="*/ 558 h 996"/>
                <a:gd name="T110" fmla="*/ 488 w 938"/>
                <a:gd name="T111" fmla="*/ 572 h 996"/>
                <a:gd name="T112" fmla="*/ 525 w 938"/>
                <a:gd name="T113" fmla="*/ 542 h 996"/>
                <a:gd name="T114" fmla="*/ 550 w 938"/>
                <a:gd name="T115" fmla="*/ 572 h 996"/>
                <a:gd name="T116" fmla="*/ 528 w 938"/>
                <a:gd name="T117" fmla="*/ 616 h 996"/>
                <a:gd name="T118" fmla="*/ 452 w 938"/>
                <a:gd name="T119" fmla="*/ 688 h 996"/>
                <a:gd name="T120" fmla="*/ 469 w 938"/>
                <a:gd name="T121" fmla="*/ 722 h 996"/>
                <a:gd name="T122" fmla="*/ 560 w 938"/>
                <a:gd name="T123" fmla="*/ 703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38" h="996">
                  <a:moveTo>
                    <a:pt x="540" y="817"/>
                  </a:moveTo>
                  <a:cubicBezTo>
                    <a:pt x="540" y="816"/>
                    <a:pt x="544" y="815"/>
                    <a:pt x="545" y="816"/>
                  </a:cubicBezTo>
                  <a:cubicBezTo>
                    <a:pt x="555" y="821"/>
                    <a:pt x="554" y="842"/>
                    <a:pt x="568" y="838"/>
                  </a:cubicBezTo>
                  <a:cubicBezTo>
                    <a:pt x="572" y="836"/>
                    <a:pt x="571" y="828"/>
                    <a:pt x="573" y="824"/>
                  </a:cubicBezTo>
                  <a:cubicBezTo>
                    <a:pt x="575" y="822"/>
                    <a:pt x="570" y="830"/>
                    <a:pt x="572" y="832"/>
                  </a:cubicBezTo>
                  <a:cubicBezTo>
                    <a:pt x="574" y="834"/>
                    <a:pt x="577" y="829"/>
                    <a:pt x="579" y="830"/>
                  </a:cubicBezTo>
                  <a:cubicBezTo>
                    <a:pt x="584" y="831"/>
                    <a:pt x="590" y="841"/>
                    <a:pt x="593" y="845"/>
                  </a:cubicBezTo>
                  <a:cubicBezTo>
                    <a:pt x="595" y="848"/>
                    <a:pt x="597" y="850"/>
                    <a:pt x="599" y="852"/>
                  </a:cubicBezTo>
                  <a:cubicBezTo>
                    <a:pt x="600" y="853"/>
                    <a:pt x="601" y="852"/>
                    <a:pt x="601" y="853"/>
                  </a:cubicBezTo>
                  <a:cubicBezTo>
                    <a:pt x="602" y="854"/>
                    <a:pt x="601" y="856"/>
                    <a:pt x="602" y="857"/>
                  </a:cubicBezTo>
                  <a:cubicBezTo>
                    <a:pt x="604" y="859"/>
                    <a:pt x="607" y="861"/>
                    <a:pt x="610" y="863"/>
                  </a:cubicBezTo>
                  <a:cubicBezTo>
                    <a:pt x="614" y="866"/>
                    <a:pt x="617" y="870"/>
                    <a:pt x="621" y="874"/>
                  </a:cubicBezTo>
                  <a:cubicBezTo>
                    <a:pt x="623" y="875"/>
                    <a:pt x="626" y="875"/>
                    <a:pt x="628" y="877"/>
                  </a:cubicBezTo>
                  <a:cubicBezTo>
                    <a:pt x="632" y="882"/>
                    <a:pt x="636" y="887"/>
                    <a:pt x="639" y="893"/>
                  </a:cubicBezTo>
                  <a:cubicBezTo>
                    <a:pt x="640" y="896"/>
                    <a:pt x="637" y="898"/>
                    <a:pt x="637" y="901"/>
                  </a:cubicBezTo>
                  <a:cubicBezTo>
                    <a:pt x="638" y="904"/>
                    <a:pt x="639" y="908"/>
                    <a:pt x="641" y="911"/>
                  </a:cubicBezTo>
                  <a:cubicBezTo>
                    <a:pt x="651" y="924"/>
                    <a:pt x="648" y="913"/>
                    <a:pt x="662" y="921"/>
                  </a:cubicBezTo>
                  <a:cubicBezTo>
                    <a:pt x="669" y="925"/>
                    <a:pt x="667" y="935"/>
                    <a:pt x="676" y="941"/>
                  </a:cubicBezTo>
                  <a:cubicBezTo>
                    <a:pt x="678" y="942"/>
                    <a:pt x="682" y="941"/>
                    <a:pt x="682" y="943"/>
                  </a:cubicBezTo>
                  <a:cubicBezTo>
                    <a:pt x="686" y="951"/>
                    <a:pt x="685" y="961"/>
                    <a:pt x="688" y="969"/>
                  </a:cubicBezTo>
                  <a:cubicBezTo>
                    <a:pt x="688" y="971"/>
                    <a:pt x="691" y="970"/>
                    <a:pt x="692" y="971"/>
                  </a:cubicBezTo>
                  <a:cubicBezTo>
                    <a:pt x="694" y="975"/>
                    <a:pt x="695" y="980"/>
                    <a:pt x="696" y="984"/>
                  </a:cubicBezTo>
                  <a:cubicBezTo>
                    <a:pt x="696" y="984"/>
                    <a:pt x="694" y="996"/>
                    <a:pt x="700" y="995"/>
                  </a:cubicBezTo>
                  <a:cubicBezTo>
                    <a:pt x="719" y="989"/>
                    <a:pt x="713" y="986"/>
                    <a:pt x="722" y="975"/>
                  </a:cubicBezTo>
                  <a:cubicBezTo>
                    <a:pt x="724" y="972"/>
                    <a:pt x="730" y="970"/>
                    <a:pt x="733" y="967"/>
                  </a:cubicBezTo>
                  <a:cubicBezTo>
                    <a:pt x="766" y="937"/>
                    <a:pt x="714" y="984"/>
                    <a:pt x="746" y="951"/>
                  </a:cubicBezTo>
                  <a:cubicBezTo>
                    <a:pt x="748" y="950"/>
                    <a:pt x="751" y="949"/>
                    <a:pt x="753" y="947"/>
                  </a:cubicBezTo>
                  <a:cubicBezTo>
                    <a:pt x="755" y="944"/>
                    <a:pt x="756" y="939"/>
                    <a:pt x="759" y="936"/>
                  </a:cubicBezTo>
                  <a:cubicBezTo>
                    <a:pt x="762" y="931"/>
                    <a:pt x="766" y="927"/>
                    <a:pt x="770" y="923"/>
                  </a:cubicBezTo>
                  <a:cubicBezTo>
                    <a:pt x="775" y="917"/>
                    <a:pt x="781" y="913"/>
                    <a:pt x="784" y="905"/>
                  </a:cubicBezTo>
                  <a:cubicBezTo>
                    <a:pt x="785" y="903"/>
                    <a:pt x="783" y="899"/>
                    <a:pt x="784" y="897"/>
                  </a:cubicBezTo>
                  <a:cubicBezTo>
                    <a:pt x="786" y="893"/>
                    <a:pt x="797" y="878"/>
                    <a:pt x="799" y="876"/>
                  </a:cubicBezTo>
                  <a:cubicBezTo>
                    <a:pt x="802" y="873"/>
                    <a:pt x="805" y="872"/>
                    <a:pt x="807" y="869"/>
                  </a:cubicBezTo>
                  <a:cubicBezTo>
                    <a:pt x="809" y="865"/>
                    <a:pt x="807" y="860"/>
                    <a:pt x="809" y="857"/>
                  </a:cubicBezTo>
                  <a:cubicBezTo>
                    <a:pt x="810" y="853"/>
                    <a:pt x="814" y="852"/>
                    <a:pt x="816" y="849"/>
                  </a:cubicBezTo>
                  <a:cubicBezTo>
                    <a:pt x="818" y="845"/>
                    <a:pt x="817" y="840"/>
                    <a:pt x="818" y="836"/>
                  </a:cubicBezTo>
                  <a:cubicBezTo>
                    <a:pt x="824" y="817"/>
                    <a:pt x="831" y="793"/>
                    <a:pt x="832" y="773"/>
                  </a:cubicBezTo>
                  <a:cubicBezTo>
                    <a:pt x="833" y="766"/>
                    <a:pt x="823" y="777"/>
                    <a:pt x="809" y="769"/>
                  </a:cubicBezTo>
                  <a:cubicBezTo>
                    <a:pt x="803" y="765"/>
                    <a:pt x="802" y="747"/>
                    <a:pt x="797" y="752"/>
                  </a:cubicBezTo>
                  <a:cubicBezTo>
                    <a:pt x="795" y="754"/>
                    <a:pt x="793" y="755"/>
                    <a:pt x="791" y="758"/>
                  </a:cubicBezTo>
                  <a:cubicBezTo>
                    <a:pt x="791" y="760"/>
                    <a:pt x="791" y="762"/>
                    <a:pt x="791" y="764"/>
                  </a:cubicBezTo>
                  <a:cubicBezTo>
                    <a:pt x="790" y="770"/>
                    <a:pt x="788" y="776"/>
                    <a:pt x="786" y="782"/>
                  </a:cubicBezTo>
                  <a:cubicBezTo>
                    <a:pt x="785" y="786"/>
                    <a:pt x="766" y="800"/>
                    <a:pt x="765" y="800"/>
                  </a:cubicBezTo>
                  <a:cubicBezTo>
                    <a:pt x="753" y="804"/>
                    <a:pt x="761" y="790"/>
                    <a:pt x="761" y="789"/>
                  </a:cubicBezTo>
                  <a:cubicBezTo>
                    <a:pt x="759" y="787"/>
                    <a:pt x="753" y="786"/>
                    <a:pt x="751" y="788"/>
                  </a:cubicBezTo>
                  <a:cubicBezTo>
                    <a:pt x="750" y="791"/>
                    <a:pt x="758" y="797"/>
                    <a:pt x="754" y="798"/>
                  </a:cubicBezTo>
                  <a:cubicBezTo>
                    <a:pt x="745" y="799"/>
                    <a:pt x="746" y="779"/>
                    <a:pt x="743" y="776"/>
                  </a:cubicBezTo>
                  <a:cubicBezTo>
                    <a:pt x="739" y="773"/>
                    <a:pt x="735" y="771"/>
                    <a:pt x="731" y="769"/>
                  </a:cubicBezTo>
                  <a:cubicBezTo>
                    <a:pt x="730" y="769"/>
                    <a:pt x="728" y="771"/>
                    <a:pt x="727" y="770"/>
                  </a:cubicBezTo>
                  <a:cubicBezTo>
                    <a:pt x="724" y="768"/>
                    <a:pt x="723" y="763"/>
                    <a:pt x="720" y="760"/>
                  </a:cubicBezTo>
                  <a:cubicBezTo>
                    <a:pt x="717" y="757"/>
                    <a:pt x="712" y="756"/>
                    <a:pt x="710" y="752"/>
                  </a:cubicBezTo>
                  <a:cubicBezTo>
                    <a:pt x="709" y="750"/>
                    <a:pt x="714" y="749"/>
                    <a:pt x="714" y="747"/>
                  </a:cubicBezTo>
                  <a:cubicBezTo>
                    <a:pt x="714" y="745"/>
                    <a:pt x="710" y="744"/>
                    <a:pt x="710" y="742"/>
                  </a:cubicBezTo>
                  <a:cubicBezTo>
                    <a:pt x="711" y="740"/>
                    <a:pt x="714" y="741"/>
                    <a:pt x="716" y="739"/>
                  </a:cubicBezTo>
                  <a:cubicBezTo>
                    <a:pt x="722" y="735"/>
                    <a:pt x="721" y="730"/>
                    <a:pt x="729" y="728"/>
                  </a:cubicBezTo>
                  <a:cubicBezTo>
                    <a:pt x="732" y="728"/>
                    <a:pt x="741" y="739"/>
                    <a:pt x="743" y="742"/>
                  </a:cubicBezTo>
                  <a:cubicBezTo>
                    <a:pt x="745" y="745"/>
                    <a:pt x="745" y="749"/>
                    <a:pt x="748" y="750"/>
                  </a:cubicBezTo>
                  <a:cubicBezTo>
                    <a:pt x="752" y="752"/>
                    <a:pt x="756" y="749"/>
                    <a:pt x="760" y="749"/>
                  </a:cubicBezTo>
                  <a:cubicBezTo>
                    <a:pt x="769" y="751"/>
                    <a:pt x="773" y="759"/>
                    <a:pt x="781" y="751"/>
                  </a:cubicBezTo>
                  <a:cubicBezTo>
                    <a:pt x="785" y="748"/>
                    <a:pt x="791" y="728"/>
                    <a:pt x="796" y="730"/>
                  </a:cubicBezTo>
                  <a:cubicBezTo>
                    <a:pt x="801" y="731"/>
                    <a:pt x="800" y="740"/>
                    <a:pt x="804" y="744"/>
                  </a:cubicBezTo>
                  <a:cubicBezTo>
                    <a:pt x="805" y="745"/>
                    <a:pt x="814" y="741"/>
                    <a:pt x="818" y="738"/>
                  </a:cubicBezTo>
                  <a:cubicBezTo>
                    <a:pt x="822" y="735"/>
                    <a:pt x="824" y="730"/>
                    <a:pt x="828" y="727"/>
                  </a:cubicBezTo>
                  <a:cubicBezTo>
                    <a:pt x="830" y="726"/>
                    <a:pt x="833" y="725"/>
                    <a:pt x="835" y="723"/>
                  </a:cubicBezTo>
                  <a:cubicBezTo>
                    <a:pt x="836" y="723"/>
                    <a:pt x="853" y="704"/>
                    <a:pt x="854" y="703"/>
                  </a:cubicBezTo>
                  <a:cubicBezTo>
                    <a:pt x="854" y="702"/>
                    <a:pt x="853" y="701"/>
                    <a:pt x="854" y="701"/>
                  </a:cubicBezTo>
                  <a:cubicBezTo>
                    <a:pt x="855" y="698"/>
                    <a:pt x="858" y="695"/>
                    <a:pt x="859" y="692"/>
                  </a:cubicBezTo>
                  <a:cubicBezTo>
                    <a:pt x="860" y="690"/>
                    <a:pt x="859" y="687"/>
                    <a:pt x="861" y="686"/>
                  </a:cubicBezTo>
                  <a:cubicBezTo>
                    <a:pt x="863" y="685"/>
                    <a:pt x="863" y="689"/>
                    <a:pt x="865" y="690"/>
                  </a:cubicBezTo>
                  <a:cubicBezTo>
                    <a:pt x="868" y="692"/>
                    <a:pt x="872" y="694"/>
                    <a:pt x="876" y="696"/>
                  </a:cubicBezTo>
                  <a:cubicBezTo>
                    <a:pt x="879" y="697"/>
                    <a:pt x="881" y="701"/>
                    <a:pt x="884" y="699"/>
                  </a:cubicBezTo>
                  <a:cubicBezTo>
                    <a:pt x="887" y="697"/>
                    <a:pt x="885" y="690"/>
                    <a:pt x="888" y="687"/>
                  </a:cubicBezTo>
                  <a:cubicBezTo>
                    <a:pt x="891" y="685"/>
                    <a:pt x="889" y="693"/>
                    <a:pt x="888" y="696"/>
                  </a:cubicBezTo>
                  <a:cubicBezTo>
                    <a:pt x="888" y="699"/>
                    <a:pt x="887" y="703"/>
                    <a:pt x="885" y="706"/>
                  </a:cubicBezTo>
                  <a:cubicBezTo>
                    <a:pt x="885" y="707"/>
                    <a:pt x="884" y="708"/>
                    <a:pt x="884" y="708"/>
                  </a:cubicBezTo>
                  <a:cubicBezTo>
                    <a:pt x="889" y="698"/>
                    <a:pt x="892" y="687"/>
                    <a:pt x="900" y="679"/>
                  </a:cubicBezTo>
                  <a:cubicBezTo>
                    <a:pt x="903" y="677"/>
                    <a:pt x="900" y="688"/>
                    <a:pt x="901" y="692"/>
                  </a:cubicBezTo>
                  <a:cubicBezTo>
                    <a:pt x="903" y="701"/>
                    <a:pt x="905" y="709"/>
                    <a:pt x="907" y="718"/>
                  </a:cubicBezTo>
                  <a:cubicBezTo>
                    <a:pt x="907" y="719"/>
                    <a:pt x="907" y="713"/>
                    <a:pt x="907" y="714"/>
                  </a:cubicBezTo>
                  <a:cubicBezTo>
                    <a:pt x="909" y="719"/>
                    <a:pt x="910" y="725"/>
                    <a:pt x="911" y="730"/>
                  </a:cubicBezTo>
                  <a:cubicBezTo>
                    <a:pt x="912" y="734"/>
                    <a:pt x="912" y="737"/>
                    <a:pt x="913" y="741"/>
                  </a:cubicBezTo>
                  <a:cubicBezTo>
                    <a:pt x="918" y="756"/>
                    <a:pt x="918" y="750"/>
                    <a:pt x="920" y="761"/>
                  </a:cubicBezTo>
                  <a:cubicBezTo>
                    <a:pt x="922" y="772"/>
                    <a:pt x="924" y="784"/>
                    <a:pt x="926" y="795"/>
                  </a:cubicBezTo>
                  <a:cubicBezTo>
                    <a:pt x="926" y="796"/>
                    <a:pt x="926" y="798"/>
                    <a:pt x="926" y="797"/>
                  </a:cubicBezTo>
                  <a:cubicBezTo>
                    <a:pt x="938" y="718"/>
                    <a:pt x="933" y="686"/>
                    <a:pt x="929" y="594"/>
                  </a:cubicBezTo>
                  <a:cubicBezTo>
                    <a:pt x="929" y="591"/>
                    <a:pt x="928" y="589"/>
                    <a:pt x="927" y="587"/>
                  </a:cubicBezTo>
                  <a:cubicBezTo>
                    <a:pt x="926" y="578"/>
                    <a:pt x="926" y="568"/>
                    <a:pt x="925" y="558"/>
                  </a:cubicBezTo>
                  <a:cubicBezTo>
                    <a:pt x="925" y="556"/>
                    <a:pt x="927" y="552"/>
                    <a:pt x="926" y="549"/>
                  </a:cubicBezTo>
                  <a:cubicBezTo>
                    <a:pt x="926" y="547"/>
                    <a:pt x="925" y="545"/>
                    <a:pt x="925" y="542"/>
                  </a:cubicBezTo>
                  <a:cubicBezTo>
                    <a:pt x="915" y="498"/>
                    <a:pt x="901" y="455"/>
                    <a:pt x="883" y="414"/>
                  </a:cubicBezTo>
                  <a:cubicBezTo>
                    <a:pt x="850" y="338"/>
                    <a:pt x="804" y="268"/>
                    <a:pt x="746" y="209"/>
                  </a:cubicBezTo>
                  <a:cubicBezTo>
                    <a:pt x="653" y="112"/>
                    <a:pt x="529" y="42"/>
                    <a:pt x="397" y="15"/>
                  </a:cubicBezTo>
                  <a:cubicBezTo>
                    <a:pt x="354" y="6"/>
                    <a:pt x="322" y="3"/>
                    <a:pt x="280" y="1"/>
                  </a:cubicBezTo>
                  <a:cubicBezTo>
                    <a:pt x="281" y="0"/>
                    <a:pt x="281" y="0"/>
                    <a:pt x="281" y="0"/>
                  </a:cubicBezTo>
                  <a:cubicBezTo>
                    <a:pt x="314" y="3"/>
                    <a:pt x="348" y="5"/>
                    <a:pt x="381" y="16"/>
                  </a:cubicBezTo>
                  <a:cubicBezTo>
                    <a:pt x="385" y="17"/>
                    <a:pt x="402" y="21"/>
                    <a:pt x="405" y="22"/>
                  </a:cubicBezTo>
                  <a:cubicBezTo>
                    <a:pt x="408" y="24"/>
                    <a:pt x="410" y="27"/>
                    <a:pt x="412" y="29"/>
                  </a:cubicBezTo>
                  <a:cubicBezTo>
                    <a:pt x="419" y="34"/>
                    <a:pt x="429" y="36"/>
                    <a:pt x="437" y="38"/>
                  </a:cubicBezTo>
                  <a:cubicBezTo>
                    <a:pt x="438" y="38"/>
                    <a:pt x="439" y="37"/>
                    <a:pt x="440" y="38"/>
                  </a:cubicBezTo>
                  <a:cubicBezTo>
                    <a:pt x="443" y="39"/>
                    <a:pt x="446" y="41"/>
                    <a:pt x="450" y="43"/>
                  </a:cubicBezTo>
                  <a:cubicBezTo>
                    <a:pt x="451" y="44"/>
                    <a:pt x="452" y="47"/>
                    <a:pt x="454" y="47"/>
                  </a:cubicBezTo>
                  <a:cubicBezTo>
                    <a:pt x="454" y="47"/>
                    <a:pt x="471" y="51"/>
                    <a:pt x="471" y="52"/>
                  </a:cubicBezTo>
                  <a:cubicBezTo>
                    <a:pt x="472" y="56"/>
                    <a:pt x="467" y="59"/>
                    <a:pt x="466" y="63"/>
                  </a:cubicBezTo>
                  <a:cubicBezTo>
                    <a:pt x="466" y="65"/>
                    <a:pt x="469" y="66"/>
                    <a:pt x="468" y="68"/>
                  </a:cubicBezTo>
                  <a:cubicBezTo>
                    <a:pt x="468" y="69"/>
                    <a:pt x="463" y="66"/>
                    <a:pt x="464" y="67"/>
                  </a:cubicBezTo>
                  <a:cubicBezTo>
                    <a:pt x="467" y="70"/>
                    <a:pt x="474" y="71"/>
                    <a:pt x="476" y="76"/>
                  </a:cubicBezTo>
                  <a:cubicBezTo>
                    <a:pt x="477" y="79"/>
                    <a:pt x="470" y="74"/>
                    <a:pt x="467" y="75"/>
                  </a:cubicBezTo>
                  <a:cubicBezTo>
                    <a:pt x="466" y="75"/>
                    <a:pt x="468" y="77"/>
                    <a:pt x="469" y="78"/>
                  </a:cubicBezTo>
                  <a:cubicBezTo>
                    <a:pt x="471" y="79"/>
                    <a:pt x="473" y="79"/>
                    <a:pt x="475" y="81"/>
                  </a:cubicBezTo>
                  <a:cubicBezTo>
                    <a:pt x="478" y="83"/>
                    <a:pt x="479" y="86"/>
                    <a:pt x="482" y="88"/>
                  </a:cubicBezTo>
                  <a:cubicBezTo>
                    <a:pt x="484" y="90"/>
                    <a:pt x="490" y="93"/>
                    <a:pt x="488" y="92"/>
                  </a:cubicBezTo>
                  <a:cubicBezTo>
                    <a:pt x="479" y="87"/>
                    <a:pt x="455" y="72"/>
                    <a:pt x="447" y="71"/>
                  </a:cubicBezTo>
                  <a:cubicBezTo>
                    <a:pt x="447" y="70"/>
                    <a:pt x="419" y="71"/>
                    <a:pt x="423" y="79"/>
                  </a:cubicBezTo>
                  <a:cubicBezTo>
                    <a:pt x="430" y="93"/>
                    <a:pt x="447" y="87"/>
                    <a:pt x="459" y="92"/>
                  </a:cubicBezTo>
                  <a:cubicBezTo>
                    <a:pt x="460" y="92"/>
                    <a:pt x="455" y="92"/>
                    <a:pt x="454" y="92"/>
                  </a:cubicBezTo>
                  <a:cubicBezTo>
                    <a:pt x="450" y="92"/>
                    <a:pt x="446" y="88"/>
                    <a:pt x="444" y="90"/>
                  </a:cubicBezTo>
                  <a:cubicBezTo>
                    <a:pt x="442" y="93"/>
                    <a:pt x="447" y="96"/>
                    <a:pt x="448" y="98"/>
                  </a:cubicBezTo>
                  <a:cubicBezTo>
                    <a:pt x="450" y="101"/>
                    <a:pt x="450" y="105"/>
                    <a:pt x="453" y="108"/>
                  </a:cubicBezTo>
                  <a:cubicBezTo>
                    <a:pt x="455" y="111"/>
                    <a:pt x="460" y="112"/>
                    <a:pt x="463" y="115"/>
                  </a:cubicBezTo>
                  <a:cubicBezTo>
                    <a:pt x="464" y="116"/>
                    <a:pt x="460" y="116"/>
                    <a:pt x="461" y="117"/>
                  </a:cubicBezTo>
                  <a:cubicBezTo>
                    <a:pt x="469" y="120"/>
                    <a:pt x="477" y="121"/>
                    <a:pt x="485" y="124"/>
                  </a:cubicBezTo>
                  <a:cubicBezTo>
                    <a:pt x="487" y="125"/>
                    <a:pt x="480" y="124"/>
                    <a:pt x="478" y="123"/>
                  </a:cubicBezTo>
                  <a:cubicBezTo>
                    <a:pt x="476" y="123"/>
                    <a:pt x="474" y="118"/>
                    <a:pt x="473" y="119"/>
                  </a:cubicBezTo>
                  <a:cubicBezTo>
                    <a:pt x="470" y="123"/>
                    <a:pt x="470" y="128"/>
                    <a:pt x="471" y="132"/>
                  </a:cubicBezTo>
                  <a:cubicBezTo>
                    <a:pt x="473" y="135"/>
                    <a:pt x="477" y="134"/>
                    <a:pt x="480" y="135"/>
                  </a:cubicBezTo>
                  <a:cubicBezTo>
                    <a:pt x="486" y="137"/>
                    <a:pt x="493" y="136"/>
                    <a:pt x="500" y="138"/>
                  </a:cubicBezTo>
                  <a:cubicBezTo>
                    <a:pt x="502" y="139"/>
                    <a:pt x="504" y="141"/>
                    <a:pt x="506" y="142"/>
                  </a:cubicBezTo>
                  <a:cubicBezTo>
                    <a:pt x="510" y="144"/>
                    <a:pt x="516" y="145"/>
                    <a:pt x="520" y="149"/>
                  </a:cubicBezTo>
                  <a:cubicBezTo>
                    <a:pt x="521" y="150"/>
                    <a:pt x="515" y="148"/>
                    <a:pt x="512" y="148"/>
                  </a:cubicBezTo>
                  <a:cubicBezTo>
                    <a:pt x="511" y="147"/>
                    <a:pt x="488" y="135"/>
                    <a:pt x="484" y="143"/>
                  </a:cubicBezTo>
                  <a:cubicBezTo>
                    <a:pt x="478" y="155"/>
                    <a:pt x="503" y="153"/>
                    <a:pt x="503" y="153"/>
                  </a:cubicBezTo>
                  <a:cubicBezTo>
                    <a:pt x="505" y="156"/>
                    <a:pt x="497" y="156"/>
                    <a:pt x="493" y="156"/>
                  </a:cubicBezTo>
                  <a:cubicBezTo>
                    <a:pt x="492" y="156"/>
                    <a:pt x="479" y="147"/>
                    <a:pt x="478" y="147"/>
                  </a:cubicBezTo>
                  <a:cubicBezTo>
                    <a:pt x="476" y="146"/>
                    <a:pt x="471" y="145"/>
                    <a:pt x="473" y="146"/>
                  </a:cubicBezTo>
                  <a:cubicBezTo>
                    <a:pt x="475" y="149"/>
                    <a:pt x="480" y="149"/>
                    <a:pt x="482" y="151"/>
                  </a:cubicBezTo>
                  <a:cubicBezTo>
                    <a:pt x="485" y="154"/>
                    <a:pt x="485" y="158"/>
                    <a:pt x="488" y="160"/>
                  </a:cubicBezTo>
                  <a:cubicBezTo>
                    <a:pt x="491" y="162"/>
                    <a:pt x="495" y="161"/>
                    <a:pt x="499" y="163"/>
                  </a:cubicBezTo>
                  <a:cubicBezTo>
                    <a:pt x="500" y="163"/>
                    <a:pt x="501" y="164"/>
                    <a:pt x="502" y="165"/>
                  </a:cubicBezTo>
                  <a:cubicBezTo>
                    <a:pt x="505" y="167"/>
                    <a:pt x="513" y="176"/>
                    <a:pt x="517" y="175"/>
                  </a:cubicBezTo>
                  <a:cubicBezTo>
                    <a:pt x="521" y="175"/>
                    <a:pt x="523" y="169"/>
                    <a:pt x="527" y="169"/>
                  </a:cubicBezTo>
                  <a:cubicBezTo>
                    <a:pt x="540" y="166"/>
                    <a:pt x="533" y="175"/>
                    <a:pt x="541" y="177"/>
                  </a:cubicBezTo>
                  <a:cubicBezTo>
                    <a:pt x="543" y="178"/>
                    <a:pt x="548" y="174"/>
                    <a:pt x="546" y="175"/>
                  </a:cubicBezTo>
                  <a:cubicBezTo>
                    <a:pt x="545" y="177"/>
                    <a:pt x="542" y="179"/>
                    <a:pt x="540" y="178"/>
                  </a:cubicBezTo>
                  <a:cubicBezTo>
                    <a:pt x="539" y="178"/>
                    <a:pt x="528" y="168"/>
                    <a:pt x="524" y="170"/>
                  </a:cubicBezTo>
                  <a:cubicBezTo>
                    <a:pt x="523" y="172"/>
                    <a:pt x="523" y="175"/>
                    <a:pt x="524" y="177"/>
                  </a:cubicBezTo>
                  <a:cubicBezTo>
                    <a:pt x="527" y="181"/>
                    <a:pt x="533" y="181"/>
                    <a:pt x="537" y="184"/>
                  </a:cubicBezTo>
                  <a:cubicBezTo>
                    <a:pt x="552" y="198"/>
                    <a:pt x="539" y="186"/>
                    <a:pt x="546" y="199"/>
                  </a:cubicBezTo>
                  <a:cubicBezTo>
                    <a:pt x="546" y="200"/>
                    <a:pt x="550" y="200"/>
                    <a:pt x="549" y="201"/>
                  </a:cubicBezTo>
                  <a:cubicBezTo>
                    <a:pt x="543" y="209"/>
                    <a:pt x="535" y="207"/>
                    <a:pt x="535" y="205"/>
                  </a:cubicBezTo>
                  <a:cubicBezTo>
                    <a:pt x="534" y="203"/>
                    <a:pt x="539" y="201"/>
                    <a:pt x="539" y="198"/>
                  </a:cubicBezTo>
                  <a:cubicBezTo>
                    <a:pt x="538" y="192"/>
                    <a:pt x="531" y="183"/>
                    <a:pt x="525" y="181"/>
                  </a:cubicBezTo>
                  <a:cubicBezTo>
                    <a:pt x="523" y="179"/>
                    <a:pt x="519" y="180"/>
                    <a:pt x="517" y="179"/>
                  </a:cubicBezTo>
                  <a:cubicBezTo>
                    <a:pt x="511" y="176"/>
                    <a:pt x="506" y="173"/>
                    <a:pt x="501" y="170"/>
                  </a:cubicBezTo>
                  <a:cubicBezTo>
                    <a:pt x="498" y="168"/>
                    <a:pt x="497" y="165"/>
                    <a:pt x="494" y="164"/>
                  </a:cubicBezTo>
                  <a:cubicBezTo>
                    <a:pt x="491" y="163"/>
                    <a:pt x="488" y="163"/>
                    <a:pt x="485" y="162"/>
                  </a:cubicBezTo>
                  <a:cubicBezTo>
                    <a:pt x="480" y="159"/>
                    <a:pt x="475" y="150"/>
                    <a:pt x="471" y="151"/>
                  </a:cubicBezTo>
                  <a:cubicBezTo>
                    <a:pt x="453" y="157"/>
                    <a:pt x="473" y="162"/>
                    <a:pt x="475" y="167"/>
                  </a:cubicBezTo>
                  <a:cubicBezTo>
                    <a:pt x="476" y="169"/>
                    <a:pt x="477" y="172"/>
                    <a:pt x="479" y="175"/>
                  </a:cubicBezTo>
                  <a:cubicBezTo>
                    <a:pt x="480" y="176"/>
                    <a:pt x="482" y="175"/>
                    <a:pt x="484" y="176"/>
                  </a:cubicBezTo>
                  <a:cubicBezTo>
                    <a:pt x="492" y="179"/>
                    <a:pt x="499" y="184"/>
                    <a:pt x="508" y="188"/>
                  </a:cubicBezTo>
                  <a:cubicBezTo>
                    <a:pt x="508" y="188"/>
                    <a:pt x="511" y="186"/>
                    <a:pt x="510" y="187"/>
                  </a:cubicBezTo>
                  <a:cubicBezTo>
                    <a:pt x="505" y="188"/>
                    <a:pt x="500" y="191"/>
                    <a:pt x="495" y="192"/>
                  </a:cubicBezTo>
                  <a:cubicBezTo>
                    <a:pt x="485" y="195"/>
                    <a:pt x="487" y="188"/>
                    <a:pt x="477" y="195"/>
                  </a:cubicBezTo>
                  <a:cubicBezTo>
                    <a:pt x="472" y="198"/>
                    <a:pt x="481" y="199"/>
                    <a:pt x="483" y="202"/>
                  </a:cubicBezTo>
                  <a:cubicBezTo>
                    <a:pt x="485" y="203"/>
                    <a:pt x="485" y="206"/>
                    <a:pt x="486" y="208"/>
                  </a:cubicBezTo>
                  <a:cubicBezTo>
                    <a:pt x="487" y="209"/>
                    <a:pt x="491" y="211"/>
                    <a:pt x="490" y="212"/>
                  </a:cubicBezTo>
                  <a:cubicBezTo>
                    <a:pt x="487" y="214"/>
                    <a:pt x="483" y="213"/>
                    <a:pt x="479" y="214"/>
                  </a:cubicBezTo>
                  <a:cubicBezTo>
                    <a:pt x="468" y="218"/>
                    <a:pt x="475" y="217"/>
                    <a:pt x="468" y="225"/>
                  </a:cubicBezTo>
                  <a:cubicBezTo>
                    <a:pt x="467" y="225"/>
                    <a:pt x="469" y="223"/>
                    <a:pt x="469" y="222"/>
                  </a:cubicBezTo>
                  <a:cubicBezTo>
                    <a:pt x="468" y="219"/>
                    <a:pt x="467" y="216"/>
                    <a:pt x="465" y="215"/>
                  </a:cubicBezTo>
                  <a:cubicBezTo>
                    <a:pt x="463" y="214"/>
                    <a:pt x="462" y="217"/>
                    <a:pt x="461" y="218"/>
                  </a:cubicBezTo>
                  <a:cubicBezTo>
                    <a:pt x="461" y="220"/>
                    <a:pt x="461" y="222"/>
                    <a:pt x="460" y="223"/>
                  </a:cubicBezTo>
                  <a:cubicBezTo>
                    <a:pt x="457" y="229"/>
                    <a:pt x="454" y="235"/>
                    <a:pt x="451" y="241"/>
                  </a:cubicBezTo>
                  <a:cubicBezTo>
                    <a:pt x="450" y="244"/>
                    <a:pt x="452" y="250"/>
                    <a:pt x="449" y="252"/>
                  </a:cubicBezTo>
                  <a:cubicBezTo>
                    <a:pt x="447" y="254"/>
                    <a:pt x="441" y="251"/>
                    <a:pt x="440" y="248"/>
                  </a:cubicBezTo>
                  <a:cubicBezTo>
                    <a:pt x="439" y="246"/>
                    <a:pt x="447" y="242"/>
                    <a:pt x="444" y="240"/>
                  </a:cubicBezTo>
                  <a:cubicBezTo>
                    <a:pt x="441" y="238"/>
                    <a:pt x="434" y="240"/>
                    <a:pt x="432" y="243"/>
                  </a:cubicBezTo>
                  <a:cubicBezTo>
                    <a:pt x="427" y="250"/>
                    <a:pt x="444" y="255"/>
                    <a:pt x="444" y="256"/>
                  </a:cubicBezTo>
                  <a:cubicBezTo>
                    <a:pt x="447" y="263"/>
                    <a:pt x="434" y="262"/>
                    <a:pt x="434" y="262"/>
                  </a:cubicBezTo>
                  <a:cubicBezTo>
                    <a:pt x="432" y="263"/>
                    <a:pt x="434" y="265"/>
                    <a:pt x="434" y="267"/>
                  </a:cubicBezTo>
                  <a:cubicBezTo>
                    <a:pt x="432" y="270"/>
                    <a:pt x="429" y="273"/>
                    <a:pt x="428" y="276"/>
                  </a:cubicBezTo>
                  <a:cubicBezTo>
                    <a:pt x="427" y="280"/>
                    <a:pt x="439" y="281"/>
                    <a:pt x="438" y="285"/>
                  </a:cubicBezTo>
                  <a:cubicBezTo>
                    <a:pt x="436" y="290"/>
                    <a:pt x="430" y="290"/>
                    <a:pt x="425" y="291"/>
                  </a:cubicBezTo>
                  <a:cubicBezTo>
                    <a:pt x="424" y="291"/>
                    <a:pt x="427" y="288"/>
                    <a:pt x="425" y="287"/>
                  </a:cubicBezTo>
                  <a:cubicBezTo>
                    <a:pt x="422" y="286"/>
                    <a:pt x="418" y="284"/>
                    <a:pt x="414" y="286"/>
                  </a:cubicBezTo>
                  <a:cubicBezTo>
                    <a:pt x="413" y="286"/>
                    <a:pt x="414" y="290"/>
                    <a:pt x="416" y="291"/>
                  </a:cubicBezTo>
                  <a:cubicBezTo>
                    <a:pt x="419" y="294"/>
                    <a:pt x="424" y="292"/>
                    <a:pt x="427" y="295"/>
                  </a:cubicBezTo>
                  <a:cubicBezTo>
                    <a:pt x="429" y="296"/>
                    <a:pt x="430" y="301"/>
                    <a:pt x="427" y="301"/>
                  </a:cubicBezTo>
                  <a:cubicBezTo>
                    <a:pt x="422" y="303"/>
                    <a:pt x="417" y="299"/>
                    <a:pt x="412" y="298"/>
                  </a:cubicBezTo>
                  <a:cubicBezTo>
                    <a:pt x="410" y="298"/>
                    <a:pt x="408" y="298"/>
                    <a:pt x="406" y="296"/>
                  </a:cubicBezTo>
                  <a:cubicBezTo>
                    <a:pt x="403" y="294"/>
                    <a:pt x="400" y="291"/>
                    <a:pt x="399" y="287"/>
                  </a:cubicBezTo>
                  <a:cubicBezTo>
                    <a:pt x="398" y="285"/>
                    <a:pt x="401" y="283"/>
                    <a:pt x="400" y="282"/>
                  </a:cubicBezTo>
                  <a:cubicBezTo>
                    <a:pt x="399" y="279"/>
                    <a:pt x="391" y="279"/>
                    <a:pt x="393" y="277"/>
                  </a:cubicBezTo>
                  <a:cubicBezTo>
                    <a:pt x="397" y="273"/>
                    <a:pt x="404" y="274"/>
                    <a:pt x="409" y="272"/>
                  </a:cubicBezTo>
                  <a:cubicBezTo>
                    <a:pt x="410" y="272"/>
                    <a:pt x="411" y="273"/>
                    <a:pt x="412" y="273"/>
                  </a:cubicBezTo>
                  <a:cubicBezTo>
                    <a:pt x="413" y="273"/>
                    <a:pt x="414" y="274"/>
                    <a:pt x="415" y="273"/>
                  </a:cubicBezTo>
                  <a:cubicBezTo>
                    <a:pt x="422" y="262"/>
                    <a:pt x="431" y="257"/>
                    <a:pt x="419" y="250"/>
                  </a:cubicBezTo>
                  <a:cubicBezTo>
                    <a:pt x="416" y="249"/>
                    <a:pt x="413" y="249"/>
                    <a:pt x="411" y="248"/>
                  </a:cubicBezTo>
                  <a:cubicBezTo>
                    <a:pt x="402" y="246"/>
                    <a:pt x="393" y="240"/>
                    <a:pt x="384" y="240"/>
                  </a:cubicBezTo>
                  <a:cubicBezTo>
                    <a:pt x="380" y="240"/>
                    <a:pt x="377" y="240"/>
                    <a:pt x="373" y="241"/>
                  </a:cubicBezTo>
                  <a:cubicBezTo>
                    <a:pt x="372" y="241"/>
                    <a:pt x="372" y="243"/>
                    <a:pt x="371" y="243"/>
                  </a:cubicBezTo>
                  <a:cubicBezTo>
                    <a:pt x="368" y="243"/>
                    <a:pt x="364" y="240"/>
                    <a:pt x="361" y="239"/>
                  </a:cubicBezTo>
                  <a:cubicBezTo>
                    <a:pt x="359" y="238"/>
                    <a:pt x="357" y="240"/>
                    <a:pt x="355" y="239"/>
                  </a:cubicBezTo>
                  <a:cubicBezTo>
                    <a:pt x="352" y="236"/>
                    <a:pt x="350" y="231"/>
                    <a:pt x="347" y="229"/>
                  </a:cubicBezTo>
                  <a:cubicBezTo>
                    <a:pt x="345" y="227"/>
                    <a:pt x="343" y="228"/>
                    <a:pt x="341" y="228"/>
                  </a:cubicBezTo>
                  <a:cubicBezTo>
                    <a:pt x="339" y="227"/>
                    <a:pt x="336" y="226"/>
                    <a:pt x="333" y="226"/>
                  </a:cubicBezTo>
                  <a:cubicBezTo>
                    <a:pt x="309" y="228"/>
                    <a:pt x="337" y="230"/>
                    <a:pt x="317" y="242"/>
                  </a:cubicBezTo>
                  <a:cubicBezTo>
                    <a:pt x="313" y="244"/>
                    <a:pt x="309" y="241"/>
                    <a:pt x="305" y="240"/>
                  </a:cubicBezTo>
                  <a:cubicBezTo>
                    <a:pt x="301" y="239"/>
                    <a:pt x="320" y="241"/>
                    <a:pt x="311" y="245"/>
                  </a:cubicBezTo>
                  <a:cubicBezTo>
                    <a:pt x="309" y="246"/>
                    <a:pt x="307" y="243"/>
                    <a:pt x="304" y="244"/>
                  </a:cubicBezTo>
                  <a:cubicBezTo>
                    <a:pt x="302" y="244"/>
                    <a:pt x="300" y="245"/>
                    <a:pt x="299" y="245"/>
                  </a:cubicBezTo>
                  <a:cubicBezTo>
                    <a:pt x="282" y="253"/>
                    <a:pt x="299" y="249"/>
                    <a:pt x="289" y="266"/>
                  </a:cubicBezTo>
                  <a:cubicBezTo>
                    <a:pt x="287" y="268"/>
                    <a:pt x="284" y="265"/>
                    <a:pt x="282" y="266"/>
                  </a:cubicBezTo>
                  <a:cubicBezTo>
                    <a:pt x="281" y="266"/>
                    <a:pt x="284" y="267"/>
                    <a:pt x="284" y="269"/>
                  </a:cubicBezTo>
                  <a:cubicBezTo>
                    <a:pt x="282" y="287"/>
                    <a:pt x="282" y="274"/>
                    <a:pt x="272" y="279"/>
                  </a:cubicBezTo>
                  <a:cubicBezTo>
                    <a:pt x="271" y="280"/>
                    <a:pt x="272" y="283"/>
                    <a:pt x="270" y="284"/>
                  </a:cubicBezTo>
                  <a:cubicBezTo>
                    <a:pt x="269" y="285"/>
                    <a:pt x="266" y="284"/>
                    <a:pt x="265" y="285"/>
                  </a:cubicBezTo>
                  <a:cubicBezTo>
                    <a:pt x="265" y="287"/>
                    <a:pt x="269" y="289"/>
                    <a:pt x="268" y="291"/>
                  </a:cubicBezTo>
                  <a:cubicBezTo>
                    <a:pt x="268" y="295"/>
                    <a:pt x="267" y="299"/>
                    <a:pt x="265" y="303"/>
                  </a:cubicBezTo>
                  <a:cubicBezTo>
                    <a:pt x="250" y="332"/>
                    <a:pt x="270" y="286"/>
                    <a:pt x="255" y="311"/>
                  </a:cubicBezTo>
                  <a:cubicBezTo>
                    <a:pt x="254" y="312"/>
                    <a:pt x="257" y="314"/>
                    <a:pt x="256" y="314"/>
                  </a:cubicBezTo>
                  <a:cubicBezTo>
                    <a:pt x="247" y="318"/>
                    <a:pt x="256" y="306"/>
                    <a:pt x="249" y="315"/>
                  </a:cubicBezTo>
                  <a:cubicBezTo>
                    <a:pt x="246" y="317"/>
                    <a:pt x="239" y="321"/>
                    <a:pt x="242" y="323"/>
                  </a:cubicBezTo>
                  <a:cubicBezTo>
                    <a:pt x="245" y="326"/>
                    <a:pt x="250" y="319"/>
                    <a:pt x="254" y="319"/>
                  </a:cubicBezTo>
                  <a:cubicBezTo>
                    <a:pt x="256" y="319"/>
                    <a:pt x="256" y="322"/>
                    <a:pt x="255" y="323"/>
                  </a:cubicBezTo>
                  <a:cubicBezTo>
                    <a:pt x="252" y="325"/>
                    <a:pt x="247" y="324"/>
                    <a:pt x="243" y="325"/>
                  </a:cubicBezTo>
                  <a:cubicBezTo>
                    <a:pt x="241" y="326"/>
                    <a:pt x="240" y="330"/>
                    <a:pt x="237" y="331"/>
                  </a:cubicBezTo>
                  <a:cubicBezTo>
                    <a:pt x="236" y="332"/>
                    <a:pt x="233" y="331"/>
                    <a:pt x="232" y="332"/>
                  </a:cubicBezTo>
                  <a:cubicBezTo>
                    <a:pt x="231" y="332"/>
                    <a:pt x="231" y="334"/>
                    <a:pt x="230" y="334"/>
                  </a:cubicBezTo>
                  <a:cubicBezTo>
                    <a:pt x="228" y="335"/>
                    <a:pt x="224" y="333"/>
                    <a:pt x="222" y="334"/>
                  </a:cubicBezTo>
                  <a:cubicBezTo>
                    <a:pt x="219" y="337"/>
                    <a:pt x="221" y="344"/>
                    <a:pt x="218" y="346"/>
                  </a:cubicBezTo>
                  <a:cubicBezTo>
                    <a:pt x="215" y="348"/>
                    <a:pt x="211" y="343"/>
                    <a:pt x="208" y="344"/>
                  </a:cubicBezTo>
                  <a:cubicBezTo>
                    <a:pt x="207" y="344"/>
                    <a:pt x="207" y="347"/>
                    <a:pt x="208" y="348"/>
                  </a:cubicBezTo>
                  <a:cubicBezTo>
                    <a:pt x="212" y="349"/>
                    <a:pt x="219" y="345"/>
                    <a:pt x="221" y="349"/>
                  </a:cubicBezTo>
                  <a:cubicBezTo>
                    <a:pt x="224" y="356"/>
                    <a:pt x="208" y="354"/>
                    <a:pt x="206" y="357"/>
                  </a:cubicBezTo>
                  <a:cubicBezTo>
                    <a:pt x="205" y="357"/>
                    <a:pt x="207" y="359"/>
                    <a:pt x="208" y="359"/>
                  </a:cubicBezTo>
                  <a:cubicBezTo>
                    <a:pt x="219" y="360"/>
                    <a:pt x="215" y="357"/>
                    <a:pt x="224" y="357"/>
                  </a:cubicBezTo>
                  <a:cubicBezTo>
                    <a:pt x="225" y="357"/>
                    <a:pt x="228" y="357"/>
                    <a:pt x="227" y="358"/>
                  </a:cubicBezTo>
                  <a:cubicBezTo>
                    <a:pt x="220" y="360"/>
                    <a:pt x="213" y="361"/>
                    <a:pt x="206" y="362"/>
                  </a:cubicBezTo>
                  <a:cubicBezTo>
                    <a:pt x="205" y="363"/>
                    <a:pt x="211" y="362"/>
                    <a:pt x="210" y="362"/>
                  </a:cubicBezTo>
                  <a:cubicBezTo>
                    <a:pt x="208" y="363"/>
                    <a:pt x="204" y="362"/>
                    <a:pt x="205" y="363"/>
                  </a:cubicBezTo>
                  <a:cubicBezTo>
                    <a:pt x="207" y="366"/>
                    <a:pt x="211" y="367"/>
                    <a:pt x="214" y="368"/>
                  </a:cubicBezTo>
                  <a:cubicBezTo>
                    <a:pt x="217" y="369"/>
                    <a:pt x="221" y="365"/>
                    <a:pt x="221" y="368"/>
                  </a:cubicBezTo>
                  <a:cubicBezTo>
                    <a:pt x="222" y="379"/>
                    <a:pt x="192" y="380"/>
                    <a:pt x="206" y="392"/>
                  </a:cubicBezTo>
                  <a:cubicBezTo>
                    <a:pt x="212" y="397"/>
                    <a:pt x="220" y="398"/>
                    <a:pt x="227" y="401"/>
                  </a:cubicBezTo>
                  <a:cubicBezTo>
                    <a:pt x="228" y="401"/>
                    <a:pt x="228" y="403"/>
                    <a:pt x="228" y="402"/>
                  </a:cubicBezTo>
                  <a:cubicBezTo>
                    <a:pt x="232" y="399"/>
                    <a:pt x="235" y="395"/>
                    <a:pt x="238" y="392"/>
                  </a:cubicBezTo>
                  <a:cubicBezTo>
                    <a:pt x="239" y="390"/>
                    <a:pt x="239" y="389"/>
                    <a:pt x="240" y="388"/>
                  </a:cubicBezTo>
                  <a:cubicBezTo>
                    <a:pt x="242" y="386"/>
                    <a:pt x="246" y="385"/>
                    <a:pt x="248" y="382"/>
                  </a:cubicBezTo>
                  <a:cubicBezTo>
                    <a:pt x="249" y="381"/>
                    <a:pt x="248" y="375"/>
                    <a:pt x="249" y="377"/>
                  </a:cubicBezTo>
                  <a:cubicBezTo>
                    <a:pt x="250" y="380"/>
                    <a:pt x="248" y="384"/>
                    <a:pt x="250" y="387"/>
                  </a:cubicBezTo>
                  <a:cubicBezTo>
                    <a:pt x="252" y="391"/>
                    <a:pt x="258" y="394"/>
                    <a:pt x="259" y="399"/>
                  </a:cubicBezTo>
                  <a:cubicBezTo>
                    <a:pt x="260" y="402"/>
                    <a:pt x="257" y="405"/>
                    <a:pt x="258" y="409"/>
                  </a:cubicBezTo>
                  <a:cubicBezTo>
                    <a:pt x="267" y="450"/>
                    <a:pt x="260" y="403"/>
                    <a:pt x="269" y="424"/>
                  </a:cubicBezTo>
                  <a:cubicBezTo>
                    <a:pt x="269" y="426"/>
                    <a:pt x="269" y="428"/>
                    <a:pt x="268" y="430"/>
                  </a:cubicBezTo>
                  <a:cubicBezTo>
                    <a:pt x="268" y="431"/>
                    <a:pt x="265" y="428"/>
                    <a:pt x="265" y="429"/>
                  </a:cubicBezTo>
                  <a:cubicBezTo>
                    <a:pt x="265" y="434"/>
                    <a:pt x="266" y="439"/>
                    <a:pt x="269" y="443"/>
                  </a:cubicBezTo>
                  <a:cubicBezTo>
                    <a:pt x="270" y="444"/>
                    <a:pt x="281" y="443"/>
                    <a:pt x="281" y="442"/>
                  </a:cubicBezTo>
                  <a:cubicBezTo>
                    <a:pt x="284" y="439"/>
                    <a:pt x="282" y="434"/>
                    <a:pt x="285" y="431"/>
                  </a:cubicBezTo>
                  <a:cubicBezTo>
                    <a:pt x="289" y="426"/>
                    <a:pt x="296" y="426"/>
                    <a:pt x="300" y="421"/>
                  </a:cubicBezTo>
                  <a:cubicBezTo>
                    <a:pt x="302" y="419"/>
                    <a:pt x="299" y="416"/>
                    <a:pt x="299" y="413"/>
                  </a:cubicBezTo>
                  <a:cubicBezTo>
                    <a:pt x="299" y="412"/>
                    <a:pt x="301" y="412"/>
                    <a:pt x="301" y="411"/>
                  </a:cubicBezTo>
                  <a:cubicBezTo>
                    <a:pt x="301" y="408"/>
                    <a:pt x="298" y="407"/>
                    <a:pt x="298" y="404"/>
                  </a:cubicBezTo>
                  <a:cubicBezTo>
                    <a:pt x="298" y="403"/>
                    <a:pt x="301" y="405"/>
                    <a:pt x="301" y="405"/>
                  </a:cubicBezTo>
                  <a:cubicBezTo>
                    <a:pt x="302" y="403"/>
                    <a:pt x="302" y="400"/>
                    <a:pt x="301" y="398"/>
                  </a:cubicBezTo>
                  <a:cubicBezTo>
                    <a:pt x="299" y="396"/>
                    <a:pt x="294" y="396"/>
                    <a:pt x="295" y="394"/>
                  </a:cubicBezTo>
                  <a:cubicBezTo>
                    <a:pt x="297" y="391"/>
                    <a:pt x="302" y="393"/>
                    <a:pt x="305" y="392"/>
                  </a:cubicBezTo>
                  <a:cubicBezTo>
                    <a:pt x="308" y="390"/>
                    <a:pt x="311" y="389"/>
                    <a:pt x="312" y="386"/>
                  </a:cubicBezTo>
                  <a:cubicBezTo>
                    <a:pt x="313" y="384"/>
                    <a:pt x="309" y="386"/>
                    <a:pt x="308" y="385"/>
                  </a:cubicBezTo>
                  <a:cubicBezTo>
                    <a:pt x="306" y="383"/>
                    <a:pt x="306" y="379"/>
                    <a:pt x="305" y="377"/>
                  </a:cubicBezTo>
                  <a:cubicBezTo>
                    <a:pt x="304" y="375"/>
                    <a:pt x="305" y="382"/>
                    <a:pt x="307" y="383"/>
                  </a:cubicBezTo>
                  <a:cubicBezTo>
                    <a:pt x="309" y="384"/>
                    <a:pt x="316" y="377"/>
                    <a:pt x="317" y="377"/>
                  </a:cubicBezTo>
                  <a:cubicBezTo>
                    <a:pt x="318" y="374"/>
                    <a:pt x="307" y="367"/>
                    <a:pt x="306" y="365"/>
                  </a:cubicBezTo>
                  <a:cubicBezTo>
                    <a:pt x="305" y="364"/>
                    <a:pt x="297" y="343"/>
                    <a:pt x="298" y="339"/>
                  </a:cubicBezTo>
                  <a:cubicBezTo>
                    <a:pt x="299" y="337"/>
                    <a:pt x="303" y="337"/>
                    <a:pt x="304" y="335"/>
                  </a:cubicBezTo>
                  <a:cubicBezTo>
                    <a:pt x="307" y="331"/>
                    <a:pt x="308" y="327"/>
                    <a:pt x="311" y="324"/>
                  </a:cubicBezTo>
                  <a:cubicBezTo>
                    <a:pt x="313" y="322"/>
                    <a:pt x="317" y="322"/>
                    <a:pt x="319" y="320"/>
                  </a:cubicBezTo>
                  <a:cubicBezTo>
                    <a:pt x="332" y="306"/>
                    <a:pt x="320" y="315"/>
                    <a:pt x="319" y="306"/>
                  </a:cubicBezTo>
                  <a:cubicBezTo>
                    <a:pt x="318" y="305"/>
                    <a:pt x="321" y="304"/>
                    <a:pt x="321" y="302"/>
                  </a:cubicBezTo>
                  <a:cubicBezTo>
                    <a:pt x="322" y="301"/>
                    <a:pt x="319" y="301"/>
                    <a:pt x="319" y="300"/>
                  </a:cubicBezTo>
                  <a:cubicBezTo>
                    <a:pt x="318" y="291"/>
                    <a:pt x="331" y="291"/>
                    <a:pt x="335" y="292"/>
                  </a:cubicBezTo>
                  <a:cubicBezTo>
                    <a:pt x="340" y="292"/>
                    <a:pt x="348" y="295"/>
                    <a:pt x="347" y="302"/>
                  </a:cubicBezTo>
                  <a:cubicBezTo>
                    <a:pt x="346" y="304"/>
                    <a:pt x="343" y="303"/>
                    <a:pt x="341" y="304"/>
                  </a:cubicBezTo>
                  <a:cubicBezTo>
                    <a:pt x="339" y="308"/>
                    <a:pt x="340" y="312"/>
                    <a:pt x="338" y="315"/>
                  </a:cubicBezTo>
                  <a:cubicBezTo>
                    <a:pt x="337" y="317"/>
                    <a:pt x="335" y="319"/>
                    <a:pt x="334" y="321"/>
                  </a:cubicBezTo>
                  <a:cubicBezTo>
                    <a:pt x="333" y="322"/>
                    <a:pt x="331" y="322"/>
                    <a:pt x="331" y="323"/>
                  </a:cubicBezTo>
                  <a:cubicBezTo>
                    <a:pt x="330" y="324"/>
                    <a:pt x="332" y="325"/>
                    <a:pt x="332" y="326"/>
                  </a:cubicBezTo>
                  <a:cubicBezTo>
                    <a:pt x="330" y="329"/>
                    <a:pt x="325" y="330"/>
                    <a:pt x="325" y="334"/>
                  </a:cubicBezTo>
                  <a:cubicBezTo>
                    <a:pt x="324" y="342"/>
                    <a:pt x="328" y="349"/>
                    <a:pt x="331" y="357"/>
                  </a:cubicBezTo>
                  <a:cubicBezTo>
                    <a:pt x="331" y="359"/>
                    <a:pt x="331" y="362"/>
                    <a:pt x="333" y="363"/>
                  </a:cubicBezTo>
                  <a:cubicBezTo>
                    <a:pt x="333" y="363"/>
                    <a:pt x="349" y="370"/>
                    <a:pt x="349" y="370"/>
                  </a:cubicBezTo>
                  <a:cubicBezTo>
                    <a:pt x="349" y="371"/>
                    <a:pt x="345" y="373"/>
                    <a:pt x="346" y="373"/>
                  </a:cubicBezTo>
                  <a:cubicBezTo>
                    <a:pt x="350" y="372"/>
                    <a:pt x="354" y="368"/>
                    <a:pt x="358" y="367"/>
                  </a:cubicBezTo>
                  <a:cubicBezTo>
                    <a:pt x="359" y="366"/>
                    <a:pt x="361" y="367"/>
                    <a:pt x="362" y="366"/>
                  </a:cubicBezTo>
                  <a:cubicBezTo>
                    <a:pt x="365" y="364"/>
                    <a:pt x="368" y="360"/>
                    <a:pt x="371" y="358"/>
                  </a:cubicBezTo>
                  <a:cubicBezTo>
                    <a:pt x="372" y="358"/>
                    <a:pt x="372" y="361"/>
                    <a:pt x="373" y="361"/>
                  </a:cubicBezTo>
                  <a:cubicBezTo>
                    <a:pt x="376" y="360"/>
                    <a:pt x="378" y="357"/>
                    <a:pt x="381" y="357"/>
                  </a:cubicBezTo>
                  <a:cubicBezTo>
                    <a:pt x="388" y="358"/>
                    <a:pt x="395" y="359"/>
                    <a:pt x="401" y="362"/>
                  </a:cubicBezTo>
                  <a:cubicBezTo>
                    <a:pt x="404" y="364"/>
                    <a:pt x="395" y="363"/>
                    <a:pt x="392" y="364"/>
                  </a:cubicBezTo>
                  <a:cubicBezTo>
                    <a:pt x="390" y="365"/>
                    <a:pt x="388" y="367"/>
                    <a:pt x="386" y="367"/>
                  </a:cubicBezTo>
                  <a:cubicBezTo>
                    <a:pt x="374" y="371"/>
                    <a:pt x="368" y="370"/>
                    <a:pt x="359" y="377"/>
                  </a:cubicBezTo>
                  <a:cubicBezTo>
                    <a:pt x="358" y="377"/>
                    <a:pt x="358" y="379"/>
                    <a:pt x="357" y="379"/>
                  </a:cubicBezTo>
                  <a:cubicBezTo>
                    <a:pt x="356" y="380"/>
                    <a:pt x="353" y="379"/>
                    <a:pt x="353" y="381"/>
                  </a:cubicBezTo>
                  <a:cubicBezTo>
                    <a:pt x="352" y="382"/>
                    <a:pt x="355" y="392"/>
                    <a:pt x="358" y="393"/>
                  </a:cubicBezTo>
                  <a:cubicBezTo>
                    <a:pt x="360" y="394"/>
                    <a:pt x="363" y="391"/>
                    <a:pt x="364" y="392"/>
                  </a:cubicBezTo>
                  <a:cubicBezTo>
                    <a:pt x="366" y="394"/>
                    <a:pt x="363" y="397"/>
                    <a:pt x="364" y="400"/>
                  </a:cubicBezTo>
                  <a:cubicBezTo>
                    <a:pt x="364" y="403"/>
                    <a:pt x="368" y="406"/>
                    <a:pt x="367" y="408"/>
                  </a:cubicBezTo>
                  <a:cubicBezTo>
                    <a:pt x="355" y="423"/>
                    <a:pt x="356" y="393"/>
                    <a:pt x="343" y="406"/>
                  </a:cubicBezTo>
                  <a:cubicBezTo>
                    <a:pt x="342" y="407"/>
                    <a:pt x="342" y="410"/>
                    <a:pt x="342" y="411"/>
                  </a:cubicBezTo>
                  <a:cubicBezTo>
                    <a:pt x="341" y="416"/>
                    <a:pt x="340" y="420"/>
                    <a:pt x="340" y="424"/>
                  </a:cubicBezTo>
                  <a:cubicBezTo>
                    <a:pt x="341" y="430"/>
                    <a:pt x="343" y="435"/>
                    <a:pt x="345" y="441"/>
                  </a:cubicBezTo>
                  <a:cubicBezTo>
                    <a:pt x="345" y="442"/>
                    <a:pt x="347" y="444"/>
                    <a:pt x="346" y="445"/>
                  </a:cubicBezTo>
                  <a:cubicBezTo>
                    <a:pt x="342" y="446"/>
                    <a:pt x="338" y="444"/>
                    <a:pt x="334" y="446"/>
                  </a:cubicBezTo>
                  <a:cubicBezTo>
                    <a:pt x="332" y="447"/>
                    <a:pt x="334" y="452"/>
                    <a:pt x="332" y="453"/>
                  </a:cubicBezTo>
                  <a:cubicBezTo>
                    <a:pt x="326" y="457"/>
                    <a:pt x="325" y="448"/>
                    <a:pt x="320" y="449"/>
                  </a:cubicBezTo>
                  <a:cubicBezTo>
                    <a:pt x="315" y="449"/>
                    <a:pt x="311" y="452"/>
                    <a:pt x="307" y="453"/>
                  </a:cubicBezTo>
                  <a:cubicBezTo>
                    <a:pt x="306" y="454"/>
                    <a:pt x="305" y="453"/>
                    <a:pt x="304" y="454"/>
                  </a:cubicBezTo>
                  <a:cubicBezTo>
                    <a:pt x="302" y="455"/>
                    <a:pt x="302" y="458"/>
                    <a:pt x="301" y="459"/>
                  </a:cubicBezTo>
                  <a:cubicBezTo>
                    <a:pt x="298" y="460"/>
                    <a:pt x="295" y="460"/>
                    <a:pt x="293" y="461"/>
                  </a:cubicBezTo>
                  <a:cubicBezTo>
                    <a:pt x="289" y="462"/>
                    <a:pt x="286" y="463"/>
                    <a:pt x="283" y="465"/>
                  </a:cubicBezTo>
                  <a:cubicBezTo>
                    <a:pt x="282" y="466"/>
                    <a:pt x="284" y="468"/>
                    <a:pt x="283" y="467"/>
                  </a:cubicBezTo>
                  <a:cubicBezTo>
                    <a:pt x="277" y="464"/>
                    <a:pt x="273" y="458"/>
                    <a:pt x="266" y="456"/>
                  </a:cubicBezTo>
                  <a:cubicBezTo>
                    <a:pt x="264" y="456"/>
                    <a:pt x="265" y="461"/>
                    <a:pt x="263" y="462"/>
                  </a:cubicBezTo>
                  <a:cubicBezTo>
                    <a:pt x="254" y="467"/>
                    <a:pt x="247" y="465"/>
                    <a:pt x="241" y="457"/>
                  </a:cubicBezTo>
                  <a:cubicBezTo>
                    <a:pt x="240" y="456"/>
                    <a:pt x="243" y="454"/>
                    <a:pt x="242" y="452"/>
                  </a:cubicBezTo>
                  <a:cubicBezTo>
                    <a:pt x="241" y="451"/>
                    <a:pt x="238" y="453"/>
                    <a:pt x="238" y="451"/>
                  </a:cubicBezTo>
                  <a:cubicBezTo>
                    <a:pt x="236" y="447"/>
                    <a:pt x="237" y="442"/>
                    <a:pt x="239" y="438"/>
                  </a:cubicBezTo>
                  <a:cubicBezTo>
                    <a:pt x="239" y="437"/>
                    <a:pt x="242" y="439"/>
                    <a:pt x="243" y="438"/>
                  </a:cubicBezTo>
                  <a:cubicBezTo>
                    <a:pt x="245" y="436"/>
                    <a:pt x="244" y="432"/>
                    <a:pt x="246" y="430"/>
                  </a:cubicBezTo>
                  <a:cubicBezTo>
                    <a:pt x="247" y="429"/>
                    <a:pt x="248" y="432"/>
                    <a:pt x="249" y="432"/>
                  </a:cubicBezTo>
                  <a:cubicBezTo>
                    <a:pt x="255" y="429"/>
                    <a:pt x="250" y="411"/>
                    <a:pt x="248" y="408"/>
                  </a:cubicBezTo>
                  <a:cubicBezTo>
                    <a:pt x="247" y="406"/>
                    <a:pt x="244" y="409"/>
                    <a:pt x="243" y="410"/>
                  </a:cubicBezTo>
                  <a:cubicBezTo>
                    <a:pt x="241" y="412"/>
                    <a:pt x="238" y="414"/>
                    <a:pt x="238" y="417"/>
                  </a:cubicBezTo>
                  <a:cubicBezTo>
                    <a:pt x="238" y="418"/>
                    <a:pt x="244" y="417"/>
                    <a:pt x="243" y="418"/>
                  </a:cubicBezTo>
                  <a:cubicBezTo>
                    <a:pt x="241" y="421"/>
                    <a:pt x="237" y="420"/>
                    <a:pt x="235" y="422"/>
                  </a:cubicBezTo>
                  <a:cubicBezTo>
                    <a:pt x="233" y="424"/>
                    <a:pt x="224" y="434"/>
                    <a:pt x="225" y="440"/>
                  </a:cubicBezTo>
                  <a:cubicBezTo>
                    <a:pt x="227" y="447"/>
                    <a:pt x="231" y="452"/>
                    <a:pt x="233" y="459"/>
                  </a:cubicBezTo>
                  <a:cubicBezTo>
                    <a:pt x="233" y="461"/>
                    <a:pt x="231" y="463"/>
                    <a:pt x="232" y="464"/>
                  </a:cubicBezTo>
                  <a:cubicBezTo>
                    <a:pt x="234" y="468"/>
                    <a:pt x="244" y="470"/>
                    <a:pt x="241" y="471"/>
                  </a:cubicBezTo>
                  <a:cubicBezTo>
                    <a:pt x="237" y="472"/>
                    <a:pt x="234" y="464"/>
                    <a:pt x="230" y="465"/>
                  </a:cubicBezTo>
                  <a:cubicBezTo>
                    <a:pt x="227" y="466"/>
                    <a:pt x="231" y="473"/>
                    <a:pt x="228" y="474"/>
                  </a:cubicBezTo>
                  <a:cubicBezTo>
                    <a:pt x="226" y="474"/>
                    <a:pt x="226" y="468"/>
                    <a:pt x="223" y="468"/>
                  </a:cubicBezTo>
                  <a:cubicBezTo>
                    <a:pt x="220" y="468"/>
                    <a:pt x="219" y="474"/>
                    <a:pt x="215" y="475"/>
                  </a:cubicBezTo>
                  <a:cubicBezTo>
                    <a:pt x="211" y="476"/>
                    <a:pt x="208" y="471"/>
                    <a:pt x="204" y="472"/>
                  </a:cubicBezTo>
                  <a:cubicBezTo>
                    <a:pt x="200" y="472"/>
                    <a:pt x="198" y="476"/>
                    <a:pt x="195" y="478"/>
                  </a:cubicBezTo>
                  <a:cubicBezTo>
                    <a:pt x="194" y="479"/>
                    <a:pt x="192" y="477"/>
                    <a:pt x="191" y="478"/>
                  </a:cubicBezTo>
                  <a:cubicBezTo>
                    <a:pt x="189" y="481"/>
                    <a:pt x="189" y="485"/>
                    <a:pt x="187" y="489"/>
                  </a:cubicBezTo>
                  <a:cubicBezTo>
                    <a:pt x="186" y="491"/>
                    <a:pt x="184" y="493"/>
                    <a:pt x="183" y="495"/>
                  </a:cubicBezTo>
                  <a:cubicBezTo>
                    <a:pt x="183" y="497"/>
                    <a:pt x="186" y="499"/>
                    <a:pt x="184" y="500"/>
                  </a:cubicBezTo>
                  <a:cubicBezTo>
                    <a:pt x="182" y="502"/>
                    <a:pt x="179" y="498"/>
                    <a:pt x="176" y="499"/>
                  </a:cubicBezTo>
                  <a:cubicBezTo>
                    <a:pt x="172" y="500"/>
                    <a:pt x="170" y="504"/>
                    <a:pt x="166" y="505"/>
                  </a:cubicBezTo>
                  <a:cubicBezTo>
                    <a:pt x="163" y="507"/>
                    <a:pt x="159" y="505"/>
                    <a:pt x="156" y="508"/>
                  </a:cubicBezTo>
                  <a:cubicBezTo>
                    <a:pt x="154" y="511"/>
                    <a:pt x="158" y="516"/>
                    <a:pt x="156" y="519"/>
                  </a:cubicBezTo>
                  <a:cubicBezTo>
                    <a:pt x="153" y="522"/>
                    <a:pt x="148" y="521"/>
                    <a:pt x="144" y="522"/>
                  </a:cubicBezTo>
                  <a:cubicBezTo>
                    <a:pt x="142" y="524"/>
                    <a:pt x="140" y="525"/>
                    <a:pt x="138" y="527"/>
                  </a:cubicBezTo>
                  <a:cubicBezTo>
                    <a:pt x="137" y="528"/>
                    <a:pt x="138" y="530"/>
                    <a:pt x="137" y="530"/>
                  </a:cubicBezTo>
                  <a:cubicBezTo>
                    <a:pt x="133" y="530"/>
                    <a:pt x="128" y="531"/>
                    <a:pt x="125" y="529"/>
                  </a:cubicBezTo>
                  <a:cubicBezTo>
                    <a:pt x="123" y="528"/>
                    <a:pt x="126" y="524"/>
                    <a:pt x="125" y="523"/>
                  </a:cubicBezTo>
                  <a:cubicBezTo>
                    <a:pt x="123" y="521"/>
                    <a:pt x="119" y="519"/>
                    <a:pt x="118" y="521"/>
                  </a:cubicBezTo>
                  <a:cubicBezTo>
                    <a:pt x="108" y="537"/>
                    <a:pt x="136" y="523"/>
                    <a:pt x="115" y="537"/>
                  </a:cubicBezTo>
                  <a:cubicBezTo>
                    <a:pt x="113" y="539"/>
                    <a:pt x="110" y="540"/>
                    <a:pt x="107" y="539"/>
                  </a:cubicBezTo>
                  <a:cubicBezTo>
                    <a:pt x="104" y="539"/>
                    <a:pt x="105" y="534"/>
                    <a:pt x="103" y="533"/>
                  </a:cubicBezTo>
                  <a:cubicBezTo>
                    <a:pt x="102" y="533"/>
                    <a:pt x="85" y="535"/>
                    <a:pt x="85" y="536"/>
                  </a:cubicBezTo>
                  <a:cubicBezTo>
                    <a:pt x="87" y="543"/>
                    <a:pt x="93" y="550"/>
                    <a:pt x="99" y="555"/>
                  </a:cubicBezTo>
                  <a:cubicBezTo>
                    <a:pt x="101" y="556"/>
                    <a:pt x="106" y="549"/>
                    <a:pt x="107" y="556"/>
                  </a:cubicBezTo>
                  <a:cubicBezTo>
                    <a:pt x="107" y="557"/>
                    <a:pt x="104" y="558"/>
                    <a:pt x="105" y="558"/>
                  </a:cubicBezTo>
                  <a:cubicBezTo>
                    <a:pt x="107" y="560"/>
                    <a:pt x="112" y="558"/>
                    <a:pt x="113" y="561"/>
                  </a:cubicBezTo>
                  <a:cubicBezTo>
                    <a:pt x="114" y="563"/>
                    <a:pt x="108" y="564"/>
                    <a:pt x="108" y="566"/>
                  </a:cubicBezTo>
                  <a:cubicBezTo>
                    <a:pt x="107" y="569"/>
                    <a:pt x="110" y="570"/>
                    <a:pt x="110" y="572"/>
                  </a:cubicBezTo>
                  <a:cubicBezTo>
                    <a:pt x="112" y="578"/>
                    <a:pt x="115" y="583"/>
                    <a:pt x="116" y="588"/>
                  </a:cubicBezTo>
                  <a:cubicBezTo>
                    <a:pt x="118" y="604"/>
                    <a:pt x="115" y="599"/>
                    <a:pt x="110" y="609"/>
                  </a:cubicBezTo>
                  <a:cubicBezTo>
                    <a:pt x="109" y="612"/>
                    <a:pt x="108" y="616"/>
                    <a:pt x="106" y="620"/>
                  </a:cubicBezTo>
                  <a:cubicBezTo>
                    <a:pt x="104" y="624"/>
                    <a:pt x="97" y="619"/>
                    <a:pt x="92" y="619"/>
                  </a:cubicBezTo>
                  <a:cubicBezTo>
                    <a:pt x="91" y="619"/>
                    <a:pt x="90" y="621"/>
                    <a:pt x="88" y="621"/>
                  </a:cubicBezTo>
                  <a:cubicBezTo>
                    <a:pt x="86" y="620"/>
                    <a:pt x="85" y="617"/>
                    <a:pt x="83" y="616"/>
                  </a:cubicBezTo>
                  <a:cubicBezTo>
                    <a:pt x="79" y="616"/>
                    <a:pt x="76" y="617"/>
                    <a:pt x="72" y="617"/>
                  </a:cubicBezTo>
                  <a:cubicBezTo>
                    <a:pt x="63" y="615"/>
                    <a:pt x="54" y="611"/>
                    <a:pt x="45" y="609"/>
                  </a:cubicBezTo>
                  <a:cubicBezTo>
                    <a:pt x="44" y="609"/>
                    <a:pt x="45" y="610"/>
                    <a:pt x="44" y="610"/>
                  </a:cubicBezTo>
                  <a:cubicBezTo>
                    <a:pt x="41" y="608"/>
                    <a:pt x="40" y="603"/>
                    <a:pt x="36" y="603"/>
                  </a:cubicBezTo>
                  <a:cubicBezTo>
                    <a:pt x="4" y="605"/>
                    <a:pt x="25" y="612"/>
                    <a:pt x="23" y="624"/>
                  </a:cubicBezTo>
                  <a:cubicBezTo>
                    <a:pt x="22" y="632"/>
                    <a:pt x="19" y="640"/>
                    <a:pt x="17" y="648"/>
                  </a:cubicBezTo>
                  <a:cubicBezTo>
                    <a:pt x="17" y="648"/>
                    <a:pt x="18" y="649"/>
                    <a:pt x="18" y="649"/>
                  </a:cubicBezTo>
                  <a:cubicBezTo>
                    <a:pt x="16" y="655"/>
                    <a:pt x="10" y="664"/>
                    <a:pt x="6" y="669"/>
                  </a:cubicBezTo>
                  <a:cubicBezTo>
                    <a:pt x="6" y="669"/>
                    <a:pt x="4" y="668"/>
                    <a:pt x="4" y="669"/>
                  </a:cubicBezTo>
                  <a:cubicBezTo>
                    <a:pt x="2" y="672"/>
                    <a:pt x="0" y="675"/>
                    <a:pt x="0" y="679"/>
                  </a:cubicBezTo>
                  <a:cubicBezTo>
                    <a:pt x="2" y="693"/>
                    <a:pt x="7" y="702"/>
                    <a:pt x="20" y="709"/>
                  </a:cubicBezTo>
                  <a:cubicBezTo>
                    <a:pt x="22" y="710"/>
                    <a:pt x="25" y="707"/>
                    <a:pt x="27" y="709"/>
                  </a:cubicBezTo>
                  <a:cubicBezTo>
                    <a:pt x="29" y="711"/>
                    <a:pt x="28" y="715"/>
                    <a:pt x="30" y="718"/>
                  </a:cubicBezTo>
                  <a:cubicBezTo>
                    <a:pt x="33" y="723"/>
                    <a:pt x="38" y="726"/>
                    <a:pt x="41" y="730"/>
                  </a:cubicBezTo>
                  <a:cubicBezTo>
                    <a:pt x="41" y="730"/>
                    <a:pt x="41" y="730"/>
                    <a:pt x="41" y="730"/>
                  </a:cubicBezTo>
                  <a:cubicBezTo>
                    <a:pt x="54" y="729"/>
                    <a:pt x="67" y="727"/>
                    <a:pt x="80" y="726"/>
                  </a:cubicBezTo>
                  <a:cubicBezTo>
                    <a:pt x="81" y="726"/>
                    <a:pt x="82" y="729"/>
                    <a:pt x="83" y="728"/>
                  </a:cubicBezTo>
                  <a:cubicBezTo>
                    <a:pt x="86" y="726"/>
                    <a:pt x="87" y="720"/>
                    <a:pt x="90" y="718"/>
                  </a:cubicBezTo>
                  <a:cubicBezTo>
                    <a:pt x="94" y="716"/>
                    <a:pt x="99" y="719"/>
                    <a:pt x="102" y="716"/>
                  </a:cubicBezTo>
                  <a:cubicBezTo>
                    <a:pt x="105" y="715"/>
                    <a:pt x="102" y="710"/>
                    <a:pt x="104" y="708"/>
                  </a:cubicBezTo>
                  <a:cubicBezTo>
                    <a:pt x="106" y="705"/>
                    <a:pt x="111" y="704"/>
                    <a:pt x="113" y="701"/>
                  </a:cubicBezTo>
                  <a:cubicBezTo>
                    <a:pt x="113" y="701"/>
                    <a:pt x="111" y="687"/>
                    <a:pt x="111" y="687"/>
                  </a:cubicBezTo>
                  <a:cubicBezTo>
                    <a:pt x="111" y="684"/>
                    <a:pt x="114" y="682"/>
                    <a:pt x="116" y="680"/>
                  </a:cubicBezTo>
                  <a:cubicBezTo>
                    <a:pt x="123" y="671"/>
                    <a:pt x="126" y="666"/>
                    <a:pt x="136" y="662"/>
                  </a:cubicBezTo>
                  <a:cubicBezTo>
                    <a:pt x="146" y="659"/>
                    <a:pt x="144" y="667"/>
                    <a:pt x="155" y="655"/>
                  </a:cubicBezTo>
                  <a:cubicBezTo>
                    <a:pt x="157" y="652"/>
                    <a:pt x="158" y="648"/>
                    <a:pt x="159" y="644"/>
                  </a:cubicBezTo>
                  <a:cubicBezTo>
                    <a:pt x="159" y="640"/>
                    <a:pt x="155" y="635"/>
                    <a:pt x="158" y="633"/>
                  </a:cubicBezTo>
                  <a:cubicBezTo>
                    <a:pt x="165" y="628"/>
                    <a:pt x="174" y="628"/>
                    <a:pt x="182" y="627"/>
                  </a:cubicBezTo>
                  <a:cubicBezTo>
                    <a:pt x="183" y="627"/>
                    <a:pt x="181" y="630"/>
                    <a:pt x="181" y="631"/>
                  </a:cubicBezTo>
                  <a:cubicBezTo>
                    <a:pt x="182" y="632"/>
                    <a:pt x="184" y="632"/>
                    <a:pt x="185" y="633"/>
                  </a:cubicBezTo>
                  <a:cubicBezTo>
                    <a:pt x="188" y="634"/>
                    <a:pt x="191" y="637"/>
                    <a:pt x="194" y="636"/>
                  </a:cubicBezTo>
                  <a:cubicBezTo>
                    <a:pt x="200" y="634"/>
                    <a:pt x="204" y="629"/>
                    <a:pt x="209" y="626"/>
                  </a:cubicBezTo>
                  <a:cubicBezTo>
                    <a:pt x="212" y="624"/>
                    <a:pt x="215" y="625"/>
                    <a:pt x="218" y="623"/>
                  </a:cubicBezTo>
                  <a:cubicBezTo>
                    <a:pt x="221" y="621"/>
                    <a:pt x="222" y="615"/>
                    <a:pt x="226" y="615"/>
                  </a:cubicBezTo>
                  <a:cubicBezTo>
                    <a:pt x="239" y="614"/>
                    <a:pt x="244" y="625"/>
                    <a:pt x="246" y="635"/>
                  </a:cubicBezTo>
                  <a:cubicBezTo>
                    <a:pt x="247" y="636"/>
                    <a:pt x="245" y="638"/>
                    <a:pt x="246" y="640"/>
                  </a:cubicBezTo>
                  <a:cubicBezTo>
                    <a:pt x="248" y="643"/>
                    <a:pt x="250" y="646"/>
                    <a:pt x="253" y="648"/>
                  </a:cubicBezTo>
                  <a:cubicBezTo>
                    <a:pt x="255" y="650"/>
                    <a:pt x="258" y="649"/>
                    <a:pt x="259" y="650"/>
                  </a:cubicBezTo>
                  <a:cubicBezTo>
                    <a:pt x="261" y="651"/>
                    <a:pt x="261" y="653"/>
                    <a:pt x="262" y="654"/>
                  </a:cubicBezTo>
                  <a:cubicBezTo>
                    <a:pt x="266" y="658"/>
                    <a:pt x="272" y="660"/>
                    <a:pt x="275" y="665"/>
                  </a:cubicBezTo>
                  <a:cubicBezTo>
                    <a:pt x="276" y="665"/>
                    <a:pt x="276" y="667"/>
                    <a:pt x="277" y="667"/>
                  </a:cubicBezTo>
                  <a:cubicBezTo>
                    <a:pt x="280" y="668"/>
                    <a:pt x="283" y="665"/>
                    <a:pt x="285" y="667"/>
                  </a:cubicBezTo>
                  <a:cubicBezTo>
                    <a:pt x="288" y="668"/>
                    <a:pt x="287" y="672"/>
                    <a:pt x="290" y="674"/>
                  </a:cubicBezTo>
                  <a:cubicBezTo>
                    <a:pt x="292" y="676"/>
                    <a:pt x="296" y="674"/>
                    <a:pt x="299" y="676"/>
                  </a:cubicBezTo>
                  <a:cubicBezTo>
                    <a:pt x="302" y="678"/>
                    <a:pt x="302" y="683"/>
                    <a:pt x="305" y="686"/>
                  </a:cubicBezTo>
                  <a:cubicBezTo>
                    <a:pt x="307" y="687"/>
                    <a:pt x="309" y="684"/>
                    <a:pt x="310" y="685"/>
                  </a:cubicBezTo>
                  <a:cubicBezTo>
                    <a:pt x="314" y="691"/>
                    <a:pt x="317" y="697"/>
                    <a:pt x="318" y="703"/>
                  </a:cubicBezTo>
                  <a:cubicBezTo>
                    <a:pt x="319" y="707"/>
                    <a:pt x="308" y="716"/>
                    <a:pt x="311" y="719"/>
                  </a:cubicBezTo>
                  <a:cubicBezTo>
                    <a:pt x="318" y="724"/>
                    <a:pt x="321" y="715"/>
                    <a:pt x="323" y="711"/>
                  </a:cubicBezTo>
                  <a:cubicBezTo>
                    <a:pt x="324" y="709"/>
                    <a:pt x="322" y="706"/>
                    <a:pt x="323" y="705"/>
                  </a:cubicBezTo>
                  <a:cubicBezTo>
                    <a:pt x="325" y="703"/>
                    <a:pt x="329" y="703"/>
                    <a:pt x="330" y="701"/>
                  </a:cubicBezTo>
                  <a:cubicBezTo>
                    <a:pt x="337" y="690"/>
                    <a:pt x="316" y="698"/>
                    <a:pt x="322" y="684"/>
                  </a:cubicBezTo>
                  <a:cubicBezTo>
                    <a:pt x="325" y="675"/>
                    <a:pt x="329" y="674"/>
                    <a:pt x="337" y="680"/>
                  </a:cubicBezTo>
                  <a:cubicBezTo>
                    <a:pt x="339" y="681"/>
                    <a:pt x="338" y="684"/>
                    <a:pt x="340" y="685"/>
                  </a:cubicBezTo>
                  <a:cubicBezTo>
                    <a:pt x="342" y="687"/>
                    <a:pt x="348" y="689"/>
                    <a:pt x="345" y="681"/>
                  </a:cubicBezTo>
                  <a:cubicBezTo>
                    <a:pt x="340" y="668"/>
                    <a:pt x="323" y="669"/>
                    <a:pt x="313" y="662"/>
                  </a:cubicBezTo>
                  <a:cubicBezTo>
                    <a:pt x="305" y="658"/>
                    <a:pt x="296" y="652"/>
                    <a:pt x="290" y="645"/>
                  </a:cubicBezTo>
                  <a:cubicBezTo>
                    <a:pt x="286" y="641"/>
                    <a:pt x="287" y="632"/>
                    <a:pt x="283" y="629"/>
                  </a:cubicBezTo>
                  <a:cubicBezTo>
                    <a:pt x="278" y="626"/>
                    <a:pt x="264" y="620"/>
                    <a:pt x="266" y="611"/>
                  </a:cubicBezTo>
                  <a:cubicBezTo>
                    <a:pt x="269" y="603"/>
                    <a:pt x="275" y="598"/>
                    <a:pt x="281" y="593"/>
                  </a:cubicBezTo>
                  <a:cubicBezTo>
                    <a:pt x="282" y="592"/>
                    <a:pt x="282" y="595"/>
                    <a:pt x="283" y="596"/>
                  </a:cubicBezTo>
                  <a:cubicBezTo>
                    <a:pt x="286" y="598"/>
                    <a:pt x="290" y="598"/>
                    <a:pt x="293" y="600"/>
                  </a:cubicBezTo>
                  <a:cubicBezTo>
                    <a:pt x="296" y="603"/>
                    <a:pt x="296" y="608"/>
                    <a:pt x="298" y="612"/>
                  </a:cubicBezTo>
                  <a:cubicBezTo>
                    <a:pt x="300" y="614"/>
                    <a:pt x="304" y="614"/>
                    <a:pt x="305" y="617"/>
                  </a:cubicBezTo>
                  <a:cubicBezTo>
                    <a:pt x="305" y="618"/>
                    <a:pt x="300" y="617"/>
                    <a:pt x="300" y="618"/>
                  </a:cubicBezTo>
                  <a:cubicBezTo>
                    <a:pt x="310" y="639"/>
                    <a:pt x="327" y="621"/>
                    <a:pt x="332" y="638"/>
                  </a:cubicBezTo>
                  <a:cubicBezTo>
                    <a:pt x="333" y="641"/>
                    <a:pt x="321" y="635"/>
                    <a:pt x="324" y="636"/>
                  </a:cubicBezTo>
                  <a:cubicBezTo>
                    <a:pt x="330" y="639"/>
                    <a:pt x="337" y="640"/>
                    <a:pt x="344" y="643"/>
                  </a:cubicBezTo>
                  <a:cubicBezTo>
                    <a:pt x="345" y="643"/>
                    <a:pt x="343" y="644"/>
                    <a:pt x="343" y="645"/>
                  </a:cubicBezTo>
                  <a:cubicBezTo>
                    <a:pt x="347" y="655"/>
                    <a:pt x="353" y="665"/>
                    <a:pt x="357" y="675"/>
                  </a:cubicBezTo>
                  <a:cubicBezTo>
                    <a:pt x="357" y="676"/>
                    <a:pt x="354" y="675"/>
                    <a:pt x="354" y="676"/>
                  </a:cubicBezTo>
                  <a:cubicBezTo>
                    <a:pt x="356" y="678"/>
                    <a:pt x="360" y="679"/>
                    <a:pt x="362" y="681"/>
                  </a:cubicBezTo>
                  <a:cubicBezTo>
                    <a:pt x="363" y="683"/>
                    <a:pt x="363" y="685"/>
                    <a:pt x="365" y="687"/>
                  </a:cubicBezTo>
                  <a:cubicBezTo>
                    <a:pt x="366" y="689"/>
                    <a:pt x="368" y="691"/>
                    <a:pt x="370" y="693"/>
                  </a:cubicBezTo>
                  <a:cubicBezTo>
                    <a:pt x="371" y="695"/>
                    <a:pt x="373" y="698"/>
                    <a:pt x="375" y="700"/>
                  </a:cubicBezTo>
                  <a:cubicBezTo>
                    <a:pt x="378" y="703"/>
                    <a:pt x="381" y="706"/>
                    <a:pt x="385" y="707"/>
                  </a:cubicBezTo>
                  <a:cubicBezTo>
                    <a:pt x="389" y="708"/>
                    <a:pt x="393" y="707"/>
                    <a:pt x="396" y="705"/>
                  </a:cubicBezTo>
                  <a:cubicBezTo>
                    <a:pt x="397" y="705"/>
                    <a:pt x="395" y="703"/>
                    <a:pt x="396" y="703"/>
                  </a:cubicBezTo>
                  <a:cubicBezTo>
                    <a:pt x="400" y="704"/>
                    <a:pt x="404" y="704"/>
                    <a:pt x="407" y="707"/>
                  </a:cubicBezTo>
                  <a:cubicBezTo>
                    <a:pt x="408" y="708"/>
                    <a:pt x="405" y="711"/>
                    <a:pt x="403" y="711"/>
                  </a:cubicBezTo>
                  <a:cubicBezTo>
                    <a:pt x="397" y="711"/>
                    <a:pt x="382" y="697"/>
                    <a:pt x="381" y="715"/>
                  </a:cubicBezTo>
                  <a:cubicBezTo>
                    <a:pt x="381" y="718"/>
                    <a:pt x="387" y="718"/>
                    <a:pt x="389" y="721"/>
                  </a:cubicBezTo>
                  <a:cubicBezTo>
                    <a:pt x="390" y="724"/>
                    <a:pt x="388" y="729"/>
                    <a:pt x="390" y="731"/>
                  </a:cubicBezTo>
                  <a:cubicBezTo>
                    <a:pt x="392" y="732"/>
                    <a:pt x="394" y="726"/>
                    <a:pt x="396" y="727"/>
                  </a:cubicBezTo>
                  <a:cubicBezTo>
                    <a:pt x="398" y="728"/>
                    <a:pt x="397" y="734"/>
                    <a:pt x="400" y="735"/>
                  </a:cubicBezTo>
                  <a:cubicBezTo>
                    <a:pt x="402" y="736"/>
                    <a:pt x="401" y="730"/>
                    <a:pt x="403" y="729"/>
                  </a:cubicBezTo>
                  <a:cubicBezTo>
                    <a:pt x="406" y="729"/>
                    <a:pt x="407" y="735"/>
                    <a:pt x="410" y="734"/>
                  </a:cubicBezTo>
                  <a:cubicBezTo>
                    <a:pt x="412" y="734"/>
                    <a:pt x="409" y="731"/>
                    <a:pt x="408" y="729"/>
                  </a:cubicBezTo>
                  <a:cubicBezTo>
                    <a:pt x="406" y="725"/>
                    <a:pt x="403" y="722"/>
                    <a:pt x="402" y="717"/>
                  </a:cubicBezTo>
                  <a:cubicBezTo>
                    <a:pt x="401" y="713"/>
                    <a:pt x="409" y="707"/>
                    <a:pt x="411" y="708"/>
                  </a:cubicBezTo>
                  <a:cubicBezTo>
                    <a:pt x="414" y="708"/>
                    <a:pt x="415" y="715"/>
                    <a:pt x="418" y="713"/>
                  </a:cubicBezTo>
                  <a:cubicBezTo>
                    <a:pt x="420" y="712"/>
                    <a:pt x="419" y="707"/>
                    <a:pt x="417" y="705"/>
                  </a:cubicBezTo>
                  <a:cubicBezTo>
                    <a:pt x="416" y="703"/>
                    <a:pt x="407" y="698"/>
                    <a:pt x="403" y="698"/>
                  </a:cubicBezTo>
                  <a:cubicBezTo>
                    <a:pt x="401" y="697"/>
                    <a:pt x="396" y="699"/>
                    <a:pt x="397" y="697"/>
                  </a:cubicBezTo>
                  <a:cubicBezTo>
                    <a:pt x="398" y="693"/>
                    <a:pt x="406" y="694"/>
                    <a:pt x="406" y="690"/>
                  </a:cubicBezTo>
                  <a:cubicBezTo>
                    <a:pt x="408" y="680"/>
                    <a:pt x="398" y="684"/>
                    <a:pt x="395" y="678"/>
                  </a:cubicBezTo>
                  <a:cubicBezTo>
                    <a:pt x="394" y="676"/>
                    <a:pt x="392" y="672"/>
                    <a:pt x="394" y="671"/>
                  </a:cubicBezTo>
                  <a:cubicBezTo>
                    <a:pt x="400" y="669"/>
                    <a:pt x="408" y="680"/>
                    <a:pt x="412" y="677"/>
                  </a:cubicBezTo>
                  <a:cubicBezTo>
                    <a:pt x="414" y="675"/>
                    <a:pt x="408" y="672"/>
                    <a:pt x="410" y="670"/>
                  </a:cubicBezTo>
                  <a:cubicBezTo>
                    <a:pt x="411" y="668"/>
                    <a:pt x="418" y="675"/>
                    <a:pt x="417" y="673"/>
                  </a:cubicBezTo>
                  <a:cubicBezTo>
                    <a:pt x="415" y="669"/>
                    <a:pt x="409" y="668"/>
                    <a:pt x="407" y="665"/>
                  </a:cubicBezTo>
                  <a:cubicBezTo>
                    <a:pt x="406" y="663"/>
                    <a:pt x="410" y="665"/>
                    <a:pt x="412" y="664"/>
                  </a:cubicBezTo>
                  <a:cubicBezTo>
                    <a:pt x="414" y="663"/>
                    <a:pt x="417" y="662"/>
                    <a:pt x="420" y="661"/>
                  </a:cubicBezTo>
                  <a:cubicBezTo>
                    <a:pt x="421" y="660"/>
                    <a:pt x="422" y="657"/>
                    <a:pt x="423" y="657"/>
                  </a:cubicBezTo>
                  <a:cubicBezTo>
                    <a:pt x="427" y="657"/>
                    <a:pt x="431" y="658"/>
                    <a:pt x="434" y="660"/>
                  </a:cubicBezTo>
                  <a:cubicBezTo>
                    <a:pt x="437" y="663"/>
                    <a:pt x="434" y="669"/>
                    <a:pt x="438" y="671"/>
                  </a:cubicBezTo>
                  <a:cubicBezTo>
                    <a:pt x="441" y="672"/>
                    <a:pt x="441" y="666"/>
                    <a:pt x="443" y="663"/>
                  </a:cubicBezTo>
                  <a:cubicBezTo>
                    <a:pt x="445" y="661"/>
                    <a:pt x="447" y="660"/>
                    <a:pt x="449" y="658"/>
                  </a:cubicBezTo>
                  <a:cubicBezTo>
                    <a:pt x="450" y="657"/>
                    <a:pt x="449" y="654"/>
                    <a:pt x="451" y="653"/>
                  </a:cubicBezTo>
                  <a:cubicBezTo>
                    <a:pt x="455" y="651"/>
                    <a:pt x="461" y="652"/>
                    <a:pt x="466" y="651"/>
                  </a:cubicBezTo>
                  <a:cubicBezTo>
                    <a:pt x="466" y="650"/>
                    <a:pt x="468" y="650"/>
                    <a:pt x="467" y="649"/>
                  </a:cubicBezTo>
                  <a:cubicBezTo>
                    <a:pt x="464" y="647"/>
                    <a:pt x="460" y="646"/>
                    <a:pt x="457" y="643"/>
                  </a:cubicBezTo>
                  <a:cubicBezTo>
                    <a:pt x="455" y="641"/>
                    <a:pt x="455" y="638"/>
                    <a:pt x="453" y="636"/>
                  </a:cubicBezTo>
                  <a:cubicBezTo>
                    <a:pt x="451" y="633"/>
                    <a:pt x="446" y="633"/>
                    <a:pt x="445" y="629"/>
                  </a:cubicBezTo>
                  <a:cubicBezTo>
                    <a:pt x="444" y="625"/>
                    <a:pt x="447" y="621"/>
                    <a:pt x="448" y="617"/>
                  </a:cubicBezTo>
                  <a:cubicBezTo>
                    <a:pt x="450" y="609"/>
                    <a:pt x="451" y="602"/>
                    <a:pt x="453" y="594"/>
                  </a:cubicBezTo>
                  <a:cubicBezTo>
                    <a:pt x="453" y="592"/>
                    <a:pt x="452" y="589"/>
                    <a:pt x="453" y="587"/>
                  </a:cubicBezTo>
                  <a:cubicBezTo>
                    <a:pt x="454" y="585"/>
                    <a:pt x="458" y="584"/>
                    <a:pt x="460" y="582"/>
                  </a:cubicBezTo>
                  <a:cubicBezTo>
                    <a:pt x="460" y="582"/>
                    <a:pt x="463" y="574"/>
                    <a:pt x="464" y="570"/>
                  </a:cubicBezTo>
                  <a:cubicBezTo>
                    <a:pt x="465" y="566"/>
                    <a:pt x="465" y="562"/>
                    <a:pt x="466" y="558"/>
                  </a:cubicBezTo>
                  <a:cubicBezTo>
                    <a:pt x="468" y="556"/>
                    <a:pt x="470" y="554"/>
                    <a:pt x="472" y="553"/>
                  </a:cubicBezTo>
                  <a:cubicBezTo>
                    <a:pt x="474" y="552"/>
                    <a:pt x="477" y="556"/>
                    <a:pt x="477" y="554"/>
                  </a:cubicBezTo>
                  <a:cubicBezTo>
                    <a:pt x="478" y="551"/>
                    <a:pt x="471" y="543"/>
                    <a:pt x="473" y="545"/>
                  </a:cubicBezTo>
                  <a:cubicBezTo>
                    <a:pt x="476" y="549"/>
                    <a:pt x="478" y="553"/>
                    <a:pt x="480" y="558"/>
                  </a:cubicBezTo>
                  <a:cubicBezTo>
                    <a:pt x="480" y="559"/>
                    <a:pt x="477" y="560"/>
                    <a:pt x="478" y="560"/>
                  </a:cubicBezTo>
                  <a:cubicBezTo>
                    <a:pt x="482" y="563"/>
                    <a:pt x="491" y="561"/>
                    <a:pt x="495" y="560"/>
                  </a:cubicBezTo>
                  <a:cubicBezTo>
                    <a:pt x="496" y="559"/>
                    <a:pt x="496" y="558"/>
                    <a:pt x="496" y="558"/>
                  </a:cubicBezTo>
                  <a:cubicBezTo>
                    <a:pt x="498" y="558"/>
                    <a:pt x="499" y="559"/>
                    <a:pt x="499" y="561"/>
                  </a:cubicBezTo>
                  <a:cubicBezTo>
                    <a:pt x="498" y="563"/>
                    <a:pt x="485" y="568"/>
                    <a:pt x="488" y="572"/>
                  </a:cubicBezTo>
                  <a:cubicBezTo>
                    <a:pt x="491" y="575"/>
                    <a:pt x="497" y="571"/>
                    <a:pt x="501" y="574"/>
                  </a:cubicBezTo>
                  <a:cubicBezTo>
                    <a:pt x="502" y="576"/>
                    <a:pt x="498" y="587"/>
                    <a:pt x="504" y="584"/>
                  </a:cubicBezTo>
                  <a:cubicBezTo>
                    <a:pt x="507" y="583"/>
                    <a:pt x="509" y="579"/>
                    <a:pt x="511" y="577"/>
                  </a:cubicBezTo>
                  <a:cubicBezTo>
                    <a:pt x="513" y="576"/>
                    <a:pt x="516" y="576"/>
                    <a:pt x="517" y="575"/>
                  </a:cubicBezTo>
                  <a:cubicBezTo>
                    <a:pt x="519" y="573"/>
                    <a:pt x="518" y="570"/>
                    <a:pt x="520" y="568"/>
                  </a:cubicBezTo>
                  <a:cubicBezTo>
                    <a:pt x="522" y="567"/>
                    <a:pt x="531" y="569"/>
                    <a:pt x="529" y="567"/>
                  </a:cubicBezTo>
                  <a:cubicBezTo>
                    <a:pt x="526" y="564"/>
                    <a:pt x="520" y="566"/>
                    <a:pt x="516" y="564"/>
                  </a:cubicBezTo>
                  <a:cubicBezTo>
                    <a:pt x="514" y="564"/>
                    <a:pt x="507" y="556"/>
                    <a:pt x="508" y="554"/>
                  </a:cubicBezTo>
                  <a:cubicBezTo>
                    <a:pt x="515" y="538"/>
                    <a:pt x="514" y="550"/>
                    <a:pt x="525" y="542"/>
                  </a:cubicBezTo>
                  <a:cubicBezTo>
                    <a:pt x="526" y="541"/>
                    <a:pt x="525" y="539"/>
                    <a:pt x="526" y="538"/>
                  </a:cubicBezTo>
                  <a:cubicBezTo>
                    <a:pt x="529" y="535"/>
                    <a:pt x="532" y="532"/>
                    <a:pt x="536" y="530"/>
                  </a:cubicBezTo>
                  <a:cubicBezTo>
                    <a:pt x="539" y="529"/>
                    <a:pt x="543" y="525"/>
                    <a:pt x="546" y="527"/>
                  </a:cubicBezTo>
                  <a:cubicBezTo>
                    <a:pt x="554" y="535"/>
                    <a:pt x="534" y="538"/>
                    <a:pt x="533" y="539"/>
                  </a:cubicBezTo>
                  <a:cubicBezTo>
                    <a:pt x="528" y="545"/>
                    <a:pt x="542" y="539"/>
                    <a:pt x="544" y="546"/>
                  </a:cubicBezTo>
                  <a:cubicBezTo>
                    <a:pt x="545" y="548"/>
                    <a:pt x="539" y="546"/>
                    <a:pt x="539" y="548"/>
                  </a:cubicBezTo>
                  <a:cubicBezTo>
                    <a:pt x="537" y="551"/>
                    <a:pt x="542" y="556"/>
                    <a:pt x="541" y="559"/>
                  </a:cubicBezTo>
                  <a:cubicBezTo>
                    <a:pt x="539" y="563"/>
                    <a:pt x="528" y="561"/>
                    <a:pt x="530" y="564"/>
                  </a:cubicBezTo>
                  <a:cubicBezTo>
                    <a:pt x="534" y="570"/>
                    <a:pt x="543" y="570"/>
                    <a:pt x="550" y="572"/>
                  </a:cubicBezTo>
                  <a:cubicBezTo>
                    <a:pt x="552" y="572"/>
                    <a:pt x="554" y="571"/>
                    <a:pt x="556" y="572"/>
                  </a:cubicBezTo>
                  <a:cubicBezTo>
                    <a:pt x="561" y="573"/>
                    <a:pt x="565" y="578"/>
                    <a:pt x="570" y="579"/>
                  </a:cubicBezTo>
                  <a:cubicBezTo>
                    <a:pt x="583" y="583"/>
                    <a:pt x="591" y="583"/>
                    <a:pt x="597" y="597"/>
                  </a:cubicBezTo>
                  <a:cubicBezTo>
                    <a:pt x="598" y="599"/>
                    <a:pt x="597" y="602"/>
                    <a:pt x="596" y="603"/>
                  </a:cubicBezTo>
                  <a:cubicBezTo>
                    <a:pt x="593" y="608"/>
                    <a:pt x="591" y="614"/>
                    <a:pt x="586" y="617"/>
                  </a:cubicBezTo>
                  <a:cubicBezTo>
                    <a:pt x="584" y="619"/>
                    <a:pt x="581" y="617"/>
                    <a:pt x="578" y="617"/>
                  </a:cubicBezTo>
                  <a:cubicBezTo>
                    <a:pt x="566" y="617"/>
                    <a:pt x="553" y="618"/>
                    <a:pt x="541" y="619"/>
                  </a:cubicBezTo>
                  <a:cubicBezTo>
                    <a:pt x="538" y="620"/>
                    <a:pt x="536" y="622"/>
                    <a:pt x="533" y="621"/>
                  </a:cubicBezTo>
                  <a:cubicBezTo>
                    <a:pt x="531" y="621"/>
                    <a:pt x="530" y="616"/>
                    <a:pt x="528" y="616"/>
                  </a:cubicBezTo>
                  <a:cubicBezTo>
                    <a:pt x="524" y="616"/>
                    <a:pt x="520" y="620"/>
                    <a:pt x="516" y="621"/>
                  </a:cubicBezTo>
                  <a:cubicBezTo>
                    <a:pt x="515" y="622"/>
                    <a:pt x="513" y="622"/>
                    <a:pt x="511" y="622"/>
                  </a:cubicBezTo>
                  <a:cubicBezTo>
                    <a:pt x="503" y="626"/>
                    <a:pt x="501" y="634"/>
                    <a:pt x="493" y="638"/>
                  </a:cubicBezTo>
                  <a:cubicBezTo>
                    <a:pt x="489" y="641"/>
                    <a:pt x="484" y="643"/>
                    <a:pt x="479" y="645"/>
                  </a:cubicBezTo>
                  <a:cubicBezTo>
                    <a:pt x="478" y="645"/>
                    <a:pt x="475" y="644"/>
                    <a:pt x="474" y="645"/>
                  </a:cubicBezTo>
                  <a:cubicBezTo>
                    <a:pt x="471" y="648"/>
                    <a:pt x="470" y="654"/>
                    <a:pt x="467" y="658"/>
                  </a:cubicBezTo>
                  <a:cubicBezTo>
                    <a:pt x="463" y="661"/>
                    <a:pt x="458" y="663"/>
                    <a:pt x="453" y="664"/>
                  </a:cubicBezTo>
                  <a:cubicBezTo>
                    <a:pt x="448" y="665"/>
                    <a:pt x="437" y="660"/>
                    <a:pt x="438" y="672"/>
                  </a:cubicBezTo>
                  <a:cubicBezTo>
                    <a:pt x="440" y="696"/>
                    <a:pt x="447" y="672"/>
                    <a:pt x="452" y="688"/>
                  </a:cubicBezTo>
                  <a:cubicBezTo>
                    <a:pt x="452" y="689"/>
                    <a:pt x="447" y="690"/>
                    <a:pt x="448" y="692"/>
                  </a:cubicBezTo>
                  <a:cubicBezTo>
                    <a:pt x="449" y="694"/>
                    <a:pt x="455" y="692"/>
                    <a:pt x="454" y="694"/>
                  </a:cubicBezTo>
                  <a:cubicBezTo>
                    <a:pt x="452" y="697"/>
                    <a:pt x="442" y="695"/>
                    <a:pt x="443" y="699"/>
                  </a:cubicBezTo>
                  <a:cubicBezTo>
                    <a:pt x="445" y="703"/>
                    <a:pt x="453" y="699"/>
                    <a:pt x="457" y="702"/>
                  </a:cubicBezTo>
                  <a:cubicBezTo>
                    <a:pt x="458" y="703"/>
                    <a:pt x="453" y="706"/>
                    <a:pt x="454" y="707"/>
                  </a:cubicBezTo>
                  <a:cubicBezTo>
                    <a:pt x="458" y="711"/>
                    <a:pt x="464" y="712"/>
                    <a:pt x="469" y="714"/>
                  </a:cubicBezTo>
                  <a:cubicBezTo>
                    <a:pt x="470" y="715"/>
                    <a:pt x="473" y="713"/>
                    <a:pt x="472" y="714"/>
                  </a:cubicBezTo>
                  <a:cubicBezTo>
                    <a:pt x="469" y="717"/>
                    <a:pt x="462" y="717"/>
                    <a:pt x="461" y="722"/>
                  </a:cubicBezTo>
                  <a:cubicBezTo>
                    <a:pt x="460" y="724"/>
                    <a:pt x="467" y="723"/>
                    <a:pt x="469" y="722"/>
                  </a:cubicBezTo>
                  <a:cubicBezTo>
                    <a:pt x="472" y="721"/>
                    <a:pt x="471" y="716"/>
                    <a:pt x="474" y="716"/>
                  </a:cubicBezTo>
                  <a:cubicBezTo>
                    <a:pt x="522" y="716"/>
                    <a:pt x="452" y="726"/>
                    <a:pt x="491" y="725"/>
                  </a:cubicBezTo>
                  <a:cubicBezTo>
                    <a:pt x="509" y="724"/>
                    <a:pt x="491" y="709"/>
                    <a:pt x="505" y="709"/>
                  </a:cubicBezTo>
                  <a:cubicBezTo>
                    <a:pt x="509" y="710"/>
                    <a:pt x="513" y="710"/>
                    <a:pt x="517" y="711"/>
                  </a:cubicBezTo>
                  <a:cubicBezTo>
                    <a:pt x="520" y="713"/>
                    <a:pt x="522" y="719"/>
                    <a:pt x="528" y="717"/>
                  </a:cubicBezTo>
                  <a:cubicBezTo>
                    <a:pt x="562" y="703"/>
                    <a:pt x="519" y="717"/>
                    <a:pt x="546" y="699"/>
                  </a:cubicBezTo>
                  <a:cubicBezTo>
                    <a:pt x="549" y="697"/>
                    <a:pt x="552" y="702"/>
                    <a:pt x="555" y="701"/>
                  </a:cubicBezTo>
                  <a:cubicBezTo>
                    <a:pt x="558" y="699"/>
                    <a:pt x="557" y="691"/>
                    <a:pt x="561" y="692"/>
                  </a:cubicBezTo>
                  <a:cubicBezTo>
                    <a:pt x="564" y="693"/>
                    <a:pt x="560" y="699"/>
                    <a:pt x="560" y="703"/>
                  </a:cubicBezTo>
                  <a:cubicBezTo>
                    <a:pt x="561" y="706"/>
                    <a:pt x="561" y="710"/>
                    <a:pt x="562" y="714"/>
                  </a:cubicBezTo>
                  <a:cubicBezTo>
                    <a:pt x="563" y="715"/>
                    <a:pt x="565" y="715"/>
                    <a:pt x="565" y="716"/>
                  </a:cubicBezTo>
                  <a:cubicBezTo>
                    <a:pt x="573" y="733"/>
                    <a:pt x="566" y="744"/>
                    <a:pt x="563" y="765"/>
                  </a:cubicBezTo>
                  <a:cubicBezTo>
                    <a:pt x="563" y="770"/>
                    <a:pt x="564" y="782"/>
                    <a:pt x="559" y="784"/>
                  </a:cubicBezTo>
                  <a:cubicBezTo>
                    <a:pt x="550" y="789"/>
                    <a:pt x="540" y="788"/>
                    <a:pt x="530" y="78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" name="Freeform 862"/>
            <p:cNvSpPr>
              <a:spLocks/>
            </p:cNvSpPr>
            <p:nvPr/>
          </p:nvSpPr>
          <p:spPr bwMode="auto">
            <a:xfrm>
              <a:off x="611" y="2121"/>
              <a:ext cx="243" cy="632"/>
            </a:xfrm>
            <a:custGeom>
              <a:avLst/>
              <a:gdLst>
                <a:gd name="T0" fmla="*/ 159 w 162"/>
                <a:gd name="T1" fmla="*/ 417 h 421"/>
                <a:gd name="T2" fmla="*/ 40 w 162"/>
                <a:gd name="T3" fmla="*/ 204 h 421"/>
                <a:gd name="T4" fmla="*/ 17 w 162"/>
                <a:gd name="T5" fmla="*/ 117 h 421"/>
                <a:gd name="T6" fmla="*/ 11 w 162"/>
                <a:gd name="T7" fmla="*/ 83 h 421"/>
                <a:gd name="T8" fmla="*/ 10 w 162"/>
                <a:gd name="T9" fmla="*/ 0 h 421"/>
                <a:gd name="T10" fmla="*/ 9 w 162"/>
                <a:gd name="T11" fmla="*/ 2 h 421"/>
                <a:gd name="T12" fmla="*/ 18 w 162"/>
                <a:gd name="T13" fmla="*/ 112 h 421"/>
                <a:gd name="T14" fmla="*/ 18 w 162"/>
                <a:gd name="T15" fmla="*/ 109 h 421"/>
                <a:gd name="T16" fmla="*/ 32 w 162"/>
                <a:gd name="T17" fmla="*/ 161 h 421"/>
                <a:gd name="T18" fmla="*/ 39 w 162"/>
                <a:gd name="T19" fmla="*/ 188 h 421"/>
                <a:gd name="T20" fmla="*/ 44 w 162"/>
                <a:gd name="T21" fmla="*/ 203 h 421"/>
                <a:gd name="T22" fmla="*/ 41 w 162"/>
                <a:gd name="T23" fmla="*/ 205 h 421"/>
                <a:gd name="T24" fmla="*/ 53 w 162"/>
                <a:gd name="T25" fmla="*/ 233 h 421"/>
                <a:gd name="T26" fmla="*/ 54 w 162"/>
                <a:gd name="T27" fmla="*/ 239 h 421"/>
                <a:gd name="T28" fmla="*/ 61 w 162"/>
                <a:gd name="T29" fmla="*/ 245 h 421"/>
                <a:gd name="T30" fmla="*/ 65 w 162"/>
                <a:gd name="T31" fmla="*/ 254 h 421"/>
                <a:gd name="T32" fmla="*/ 74 w 162"/>
                <a:gd name="T33" fmla="*/ 272 h 421"/>
                <a:gd name="T34" fmla="*/ 78 w 162"/>
                <a:gd name="T35" fmla="*/ 284 h 421"/>
                <a:gd name="T36" fmla="*/ 82 w 162"/>
                <a:gd name="T37" fmla="*/ 287 h 421"/>
                <a:gd name="T38" fmla="*/ 90 w 162"/>
                <a:gd name="T39" fmla="*/ 300 h 421"/>
                <a:gd name="T40" fmla="*/ 103 w 162"/>
                <a:gd name="T41" fmla="*/ 318 h 421"/>
                <a:gd name="T42" fmla="*/ 128 w 162"/>
                <a:gd name="T43" fmla="*/ 357 h 421"/>
                <a:gd name="T44" fmla="*/ 141 w 162"/>
                <a:gd name="T45" fmla="*/ 372 h 421"/>
                <a:gd name="T46" fmla="*/ 156 w 162"/>
                <a:gd name="T47" fmla="*/ 400 h 421"/>
                <a:gd name="T48" fmla="*/ 147 w 162"/>
                <a:gd name="T49" fmla="*/ 401 h 421"/>
                <a:gd name="T50" fmla="*/ 151 w 162"/>
                <a:gd name="T51" fmla="*/ 407 h 421"/>
                <a:gd name="T52" fmla="*/ 150 w 162"/>
                <a:gd name="T53" fmla="*/ 406 h 421"/>
                <a:gd name="T54" fmla="*/ 162 w 162"/>
                <a:gd name="T55" fmla="*/ 421 h 421"/>
                <a:gd name="T56" fmla="*/ 159 w 162"/>
                <a:gd name="T57" fmla="*/ 417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2" h="421">
                  <a:moveTo>
                    <a:pt x="159" y="417"/>
                  </a:moveTo>
                  <a:cubicBezTo>
                    <a:pt x="108" y="354"/>
                    <a:pt x="67" y="282"/>
                    <a:pt x="40" y="204"/>
                  </a:cubicBezTo>
                  <a:cubicBezTo>
                    <a:pt x="31" y="175"/>
                    <a:pt x="23" y="146"/>
                    <a:pt x="17" y="117"/>
                  </a:cubicBezTo>
                  <a:cubicBezTo>
                    <a:pt x="15" y="106"/>
                    <a:pt x="12" y="95"/>
                    <a:pt x="11" y="83"/>
                  </a:cubicBezTo>
                  <a:cubicBezTo>
                    <a:pt x="11" y="56"/>
                    <a:pt x="10" y="28"/>
                    <a:pt x="10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1" y="22"/>
                    <a:pt x="0" y="30"/>
                    <a:pt x="18" y="112"/>
                  </a:cubicBezTo>
                  <a:cubicBezTo>
                    <a:pt x="18" y="112"/>
                    <a:pt x="17" y="109"/>
                    <a:pt x="18" y="109"/>
                  </a:cubicBezTo>
                  <a:cubicBezTo>
                    <a:pt x="22" y="123"/>
                    <a:pt x="29" y="148"/>
                    <a:pt x="32" y="161"/>
                  </a:cubicBezTo>
                  <a:cubicBezTo>
                    <a:pt x="34" y="170"/>
                    <a:pt x="36" y="179"/>
                    <a:pt x="39" y="188"/>
                  </a:cubicBezTo>
                  <a:cubicBezTo>
                    <a:pt x="40" y="193"/>
                    <a:pt x="45" y="198"/>
                    <a:pt x="44" y="203"/>
                  </a:cubicBezTo>
                  <a:cubicBezTo>
                    <a:pt x="43" y="204"/>
                    <a:pt x="41" y="204"/>
                    <a:pt x="41" y="205"/>
                  </a:cubicBezTo>
                  <a:cubicBezTo>
                    <a:pt x="41" y="208"/>
                    <a:pt x="51" y="229"/>
                    <a:pt x="53" y="233"/>
                  </a:cubicBezTo>
                  <a:cubicBezTo>
                    <a:pt x="54" y="235"/>
                    <a:pt x="53" y="237"/>
                    <a:pt x="54" y="239"/>
                  </a:cubicBezTo>
                  <a:cubicBezTo>
                    <a:pt x="56" y="241"/>
                    <a:pt x="59" y="243"/>
                    <a:pt x="61" y="245"/>
                  </a:cubicBezTo>
                  <a:cubicBezTo>
                    <a:pt x="63" y="247"/>
                    <a:pt x="63" y="251"/>
                    <a:pt x="65" y="254"/>
                  </a:cubicBezTo>
                  <a:cubicBezTo>
                    <a:pt x="68" y="260"/>
                    <a:pt x="71" y="266"/>
                    <a:pt x="74" y="272"/>
                  </a:cubicBezTo>
                  <a:cubicBezTo>
                    <a:pt x="76" y="276"/>
                    <a:pt x="76" y="280"/>
                    <a:pt x="78" y="284"/>
                  </a:cubicBezTo>
                  <a:cubicBezTo>
                    <a:pt x="78" y="286"/>
                    <a:pt x="81" y="286"/>
                    <a:pt x="82" y="287"/>
                  </a:cubicBezTo>
                  <a:cubicBezTo>
                    <a:pt x="85" y="291"/>
                    <a:pt x="87" y="296"/>
                    <a:pt x="90" y="300"/>
                  </a:cubicBezTo>
                  <a:cubicBezTo>
                    <a:pt x="94" y="306"/>
                    <a:pt x="99" y="312"/>
                    <a:pt x="103" y="318"/>
                  </a:cubicBezTo>
                  <a:cubicBezTo>
                    <a:pt x="113" y="330"/>
                    <a:pt x="119" y="344"/>
                    <a:pt x="128" y="357"/>
                  </a:cubicBezTo>
                  <a:cubicBezTo>
                    <a:pt x="142" y="376"/>
                    <a:pt x="122" y="346"/>
                    <a:pt x="141" y="372"/>
                  </a:cubicBezTo>
                  <a:cubicBezTo>
                    <a:pt x="144" y="376"/>
                    <a:pt x="156" y="396"/>
                    <a:pt x="156" y="400"/>
                  </a:cubicBezTo>
                  <a:cubicBezTo>
                    <a:pt x="155" y="418"/>
                    <a:pt x="148" y="400"/>
                    <a:pt x="147" y="401"/>
                  </a:cubicBezTo>
                  <a:cubicBezTo>
                    <a:pt x="144" y="402"/>
                    <a:pt x="149" y="405"/>
                    <a:pt x="151" y="407"/>
                  </a:cubicBezTo>
                  <a:cubicBezTo>
                    <a:pt x="151" y="407"/>
                    <a:pt x="149" y="405"/>
                    <a:pt x="150" y="406"/>
                  </a:cubicBezTo>
                  <a:cubicBezTo>
                    <a:pt x="154" y="411"/>
                    <a:pt x="158" y="416"/>
                    <a:pt x="162" y="421"/>
                  </a:cubicBezTo>
                  <a:lnTo>
                    <a:pt x="159" y="4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" name="Freeform 863"/>
            <p:cNvSpPr>
              <a:spLocks/>
            </p:cNvSpPr>
            <p:nvPr/>
          </p:nvSpPr>
          <p:spPr bwMode="auto">
            <a:xfrm>
              <a:off x="1674" y="1267"/>
              <a:ext cx="26" cy="24"/>
            </a:xfrm>
            <a:custGeom>
              <a:avLst/>
              <a:gdLst>
                <a:gd name="T0" fmla="*/ 17 w 17"/>
                <a:gd name="T1" fmla="*/ 0 h 16"/>
                <a:gd name="T2" fmla="*/ 0 w 17"/>
                <a:gd name="T3" fmla="*/ 4 h 16"/>
                <a:gd name="T4" fmla="*/ 5 w 17"/>
                <a:gd name="T5" fmla="*/ 3 h 16"/>
                <a:gd name="T6" fmla="*/ 17 w 17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6">
                  <a:moveTo>
                    <a:pt x="17" y="0"/>
                  </a:moveTo>
                  <a:cubicBezTo>
                    <a:pt x="14" y="2"/>
                    <a:pt x="4" y="16"/>
                    <a:pt x="0" y="4"/>
                  </a:cubicBezTo>
                  <a:cubicBezTo>
                    <a:pt x="0" y="2"/>
                    <a:pt x="3" y="4"/>
                    <a:pt x="5" y="3"/>
                  </a:cubicBezTo>
                  <a:cubicBezTo>
                    <a:pt x="9" y="3"/>
                    <a:pt x="17" y="0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" name="Freeform 864"/>
            <p:cNvSpPr>
              <a:spLocks/>
            </p:cNvSpPr>
            <p:nvPr/>
          </p:nvSpPr>
          <p:spPr bwMode="auto">
            <a:xfrm>
              <a:off x="1403" y="1151"/>
              <a:ext cx="67" cy="21"/>
            </a:xfrm>
            <a:custGeom>
              <a:avLst/>
              <a:gdLst>
                <a:gd name="T0" fmla="*/ 45 w 45"/>
                <a:gd name="T1" fmla="*/ 2 h 14"/>
                <a:gd name="T2" fmla="*/ 28 w 45"/>
                <a:gd name="T3" fmla="*/ 9 h 14"/>
                <a:gd name="T4" fmla="*/ 32 w 45"/>
                <a:gd name="T5" fmla="*/ 9 h 14"/>
                <a:gd name="T6" fmla="*/ 15 w 45"/>
                <a:gd name="T7" fmla="*/ 14 h 14"/>
                <a:gd name="T8" fmla="*/ 8 w 45"/>
                <a:gd name="T9" fmla="*/ 12 h 14"/>
                <a:gd name="T10" fmla="*/ 2 w 45"/>
                <a:gd name="T11" fmla="*/ 11 h 14"/>
                <a:gd name="T12" fmla="*/ 45 w 45"/>
                <a:gd name="T13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14">
                  <a:moveTo>
                    <a:pt x="45" y="2"/>
                  </a:moveTo>
                  <a:cubicBezTo>
                    <a:pt x="39" y="4"/>
                    <a:pt x="33" y="6"/>
                    <a:pt x="28" y="9"/>
                  </a:cubicBezTo>
                  <a:cubicBezTo>
                    <a:pt x="27" y="9"/>
                    <a:pt x="33" y="9"/>
                    <a:pt x="32" y="9"/>
                  </a:cubicBezTo>
                  <a:cubicBezTo>
                    <a:pt x="26" y="11"/>
                    <a:pt x="21" y="13"/>
                    <a:pt x="15" y="14"/>
                  </a:cubicBezTo>
                  <a:cubicBezTo>
                    <a:pt x="13" y="14"/>
                    <a:pt x="10" y="12"/>
                    <a:pt x="8" y="12"/>
                  </a:cubicBezTo>
                  <a:cubicBezTo>
                    <a:pt x="6" y="11"/>
                    <a:pt x="0" y="13"/>
                    <a:pt x="2" y="11"/>
                  </a:cubicBezTo>
                  <a:cubicBezTo>
                    <a:pt x="14" y="0"/>
                    <a:pt x="30" y="2"/>
                    <a:pt x="4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" name="Freeform 865"/>
            <p:cNvSpPr>
              <a:spLocks/>
            </p:cNvSpPr>
            <p:nvPr/>
          </p:nvSpPr>
          <p:spPr bwMode="auto">
            <a:xfrm>
              <a:off x="1359" y="1157"/>
              <a:ext cx="132" cy="51"/>
            </a:xfrm>
            <a:custGeom>
              <a:avLst/>
              <a:gdLst>
                <a:gd name="T0" fmla="*/ 87 w 88"/>
                <a:gd name="T1" fmla="*/ 12 h 34"/>
                <a:gd name="T2" fmla="*/ 79 w 88"/>
                <a:gd name="T3" fmla="*/ 24 h 34"/>
                <a:gd name="T4" fmla="*/ 43 w 88"/>
                <a:gd name="T5" fmla="*/ 17 h 34"/>
                <a:gd name="T6" fmla="*/ 24 w 88"/>
                <a:gd name="T7" fmla="*/ 24 h 34"/>
                <a:gd name="T8" fmla="*/ 21 w 88"/>
                <a:gd name="T9" fmla="*/ 17 h 34"/>
                <a:gd name="T10" fmla="*/ 0 w 88"/>
                <a:gd name="T11" fmla="*/ 22 h 34"/>
                <a:gd name="T12" fmla="*/ 4 w 88"/>
                <a:gd name="T13" fmla="*/ 22 h 34"/>
                <a:gd name="T14" fmla="*/ 10 w 88"/>
                <a:gd name="T15" fmla="*/ 18 h 34"/>
                <a:gd name="T16" fmla="*/ 11 w 88"/>
                <a:gd name="T17" fmla="*/ 9 h 34"/>
                <a:gd name="T18" fmla="*/ 17 w 88"/>
                <a:gd name="T19" fmla="*/ 10 h 34"/>
                <a:gd name="T20" fmla="*/ 27 w 88"/>
                <a:gd name="T21" fmla="*/ 9 h 34"/>
                <a:gd name="T22" fmla="*/ 17 w 88"/>
                <a:gd name="T23" fmla="*/ 16 h 34"/>
                <a:gd name="T24" fmla="*/ 27 w 88"/>
                <a:gd name="T25" fmla="*/ 15 h 34"/>
                <a:gd name="T26" fmla="*/ 35 w 88"/>
                <a:gd name="T27" fmla="*/ 11 h 34"/>
                <a:gd name="T28" fmla="*/ 38 w 88"/>
                <a:gd name="T29" fmla="*/ 9 h 34"/>
                <a:gd name="T30" fmla="*/ 51 w 88"/>
                <a:gd name="T31" fmla="*/ 7 h 34"/>
                <a:gd name="T32" fmla="*/ 59 w 88"/>
                <a:gd name="T33" fmla="*/ 6 h 34"/>
                <a:gd name="T34" fmla="*/ 47 w 88"/>
                <a:gd name="T35" fmla="*/ 13 h 34"/>
                <a:gd name="T36" fmla="*/ 63 w 88"/>
                <a:gd name="T37" fmla="*/ 6 h 34"/>
                <a:gd name="T38" fmla="*/ 71 w 88"/>
                <a:gd name="T39" fmla="*/ 7 h 34"/>
                <a:gd name="T40" fmla="*/ 79 w 88"/>
                <a:gd name="T41" fmla="*/ 0 h 34"/>
                <a:gd name="T42" fmla="*/ 88 w 88"/>
                <a:gd name="T43" fmla="*/ 5 h 34"/>
                <a:gd name="T44" fmla="*/ 78 w 88"/>
                <a:gd name="T45" fmla="*/ 11 h 34"/>
                <a:gd name="T46" fmla="*/ 87 w 88"/>
                <a:gd name="T47" fmla="*/ 1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8" h="34">
                  <a:moveTo>
                    <a:pt x="87" y="12"/>
                  </a:moveTo>
                  <a:cubicBezTo>
                    <a:pt x="84" y="16"/>
                    <a:pt x="84" y="23"/>
                    <a:pt x="79" y="24"/>
                  </a:cubicBezTo>
                  <a:cubicBezTo>
                    <a:pt x="67" y="25"/>
                    <a:pt x="55" y="19"/>
                    <a:pt x="43" y="17"/>
                  </a:cubicBezTo>
                  <a:cubicBezTo>
                    <a:pt x="30" y="15"/>
                    <a:pt x="58" y="24"/>
                    <a:pt x="24" y="24"/>
                  </a:cubicBezTo>
                  <a:cubicBezTo>
                    <a:pt x="22" y="24"/>
                    <a:pt x="24" y="18"/>
                    <a:pt x="21" y="17"/>
                  </a:cubicBezTo>
                  <a:cubicBezTo>
                    <a:pt x="14" y="13"/>
                    <a:pt x="3" y="34"/>
                    <a:pt x="0" y="22"/>
                  </a:cubicBezTo>
                  <a:cubicBezTo>
                    <a:pt x="0" y="21"/>
                    <a:pt x="3" y="22"/>
                    <a:pt x="4" y="22"/>
                  </a:cubicBezTo>
                  <a:cubicBezTo>
                    <a:pt x="6" y="21"/>
                    <a:pt x="9" y="20"/>
                    <a:pt x="10" y="18"/>
                  </a:cubicBezTo>
                  <a:cubicBezTo>
                    <a:pt x="11" y="15"/>
                    <a:pt x="9" y="11"/>
                    <a:pt x="11" y="9"/>
                  </a:cubicBezTo>
                  <a:cubicBezTo>
                    <a:pt x="12" y="7"/>
                    <a:pt x="15" y="10"/>
                    <a:pt x="17" y="10"/>
                  </a:cubicBezTo>
                  <a:cubicBezTo>
                    <a:pt x="20" y="9"/>
                    <a:pt x="26" y="5"/>
                    <a:pt x="27" y="9"/>
                  </a:cubicBezTo>
                  <a:cubicBezTo>
                    <a:pt x="27" y="12"/>
                    <a:pt x="17" y="12"/>
                    <a:pt x="17" y="16"/>
                  </a:cubicBezTo>
                  <a:cubicBezTo>
                    <a:pt x="18" y="19"/>
                    <a:pt x="24" y="16"/>
                    <a:pt x="27" y="15"/>
                  </a:cubicBezTo>
                  <a:cubicBezTo>
                    <a:pt x="30" y="15"/>
                    <a:pt x="32" y="13"/>
                    <a:pt x="35" y="11"/>
                  </a:cubicBezTo>
                  <a:cubicBezTo>
                    <a:pt x="36" y="11"/>
                    <a:pt x="37" y="9"/>
                    <a:pt x="38" y="9"/>
                  </a:cubicBezTo>
                  <a:cubicBezTo>
                    <a:pt x="43" y="8"/>
                    <a:pt x="47" y="8"/>
                    <a:pt x="51" y="7"/>
                  </a:cubicBezTo>
                  <a:cubicBezTo>
                    <a:pt x="54" y="7"/>
                    <a:pt x="56" y="6"/>
                    <a:pt x="59" y="6"/>
                  </a:cubicBezTo>
                  <a:cubicBezTo>
                    <a:pt x="63" y="8"/>
                    <a:pt x="32" y="22"/>
                    <a:pt x="47" y="13"/>
                  </a:cubicBezTo>
                  <a:cubicBezTo>
                    <a:pt x="52" y="10"/>
                    <a:pt x="57" y="7"/>
                    <a:pt x="63" y="6"/>
                  </a:cubicBezTo>
                  <a:cubicBezTo>
                    <a:pt x="65" y="5"/>
                    <a:pt x="69" y="8"/>
                    <a:pt x="71" y="7"/>
                  </a:cubicBezTo>
                  <a:cubicBezTo>
                    <a:pt x="75" y="5"/>
                    <a:pt x="76" y="0"/>
                    <a:pt x="79" y="0"/>
                  </a:cubicBezTo>
                  <a:cubicBezTo>
                    <a:pt x="83" y="0"/>
                    <a:pt x="88" y="2"/>
                    <a:pt x="88" y="5"/>
                  </a:cubicBezTo>
                  <a:cubicBezTo>
                    <a:pt x="87" y="9"/>
                    <a:pt x="78" y="7"/>
                    <a:pt x="78" y="11"/>
                  </a:cubicBezTo>
                  <a:cubicBezTo>
                    <a:pt x="77" y="14"/>
                    <a:pt x="87" y="12"/>
                    <a:pt x="87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" name="Freeform 866"/>
            <p:cNvSpPr>
              <a:spLocks/>
            </p:cNvSpPr>
            <p:nvPr/>
          </p:nvSpPr>
          <p:spPr bwMode="auto">
            <a:xfrm>
              <a:off x="1866" y="1175"/>
              <a:ext cx="36" cy="15"/>
            </a:xfrm>
            <a:custGeom>
              <a:avLst/>
              <a:gdLst>
                <a:gd name="T0" fmla="*/ 24 w 24"/>
                <a:gd name="T1" fmla="*/ 10 h 10"/>
                <a:gd name="T2" fmla="*/ 3 w 24"/>
                <a:gd name="T3" fmla="*/ 3 h 10"/>
                <a:gd name="T4" fmla="*/ 15 w 24"/>
                <a:gd name="T5" fmla="*/ 1 h 10"/>
                <a:gd name="T6" fmla="*/ 24 w 24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0">
                  <a:moveTo>
                    <a:pt x="24" y="10"/>
                  </a:moveTo>
                  <a:cubicBezTo>
                    <a:pt x="17" y="7"/>
                    <a:pt x="8" y="8"/>
                    <a:pt x="3" y="3"/>
                  </a:cubicBezTo>
                  <a:cubicBezTo>
                    <a:pt x="0" y="0"/>
                    <a:pt x="11" y="0"/>
                    <a:pt x="15" y="1"/>
                  </a:cubicBezTo>
                  <a:cubicBezTo>
                    <a:pt x="19" y="3"/>
                    <a:pt x="24" y="10"/>
                    <a:pt x="2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" name="Freeform 867"/>
            <p:cNvSpPr>
              <a:spLocks/>
            </p:cNvSpPr>
            <p:nvPr/>
          </p:nvSpPr>
          <p:spPr bwMode="auto">
            <a:xfrm>
              <a:off x="1434" y="1141"/>
              <a:ext cx="15" cy="1"/>
            </a:xfrm>
            <a:custGeom>
              <a:avLst/>
              <a:gdLst>
                <a:gd name="T0" fmla="*/ 10 w 10"/>
                <a:gd name="T1" fmla="*/ 1 h 1"/>
                <a:gd name="T2" fmla="*/ 0 w 10"/>
                <a:gd name="T3" fmla="*/ 0 h 1"/>
                <a:gd name="T4" fmla="*/ 10 w 1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cubicBezTo>
                    <a:pt x="7" y="1"/>
                    <a:pt x="0" y="0"/>
                    <a:pt x="0" y="0"/>
                  </a:cubicBezTo>
                  <a:cubicBezTo>
                    <a:pt x="0" y="0"/>
                    <a:pt x="7" y="1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" name="Freeform 868"/>
            <p:cNvSpPr>
              <a:spLocks/>
            </p:cNvSpPr>
            <p:nvPr/>
          </p:nvSpPr>
          <p:spPr bwMode="auto">
            <a:xfrm>
              <a:off x="1445" y="1129"/>
              <a:ext cx="7" cy="4"/>
            </a:xfrm>
            <a:custGeom>
              <a:avLst/>
              <a:gdLst>
                <a:gd name="T0" fmla="*/ 5 w 5"/>
                <a:gd name="T1" fmla="*/ 2 h 3"/>
                <a:gd name="T2" fmla="*/ 1 w 5"/>
                <a:gd name="T3" fmla="*/ 2 h 3"/>
                <a:gd name="T4" fmla="*/ 4 w 5"/>
                <a:gd name="T5" fmla="*/ 0 h 3"/>
                <a:gd name="T6" fmla="*/ 5 w 5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5" y="2"/>
                  </a:moveTo>
                  <a:cubicBezTo>
                    <a:pt x="4" y="2"/>
                    <a:pt x="1" y="3"/>
                    <a:pt x="1" y="2"/>
                  </a:cubicBezTo>
                  <a:cubicBezTo>
                    <a:pt x="0" y="1"/>
                    <a:pt x="3" y="0"/>
                    <a:pt x="4" y="0"/>
                  </a:cubicBezTo>
                  <a:cubicBezTo>
                    <a:pt x="5" y="0"/>
                    <a:pt x="5" y="2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" name="Freeform 869"/>
            <p:cNvSpPr>
              <a:spLocks/>
            </p:cNvSpPr>
            <p:nvPr/>
          </p:nvSpPr>
          <p:spPr bwMode="auto">
            <a:xfrm>
              <a:off x="1647" y="1271"/>
              <a:ext cx="50" cy="54"/>
            </a:xfrm>
            <a:custGeom>
              <a:avLst/>
              <a:gdLst>
                <a:gd name="T0" fmla="*/ 0 w 33"/>
                <a:gd name="T1" fmla="*/ 7 h 36"/>
                <a:gd name="T2" fmla="*/ 8 w 33"/>
                <a:gd name="T3" fmla="*/ 3 h 36"/>
                <a:gd name="T4" fmla="*/ 17 w 33"/>
                <a:gd name="T5" fmla="*/ 12 h 36"/>
                <a:gd name="T6" fmla="*/ 15 w 33"/>
                <a:gd name="T7" fmla="*/ 1 h 36"/>
                <a:gd name="T8" fmla="*/ 20 w 33"/>
                <a:gd name="T9" fmla="*/ 4 h 36"/>
                <a:gd name="T10" fmla="*/ 19 w 33"/>
                <a:gd name="T11" fmla="*/ 8 h 36"/>
                <a:gd name="T12" fmla="*/ 31 w 33"/>
                <a:gd name="T13" fmla="*/ 12 h 36"/>
                <a:gd name="T14" fmla="*/ 25 w 33"/>
                <a:gd name="T15" fmla="*/ 16 h 36"/>
                <a:gd name="T16" fmla="*/ 26 w 33"/>
                <a:gd name="T17" fmla="*/ 19 h 36"/>
                <a:gd name="T18" fmla="*/ 20 w 33"/>
                <a:gd name="T19" fmla="*/ 35 h 36"/>
                <a:gd name="T20" fmla="*/ 16 w 33"/>
                <a:gd name="T21" fmla="*/ 32 h 36"/>
                <a:gd name="T22" fmla="*/ 20 w 33"/>
                <a:gd name="T23" fmla="*/ 30 h 36"/>
                <a:gd name="T24" fmla="*/ 9 w 33"/>
                <a:gd name="T25" fmla="*/ 20 h 36"/>
                <a:gd name="T26" fmla="*/ 20 w 33"/>
                <a:gd name="T27" fmla="*/ 16 h 36"/>
                <a:gd name="T28" fmla="*/ 7 w 33"/>
                <a:gd name="T29" fmla="*/ 19 h 36"/>
                <a:gd name="T30" fmla="*/ 7 w 33"/>
                <a:gd name="T31" fmla="*/ 16 h 36"/>
                <a:gd name="T32" fmla="*/ 0 w 33"/>
                <a:gd name="T33" fmla="*/ 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6">
                  <a:moveTo>
                    <a:pt x="0" y="7"/>
                  </a:moveTo>
                  <a:cubicBezTo>
                    <a:pt x="3" y="5"/>
                    <a:pt x="6" y="2"/>
                    <a:pt x="8" y="3"/>
                  </a:cubicBezTo>
                  <a:cubicBezTo>
                    <a:pt x="12" y="5"/>
                    <a:pt x="13" y="13"/>
                    <a:pt x="17" y="12"/>
                  </a:cubicBezTo>
                  <a:cubicBezTo>
                    <a:pt x="20" y="11"/>
                    <a:pt x="13" y="5"/>
                    <a:pt x="15" y="1"/>
                  </a:cubicBezTo>
                  <a:cubicBezTo>
                    <a:pt x="15" y="0"/>
                    <a:pt x="19" y="3"/>
                    <a:pt x="20" y="4"/>
                  </a:cubicBezTo>
                  <a:cubicBezTo>
                    <a:pt x="20" y="5"/>
                    <a:pt x="18" y="7"/>
                    <a:pt x="19" y="8"/>
                  </a:cubicBezTo>
                  <a:cubicBezTo>
                    <a:pt x="23" y="10"/>
                    <a:pt x="29" y="9"/>
                    <a:pt x="31" y="12"/>
                  </a:cubicBezTo>
                  <a:cubicBezTo>
                    <a:pt x="33" y="14"/>
                    <a:pt x="26" y="14"/>
                    <a:pt x="25" y="16"/>
                  </a:cubicBezTo>
                  <a:cubicBezTo>
                    <a:pt x="24" y="17"/>
                    <a:pt x="26" y="18"/>
                    <a:pt x="26" y="19"/>
                  </a:cubicBezTo>
                  <a:cubicBezTo>
                    <a:pt x="24" y="24"/>
                    <a:pt x="23" y="30"/>
                    <a:pt x="20" y="35"/>
                  </a:cubicBezTo>
                  <a:cubicBezTo>
                    <a:pt x="19" y="36"/>
                    <a:pt x="16" y="33"/>
                    <a:pt x="16" y="32"/>
                  </a:cubicBezTo>
                  <a:cubicBezTo>
                    <a:pt x="16" y="30"/>
                    <a:pt x="21" y="31"/>
                    <a:pt x="20" y="30"/>
                  </a:cubicBezTo>
                  <a:cubicBezTo>
                    <a:pt x="18" y="29"/>
                    <a:pt x="3" y="30"/>
                    <a:pt x="9" y="20"/>
                  </a:cubicBezTo>
                  <a:cubicBezTo>
                    <a:pt x="11" y="17"/>
                    <a:pt x="23" y="19"/>
                    <a:pt x="20" y="16"/>
                  </a:cubicBezTo>
                  <a:cubicBezTo>
                    <a:pt x="16" y="14"/>
                    <a:pt x="11" y="19"/>
                    <a:pt x="7" y="19"/>
                  </a:cubicBezTo>
                  <a:cubicBezTo>
                    <a:pt x="6" y="19"/>
                    <a:pt x="8" y="17"/>
                    <a:pt x="7" y="16"/>
                  </a:cubicBezTo>
                  <a:cubicBezTo>
                    <a:pt x="6" y="12"/>
                    <a:pt x="0" y="7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" name="Freeform 870"/>
            <p:cNvSpPr>
              <a:spLocks/>
            </p:cNvSpPr>
            <p:nvPr/>
          </p:nvSpPr>
          <p:spPr bwMode="auto">
            <a:xfrm>
              <a:off x="1434" y="1111"/>
              <a:ext cx="18" cy="10"/>
            </a:xfrm>
            <a:custGeom>
              <a:avLst/>
              <a:gdLst>
                <a:gd name="T0" fmla="*/ 12 w 12"/>
                <a:gd name="T1" fmla="*/ 6 h 7"/>
                <a:gd name="T2" fmla="*/ 1 w 12"/>
                <a:gd name="T3" fmla="*/ 3 h 7"/>
                <a:gd name="T4" fmla="*/ 10 w 12"/>
                <a:gd name="T5" fmla="*/ 1 h 7"/>
                <a:gd name="T6" fmla="*/ 12 w 12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7">
                  <a:moveTo>
                    <a:pt x="12" y="6"/>
                  </a:moveTo>
                  <a:cubicBezTo>
                    <a:pt x="8" y="5"/>
                    <a:pt x="2" y="7"/>
                    <a:pt x="1" y="3"/>
                  </a:cubicBezTo>
                  <a:cubicBezTo>
                    <a:pt x="0" y="0"/>
                    <a:pt x="7" y="0"/>
                    <a:pt x="10" y="1"/>
                  </a:cubicBezTo>
                  <a:cubicBezTo>
                    <a:pt x="12" y="1"/>
                    <a:pt x="12" y="6"/>
                    <a:pt x="1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" name="Freeform 871"/>
            <p:cNvSpPr>
              <a:spLocks/>
            </p:cNvSpPr>
            <p:nvPr/>
          </p:nvSpPr>
          <p:spPr bwMode="auto">
            <a:xfrm>
              <a:off x="1377" y="1144"/>
              <a:ext cx="18" cy="12"/>
            </a:xfrm>
            <a:custGeom>
              <a:avLst/>
              <a:gdLst>
                <a:gd name="T0" fmla="*/ 11 w 12"/>
                <a:gd name="T1" fmla="*/ 4 h 8"/>
                <a:gd name="T2" fmla="*/ 6 w 12"/>
                <a:gd name="T3" fmla="*/ 8 h 8"/>
                <a:gd name="T4" fmla="*/ 2 w 12"/>
                <a:gd name="T5" fmla="*/ 2 h 8"/>
                <a:gd name="T6" fmla="*/ 11 w 12"/>
                <a:gd name="T7" fmla="*/ 2 h 8"/>
                <a:gd name="T8" fmla="*/ 11 w 12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8">
                  <a:moveTo>
                    <a:pt x="11" y="4"/>
                  </a:moveTo>
                  <a:cubicBezTo>
                    <a:pt x="9" y="5"/>
                    <a:pt x="8" y="8"/>
                    <a:pt x="6" y="8"/>
                  </a:cubicBezTo>
                  <a:cubicBezTo>
                    <a:pt x="4" y="7"/>
                    <a:pt x="0" y="4"/>
                    <a:pt x="2" y="2"/>
                  </a:cubicBezTo>
                  <a:cubicBezTo>
                    <a:pt x="4" y="0"/>
                    <a:pt x="8" y="2"/>
                    <a:pt x="11" y="2"/>
                  </a:cubicBezTo>
                  <a:cubicBezTo>
                    <a:pt x="12" y="2"/>
                    <a:pt x="11" y="3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" name="Freeform 872"/>
            <p:cNvSpPr>
              <a:spLocks/>
            </p:cNvSpPr>
            <p:nvPr/>
          </p:nvSpPr>
          <p:spPr bwMode="auto">
            <a:xfrm>
              <a:off x="1329" y="1154"/>
              <a:ext cx="65" cy="47"/>
            </a:xfrm>
            <a:custGeom>
              <a:avLst/>
              <a:gdLst>
                <a:gd name="T0" fmla="*/ 34 w 43"/>
                <a:gd name="T1" fmla="*/ 8 h 31"/>
                <a:gd name="T2" fmla="*/ 27 w 43"/>
                <a:gd name="T3" fmla="*/ 12 h 31"/>
                <a:gd name="T4" fmla="*/ 16 w 43"/>
                <a:gd name="T5" fmla="*/ 15 h 31"/>
                <a:gd name="T6" fmla="*/ 13 w 43"/>
                <a:gd name="T7" fmla="*/ 27 h 31"/>
                <a:gd name="T8" fmla="*/ 8 w 43"/>
                <a:gd name="T9" fmla="*/ 29 h 31"/>
                <a:gd name="T10" fmla="*/ 31 w 43"/>
                <a:gd name="T11" fmla="*/ 7 h 31"/>
                <a:gd name="T12" fmla="*/ 40 w 43"/>
                <a:gd name="T13" fmla="*/ 1 h 31"/>
                <a:gd name="T14" fmla="*/ 34 w 43"/>
                <a:gd name="T15" fmla="*/ 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31">
                  <a:moveTo>
                    <a:pt x="34" y="8"/>
                  </a:moveTo>
                  <a:cubicBezTo>
                    <a:pt x="31" y="9"/>
                    <a:pt x="29" y="11"/>
                    <a:pt x="27" y="12"/>
                  </a:cubicBezTo>
                  <a:cubicBezTo>
                    <a:pt x="23" y="14"/>
                    <a:pt x="18" y="12"/>
                    <a:pt x="16" y="15"/>
                  </a:cubicBezTo>
                  <a:cubicBezTo>
                    <a:pt x="13" y="18"/>
                    <a:pt x="15" y="23"/>
                    <a:pt x="13" y="27"/>
                  </a:cubicBezTo>
                  <a:cubicBezTo>
                    <a:pt x="12" y="29"/>
                    <a:pt x="9" y="31"/>
                    <a:pt x="8" y="29"/>
                  </a:cubicBezTo>
                  <a:cubicBezTo>
                    <a:pt x="0" y="4"/>
                    <a:pt x="17" y="13"/>
                    <a:pt x="31" y="7"/>
                  </a:cubicBezTo>
                  <a:cubicBezTo>
                    <a:pt x="34" y="5"/>
                    <a:pt x="37" y="0"/>
                    <a:pt x="40" y="1"/>
                  </a:cubicBezTo>
                  <a:cubicBezTo>
                    <a:pt x="43" y="2"/>
                    <a:pt x="34" y="8"/>
                    <a:pt x="3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" name="Freeform 873"/>
            <p:cNvSpPr>
              <a:spLocks/>
            </p:cNvSpPr>
            <p:nvPr/>
          </p:nvSpPr>
          <p:spPr bwMode="auto">
            <a:xfrm>
              <a:off x="1386" y="1118"/>
              <a:ext cx="36" cy="23"/>
            </a:xfrm>
            <a:custGeom>
              <a:avLst/>
              <a:gdLst>
                <a:gd name="T0" fmla="*/ 20 w 24"/>
                <a:gd name="T1" fmla="*/ 7 h 15"/>
                <a:gd name="T2" fmla="*/ 1 w 24"/>
                <a:gd name="T3" fmla="*/ 7 h 15"/>
                <a:gd name="T4" fmla="*/ 8 w 24"/>
                <a:gd name="T5" fmla="*/ 9 h 15"/>
                <a:gd name="T6" fmla="*/ 22 w 24"/>
                <a:gd name="T7" fmla="*/ 1 h 15"/>
                <a:gd name="T8" fmla="*/ 20 w 24"/>
                <a:gd name="T9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5">
                  <a:moveTo>
                    <a:pt x="20" y="7"/>
                  </a:moveTo>
                  <a:cubicBezTo>
                    <a:pt x="11" y="11"/>
                    <a:pt x="10" y="15"/>
                    <a:pt x="1" y="7"/>
                  </a:cubicBezTo>
                  <a:cubicBezTo>
                    <a:pt x="0" y="6"/>
                    <a:pt x="6" y="9"/>
                    <a:pt x="8" y="9"/>
                  </a:cubicBezTo>
                  <a:cubicBezTo>
                    <a:pt x="13" y="7"/>
                    <a:pt x="16" y="2"/>
                    <a:pt x="22" y="1"/>
                  </a:cubicBezTo>
                  <a:cubicBezTo>
                    <a:pt x="24" y="0"/>
                    <a:pt x="20" y="7"/>
                    <a:pt x="2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" name="Freeform 874"/>
            <p:cNvSpPr>
              <a:spLocks/>
            </p:cNvSpPr>
            <p:nvPr/>
          </p:nvSpPr>
          <p:spPr bwMode="auto">
            <a:xfrm>
              <a:off x="1854" y="1107"/>
              <a:ext cx="30" cy="17"/>
            </a:xfrm>
            <a:custGeom>
              <a:avLst/>
              <a:gdLst>
                <a:gd name="T0" fmla="*/ 20 w 20"/>
                <a:gd name="T1" fmla="*/ 8 h 12"/>
                <a:gd name="T2" fmla="*/ 14 w 20"/>
                <a:gd name="T3" fmla="*/ 11 h 12"/>
                <a:gd name="T4" fmla="*/ 0 w 20"/>
                <a:gd name="T5" fmla="*/ 3 h 12"/>
                <a:gd name="T6" fmla="*/ 10 w 20"/>
                <a:gd name="T7" fmla="*/ 4 h 12"/>
                <a:gd name="T8" fmla="*/ 20 w 20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2">
                  <a:moveTo>
                    <a:pt x="20" y="8"/>
                  </a:moveTo>
                  <a:cubicBezTo>
                    <a:pt x="18" y="9"/>
                    <a:pt x="17" y="11"/>
                    <a:pt x="14" y="11"/>
                  </a:cubicBezTo>
                  <a:cubicBezTo>
                    <a:pt x="11" y="12"/>
                    <a:pt x="0" y="5"/>
                    <a:pt x="0" y="3"/>
                  </a:cubicBezTo>
                  <a:cubicBezTo>
                    <a:pt x="1" y="0"/>
                    <a:pt x="7" y="3"/>
                    <a:pt x="10" y="4"/>
                  </a:cubicBezTo>
                  <a:cubicBezTo>
                    <a:pt x="13" y="5"/>
                    <a:pt x="20" y="8"/>
                    <a:pt x="2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" name="Freeform 875"/>
            <p:cNvSpPr>
              <a:spLocks/>
            </p:cNvSpPr>
            <p:nvPr/>
          </p:nvSpPr>
          <p:spPr bwMode="auto">
            <a:xfrm>
              <a:off x="1875" y="1264"/>
              <a:ext cx="32" cy="66"/>
            </a:xfrm>
            <a:custGeom>
              <a:avLst/>
              <a:gdLst>
                <a:gd name="T0" fmla="*/ 10 w 21"/>
                <a:gd name="T1" fmla="*/ 27 h 44"/>
                <a:gd name="T2" fmla="*/ 5 w 21"/>
                <a:gd name="T3" fmla="*/ 21 h 44"/>
                <a:gd name="T4" fmla="*/ 2 w 21"/>
                <a:gd name="T5" fmla="*/ 18 h 44"/>
                <a:gd name="T6" fmla="*/ 16 w 21"/>
                <a:gd name="T7" fmla="*/ 0 h 44"/>
                <a:gd name="T8" fmla="*/ 16 w 21"/>
                <a:gd name="T9" fmla="*/ 1 h 44"/>
                <a:gd name="T10" fmla="*/ 14 w 21"/>
                <a:gd name="T11" fmla="*/ 15 h 44"/>
                <a:gd name="T12" fmla="*/ 13 w 21"/>
                <a:gd name="T13" fmla="*/ 16 h 44"/>
                <a:gd name="T14" fmla="*/ 18 w 21"/>
                <a:gd name="T15" fmla="*/ 24 h 44"/>
                <a:gd name="T16" fmla="*/ 15 w 21"/>
                <a:gd name="T17" fmla="*/ 26 h 44"/>
                <a:gd name="T18" fmla="*/ 21 w 21"/>
                <a:gd name="T19" fmla="*/ 31 h 44"/>
                <a:gd name="T20" fmla="*/ 16 w 21"/>
                <a:gd name="T21" fmla="*/ 42 h 44"/>
                <a:gd name="T22" fmla="*/ 10 w 21"/>
                <a:gd name="T23" fmla="*/ 27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44">
                  <a:moveTo>
                    <a:pt x="10" y="27"/>
                  </a:moveTo>
                  <a:cubicBezTo>
                    <a:pt x="9" y="25"/>
                    <a:pt x="7" y="23"/>
                    <a:pt x="5" y="21"/>
                  </a:cubicBezTo>
                  <a:cubicBezTo>
                    <a:pt x="4" y="20"/>
                    <a:pt x="3" y="19"/>
                    <a:pt x="2" y="18"/>
                  </a:cubicBezTo>
                  <a:cubicBezTo>
                    <a:pt x="0" y="8"/>
                    <a:pt x="9" y="5"/>
                    <a:pt x="16" y="0"/>
                  </a:cubicBezTo>
                  <a:cubicBezTo>
                    <a:pt x="16" y="0"/>
                    <a:pt x="16" y="1"/>
                    <a:pt x="16" y="1"/>
                  </a:cubicBezTo>
                  <a:cubicBezTo>
                    <a:pt x="15" y="5"/>
                    <a:pt x="14" y="10"/>
                    <a:pt x="14" y="15"/>
                  </a:cubicBezTo>
                  <a:cubicBezTo>
                    <a:pt x="14" y="15"/>
                    <a:pt x="13" y="16"/>
                    <a:pt x="13" y="16"/>
                  </a:cubicBezTo>
                  <a:cubicBezTo>
                    <a:pt x="15" y="19"/>
                    <a:pt x="19" y="23"/>
                    <a:pt x="18" y="24"/>
                  </a:cubicBezTo>
                  <a:cubicBezTo>
                    <a:pt x="18" y="25"/>
                    <a:pt x="14" y="25"/>
                    <a:pt x="15" y="26"/>
                  </a:cubicBezTo>
                  <a:cubicBezTo>
                    <a:pt x="16" y="29"/>
                    <a:pt x="21" y="28"/>
                    <a:pt x="21" y="31"/>
                  </a:cubicBezTo>
                  <a:cubicBezTo>
                    <a:pt x="21" y="35"/>
                    <a:pt x="20" y="44"/>
                    <a:pt x="16" y="42"/>
                  </a:cubicBezTo>
                  <a:cubicBezTo>
                    <a:pt x="11" y="40"/>
                    <a:pt x="10" y="27"/>
                    <a:pt x="10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" name="Freeform 876"/>
            <p:cNvSpPr>
              <a:spLocks/>
            </p:cNvSpPr>
            <p:nvPr/>
          </p:nvSpPr>
          <p:spPr bwMode="auto">
            <a:xfrm>
              <a:off x="1350" y="1141"/>
              <a:ext cx="6" cy="6"/>
            </a:xfrm>
            <a:custGeom>
              <a:avLst/>
              <a:gdLst>
                <a:gd name="T0" fmla="*/ 0 w 4"/>
                <a:gd name="T1" fmla="*/ 4 h 4"/>
                <a:gd name="T2" fmla="*/ 4 w 4"/>
                <a:gd name="T3" fmla="*/ 0 h 4"/>
                <a:gd name="T4" fmla="*/ 0 w 4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cubicBezTo>
                    <a:pt x="1" y="3"/>
                    <a:pt x="4" y="0"/>
                    <a:pt x="4" y="0"/>
                  </a:cubicBezTo>
                  <a:cubicBezTo>
                    <a:pt x="4" y="0"/>
                    <a:pt x="1" y="3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" name="Freeform 877"/>
            <p:cNvSpPr>
              <a:spLocks/>
            </p:cNvSpPr>
            <p:nvPr/>
          </p:nvSpPr>
          <p:spPr bwMode="auto">
            <a:xfrm>
              <a:off x="1302" y="1165"/>
              <a:ext cx="33" cy="13"/>
            </a:xfrm>
            <a:custGeom>
              <a:avLst/>
              <a:gdLst>
                <a:gd name="T0" fmla="*/ 22 w 22"/>
                <a:gd name="T1" fmla="*/ 1 h 9"/>
                <a:gd name="T2" fmla="*/ 3 w 22"/>
                <a:gd name="T3" fmla="*/ 9 h 9"/>
                <a:gd name="T4" fmla="*/ 9 w 22"/>
                <a:gd name="T5" fmla="*/ 3 h 9"/>
                <a:gd name="T6" fmla="*/ 22 w 22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9">
                  <a:moveTo>
                    <a:pt x="22" y="1"/>
                  </a:moveTo>
                  <a:cubicBezTo>
                    <a:pt x="16" y="4"/>
                    <a:pt x="10" y="8"/>
                    <a:pt x="3" y="9"/>
                  </a:cubicBezTo>
                  <a:cubicBezTo>
                    <a:pt x="0" y="9"/>
                    <a:pt x="6" y="4"/>
                    <a:pt x="9" y="3"/>
                  </a:cubicBezTo>
                  <a:cubicBezTo>
                    <a:pt x="14" y="0"/>
                    <a:pt x="17" y="1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" name="Freeform 878"/>
            <p:cNvSpPr>
              <a:spLocks/>
            </p:cNvSpPr>
            <p:nvPr/>
          </p:nvSpPr>
          <p:spPr bwMode="auto">
            <a:xfrm>
              <a:off x="1947" y="1147"/>
              <a:ext cx="21" cy="10"/>
            </a:xfrm>
            <a:custGeom>
              <a:avLst/>
              <a:gdLst>
                <a:gd name="T0" fmla="*/ 14 w 14"/>
                <a:gd name="T1" fmla="*/ 7 h 7"/>
                <a:gd name="T2" fmla="*/ 1 w 14"/>
                <a:gd name="T3" fmla="*/ 3 h 7"/>
                <a:gd name="T4" fmla="*/ 2 w 14"/>
                <a:gd name="T5" fmla="*/ 0 h 7"/>
                <a:gd name="T6" fmla="*/ 14 w 14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7">
                  <a:moveTo>
                    <a:pt x="14" y="7"/>
                  </a:moveTo>
                  <a:cubicBezTo>
                    <a:pt x="10" y="5"/>
                    <a:pt x="5" y="5"/>
                    <a:pt x="1" y="3"/>
                  </a:cubicBezTo>
                  <a:cubicBezTo>
                    <a:pt x="0" y="2"/>
                    <a:pt x="1" y="0"/>
                    <a:pt x="2" y="0"/>
                  </a:cubicBezTo>
                  <a:cubicBezTo>
                    <a:pt x="6" y="1"/>
                    <a:pt x="14" y="7"/>
                    <a:pt x="1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" name="Freeform 879"/>
            <p:cNvSpPr>
              <a:spLocks/>
            </p:cNvSpPr>
            <p:nvPr/>
          </p:nvSpPr>
          <p:spPr bwMode="auto">
            <a:xfrm>
              <a:off x="1380" y="1104"/>
              <a:ext cx="45" cy="22"/>
            </a:xfrm>
            <a:custGeom>
              <a:avLst/>
              <a:gdLst>
                <a:gd name="T0" fmla="*/ 19 w 30"/>
                <a:gd name="T1" fmla="*/ 8 h 15"/>
                <a:gd name="T2" fmla="*/ 3 w 30"/>
                <a:gd name="T3" fmla="*/ 14 h 15"/>
                <a:gd name="T4" fmla="*/ 2 w 30"/>
                <a:gd name="T5" fmla="*/ 5 h 15"/>
                <a:gd name="T6" fmla="*/ 28 w 30"/>
                <a:gd name="T7" fmla="*/ 6 h 15"/>
                <a:gd name="T8" fmla="*/ 19 w 30"/>
                <a:gd name="T9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5">
                  <a:moveTo>
                    <a:pt x="19" y="8"/>
                  </a:moveTo>
                  <a:cubicBezTo>
                    <a:pt x="14" y="10"/>
                    <a:pt x="9" y="15"/>
                    <a:pt x="3" y="14"/>
                  </a:cubicBezTo>
                  <a:cubicBezTo>
                    <a:pt x="0" y="13"/>
                    <a:pt x="0" y="7"/>
                    <a:pt x="2" y="5"/>
                  </a:cubicBezTo>
                  <a:cubicBezTo>
                    <a:pt x="5" y="3"/>
                    <a:pt x="25" y="0"/>
                    <a:pt x="28" y="6"/>
                  </a:cubicBezTo>
                  <a:cubicBezTo>
                    <a:pt x="30" y="9"/>
                    <a:pt x="19" y="8"/>
                    <a:pt x="1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" name="Freeform 880"/>
            <p:cNvSpPr>
              <a:spLocks/>
            </p:cNvSpPr>
            <p:nvPr/>
          </p:nvSpPr>
          <p:spPr bwMode="auto">
            <a:xfrm>
              <a:off x="1314" y="1148"/>
              <a:ext cx="32" cy="14"/>
            </a:xfrm>
            <a:custGeom>
              <a:avLst/>
              <a:gdLst>
                <a:gd name="T0" fmla="*/ 21 w 21"/>
                <a:gd name="T1" fmla="*/ 5 h 9"/>
                <a:gd name="T2" fmla="*/ 7 w 21"/>
                <a:gd name="T3" fmla="*/ 9 h 9"/>
                <a:gd name="T4" fmla="*/ 1 w 21"/>
                <a:gd name="T5" fmla="*/ 7 h 9"/>
                <a:gd name="T6" fmla="*/ 21 w 21"/>
                <a:gd name="T7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9">
                  <a:moveTo>
                    <a:pt x="21" y="5"/>
                  </a:moveTo>
                  <a:cubicBezTo>
                    <a:pt x="16" y="6"/>
                    <a:pt x="12" y="8"/>
                    <a:pt x="7" y="9"/>
                  </a:cubicBezTo>
                  <a:cubicBezTo>
                    <a:pt x="5" y="9"/>
                    <a:pt x="0" y="9"/>
                    <a:pt x="1" y="7"/>
                  </a:cubicBezTo>
                  <a:cubicBezTo>
                    <a:pt x="6" y="0"/>
                    <a:pt x="15" y="3"/>
                    <a:pt x="2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" name="Freeform 881"/>
            <p:cNvSpPr>
              <a:spLocks/>
            </p:cNvSpPr>
            <p:nvPr/>
          </p:nvSpPr>
          <p:spPr bwMode="auto">
            <a:xfrm>
              <a:off x="1889" y="1324"/>
              <a:ext cx="76" cy="36"/>
            </a:xfrm>
            <a:custGeom>
              <a:avLst/>
              <a:gdLst>
                <a:gd name="T0" fmla="*/ 14 w 51"/>
                <a:gd name="T1" fmla="*/ 20 h 24"/>
                <a:gd name="T2" fmla="*/ 16 w 51"/>
                <a:gd name="T3" fmla="*/ 0 h 24"/>
                <a:gd name="T4" fmla="*/ 15 w 51"/>
                <a:gd name="T5" fmla="*/ 2 h 24"/>
                <a:gd name="T6" fmla="*/ 25 w 51"/>
                <a:gd name="T7" fmla="*/ 13 h 24"/>
                <a:gd name="T8" fmla="*/ 36 w 51"/>
                <a:gd name="T9" fmla="*/ 18 h 24"/>
                <a:gd name="T10" fmla="*/ 45 w 51"/>
                <a:gd name="T11" fmla="*/ 20 h 24"/>
                <a:gd name="T12" fmla="*/ 38 w 51"/>
                <a:gd name="T13" fmla="*/ 24 h 24"/>
                <a:gd name="T14" fmla="*/ 14 w 51"/>
                <a:gd name="T15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24">
                  <a:moveTo>
                    <a:pt x="14" y="20"/>
                  </a:moveTo>
                  <a:cubicBezTo>
                    <a:pt x="8" y="6"/>
                    <a:pt x="0" y="2"/>
                    <a:pt x="16" y="0"/>
                  </a:cubicBezTo>
                  <a:cubicBezTo>
                    <a:pt x="17" y="0"/>
                    <a:pt x="15" y="2"/>
                    <a:pt x="15" y="2"/>
                  </a:cubicBezTo>
                  <a:cubicBezTo>
                    <a:pt x="17" y="7"/>
                    <a:pt x="21" y="11"/>
                    <a:pt x="25" y="13"/>
                  </a:cubicBezTo>
                  <a:cubicBezTo>
                    <a:pt x="29" y="15"/>
                    <a:pt x="32" y="17"/>
                    <a:pt x="36" y="18"/>
                  </a:cubicBezTo>
                  <a:cubicBezTo>
                    <a:pt x="39" y="19"/>
                    <a:pt x="43" y="18"/>
                    <a:pt x="45" y="20"/>
                  </a:cubicBezTo>
                  <a:cubicBezTo>
                    <a:pt x="51" y="24"/>
                    <a:pt x="40" y="24"/>
                    <a:pt x="38" y="24"/>
                  </a:cubicBezTo>
                  <a:cubicBezTo>
                    <a:pt x="30" y="23"/>
                    <a:pt x="14" y="20"/>
                    <a:pt x="14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" name="Freeform 882"/>
            <p:cNvSpPr>
              <a:spLocks/>
            </p:cNvSpPr>
            <p:nvPr/>
          </p:nvSpPr>
          <p:spPr bwMode="auto">
            <a:xfrm>
              <a:off x="1115" y="1189"/>
              <a:ext cx="454" cy="297"/>
            </a:xfrm>
            <a:custGeom>
              <a:avLst/>
              <a:gdLst>
                <a:gd name="T0" fmla="*/ 97 w 303"/>
                <a:gd name="T1" fmla="*/ 146 h 198"/>
                <a:gd name="T2" fmla="*/ 82 w 303"/>
                <a:gd name="T3" fmla="*/ 152 h 198"/>
                <a:gd name="T4" fmla="*/ 61 w 303"/>
                <a:gd name="T5" fmla="*/ 159 h 198"/>
                <a:gd name="T6" fmla="*/ 38 w 303"/>
                <a:gd name="T7" fmla="*/ 176 h 198"/>
                <a:gd name="T8" fmla="*/ 25 w 303"/>
                <a:gd name="T9" fmla="*/ 186 h 198"/>
                <a:gd name="T10" fmla="*/ 3 w 303"/>
                <a:gd name="T11" fmla="*/ 190 h 198"/>
                <a:gd name="T12" fmla="*/ 1 w 303"/>
                <a:gd name="T13" fmla="*/ 174 h 198"/>
                <a:gd name="T14" fmla="*/ 5 w 303"/>
                <a:gd name="T15" fmla="*/ 166 h 198"/>
                <a:gd name="T16" fmla="*/ 15 w 303"/>
                <a:gd name="T17" fmla="*/ 158 h 198"/>
                <a:gd name="T18" fmla="*/ 30 w 303"/>
                <a:gd name="T19" fmla="*/ 137 h 198"/>
                <a:gd name="T20" fmla="*/ 42 w 303"/>
                <a:gd name="T21" fmla="*/ 121 h 198"/>
                <a:gd name="T22" fmla="*/ 53 w 303"/>
                <a:gd name="T23" fmla="*/ 113 h 198"/>
                <a:gd name="T24" fmla="*/ 63 w 303"/>
                <a:gd name="T25" fmla="*/ 111 h 198"/>
                <a:gd name="T26" fmla="*/ 61 w 303"/>
                <a:gd name="T27" fmla="*/ 103 h 198"/>
                <a:gd name="T28" fmla="*/ 72 w 303"/>
                <a:gd name="T29" fmla="*/ 101 h 198"/>
                <a:gd name="T30" fmla="*/ 78 w 303"/>
                <a:gd name="T31" fmla="*/ 95 h 198"/>
                <a:gd name="T32" fmla="*/ 101 w 303"/>
                <a:gd name="T33" fmla="*/ 84 h 198"/>
                <a:gd name="T34" fmla="*/ 114 w 303"/>
                <a:gd name="T35" fmla="*/ 78 h 198"/>
                <a:gd name="T36" fmla="*/ 134 w 303"/>
                <a:gd name="T37" fmla="*/ 59 h 198"/>
                <a:gd name="T38" fmla="*/ 149 w 303"/>
                <a:gd name="T39" fmla="*/ 49 h 198"/>
                <a:gd name="T40" fmla="*/ 163 w 303"/>
                <a:gd name="T41" fmla="*/ 20 h 198"/>
                <a:gd name="T42" fmla="*/ 183 w 303"/>
                <a:gd name="T43" fmla="*/ 17 h 198"/>
                <a:gd name="T44" fmla="*/ 195 w 303"/>
                <a:gd name="T45" fmla="*/ 5 h 198"/>
                <a:gd name="T46" fmla="*/ 241 w 303"/>
                <a:gd name="T47" fmla="*/ 11 h 198"/>
                <a:gd name="T48" fmla="*/ 269 w 303"/>
                <a:gd name="T49" fmla="*/ 13 h 198"/>
                <a:gd name="T50" fmla="*/ 295 w 303"/>
                <a:gd name="T51" fmla="*/ 21 h 198"/>
                <a:gd name="T52" fmla="*/ 297 w 303"/>
                <a:gd name="T53" fmla="*/ 22 h 198"/>
                <a:gd name="T54" fmla="*/ 279 w 303"/>
                <a:gd name="T55" fmla="*/ 25 h 198"/>
                <a:gd name="T56" fmla="*/ 276 w 303"/>
                <a:gd name="T57" fmla="*/ 41 h 198"/>
                <a:gd name="T58" fmla="*/ 301 w 303"/>
                <a:gd name="T59" fmla="*/ 42 h 198"/>
                <a:gd name="T60" fmla="*/ 283 w 303"/>
                <a:gd name="T61" fmla="*/ 47 h 198"/>
                <a:gd name="T62" fmla="*/ 259 w 303"/>
                <a:gd name="T63" fmla="*/ 77 h 198"/>
                <a:gd name="T64" fmla="*/ 247 w 303"/>
                <a:gd name="T65" fmla="*/ 88 h 198"/>
                <a:gd name="T66" fmla="*/ 231 w 303"/>
                <a:gd name="T67" fmla="*/ 93 h 198"/>
                <a:gd name="T68" fmla="*/ 214 w 303"/>
                <a:gd name="T69" fmla="*/ 100 h 198"/>
                <a:gd name="T70" fmla="*/ 198 w 303"/>
                <a:gd name="T71" fmla="*/ 112 h 198"/>
                <a:gd name="T72" fmla="*/ 196 w 303"/>
                <a:gd name="T73" fmla="*/ 133 h 198"/>
                <a:gd name="T74" fmla="*/ 189 w 303"/>
                <a:gd name="T75" fmla="*/ 116 h 198"/>
                <a:gd name="T76" fmla="*/ 180 w 303"/>
                <a:gd name="T77" fmla="*/ 127 h 198"/>
                <a:gd name="T78" fmla="*/ 183 w 303"/>
                <a:gd name="T79" fmla="*/ 141 h 198"/>
                <a:gd name="T80" fmla="*/ 139 w 303"/>
                <a:gd name="T81" fmla="*/ 136 h 198"/>
                <a:gd name="T82" fmla="*/ 124 w 303"/>
                <a:gd name="T83" fmla="*/ 146 h 198"/>
                <a:gd name="T84" fmla="*/ 101 w 303"/>
                <a:gd name="T85" fmla="*/ 154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03" h="198">
                  <a:moveTo>
                    <a:pt x="101" y="154"/>
                  </a:moveTo>
                  <a:cubicBezTo>
                    <a:pt x="101" y="152"/>
                    <a:pt x="99" y="150"/>
                    <a:pt x="99" y="149"/>
                  </a:cubicBezTo>
                  <a:cubicBezTo>
                    <a:pt x="98" y="148"/>
                    <a:pt x="98" y="146"/>
                    <a:pt x="97" y="146"/>
                  </a:cubicBezTo>
                  <a:cubicBezTo>
                    <a:pt x="94" y="148"/>
                    <a:pt x="91" y="152"/>
                    <a:pt x="87" y="153"/>
                  </a:cubicBezTo>
                  <a:cubicBezTo>
                    <a:pt x="86" y="154"/>
                    <a:pt x="86" y="150"/>
                    <a:pt x="85" y="150"/>
                  </a:cubicBezTo>
                  <a:cubicBezTo>
                    <a:pt x="84" y="149"/>
                    <a:pt x="83" y="152"/>
                    <a:pt x="82" y="152"/>
                  </a:cubicBezTo>
                  <a:cubicBezTo>
                    <a:pt x="79" y="152"/>
                    <a:pt x="75" y="150"/>
                    <a:pt x="72" y="152"/>
                  </a:cubicBezTo>
                  <a:cubicBezTo>
                    <a:pt x="68" y="153"/>
                    <a:pt x="69" y="159"/>
                    <a:pt x="66" y="161"/>
                  </a:cubicBezTo>
                  <a:cubicBezTo>
                    <a:pt x="64" y="162"/>
                    <a:pt x="62" y="158"/>
                    <a:pt x="61" y="159"/>
                  </a:cubicBezTo>
                  <a:cubicBezTo>
                    <a:pt x="59" y="161"/>
                    <a:pt x="60" y="165"/>
                    <a:pt x="58" y="167"/>
                  </a:cubicBezTo>
                  <a:cubicBezTo>
                    <a:pt x="57" y="168"/>
                    <a:pt x="58" y="162"/>
                    <a:pt x="57" y="163"/>
                  </a:cubicBezTo>
                  <a:cubicBezTo>
                    <a:pt x="50" y="166"/>
                    <a:pt x="44" y="172"/>
                    <a:pt x="38" y="176"/>
                  </a:cubicBezTo>
                  <a:cubicBezTo>
                    <a:pt x="35" y="178"/>
                    <a:pt x="33" y="180"/>
                    <a:pt x="30" y="182"/>
                  </a:cubicBezTo>
                  <a:cubicBezTo>
                    <a:pt x="29" y="182"/>
                    <a:pt x="29" y="180"/>
                    <a:pt x="29" y="180"/>
                  </a:cubicBezTo>
                  <a:cubicBezTo>
                    <a:pt x="27" y="182"/>
                    <a:pt x="27" y="185"/>
                    <a:pt x="25" y="186"/>
                  </a:cubicBezTo>
                  <a:cubicBezTo>
                    <a:pt x="24" y="186"/>
                    <a:pt x="24" y="183"/>
                    <a:pt x="23" y="184"/>
                  </a:cubicBezTo>
                  <a:cubicBezTo>
                    <a:pt x="18" y="187"/>
                    <a:pt x="16" y="195"/>
                    <a:pt x="10" y="197"/>
                  </a:cubicBezTo>
                  <a:cubicBezTo>
                    <a:pt x="7" y="198"/>
                    <a:pt x="0" y="192"/>
                    <a:pt x="3" y="190"/>
                  </a:cubicBezTo>
                  <a:cubicBezTo>
                    <a:pt x="4" y="189"/>
                    <a:pt x="17" y="185"/>
                    <a:pt x="15" y="179"/>
                  </a:cubicBezTo>
                  <a:cubicBezTo>
                    <a:pt x="14" y="177"/>
                    <a:pt x="11" y="180"/>
                    <a:pt x="9" y="180"/>
                  </a:cubicBezTo>
                  <a:cubicBezTo>
                    <a:pt x="6" y="178"/>
                    <a:pt x="3" y="177"/>
                    <a:pt x="1" y="174"/>
                  </a:cubicBezTo>
                  <a:cubicBezTo>
                    <a:pt x="0" y="173"/>
                    <a:pt x="4" y="175"/>
                    <a:pt x="5" y="174"/>
                  </a:cubicBezTo>
                  <a:cubicBezTo>
                    <a:pt x="6" y="172"/>
                    <a:pt x="7" y="170"/>
                    <a:pt x="7" y="168"/>
                  </a:cubicBezTo>
                  <a:cubicBezTo>
                    <a:pt x="7" y="167"/>
                    <a:pt x="6" y="167"/>
                    <a:pt x="5" y="166"/>
                  </a:cubicBezTo>
                  <a:cubicBezTo>
                    <a:pt x="5" y="162"/>
                    <a:pt x="9" y="165"/>
                    <a:pt x="9" y="165"/>
                  </a:cubicBezTo>
                  <a:cubicBezTo>
                    <a:pt x="10" y="165"/>
                    <a:pt x="7" y="164"/>
                    <a:pt x="8" y="164"/>
                  </a:cubicBezTo>
                  <a:cubicBezTo>
                    <a:pt x="10" y="162"/>
                    <a:pt x="13" y="160"/>
                    <a:pt x="15" y="158"/>
                  </a:cubicBezTo>
                  <a:cubicBezTo>
                    <a:pt x="15" y="158"/>
                    <a:pt x="15" y="158"/>
                    <a:pt x="15" y="157"/>
                  </a:cubicBezTo>
                  <a:cubicBezTo>
                    <a:pt x="15" y="155"/>
                    <a:pt x="13" y="153"/>
                    <a:pt x="14" y="152"/>
                  </a:cubicBezTo>
                  <a:cubicBezTo>
                    <a:pt x="15" y="152"/>
                    <a:pt x="30" y="140"/>
                    <a:pt x="30" y="137"/>
                  </a:cubicBezTo>
                  <a:cubicBezTo>
                    <a:pt x="30" y="136"/>
                    <a:pt x="26" y="138"/>
                    <a:pt x="27" y="137"/>
                  </a:cubicBezTo>
                  <a:cubicBezTo>
                    <a:pt x="29" y="133"/>
                    <a:pt x="33" y="131"/>
                    <a:pt x="36" y="127"/>
                  </a:cubicBezTo>
                  <a:cubicBezTo>
                    <a:pt x="38" y="125"/>
                    <a:pt x="40" y="122"/>
                    <a:pt x="42" y="121"/>
                  </a:cubicBezTo>
                  <a:cubicBezTo>
                    <a:pt x="45" y="120"/>
                    <a:pt x="50" y="125"/>
                    <a:pt x="52" y="123"/>
                  </a:cubicBezTo>
                  <a:cubicBezTo>
                    <a:pt x="54" y="120"/>
                    <a:pt x="48" y="117"/>
                    <a:pt x="49" y="113"/>
                  </a:cubicBezTo>
                  <a:cubicBezTo>
                    <a:pt x="49" y="112"/>
                    <a:pt x="52" y="113"/>
                    <a:pt x="53" y="113"/>
                  </a:cubicBezTo>
                  <a:cubicBezTo>
                    <a:pt x="57" y="113"/>
                    <a:pt x="60" y="111"/>
                    <a:pt x="64" y="112"/>
                  </a:cubicBezTo>
                  <a:cubicBezTo>
                    <a:pt x="65" y="112"/>
                    <a:pt x="67" y="114"/>
                    <a:pt x="68" y="114"/>
                  </a:cubicBezTo>
                  <a:cubicBezTo>
                    <a:pt x="70" y="113"/>
                    <a:pt x="65" y="111"/>
                    <a:pt x="63" y="111"/>
                  </a:cubicBezTo>
                  <a:cubicBezTo>
                    <a:pt x="59" y="112"/>
                    <a:pt x="54" y="112"/>
                    <a:pt x="50" y="112"/>
                  </a:cubicBezTo>
                  <a:cubicBezTo>
                    <a:pt x="49" y="112"/>
                    <a:pt x="52" y="112"/>
                    <a:pt x="53" y="112"/>
                  </a:cubicBezTo>
                  <a:cubicBezTo>
                    <a:pt x="56" y="109"/>
                    <a:pt x="57" y="104"/>
                    <a:pt x="61" y="103"/>
                  </a:cubicBezTo>
                  <a:cubicBezTo>
                    <a:pt x="65" y="103"/>
                    <a:pt x="66" y="113"/>
                    <a:pt x="69" y="111"/>
                  </a:cubicBezTo>
                  <a:cubicBezTo>
                    <a:pt x="73" y="110"/>
                    <a:pt x="62" y="106"/>
                    <a:pt x="63" y="102"/>
                  </a:cubicBezTo>
                  <a:cubicBezTo>
                    <a:pt x="64" y="99"/>
                    <a:pt x="69" y="103"/>
                    <a:pt x="72" y="101"/>
                  </a:cubicBezTo>
                  <a:cubicBezTo>
                    <a:pt x="74" y="101"/>
                    <a:pt x="73" y="97"/>
                    <a:pt x="74" y="98"/>
                  </a:cubicBezTo>
                  <a:cubicBezTo>
                    <a:pt x="77" y="99"/>
                    <a:pt x="77" y="107"/>
                    <a:pt x="79" y="105"/>
                  </a:cubicBezTo>
                  <a:cubicBezTo>
                    <a:pt x="82" y="103"/>
                    <a:pt x="75" y="97"/>
                    <a:pt x="78" y="95"/>
                  </a:cubicBezTo>
                  <a:cubicBezTo>
                    <a:pt x="80" y="93"/>
                    <a:pt x="83" y="99"/>
                    <a:pt x="86" y="98"/>
                  </a:cubicBezTo>
                  <a:cubicBezTo>
                    <a:pt x="93" y="97"/>
                    <a:pt x="99" y="94"/>
                    <a:pt x="104" y="89"/>
                  </a:cubicBezTo>
                  <a:cubicBezTo>
                    <a:pt x="106" y="87"/>
                    <a:pt x="99" y="85"/>
                    <a:pt x="101" y="84"/>
                  </a:cubicBezTo>
                  <a:cubicBezTo>
                    <a:pt x="103" y="82"/>
                    <a:pt x="107" y="85"/>
                    <a:pt x="110" y="84"/>
                  </a:cubicBezTo>
                  <a:cubicBezTo>
                    <a:pt x="111" y="84"/>
                    <a:pt x="108" y="85"/>
                    <a:pt x="108" y="84"/>
                  </a:cubicBezTo>
                  <a:cubicBezTo>
                    <a:pt x="109" y="82"/>
                    <a:pt x="111" y="80"/>
                    <a:pt x="114" y="78"/>
                  </a:cubicBezTo>
                  <a:cubicBezTo>
                    <a:pt x="118" y="75"/>
                    <a:pt x="131" y="76"/>
                    <a:pt x="128" y="66"/>
                  </a:cubicBezTo>
                  <a:cubicBezTo>
                    <a:pt x="127" y="62"/>
                    <a:pt x="113" y="69"/>
                    <a:pt x="116" y="66"/>
                  </a:cubicBezTo>
                  <a:cubicBezTo>
                    <a:pt x="120" y="61"/>
                    <a:pt x="128" y="62"/>
                    <a:pt x="134" y="59"/>
                  </a:cubicBezTo>
                  <a:cubicBezTo>
                    <a:pt x="135" y="59"/>
                    <a:pt x="133" y="57"/>
                    <a:pt x="134" y="57"/>
                  </a:cubicBezTo>
                  <a:cubicBezTo>
                    <a:pt x="136" y="55"/>
                    <a:pt x="138" y="54"/>
                    <a:pt x="141" y="53"/>
                  </a:cubicBezTo>
                  <a:cubicBezTo>
                    <a:pt x="143" y="51"/>
                    <a:pt x="146" y="50"/>
                    <a:pt x="149" y="49"/>
                  </a:cubicBezTo>
                  <a:cubicBezTo>
                    <a:pt x="152" y="47"/>
                    <a:pt x="154" y="43"/>
                    <a:pt x="157" y="41"/>
                  </a:cubicBezTo>
                  <a:cubicBezTo>
                    <a:pt x="164" y="35"/>
                    <a:pt x="160" y="44"/>
                    <a:pt x="167" y="33"/>
                  </a:cubicBezTo>
                  <a:cubicBezTo>
                    <a:pt x="175" y="22"/>
                    <a:pt x="165" y="30"/>
                    <a:pt x="163" y="20"/>
                  </a:cubicBezTo>
                  <a:cubicBezTo>
                    <a:pt x="162" y="18"/>
                    <a:pt x="165" y="18"/>
                    <a:pt x="167" y="17"/>
                  </a:cubicBezTo>
                  <a:cubicBezTo>
                    <a:pt x="170" y="15"/>
                    <a:pt x="172" y="12"/>
                    <a:pt x="175" y="12"/>
                  </a:cubicBezTo>
                  <a:cubicBezTo>
                    <a:pt x="178" y="12"/>
                    <a:pt x="180" y="16"/>
                    <a:pt x="183" y="17"/>
                  </a:cubicBezTo>
                  <a:cubicBezTo>
                    <a:pt x="184" y="18"/>
                    <a:pt x="186" y="17"/>
                    <a:pt x="186" y="16"/>
                  </a:cubicBezTo>
                  <a:cubicBezTo>
                    <a:pt x="185" y="14"/>
                    <a:pt x="182" y="15"/>
                    <a:pt x="181" y="13"/>
                  </a:cubicBezTo>
                  <a:cubicBezTo>
                    <a:pt x="181" y="13"/>
                    <a:pt x="185" y="5"/>
                    <a:pt x="195" y="5"/>
                  </a:cubicBezTo>
                  <a:cubicBezTo>
                    <a:pt x="209" y="5"/>
                    <a:pt x="201" y="15"/>
                    <a:pt x="212" y="11"/>
                  </a:cubicBezTo>
                  <a:cubicBezTo>
                    <a:pt x="224" y="6"/>
                    <a:pt x="211" y="0"/>
                    <a:pt x="234" y="5"/>
                  </a:cubicBezTo>
                  <a:cubicBezTo>
                    <a:pt x="237" y="6"/>
                    <a:pt x="238" y="11"/>
                    <a:pt x="241" y="11"/>
                  </a:cubicBezTo>
                  <a:cubicBezTo>
                    <a:pt x="245" y="11"/>
                    <a:pt x="247" y="5"/>
                    <a:pt x="250" y="6"/>
                  </a:cubicBezTo>
                  <a:cubicBezTo>
                    <a:pt x="258" y="10"/>
                    <a:pt x="242" y="21"/>
                    <a:pt x="258" y="19"/>
                  </a:cubicBezTo>
                  <a:cubicBezTo>
                    <a:pt x="262" y="18"/>
                    <a:pt x="265" y="13"/>
                    <a:pt x="269" y="13"/>
                  </a:cubicBezTo>
                  <a:cubicBezTo>
                    <a:pt x="272" y="12"/>
                    <a:pt x="273" y="18"/>
                    <a:pt x="276" y="17"/>
                  </a:cubicBezTo>
                  <a:cubicBezTo>
                    <a:pt x="286" y="16"/>
                    <a:pt x="293" y="11"/>
                    <a:pt x="298" y="21"/>
                  </a:cubicBezTo>
                  <a:cubicBezTo>
                    <a:pt x="298" y="22"/>
                    <a:pt x="296" y="21"/>
                    <a:pt x="295" y="21"/>
                  </a:cubicBezTo>
                  <a:cubicBezTo>
                    <a:pt x="292" y="20"/>
                    <a:pt x="290" y="18"/>
                    <a:pt x="287" y="18"/>
                  </a:cubicBezTo>
                  <a:cubicBezTo>
                    <a:pt x="284" y="18"/>
                    <a:pt x="278" y="18"/>
                    <a:pt x="280" y="19"/>
                  </a:cubicBezTo>
                  <a:cubicBezTo>
                    <a:pt x="285" y="21"/>
                    <a:pt x="292" y="19"/>
                    <a:pt x="297" y="22"/>
                  </a:cubicBezTo>
                  <a:cubicBezTo>
                    <a:pt x="299" y="23"/>
                    <a:pt x="300" y="26"/>
                    <a:pt x="298" y="27"/>
                  </a:cubicBezTo>
                  <a:cubicBezTo>
                    <a:pt x="296" y="29"/>
                    <a:pt x="293" y="29"/>
                    <a:pt x="290" y="29"/>
                  </a:cubicBezTo>
                  <a:cubicBezTo>
                    <a:pt x="286" y="28"/>
                    <a:pt x="283" y="25"/>
                    <a:pt x="279" y="25"/>
                  </a:cubicBezTo>
                  <a:cubicBezTo>
                    <a:pt x="277" y="25"/>
                    <a:pt x="271" y="26"/>
                    <a:pt x="273" y="28"/>
                  </a:cubicBezTo>
                  <a:cubicBezTo>
                    <a:pt x="274" y="30"/>
                    <a:pt x="279" y="26"/>
                    <a:pt x="281" y="28"/>
                  </a:cubicBezTo>
                  <a:cubicBezTo>
                    <a:pt x="297" y="36"/>
                    <a:pt x="281" y="38"/>
                    <a:pt x="276" y="41"/>
                  </a:cubicBezTo>
                  <a:cubicBezTo>
                    <a:pt x="275" y="41"/>
                    <a:pt x="278" y="40"/>
                    <a:pt x="279" y="40"/>
                  </a:cubicBezTo>
                  <a:cubicBezTo>
                    <a:pt x="280" y="40"/>
                    <a:pt x="281" y="38"/>
                    <a:pt x="283" y="39"/>
                  </a:cubicBezTo>
                  <a:cubicBezTo>
                    <a:pt x="289" y="39"/>
                    <a:pt x="295" y="39"/>
                    <a:pt x="301" y="42"/>
                  </a:cubicBezTo>
                  <a:cubicBezTo>
                    <a:pt x="303" y="43"/>
                    <a:pt x="296" y="43"/>
                    <a:pt x="294" y="44"/>
                  </a:cubicBezTo>
                  <a:cubicBezTo>
                    <a:pt x="289" y="46"/>
                    <a:pt x="283" y="48"/>
                    <a:pt x="278" y="49"/>
                  </a:cubicBezTo>
                  <a:cubicBezTo>
                    <a:pt x="276" y="50"/>
                    <a:pt x="284" y="46"/>
                    <a:pt x="283" y="47"/>
                  </a:cubicBezTo>
                  <a:cubicBezTo>
                    <a:pt x="282" y="48"/>
                    <a:pt x="258" y="63"/>
                    <a:pt x="257" y="65"/>
                  </a:cubicBezTo>
                  <a:cubicBezTo>
                    <a:pt x="256" y="69"/>
                    <a:pt x="261" y="71"/>
                    <a:pt x="262" y="75"/>
                  </a:cubicBezTo>
                  <a:cubicBezTo>
                    <a:pt x="262" y="76"/>
                    <a:pt x="260" y="77"/>
                    <a:pt x="259" y="77"/>
                  </a:cubicBezTo>
                  <a:cubicBezTo>
                    <a:pt x="256" y="76"/>
                    <a:pt x="253" y="73"/>
                    <a:pt x="249" y="72"/>
                  </a:cubicBezTo>
                  <a:cubicBezTo>
                    <a:pt x="248" y="72"/>
                    <a:pt x="248" y="75"/>
                    <a:pt x="248" y="76"/>
                  </a:cubicBezTo>
                  <a:cubicBezTo>
                    <a:pt x="248" y="80"/>
                    <a:pt x="250" y="85"/>
                    <a:pt x="247" y="88"/>
                  </a:cubicBezTo>
                  <a:cubicBezTo>
                    <a:pt x="244" y="90"/>
                    <a:pt x="237" y="84"/>
                    <a:pt x="235" y="87"/>
                  </a:cubicBezTo>
                  <a:cubicBezTo>
                    <a:pt x="233" y="90"/>
                    <a:pt x="243" y="94"/>
                    <a:pt x="241" y="97"/>
                  </a:cubicBezTo>
                  <a:cubicBezTo>
                    <a:pt x="239" y="100"/>
                    <a:pt x="234" y="91"/>
                    <a:pt x="231" y="93"/>
                  </a:cubicBezTo>
                  <a:cubicBezTo>
                    <a:pt x="228" y="95"/>
                    <a:pt x="231" y="102"/>
                    <a:pt x="227" y="105"/>
                  </a:cubicBezTo>
                  <a:cubicBezTo>
                    <a:pt x="217" y="116"/>
                    <a:pt x="219" y="99"/>
                    <a:pt x="218" y="98"/>
                  </a:cubicBezTo>
                  <a:cubicBezTo>
                    <a:pt x="217" y="97"/>
                    <a:pt x="216" y="100"/>
                    <a:pt x="214" y="100"/>
                  </a:cubicBezTo>
                  <a:cubicBezTo>
                    <a:pt x="211" y="100"/>
                    <a:pt x="207" y="95"/>
                    <a:pt x="204" y="97"/>
                  </a:cubicBezTo>
                  <a:cubicBezTo>
                    <a:pt x="200" y="100"/>
                    <a:pt x="202" y="106"/>
                    <a:pt x="201" y="110"/>
                  </a:cubicBezTo>
                  <a:cubicBezTo>
                    <a:pt x="200" y="111"/>
                    <a:pt x="197" y="112"/>
                    <a:pt x="198" y="112"/>
                  </a:cubicBezTo>
                  <a:cubicBezTo>
                    <a:pt x="200" y="113"/>
                    <a:pt x="203" y="109"/>
                    <a:pt x="204" y="111"/>
                  </a:cubicBezTo>
                  <a:cubicBezTo>
                    <a:pt x="213" y="116"/>
                    <a:pt x="201" y="131"/>
                    <a:pt x="199" y="134"/>
                  </a:cubicBezTo>
                  <a:cubicBezTo>
                    <a:pt x="199" y="135"/>
                    <a:pt x="196" y="134"/>
                    <a:pt x="196" y="133"/>
                  </a:cubicBezTo>
                  <a:cubicBezTo>
                    <a:pt x="196" y="131"/>
                    <a:pt x="200" y="130"/>
                    <a:pt x="199" y="129"/>
                  </a:cubicBezTo>
                  <a:cubicBezTo>
                    <a:pt x="197" y="128"/>
                    <a:pt x="197" y="132"/>
                    <a:pt x="195" y="133"/>
                  </a:cubicBezTo>
                  <a:cubicBezTo>
                    <a:pt x="190" y="135"/>
                    <a:pt x="190" y="124"/>
                    <a:pt x="189" y="116"/>
                  </a:cubicBezTo>
                  <a:cubicBezTo>
                    <a:pt x="188" y="113"/>
                    <a:pt x="186" y="106"/>
                    <a:pt x="188" y="108"/>
                  </a:cubicBezTo>
                  <a:cubicBezTo>
                    <a:pt x="200" y="130"/>
                    <a:pt x="189" y="116"/>
                    <a:pt x="180" y="121"/>
                  </a:cubicBezTo>
                  <a:cubicBezTo>
                    <a:pt x="179" y="122"/>
                    <a:pt x="182" y="126"/>
                    <a:pt x="180" y="127"/>
                  </a:cubicBezTo>
                  <a:cubicBezTo>
                    <a:pt x="177" y="129"/>
                    <a:pt x="166" y="125"/>
                    <a:pt x="168" y="128"/>
                  </a:cubicBezTo>
                  <a:cubicBezTo>
                    <a:pt x="175" y="133"/>
                    <a:pt x="186" y="132"/>
                    <a:pt x="193" y="138"/>
                  </a:cubicBezTo>
                  <a:cubicBezTo>
                    <a:pt x="195" y="140"/>
                    <a:pt x="186" y="140"/>
                    <a:pt x="183" y="141"/>
                  </a:cubicBezTo>
                  <a:cubicBezTo>
                    <a:pt x="182" y="141"/>
                    <a:pt x="182" y="139"/>
                    <a:pt x="181" y="139"/>
                  </a:cubicBezTo>
                  <a:cubicBezTo>
                    <a:pt x="176" y="140"/>
                    <a:pt x="173" y="143"/>
                    <a:pt x="169" y="145"/>
                  </a:cubicBezTo>
                  <a:cubicBezTo>
                    <a:pt x="150" y="151"/>
                    <a:pt x="166" y="137"/>
                    <a:pt x="139" y="136"/>
                  </a:cubicBezTo>
                  <a:cubicBezTo>
                    <a:pt x="136" y="135"/>
                    <a:pt x="136" y="142"/>
                    <a:pt x="133" y="144"/>
                  </a:cubicBezTo>
                  <a:cubicBezTo>
                    <a:pt x="131" y="145"/>
                    <a:pt x="129" y="143"/>
                    <a:pt x="127" y="144"/>
                  </a:cubicBezTo>
                  <a:cubicBezTo>
                    <a:pt x="126" y="144"/>
                    <a:pt x="125" y="146"/>
                    <a:pt x="124" y="146"/>
                  </a:cubicBezTo>
                  <a:cubicBezTo>
                    <a:pt x="124" y="146"/>
                    <a:pt x="123" y="146"/>
                    <a:pt x="123" y="146"/>
                  </a:cubicBezTo>
                  <a:cubicBezTo>
                    <a:pt x="119" y="148"/>
                    <a:pt x="116" y="151"/>
                    <a:pt x="112" y="153"/>
                  </a:cubicBezTo>
                  <a:cubicBezTo>
                    <a:pt x="109" y="154"/>
                    <a:pt x="101" y="154"/>
                    <a:pt x="101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" name="Freeform 883"/>
            <p:cNvSpPr>
              <a:spLocks/>
            </p:cNvSpPr>
            <p:nvPr/>
          </p:nvSpPr>
          <p:spPr bwMode="auto">
            <a:xfrm>
              <a:off x="1277" y="1297"/>
              <a:ext cx="9" cy="3"/>
            </a:xfrm>
            <a:custGeom>
              <a:avLst/>
              <a:gdLst>
                <a:gd name="T0" fmla="*/ 6 w 6"/>
                <a:gd name="T1" fmla="*/ 1 h 2"/>
                <a:gd name="T2" fmla="*/ 6 w 6"/>
                <a:gd name="T3" fmla="*/ 0 h 2"/>
                <a:gd name="T4" fmla="*/ 6 w 6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6" y="1"/>
                  </a:moveTo>
                  <a:cubicBezTo>
                    <a:pt x="3" y="1"/>
                    <a:pt x="0" y="2"/>
                    <a:pt x="6" y="0"/>
                  </a:cubicBezTo>
                  <a:cubicBezTo>
                    <a:pt x="6" y="0"/>
                    <a:pt x="6" y="1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" name="Freeform 884"/>
            <p:cNvSpPr>
              <a:spLocks/>
            </p:cNvSpPr>
            <p:nvPr/>
          </p:nvSpPr>
          <p:spPr bwMode="auto">
            <a:xfrm>
              <a:off x="1265" y="1115"/>
              <a:ext cx="111" cy="57"/>
            </a:xfrm>
            <a:custGeom>
              <a:avLst/>
              <a:gdLst>
                <a:gd name="T0" fmla="*/ 70 w 74"/>
                <a:gd name="T1" fmla="*/ 7 h 38"/>
                <a:gd name="T2" fmla="*/ 54 w 74"/>
                <a:gd name="T3" fmla="*/ 16 h 38"/>
                <a:gd name="T4" fmla="*/ 43 w 74"/>
                <a:gd name="T5" fmla="*/ 18 h 38"/>
                <a:gd name="T6" fmla="*/ 45 w 74"/>
                <a:gd name="T7" fmla="*/ 19 h 38"/>
                <a:gd name="T8" fmla="*/ 60 w 74"/>
                <a:gd name="T9" fmla="*/ 16 h 38"/>
                <a:gd name="T10" fmla="*/ 62 w 74"/>
                <a:gd name="T11" fmla="*/ 16 h 38"/>
                <a:gd name="T12" fmla="*/ 21 w 74"/>
                <a:gd name="T13" fmla="*/ 28 h 38"/>
                <a:gd name="T14" fmla="*/ 2 w 74"/>
                <a:gd name="T15" fmla="*/ 32 h 38"/>
                <a:gd name="T16" fmla="*/ 8 w 74"/>
                <a:gd name="T17" fmla="*/ 28 h 38"/>
                <a:gd name="T18" fmla="*/ 18 w 74"/>
                <a:gd name="T19" fmla="*/ 24 h 38"/>
                <a:gd name="T20" fmla="*/ 27 w 74"/>
                <a:gd name="T21" fmla="*/ 14 h 38"/>
                <a:gd name="T22" fmla="*/ 34 w 74"/>
                <a:gd name="T23" fmla="*/ 13 h 38"/>
                <a:gd name="T24" fmla="*/ 45 w 74"/>
                <a:gd name="T25" fmla="*/ 8 h 38"/>
                <a:gd name="T26" fmla="*/ 53 w 74"/>
                <a:gd name="T27" fmla="*/ 6 h 38"/>
                <a:gd name="T28" fmla="*/ 39 w 74"/>
                <a:gd name="T29" fmla="*/ 14 h 38"/>
                <a:gd name="T30" fmla="*/ 50 w 74"/>
                <a:gd name="T31" fmla="*/ 10 h 38"/>
                <a:gd name="T32" fmla="*/ 59 w 74"/>
                <a:gd name="T33" fmla="*/ 5 h 38"/>
                <a:gd name="T34" fmla="*/ 69 w 74"/>
                <a:gd name="T35" fmla="*/ 4 h 38"/>
                <a:gd name="T36" fmla="*/ 73 w 74"/>
                <a:gd name="T37" fmla="*/ 2 h 38"/>
                <a:gd name="T38" fmla="*/ 70 w 74"/>
                <a:gd name="T39" fmla="*/ 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4" h="38">
                  <a:moveTo>
                    <a:pt x="70" y="7"/>
                  </a:moveTo>
                  <a:cubicBezTo>
                    <a:pt x="65" y="10"/>
                    <a:pt x="59" y="14"/>
                    <a:pt x="54" y="16"/>
                  </a:cubicBezTo>
                  <a:cubicBezTo>
                    <a:pt x="51" y="17"/>
                    <a:pt x="47" y="17"/>
                    <a:pt x="43" y="18"/>
                  </a:cubicBezTo>
                  <a:cubicBezTo>
                    <a:pt x="42" y="18"/>
                    <a:pt x="44" y="19"/>
                    <a:pt x="45" y="19"/>
                  </a:cubicBezTo>
                  <a:cubicBezTo>
                    <a:pt x="50" y="18"/>
                    <a:pt x="55" y="17"/>
                    <a:pt x="60" y="16"/>
                  </a:cubicBezTo>
                  <a:cubicBezTo>
                    <a:pt x="61" y="16"/>
                    <a:pt x="63" y="15"/>
                    <a:pt x="62" y="16"/>
                  </a:cubicBezTo>
                  <a:cubicBezTo>
                    <a:pt x="49" y="23"/>
                    <a:pt x="34" y="21"/>
                    <a:pt x="21" y="28"/>
                  </a:cubicBezTo>
                  <a:cubicBezTo>
                    <a:pt x="18" y="30"/>
                    <a:pt x="6" y="38"/>
                    <a:pt x="2" y="32"/>
                  </a:cubicBezTo>
                  <a:cubicBezTo>
                    <a:pt x="0" y="30"/>
                    <a:pt x="6" y="29"/>
                    <a:pt x="8" y="28"/>
                  </a:cubicBezTo>
                  <a:cubicBezTo>
                    <a:pt x="12" y="26"/>
                    <a:pt x="15" y="26"/>
                    <a:pt x="18" y="24"/>
                  </a:cubicBezTo>
                  <a:cubicBezTo>
                    <a:pt x="22" y="21"/>
                    <a:pt x="23" y="17"/>
                    <a:pt x="27" y="14"/>
                  </a:cubicBezTo>
                  <a:cubicBezTo>
                    <a:pt x="29" y="13"/>
                    <a:pt x="32" y="14"/>
                    <a:pt x="34" y="13"/>
                  </a:cubicBezTo>
                  <a:cubicBezTo>
                    <a:pt x="38" y="11"/>
                    <a:pt x="41" y="9"/>
                    <a:pt x="45" y="8"/>
                  </a:cubicBezTo>
                  <a:cubicBezTo>
                    <a:pt x="48" y="7"/>
                    <a:pt x="55" y="4"/>
                    <a:pt x="53" y="6"/>
                  </a:cubicBezTo>
                  <a:cubicBezTo>
                    <a:pt x="50" y="10"/>
                    <a:pt x="43" y="10"/>
                    <a:pt x="39" y="14"/>
                  </a:cubicBezTo>
                  <a:cubicBezTo>
                    <a:pt x="37" y="17"/>
                    <a:pt x="46" y="12"/>
                    <a:pt x="50" y="10"/>
                  </a:cubicBezTo>
                  <a:cubicBezTo>
                    <a:pt x="53" y="9"/>
                    <a:pt x="56" y="6"/>
                    <a:pt x="59" y="5"/>
                  </a:cubicBezTo>
                  <a:cubicBezTo>
                    <a:pt x="62" y="4"/>
                    <a:pt x="66" y="4"/>
                    <a:pt x="69" y="4"/>
                  </a:cubicBezTo>
                  <a:cubicBezTo>
                    <a:pt x="71" y="4"/>
                    <a:pt x="73" y="0"/>
                    <a:pt x="73" y="2"/>
                  </a:cubicBezTo>
                  <a:cubicBezTo>
                    <a:pt x="74" y="4"/>
                    <a:pt x="70" y="7"/>
                    <a:pt x="7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" name="Freeform 885"/>
            <p:cNvSpPr>
              <a:spLocks/>
            </p:cNvSpPr>
            <p:nvPr/>
          </p:nvSpPr>
          <p:spPr bwMode="auto">
            <a:xfrm>
              <a:off x="1247" y="1306"/>
              <a:ext cx="19" cy="15"/>
            </a:xfrm>
            <a:custGeom>
              <a:avLst/>
              <a:gdLst>
                <a:gd name="T0" fmla="*/ 13 w 13"/>
                <a:gd name="T1" fmla="*/ 0 h 10"/>
                <a:gd name="T2" fmla="*/ 0 w 13"/>
                <a:gd name="T3" fmla="*/ 10 h 10"/>
                <a:gd name="T4" fmla="*/ 1 w 13"/>
                <a:gd name="T5" fmla="*/ 7 h 10"/>
                <a:gd name="T6" fmla="*/ 13 w 13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0">
                  <a:moveTo>
                    <a:pt x="13" y="0"/>
                  </a:moveTo>
                  <a:cubicBezTo>
                    <a:pt x="9" y="3"/>
                    <a:pt x="5" y="7"/>
                    <a:pt x="0" y="10"/>
                  </a:cubicBezTo>
                  <a:cubicBezTo>
                    <a:pt x="0" y="10"/>
                    <a:pt x="1" y="7"/>
                    <a:pt x="1" y="7"/>
                  </a:cubicBezTo>
                  <a:cubicBezTo>
                    <a:pt x="5" y="4"/>
                    <a:pt x="13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" name="Freeform 886"/>
            <p:cNvSpPr>
              <a:spLocks/>
            </p:cNvSpPr>
            <p:nvPr/>
          </p:nvSpPr>
          <p:spPr bwMode="auto">
            <a:xfrm>
              <a:off x="1229" y="1226"/>
              <a:ext cx="6" cy="5"/>
            </a:xfrm>
            <a:custGeom>
              <a:avLst/>
              <a:gdLst>
                <a:gd name="T0" fmla="*/ 4 w 4"/>
                <a:gd name="T1" fmla="*/ 1 h 3"/>
                <a:gd name="T2" fmla="*/ 1 w 4"/>
                <a:gd name="T3" fmla="*/ 3 h 3"/>
                <a:gd name="T4" fmla="*/ 4 w 4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4" y="1"/>
                  </a:moveTo>
                  <a:cubicBezTo>
                    <a:pt x="3" y="1"/>
                    <a:pt x="2" y="2"/>
                    <a:pt x="1" y="3"/>
                  </a:cubicBezTo>
                  <a:cubicBezTo>
                    <a:pt x="0" y="3"/>
                    <a:pt x="3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" name="Freeform 887"/>
            <p:cNvSpPr>
              <a:spLocks/>
            </p:cNvSpPr>
            <p:nvPr/>
          </p:nvSpPr>
          <p:spPr bwMode="auto">
            <a:xfrm>
              <a:off x="1241" y="1172"/>
              <a:ext cx="28" cy="17"/>
            </a:xfrm>
            <a:custGeom>
              <a:avLst/>
              <a:gdLst>
                <a:gd name="T0" fmla="*/ 19 w 19"/>
                <a:gd name="T1" fmla="*/ 1 h 11"/>
                <a:gd name="T2" fmla="*/ 7 w 19"/>
                <a:gd name="T3" fmla="*/ 7 h 11"/>
                <a:gd name="T4" fmla="*/ 1 w 19"/>
                <a:gd name="T5" fmla="*/ 9 h 11"/>
                <a:gd name="T6" fmla="*/ 11 w 19"/>
                <a:gd name="T7" fmla="*/ 1 h 11"/>
                <a:gd name="T8" fmla="*/ 19 w 19"/>
                <a:gd name="T9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1">
                  <a:moveTo>
                    <a:pt x="19" y="1"/>
                  </a:moveTo>
                  <a:cubicBezTo>
                    <a:pt x="15" y="3"/>
                    <a:pt x="11" y="5"/>
                    <a:pt x="7" y="7"/>
                  </a:cubicBezTo>
                  <a:cubicBezTo>
                    <a:pt x="5" y="7"/>
                    <a:pt x="0" y="11"/>
                    <a:pt x="1" y="9"/>
                  </a:cubicBezTo>
                  <a:cubicBezTo>
                    <a:pt x="4" y="6"/>
                    <a:pt x="7" y="3"/>
                    <a:pt x="11" y="1"/>
                  </a:cubicBezTo>
                  <a:cubicBezTo>
                    <a:pt x="14" y="0"/>
                    <a:pt x="16" y="1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" name="Freeform 888"/>
            <p:cNvSpPr>
              <a:spLocks/>
            </p:cNvSpPr>
            <p:nvPr/>
          </p:nvSpPr>
          <p:spPr bwMode="auto">
            <a:xfrm>
              <a:off x="1673" y="1450"/>
              <a:ext cx="13" cy="7"/>
            </a:xfrm>
            <a:custGeom>
              <a:avLst/>
              <a:gdLst>
                <a:gd name="T0" fmla="*/ 6 w 9"/>
                <a:gd name="T1" fmla="*/ 4 h 5"/>
                <a:gd name="T2" fmla="*/ 8 w 9"/>
                <a:gd name="T3" fmla="*/ 2 h 5"/>
                <a:gd name="T4" fmla="*/ 7 w 9"/>
                <a:gd name="T5" fmla="*/ 5 h 5"/>
                <a:gd name="T6" fmla="*/ 6 w 9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5">
                  <a:moveTo>
                    <a:pt x="6" y="4"/>
                  </a:moveTo>
                  <a:cubicBezTo>
                    <a:pt x="0" y="5"/>
                    <a:pt x="7" y="0"/>
                    <a:pt x="8" y="2"/>
                  </a:cubicBezTo>
                  <a:cubicBezTo>
                    <a:pt x="9" y="2"/>
                    <a:pt x="8" y="4"/>
                    <a:pt x="7" y="5"/>
                  </a:cubicBezTo>
                  <a:cubicBezTo>
                    <a:pt x="7" y="5"/>
                    <a:pt x="6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" name="Freeform 889"/>
            <p:cNvSpPr>
              <a:spLocks/>
            </p:cNvSpPr>
            <p:nvPr/>
          </p:nvSpPr>
          <p:spPr bwMode="auto">
            <a:xfrm>
              <a:off x="1670" y="1463"/>
              <a:ext cx="6" cy="3"/>
            </a:xfrm>
            <a:custGeom>
              <a:avLst/>
              <a:gdLst>
                <a:gd name="T0" fmla="*/ 0 w 4"/>
                <a:gd name="T1" fmla="*/ 2 h 2"/>
                <a:gd name="T2" fmla="*/ 3 w 4"/>
                <a:gd name="T3" fmla="*/ 1 h 2"/>
                <a:gd name="T4" fmla="*/ 0 w 4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2"/>
                  </a:moveTo>
                  <a:cubicBezTo>
                    <a:pt x="1" y="2"/>
                    <a:pt x="2" y="1"/>
                    <a:pt x="3" y="1"/>
                  </a:cubicBezTo>
                  <a:cubicBezTo>
                    <a:pt x="4" y="0"/>
                    <a:pt x="0" y="2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" name="Freeform 890"/>
            <p:cNvSpPr>
              <a:spLocks/>
            </p:cNvSpPr>
            <p:nvPr/>
          </p:nvSpPr>
          <p:spPr bwMode="auto">
            <a:xfrm>
              <a:off x="1085" y="1184"/>
              <a:ext cx="234" cy="173"/>
            </a:xfrm>
            <a:custGeom>
              <a:avLst/>
              <a:gdLst>
                <a:gd name="T0" fmla="*/ 80 w 156"/>
                <a:gd name="T1" fmla="*/ 66 h 115"/>
                <a:gd name="T2" fmla="*/ 74 w 156"/>
                <a:gd name="T3" fmla="*/ 71 h 115"/>
                <a:gd name="T4" fmla="*/ 80 w 156"/>
                <a:gd name="T5" fmla="*/ 70 h 115"/>
                <a:gd name="T6" fmla="*/ 70 w 156"/>
                <a:gd name="T7" fmla="*/ 80 h 115"/>
                <a:gd name="T8" fmla="*/ 64 w 156"/>
                <a:gd name="T9" fmla="*/ 92 h 115"/>
                <a:gd name="T10" fmla="*/ 63 w 156"/>
                <a:gd name="T11" fmla="*/ 89 h 115"/>
                <a:gd name="T12" fmla="*/ 40 w 156"/>
                <a:gd name="T13" fmla="*/ 98 h 115"/>
                <a:gd name="T14" fmla="*/ 44 w 156"/>
                <a:gd name="T15" fmla="*/ 95 h 115"/>
                <a:gd name="T16" fmla="*/ 47 w 156"/>
                <a:gd name="T17" fmla="*/ 91 h 115"/>
                <a:gd name="T18" fmla="*/ 58 w 156"/>
                <a:gd name="T19" fmla="*/ 86 h 115"/>
                <a:gd name="T20" fmla="*/ 55 w 156"/>
                <a:gd name="T21" fmla="*/ 75 h 115"/>
                <a:gd name="T22" fmla="*/ 46 w 156"/>
                <a:gd name="T23" fmla="*/ 83 h 115"/>
                <a:gd name="T24" fmla="*/ 36 w 156"/>
                <a:gd name="T25" fmla="*/ 90 h 115"/>
                <a:gd name="T26" fmla="*/ 15 w 156"/>
                <a:gd name="T27" fmla="*/ 109 h 115"/>
                <a:gd name="T28" fmla="*/ 11 w 156"/>
                <a:gd name="T29" fmla="*/ 110 h 115"/>
                <a:gd name="T30" fmla="*/ 2 w 156"/>
                <a:gd name="T31" fmla="*/ 113 h 115"/>
                <a:gd name="T32" fmla="*/ 5 w 156"/>
                <a:gd name="T33" fmla="*/ 102 h 115"/>
                <a:gd name="T34" fmla="*/ 11 w 156"/>
                <a:gd name="T35" fmla="*/ 96 h 115"/>
                <a:gd name="T36" fmla="*/ 14 w 156"/>
                <a:gd name="T37" fmla="*/ 89 h 115"/>
                <a:gd name="T38" fmla="*/ 29 w 156"/>
                <a:gd name="T39" fmla="*/ 75 h 115"/>
                <a:gd name="T40" fmla="*/ 36 w 156"/>
                <a:gd name="T41" fmla="*/ 59 h 115"/>
                <a:gd name="T42" fmla="*/ 41 w 156"/>
                <a:gd name="T43" fmla="*/ 63 h 115"/>
                <a:gd name="T44" fmla="*/ 35 w 156"/>
                <a:gd name="T45" fmla="*/ 67 h 115"/>
                <a:gd name="T46" fmla="*/ 49 w 156"/>
                <a:gd name="T47" fmla="*/ 70 h 115"/>
                <a:gd name="T48" fmla="*/ 58 w 156"/>
                <a:gd name="T49" fmla="*/ 72 h 115"/>
                <a:gd name="T50" fmla="*/ 59 w 156"/>
                <a:gd name="T51" fmla="*/ 61 h 115"/>
                <a:gd name="T52" fmla="*/ 66 w 156"/>
                <a:gd name="T53" fmla="*/ 60 h 115"/>
                <a:gd name="T54" fmla="*/ 78 w 156"/>
                <a:gd name="T55" fmla="*/ 53 h 115"/>
                <a:gd name="T56" fmla="*/ 85 w 156"/>
                <a:gd name="T57" fmla="*/ 42 h 115"/>
                <a:gd name="T58" fmla="*/ 111 w 156"/>
                <a:gd name="T59" fmla="*/ 28 h 115"/>
                <a:gd name="T60" fmla="*/ 99 w 156"/>
                <a:gd name="T61" fmla="*/ 28 h 115"/>
                <a:gd name="T62" fmla="*/ 108 w 156"/>
                <a:gd name="T63" fmla="*/ 21 h 115"/>
                <a:gd name="T64" fmla="*/ 112 w 156"/>
                <a:gd name="T65" fmla="*/ 11 h 115"/>
                <a:gd name="T66" fmla="*/ 124 w 156"/>
                <a:gd name="T67" fmla="*/ 5 h 115"/>
                <a:gd name="T68" fmla="*/ 153 w 156"/>
                <a:gd name="T69" fmla="*/ 6 h 115"/>
                <a:gd name="T70" fmla="*/ 144 w 156"/>
                <a:gd name="T71" fmla="*/ 5 h 115"/>
                <a:gd name="T72" fmla="*/ 120 w 156"/>
                <a:gd name="T73" fmla="*/ 11 h 115"/>
                <a:gd name="T74" fmla="*/ 121 w 156"/>
                <a:gd name="T75" fmla="*/ 14 h 115"/>
                <a:gd name="T76" fmla="*/ 143 w 156"/>
                <a:gd name="T77" fmla="*/ 7 h 115"/>
                <a:gd name="T78" fmla="*/ 151 w 156"/>
                <a:gd name="T79" fmla="*/ 12 h 115"/>
                <a:gd name="T80" fmla="*/ 143 w 156"/>
                <a:gd name="T81" fmla="*/ 15 h 115"/>
                <a:gd name="T82" fmla="*/ 127 w 156"/>
                <a:gd name="T83" fmla="*/ 19 h 115"/>
                <a:gd name="T84" fmla="*/ 137 w 156"/>
                <a:gd name="T85" fmla="*/ 23 h 115"/>
                <a:gd name="T86" fmla="*/ 130 w 156"/>
                <a:gd name="T87" fmla="*/ 29 h 115"/>
                <a:gd name="T88" fmla="*/ 128 w 156"/>
                <a:gd name="T89" fmla="*/ 28 h 115"/>
                <a:gd name="T90" fmla="*/ 116 w 156"/>
                <a:gd name="T91" fmla="*/ 33 h 115"/>
                <a:gd name="T92" fmla="*/ 114 w 156"/>
                <a:gd name="T93" fmla="*/ 38 h 115"/>
                <a:gd name="T94" fmla="*/ 121 w 156"/>
                <a:gd name="T95" fmla="*/ 38 h 115"/>
                <a:gd name="T96" fmla="*/ 101 w 156"/>
                <a:gd name="T97" fmla="*/ 47 h 115"/>
                <a:gd name="T98" fmla="*/ 113 w 156"/>
                <a:gd name="T99" fmla="*/ 46 h 115"/>
                <a:gd name="T100" fmla="*/ 95 w 156"/>
                <a:gd name="T101" fmla="*/ 53 h 115"/>
                <a:gd name="T102" fmla="*/ 94 w 156"/>
                <a:gd name="T103" fmla="*/ 61 h 115"/>
                <a:gd name="T104" fmla="*/ 87 w 156"/>
                <a:gd name="T105" fmla="*/ 58 h 115"/>
                <a:gd name="T106" fmla="*/ 80 w 156"/>
                <a:gd name="T107" fmla="*/ 66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6" h="115">
                  <a:moveTo>
                    <a:pt x="80" y="66"/>
                  </a:moveTo>
                  <a:cubicBezTo>
                    <a:pt x="78" y="68"/>
                    <a:pt x="75" y="69"/>
                    <a:pt x="74" y="71"/>
                  </a:cubicBezTo>
                  <a:cubicBezTo>
                    <a:pt x="74" y="73"/>
                    <a:pt x="80" y="68"/>
                    <a:pt x="80" y="70"/>
                  </a:cubicBezTo>
                  <a:cubicBezTo>
                    <a:pt x="78" y="74"/>
                    <a:pt x="73" y="77"/>
                    <a:pt x="70" y="80"/>
                  </a:cubicBezTo>
                  <a:cubicBezTo>
                    <a:pt x="68" y="84"/>
                    <a:pt x="67" y="88"/>
                    <a:pt x="64" y="92"/>
                  </a:cubicBezTo>
                  <a:cubicBezTo>
                    <a:pt x="64" y="92"/>
                    <a:pt x="64" y="89"/>
                    <a:pt x="63" y="89"/>
                  </a:cubicBezTo>
                  <a:cubicBezTo>
                    <a:pt x="58" y="91"/>
                    <a:pt x="47" y="98"/>
                    <a:pt x="40" y="98"/>
                  </a:cubicBezTo>
                  <a:cubicBezTo>
                    <a:pt x="39" y="98"/>
                    <a:pt x="43" y="96"/>
                    <a:pt x="44" y="95"/>
                  </a:cubicBezTo>
                  <a:cubicBezTo>
                    <a:pt x="45" y="94"/>
                    <a:pt x="46" y="92"/>
                    <a:pt x="47" y="91"/>
                  </a:cubicBezTo>
                  <a:cubicBezTo>
                    <a:pt x="50" y="89"/>
                    <a:pt x="56" y="89"/>
                    <a:pt x="58" y="86"/>
                  </a:cubicBezTo>
                  <a:cubicBezTo>
                    <a:pt x="59" y="82"/>
                    <a:pt x="58" y="76"/>
                    <a:pt x="55" y="75"/>
                  </a:cubicBezTo>
                  <a:cubicBezTo>
                    <a:pt x="51" y="75"/>
                    <a:pt x="49" y="81"/>
                    <a:pt x="46" y="83"/>
                  </a:cubicBezTo>
                  <a:cubicBezTo>
                    <a:pt x="41" y="87"/>
                    <a:pt x="40" y="86"/>
                    <a:pt x="36" y="90"/>
                  </a:cubicBezTo>
                  <a:cubicBezTo>
                    <a:pt x="30" y="97"/>
                    <a:pt x="24" y="106"/>
                    <a:pt x="15" y="109"/>
                  </a:cubicBezTo>
                  <a:cubicBezTo>
                    <a:pt x="14" y="110"/>
                    <a:pt x="12" y="110"/>
                    <a:pt x="11" y="110"/>
                  </a:cubicBezTo>
                  <a:cubicBezTo>
                    <a:pt x="8" y="111"/>
                    <a:pt x="4" y="115"/>
                    <a:pt x="2" y="113"/>
                  </a:cubicBezTo>
                  <a:cubicBezTo>
                    <a:pt x="0" y="110"/>
                    <a:pt x="4" y="105"/>
                    <a:pt x="5" y="102"/>
                  </a:cubicBezTo>
                  <a:cubicBezTo>
                    <a:pt x="7" y="100"/>
                    <a:pt x="10" y="99"/>
                    <a:pt x="11" y="96"/>
                  </a:cubicBezTo>
                  <a:cubicBezTo>
                    <a:pt x="13" y="94"/>
                    <a:pt x="13" y="91"/>
                    <a:pt x="14" y="89"/>
                  </a:cubicBezTo>
                  <a:cubicBezTo>
                    <a:pt x="18" y="83"/>
                    <a:pt x="25" y="80"/>
                    <a:pt x="29" y="75"/>
                  </a:cubicBezTo>
                  <a:cubicBezTo>
                    <a:pt x="31" y="72"/>
                    <a:pt x="33" y="61"/>
                    <a:pt x="36" y="59"/>
                  </a:cubicBezTo>
                  <a:cubicBezTo>
                    <a:pt x="38" y="58"/>
                    <a:pt x="41" y="61"/>
                    <a:pt x="41" y="63"/>
                  </a:cubicBezTo>
                  <a:cubicBezTo>
                    <a:pt x="41" y="65"/>
                    <a:pt x="33" y="65"/>
                    <a:pt x="35" y="67"/>
                  </a:cubicBezTo>
                  <a:cubicBezTo>
                    <a:pt x="39" y="70"/>
                    <a:pt x="45" y="69"/>
                    <a:pt x="49" y="70"/>
                  </a:cubicBezTo>
                  <a:cubicBezTo>
                    <a:pt x="52" y="71"/>
                    <a:pt x="56" y="74"/>
                    <a:pt x="58" y="72"/>
                  </a:cubicBezTo>
                  <a:cubicBezTo>
                    <a:pt x="60" y="69"/>
                    <a:pt x="57" y="64"/>
                    <a:pt x="59" y="61"/>
                  </a:cubicBezTo>
                  <a:cubicBezTo>
                    <a:pt x="61" y="60"/>
                    <a:pt x="64" y="61"/>
                    <a:pt x="66" y="60"/>
                  </a:cubicBezTo>
                  <a:cubicBezTo>
                    <a:pt x="70" y="58"/>
                    <a:pt x="75" y="56"/>
                    <a:pt x="78" y="53"/>
                  </a:cubicBezTo>
                  <a:cubicBezTo>
                    <a:pt x="81" y="50"/>
                    <a:pt x="82" y="45"/>
                    <a:pt x="85" y="42"/>
                  </a:cubicBezTo>
                  <a:cubicBezTo>
                    <a:pt x="87" y="39"/>
                    <a:pt x="111" y="33"/>
                    <a:pt x="111" y="28"/>
                  </a:cubicBezTo>
                  <a:cubicBezTo>
                    <a:pt x="110" y="24"/>
                    <a:pt x="101" y="31"/>
                    <a:pt x="99" y="28"/>
                  </a:cubicBezTo>
                  <a:cubicBezTo>
                    <a:pt x="98" y="24"/>
                    <a:pt x="106" y="24"/>
                    <a:pt x="108" y="21"/>
                  </a:cubicBezTo>
                  <a:cubicBezTo>
                    <a:pt x="110" y="18"/>
                    <a:pt x="110" y="15"/>
                    <a:pt x="112" y="11"/>
                  </a:cubicBezTo>
                  <a:cubicBezTo>
                    <a:pt x="114" y="7"/>
                    <a:pt x="120" y="7"/>
                    <a:pt x="124" y="5"/>
                  </a:cubicBezTo>
                  <a:cubicBezTo>
                    <a:pt x="135" y="1"/>
                    <a:pt x="143" y="0"/>
                    <a:pt x="153" y="6"/>
                  </a:cubicBezTo>
                  <a:cubicBezTo>
                    <a:pt x="156" y="7"/>
                    <a:pt x="147" y="5"/>
                    <a:pt x="144" y="5"/>
                  </a:cubicBezTo>
                  <a:cubicBezTo>
                    <a:pt x="136" y="6"/>
                    <a:pt x="128" y="8"/>
                    <a:pt x="120" y="11"/>
                  </a:cubicBezTo>
                  <a:cubicBezTo>
                    <a:pt x="119" y="11"/>
                    <a:pt x="120" y="14"/>
                    <a:pt x="121" y="14"/>
                  </a:cubicBezTo>
                  <a:cubicBezTo>
                    <a:pt x="130" y="12"/>
                    <a:pt x="134" y="5"/>
                    <a:pt x="143" y="7"/>
                  </a:cubicBezTo>
                  <a:cubicBezTo>
                    <a:pt x="146" y="7"/>
                    <a:pt x="151" y="9"/>
                    <a:pt x="151" y="12"/>
                  </a:cubicBezTo>
                  <a:cubicBezTo>
                    <a:pt x="151" y="14"/>
                    <a:pt x="146" y="14"/>
                    <a:pt x="143" y="15"/>
                  </a:cubicBezTo>
                  <a:cubicBezTo>
                    <a:pt x="138" y="17"/>
                    <a:pt x="131" y="15"/>
                    <a:pt x="127" y="19"/>
                  </a:cubicBezTo>
                  <a:cubicBezTo>
                    <a:pt x="125" y="22"/>
                    <a:pt x="136" y="19"/>
                    <a:pt x="137" y="23"/>
                  </a:cubicBezTo>
                  <a:cubicBezTo>
                    <a:pt x="138" y="26"/>
                    <a:pt x="133" y="27"/>
                    <a:pt x="130" y="29"/>
                  </a:cubicBezTo>
                  <a:cubicBezTo>
                    <a:pt x="130" y="29"/>
                    <a:pt x="129" y="27"/>
                    <a:pt x="128" y="28"/>
                  </a:cubicBezTo>
                  <a:cubicBezTo>
                    <a:pt x="124" y="29"/>
                    <a:pt x="120" y="31"/>
                    <a:pt x="116" y="33"/>
                  </a:cubicBezTo>
                  <a:cubicBezTo>
                    <a:pt x="115" y="34"/>
                    <a:pt x="112" y="37"/>
                    <a:pt x="114" y="38"/>
                  </a:cubicBezTo>
                  <a:cubicBezTo>
                    <a:pt x="115" y="40"/>
                    <a:pt x="123" y="36"/>
                    <a:pt x="121" y="38"/>
                  </a:cubicBezTo>
                  <a:cubicBezTo>
                    <a:pt x="115" y="42"/>
                    <a:pt x="107" y="42"/>
                    <a:pt x="101" y="47"/>
                  </a:cubicBezTo>
                  <a:cubicBezTo>
                    <a:pt x="98" y="49"/>
                    <a:pt x="112" y="42"/>
                    <a:pt x="113" y="46"/>
                  </a:cubicBezTo>
                  <a:cubicBezTo>
                    <a:pt x="114" y="61"/>
                    <a:pt x="99" y="48"/>
                    <a:pt x="95" y="53"/>
                  </a:cubicBezTo>
                  <a:cubicBezTo>
                    <a:pt x="93" y="55"/>
                    <a:pt x="96" y="59"/>
                    <a:pt x="94" y="61"/>
                  </a:cubicBezTo>
                  <a:cubicBezTo>
                    <a:pt x="92" y="62"/>
                    <a:pt x="89" y="57"/>
                    <a:pt x="87" y="58"/>
                  </a:cubicBezTo>
                  <a:cubicBezTo>
                    <a:pt x="83" y="59"/>
                    <a:pt x="80" y="66"/>
                    <a:pt x="80" y="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" name="Freeform 891"/>
            <p:cNvSpPr>
              <a:spLocks/>
            </p:cNvSpPr>
            <p:nvPr/>
          </p:nvSpPr>
          <p:spPr bwMode="auto">
            <a:xfrm>
              <a:off x="1164" y="1237"/>
              <a:ext cx="8" cy="4"/>
            </a:xfrm>
            <a:custGeom>
              <a:avLst/>
              <a:gdLst>
                <a:gd name="T0" fmla="*/ 5 w 5"/>
                <a:gd name="T1" fmla="*/ 0 h 3"/>
                <a:gd name="T2" fmla="*/ 1 w 5"/>
                <a:gd name="T3" fmla="*/ 2 h 3"/>
                <a:gd name="T4" fmla="*/ 5 w 5"/>
                <a:gd name="T5" fmla="*/ 0 h 3"/>
                <a:gd name="T6" fmla="*/ 5 w 5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5" y="0"/>
                  </a:moveTo>
                  <a:cubicBezTo>
                    <a:pt x="3" y="1"/>
                    <a:pt x="0" y="3"/>
                    <a:pt x="1" y="2"/>
                  </a:cubicBezTo>
                  <a:cubicBezTo>
                    <a:pt x="1" y="1"/>
                    <a:pt x="3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" name="Freeform 892"/>
            <p:cNvSpPr>
              <a:spLocks/>
            </p:cNvSpPr>
            <p:nvPr/>
          </p:nvSpPr>
          <p:spPr bwMode="auto">
            <a:xfrm>
              <a:off x="1310" y="1451"/>
              <a:ext cx="109" cy="66"/>
            </a:xfrm>
            <a:custGeom>
              <a:avLst/>
              <a:gdLst>
                <a:gd name="T0" fmla="*/ 17 w 73"/>
                <a:gd name="T1" fmla="*/ 33 h 44"/>
                <a:gd name="T2" fmla="*/ 28 w 73"/>
                <a:gd name="T3" fmla="*/ 14 h 44"/>
                <a:gd name="T4" fmla="*/ 25 w 73"/>
                <a:gd name="T5" fmla="*/ 13 h 44"/>
                <a:gd name="T6" fmla="*/ 14 w 73"/>
                <a:gd name="T7" fmla="*/ 8 h 44"/>
                <a:gd name="T8" fmla="*/ 18 w 73"/>
                <a:gd name="T9" fmla="*/ 9 h 44"/>
                <a:gd name="T10" fmla="*/ 29 w 73"/>
                <a:gd name="T11" fmla="*/ 0 h 44"/>
                <a:gd name="T12" fmla="*/ 35 w 73"/>
                <a:gd name="T13" fmla="*/ 8 h 44"/>
                <a:gd name="T14" fmla="*/ 29 w 73"/>
                <a:gd name="T15" fmla="*/ 18 h 44"/>
                <a:gd name="T16" fmla="*/ 33 w 73"/>
                <a:gd name="T17" fmla="*/ 14 h 44"/>
                <a:gd name="T18" fmla="*/ 35 w 73"/>
                <a:gd name="T19" fmla="*/ 15 h 44"/>
                <a:gd name="T20" fmla="*/ 37 w 73"/>
                <a:gd name="T21" fmla="*/ 14 h 44"/>
                <a:gd name="T22" fmla="*/ 42 w 73"/>
                <a:gd name="T23" fmla="*/ 14 h 44"/>
                <a:gd name="T24" fmla="*/ 45 w 73"/>
                <a:gd name="T25" fmla="*/ 10 h 44"/>
                <a:gd name="T26" fmla="*/ 49 w 73"/>
                <a:gd name="T27" fmla="*/ 17 h 44"/>
                <a:gd name="T28" fmla="*/ 72 w 73"/>
                <a:gd name="T29" fmla="*/ 26 h 44"/>
                <a:gd name="T30" fmla="*/ 66 w 73"/>
                <a:gd name="T31" fmla="*/ 30 h 44"/>
                <a:gd name="T32" fmla="*/ 60 w 73"/>
                <a:gd name="T33" fmla="*/ 38 h 44"/>
                <a:gd name="T34" fmla="*/ 55 w 73"/>
                <a:gd name="T35" fmla="*/ 36 h 44"/>
                <a:gd name="T36" fmla="*/ 33 w 73"/>
                <a:gd name="T37" fmla="*/ 43 h 44"/>
                <a:gd name="T38" fmla="*/ 22 w 73"/>
                <a:gd name="T39" fmla="*/ 39 h 44"/>
                <a:gd name="T40" fmla="*/ 17 w 73"/>
                <a:gd name="T41" fmla="*/ 3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3" h="44">
                  <a:moveTo>
                    <a:pt x="17" y="33"/>
                  </a:moveTo>
                  <a:cubicBezTo>
                    <a:pt x="0" y="16"/>
                    <a:pt x="19" y="18"/>
                    <a:pt x="28" y="14"/>
                  </a:cubicBezTo>
                  <a:cubicBezTo>
                    <a:pt x="29" y="13"/>
                    <a:pt x="26" y="13"/>
                    <a:pt x="25" y="13"/>
                  </a:cubicBezTo>
                  <a:cubicBezTo>
                    <a:pt x="22" y="11"/>
                    <a:pt x="18" y="10"/>
                    <a:pt x="14" y="8"/>
                  </a:cubicBezTo>
                  <a:cubicBezTo>
                    <a:pt x="13" y="8"/>
                    <a:pt x="17" y="10"/>
                    <a:pt x="18" y="9"/>
                  </a:cubicBezTo>
                  <a:cubicBezTo>
                    <a:pt x="23" y="7"/>
                    <a:pt x="25" y="1"/>
                    <a:pt x="29" y="0"/>
                  </a:cubicBezTo>
                  <a:cubicBezTo>
                    <a:pt x="32" y="0"/>
                    <a:pt x="35" y="5"/>
                    <a:pt x="35" y="8"/>
                  </a:cubicBezTo>
                  <a:cubicBezTo>
                    <a:pt x="35" y="12"/>
                    <a:pt x="30" y="14"/>
                    <a:pt x="29" y="18"/>
                  </a:cubicBezTo>
                  <a:cubicBezTo>
                    <a:pt x="29" y="20"/>
                    <a:pt x="31" y="14"/>
                    <a:pt x="33" y="14"/>
                  </a:cubicBezTo>
                  <a:cubicBezTo>
                    <a:pt x="34" y="13"/>
                    <a:pt x="34" y="15"/>
                    <a:pt x="35" y="15"/>
                  </a:cubicBezTo>
                  <a:cubicBezTo>
                    <a:pt x="36" y="15"/>
                    <a:pt x="36" y="14"/>
                    <a:pt x="37" y="14"/>
                  </a:cubicBezTo>
                  <a:cubicBezTo>
                    <a:pt x="39" y="13"/>
                    <a:pt x="41" y="15"/>
                    <a:pt x="42" y="14"/>
                  </a:cubicBezTo>
                  <a:cubicBezTo>
                    <a:pt x="43" y="14"/>
                    <a:pt x="43" y="10"/>
                    <a:pt x="45" y="10"/>
                  </a:cubicBezTo>
                  <a:cubicBezTo>
                    <a:pt x="47" y="11"/>
                    <a:pt x="46" y="17"/>
                    <a:pt x="49" y="17"/>
                  </a:cubicBezTo>
                  <a:cubicBezTo>
                    <a:pt x="57" y="19"/>
                    <a:pt x="73" y="7"/>
                    <a:pt x="72" y="26"/>
                  </a:cubicBezTo>
                  <a:cubicBezTo>
                    <a:pt x="72" y="29"/>
                    <a:pt x="68" y="29"/>
                    <a:pt x="66" y="30"/>
                  </a:cubicBezTo>
                  <a:cubicBezTo>
                    <a:pt x="64" y="33"/>
                    <a:pt x="63" y="36"/>
                    <a:pt x="60" y="38"/>
                  </a:cubicBezTo>
                  <a:cubicBezTo>
                    <a:pt x="59" y="39"/>
                    <a:pt x="57" y="36"/>
                    <a:pt x="55" y="36"/>
                  </a:cubicBezTo>
                  <a:cubicBezTo>
                    <a:pt x="47" y="38"/>
                    <a:pt x="40" y="43"/>
                    <a:pt x="33" y="43"/>
                  </a:cubicBezTo>
                  <a:cubicBezTo>
                    <a:pt x="29" y="44"/>
                    <a:pt x="25" y="41"/>
                    <a:pt x="22" y="39"/>
                  </a:cubicBezTo>
                  <a:cubicBezTo>
                    <a:pt x="20" y="38"/>
                    <a:pt x="17" y="33"/>
                    <a:pt x="17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" name="Freeform 893"/>
            <p:cNvSpPr>
              <a:spLocks/>
            </p:cNvSpPr>
            <p:nvPr/>
          </p:nvSpPr>
          <p:spPr bwMode="auto">
            <a:xfrm>
              <a:off x="1116" y="1234"/>
              <a:ext cx="56" cy="42"/>
            </a:xfrm>
            <a:custGeom>
              <a:avLst/>
              <a:gdLst>
                <a:gd name="T0" fmla="*/ 22 w 37"/>
                <a:gd name="T1" fmla="*/ 12 h 28"/>
                <a:gd name="T2" fmla="*/ 10 w 37"/>
                <a:gd name="T3" fmla="*/ 20 h 28"/>
                <a:gd name="T4" fmla="*/ 2 w 37"/>
                <a:gd name="T5" fmla="*/ 26 h 28"/>
                <a:gd name="T6" fmla="*/ 4 w 37"/>
                <a:gd name="T7" fmla="*/ 16 h 28"/>
                <a:gd name="T8" fmla="*/ 16 w 37"/>
                <a:gd name="T9" fmla="*/ 8 h 28"/>
                <a:gd name="T10" fmla="*/ 35 w 37"/>
                <a:gd name="T11" fmla="*/ 1 h 28"/>
                <a:gd name="T12" fmla="*/ 36 w 37"/>
                <a:gd name="T13" fmla="*/ 1 h 28"/>
                <a:gd name="T14" fmla="*/ 27 w 37"/>
                <a:gd name="T15" fmla="*/ 6 h 28"/>
                <a:gd name="T16" fmla="*/ 22 w 37"/>
                <a:gd name="T17" fmla="*/ 1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8">
                  <a:moveTo>
                    <a:pt x="22" y="12"/>
                  </a:moveTo>
                  <a:cubicBezTo>
                    <a:pt x="18" y="15"/>
                    <a:pt x="14" y="17"/>
                    <a:pt x="10" y="20"/>
                  </a:cubicBezTo>
                  <a:cubicBezTo>
                    <a:pt x="7" y="22"/>
                    <a:pt x="5" y="28"/>
                    <a:pt x="2" y="26"/>
                  </a:cubicBezTo>
                  <a:cubicBezTo>
                    <a:pt x="0" y="24"/>
                    <a:pt x="2" y="19"/>
                    <a:pt x="4" y="16"/>
                  </a:cubicBezTo>
                  <a:cubicBezTo>
                    <a:pt x="12" y="0"/>
                    <a:pt x="8" y="11"/>
                    <a:pt x="16" y="8"/>
                  </a:cubicBezTo>
                  <a:cubicBezTo>
                    <a:pt x="22" y="6"/>
                    <a:pt x="28" y="3"/>
                    <a:pt x="35" y="1"/>
                  </a:cubicBezTo>
                  <a:cubicBezTo>
                    <a:pt x="35" y="1"/>
                    <a:pt x="37" y="1"/>
                    <a:pt x="36" y="1"/>
                  </a:cubicBezTo>
                  <a:cubicBezTo>
                    <a:pt x="34" y="3"/>
                    <a:pt x="30" y="4"/>
                    <a:pt x="27" y="6"/>
                  </a:cubicBezTo>
                  <a:cubicBezTo>
                    <a:pt x="25" y="8"/>
                    <a:pt x="22" y="12"/>
                    <a:pt x="2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" name="Freeform 894"/>
            <p:cNvSpPr>
              <a:spLocks/>
            </p:cNvSpPr>
            <p:nvPr/>
          </p:nvSpPr>
          <p:spPr bwMode="auto">
            <a:xfrm>
              <a:off x="1115" y="1286"/>
              <a:ext cx="3" cy="5"/>
            </a:xfrm>
            <a:custGeom>
              <a:avLst/>
              <a:gdLst>
                <a:gd name="T0" fmla="*/ 0 w 2"/>
                <a:gd name="T1" fmla="*/ 3 h 3"/>
                <a:gd name="T2" fmla="*/ 2 w 2"/>
                <a:gd name="T3" fmla="*/ 0 h 3"/>
                <a:gd name="T4" fmla="*/ 0 w 2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1" y="2"/>
                    <a:pt x="2" y="0"/>
                    <a:pt x="2" y="0"/>
                  </a:cubicBezTo>
                  <a:cubicBezTo>
                    <a:pt x="2" y="0"/>
                    <a:pt x="1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" name="Freeform 895"/>
            <p:cNvSpPr>
              <a:spLocks/>
            </p:cNvSpPr>
            <p:nvPr/>
          </p:nvSpPr>
          <p:spPr bwMode="auto">
            <a:xfrm>
              <a:off x="1112" y="1283"/>
              <a:ext cx="4" cy="6"/>
            </a:xfrm>
            <a:custGeom>
              <a:avLst/>
              <a:gdLst>
                <a:gd name="T0" fmla="*/ 0 w 3"/>
                <a:gd name="T1" fmla="*/ 4 h 4"/>
                <a:gd name="T2" fmla="*/ 3 w 3"/>
                <a:gd name="T3" fmla="*/ 0 h 4"/>
                <a:gd name="T4" fmla="*/ 0 w 3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0" y="4"/>
                  </a:moveTo>
                  <a:cubicBezTo>
                    <a:pt x="1" y="2"/>
                    <a:pt x="3" y="0"/>
                    <a:pt x="3" y="0"/>
                  </a:cubicBezTo>
                  <a:cubicBezTo>
                    <a:pt x="3" y="0"/>
                    <a:pt x="1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" name="Freeform 896"/>
            <p:cNvSpPr>
              <a:spLocks/>
            </p:cNvSpPr>
            <p:nvPr/>
          </p:nvSpPr>
          <p:spPr bwMode="auto">
            <a:xfrm>
              <a:off x="1418" y="1658"/>
              <a:ext cx="3" cy="3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2 h 2"/>
                <a:gd name="T4" fmla="*/ 0 w 2"/>
                <a:gd name="T5" fmla="*/ 1 h 2"/>
                <a:gd name="T6" fmla="*/ 2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0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" name="Freeform 897"/>
            <p:cNvSpPr>
              <a:spLocks/>
            </p:cNvSpPr>
            <p:nvPr/>
          </p:nvSpPr>
          <p:spPr bwMode="auto">
            <a:xfrm>
              <a:off x="1646" y="1714"/>
              <a:ext cx="24" cy="21"/>
            </a:xfrm>
            <a:custGeom>
              <a:avLst/>
              <a:gdLst>
                <a:gd name="T0" fmla="*/ 16 w 16"/>
                <a:gd name="T1" fmla="*/ 0 h 14"/>
                <a:gd name="T2" fmla="*/ 4 w 16"/>
                <a:gd name="T3" fmla="*/ 13 h 14"/>
                <a:gd name="T4" fmla="*/ 1 w 16"/>
                <a:gd name="T5" fmla="*/ 5 h 14"/>
                <a:gd name="T6" fmla="*/ 5 w 16"/>
                <a:gd name="T7" fmla="*/ 4 h 14"/>
                <a:gd name="T8" fmla="*/ 16 w 16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4">
                  <a:moveTo>
                    <a:pt x="16" y="0"/>
                  </a:moveTo>
                  <a:cubicBezTo>
                    <a:pt x="12" y="4"/>
                    <a:pt x="10" y="11"/>
                    <a:pt x="4" y="13"/>
                  </a:cubicBezTo>
                  <a:cubicBezTo>
                    <a:pt x="2" y="14"/>
                    <a:pt x="0" y="8"/>
                    <a:pt x="1" y="5"/>
                  </a:cubicBezTo>
                  <a:cubicBezTo>
                    <a:pt x="1" y="3"/>
                    <a:pt x="4" y="5"/>
                    <a:pt x="5" y="4"/>
                  </a:cubicBezTo>
                  <a:cubicBezTo>
                    <a:pt x="9" y="3"/>
                    <a:pt x="16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" name="Freeform 898"/>
            <p:cNvSpPr>
              <a:spLocks/>
            </p:cNvSpPr>
            <p:nvPr/>
          </p:nvSpPr>
          <p:spPr bwMode="auto">
            <a:xfrm>
              <a:off x="1631" y="1735"/>
              <a:ext cx="1" cy="3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2"/>
                    <a:pt x="1" y="2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" name="Freeform 899"/>
            <p:cNvSpPr>
              <a:spLocks/>
            </p:cNvSpPr>
            <p:nvPr/>
          </p:nvSpPr>
          <p:spPr bwMode="auto">
            <a:xfrm>
              <a:off x="1611" y="1738"/>
              <a:ext cx="5" cy="4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1 h 3"/>
                <a:gd name="T4" fmla="*/ 0 w 3"/>
                <a:gd name="T5" fmla="*/ 1 h 3"/>
                <a:gd name="T6" fmla="*/ 0 w 3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1" y="3"/>
                    <a:pt x="3" y="3"/>
                    <a:pt x="3" y="1"/>
                  </a:cubicBezTo>
                  <a:cubicBezTo>
                    <a:pt x="3" y="0"/>
                    <a:pt x="1" y="1"/>
                    <a:pt x="0" y="1"/>
                  </a:cubicBezTo>
                  <a:cubicBezTo>
                    <a:pt x="0" y="2"/>
                    <a:pt x="0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" name="Freeform 900"/>
            <p:cNvSpPr>
              <a:spLocks/>
            </p:cNvSpPr>
            <p:nvPr/>
          </p:nvSpPr>
          <p:spPr bwMode="auto">
            <a:xfrm>
              <a:off x="1397" y="1642"/>
              <a:ext cx="120" cy="190"/>
            </a:xfrm>
            <a:custGeom>
              <a:avLst/>
              <a:gdLst>
                <a:gd name="T0" fmla="*/ 37 w 80"/>
                <a:gd name="T1" fmla="*/ 0 h 127"/>
                <a:gd name="T2" fmla="*/ 51 w 80"/>
                <a:gd name="T3" fmla="*/ 6 h 127"/>
                <a:gd name="T4" fmla="*/ 39 w 80"/>
                <a:gd name="T5" fmla="*/ 17 h 127"/>
                <a:gd name="T6" fmla="*/ 59 w 80"/>
                <a:gd name="T7" fmla="*/ 20 h 127"/>
                <a:gd name="T8" fmla="*/ 38 w 80"/>
                <a:gd name="T9" fmla="*/ 39 h 127"/>
                <a:gd name="T10" fmla="*/ 44 w 80"/>
                <a:gd name="T11" fmla="*/ 41 h 127"/>
                <a:gd name="T12" fmla="*/ 55 w 80"/>
                <a:gd name="T13" fmla="*/ 48 h 127"/>
                <a:gd name="T14" fmla="*/ 54 w 80"/>
                <a:gd name="T15" fmla="*/ 51 h 127"/>
                <a:gd name="T16" fmla="*/ 61 w 80"/>
                <a:gd name="T17" fmla="*/ 66 h 127"/>
                <a:gd name="T18" fmla="*/ 64 w 80"/>
                <a:gd name="T19" fmla="*/ 77 h 127"/>
                <a:gd name="T20" fmla="*/ 67 w 80"/>
                <a:gd name="T21" fmla="*/ 89 h 127"/>
                <a:gd name="T22" fmla="*/ 78 w 80"/>
                <a:gd name="T23" fmla="*/ 98 h 127"/>
                <a:gd name="T24" fmla="*/ 62 w 80"/>
                <a:gd name="T25" fmla="*/ 113 h 127"/>
                <a:gd name="T26" fmla="*/ 59 w 80"/>
                <a:gd name="T27" fmla="*/ 123 h 127"/>
                <a:gd name="T28" fmla="*/ 56 w 80"/>
                <a:gd name="T29" fmla="*/ 122 h 127"/>
                <a:gd name="T30" fmla="*/ 42 w 80"/>
                <a:gd name="T31" fmla="*/ 119 h 127"/>
                <a:gd name="T32" fmla="*/ 31 w 80"/>
                <a:gd name="T33" fmla="*/ 124 h 127"/>
                <a:gd name="T34" fmla="*/ 22 w 80"/>
                <a:gd name="T35" fmla="*/ 120 h 127"/>
                <a:gd name="T36" fmla="*/ 19 w 80"/>
                <a:gd name="T37" fmla="*/ 126 h 127"/>
                <a:gd name="T38" fmla="*/ 14 w 80"/>
                <a:gd name="T39" fmla="*/ 123 h 127"/>
                <a:gd name="T40" fmla="*/ 16 w 80"/>
                <a:gd name="T41" fmla="*/ 111 h 127"/>
                <a:gd name="T42" fmla="*/ 28 w 80"/>
                <a:gd name="T43" fmla="*/ 112 h 127"/>
                <a:gd name="T44" fmla="*/ 36 w 80"/>
                <a:gd name="T45" fmla="*/ 105 h 127"/>
                <a:gd name="T46" fmla="*/ 26 w 80"/>
                <a:gd name="T47" fmla="*/ 109 h 127"/>
                <a:gd name="T48" fmla="*/ 17 w 80"/>
                <a:gd name="T49" fmla="*/ 103 h 127"/>
                <a:gd name="T50" fmla="*/ 8 w 80"/>
                <a:gd name="T51" fmla="*/ 99 h 127"/>
                <a:gd name="T52" fmla="*/ 20 w 80"/>
                <a:gd name="T53" fmla="*/ 94 h 127"/>
                <a:gd name="T54" fmla="*/ 18 w 80"/>
                <a:gd name="T55" fmla="*/ 85 h 127"/>
                <a:gd name="T56" fmla="*/ 38 w 80"/>
                <a:gd name="T57" fmla="*/ 80 h 127"/>
                <a:gd name="T58" fmla="*/ 35 w 80"/>
                <a:gd name="T59" fmla="*/ 76 h 127"/>
                <a:gd name="T60" fmla="*/ 31 w 80"/>
                <a:gd name="T61" fmla="*/ 57 h 127"/>
                <a:gd name="T62" fmla="*/ 28 w 80"/>
                <a:gd name="T63" fmla="*/ 46 h 127"/>
                <a:gd name="T64" fmla="*/ 29 w 80"/>
                <a:gd name="T65" fmla="*/ 34 h 127"/>
                <a:gd name="T66" fmla="*/ 23 w 80"/>
                <a:gd name="T67" fmla="*/ 37 h 127"/>
                <a:gd name="T68" fmla="*/ 17 w 80"/>
                <a:gd name="T69" fmla="*/ 47 h 127"/>
                <a:gd name="T70" fmla="*/ 23 w 80"/>
                <a:gd name="T71" fmla="*/ 40 h 127"/>
                <a:gd name="T72" fmla="*/ 21 w 80"/>
                <a:gd name="T73" fmla="*/ 39 h 127"/>
                <a:gd name="T74" fmla="*/ 29 w 80"/>
                <a:gd name="T75" fmla="*/ 28 h 127"/>
                <a:gd name="T76" fmla="*/ 23 w 80"/>
                <a:gd name="T77" fmla="*/ 30 h 127"/>
                <a:gd name="T78" fmla="*/ 28 w 80"/>
                <a:gd name="T79" fmla="*/ 21 h 127"/>
                <a:gd name="T80" fmla="*/ 29 w 80"/>
                <a:gd name="T81" fmla="*/ 17 h 127"/>
                <a:gd name="T82" fmla="*/ 28 w 80"/>
                <a:gd name="T83" fmla="*/ 10 h 127"/>
                <a:gd name="T84" fmla="*/ 34 w 80"/>
                <a:gd name="T85" fmla="*/ 11 h 127"/>
                <a:gd name="T86" fmla="*/ 37 w 80"/>
                <a:gd name="T87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0" h="127">
                  <a:moveTo>
                    <a:pt x="37" y="0"/>
                  </a:moveTo>
                  <a:cubicBezTo>
                    <a:pt x="42" y="2"/>
                    <a:pt x="49" y="2"/>
                    <a:pt x="51" y="6"/>
                  </a:cubicBezTo>
                  <a:cubicBezTo>
                    <a:pt x="55" y="12"/>
                    <a:pt x="33" y="14"/>
                    <a:pt x="39" y="17"/>
                  </a:cubicBezTo>
                  <a:cubicBezTo>
                    <a:pt x="45" y="20"/>
                    <a:pt x="56" y="15"/>
                    <a:pt x="59" y="20"/>
                  </a:cubicBezTo>
                  <a:cubicBezTo>
                    <a:pt x="69" y="34"/>
                    <a:pt x="37" y="31"/>
                    <a:pt x="38" y="39"/>
                  </a:cubicBezTo>
                  <a:cubicBezTo>
                    <a:pt x="39" y="41"/>
                    <a:pt x="42" y="40"/>
                    <a:pt x="44" y="41"/>
                  </a:cubicBezTo>
                  <a:cubicBezTo>
                    <a:pt x="48" y="43"/>
                    <a:pt x="52" y="45"/>
                    <a:pt x="55" y="48"/>
                  </a:cubicBezTo>
                  <a:cubicBezTo>
                    <a:pt x="55" y="49"/>
                    <a:pt x="54" y="50"/>
                    <a:pt x="54" y="51"/>
                  </a:cubicBezTo>
                  <a:cubicBezTo>
                    <a:pt x="56" y="56"/>
                    <a:pt x="59" y="61"/>
                    <a:pt x="61" y="66"/>
                  </a:cubicBezTo>
                  <a:cubicBezTo>
                    <a:pt x="63" y="69"/>
                    <a:pt x="63" y="73"/>
                    <a:pt x="64" y="77"/>
                  </a:cubicBezTo>
                  <a:cubicBezTo>
                    <a:pt x="65" y="81"/>
                    <a:pt x="65" y="86"/>
                    <a:pt x="67" y="89"/>
                  </a:cubicBezTo>
                  <a:cubicBezTo>
                    <a:pt x="70" y="93"/>
                    <a:pt x="80" y="88"/>
                    <a:pt x="78" y="98"/>
                  </a:cubicBezTo>
                  <a:cubicBezTo>
                    <a:pt x="74" y="114"/>
                    <a:pt x="71" y="102"/>
                    <a:pt x="62" y="113"/>
                  </a:cubicBezTo>
                  <a:cubicBezTo>
                    <a:pt x="59" y="116"/>
                    <a:pt x="60" y="120"/>
                    <a:pt x="59" y="123"/>
                  </a:cubicBezTo>
                  <a:cubicBezTo>
                    <a:pt x="58" y="124"/>
                    <a:pt x="57" y="123"/>
                    <a:pt x="56" y="122"/>
                  </a:cubicBezTo>
                  <a:cubicBezTo>
                    <a:pt x="52" y="121"/>
                    <a:pt x="47" y="118"/>
                    <a:pt x="42" y="119"/>
                  </a:cubicBezTo>
                  <a:cubicBezTo>
                    <a:pt x="38" y="119"/>
                    <a:pt x="35" y="124"/>
                    <a:pt x="31" y="124"/>
                  </a:cubicBezTo>
                  <a:cubicBezTo>
                    <a:pt x="28" y="124"/>
                    <a:pt x="25" y="119"/>
                    <a:pt x="22" y="120"/>
                  </a:cubicBezTo>
                  <a:cubicBezTo>
                    <a:pt x="19" y="120"/>
                    <a:pt x="21" y="125"/>
                    <a:pt x="19" y="126"/>
                  </a:cubicBezTo>
                  <a:cubicBezTo>
                    <a:pt x="17" y="127"/>
                    <a:pt x="15" y="124"/>
                    <a:pt x="14" y="123"/>
                  </a:cubicBezTo>
                  <a:cubicBezTo>
                    <a:pt x="8" y="119"/>
                    <a:pt x="0" y="116"/>
                    <a:pt x="16" y="111"/>
                  </a:cubicBezTo>
                  <a:cubicBezTo>
                    <a:pt x="20" y="109"/>
                    <a:pt x="24" y="113"/>
                    <a:pt x="28" y="112"/>
                  </a:cubicBezTo>
                  <a:cubicBezTo>
                    <a:pt x="32" y="111"/>
                    <a:pt x="38" y="108"/>
                    <a:pt x="36" y="105"/>
                  </a:cubicBezTo>
                  <a:cubicBezTo>
                    <a:pt x="34" y="102"/>
                    <a:pt x="30" y="109"/>
                    <a:pt x="26" y="109"/>
                  </a:cubicBezTo>
                  <a:cubicBezTo>
                    <a:pt x="23" y="109"/>
                    <a:pt x="20" y="105"/>
                    <a:pt x="17" y="103"/>
                  </a:cubicBezTo>
                  <a:cubicBezTo>
                    <a:pt x="14" y="102"/>
                    <a:pt x="7" y="102"/>
                    <a:pt x="8" y="99"/>
                  </a:cubicBezTo>
                  <a:cubicBezTo>
                    <a:pt x="10" y="95"/>
                    <a:pt x="16" y="96"/>
                    <a:pt x="20" y="94"/>
                  </a:cubicBezTo>
                  <a:cubicBezTo>
                    <a:pt x="32" y="88"/>
                    <a:pt x="15" y="92"/>
                    <a:pt x="18" y="85"/>
                  </a:cubicBezTo>
                  <a:cubicBezTo>
                    <a:pt x="21" y="73"/>
                    <a:pt x="32" y="82"/>
                    <a:pt x="38" y="80"/>
                  </a:cubicBezTo>
                  <a:cubicBezTo>
                    <a:pt x="39" y="80"/>
                    <a:pt x="35" y="78"/>
                    <a:pt x="35" y="76"/>
                  </a:cubicBezTo>
                  <a:cubicBezTo>
                    <a:pt x="33" y="70"/>
                    <a:pt x="33" y="64"/>
                    <a:pt x="31" y="57"/>
                  </a:cubicBezTo>
                  <a:cubicBezTo>
                    <a:pt x="31" y="53"/>
                    <a:pt x="29" y="50"/>
                    <a:pt x="28" y="46"/>
                  </a:cubicBezTo>
                  <a:cubicBezTo>
                    <a:pt x="28" y="42"/>
                    <a:pt x="31" y="37"/>
                    <a:pt x="29" y="34"/>
                  </a:cubicBezTo>
                  <a:cubicBezTo>
                    <a:pt x="28" y="32"/>
                    <a:pt x="25" y="35"/>
                    <a:pt x="23" y="37"/>
                  </a:cubicBezTo>
                  <a:cubicBezTo>
                    <a:pt x="21" y="40"/>
                    <a:pt x="18" y="43"/>
                    <a:pt x="17" y="47"/>
                  </a:cubicBezTo>
                  <a:cubicBezTo>
                    <a:pt x="17" y="50"/>
                    <a:pt x="21" y="42"/>
                    <a:pt x="23" y="40"/>
                  </a:cubicBezTo>
                  <a:cubicBezTo>
                    <a:pt x="23" y="39"/>
                    <a:pt x="21" y="40"/>
                    <a:pt x="21" y="39"/>
                  </a:cubicBezTo>
                  <a:cubicBezTo>
                    <a:pt x="20" y="34"/>
                    <a:pt x="29" y="32"/>
                    <a:pt x="29" y="28"/>
                  </a:cubicBezTo>
                  <a:cubicBezTo>
                    <a:pt x="29" y="25"/>
                    <a:pt x="24" y="32"/>
                    <a:pt x="23" y="30"/>
                  </a:cubicBezTo>
                  <a:cubicBezTo>
                    <a:pt x="22" y="27"/>
                    <a:pt x="26" y="24"/>
                    <a:pt x="28" y="21"/>
                  </a:cubicBezTo>
                  <a:cubicBezTo>
                    <a:pt x="28" y="20"/>
                    <a:pt x="29" y="18"/>
                    <a:pt x="29" y="17"/>
                  </a:cubicBezTo>
                  <a:cubicBezTo>
                    <a:pt x="29" y="14"/>
                    <a:pt x="26" y="12"/>
                    <a:pt x="28" y="10"/>
                  </a:cubicBezTo>
                  <a:cubicBezTo>
                    <a:pt x="29" y="8"/>
                    <a:pt x="32" y="12"/>
                    <a:pt x="34" y="11"/>
                  </a:cubicBezTo>
                  <a:cubicBezTo>
                    <a:pt x="36" y="8"/>
                    <a:pt x="37" y="0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" name="Freeform 901"/>
            <p:cNvSpPr>
              <a:spLocks/>
            </p:cNvSpPr>
            <p:nvPr/>
          </p:nvSpPr>
          <p:spPr bwMode="auto">
            <a:xfrm>
              <a:off x="1326" y="1703"/>
              <a:ext cx="96" cy="80"/>
            </a:xfrm>
            <a:custGeom>
              <a:avLst/>
              <a:gdLst>
                <a:gd name="T0" fmla="*/ 56 w 64"/>
                <a:gd name="T1" fmla="*/ 23 h 53"/>
                <a:gd name="T2" fmla="*/ 54 w 64"/>
                <a:gd name="T3" fmla="*/ 25 h 53"/>
                <a:gd name="T4" fmla="*/ 55 w 64"/>
                <a:gd name="T5" fmla="*/ 31 h 53"/>
                <a:gd name="T6" fmla="*/ 47 w 64"/>
                <a:gd name="T7" fmla="*/ 51 h 53"/>
                <a:gd name="T8" fmla="*/ 42 w 64"/>
                <a:gd name="T9" fmla="*/ 50 h 53"/>
                <a:gd name="T10" fmla="*/ 10 w 64"/>
                <a:gd name="T11" fmla="*/ 43 h 53"/>
                <a:gd name="T12" fmla="*/ 17 w 64"/>
                <a:gd name="T13" fmla="*/ 44 h 53"/>
                <a:gd name="T14" fmla="*/ 27 w 64"/>
                <a:gd name="T15" fmla="*/ 40 h 53"/>
                <a:gd name="T16" fmla="*/ 16 w 64"/>
                <a:gd name="T17" fmla="*/ 39 h 53"/>
                <a:gd name="T18" fmla="*/ 29 w 64"/>
                <a:gd name="T19" fmla="*/ 31 h 53"/>
                <a:gd name="T20" fmla="*/ 22 w 64"/>
                <a:gd name="T21" fmla="*/ 16 h 53"/>
                <a:gd name="T22" fmla="*/ 36 w 64"/>
                <a:gd name="T23" fmla="*/ 18 h 53"/>
                <a:gd name="T24" fmla="*/ 58 w 64"/>
                <a:gd name="T25" fmla="*/ 6 h 53"/>
                <a:gd name="T26" fmla="*/ 63 w 64"/>
                <a:gd name="T27" fmla="*/ 13 h 53"/>
                <a:gd name="T28" fmla="*/ 56 w 64"/>
                <a:gd name="T29" fmla="*/ 2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" h="53">
                  <a:moveTo>
                    <a:pt x="56" y="23"/>
                  </a:moveTo>
                  <a:cubicBezTo>
                    <a:pt x="55" y="24"/>
                    <a:pt x="54" y="24"/>
                    <a:pt x="54" y="25"/>
                  </a:cubicBezTo>
                  <a:cubicBezTo>
                    <a:pt x="54" y="27"/>
                    <a:pt x="55" y="29"/>
                    <a:pt x="55" y="31"/>
                  </a:cubicBezTo>
                  <a:cubicBezTo>
                    <a:pt x="53" y="38"/>
                    <a:pt x="51" y="45"/>
                    <a:pt x="47" y="51"/>
                  </a:cubicBezTo>
                  <a:cubicBezTo>
                    <a:pt x="46" y="52"/>
                    <a:pt x="44" y="51"/>
                    <a:pt x="42" y="50"/>
                  </a:cubicBezTo>
                  <a:cubicBezTo>
                    <a:pt x="31" y="48"/>
                    <a:pt x="20" y="46"/>
                    <a:pt x="10" y="43"/>
                  </a:cubicBezTo>
                  <a:cubicBezTo>
                    <a:pt x="8" y="43"/>
                    <a:pt x="14" y="44"/>
                    <a:pt x="17" y="44"/>
                  </a:cubicBezTo>
                  <a:cubicBezTo>
                    <a:pt x="20" y="43"/>
                    <a:pt x="28" y="44"/>
                    <a:pt x="27" y="40"/>
                  </a:cubicBezTo>
                  <a:cubicBezTo>
                    <a:pt x="27" y="36"/>
                    <a:pt x="16" y="43"/>
                    <a:pt x="16" y="39"/>
                  </a:cubicBezTo>
                  <a:cubicBezTo>
                    <a:pt x="17" y="34"/>
                    <a:pt x="28" y="36"/>
                    <a:pt x="29" y="31"/>
                  </a:cubicBezTo>
                  <a:cubicBezTo>
                    <a:pt x="33" y="0"/>
                    <a:pt x="0" y="53"/>
                    <a:pt x="22" y="16"/>
                  </a:cubicBezTo>
                  <a:cubicBezTo>
                    <a:pt x="27" y="9"/>
                    <a:pt x="30" y="18"/>
                    <a:pt x="36" y="18"/>
                  </a:cubicBezTo>
                  <a:cubicBezTo>
                    <a:pt x="36" y="18"/>
                    <a:pt x="52" y="3"/>
                    <a:pt x="58" y="6"/>
                  </a:cubicBezTo>
                  <a:cubicBezTo>
                    <a:pt x="61" y="7"/>
                    <a:pt x="64" y="10"/>
                    <a:pt x="63" y="13"/>
                  </a:cubicBezTo>
                  <a:cubicBezTo>
                    <a:pt x="63" y="17"/>
                    <a:pt x="56" y="23"/>
                    <a:pt x="56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" name="Freeform 902"/>
            <p:cNvSpPr>
              <a:spLocks/>
            </p:cNvSpPr>
            <p:nvPr/>
          </p:nvSpPr>
          <p:spPr bwMode="auto">
            <a:xfrm>
              <a:off x="1428" y="1756"/>
              <a:ext cx="2" cy="1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" name="Freeform 903"/>
            <p:cNvSpPr>
              <a:spLocks/>
            </p:cNvSpPr>
            <p:nvPr/>
          </p:nvSpPr>
          <p:spPr bwMode="auto">
            <a:xfrm>
              <a:off x="1557" y="1780"/>
              <a:ext cx="11" cy="16"/>
            </a:xfrm>
            <a:custGeom>
              <a:avLst/>
              <a:gdLst>
                <a:gd name="T0" fmla="*/ 7 w 7"/>
                <a:gd name="T1" fmla="*/ 0 h 11"/>
                <a:gd name="T2" fmla="*/ 3 w 7"/>
                <a:gd name="T3" fmla="*/ 10 h 11"/>
                <a:gd name="T4" fmla="*/ 3 w 7"/>
                <a:gd name="T5" fmla="*/ 2 h 11"/>
                <a:gd name="T6" fmla="*/ 7 w 7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11">
                  <a:moveTo>
                    <a:pt x="7" y="0"/>
                  </a:moveTo>
                  <a:cubicBezTo>
                    <a:pt x="5" y="3"/>
                    <a:pt x="6" y="8"/>
                    <a:pt x="3" y="10"/>
                  </a:cubicBezTo>
                  <a:cubicBezTo>
                    <a:pt x="0" y="11"/>
                    <a:pt x="2" y="4"/>
                    <a:pt x="3" y="2"/>
                  </a:cubicBezTo>
                  <a:cubicBezTo>
                    <a:pt x="4" y="0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" name="Freeform 904"/>
            <p:cNvSpPr>
              <a:spLocks/>
            </p:cNvSpPr>
            <p:nvPr/>
          </p:nvSpPr>
          <p:spPr bwMode="auto">
            <a:xfrm>
              <a:off x="869" y="1543"/>
              <a:ext cx="72" cy="100"/>
            </a:xfrm>
            <a:custGeom>
              <a:avLst/>
              <a:gdLst>
                <a:gd name="T0" fmla="*/ 48 w 48"/>
                <a:gd name="T1" fmla="*/ 3 h 67"/>
                <a:gd name="T2" fmla="*/ 26 w 48"/>
                <a:gd name="T3" fmla="*/ 18 h 67"/>
                <a:gd name="T4" fmla="*/ 24 w 48"/>
                <a:gd name="T5" fmla="*/ 30 h 67"/>
                <a:gd name="T6" fmla="*/ 31 w 48"/>
                <a:gd name="T7" fmla="*/ 36 h 67"/>
                <a:gd name="T8" fmla="*/ 24 w 48"/>
                <a:gd name="T9" fmla="*/ 38 h 67"/>
                <a:gd name="T10" fmla="*/ 25 w 48"/>
                <a:gd name="T11" fmla="*/ 42 h 67"/>
                <a:gd name="T12" fmla="*/ 21 w 48"/>
                <a:gd name="T13" fmla="*/ 43 h 67"/>
                <a:gd name="T14" fmla="*/ 25 w 48"/>
                <a:gd name="T15" fmla="*/ 46 h 67"/>
                <a:gd name="T16" fmla="*/ 14 w 48"/>
                <a:gd name="T17" fmla="*/ 54 h 67"/>
                <a:gd name="T18" fmla="*/ 22 w 48"/>
                <a:gd name="T19" fmla="*/ 52 h 67"/>
                <a:gd name="T20" fmla="*/ 16 w 48"/>
                <a:gd name="T21" fmla="*/ 55 h 67"/>
                <a:gd name="T22" fmla="*/ 15 w 48"/>
                <a:gd name="T23" fmla="*/ 58 h 67"/>
                <a:gd name="T24" fmla="*/ 8 w 48"/>
                <a:gd name="T25" fmla="*/ 66 h 67"/>
                <a:gd name="T26" fmla="*/ 7 w 48"/>
                <a:gd name="T27" fmla="*/ 64 h 67"/>
                <a:gd name="T28" fmla="*/ 12 w 48"/>
                <a:gd name="T29" fmla="*/ 58 h 67"/>
                <a:gd name="T30" fmla="*/ 16 w 48"/>
                <a:gd name="T31" fmla="*/ 47 h 67"/>
                <a:gd name="T32" fmla="*/ 12 w 48"/>
                <a:gd name="T33" fmla="*/ 52 h 67"/>
                <a:gd name="T34" fmla="*/ 4 w 48"/>
                <a:gd name="T35" fmla="*/ 53 h 67"/>
                <a:gd name="T36" fmla="*/ 4 w 48"/>
                <a:gd name="T37" fmla="*/ 49 h 67"/>
                <a:gd name="T38" fmla="*/ 13 w 48"/>
                <a:gd name="T39" fmla="*/ 40 h 67"/>
                <a:gd name="T40" fmla="*/ 7 w 48"/>
                <a:gd name="T41" fmla="*/ 39 h 67"/>
                <a:gd name="T42" fmla="*/ 13 w 48"/>
                <a:gd name="T43" fmla="*/ 22 h 67"/>
                <a:gd name="T44" fmla="*/ 12 w 48"/>
                <a:gd name="T45" fmla="*/ 18 h 67"/>
                <a:gd name="T46" fmla="*/ 15 w 48"/>
                <a:gd name="T47" fmla="*/ 17 h 67"/>
                <a:gd name="T48" fmla="*/ 13 w 48"/>
                <a:gd name="T49" fmla="*/ 20 h 67"/>
                <a:gd name="T50" fmla="*/ 35 w 48"/>
                <a:gd name="T51" fmla="*/ 6 h 67"/>
                <a:gd name="T52" fmla="*/ 43 w 48"/>
                <a:gd name="T53" fmla="*/ 1 h 67"/>
                <a:gd name="T54" fmla="*/ 48 w 48"/>
                <a:gd name="T55" fmla="*/ 3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8" h="67">
                  <a:moveTo>
                    <a:pt x="48" y="3"/>
                  </a:moveTo>
                  <a:cubicBezTo>
                    <a:pt x="44" y="6"/>
                    <a:pt x="27" y="17"/>
                    <a:pt x="26" y="18"/>
                  </a:cubicBezTo>
                  <a:cubicBezTo>
                    <a:pt x="23" y="22"/>
                    <a:pt x="23" y="26"/>
                    <a:pt x="24" y="30"/>
                  </a:cubicBezTo>
                  <a:cubicBezTo>
                    <a:pt x="25" y="33"/>
                    <a:pt x="31" y="33"/>
                    <a:pt x="31" y="36"/>
                  </a:cubicBezTo>
                  <a:cubicBezTo>
                    <a:pt x="31" y="38"/>
                    <a:pt x="26" y="37"/>
                    <a:pt x="24" y="38"/>
                  </a:cubicBezTo>
                  <a:cubicBezTo>
                    <a:pt x="23" y="39"/>
                    <a:pt x="26" y="41"/>
                    <a:pt x="25" y="42"/>
                  </a:cubicBezTo>
                  <a:cubicBezTo>
                    <a:pt x="24" y="43"/>
                    <a:pt x="21" y="41"/>
                    <a:pt x="21" y="43"/>
                  </a:cubicBezTo>
                  <a:cubicBezTo>
                    <a:pt x="21" y="45"/>
                    <a:pt x="26" y="44"/>
                    <a:pt x="25" y="46"/>
                  </a:cubicBezTo>
                  <a:cubicBezTo>
                    <a:pt x="23" y="53"/>
                    <a:pt x="7" y="28"/>
                    <a:pt x="14" y="54"/>
                  </a:cubicBezTo>
                  <a:cubicBezTo>
                    <a:pt x="15" y="57"/>
                    <a:pt x="19" y="51"/>
                    <a:pt x="22" y="52"/>
                  </a:cubicBezTo>
                  <a:cubicBezTo>
                    <a:pt x="24" y="53"/>
                    <a:pt x="18" y="54"/>
                    <a:pt x="16" y="55"/>
                  </a:cubicBezTo>
                  <a:cubicBezTo>
                    <a:pt x="15" y="56"/>
                    <a:pt x="15" y="57"/>
                    <a:pt x="15" y="58"/>
                  </a:cubicBezTo>
                  <a:cubicBezTo>
                    <a:pt x="13" y="61"/>
                    <a:pt x="11" y="64"/>
                    <a:pt x="8" y="66"/>
                  </a:cubicBezTo>
                  <a:cubicBezTo>
                    <a:pt x="7" y="67"/>
                    <a:pt x="6" y="65"/>
                    <a:pt x="7" y="64"/>
                  </a:cubicBezTo>
                  <a:cubicBezTo>
                    <a:pt x="8" y="62"/>
                    <a:pt x="10" y="60"/>
                    <a:pt x="12" y="58"/>
                  </a:cubicBezTo>
                  <a:cubicBezTo>
                    <a:pt x="14" y="55"/>
                    <a:pt x="16" y="51"/>
                    <a:pt x="16" y="47"/>
                  </a:cubicBezTo>
                  <a:cubicBezTo>
                    <a:pt x="16" y="45"/>
                    <a:pt x="13" y="51"/>
                    <a:pt x="12" y="52"/>
                  </a:cubicBezTo>
                  <a:cubicBezTo>
                    <a:pt x="9" y="53"/>
                    <a:pt x="7" y="54"/>
                    <a:pt x="4" y="53"/>
                  </a:cubicBezTo>
                  <a:cubicBezTo>
                    <a:pt x="3" y="53"/>
                    <a:pt x="3" y="50"/>
                    <a:pt x="4" y="49"/>
                  </a:cubicBezTo>
                  <a:cubicBezTo>
                    <a:pt x="6" y="45"/>
                    <a:pt x="12" y="44"/>
                    <a:pt x="13" y="40"/>
                  </a:cubicBezTo>
                  <a:cubicBezTo>
                    <a:pt x="14" y="38"/>
                    <a:pt x="8" y="41"/>
                    <a:pt x="7" y="39"/>
                  </a:cubicBezTo>
                  <a:cubicBezTo>
                    <a:pt x="0" y="30"/>
                    <a:pt x="10" y="29"/>
                    <a:pt x="13" y="22"/>
                  </a:cubicBezTo>
                  <a:cubicBezTo>
                    <a:pt x="14" y="21"/>
                    <a:pt x="11" y="19"/>
                    <a:pt x="12" y="18"/>
                  </a:cubicBezTo>
                  <a:cubicBezTo>
                    <a:pt x="12" y="17"/>
                    <a:pt x="14" y="16"/>
                    <a:pt x="15" y="17"/>
                  </a:cubicBezTo>
                  <a:cubicBezTo>
                    <a:pt x="15" y="18"/>
                    <a:pt x="12" y="20"/>
                    <a:pt x="13" y="20"/>
                  </a:cubicBezTo>
                  <a:cubicBezTo>
                    <a:pt x="18" y="18"/>
                    <a:pt x="30" y="9"/>
                    <a:pt x="35" y="6"/>
                  </a:cubicBezTo>
                  <a:cubicBezTo>
                    <a:pt x="38" y="4"/>
                    <a:pt x="40" y="2"/>
                    <a:pt x="43" y="1"/>
                  </a:cubicBezTo>
                  <a:cubicBezTo>
                    <a:pt x="45" y="0"/>
                    <a:pt x="46" y="2"/>
                    <a:pt x="4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0" name="Freeform 905"/>
            <p:cNvSpPr>
              <a:spLocks/>
            </p:cNvSpPr>
            <p:nvPr/>
          </p:nvSpPr>
          <p:spPr bwMode="auto">
            <a:xfrm>
              <a:off x="842" y="1588"/>
              <a:ext cx="19" cy="18"/>
            </a:xfrm>
            <a:custGeom>
              <a:avLst/>
              <a:gdLst>
                <a:gd name="T0" fmla="*/ 13 w 13"/>
                <a:gd name="T1" fmla="*/ 0 h 12"/>
                <a:gd name="T2" fmla="*/ 1 w 13"/>
                <a:gd name="T3" fmla="*/ 7 h 12"/>
                <a:gd name="T4" fmla="*/ 5 w 13"/>
                <a:gd name="T5" fmla="*/ 11 h 12"/>
                <a:gd name="T6" fmla="*/ 13 w 13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0"/>
                  </a:moveTo>
                  <a:cubicBezTo>
                    <a:pt x="9" y="2"/>
                    <a:pt x="4" y="3"/>
                    <a:pt x="1" y="7"/>
                  </a:cubicBezTo>
                  <a:cubicBezTo>
                    <a:pt x="0" y="9"/>
                    <a:pt x="4" y="12"/>
                    <a:pt x="5" y="11"/>
                  </a:cubicBezTo>
                  <a:cubicBezTo>
                    <a:pt x="9" y="9"/>
                    <a:pt x="13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1" name="Freeform 906"/>
            <p:cNvSpPr>
              <a:spLocks/>
            </p:cNvSpPr>
            <p:nvPr/>
          </p:nvSpPr>
          <p:spPr bwMode="auto">
            <a:xfrm>
              <a:off x="2016" y="1900"/>
              <a:ext cx="24" cy="7"/>
            </a:xfrm>
            <a:custGeom>
              <a:avLst/>
              <a:gdLst>
                <a:gd name="T0" fmla="*/ 0 w 16"/>
                <a:gd name="T1" fmla="*/ 0 h 5"/>
                <a:gd name="T2" fmla="*/ 15 w 16"/>
                <a:gd name="T3" fmla="*/ 5 h 5"/>
                <a:gd name="T4" fmla="*/ 11 w 16"/>
                <a:gd name="T5" fmla="*/ 4 h 5"/>
                <a:gd name="T6" fmla="*/ 0 w 16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5">
                  <a:moveTo>
                    <a:pt x="0" y="0"/>
                  </a:moveTo>
                  <a:cubicBezTo>
                    <a:pt x="5" y="1"/>
                    <a:pt x="10" y="3"/>
                    <a:pt x="15" y="5"/>
                  </a:cubicBezTo>
                  <a:cubicBezTo>
                    <a:pt x="16" y="5"/>
                    <a:pt x="13" y="4"/>
                    <a:pt x="11" y="4"/>
                  </a:cubicBezTo>
                  <a:cubicBezTo>
                    <a:pt x="7" y="2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2" name="Freeform 907"/>
            <p:cNvSpPr>
              <a:spLocks/>
            </p:cNvSpPr>
            <p:nvPr/>
          </p:nvSpPr>
          <p:spPr bwMode="auto">
            <a:xfrm>
              <a:off x="1713" y="1979"/>
              <a:ext cx="9" cy="9"/>
            </a:xfrm>
            <a:custGeom>
              <a:avLst/>
              <a:gdLst>
                <a:gd name="T0" fmla="*/ 0 w 6"/>
                <a:gd name="T1" fmla="*/ 0 h 6"/>
                <a:gd name="T2" fmla="*/ 6 w 6"/>
                <a:gd name="T3" fmla="*/ 6 h 6"/>
                <a:gd name="T4" fmla="*/ 0 w 6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6">
                  <a:moveTo>
                    <a:pt x="0" y="0"/>
                  </a:moveTo>
                  <a:cubicBezTo>
                    <a:pt x="2" y="2"/>
                    <a:pt x="6" y="6"/>
                    <a:pt x="6" y="6"/>
                  </a:cubicBezTo>
                  <a:cubicBezTo>
                    <a:pt x="6" y="6"/>
                    <a:pt x="2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3" name="Freeform 908"/>
            <p:cNvSpPr>
              <a:spLocks/>
            </p:cNvSpPr>
            <p:nvPr/>
          </p:nvSpPr>
          <p:spPr bwMode="auto">
            <a:xfrm>
              <a:off x="1602" y="2021"/>
              <a:ext cx="18" cy="35"/>
            </a:xfrm>
            <a:custGeom>
              <a:avLst/>
              <a:gdLst>
                <a:gd name="T0" fmla="*/ 12 w 12"/>
                <a:gd name="T1" fmla="*/ 0 h 23"/>
                <a:gd name="T2" fmla="*/ 2 w 12"/>
                <a:gd name="T3" fmla="*/ 21 h 23"/>
                <a:gd name="T4" fmla="*/ 1 w 12"/>
                <a:gd name="T5" fmla="*/ 10 h 23"/>
                <a:gd name="T6" fmla="*/ 11 w 12"/>
                <a:gd name="T7" fmla="*/ 6 h 23"/>
                <a:gd name="T8" fmla="*/ 12 w 12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3">
                  <a:moveTo>
                    <a:pt x="12" y="0"/>
                  </a:moveTo>
                  <a:cubicBezTo>
                    <a:pt x="9" y="7"/>
                    <a:pt x="8" y="16"/>
                    <a:pt x="2" y="21"/>
                  </a:cubicBezTo>
                  <a:cubicBezTo>
                    <a:pt x="0" y="23"/>
                    <a:pt x="0" y="13"/>
                    <a:pt x="1" y="10"/>
                  </a:cubicBezTo>
                  <a:cubicBezTo>
                    <a:pt x="3" y="7"/>
                    <a:pt x="8" y="8"/>
                    <a:pt x="11" y="6"/>
                  </a:cubicBezTo>
                  <a:cubicBezTo>
                    <a:pt x="12" y="4"/>
                    <a:pt x="12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4" name="Freeform 909"/>
            <p:cNvSpPr>
              <a:spLocks/>
            </p:cNvSpPr>
            <p:nvPr/>
          </p:nvSpPr>
          <p:spPr bwMode="auto">
            <a:xfrm>
              <a:off x="1598" y="2065"/>
              <a:ext cx="30" cy="58"/>
            </a:xfrm>
            <a:custGeom>
              <a:avLst/>
              <a:gdLst>
                <a:gd name="T0" fmla="*/ 12 w 20"/>
                <a:gd name="T1" fmla="*/ 0 h 39"/>
                <a:gd name="T2" fmla="*/ 19 w 20"/>
                <a:gd name="T3" fmla="*/ 12 h 39"/>
                <a:gd name="T4" fmla="*/ 17 w 20"/>
                <a:gd name="T5" fmla="*/ 16 h 39"/>
                <a:gd name="T6" fmla="*/ 18 w 20"/>
                <a:gd name="T7" fmla="*/ 19 h 39"/>
                <a:gd name="T8" fmla="*/ 7 w 20"/>
                <a:gd name="T9" fmla="*/ 38 h 39"/>
                <a:gd name="T10" fmla="*/ 1 w 20"/>
                <a:gd name="T11" fmla="*/ 36 h 39"/>
                <a:gd name="T12" fmla="*/ 2 w 20"/>
                <a:gd name="T13" fmla="*/ 35 h 39"/>
                <a:gd name="T14" fmla="*/ 12 w 20"/>
                <a:gd name="T1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39">
                  <a:moveTo>
                    <a:pt x="12" y="0"/>
                  </a:moveTo>
                  <a:cubicBezTo>
                    <a:pt x="15" y="4"/>
                    <a:pt x="18" y="7"/>
                    <a:pt x="19" y="12"/>
                  </a:cubicBezTo>
                  <a:cubicBezTo>
                    <a:pt x="20" y="13"/>
                    <a:pt x="17" y="15"/>
                    <a:pt x="17" y="16"/>
                  </a:cubicBezTo>
                  <a:cubicBezTo>
                    <a:pt x="16" y="19"/>
                    <a:pt x="18" y="17"/>
                    <a:pt x="18" y="19"/>
                  </a:cubicBezTo>
                  <a:cubicBezTo>
                    <a:pt x="18" y="30"/>
                    <a:pt x="19" y="35"/>
                    <a:pt x="7" y="38"/>
                  </a:cubicBezTo>
                  <a:cubicBezTo>
                    <a:pt x="5" y="39"/>
                    <a:pt x="2" y="37"/>
                    <a:pt x="1" y="36"/>
                  </a:cubicBezTo>
                  <a:cubicBezTo>
                    <a:pt x="0" y="35"/>
                    <a:pt x="2" y="36"/>
                    <a:pt x="2" y="35"/>
                  </a:cubicBezTo>
                  <a:cubicBezTo>
                    <a:pt x="6" y="23"/>
                    <a:pt x="12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5" name="Freeform 910"/>
            <p:cNvSpPr>
              <a:spLocks/>
            </p:cNvSpPr>
            <p:nvPr/>
          </p:nvSpPr>
          <p:spPr bwMode="auto">
            <a:xfrm>
              <a:off x="1931" y="2084"/>
              <a:ext cx="9" cy="12"/>
            </a:xfrm>
            <a:custGeom>
              <a:avLst/>
              <a:gdLst>
                <a:gd name="T0" fmla="*/ 3 w 6"/>
                <a:gd name="T1" fmla="*/ 2 h 8"/>
                <a:gd name="T2" fmla="*/ 4 w 6"/>
                <a:gd name="T3" fmla="*/ 8 h 8"/>
                <a:gd name="T4" fmla="*/ 0 w 6"/>
                <a:gd name="T5" fmla="*/ 1 h 8"/>
                <a:gd name="T6" fmla="*/ 3 w 6"/>
                <a:gd name="T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8">
                  <a:moveTo>
                    <a:pt x="3" y="2"/>
                  </a:moveTo>
                  <a:cubicBezTo>
                    <a:pt x="3" y="4"/>
                    <a:pt x="6" y="8"/>
                    <a:pt x="4" y="8"/>
                  </a:cubicBezTo>
                  <a:cubicBezTo>
                    <a:pt x="1" y="7"/>
                    <a:pt x="1" y="4"/>
                    <a:pt x="0" y="1"/>
                  </a:cubicBezTo>
                  <a:cubicBezTo>
                    <a:pt x="0" y="0"/>
                    <a:pt x="2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6" name="Freeform 911"/>
            <p:cNvSpPr>
              <a:spLocks/>
            </p:cNvSpPr>
            <p:nvPr/>
          </p:nvSpPr>
          <p:spPr bwMode="auto">
            <a:xfrm>
              <a:off x="1674" y="2132"/>
              <a:ext cx="68" cy="48"/>
            </a:xfrm>
            <a:custGeom>
              <a:avLst/>
              <a:gdLst>
                <a:gd name="T0" fmla="*/ 42 w 45"/>
                <a:gd name="T1" fmla="*/ 2 h 32"/>
                <a:gd name="T2" fmla="*/ 36 w 45"/>
                <a:gd name="T3" fmla="*/ 15 h 32"/>
                <a:gd name="T4" fmla="*/ 36 w 45"/>
                <a:gd name="T5" fmla="*/ 29 h 32"/>
                <a:gd name="T6" fmla="*/ 25 w 45"/>
                <a:gd name="T7" fmla="*/ 23 h 32"/>
                <a:gd name="T8" fmla="*/ 19 w 45"/>
                <a:gd name="T9" fmla="*/ 21 h 32"/>
                <a:gd name="T10" fmla="*/ 11 w 45"/>
                <a:gd name="T11" fmla="*/ 16 h 32"/>
                <a:gd name="T12" fmla="*/ 1 w 45"/>
                <a:gd name="T13" fmla="*/ 11 h 32"/>
                <a:gd name="T14" fmla="*/ 5 w 45"/>
                <a:gd name="T15" fmla="*/ 5 h 32"/>
                <a:gd name="T16" fmla="*/ 19 w 45"/>
                <a:gd name="T17" fmla="*/ 8 h 32"/>
                <a:gd name="T18" fmla="*/ 22 w 45"/>
                <a:gd name="T19" fmla="*/ 7 h 32"/>
                <a:gd name="T20" fmla="*/ 33 w 45"/>
                <a:gd name="T21" fmla="*/ 4 h 32"/>
                <a:gd name="T22" fmla="*/ 42 w 45"/>
                <a:gd name="T23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5" h="32">
                  <a:moveTo>
                    <a:pt x="42" y="2"/>
                  </a:moveTo>
                  <a:cubicBezTo>
                    <a:pt x="40" y="7"/>
                    <a:pt x="36" y="11"/>
                    <a:pt x="36" y="15"/>
                  </a:cubicBezTo>
                  <a:cubicBezTo>
                    <a:pt x="35" y="18"/>
                    <a:pt x="45" y="26"/>
                    <a:pt x="36" y="29"/>
                  </a:cubicBezTo>
                  <a:cubicBezTo>
                    <a:pt x="28" y="32"/>
                    <a:pt x="30" y="25"/>
                    <a:pt x="25" y="23"/>
                  </a:cubicBezTo>
                  <a:cubicBezTo>
                    <a:pt x="23" y="21"/>
                    <a:pt x="21" y="22"/>
                    <a:pt x="19" y="21"/>
                  </a:cubicBezTo>
                  <a:cubicBezTo>
                    <a:pt x="16" y="20"/>
                    <a:pt x="14" y="18"/>
                    <a:pt x="11" y="16"/>
                  </a:cubicBezTo>
                  <a:cubicBezTo>
                    <a:pt x="8" y="14"/>
                    <a:pt x="3" y="15"/>
                    <a:pt x="1" y="11"/>
                  </a:cubicBezTo>
                  <a:cubicBezTo>
                    <a:pt x="0" y="9"/>
                    <a:pt x="3" y="6"/>
                    <a:pt x="5" y="5"/>
                  </a:cubicBezTo>
                  <a:cubicBezTo>
                    <a:pt x="13" y="0"/>
                    <a:pt x="12" y="7"/>
                    <a:pt x="19" y="8"/>
                  </a:cubicBezTo>
                  <a:cubicBezTo>
                    <a:pt x="20" y="8"/>
                    <a:pt x="21" y="7"/>
                    <a:pt x="22" y="7"/>
                  </a:cubicBezTo>
                  <a:cubicBezTo>
                    <a:pt x="25" y="6"/>
                    <a:pt x="29" y="5"/>
                    <a:pt x="33" y="4"/>
                  </a:cubicBezTo>
                  <a:cubicBezTo>
                    <a:pt x="36" y="3"/>
                    <a:pt x="42" y="2"/>
                    <a:pt x="4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7" name="Freeform 912"/>
            <p:cNvSpPr>
              <a:spLocks/>
            </p:cNvSpPr>
            <p:nvPr/>
          </p:nvSpPr>
          <p:spPr bwMode="auto">
            <a:xfrm>
              <a:off x="2055" y="2139"/>
              <a:ext cx="39" cy="50"/>
            </a:xfrm>
            <a:custGeom>
              <a:avLst/>
              <a:gdLst>
                <a:gd name="T0" fmla="*/ 26 w 26"/>
                <a:gd name="T1" fmla="*/ 0 h 33"/>
                <a:gd name="T2" fmla="*/ 23 w 26"/>
                <a:gd name="T3" fmla="*/ 12 h 33"/>
                <a:gd name="T4" fmla="*/ 18 w 26"/>
                <a:gd name="T5" fmla="*/ 14 h 33"/>
                <a:gd name="T6" fmla="*/ 1 w 26"/>
                <a:gd name="T7" fmla="*/ 17 h 33"/>
                <a:gd name="T8" fmla="*/ 8 w 26"/>
                <a:gd name="T9" fmla="*/ 13 h 33"/>
                <a:gd name="T10" fmla="*/ 8 w 26"/>
                <a:gd name="T11" fmla="*/ 9 h 33"/>
                <a:gd name="T12" fmla="*/ 19 w 26"/>
                <a:gd name="T13" fmla="*/ 6 h 33"/>
                <a:gd name="T14" fmla="*/ 26 w 26"/>
                <a:gd name="T1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33">
                  <a:moveTo>
                    <a:pt x="26" y="0"/>
                  </a:moveTo>
                  <a:cubicBezTo>
                    <a:pt x="25" y="4"/>
                    <a:pt x="25" y="9"/>
                    <a:pt x="23" y="12"/>
                  </a:cubicBezTo>
                  <a:cubicBezTo>
                    <a:pt x="22" y="14"/>
                    <a:pt x="19" y="13"/>
                    <a:pt x="18" y="14"/>
                  </a:cubicBezTo>
                  <a:cubicBezTo>
                    <a:pt x="15" y="17"/>
                    <a:pt x="9" y="33"/>
                    <a:pt x="1" y="17"/>
                  </a:cubicBezTo>
                  <a:cubicBezTo>
                    <a:pt x="0" y="14"/>
                    <a:pt x="7" y="15"/>
                    <a:pt x="8" y="13"/>
                  </a:cubicBezTo>
                  <a:cubicBezTo>
                    <a:pt x="9" y="12"/>
                    <a:pt x="7" y="10"/>
                    <a:pt x="8" y="9"/>
                  </a:cubicBezTo>
                  <a:cubicBezTo>
                    <a:pt x="11" y="7"/>
                    <a:pt x="15" y="8"/>
                    <a:pt x="19" y="6"/>
                  </a:cubicBezTo>
                  <a:cubicBezTo>
                    <a:pt x="22" y="5"/>
                    <a:pt x="26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8" name="Freeform 913"/>
            <p:cNvSpPr>
              <a:spLocks/>
            </p:cNvSpPr>
            <p:nvPr/>
          </p:nvSpPr>
          <p:spPr bwMode="auto">
            <a:xfrm>
              <a:off x="2447" y="2166"/>
              <a:ext cx="12" cy="20"/>
            </a:xfrm>
            <a:custGeom>
              <a:avLst/>
              <a:gdLst>
                <a:gd name="T0" fmla="*/ 8 w 8"/>
                <a:gd name="T1" fmla="*/ 0 h 13"/>
                <a:gd name="T2" fmla="*/ 2 w 8"/>
                <a:gd name="T3" fmla="*/ 12 h 13"/>
                <a:gd name="T4" fmla="*/ 4 w 8"/>
                <a:gd name="T5" fmla="*/ 4 h 13"/>
                <a:gd name="T6" fmla="*/ 8 w 8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3">
                  <a:moveTo>
                    <a:pt x="8" y="0"/>
                  </a:moveTo>
                  <a:cubicBezTo>
                    <a:pt x="6" y="4"/>
                    <a:pt x="5" y="9"/>
                    <a:pt x="2" y="12"/>
                  </a:cubicBezTo>
                  <a:cubicBezTo>
                    <a:pt x="0" y="13"/>
                    <a:pt x="3" y="6"/>
                    <a:pt x="4" y="4"/>
                  </a:cubicBezTo>
                  <a:cubicBezTo>
                    <a:pt x="5" y="2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9" name="Freeform 914"/>
            <p:cNvSpPr>
              <a:spLocks/>
            </p:cNvSpPr>
            <p:nvPr/>
          </p:nvSpPr>
          <p:spPr bwMode="auto">
            <a:xfrm>
              <a:off x="2658" y="1892"/>
              <a:ext cx="3" cy="6"/>
            </a:xfrm>
            <a:custGeom>
              <a:avLst/>
              <a:gdLst>
                <a:gd name="T0" fmla="*/ 1 w 2"/>
                <a:gd name="T1" fmla="*/ 1 h 4"/>
                <a:gd name="T2" fmla="*/ 2 w 2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" h="4">
                  <a:moveTo>
                    <a:pt x="1" y="1"/>
                  </a:moveTo>
                  <a:cubicBezTo>
                    <a:pt x="0" y="0"/>
                    <a:pt x="2" y="4"/>
                    <a:pt x="2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0" name="Freeform 915"/>
            <p:cNvSpPr>
              <a:spLocks/>
            </p:cNvSpPr>
            <p:nvPr/>
          </p:nvSpPr>
          <p:spPr bwMode="auto">
            <a:xfrm>
              <a:off x="2288" y="2490"/>
              <a:ext cx="0" cy="3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1" name="Freeform 916"/>
            <p:cNvSpPr>
              <a:spLocks/>
            </p:cNvSpPr>
            <p:nvPr/>
          </p:nvSpPr>
          <p:spPr bwMode="auto">
            <a:xfrm>
              <a:off x="2664" y="2199"/>
              <a:ext cx="9" cy="59"/>
            </a:xfrm>
            <a:custGeom>
              <a:avLst/>
              <a:gdLst>
                <a:gd name="T0" fmla="*/ 3 w 6"/>
                <a:gd name="T1" fmla="*/ 25 h 39"/>
                <a:gd name="T2" fmla="*/ 5 w 6"/>
                <a:gd name="T3" fmla="*/ 1 h 39"/>
                <a:gd name="T4" fmla="*/ 4 w 6"/>
                <a:gd name="T5" fmla="*/ 3 h 39"/>
                <a:gd name="T6" fmla="*/ 6 w 6"/>
                <a:gd name="T7" fmla="*/ 12 h 39"/>
                <a:gd name="T8" fmla="*/ 4 w 6"/>
                <a:gd name="T9" fmla="*/ 27 h 39"/>
                <a:gd name="T10" fmla="*/ 2 w 6"/>
                <a:gd name="T11" fmla="*/ 36 h 39"/>
                <a:gd name="T12" fmla="*/ 3 w 6"/>
                <a:gd name="T13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39">
                  <a:moveTo>
                    <a:pt x="3" y="25"/>
                  </a:moveTo>
                  <a:cubicBezTo>
                    <a:pt x="4" y="17"/>
                    <a:pt x="5" y="9"/>
                    <a:pt x="5" y="1"/>
                  </a:cubicBezTo>
                  <a:cubicBezTo>
                    <a:pt x="5" y="0"/>
                    <a:pt x="4" y="2"/>
                    <a:pt x="4" y="3"/>
                  </a:cubicBezTo>
                  <a:cubicBezTo>
                    <a:pt x="4" y="6"/>
                    <a:pt x="6" y="9"/>
                    <a:pt x="6" y="12"/>
                  </a:cubicBezTo>
                  <a:cubicBezTo>
                    <a:pt x="6" y="14"/>
                    <a:pt x="5" y="24"/>
                    <a:pt x="4" y="27"/>
                  </a:cubicBezTo>
                  <a:cubicBezTo>
                    <a:pt x="4" y="30"/>
                    <a:pt x="4" y="39"/>
                    <a:pt x="2" y="36"/>
                  </a:cubicBezTo>
                  <a:cubicBezTo>
                    <a:pt x="0" y="33"/>
                    <a:pt x="3" y="29"/>
                    <a:pt x="3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2" name="Freeform 917"/>
            <p:cNvSpPr>
              <a:spLocks/>
            </p:cNvSpPr>
            <p:nvPr/>
          </p:nvSpPr>
          <p:spPr bwMode="auto">
            <a:xfrm>
              <a:off x="681" y="2450"/>
              <a:ext cx="9" cy="13"/>
            </a:xfrm>
            <a:custGeom>
              <a:avLst/>
              <a:gdLst>
                <a:gd name="T0" fmla="*/ 6 w 6"/>
                <a:gd name="T1" fmla="*/ 9 h 9"/>
                <a:gd name="T2" fmla="*/ 0 w 6"/>
                <a:gd name="T3" fmla="*/ 0 h 9"/>
                <a:gd name="T4" fmla="*/ 6 w 6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9">
                  <a:moveTo>
                    <a:pt x="6" y="9"/>
                  </a:moveTo>
                  <a:cubicBezTo>
                    <a:pt x="4" y="6"/>
                    <a:pt x="0" y="0"/>
                    <a:pt x="0" y="0"/>
                  </a:cubicBezTo>
                  <a:cubicBezTo>
                    <a:pt x="0" y="0"/>
                    <a:pt x="4" y="6"/>
                    <a:pt x="6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3" name="Freeform 918"/>
            <p:cNvSpPr>
              <a:spLocks/>
            </p:cNvSpPr>
            <p:nvPr/>
          </p:nvSpPr>
          <p:spPr bwMode="auto">
            <a:xfrm>
              <a:off x="675" y="2433"/>
              <a:ext cx="0" cy="5"/>
            </a:xfrm>
            <a:custGeom>
              <a:avLst/>
              <a:gdLst>
                <a:gd name="T0" fmla="*/ 0 h 3"/>
                <a:gd name="T1" fmla="*/ 3 h 3"/>
                <a:gd name="T2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3"/>
                    <a:pt x="0" y="3"/>
                  </a:cubicBezTo>
                  <a:cubicBezTo>
                    <a:pt x="0" y="3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4" name="Freeform 919"/>
            <p:cNvSpPr>
              <a:spLocks/>
            </p:cNvSpPr>
            <p:nvPr/>
          </p:nvSpPr>
          <p:spPr bwMode="auto">
            <a:xfrm>
              <a:off x="2196" y="2838"/>
              <a:ext cx="152" cy="129"/>
            </a:xfrm>
            <a:custGeom>
              <a:avLst/>
              <a:gdLst>
                <a:gd name="T0" fmla="*/ 0 w 101"/>
                <a:gd name="T1" fmla="*/ 86 h 86"/>
                <a:gd name="T2" fmla="*/ 20 w 101"/>
                <a:gd name="T3" fmla="*/ 71 h 86"/>
                <a:gd name="T4" fmla="*/ 24 w 101"/>
                <a:gd name="T5" fmla="*/ 64 h 86"/>
                <a:gd name="T6" fmla="*/ 35 w 101"/>
                <a:gd name="T7" fmla="*/ 54 h 86"/>
                <a:gd name="T8" fmla="*/ 54 w 101"/>
                <a:gd name="T9" fmla="*/ 41 h 86"/>
                <a:gd name="T10" fmla="*/ 62 w 101"/>
                <a:gd name="T11" fmla="*/ 34 h 86"/>
                <a:gd name="T12" fmla="*/ 61 w 101"/>
                <a:gd name="T13" fmla="*/ 36 h 86"/>
                <a:gd name="T14" fmla="*/ 73 w 101"/>
                <a:gd name="T15" fmla="*/ 25 h 86"/>
                <a:gd name="T16" fmla="*/ 72 w 101"/>
                <a:gd name="T17" fmla="*/ 25 h 86"/>
                <a:gd name="T18" fmla="*/ 86 w 101"/>
                <a:gd name="T19" fmla="*/ 12 h 86"/>
                <a:gd name="T20" fmla="*/ 96 w 101"/>
                <a:gd name="T21" fmla="*/ 0 h 86"/>
                <a:gd name="T22" fmla="*/ 84 w 101"/>
                <a:gd name="T23" fmla="*/ 19 h 86"/>
                <a:gd name="T24" fmla="*/ 80 w 101"/>
                <a:gd name="T25" fmla="*/ 25 h 86"/>
                <a:gd name="T26" fmla="*/ 25 w 101"/>
                <a:gd name="T27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1" h="86">
                  <a:moveTo>
                    <a:pt x="0" y="86"/>
                  </a:moveTo>
                  <a:cubicBezTo>
                    <a:pt x="1" y="85"/>
                    <a:pt x="19" y="73"/>
                    <a:pt x="20" y="71"/>
                  </a:cubicBezTo>
                  <a:cubicBezTo>
                    <a:pt x="22" y="69"/>
                    <a:pt x="22" y="66"/>
                    <a:pt x="24" y="64"/>
                  </a:cubicBezTo>
                  <a:cubicBezTo>
                    <a:pt x="27" y="61"/>
                    <a:pt x="31" y="57"/>
                    <a:pt x="35" y="54"/>
                  </a:cubicBezTo>
                  <a:cubicBezTo>
                    <a:pt x="41" y="49"/>
                    <a:pt x="49" y="46"/>
                    <a:pt x="54" y="41"/>
                  </a:cubicBezTo>
                  <a:cubicBezTo>
                    <a:pt x="57" y="39"/>
                    <a:pt x="59" y="36"/>
                    <a:pt x="62" y="34"/>
                  </a:cubicBezTo>
                  <a:cubicBezTo>
                    <a:pt x="62" y="34"/>
                    <a:pt x="60" y="36"/>
                    <a:pt x="61" y="36"/>
                  </a:cubicBezTo>
                  <a:cubicBezTo>
                    <a:pt x="65" y="33"/>
                    <a:pt x="69" y="29"/>
                    <a:pt x="73" y="25"/>
                  </a:cubicBezTo>
                  <a:cubicBezTo>
                    <a:pt x="73" y="25"/>
                    <a:pt x="72" y="25"/>
                    <a:pt x="72" y="25"/>
                  </a:cubicBezTo>
                  <a:cubicBezTo>
                    <a:pt x="76" y="20"/>
                    <a:pt x="81" y="17"/>
                    <a:pt x="86" y="12"/>
                  </a:cubicBezTo>
                  <a:cubicBezTo>
                    <a:pt x="87" y="11"/>
                    <a:pt x="95" y="0"/>
                    <a:pt x="96" y="0"/>
                  </a:cubicBezTo>
                  <a:cubicBezTo>
                    <a:pt x="101" y="9"/>
                    <a:pt x="87" y="16"/>
                    <a:pt x="84" y="19"/>
                  </a:cubicBezTo>
                  <a:cubicBezTo>
                    <a:pt x="83" y="21"/>
                    <a:pt x="82" y="23"/>
                    <a:pt x="80" y="25"/>
                  </a:cubicBezTo>
                  <a:cubicBezTo>
                    <a:pt x="65" y="43"/>
                    <a:pt x="45" y="58"/>
                    <a:pt x="25" y="7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" name="Freeform 920"/>
            <p:cNvSpPr>
              <a:spLocks/>
            </p:cNvSpPr>
            <p:nvPr/>
          </p:nvSpPr>
          <p:spPr bwMode="auto">
            <a:xfrm>
              <a:off x="2195" y="2967"/>
              <a:ext cx="1" cy="5"/>
            </a:xfrm>
            <a:custGeom>
              <a:avLst/>
              <a:gdLst>
                <a:gd name="T0" fmla="*/ 0 w 1"/>
                <a:gd name="T1" fmla="*/ 3 h 3"/>
                <a:gd name="T2" fmla="*/ 1 w 1"/>
                <a:gd name="T3" fmla="*/ 0 h 3"/>
                <a:gd name="T4" fmla="*/ 1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3"/>
                  </a:moveTo>
                  <a:cubicBezTo>
                    <a:pt x="0" y="2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6" name="Freeform 921"/>
            <p:cNvSpPr>
              <a:spLocks/>
            </p:cNvSpPr>
            <p:nvPr/>
          </p:nvSpPr>
          <p:spPr bwMode="auto">
            <a:xfrm>
              <a:off x="717" y="1065"/>
              <a:ext cx="894" cy="584"/>
            </a:xfrm>
            <a:custGeom>
              <a:avLst/>
              <a:gdLst>
                <a:gd name="T0" fmla="*/ 595 w 596"/>
                <a:gd name="T1" fmla="*/ 0 h 390"/>
                <a:gd name="T2" fmla="*/ 468 w 596"/>
                <a:gd name="T3" fmla="*/ 20 h 390"/>
                <a:gd name="T4" fmla="*/ 435 w 596"/>
                <a:gd name="T5" fmla="*/ 32 h 390"/>
                <a:gd name="T6" fmla="*/ 391 w 596"/>
                <a:gd name="T7" fmla="*/ 46 h 390"/>
                <a:gd name="T8" fmla="*/ 368 w 596"/>
                <a:gd name="T9" fmla="*/ 59 h 390"/>
                <a:gd name="T10" fmla="*/ 346 w 596"/>
                <a:gd name="T11" fmla="*/ 77 h 390"/>
                <a:gd name="T12" fmla="*/ 348 w 596"/>
                <a:gd name="T13" fmla="*/ 80 h 390"/>
                <a:gd name="T14" fmla="*/ 351 w 596"/>
                <a:gd name="T15" fmla="*/ 83 h 390"/>
                <a:gd name="T16" fmla="*/ 369 w 596"/>
                <a:gd name="T17" fmla="*/ 75 h 390"/>
                <a:gd name="T18" fmla="*/ 357 w 596"/>
                <a:gd name="T19" fmla="*/ 83 h 390"/>
                <a:gd name="T20" fmla="*/ 344 w 596"/>
                <a:gd name="T21" fmla="*/ 91 h 390"/>
                <a:gd name="T22" fmla="*/ 334 w 596"/>
                <a:gd name="T23" fmla="*/ 98 h 390"/>
                <a:gd name="T24" fmla="*/ 336 w 596"/>
                <a:gd name="T25" fmla="*/ 102 h 390"/>
                <a:gd name="T26" fmla="*/ 350 w 596"/>
                <a:gd name="T27" fmla="*/ 98 h 390"/>
                <a:gd name="T28" fmla="*/ 330 w 596"/>
                <a:gd name="T29" fmla="*/ 110 h 390"/>
                <a:gd name="T30" fmla="*/ 311 w 596"/>
                <a:gd name="T31" fmla="*/ 119 h 390"/>
                <a:gd name="T32" fmla="*/ 308 w 596"/>
                <a:gd name="T33" fmla="*/ 104 h 390"/>
                <a:gd name="T34" fmla="*/ 301 w 596"/>
                <a:gd name="T35" fmla="*/ 108 h 390"/>
                <a:gd name="T36" fmla="*/ 297 w 596"/>
                <a:gd name="T37" fmla="*/ 101 h 390"/>
                <a:gd name="T38" fmla="*/ 278 w 596"/>
                <a:gd name="T39" fmla="*/ 114 h 390"/>
                <a:gd name="T40" fmla="*/ 239 w 596"/>
                <a:gd name="T41" fmla="*/ 126 h 390"/>
                <a:gd name="T42" fmla="*/ 220 w 596"/>
                <a:gd name="T43" fmla="*/ 139 h 390"/>
                <a:gd name="T44" fmla="*/ 192 w 596"/>
                <a:gd name="T45" fmla="*/ 169 h 390"/>
                <a:gd name="T46" fmla="*/ 180 w 596"/>
                <a:gd name="T47" fmla="*/ 186 h 390"/>
                <a:gd name="T48" fmla="*/ 133 w 596"/>
                <a:gd name="T49" fmla="*/ 229 h 390"/>
                <a:gd name="T50" fmla="*/ 154 w 596"/>
                <a:gd name="T51" fmla="*/ 213 h 390"/>
                <a:gd name="T52" fmla="*/ 179 w 596"/>
                <a:gd name="T53" fmla="*/ 201 h 390"/>
                <a:gd name="T54" fmla="*/ 227 w 596"/>
                <a:gd name="T55" fmla="*/ 169 h 390"/>
                <a:gd name="T56" fmla="*/ 256 w 596"/>
                <a:gd name="T57" fmla="*/ 154 h 390"/>
                <a:gd name="T58" fmla="*/ 244 w 596"/>
                <a:gd name="T59" fmla="*/ 175 h 390"/>
                <a:gd name="T60" fmla="*/ 234 w 596"/>
                <a:gd name="T61" fmla="*/ 190 h 390"/>
                <a:gd name="T62" fmla="*/ 216 w 596"/>
                <a:gd name="T63" fmla="*/ 200 h 390"/>
                <a:gd name="T64" fmla="*/ 198 w 596"/>
                <a:gd name="T65" fmla="*/ 213 h 390"/>
                <a:gd name="T66" fmla="*/ 230 w 596"/>
                <a:gd name="T67" fmla="*/ 208 h 390"/>
                <a:gd name="T68" fmla="*/ 208 w 596"/>
                <a:gd name="T69" fmla="*/ 229 h 390"/>
                <a:gd name="T70" fmla="*/ 192 w 596"/>
                <a:gd name="T71" fmla="*/ 247 h 390"/>
                <a:gd name="T72" fmla="*/ 175 w 596"/>
                <a:gd name="T73" fmla="*/ 268 h 390"/>
                <a:gd name="T74" fmla="*/ 176 w 596"/>
                <a:gd name="T75" fmla="*/ 285 h 390"/>
                <a:gd name="T76" fmla="*/ 164 w 596"/>
                <a:gd name="T77" fmla="*/ 296 h 390"/>
                <a:gd name="T78" fmla="*/ 134 w 596"/>
                <a:gd name="T79" fmla="*/ 316 h 390"/>
                <a:gd name="T80" fmla="*/ 113 w 596"/>
                <a:gd name="T81" fmla="*/ 292 h 390"/>
                <a:gd name="T82" fmla="*/ 90 w 596"/>
                <a:gd name="T83" fmla="*/ 297 h 390"/>
                <a:gd name="T84" fmla="*/ 111 w 596"/>
                <a:gd name="T85" fmla="*/ 309 h 390"/>
                <a:gd name="T86" fmla="*/ 99 w 596"/>
                <a:gd name="T87" fmla="*/ 319 h 390"/>
                <a:gd name="T88" fmla="*/ 83 w 596"/>
                <a:gd name="T89" fmla="*/ 342 h 390"/>
                <a:gd name="T90" fmla="*/ 62 w 596"/>
                <a:gd name="T91" fmla="*/ 357 h 390"/>
                <a:gd name="T92" fmla="*/ 78 w 596"/>
                <a:gd name="T93" fmla="*/ 341 h 390"/>
                <a:gd name="T94" fmla="*/ 76 w 596"/>
                <a:gd name="T95" fmla="*/ 331 h 390"/>
                <a:gd name="T96" fmla="*/ 47 w 596"/>
                <a:gd name="T97" fmla="*/ 346 h 390"/>
                <a:gd name="T98" fmla="*/ 42 w 596"/>
                <a:gd name="T99" fmla="*/ 341 h 390"/>
                <a:gd name="T100" fmla="*/ 30 w 596"/>
                <a:gd name="T101" fmla="*/ 354 h 390"/>
                <a:gd name="T102" fmla="*/ 38 w 596"/>
                <a:gd name="T103" fmla="*/ 338 h 390"/>
                <a:gd name="T104" fmla="*/ 35 w 596"/>
                <a:gd name="T105" fmla="*/ 340 h 390"/>
                <a:gd name="T106" fmla="*/ 23 w 596"/>
                <a:gd name="T107" fmla="*/ 359 h 390"/>
                <a:gd name="T108" fmla="*/ 19 w 596"/>
                <a:gd name="T109" fmla="*/ 367 h 390"/>
                <a:gd name="T110" fmla="*/ 17 w 596"/>
                <a:gd name="T111" fmla="*/ 367 h 390"/>
                <a:gd name="T112" fmla="*/ 9 w 596"/>
                <a:gd name="T113" fmla="*/ 376 h 390"/>
                <a:gd name="T114" fmla="*/ 1 w 596"/>
                <a:gd name="T115" fmla="*/ 389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96" h="390">
                  <a:moveTo>
                    <a:pt x="1" y="389"/>
                  </a:moveTo>
                  <a:cubicBezTo>
                    <a:pt x="82" y="221"/>
                    <a:pt x="232" y="90"/>
                    <a:pt x="410" y="32"/>
                  </a:cubicBezTo>
                  <a:cubicBezTo>
                    <a:pt x="470" y="13"/>
                    <a:pt x="532" y="3"/>
                    <a:pt x="595" y="0"/>
                  </a:cubicBezTo>
                  <a:cubicBezTo>
                    <a:pt x="596" y="0"/>
                    <a:pt x="596" y="0"/>
                    <a:pt x="596" y="0"/>
                  </a:cubicBezTo>
                  <a:cubicBezTo>
                    <a:pt x="565" y="3"/>
                    <a:pt x="520" y="6"/>
                    <a:pt x="489" y="14"/>
                  </a:cubicBezTo>
                  <a:cubicBezTo>
                    <a:pt x="482" y="16"/>
                    <a:pt x="475" y="18"/>
                    <a:pt x="468" y="20"/>
                  </a:cubicBezTo>
                  <a:cubicBezTo>
                    <a:pt x="446" y="27"/>
                    <a:pt x="477" y="20"/>
                    <a:pt x="452" y="26"/>
                  </a:cubicBezTo>
                  <a:cubicBezTo>
                    <a:pt x="449" y="27"/>
                    <a:pt x="446" y="27"/>
                    <a:pt x="444" y="28"/>
                  </a:cubicBezTo>
                  <a:cubicBezTo>
                    <a:pt x="440" y="29"/>
                    <a:pt x="438" y="31"/>
                    <a:pt x="435" y="32"/>
                  </a:cubicBezTo>
                  <a:cubicBezTo>
                    <a:pt x="409" y="42"/>
                    <a:pt x="435" y="30"/>
                    <a:pt x="408" y="41"/>
                  </a:cubicBezTo>
                  <a:cubicBezTo>
                    <a:pt x="405" y="42"/>
                    <a:pt x="403" y="44"/>
                    <a:pt x="401" y="45"/>
                  </a:cubicBezTo>
                  <a:cubicBezTo>
                    <a:pt x="398" y="46"/>
                    <a:pt x="394" y="46"/>
                    <a:pt x="391" y="46"/>
                  </a:cubicBezTo>
                  <a:cubicBezTo>
                    <a:pt x="389" y="47"/>
                    <a:pt x="381" y="51"/>
                    <a:pt x="379" y="53"/>
                  </a:cubicBezTo>
                  <a:cubicBezTo>
                    <a:pt x="378" y="54"/>
                    <a:pt x="378" y="55"/>
                    <a:pt x="378" y="55"/>
                  </a:cubicBezTo>
                  <a:cubicBezTo>
                    <a:pt x="375" y="56"/>
                    <a:pt x="371" y="57"/>
                    <a:pt x="368" y="59"/>
                  </a:cubicBezTo>
                  <a:cubicBezTo>
                    <a:pt x="367" y="59"/>
                    <a:pt x="379" y="56"/>
                    <a:pt x="376" y="60"/>
                  </a:cubicBezTo>
                  <a:cubicBezTo>
                    <a:pt x="376" y="61"/>
                    <a:pt x="358" y="67"/>
                    <a:pt x="354" y="70"/>
                  </a:cubicBezTo>
                  <a:cubicBezTo>
                    <a:pt x="351" y="72"/>
                    <a:pt x="349" y="75"/>
                    <a:pt x="346" y="77"/>
                  </a:cubicBezTo>
                  <a:cubicBezTo>
                    <a:pt x="345" y="78"/>
                    <a:pt x="339" y="81"/>
                    <a:pt x="341" y="81"/>
                  </a:cubicBezTo>
                  <a:cubicBezTo>
                    <a:pt x="346" y="81"/>
                    <a:pt x="349" y="77"/>
                    <a:pt x="353" y="77"/>
                  </a:cubicBezTo>
                  <a:cubicBezTo>
                    <a:pt x="355" y="77"/>
                    <a:pt x="350" y="80"/>
                    <a:pt x="348" y="80"/>
                  </a:cubicBezTo>
                  <a:cubicBezTo>
                    <a:pt x="343" y="83"/>
                    <a:pt x="340" y="83"/>
                    <a:pt x="335" y="84"/>
                  </a:cubicBezTo>
                  <a:cubicBezTo>
                    <a:pt x="333" y="85"/>
                    <a:pt x="324" y="88"/>
                    <a:pt x="327" y="87"/>
                  </a:cubicBezTo>
                  <a:cubicBezTo>
                    <a:pt x="335" y="87"/>
                    <a:pt x="343" y="85"/>
                    <a:pt x="351" y="83"/>
                  </a:cubicBezTo>
                  <a:cubicBezTo>
                    <a:pt x="352" y="83"/>
                    <a:pt x="349" y="83"/>
                    <a:pt x="349" y="83"/>
                  </a:cubicBezTo>
                  <a:cubicBezTo>
                    <a:pt x="353" y="81"/>
                    <a:pt x="358" y="79"/>
                    <a:pt x="363" y="77"/>
                  </a:cubicBezTo>
                  <a:cubicBezTo>
                    <a:pt x="365" y="77"/>
                    <a:pt x="366" y="74"/>
                    <a:pt x="369" y="75"/>
                  </a:cubicBezTo>
                  <a:cubicBezTo>
                    <a:pt x="370" y="75"/>
                    <a:pt x="373" y="78"/>
                    <a:pt x="371" y="80"/>
                  </a:cubicBezTo>
                  <a:cubicBezTo>
                    <a:pt x="369" y="83"/>
                    <a:pt x="365" y="84"/>
                    <a:pt x="361" y="85"/>
                  </a:cubicBezTo>
                  <a:cubicBezTo>
                    <a:pt x="360" y="85"/>
                    <a:pt x="358" y="83"/>
                    <a:pt x="357" y="83"/>
                  </a:cubicBezTo>
                  <a:cubicBezTo>
                    <a:pt x="355" y="84"/>
                    <a:pt x="354" y="85"/>
                    <a:pt x="353" y="86"/>
                  </a:cubicBezTo>
                  <a:cubicBezTo>
                    <a:pt x="353" y="86"/>
                    <a:pt x="353" y="87"/>
                    <a:pt x="353" y="87"/>
                  </a:cubicBezTo>
                  <a:cubicBezTo>
                    <a:pt x="350" y="88"/>
                    <a:pt x="347" y="90"/>
                    <a:pt x="344" y="91"/>
                  </a:cubicBezTo>
                  <a:cubicBezTo>
                    <a:pt x="341" y="92"/>
                    <a:pt x="338" y="92"/>
                    <a:pt x="336" y="94"/>
                  </a:cubicBezTo>
                  <a:cubicBezTo>
                    <a:pt x="335" y="95"/>
                    <a:pt x="335" y="97"/>
                    <a:pt x="335" y="99"/>
                  </a:cubicBezTo>
                  <a:cubicBezTo>
                    <a:pt x="335" y="99"/>
                    <a:pt x="334" y="97"/>
                    <a:pt x="334" y="98"/>
                  </a:cubicBezTo>
                  <a:cubicBezTo>
                    <a:pt x="329" y="100"/>
                    <a:pt x="325" y="102"/>
                    <a:pt x="320" y="105"/>
                  </a:cubicBezTo>
                  <a:cubicBezTo>
                    <a:pt x="320" y="105"/>
                    <a:pt x="321" y="105"/>
                    <a:pt x="322" y="105"/>
                  </a:cubicBezTo>
                  <a:cubicBezTo>
                    <a:pt x="327" y="104"/>
                    <a:pt x="331" y="102"/>
                    <a:pt x="336" y="102"/>
                  </a:cubicBezTo>
                  <a:cubicBezTo>
                    <a:pt x="337" y="102"/>
                    <a:pt x="335" y="104"/>
                    <a:pt x="335" y="104"/>
                  </a:cubicBezTo>
                  <a:cubicBezTo>
                    <a:pt x="336" y="104"/>
                    <a:pt x="337" y="103"/>
                    <a:pt x="338" y="102"/>
                  </a:cubicBezTo>
                  <a:cubicBezTo>
                    <a:pt x="342" y="101"/>
                    <a:pt x="346" y="96"/>
                    <a:pt x="350" y="98"/>
                  </a:cubicBezTo>
                  <a:cubicBezTo>
                    <a:pt x="353" y="99"/>
                    <a:pt x="347" y="103"/>
                    <a:pt x="344" y="105"/>
                  </a:cubicBezTo>
                  <a:cubicBezTo>
                    <a:pt x="342" y="107"/>
                    <a:pt x="334" y="112"/>
                    <a:pt x="331" y="112"/>
                  </a:cubicBezTo>
                  <a:cubicBezTo>
                    <a:pt x="330" y="112"/>
                    <a:pt x="331" y="110"/>
                    <a:pt x="330" y="110"/>
                  </a:cubicBezTo>
                  <a:cubicBezTo>
                    <a:pt x="328" y="110"/>
                    <a:pt x="327" y="111"/>
                    <a:pt x="326" y="112"/>
                  </a:cubicBezTo>
                  <a:cubicBezTo>
                    <a:pt x="323" y="114"/>
                    <a:pt x="320" y="116"/>
                    <a:pt x="317" y="117"/>
                  </a:cubicBezTo>
                  <a:cubicBezTo>
                    <a:pt x="315" y="118"/>
                    <a:pt x="312" y="121"/>
                    <a:pt x="311" y="119"/>
                  </a:cubicBezTo>
                  <a:cubicBezTo>
                    <a:pt x="310" y="116"/>
                    <a:pt x="317" y="111"/>
                    <a:pt x="314" y="111"/>
                  </a:cubicBezTo>
                  <a:cubicBezTo>
                    <a:pt x="301" y="108"/>
                    <a:pt x="307" y="127"/>
                    <a:pt x="298" y="112"/>
                  </a:cubicBezTo>
                  <a:cubicBezTo>
                    <a:pt x="297" y="110"/>
                    <a:pt x="299" y="113"/>
                    <a:pt x="308" y="104"/>
                  </a:cubicBezTo>
                  <a:cubicBezTo>
                    <a:pt x="310" y="103"/>
                    <a:pt x="314" y="100"/>
                    <a:pt x="312" y="100"/>
                  </a:cubicBezTo>
                  <a:cubicBezTo>
                    <a:pt x="310" y="100"/>
                    <a:pt x="309" y="103"/>
                    <a:pt x="307" y="104"/>
                  </a:cubicBezTo>
                  <a:cubicBezTo>
                    <a:pt x="305" y="106"/>
                    <a:pt x="303" y="107"/>
                    <a:pt x="301" y="108"/>
                  </a:cubicBezTo>
                  <a:cubicBezTo>
                    <a:pt x="299" y="110"/>
                    <a:pt x="298" y="113"/>
                    <a:pt x="296" y="114"/>
                  </a:cubicBezTo>
                  <a:cubicBezTo>
                    <a:pt x="293" y="115"/>
                    <a:pt x="286" y="120"/>
                    <a:pt x="286" y="116"/>
                  </a:cubicBezTo>
                  <a:cubicBezTo>
                    <a:pt x="286" y="110"/>
                    <a:pt x="294" y="107"/>
                    <a:pt x="297" y="101"/>
                  </a:cubicBezTo>
                  <a:cubicBezTo>
                    <a:pt x="297" y="100"/>
                    <a:pt x="294" y="102"/>
                    <a:pt x="293" y="103"/>
                  </a:cubicBezTo>
                  <a:cubicBezTo>
                    <a:pt x="291" y="104"/>
                    <a:pt x="290" y="106"/>
                    <a:pt x="288" y="107"/>
                  </a:cubicBezTo>
                  <a:cubicBezTo>
                    <a:pt x="285" y="110"/>
                    <a:pt x="282" y="112"/>
                    <a:pt x="278" y="114"/>
                  </a:cubicBezTo>
                  <a:cubicBezTo>
                    <a:pt x="278" y="115"/>
                    <a:pt x="277" y="114"/>
                    <a:pt x="277" y="114"/>
                  </a:cubicBezTo>
                  <a:cubicBezTo>
                    <a:pt x="269" y="115"/>
                    <a:pt x="262" y="116"/>
                    <a:pt x="255" y="118"/>
                  </a:cubicBezTo>
                  <a:cubicBezTo>
                    <a:pt x="251" y="119"/>
                    <a:pt x="243" y="123"/>
                    <a:pt x="239" y="126"/>
                  </a:cubicBezTo>
                  <a:cubicBezTo>
                    <a:pt x="239" y="127"/>
                    <a:pt x="242" y="125"/>
                    <a:pt x="242" y="125"/>
                  </a:cubicBezTo>
                  <a:cubicBezTo>
                    <a:pt x="237" y="130"/>
                    <a:pt x="229" y="135"/>
                    <a:pt x="223" y="138"/>
                  </a:cubicBezTo>
                  <a:cubicBezTo>
                    <a:pt x="222" y="139"/>
                    <a:pt x="221" y="138"/>
                    <a:pt x="220" y="139"/>
                  </a:cubicBezTo>
                  <a:cubicBezTo>
                    <a:pt x="219" y="140"/>
                    <a:pt x="220" y="142"/>
                    <a:pt x="219" y="143"/>
                  </a:cubicBezTo>
                  <a:cubicBezTo>
                    <a:pt x="215" y="151"/>
                    <a:pt x="205" y="155"/>
                    <a:pt x="199" y="161"/>
                  </a:cubicBezTo>
                  <a:cubicBezTo>
                    <a:pt x="196" y="164"/>
                    <a:pt x="195" y="167"/>
                    <a:pt x="192" y="169"/>
                  </a:cubicBezTo>
                  <a:cubicBezTo>
                    <a:pt x="191" y="171"/>
                    <a:pt x="189" y="173"/>
                    <a:pt x="187" y="174"/>
                  </a:cubicBezTo>
                  <a:cubicBezTo>
                    <a:pt x="186" y="175"/>
                    <a:pt x="185" y="175"/>
                    <a:pt x="184" y="175"/>
                  </a:cubicBezTo>
                  <a:cubicBezTo>
                    <a:pt x="182" y="179"/>
                    <a:pt x="182" y="182"/>
                    <a:pt x="180" y="186"/>
                  </a:cubicBezTo>
                  <a:cubicBezTo>
                    <a:pt x="178" y="189"/>
                    <a:pt x="174" y="189"/>
                    <a:pt x="171" y="191"/>
                  </a:cubicBezTo>
                  <a:cubicBezTo>
                    <a:pt x="160" y="200"/>
                    <a:pt x="153" y="206"/>
                    <a:pt x="144" y="216"/>
                  </a:cubicBezTo>
                  <a:cubicBezTo>
                    <a:pt x="140" y="221"/>
                    <a:pt x="135" y="222"/>
                    <a:pt x="133" y="229"/>
                  </a:cubicBezTo>
                  <a:cubicBezTo>
                    <a:pt x="132" y="232"/>
                    <a:pt x="138" y="222"/>
                    <a:pt x="142" y="222"/>
                  </a:cubicBezTo>
                  <a:cubicBezTo>
                    <a:pt x="143" y="221"/>
                    <a:pt x="145" y="222"/>
                    <a:pt x="146" y="221"/>
                  </a:cubicBezTo>
                  <a:cubicBezTo>
                    <a:pt x="149" y="219"/>
                    <a:pt x="151" y="215"/>
                    <a:pt x="154" y="213"/>
                  </a:cubicBezTo>
                  <a:cubicBezTo>
                    <a:pt x="157" y="211"/>
                    <a:pt x="160" y="209"/>
                    <a:pt x="162" y="207"/>
                  </a:cubicBezTo>
                  <a:cubicBezTo>
                    <a:pt x="166" y="205"/>
                    <a:pt x="167" y="199"/>
                    <a:pt x="172" y="198"/>
                  </a:cubicBezTo>
                  <a:cubicBezTo>
                    <a:pt x="174" y="198"/>
                    <a:pt x="176" y="201"/>
                    <a:pt x="179" y="201"/>
                  </a:cubicBezTo>
                  <a:cubicBezTo>
                    <a:pt x="185" y="199"/>
                    <a:pt x="190" y="195"/>
                    <a:pt x="195" y="191"/>
                  </a:cubicBezTo>
                  <a:cubicBezTo>
                    <a:pt x="206" y="184"/>
                    <a:pt x="202" y="185"/>
                    <a:pt x="212" y="175"/>
                  </a:cubicBezTo>
                  <a:cubicBezTo>
                    <a:pt x="215" y="173"/>
                    <a:pt x="226" y="169"/>
                    <a:pt x="227" y="169"/>
                  </a:cubicBezTo>
                  <a:cubicBezTo>
                    <a:pt x="232" y="167"/>
                    <a:pt x="239" y="163"/>
                    <a:pt x="243" y="160"/>
                  </a:cubicBezTo>
                  <a:cubicBezTo>
                    <a:pt x="247" y="158"/>
                    <a:pt x="249" y="155"/>
                    <a:pt x="253" y="153"/>
                  </a:cubicBezTo>
                  <a:cubicBezTo>
                    <a:pt x="254" y="153"/>
                    <a:pt x="256" y="153"/>
                    <a:pt x="256" y="154"/>
                  </a:cubicBezTo>
                  <a:cubicBezTo>
                    <a:pt x="255" y="156"/>
                    <a:pt x="253" y="159"/>
                    <a:pt x="251" y="161"/>
                  </a:cubicBezTo>
                  <a:cubicBezTo>
                    <a:pt x="251" y="161"/>
                    <a:pt x="250" y="161"/>
                    <a:pt x="249" y="161"/>
                  </a:cubicBezTo>
                  <a:cubicBezTo>
                    <a:pt x="247" y="166"/>
                    <a:pt x="246" y="171"/>
                    <a:pt x="244" y="175"/>
                  </a:cubicBezTo>
                  <a:cubicBezTo>
                    <a:pt x="243" y="176"/>
                    <a:pt x="242" y="175"/>
                    <a:pt x="242" y="176"/>
                  </a:cubicBezTo>
                  <a:cubicBezTo>
                    <a:pt x="240" y="177"/>
                    <a:pt x="238" y="179"/>
                    <a:pt x="237" y="181"/>
                  </a:cubicBezTo>
                  <a:cubicBezTo>
                    <a:pt x="235" y="183"/>
                    <a:pt x="236" y="188"/>
                    <a:pt x="234" y="190"/>
                  </a:cubicBezTo>
                  <a:cubicBezTo>
                    <a:pt x="231" y="192"/>
                    <a:pt x="227" y="189"/>
                    <a:pt x="224" y="190"/>
                  </a:cubicBezTo>
                  <a:cubicBezTo>
                    <a:pt x="223" y="191"/>
                    <a:pt x="224" y="194"/>
                    <a:pt x="223" y="195"/>
                  </a:cubicBezTo>
                  <a:cubicBezTo>
                    <a:pt x="221" y="197"/>
                    <a:pt x="218" y="198"/>
                    <a:pt x="216" y="200"/>
                  </a:cubicBezTo>
                  <a:cubicBezTo>
                    <a:pt x="215" y="200"/>
                    <a:pt x="216" y="201"/>
                    <a:pt x="216" y="202"/>
                  </a:cubicBezTo>
                  <a:cubicBezTo>
                    <a:pt x="213" y="205"/>
                    <a:pt x="211" y="209"/>
                    <a:pt x="207" y="211"/>
                  </a:cubicBezTo>
                  <a:cubicBezTo>
                    <a:pt x="205" y="213"/>
                    <a:pt x="196" y="211"/>
                    <a:pt x="198" y="213"/>
                  </a:cubicBezTo>
                  <a:cubicBezTo>
                    <a:pt x="203" y="216"/>
                    <a:pt x="209" y="215"/>
                    <a:pt x="214" y="215"/>
                  </a:cubicBezTo>
                  <a:cubicBezTo>
                    <a:pt x="216" y="215"/>
                    <a:pt x="218" y="213"/>
                    <a:pt x="219" y="213"/>
                  </a:cubicBezTo>
                  <a:cubicBezTo>
                    <a:pt x="223" y="211"/>
                    <a:pt x="229" y="204"/>
                    <a:pt x="230" y="208"/>
                  </a:cubicBezTo>
                  <a:cubicBezTo>
                    <a:pt x="236" y="227"/>
                    <a:pt x="222" y="213"/>
                    <a:pt x="219" y="218"/>
                  </a:cubicBezTo>
                  <a:cubicBezTo>
                    <a:pt x="219" y="219"/>
                    <a:pt x="220" y="221"/>
                    <a:pt x="219" y="222"/>
                  </a:cubicBezTo>
                  <a:cubicBezTo>
                    <a:pt x="216" y="225"/>
                    <a:pt x="211" y="226"/>
                    <a:pt x="208" y="229"/>
                  </a:cubicBezTo>
                  <a:cubicBezTo>
                    <a:pt x="207" y="230"/>
                    <a:pt x="211" y="230"/>
                    <a:pt x="211" y="231"/>
                  </a:cubicBezTo>
                  <a:cubicBezTo>
                    <a:pt x="210" y="233"/>
                    <a:pt x="206" y="233"/>
                    <a:pt x="204" y="235"/>
                  </a:cubicBezTo>
                  <a:cubicBezTo>
                    <a:pt x="200" y="241"/>
                    <a:pt x="199" y="247"/>
                    <a:pt x="192" y="247"/>
                  </a:cubicBezTo>
                  <a:cubicBezTo>
                    <a:pt x="191" y="247"/>
                    <a:pt x="192" y="245"/>
                    <a:pt x="192" y="246"/>
                  </a:cubicBezTo>
                  <a:cubicBezTo>
                    <a:pt x="190" y="249"/>
                    <a:pt x="189" y="252"/>
                    <a:pt x="187" y="255"/>
                  </a:cubicBezTo>
                  <a:cubicBezTo>
                    <a:pt x="183" y="260"/>
                    <a:pt x="178" y="263"/>
                    <a:pt x="175" y="268"/>
                  </a:cubicBezTo>
                  <a:cubicBezTo>
                    <a:pt x="174" y="269"/>
                    <a:pt x="179" y="267"/>
                    <a:pt x="179" y="268"/>
                  </a:cubicBezTo>
                  <a:cubicBezTo>
                    <a:pt x="178" y="270"/>
                    <a:pt x="174" y="271"/>
                    <a:pt x="173" y="274"/>
                  </a:cubicBezTo>
                  <a:cubicBezTo>
                    <a:pt x="173" y="277"/>
                    <a:pt x="177" y="281"/>
                    <a:pt x="176" y="285"/>
                  </a:cubicBezTo>
                  <a:cubicBezTo>
                    <a:pt x="175" y="287"/>
                    <a:pt x="166" y="281"/>
                    <a:pt x="170" y="288"/>
                  </a:cubicBezTo>
                  <a:cubicBezTo>
                    <a:pt x="170" y="289"/>
                    <a:pt x="172" y="285"/>
                    <a:pt x="171" y="286"/>
                  </a:cubicBezTo>
                  <a:cubicBezTo>
                    <a:pt x="169" y="289"/>
                    <a:pt x="165" y="292"/>
                    <a:pt x="164" y="296"/>
                  </a:cubicBezTo>
                  <a:cubicBezTo>
                    <a:pt x="159" y="310"/>
                    <a:pt x="175" y="303"/>
                    <a:pt x="155" y="315"/>
                  </a:cubicBezTo>
                  <a:cubicBezTo>
                    <a:pt x="136" y="327"/>
                    <a:pt x="151" y="315"/>
                    <a:pt x="140" y="312"/>
                  </a:cubicBezTo>
                  <a:cubicBezTo>
                    <a:pt x="138" y="312"/>
                    <a:pt x="136" y="315"/>
                    <a:pt x="134" y="316"/>
                  </a:cubicBezTo>
                  <a:cubicBezTo>
                    <a:pt x="132" y="316"/>
                    <a:pt x="129" y="317"/>
                    <a:pt x="127" y="316"/>
                  </a:cubicBezTo>
                  <a:cubicBezTo>
                    <a:pt x="121" y="313"/>
                    <a:pt x="125" y="293"/>
                    <a:pt x="122" y="287"/>
                  </a:cubicBezTo>
                  <a:cubicBezTo>
                    <a:pt x="120" y="285"/>
                    <a:pt x="116" y="293"/>
                    <a:pt x="113" y="292"/>
                  </a:cubicBezTo>
                  <a:cubicBezTo>
                    <a:pt x="109" y="291"/>
                    <a:pt x="108" y="283"/>
                    <a:pt x="104" y="283"/>
                  </a:cubicBezTo>
                  <a:cubicBezTo>
                    <a:pt x="101" y="283"/>
                    <a:pt x="104" y="290"/>
                    <a:pt x="101" y="292"/>
                  </a:cubicBezTo>
                  <a:cubicBezTo>
                    <a:pt x="98" y="295"/>
                    <a:pt x="93" y="295"/>
                    <a:pt x="90" y="297"/>
                  </a:cubicBezTo>
                  <a:cubicBezTo>
                    <a:pt x="89" y="298"/>
                    <a:pt x="91" y="298"/>
                    <a:pt x="92" y="298"/>
                  </a:cubicBezTo>
                  <a:cubicBezTo>
                    <a:pt x="99" y="300"/>
                    <a:pt x="107" y="298"/>
                    <a:pt x="113" y="301"/>
                  </a:cubicBezTo>
                  <a:cubicBezTo>
                    <a:pt x="115" y="303"/>
                    <a:pt x="112" y="307"/>
                    <a:pt x="111" y="309"/>
                  </a:cubicBezTo>
                  <a:cubicBezTo>
                    <a:pt x="110" y="311"/>
                    <a:pt x="108" y="315"/>
                    <a:pt x="106" y="314"/>
                  </a:cubicBezTo>
                  <a:cubicBezTo>
                    <a:pt x="103" y="313"/>
                    <a:pt x="103" y="305"/>
                    <a:pt x="100" y="306"/>
                  </a:cubicBezTo>
                  <a:cubicBezTo>
                    <a:pt x="97" y="309"/>
                    <a:pt x="101" y="315"/>
                    <a:pt x="99" y="319"/>
                  </a:cubicBezTo>
                  <a:cubicBezTo>
                    <a:pt x="98" y="321"/>
                    <a:pt x="94" y="320"/>
                    <a:pt x="93" y="322"/>
                  </a:cubicBezTo>
                  <a:cubicBezTo>
                    <a:pt x="90" y="325"/>
                    <a:pt x="88" y="329"/>
                    <a:pt x="86" y="333"/>
                  </a:cubicBezTo>
                  <a:cubicBezTo>
                    <a:pt x="85" y="336"/>
                    <a:pt x="84" y="339"/>
                    <a:pt x="83" y="342"/>
                  </a:cubicBezTo>
                  <a:cubicBezTo>
                    <a:pt x="82" y="348"/>
                    <a:pt x="84" y="356"/>
                    <a:pt x="81" y="361"/>
                  </a:cubicBezTo>
                  <a:cubicBezTo>
                    <a:pt x="80" y="364"/>
                    <a:pt x="77" y="358"/>
                    <a:pt x="74" y="358"/>
                  </a:cubicBezTo>
                  <a:cubicBezTo>
                    <a:pt x="70" y="357"/>
                    <a:pt x="65" y="359"/>
                    <a:pt x="62" y="357"/>
                  </a:cubicBezTo>
                  <a:cubicBezTo>
                    <a:pt x="61" y="355"/>
                    <a:pt x="68" y="344"/>
                    <a:pt x="70" y="344"/>
                  </a:cubicBezTo>
                  <a:cubicBezTo>
                    <a:pt x="73" y="343"/>
                    <a:pt x="76" y="350"/>
                    <a:pt x="79" y="348"/>
                  </a:cubicBezTo>
                  <a:cubicBezTo>
                    <a:pt x="82" y="348"/>
                    <a:pt x="77" y="343"/>
                    <a:pt x="78" y="341"/>
                  </a:cubicBezTo>
                  <a:cubicBezTo>
                    <a:pt x="79" y="338"/>
                    <a:pt x="85" y="337"/>
                    <a:pt x="84" y="335"/>
                  </a:cubicBezTo>
                  <a:cubicBezTo>
                    <a:pt x="83" y="332"/>
                    <a:pt x="79" y="339"/>
                    <a:pt x="77" y="338"/>
                  </a:cubicBezTo>
                  <a:cubicBezTo>
                    <a:pt x="75" y="337"/>
                    <a:pt x="78" y="332"/>
                    <a:pt x="76" y="331"/>
                  </a:cubicBezTo>
                  <a:cubicBezTo>
                    <a:pt x="74" y="331"/>
                    <a:pt x="74" y="336"/>
                    <a:pt x="71" y="336"/>
                  </a:cubicBezTo>
                  <a:cubicBezTo>
                    <a:pt x="67" y="337"/>
                    <a:pt x="63" y="333"/>
                    <a:pt x="59" y="333"/>
                  </a:cubicBezTo>
                  <a:cubicBezTo>
                    <a:pt x="58" y="334"/>
                    <a:pt x="49" y="345"/>
                    <a:pt x="47" y="346"/>
                  </a:cubicBezTo>
                  <a:cubicBezTo>
                    <a:pt x="47" y="347"/>
                    <a:pt x="47" y="345"/>
                    <a:pt x="47" y="344"/>
                  </a:cubicBezTo>
                  <a:cubicBezTo>
                    <a:pt x="45" y="342"/>
                    <a:pt x="45" y="340"/>
                    <a:pt x="43" y="339"/>
                  </a:cubicBezTo>
                  <a:cubicBezTo>
                    <a:pt x="42" y="338"/>
                    <a:pt x="43" y="341"/>
                    <a:pt x="42" y="341"/>
                  </a:cubicBezTo>
                  <a:cubicBezTo>
                    <a:pt x="39" y="344"/>
                    <a:pt x="35" y="353"/>
                    <a:pt x="33" y="350"/>
                  </a:cubicBezTo>
                  <a:cubicBezTo>
                    <a:pt x="31" y="346"/>
                    <a:pt x="42" y="336"/>
                    <a:pt x="40" y="339"/>
                  </a:cubicBezTo>
                  <a:cubicBezTo>
                    <a:pt x="26" y="356"/>
                    <a:pt x="39" y="341"/>
                    <a:pt x="30" y="354"/>
                  </a:cubicBezTo>
                  <a:cubicBezTo>
                    <a:pt x="28" y="356"/>
                    <a:pt x="23" y="364"/>
                    <a:pt x="23" y="361"/>
                  </a:cubicBezTo>
                  <a:cubicBezTo>
                    <a:pt x="23" y="359"/>
                    <a:pt x="38" y="341"/>
                    <a:pt x="39" y="339"/>
                  </a:cubicBezTo>
                  <a:cubicBezTo>
                    <a:pt x="39" y="338"/>
                    <a:pt x="38" y="337"/>
                    <a:pt x="38" y="338"/>
                  </a:cubicBezTo>
                  <a:cubicBezTo>
                    <a:pt x="35" y="341"/>
                    <a:pt x="34" y="344"/>
                    <a:pt x="32" y="347"/>
                  </a:cubicBezTo>
                  <a:cubicBezTo>
                    <a:pt x="31" y="348"/>
                    <a:pt x="29" y="351"/>
                    <a:pt x="29" y="350"/>
                  </a:cubicBezTo>
                  <a:cubicBezTo>
                    <a:pt x="31" y="347"/>
                    <a:pt x="33" y="343"/>
                    <a:pt x="35" y="340"/>
                  </a:cubicBezTo>
                  <a:cubicBezTo>
                    <a:pt x="36" y="339"/>
                    <a:pt x="36" y="338"/>
                    <a:pt x="36" y="339"/>
                  </a:cubicBezTo>
                  <a:cubicBezTo>
                    <a:pt x="33" y="344"/>
                    <a:pt x="30" y="349"/>
                    <a:pt x="26" y="355"/>
                  </a:cubicBezTo>
                  <a:cubicBezTo>
                    <a:pt x="25" y="356"/>
                    <a:pt x="23" y="361"/>
                    <a:pt x="23" y="359"/>
                  </a:cubicBezTo>
                  <a:cubicBezTo>
                    <a:pt x="23" y="357"/>
                    <a:pt x="25" y="354"/>
                    <a:pt x="27" y="352"/>
                  </a:cubicBezTo>
                  <a:cubicBezTo>
                    <a:pt x="27" y="350"/>
                    <a:pt x="25" y="355"/>
                    <a:pt x="25" y="356"/>
                  </a:cubicBezTo>
                  <a:cubicBezTo>
                    <a:pt x="23" y="360"/>
                    <a:pt x="21" y="363"/>
                    <a:pt x="19" y="367"/>
                  </a:cubicBezTo>
                  <a:cubicBezTo>
                    <a:pt x="18" y="370"/>
                    <a:pt x="13" y="379"/>
                    <a:pt x="14" y="376"/>
                  </a:cubicBezTo>
                  <a:cubicBezTo>
                    <a:pt x="16" y="372"/>
                    <a:pt x="19" y="369"/>
                    <a:pt x="21" y="365"/>
                  </a:cubicBezTo>
                  <a:cubicBezTo>
                    <a:pt x="21" y="363"/>
                    <a:pt x="18" y="366"/>
                    <a:pt x="17" y="367"/>
                  </a:cubicBezTo>
                  <a:cubicBezTo>
                    <a:pt x="16" y="370"/>
                    <a:pt x="15" y="373"/>
                    <a:pt x="14" y="376"/>
                  </a:cubicBezTo>
                  <a:cubicBezTo>
                    <a:pt x="13" y="377"/>
                    <a:pt x="12" y="379"/>
                    <a:pt x="11" y="379"/>
                  </a:cubicBezTo>
                  <a:cubicBezTo>
                    <a:pt x="9" y="379"/>
                    <a:pt x="10" y="376"/>
                    <a:pt x="9" y="376"/>
                  </a:cubicBezTo>
                  <a:cubicBezTo>
                    <a:pt x="6" y="379"/>
                    <a:pt x="4" y="384"/>
                    <a:pt x="1" y="388"/>
                  </a:cubicBezTo>
                  <a:cubicBezTo>
                    <a:pt x="1" y="389"/>
                    <a:pt x="1" y="389"/>
                    <a:pt x="0" y="390"/>
                  </a:cubicBezTo>
                  <a:cubicBezTo>
                    <a:pt x="0" y="390"/>
                    <a:pt x="1" y="390"/>
                    <a:pt x="1" y="3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7" name="Freeform 922"/>
            <p:cNvSpPr>
              <a:spLocks/>
            </p:cNvSpPr>
            <p:nvPr/>
          </p:nvSpPr>
          <p:spPr bwMode="auto">
            <a:xfrm>
              <a:off x="1046" y="2154"/>
              <a:ext cx="1395" cy="966"/>
            </a:xfrm>
            <a:custGeom>
              <a:avLst/>
              <a:gdLst>
                <a:gd name="T0" fmla="*/ 657 w 930"/>
                <a:gd name="T1" fmla="*/ 73 h 644"/>
                <a:gd name="T2" fmla="*/ 597 w 930"/>
                <a:gd name="T3" fmla="*/ 81 h 644"/>
                <a:gd name="T4" fmla="*/ 566 w 930"/>
                <a:gd name="T5" fmla="*/ 68 h 644"/>
                <a:gd name="T6" fmla="*/ 502 w 930"/>
                <a:gd name="T7" fmla="*/ 105 h 644"/>
                <a:gd name="T8" fmla="*/ 420 w 930"/>
                <a:gd name="T9" fmla="*/ 77 h 644"/>
                <a:gd name="T10" fmla="*/ 395 w 930"/>
                <a:gd name="T11" fmla="*/ 24 h 644"/>
                <a:gd name="T12" fmla="*/ 352 w 930"/>
                <a:gd name="T13" fmla="*/ 10 h 644"/>
                <a:gd name="T14" fmla="*/ 308 w 930"/>
                <a:gd name="T15" fmla="*/ 7 h 644"/>
                <a:gd name="T16" fmla="*/ 234 w 930"/>
                <a:gd name="T17" fmla="*/ 27 h 644"/>
                <a:gd name="T18" fmla="*/ 191 w 930"/>
                <a:gd name="T19" fmla="*/ 12 h 644"/>
                <a:gd name="T20" fmla="*/ 140 w 930"/>
                <a:gd name="T21" fmla="*/ 45 h 644"/>
                <a:gd name="T22" fmla="*/ 116 w 930"/>
                <a:gd name="T23" fmla="*/ 92 h 644"/>
                <a:gd name="T24" fmla="*/ 55 w 930"/>
                <a:gd name="T25" fmla="*/ 125 h 644"/>
                <a:gd name="T26" fmla="*/ 31 w 930"/>
                <a:gd name="T27" fmla="*/ 154 h 644"/>
                <a:gd name="T28" fmla="*/ 23 w 930"/>
                <a:gd name="T29" fmla="*/ 170 h 644"/>
                <a:gd name="T30" fmla="*/ 18 w 930"/>
                <a:gd name="T31" fmla="*/ 192 h 644"/>
                <a:gd name="T32" fmla="*/ 15 w 930"/>
                <a:gd name="T33" fmla="*/ 247 h 644"/>
                <a:gd name="T34" fmla="*/ 15 w 930"/>
                <a:gd name="T35" fmla="*/ 278 h 644"/>
                <a:gd name="T36" fmla="*/ 17 w 930"/>
                <a:gd name="T37" fmla="*/ 290 h 644"/>
                <a:gd name="T38" fmla="*/ 19 w 930"/>
                <a:gd name="T39" fmla="*/ 299 h 644"/>
                <a:gd name="T40" fmla="*/ 19 w 930"/>
                <a:gd name="T41" fmla="*/ 310 h 644"/>
                <a:gd name="T42" fmla="*/ 35 w 930"/>
                <a:gd name="T43" fmla="*/ 331 h 644"/>
                <a:gd name="T44" fmla="*/ 58 w 930"/>
                <a:gd name="T45" fmla="*/ 367 h 644"/>
                <a:gd name="T46" fmla="*/ 72 w 930"/>
                <a:gd name="T47" fmla="*/ 382 h 644"/>
                <a:gd name="T48" fmla="*/ 196 w 930"/>
                <a:gd name="T49" fmla="*/ 437 h 644"/>
                <a:gd name="T50" fmla="*/ 298 w 930"/>
                <a:gd name="T51" fmla="*/ 439 h 644"/>
                <a:gd name="T52" fmla="*/ 337 w 930"/>
                <a:gd name="T53" fmla="*/ 459 h 644"/>
                <a:gd name="T54" fmla="*/ 374 w 930"/>
                <a:gd name="T55" fmla="*/ 469 h 644"/>
                <a:gd name="T56" fmla="*/ 368 w 930"/>
                <a:gd name="T57" fmla="*/ 513 h 644"/>
                <a:gd name="T58" fmla="*/ 376 w 930"/>
                <a:gd name="T59" fmla="*/ 524 h 644"/>
                <a:gd name="T60" fmla="*/ 420 w 930"/>
                <a:gd name="T61" fmla="*/ 557 h 644"/>
                <a:gd name="T62" fmla="*/ 428 w 930"/>
                <a:gd name="T63" fmla="*/ 599 h 644"/>
                <a:gd name="T64" fmla="*/ 412 w 930"/>
                <a:gd name="T65" fmla="*/ 619 h 644"/>
                <a:gd name="T66" fmla="*/ 445 w 930"/>
                <a:gd name="T67" fmla="*/ 635 h 644"/>
                <a:gd name="T68" fmla="*/ 514 w 930"/>
                <a:gd name="T69" fmla="*/ 639 h 644"/>
                <a:gd name="T70" fmla="*/ 682 w 930"/>
                <a:gd name="T71" fmla="*/ 586 h 644"/>
                <a:gd name="T72" fmla="*/ 769 w 930"/>
                <a:gd name="T73" fmla="*/ 523 h 644"/>
                <a:gd name="T74" fmla="*/ 780 w 930"/>
                <a:gd name="T75" fmla="*/ 500 h 644"/>
                <a:gd name="T76" fmla="*/ 789 w 930"/>
                <a:gd name="T77" fmla="*/ 458 h 644"/>
                <a:gd name="T78" fmla="*/ 807 w 930"/>
                <a:gd name="T79" fmla="*/ 437 h 644"/>
                <a:gd name="T80" fmla="*/ 851 w 930"/>
                <a:gd name="T81" fmla="*/ 383 h 644"/>
                <a:gd name="T82" fmla="*/ 914 w 930"/>
                <a:gd name="T83" fmla="*/ 282 h 644"/>
                <a:gd name="T84" fmla="*/ 926 w 930"/>
                <a:gd name="T85" fmla="*/ 246 h 644"/>
                <a:gd name="T86" fmla="*/ 917 w 930"/>
                <a:gd name="T87" fmla="*/ 241 h 644"/>
                <a:gd name="T88" fmla="*/ 891 w 930"/>
                <a:gd name="T89" fmla="*/ 262 h 644"/>
                <a:gd name="T90" fmla="*/ 838 w 930"/>
                <a:gd name="T91" fmla="*/ 287 h 644"/>
                <a:gd name="T92" fmla="*/ 806 w 930"/>
                <a:gd name="T93" fmla="*/ 254 h 644"/>
                <a:gd name="T94" fmla="*/ 774 w 930"/>
                <a:gd name="T95" fmla="*/ 223 h 644"/>
                <a:gd name="T96" fmla="*/ 763 w 930"/>
                <a:gd name="T97" fmla="*/ 188 h 644"/>
                <a:gd name="T98" fmla="*/ 746 w 930"/>
                <a:gd name="T99" fmla="*/ 160 h 644"/>
                <a:gd name="T100" fmla="*/ 717 w 930"/>
                <a:gd name="T101" fmla="*/ 124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30" h="644">
                  <a:moveTo>
                    <a:pt x="680" y="62"/>
                  </a:moveTo>
                  <a:cubicBezTo>
                    <a:pt x="677" y="63"/>
                    <a:pt x="673" y="62"/>
                    <a:pt x="669" y="64"/>
                  </a:cubicBezTo>
                  <a:cubicBezTo>
                    <a:pt x="666" y="66"/>
                    <a:pt x="664" y="70"/>
                    <a:pt x="661" y="72"/>
                  </a:cubicBezTo>
                  <a:cubicBezTo>
                    <a:pt x="660" y="73"/>
                    <a:pt x="658" y="72"/>
                    <a:pt x="657" y="73"/>
                  </a:cubicBezTo>
                  <a:cubicBezTo>
                    <a:pt x="656" y="73"/>
                    <a:pt x="650" y="82"/>
                    <a:pt x="647" y="82"/>
                  </a:cubicBezTo>
                  <a:cubicBezTo>
                    <a:pt x="635" y="82"/>
                    <a:pt x="623" y="80"/>
                    <a:pt x="610" y="78"/>
                  </a:cubicBezTo>
                  <a:cubicBezTo>
                    <a:pt x="608" y="78"/>
                    <a:pt x="606" y="78"/>
                    <a:pt x="604" y="78"/>
                  </a:cubicBezTo>
                  <a:cubicBezTo>
                    <a:pt x="602" y="79"/>
                    <a:pt x="599" y="82"/>
                    <a:pt x="597" y="81"/>
                  </a:cubicBezTo>
                  <a:cubicBezTo>
                    <a:pt x="590" y="81"/>
                    <a:pt x="584" y="78"/>
                    <a:pt x="578" y="76"/>
                  </a:cubicBezTo>
                  <a:cubicBezTo>
                    <a:pt x="578" y="76"/>
                    <a:pt x="578" y="75"/>
                    <a:pt x="578" y="75"/>
                  </a:cubicBezTo>
                  <a:cubicBezTo>
                    <a:pt x="575" y="74"/>
                    <a:pt x="572" y="77"/>
                    <a:pt x="569" y="75"/>
                  </a:cubicBezTo>
                  <a:cubicBezTo>
                    <a:pt x="567" y="74"/>
                    <a:pt x="568" y="70"/>
                    <a:pt x="566" y="68"/>
                  </a:cubicBezTo>
                  <a:cubicBezTo>
                    <a:pt x="562" y="66"/>
                    <a:pt x="557" y="66"/>
                    <a:pt x="553" y="65"/>
                  </a:cubicBezTo>
                  <a:cubicBezTo>
                    <a:pt x="549" y="64"/>
                    <a:pt x="533" y="71"/>
                    <a:pt x="532" y="74"/>
                  </a:cubicBezTo>
                  <a:cubicBezTo>
                    <a:pt x="524" y="97"/>
                    <a:pt x="536" y="97"/>
                    <a:pt x="518" y="112"/>
                  </a:cubicBezTo>
                  <a:cubicBezTo>
                    <a:pt x="513" y="116"/>
                    <a:pt x="504" y="106"/>
                    <a:pt x="502" y="105"/>
                  </a:cubicBezTo>
                  <a:cubicBezTo>
                    <a:pt x="498" y="103"/>
                    <a:pt x="494" y="102"/>
                    <a:pt x="490" y="101"/>
                  </a:cubicBezTo>
                  <a:cubicBezTo>
                    <a:pt x="482" y="100"/>
                    <a:pt x="470" y="103"/>
                    <a:pt x="464" y="94"/>
                  </a:cubicBezTo>
                  <a:cubicBezTo>
                    <a:pt x="462" y="91"/>
                    <a:pt x="463" y="85"/>
                    <a:pt x="459" y="82"/>
                  </a:cubicBezTo>
                  <a:cubicBezTo>
                    <a:pt x="423" y="60"/>
                    <a:pt x="445" y="81"/>
                    <a:pt x="420" y="77"/>
                  </a:cubicBezTo>
                  <a:cubicBezTo>
                    <a:pt x="410" y="75"/>
                    <a:pt x="407" y="67"/>
                    <a:pt x="398" y="63"/>
                  </a:cubicBezTo>
                  <a:cubicBezTo>
                    <a:pt x="397" y="62"/>
                    <a:pt x="394" y="64"/>
                    <a:pt x="393" y="63"/>
                  </a:cubicBezTo>
                  <a:cubicBezTo>
                    <a:pt x="378" y="51"/>
                    <a:pt x="404" y="50"/>
                    <a:pt x="404" y="38"/>
                  </a:cubicBezTo>
                  <a:cubicBezTo>
                    <a:pt x="404" y="35"/>
                    <a:pt x="394" y="26"/>
                    <a:pt x="395" y="24"/>
                  </a:cubicBezTo>
                  <a:cubicBezTo>
                    <a:pt x="400" y="9"/>
                    <a:pt x="417" y="11"/>
                    <a:pt x="387" y="4"/>
                  </a:cubicBezTo>
                  <a:cubicBezTo>
                    <a:pt x="378" y="2"/>
                    <a:pt x="378" y="8"/>
                    <a:pt x="371" y="10"/>
                  </a:cubicBezTo>
                  <a:cubicBezTo>
                    <a:pt x="367" y="11"/>
                    <a:pt x="364" y="10"/>
                    <a:pt x="360" y="10"/>
                  </a:cubicBezTo>
                  <a:cubicBezTo>
                    <a:pt x="357" y="10"/>
                    <a:pt x="355" y="10"/>
                    <a:pt x="352" y="10"/>
                  </a:cubicBezTo>
                  <a:cubicBezTo>
                    <a:pt x="349" y="9"/>
                    <a:pt x="346" y="7"/>
                    <a:pt x="343" y="7"/>
                  </a:cubicBezTo>
                  <a:cubicBezTo>
                    <a:pt x="342" y="6"/>
                    <a:pt x="341" y="9"/>
                    <a:pt x="340" y="9"/>
                  </a:cubicBezTo>
                  <a:cubicBezTo>
                    <a:pt x="336" y="11"/>
                    <a:pt x="332" y="13"/>
                    <a:pt x="328" y="13"/>
                  </a:cubicBezTo>
                  <a:cubicBezTo>
                    <a:pt x="321" y="13"/>
                    <a:pt x="315" y="9"/>
                    <a:pt x="308" y="7"/>
                  </a:cubicBezTo>
                  <a:cubicBezTo>
                    <a:pt x="298" y="6"/>
                    <a:pt x="271" y="9"/>
                    <a:pt x="263" y="14"/>
                  </a:cubicBezTo>
                  <a:cubicBezTo>
                    <a:pt x="261" y="15"/>
                    <a:pt x="260" y="18"/>
                    <a:pt x="258" y="19"/>
                  </a:cubicBezTo>
                  <a:cubicBezTo>
                    <a:pt x="255" y="20"/>
                    <a:pt x="251" y="18"/>
                    <a:pt x="248" y="19"/>
                  </a:cubicBezTo>
                  <a:cubicBezTo>
                    <a:pt x="242" y="21"/>
                    <a:pt x="239" y="25"/>
                    <a:pt x="234" y="27"/>
                  </a:cubicBezTo>
                  <a:cubicBezTo>
                    <a:pt x="228" y="30"/>
                    <a:pt x="224" y="21"/>
                    <a:pt x="220" y="20"/>
                  </a:cubicBezTo>
                  <a:cubicBezTo>
                    <a:pt x="218" y="19"/>
                    <a:pt x="216" y="23"/>
                    <a:pt x="214" y="23"/>
                  </a:cubicBezTo>
                  <a:cubicBezTo>
                    <a:pt x="214" y="23"/>
                    <a:pt x="201" y="22"/>
                    <a:pt x="197" y="20"/>
                  </a:cubicBezTo>
                  <a:cubicBezTo>
                    <a:pt x="195" y="17"/>
                    <a:pt x="193" y="15"/>
                    <a:pt x="191" y="12"/>
                  </a:cubicBezTo>
                  <a:cubicBezTo>
                    <a:pt x="190" y="10"/>
                    <a:pt x="192" y="0"/>
                    <a:pt x="184" y="8"/>
                  </a:cubicBezTo>
                  <a:cubicBezTo>
                    <a:pt x="179" y="12"/>
                    <a:pt x="174" y="31"/>
                    <a:pt x="167" y="34"/>
                  </a:cubicBezTo>
                  <a:cubicBezTo>
                    <a:pt x="160" y="36"/>
                    <a:pt x="151" y="35"/>
                    <a:pt x="145" y="40"/>
                  </a:cubicBezTo>
                  <a:cubicBezTo>
                    <a:pt x="143" y="41"/>
                    <a:pt x="142" y="43"/>
                    <a:pt x="140" y="45"/>
                  </a:cubicBezTo>
                  <a:cubicBezTo>
                    <a:pt x="138" y="46"/>
                    <a:pt x="135" y="47"/>
                    <a:pt x="134" y="49"/>
                  </a:cubicBezTo>
                  <a:cubicBezTo>
                    <a:pt x="133" y="50"/>
                    <a:pt x="134" y="53"/>
                    <a:pt x="133" y="54"/>
                  </a:cubicBezTo>
                  <a:cubicBezTo>
                    <a:pt x="131" y="57"/>
                    <a:pt x="128" y="58"/>
                    <a:pt x="127" y="61"/>
                  </a:cubicBezTo>
                  <a:cubicBezTo>
                    <a:pt x="119" y="83"/>
                    <a:pt x="131" y="78"/>
                    <a:pt x="116" y="92"/>
                  </a:cubicBezTo>
                  <a:cubicBezTo>
                    <a:pt x="111" y="98"/>
                    <a:pt x="95" y="105"/>
                    <a:pt x="89" y="107"/>
                  </a:cubicBezTo>
                  <a:cubicBezTo>
                    <a:pt x="80" y="108"/>
                    <a:pt x="79" y="102"/>
                    <a:pt x="74" y="109"/>
                  </a:cubicBezTo>
                  <a:cubicBezTo>
                    <a:pt x="72" y="112"/>
                    <a:pt x="71" y="116"/>
                    <a:pt x="68" y="118"/>
                  </a:cubicBezTo>
                  <a:cubicBezTo>
                    <a:pt x="65" y="122"/>
                    <a:pt x="57" y="121"/>
                    <a:pt x="55" y="125"/>
                  </a:cubicBezTo>
                  <a:cubicBezTo>
                    <a:pt x="53" y="129"/>
                    <a:pt x="50" y="132"/>
                    <a:pt x="49" y="136"/>
                  </a:cubicBezTo>
                  <a:cubicBezTo>
                    <a:pt x="47" y="139"/>
                    <a:pt x="48" y="142"/>
                    <a:pt x="46" y="145"/>
                  </a:cubicBezTo>
                  <a:cubicBezTo>
                    <a:pt x="44" y="148"/>
                    <a:pt x="40" y="149"/>
                    <a:pt x="37" y="151"/>
                  </a:cubicBezTo>
                  <a:cubicBezTo>
                    <a:pt x="35" y="152"/>
                    <a:pt x="28" y="152"/>
                    <a:pt x="31" y="154"/>
                  </a:cubicBezTo>
                  <a:cubicBezTo>
                    <a:pt x="32" y="155"/>
                    <a:pt x="35" y="151"/>
                    <a:pt x="34" y="152"/>
                  </a:cubicBezTo>
                  <a:cubicBezTo>
                    <a:pt x="33" y="156"/>
                    <a:pt x="30" y="160"/>
                    <a:pt x="27" y="163"/>
                  </a:cubicBezTo>
                  <a:cubicBezTo>
                    <a:pt x="27" y="164"/>
                    <a:pt x="26" y="164"/>
                    <a:pt x="26" y="165"/>
                  </a:cubicBezTo>
                  <a:cubicBezTo>
                    <a:pt x="24" y="167"/>
                    <a:pt x="24" y="169"/>
                    <a:pt x="23" y="170"/>
                  </a:cubicBezTo>
                  <a:cubicBezTo>
                    <a:pt x="21" y="172"/>
                    <a:pt x="19" y="172"/>
                    <a:pt x="17" y="174"/>
                  </a:cubicBezTo>
                  <a:cubicBezTo>
                    <a:pt x="16" y="174"/>
                    <a:pt x="17" y="175"/>
                    <a:pt x="16" y="176"/>
                  </a:cubicBezTo>
                  <a:cubicBezTo>
                    <a:pt x="15" y="181"/>
                    <a:pt x="13" y="185"/>
                    <a:pt x="14" y="189"/>
                  </a:cubicBezTo>
                  <a:cubicBezTo>
                    <a:pt x="14" y="191"/>
                    <a:pt x="17" y="191"/>
                    <a:pt x="18" y="192"/>
                  </a:cubicBezTo>
                  <a:cubicBezTo>
                    <a:pt x="20" y="195"/>
                    <a:pt x="23" y="197"/>
                    <a:pt x="23" y="201"/>
                  </a:cubicBezTo>
                  <a:cubicBezTo>
                    <a:pt x="23" y="204"/>
                    <a:pt x="18" y="207"/>
                    <a:pt x="18" y="210"/>
                  </a:cubicBezTo>
                  <a:cubicBezTo>
                    <a:pt x="17" y="218"/>
                    <a:pt x="25" y="227"/>
                    <a:pt x="22" y="235"/>
                  </a:cubicBezTo>
                  <a:cubicBezTo>
                    <a:pt x="20" y="239"/>
                    <a:pt x="17" y="243"/>
                    <a:pt x="15" y="247"/>
                  </a:cubicBezTo>
                  <a:cubicBezTo>
                    <a:pt x="13" y="254"/>
                    <a:pt x="17" y="256"/>
                    <a:pt x="9" y="263"/>
                  </a:cubicBezTo>
                  <a:cubicBezTo>
                    <a:pt x="7" y="264"/>
                    <a:pt x="3" y="263"/>
                    <a:pt x="1" y="265"/>
                  </a:cubicBezTo>
                  <a:cubicBezTo>
                    <a:pt x="0" y="266"/>
                    <a:pt x="4" y="267"/>
                    <a:pt x="5" y="268"/>
                  </a:cubicBezTo>
                  <a:cubicBezTo>
                    <a:pt x="9" y="271"/>
                    <a:pt x="12" y="274"/>
                    <a:pt x="15" y="278"/>
                  </a:cubicBezTo>
                  <a:cubicBezTo>
                    <a:pt x="15" y="279"/>
                    <a:pt x="14" y="280"/>
                    <a:pt x="13" y="280"/>
                  </a:cubicBezTo>
                  <a:cubicBezTo>
                    <a:pt x="13" y="282"/>
                    <a:pt x="12" y="283"/>
                    <a:pt x="12" y="284"/>
                  </a:cubicBezTo>
                  <a:cubicBezTo>
                    <a:pt x="12" y="286"/>
                    <a:pt x="13" y="287"/>
                    <a:pt x="14" y="288"/>
                  </a:cubicBezTo>
                  <a:cubicBezTo>
                    <a:pt x="15" y="289"/>
                    <a:pt x="17" y="289"/>
                    <a:pt x="17" y="290"/>
                  </a:cubicBezTo>
                  <a:cubicBezTo>
                    <a:pt x="16" y="297"/>
                    <a:pt x="13" y="285"/>
                    <a:pt x="10" y="285"/>
                  </a:cubicBezTo>
                  <a:cubicBezTo>
                    <a:pt x="9" y="285"/>
                    <a:pt x="9" y="289"/>
                    <a:pt x="10" y="290"/>
                  </a:cubicBezTo>
                  <a:cubicBezTo>
                    <a:pt x="14" y="295"/>
                    <a:pt x="19" y="298"/>
                    <a:pt x="23" y="302"/>
                  </a:cubicBezTo>
                  <a:cubicBezTo>
                    <a:pt x="25" y="303"/>
                    <a:pt x="20" y="300"/>
                    <a:pt x="19" y="299"/>
                  </a:cubicBezTo>
                  <a:cubicBezTo>
                    <a:pt x="18" y="298"/>
                    <a:pt x="7" y="292"/>
                    <a:pt x="10" y="299"/>
                  </a:cubicBezTo>
                  <a:cubicBezTo>
                    <a:pt x="12" y="302"/>
                    <a:pt x="14" y="305"/>
                    <a:pt x="17" y="307"/>
                  </a:cubicBezTo>
                  <a:cubicBezTo>
                    <a:pt x="19" y="308"/>
                    <a:pt x="21" y="306"/>
                    <a:pt x="22" y="308"/>
                  </a:cubicBezTo>
                  <a:cubicBezTo>
                    <a:pt x="23" y="309"/>
                    <a:pt x="18" y="309"/>
                    <a:pt x="19" y="310"/>
                  </a:cubicBezTo>
                  <a:cubicBezTo>
                    <a:pt x="23" y="312"/>
                    <a:pt x="28" y="309"/>
                    <a:pt x="31" y="312"/>
                  </a:cubicBezTo>
                  <a:cubicBezTo>
                    <a:pt x="33" y="314"/>
                    <a:pt x="25" y="314"/>
                    <a:pt x="25" y="316"/>
                  </a:cubicBezTo>
                  <a:cubicBezTo>
                    <a:pt x="25" y="320"/>
                    <a:pt x="29" y="321"/>
                    <a:pt x="31" y="324"/>
                  </a:cubicBezTo>
                  <a:cubicBezTo>
                    <a:pt x="32" y="326"/>
                    <a:pt x="33" y="329"/>
                    <a:pt x="35" y="331"/>
                  </a:cubicBezTo>
                  <a:cubicBezTo>
                    <a:pt x="38" y="334"/>
                    <a:pt x="41" y="335"/>
                    <a:pt x="44" y="338"/>
                  </a:cubicBezTo>
                  <a:cubicBezTo>
                    <a:pt x="47" y="342"/>
                    <a:pt x="50" y="346"/>
                    <a:pt x="53" y="351"/>
                  </a:cubicBezTo>
                  <a:cubicBezTo>
                    <a:pt x="53" y="352"/>
                    <a:pt x="52" y="353"/>
                    <a:pt x="53" y="354"/>
                  </a:cubicBezTo>
                  <a:cubicBezTo>
                    <a:pt x="54" y="359"/>
                    <a:pt x="57" y="362"/>
                    <a:pt x="58" y="367"/>
                  </a:cubicBezTo>
                  <a:cubicBezTo>
                    <a:pt x="59" y="367"/>
                    <a:pt x="57" y="368"/>
                    <a:pt x="57" y="369"/>
                  </a:cubicBezTo>
                  <a:cubicBezTo>
                    <a:pt x="60" y="371"/>
                    <a:pt x="68" y="373"/>
                    <a:pt x="68" y="376"/>
                  </a:cubicBezTo>
                  <a:cubicBezTo>
                    <a:pt x="68" y="377"/>
                    <a:pt x="63" y="375"/>
                    <a:pt x="64" y="376"/>
                  </a:cubicBezTo>
                  <a:cubicBezTo>
                    <a:pt x="66" y="379"/>
                    <a:pt x="70" y="380"/>
                    <a:pt x="72" y="382"/>
                  </a:cubicBezTo>
                  <a:cubicBezTo>
                    <a:pt x="86" y="392"/>
                    <a:pt x="72" y="382"/>
                    <a:pt x="79" y="389"/>
                  </a:cubicBezTo>
                  <a:cubicBezTo>
                    <a:pt x="103" y="414"/>
                    <a:pt x="75" y="385"/>
                    <a:pt x="93" y="400"/>
                  </a:cubicBezTo>
                  <a:cubicBezTo>
                    <a:pt x="101" y="407"/>
                    <a:pt x="114" y="425"/>
                    <a:pt x="126" y="426"/>
                  </a:cubicBezTo>
                  <a:cubicBezTo>
                    <a:pt x="149" y="430"/>
                    <a:pt x="174" y="429"/>
                    <a:pt x="196" y="437"/>
                  </a:cubicBezTo>
                  <a:cubicBezTo>
                    <a:pt x="198" y="437"/>
                    <a:pt x="192" y="437"/>
                    <a:pt x="193" y="437"/>
                  </a:cubicBezTo>
                  <a:cubicBezTo>
                    <a:pt x="202" y="439"/>
                    <a:pt x="210" y="441"/>
                    <a:pt x="219" y="442"/>
                  </a:cubicBezTo>
                  <a:cubicBezTo>
                    <a:pt x="224" y="442"/>
                    <a:pt x="228" y="440"/>
                    <a:pt x="232" y="440"/>
                  </a:cubicBezTo>
                  <a:cubicBezTo>
                    <a:pt x="254" y="439"/>
                    <a:pt x="276" y="439"/>
                    <a:pt x="298" y="439"/>
                  </a:cubicBezTo>
                  <a:cubicBezTo>
                    <a:pt x="305" y="439"/>
                    <a:pt x="304" y="444"/>
                    <a:pt x="312" y="447"/>
                  </a:cubicBezTo>
                  <a:cubicBezTo>
                    <a:pt x="313" y="448"/>
                    <a:pt x="315" y="445"/>
                    <a:pt x="316" y="446"/>
                  </a:cubicBezTo>
                  <a:cubicBezTo>
                    <a:pt x="320" y="453"/>
                    <a:pt x="315" y="463"/>
                    <a:pt x="328" y="464"/>
                  </a:cubicBezTo>
                  <a:cubicBezTo>
                    <a:pt x="332" y="464"/>
                    <a:pt x="334" y="459"/>
                    <a:pt x="337" y="459"/>
                  </a:cubicBezTo>
                  <a:cubicBezTo>
                    <a:pt x="342" y="459"/>
                    <a:pt x="347" y="462"/>
                    <a:pt x="352" y="463"/>
                  </a:cubicBezTo>
                  <a:cubicBezTo>
                    <a:pt x="355" y="464"/>
                    <a:pt x="359" y="465"/>
                    <a:pt x="361" y="463"/>
                  </a:cubicBezTo>
                  <a:cubicBezTo>
                    <a:pt x="363" y="462"/>
                    <a:pt x="358" y="459"/>
                    <a:pt x="359" y="458"/>
                  </a:cubicBezTo>
                  <a:cubicBezTo>
                    <a:pt x="365" y="455"/>
                    <a:pt x="367" y="466"/>
                    <a:pt x="374" y="469"/>
                  </a:cubicBezTo>
                  <a:cubicBezTo>
                    <a:pt x="377" y="470"/>
                    <a:pt x="381" y="466"/>
                    <a:pt x="383" y="468"/>
                  </a:cubicBezTo>
                  <a:cubicBezTo>
                    <a:pt x="391" y="474"/>
                    <a:pt x="385" y="480"/>
                    <a:pt x="384" y="486"/>
                  </a:cubicBezTo>
                  <a:cubicBezTo>
                    <a:pt x="384" y="490"/>
                    <a:pt x="386" y="494"/>
                    <a:pt x="384" y="498"/>
                  </a:cubicBezTo>
                  <a:cubicBezTo>
                    <a:pt x="363" y="557"/>
                    <a:pt x="392" y="450"/>
                    <a:pt x="368" y="513"/>
                  </a:cubicBezTo>
                  <a:cubicBezTo>
                    <a:pt x="367" y="515"/>
                    <a:pt x="371" y="516"/>
                    <a:pt x="372" y="518"/>
                  </a:cubicBezTo>
                  <a:cubicBezTo>
                    <a:pt x="374" y="520"/>
                    <a:pt x="375" y="522"/>
                    <a:pt x="376" y="524"/>
                  </a:cubicBezTo>
                  <a:cubicBezTo>
                    <a:pt x="377" y="525"/>
                    <a:pt x="379" y="525"/>
                    <a:pt x="380" y="525"/>
                  </a:cubicBezTo>
                  <a:cubicBezTo>
                    <a:pt x="382" y="526"/>
                    <a:pt x="375" y="523"/>
                    <a:pt x="376" y="524"/>
                  </a:cubicBezTo>
                  <a:cubicBezTo>
                    <a:pt x="381" y="526"/>
                    <a:pt x="386" y="526"/>
                    <a:pt x="389" y="529"/>
                  </a:cubicBezTo>
                  <a:cubicBezTo>
                    <a:pt x="391" y="531"/>
                    <a:pt x="381" y="527"/>
                    <a:pt x="383" y="529"/>
                  </a:cubicBezTo>
                  <a:cubicBezTo>
                    <a:pt x="389" y="534"/>
                    <a:pt x="406" y="541"/>
                    <a:pt x="413" y="545"/>
                  </a:cubicBezTo>
                  <a:cubicBezTo>
                    <a:pt x="421" y="550"/>
                    <a:pt x="413" y="549"/>
                    <a:pt x="420" y="557"/>
                  </a:cubicBezTo>
                  <a:cubicBezTo>
                    <a:pt x="422" y="560"/>
                    <a:pt x="435" y="570"/>
                    <a:pt x="436" y="574"/>
                  </a:cubicBezTo>
                  <a:cubicBezTo>
                    <a:pt x="436" y="577"/>
                    <a:pt x="430" y="575"/>
                    <a:pt x="430" y="577"/>
                  </a:cubicBezTo>
                  <a:cubicBezTo>
                    <a:pt x="430" y="581"/>
                    <a:pt x="446" y="587"/>
                    <a:pt x="440" y="593"/>
                  </a:cubicBezTo>
                  <a:cubicBezTo>
                    <a:pt x="437" y="596"/>
                    <a:pt x="432" y="597"/>
                    <a:pt x="428" y="599"/>
                  </a:cubicBezTo>
                  <a:cubicBezTo>
                    <a:pt x="426" y="600"/>
                    <a:pt x="424" y="600"/>
                    <a:pt x="423" y="602"/>
                  </a:cubicBezTo>
                  <a:cubicBezTo>
                    <a:pt x="420" y="604"/>
                    <a:pt x="420" y="608"/>
                    <a:pt x="417" y="610"/>
                  </a:cubicBezTo>
                  <a:cubicBezTo>
                    <a:pt x="416" y="612"/>
                    <a:pt x="413" y="611"/>
                    <a:pt x="412" y="613"/>
                  </a:cubicBezTo>
                  <a:cubicBezTo>
                    <a:pt x="411" y="615"/>
                    <a:pt x="412" y="617"/>
                    <a:pt x="412" y="619"/>
                  </a:cubicBezTo>
                  <a:cubicBezTo>
                    <a:pt x="412" y="620"/>
                    <a:pt x="411" y="622"/>
                    <a:pt x="412" y="622"/>
                  </a:cubicBezTo>
                  <a:cubicBezTo>
                    <a:pt x="415" y="624"/>
                    <a:pt x="419" y="625"/>
                    <a:pt x="422" y="626"/>
                  </a:cubicBezTo>
                  <a:cubicBezTo>
                    <a:pt x="429" y="629"/>
                    <a:pt x="436" y="632"/>
                    <a:pt x="444" y="634"/>
                  </a:cubicBezTo>
                  <a:cubicBezTo>
                    <a:pt x="444" y="635"/>
                    <a:pt x="445" y="635"/>
                    <a:pt x="445" y="635"/>
                  </a:cubicBezTo>
                  <a:cubicBezTo>
                    <a:pt x="445" y="636"/>
                    <a:pt x="443" y="636"/>
                    <a:pt x="444" y="637"/>
                  </a:cubicBezTo>
                  <a:cubicBezTo>
                    <a:pt x="456" y="640"/>
                    <a:pt x="468" y="642"/>
                    <a:pt x="480" y="644"/>
                  </a:cubicBezTo>
                  <a:cubicBezTo>
                    <a:pt x="477" y="644"/>
                    <a:pt x="477" y="644"/>
                    <a:pt x="477" y="644"/>
                  </a:cubicBezTo>
                  <a:cubicBezTo>
                    <a:pt x="489" y="643"/>
                    <a:pt x="502" y="642"/>
                    <a:pt x="514" y="639"/>
                  </a:cubicBezTo>
                  <a:cubicBezTo>
                    <a:pt x="547" y="634"/>
                    <a:pt x="579" y="626"/>
                    <a:pt x="611" y="616"/>
                  </a:cubicBezTo>
                  <a:cubicBezTo>
                    <a:pt x="612" y="616"/>
                    <a:pt x="612" y="616"/>
                    <a:pt x="612" y="616"/>
                  </a:cubicBezTo>
                  <a:cubicBezTo>
                    <a:pt x="631" y="610"/>
                    <a:pt x="648" y="601"/>
                    <a:pt x="666" y="594"/>
                  </a:cubicBezTo>
                  <a:cubicBezTo>
                    <a:pt x="669" y="592"/>
                    <a:pt x="680" y="589"/>
                    <a:pt x="682" y="586"/>
                  </a:cubicBezTo>
                  <a:cubicBezTo>
                    <a:pt x="684" y="583"/>
                    <a:pt x="685" y="579"/>
                    <a:pt x="687" y="576"/>
                  </a:cubicBezTo>
                  <a:cubicBezTo>
                    <a:pt x="689" y="574"/>
                    <a:pt x="692" y="574"/>
                    <a:pt x="695" y="573"/>
                  </a:cubicBezTo>
                  <a:cubicBezTo>
                    <a:pt x="705" y="568"/>
                    <a:pt x="709" y="564"/>
                    <a:pt x="718" y="558"/>
                  </a:cubicBezTo>
                  <a:cubicBezTo>
                    <a:pt x="733" y="548"/>
                    <a:pt x="758" y="540"/>
                    <a:pt x="769" y="523"/>
                  </a:cubicBezTo>
                  <a:cubicBezTo>
                    <a:pt x="771" y="520"/>
                    <a:pt x="774" y="517"/>
                    <a:pt x="775" y="513"/>
                  </a:cubicBezTo>
                  <a:cubicBezTo>
                    <a:pt x="776" y="511"/>
                    <a:pt x="776" y="508"/>
                    <a:pt x="777" y="506"/>
                  </a:cubicBezTo>
                  <a:cubicBezTo>
                    <a:pt x="778" y="504"/>
                    <a:pt x="781" y="503"/>
                    <a:pt x="782" y="500"/>
                  </a:cubicBezTo>
                  <a:cubicBezTo>
                    <a:pt x="782" y="500"/>
                    <a:pt x="780" y="501"/>
                    <a:pt x="780" y="500"/>
                  </a:cubicBezTo>
                  <a:cubicBezTo>
                    <a:pt x="778" y="497"/>
                    <a:pt x="775" y="493"/>
                    <a:pt x="775" y="489"/>
                  </a:cubicBezTo>
                  <a:cubicBezTo>
                    <a:pt x="775" y="486"/>
                    <a:pt x="780" y="485"/>
                    <a:pt x="780" y="481"/>
                  </a:cubicBezTo>
                  <a:cubicBezTo>
                    <a:pt x="780" y="479"/>
                    <a:pt x="773" y="481"/>
                    <a:pt x="774" y="479"/>
                  </a:cubicBezTo>
                  <a:cubicBezTo>
                    <a:pt x="774" y="471"/>
                    <a:pt x="785" y="463"/>
                    <a:pt x="789" y="458"/>
                  </a:cubicBezTo>
                  <a:cubicBezTo>
                    <a:pt x="790" y="456"/>
                    <a:pt x="791" y="453"/>
                    <a:pt x="793" y="451"/>
                  </a:cubicBezTo>
                  <a:cubicBezTo>
                    <a:pt x="793" y="450"/>
                    <a:pt x="795" y="450"/>
                    <a:pt x="795" y="449"/>
                  </a:cubicBezTo>
                  <a:cubicBezTo>
                    <a:pt x="796" y="448"/>
                    <a:pt x="796" y="446"/>
                    <a:pt x="797" y="444"/>
                  </a:cubicBezTo>
                  <a:cubicBezTo>
                    <a:pt x="800" y="441"/>
                    <a:pt x="804" y="440"/>
                    <a:pt x="807" y="437"/>
                  </a:cubicBezTo>
                  <a:cubicBezTo>
                    <a:pt x="807" y="436"/>
                    <a:pt x="806" y="435"/>
                    <a:pt x="806" y="434"/>
                  </a:cubicBezTo>
                  <a:cubicBezTo>
                    <a:pt x="808" y="433"/>
                    <a:pt x="810" y="433"/>
                    <a:pt x="811" y="432"/>
                  </a:cubicBezTo>
                  <a:cubicBezTo>
                    <a:pt x="815" y="429"/>
                    <a:pt x="817" y="423"/>
                    <a:pt x="820" y="419"/>
                  </a:cubicBezTo>
                  <a:cubicBezTo>
                    <a:pt x="830" y="407"/>
                    <a:pt x="841" y="395"/>
                    <a:pt x="851" y="383"/>
                  </a:cubicBezTo>
                  <a:cubicBezTo>
                    <a:pt x="857" y="376"/>
                    <a:pt x="864" y="370"/>
                    <a:pt x="870" y="363"/>
                  </a:cubicBezTo>
                  <a:cubicBezTo>
                    <a:pt x="878" y="353"/>
                    <a:pt x="886" y="342"/>
                    <a:pt x="892" y="331"/>
                  </a:cubicBezTo>
                  <a:cubicBezTo>
                    <a:pt x="897" y="323"/>
                    <a:pt x="901" y="314"/>
                    <a:pt x="905" y="306"/>
                  </a:cubicBezTo>
                  <a:cubicBezTo>
                    <a:pt x="908" y="298"/>
                    <a:pt x="910" y="290"/>
                    <a:pt x="914" y="282"/>
                  </a:cubicBezTo>
                  <a:cubicBezTo>
                    <a:pt x="917" y="275"/>
                    <a:pt x="922" y="267"/>
                    <a:pt x="924" y="259"/>
                  </a:cubicBezTo>
                  <a:cubicBezTo>
                    <a:pt x="924" y="256"/>
                    <a:pt x="923" y="252"/>
                    <a:pt x="925" y="249"/>
                  </a:cubicBezTo>
                  <a:cubicBezTo>
                    <a:pt x="925" y="246"/>
                    <a:pt x="928" y="246"/>
                    <a:pt x="929" y="244"/>
                  </a:cubicBezTo>
                  <a:cubicBezTo>
                    <a:pt x="930" y="242"/>
                    <a:pt x="926" y="248"/>
                    <a:pt x="926" y="246"/>
                  </a:cubicBezTo>
                  <a:cubicBezTo>
                    <a:pt x="924" y="243"/>
                    <a:pt x="926" y="239"/>
                    <a:pt x="926" y="236"/>
                  </a:cubicBezTo>
                  <a:cubicBezTo>
                    <a:pt x="927" y="234"/>
                    <a:pt x="929" y="231"/>
                    <a:pt x="928" y="229"/>
                  </a:cubicBezTo>
                  <a:cubicBezTo>
                    <a:pt x="927" y="227"/>
                    <a:pt x="925" y="229"/>
                    <a:pt x="923" y="230"/>
                  </a:cubicBezTo>
                  <a:cubicBezTo>
                    <a:pt x="921" y="233"/>
                    <a:pt x="919" y="237"/>
                    <a:pt x="917" y="241"/>
                  </a:cubicBezTo>
                  <a:cubicBezTo>
                    <a:pt x="915" y="244"/>
                    <a:pt x="912" y="246"/>
                    <a:pt x="909" y="249"/>
                  </a:cubicBezTo>
                  <a:cubicBezTo>
                    <a:pt x="899" y="258"/>
                    <a:pt x="916" y="241"/>
                    <a:pt x="902" y="253"/>
                  </a:cubicBezTo>
                  <a:cubicBezTo>
                    <a:pt x="900" y="254"/>
                    <a:pt x="900" y="256"/>
                    <a:pt x="898" y="258"/>
                  </a:cubicBezTo>
                  <a:cubicBezTo>
                    <a:pt x="896" y="259"/>
                    <a:pt x="893" y="260"/>
                    <a:pt x="891" y="262"/>
                  </a:cubicBezTo>
                  <a:cubicBezTo>
                    <a:pt x="887" y="265"/>
                    <a:pt x="885" y="270"/>
                    <a:pt x="881" y="274"/>
                  </a:cubicBezTo>
                  <a:cubicBezTo>
                    <a:pt x="879" y="275"/>
                    <a:pt x="876" y="275"/>
                    <a:pt x="874" y="276"/>
                  </a:cubicBezTo>
                  <a:cubicBezTo>
                    <a:pt x="865" y="278"/>
                    <a:pt x="856" y="280"/>
                    <a:pt x="847" y="283"/>
                  </a:cubicBezTo>
                  <a:cubicBezTo>
                    <a:pt x="844" y="284"/>
                    <a:pt x="838" y="290"/>
                    <a:pt x="838" y="287"/>
                  </a:cubicBezTo>
                  <a:cubicBezTo>
                    <a:pt x="839" y="283"/>
                    <a:pt x="846" y="281"/>
                    <a:pt x="848" y="276"/>
                  </a:cubicBezTo>
                  <a:cubicBezTo>
                    <a:pt x="850" y="271"/>
                    <a:pt x="824" y="258"/>
                    <a:pt x="822" y="258"/>
                  </a:cubicBezTo>
                  <a:cubicBezTo>
                    <a:pt x="818" y="257"/>
                    <a:pt x="814" y="260"/>
                    <a:pt x="810" y="259"/>
                  </a:cubicBezTo>
                  <a:cubicBezTo>
                    <a:pt x="808" y="258"/>
                    <a:pt x="808" y="253"/>
                    <a:pt x="806" y="254"/>
                  </a:cubicBezTo>
                  <a:cubicBezTo>
                    <a:pt x="804" y="254"/>
                    <a:pt x="807" y="261"/>
                    <a:pt x="805" y="260"/>
                  </a:cubicBezTo>
                  <a:cubicBezTo>
                    <a:pt x="797" y="257"/>
                    <a:pt x="796" y="235"/>
                    <a:pt x="789" y="228"/>
                  </a:cubicBezTo>
                  <a:cubicBezTo>
                    <a:pt x="786" y="225"/>
                    <a:pt x="782" y="224"/>
                    <a:pt x="778" y="223"/>
                  </a:cubicBezTo>
                  <a:cubicBezTo>
                    <a:pt x="777" y="223"/>
                    <a:pt x="774" y="224"/>
                    <a:pt x="774" y="223"/>
                  </a:cubicBezTo>
                  <a:cubicBezTo>
                    <a:pt x="772" y="219"/>
                    <a:pt x="772" y="214"/>
                    <a:pt x="771" y="210"/>
                  </a:cubicBezTo>
                  <a:cubicBezTo>
                    <a:pt x="769" y="205"/>
                    <a:pt x="767" y="200"/>
                    <a:pt x="766" y="195"/>
                  </a:cubicBezTo>
                  <a:cubicBezTo>
                    <a:pt x="766" y="194"/>
                    <a:pt x="769" y="194"/>
                    <a:pt x="769" y="194"/>
                  </a:cubicBezTo>
                  <a:cubicBezTo>
                    <a:pt x="768" y="191"/>
                    <a:pt x="764" y="190"/>
                    <a:pt x="763" y="188"/>
                  </a:cubicBezTo>
                  <a:cubicBezTo>
                    <a:pt x="762" y="186"/>
                    <a:pt x="764" y="183"/>
                    <a:pt x="763" y="182"/>
                  </a:cubicBezTo>
                  <a:cubicBezTo>
                    <a:pt x="760" y="179"/>
                    <a:pt x="756" y="178"/>
                    <a:pt x="753" y="176"/>
                  </a:cubicBezTo>
                  <a:cubicBezTo>
                    <a:pt x="751" y="175"/>
                    <a:pt x="746" y="175"/>
                    <a:pt x="745" y="172"/>
                  </a:cubicBezTo>
                  <a:cubicBezTo>
                    <a:pt x="743" y="169"/>
                    <a:pt x="748" y="164"/>
                    <a:pt x="746" y="160"/>
                  </a:cubicBezTo>
                  <a:cubicBezTo>
                    <a:pt x="744" y="157"/>
                    <a:pt x="739" y="157"/>
                    <a:pt x="736" y="154"/>
                  </a:cubicBezTo>
                  <a:cubicBezTo>
                    <a:pt x="727" y="145"/>
                    <a:pt x="732" y="146"/>
                    <a:pt x="727" y="140"/>
                  </a:cubicBezTo>
                  <a:cubicBezTo>
                    <a:pt x="722" y="134"/>
                    <a:pt x="722" y="138"/>
                    <a:pt x="717" y="128"/>
                  </a:cubicBezTo>
                  <a:cubicBezTo>
                    <a:pt x="716" y="127"/>
                    <a:pt x="718" y="126"/>
                    <a:pt x="717" y="124"/>
                  </a:cubicBezTo>
                  <a:cubicBezTo>
                    <a:pt x="715" y="120"/>
                    <a:pt x="711" y="117"/>
                    <a:pt x="709" y="113"/>
                  </a:cubicBezTo>
                  <a:cubicBezTo>
                    <a:pt x="708" y="112"/>
                    <a:pt x="710" y="112"/>
                    <a:pt x="710" y="112"/>
                  </a:cubicBezTo>
                  <a:cubicBezTo>
                    <a:pt x="702" y="103"/>
                    <a:pt x="695" y="105"/>
                    <a:pt x="690" y="9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8" name="Freeform 923"/>
            <p:cNvSpPr>
              <a:spLocks/>
            </p:cNvSpPr>
            <p:nvPr/>
          </p:nvSpPr>
          <p:spPr bwMode="auto">
            <a:xfrm>
              <a:off x="1271" y="1065"/>
              <a:ext cx="1407" cy="1493"/>
            </a:xfrm>
            <a:custGeom>
              <a:avLst/>
              <a:gdLst>
                <a:gd name="T0" fmla="*/ 601 w 938"/>
                <a:gd name="T1" fmla="*/ 853 h 996"/>
                <a:gd name="T2" fmla="*/ 676 w 938"/>
                <a:gd name="T3" fmla="*/ 941 h 996"/>
                <a:gd name="T4" fmla="*/ 753 w 938"/>
                <a:gd name="T5" fmla="*/ 947 h 996"/>
                <a:gd name="T6" fmla="*/ 818 w 938"/>
                <a:gd name="T7" fmla="*/ 836 h 996"/>
                <a:gd name="T8" fmla="*/ 751 w 938"/>
                <a:gd name="T9" fmla="*/ 788 h 996"/>
                <a:gd name="T10" fmla="*/ 716 w 938"/>
                <a:gd name="T11" fmla="*/ 739 h 996"/>
                <a:gd name="T12" fmla="*/ 828 w 938"/>
                <a:gd name="T13" fmla="*/ 727 h 996"/>
                <a:gd name="T14" fmla="*/ 888 w 938"/>
                <a:gd name="T15" fmla="*/ 687 h 996"/>
                <a:gd name="T16" fmla="*/ 913 w 938"/>
                <a:gd name="T17" fmla="*/ 741 h 996"/>
                <a:gd name="T18" fmla="*/ 883 w 938"/>
                <a:gd name="T19" fmla="*/ 414 h 996"/>
                <a:gd name="T20" fmla="*/ 440 w 938"/>
                <a:gd name="T21" fmla="*/ 38 h 996"/>
                <a:gd name="T22" fmla="*/ 469 w 938"/>
                <a:gd name="T23" fmla="*/ 78 h 996"/>
                <a:gd name="T24" fmla="*/ 448 w 938"/>
                <a:gd name="T25" fmla="*/ 98 h 996"/>
                <a:gd name="T26" fmla="*/ 500 w 938"/>
                <a:gd name="T27" fmla="*/ 138 h 996"/>
                <a:gd name="T28" fmla="*/ 482 w 938"/>
                <a:gd name="T29" fmla="*/ 151 h 996"/>
                <a:gd name="T30" fmla="*/ 524 w 938"/>
                <a:gd name="T31" fmla="*/ 170 h 996"/>
                <a:gd name="T32" fmla="*/ 501 w 938"/>
                <a:gd name="T33" fmla="*/ 170 h 996"/>
                <a:gd name="T34" fmla="*/ 495 w 938"/>
                <a:gd name="T35" fmla="*/ 192 h 996"/>
                <a:gd name="T36" fmla="*/ 461 w 938"/>
                <a:gd name="T37" fmla="*/ 218 h 996"/>
                <a:gd name="T38" fmla="*/ 434 w 938"/>
                <a:gd name="T39" fmla="*/ 267 h 996"/>
                <a:gd name="T40" fmla="*/ 412 w 938"/>
                <a:gd name="T41" fmla="*/ 298 h 996"/>
                <a:gd name="T42" fmla="*/ 411 w 938"/>
                <a:gd name="T43" fmla="*/ 248 h 996"/>
                <a:gd name="T44" fmla="*/ 317 w 938"/>
                <a:gd name="T45" fmla="*/ 242 h 996"/>
                <a:gd name="T46" fmla="*/ 270 w 938"/>
                <a:gd name="T47" fmla="*/ 284 h 996"/>
                <a:gd name="T48" fmla="*/ 255 w 938"/>
                <a:gd name="T49" fmla="*/ 323 h 996"/>
                <a:gd name="T50" fmla="*/ 221 w 938"/>
                <a:gd name="T51" fmla="*/ 349 h 996"/>
                <a:gd name="T52" fmla="*/ 221 w 938"/>
                <a:gd name="T53" fmla="*/ 368 h 996"/>
                <a:gd name="T54" fmla="*/ 259 w 938"/>
                <a:gd name="T55" fmla="*/ 399 h 996"/>
                <a:gd name="T56" fmla="*/ 299 w 938"/>
                <a:gd name="T57" fmla="*/ 413 h 996"/>
                <a:gd name="T58" fmla="*/ 305 w 938"/>
                <a:gd name="T59" fmla="*/ 377 h 996"/>
                <a:gd name="T60" fmla="*/ 321 w 938"/>
                <a:gd name="T61" fmla="*/ 302 h 996"/>
                <a:gd name="T62" fmla="*/ 325 w 938"/>
                <a:gd name="T63" fmla="*/ 334 h 996"/>
                <a:gd name="T64" fmla="*/ 381 w 938"/>
                <a:gd name="T65" fmla="*/ 357 h 996"/>
                <a:gd name="T66" fmla="*/ 364 w 938"/>
                <a:gd name="T67" fmla="*/ 400 h 996"/>
                <a:gd name="T68" fmla="*/ 320 w 938"/>
                <a:gd name="T69" fmla="*/ 449 h 996"/>
                <a:gd name="T70" fmla="*/ 241 w 938"/>
                <a:gd name="T71" fmla="*/ 457 h 996"/>
                <a:gd name="T72" fmla="*/ 238 w 938"/>
                <a:gd name="T73" fmla="*/ 417 h 996"/>
                <a:gd name="T74" fmla="*/ 223 w 938"/>
                <a:gd name="T75" fmla="*/ 468 h 996"/>
                <a:gd name="T76" fmla="*/ 166 w 938"/>
                <a:gd name="T77" fmla="*/ 505 h 996"/>
                <a:gd name="T78" fmla="*/ 115 w 938"/>
                <a:gd name="T79" fmla="*/ 537 h 996"/>
                <a:gd name="T80" fmla="*/ 110 w 938"/>
                <a:gd name="T81" fmla="*/ 572 h 996"/>
                <a:gd name="T82" fmla="*/ 44 w 938"/>
                <a:gd name="T83" fmla="*/ 610 h 996"/>
                <a:gd name="T84" fmla="*/ 27 w 938"/>
                <a:gd name="T85" fmla="*/ 709 h 996"/>
                <a:gd name="T86" fmla="*/ 113 w 938"/>
                <a:gd name="T87" fmla="*/ 701 h 996"/>
                <a:gd name="T88" fmla="*/ 185 w 938"/>
                <a:gd name="T89" fmla="*/ 633 h 996"/>
                <a:gd name="T90" fmla="*/ 262 w 938"/>
                <a:gd name="T91" fmla="*/ 654 h 996"/>
                <a:gd name="T92" fmla="*/ 311 w 938"/>
                <a:gd name="T93" fmla="*/ 719 h 996"/>
                <a:gd name="T94" fmla="*/ 290 w 938"/>
                <a:gd name="T95" fmla="*/ 645 h 996"/>
                <a:gd name="T96" fmla="*/ 332 w 938"/>
                <a:gd name="T97" fmla="*/ 638 h 996"/>
                <a:gd name="T98" fmla="*/ 375 w 938"/>
                <a:gd name="T99" fmla="*/ 700 h 996"/>
                <a:gd name="T100" fmla="*/ 396 w 938"/>
                <a:gd name="T101" fmla="*/ 727 h 996"/>
                <a:gd name="T102" fmla="*/ 403 w 938"/>
                <a:gd name="T103" fmla="*/ 698 h 996"/>
                <a:gd name="T104" fmla="*/ 412 w 938"/>
                <a:gd name="T105" fmla="*/ 664 h 996"/>
                <a:gd name="T106" fmla="*/ 467 w 938"/>
                <a:gd name="T107" fmla="*/ 649 h 996"/>
                <a:gd name="T108" fmla="*/ 466 w 938"/>
                <a:gd name="T109" fmla="*/ 558 h 996"/>
                <a:gd name="T110" fmla="*/ 488 w 938"/>
                <a:gd name="T111" fmla="*/ 572 h 996"/>
                <a:gd name="T112" fmla="*/ 525 w 938"/>
                <a:gd name="T113" fmla="*/ 542 h 996"/>
                <a:gd name="T114" fmla="*/ 550 w 938"/>
                <a:gd name="T115" fmla="*/ 572 h 996"/>
                <a:gd name="T116" fmla="*/ 528 w 938"/>
                <a:gd name="T117" fmla="*/ 616 h 996"/>
                <a:gd name="T118" fmla="*/ 452 w 938"/>
                <a:gd name="T119" fmla="*/ 688 h 996"/>
                <a:gd name="T120" fmla="*/ 469 w 938"/>
                <a:gd name="T121" fmla="*/ 722 h 996"/>
                <a:gd name="T122" fmla="*/ 560 w 938"/>
                <a:gd name="T123" fmla="*/ 703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38" h="996">
                  <a:moveTo>
                    <a:pt x="540" y="817"/>
                  </a:moveTo>
                  <a:cubicBezTo>
                    <a:pt x="540" y="816"/>
                    <a:pt x="544" y="815"/>
                    <a:pt x="545" y="816"/>
                  </a:cubicBezTo>
                  <a:cubicBezTo>
                    <a:pt x="555" y="821"/>
                    <a:pt x="554" y="842"/>
                    <a:pt x="568" y="838"/>
                  </a:cubicBezTo>
                  <a:cubicBezTo>
                    <a:pt x="572" y="836"/>
                    <a:pt x="571" y="828"/>
                    <a:pt x="573" y="824"/>
                  </a:cubicBezTo>
                  <a:cubicBezTo>
                    <a:pt x="575" y="822"/>
                    <a:pt x="570" y="830"/>
                    <a:pt x="572" y="832"/>
                  </a:cubicBezTo>
                  <a:cubicBezTo>
                    <a:pt x="574" y="834"/>
                    <a:pt x="577" y="829"/>
                    <a:pt x="579" y="830"/>
                  </a:cubicBezTo>
                  <a:cubicBezTo>
                    <a:pt x="584" y="831"/>
                    <a:pt x="590" y="841"/>
                    <a:pt x="593" y="845"/>
                  </a:cubicBezTo>
                  <a:cubicBezTo>
                    <a:pt x="595" y="848"/>
                    <a:pt x="597" y="850"/>
                    <a:pt x="599" y="852"/>
                  </a:cubicBezTo>
                  <a:cubicBezTo>
                    <a:pt x="600" y="853"/>
                    <a:pt x="601" y="852"/>
                    <a:pt x="601" y="853"/>
                  </a:cubicBezTo>
                  <a:cubicBezTo>
                    <a:pt x="602" y="854"/>
                    <a:pt x="601" y="856"/>
                    <a:pt x="602" y="857"/>
                  </a:cubicBezTo>
                  <a:cubicBezTo>
                    <a:pt x="604" y="859"/>
                    <a:pt x="607" y="861"/>
                    <a:pt x="610" y="863"/>
                  </a:cubicBezTo>
                  <a:cubicBezTo>
                    <a:pt x="614" y="866"/>
                    <a:pt x="617" y="870"/>
                    <a:pt x="621" y="874"/>
                  </a:cubicBezTo>
                  <a:cubicBezTo>
                    <a:pt x="623" y="875"/>
                    <a:pt x="626" y="875"/>
                    <a:pt x="628" y="877"/>
                  </a:cubicBezTo>
                  <a:cubicBezTo>
                    <a:pt x="632" y="882"/>
                    <a:pt x="636" y="887"/>
                    <a:pt x="639" y="893"/>
                  </a:cubicBezTo>
                  <a:cubicBezTo>
                    <a:pt x="640" y="896"/>
                    <a:pt x="637" y="898"/>
                    <a:pt x="637" y="901"/>
                  </a:cubicBezTo>
                  <a:cubicBezTo>
                    <a:pt x="638" y="904"/>
                    <a:pt x="639" y="908"/>
                    <a:pt x="641" y="911"/>
                  </a:cubicBezTo>
                  <a:cubicBezTo>
                    <a:pt x="651" y="924"/>
                    <a:pt x="648" y="913"/>
                    <a:pt x="662" y="921"/>
                  </a:cubicBezTo>
                  <a:cubicBezTo>
                    <a:pt x="669" y="925"/>
                    <a:pt x="667" y="935"/>
                    <a:pt x="676" y="941"/>
                  </a:cubicBezTo>
                  <a:cubicBezTo>
                    <a:pt x="678" y="942"/>
                    <a:pt x="682" y="941"/>
                    <a:pt x="682" y="943"/>
                  </a:cubicBezTo>
                  <a:cubicBezTo>
                    <a:pt x="686" y="951"/>
                    <a:pt x="685" y="961"/>
                    <a:pt x="688" y="969"/>
                  </a:cubicBezTo>
                  <a:cubicBezTo>
                    <a:pt x="688" y="971"/>
                    <a:pt x="691" y="970"/>
                    <a:pt x="692" y="971"/>
                  </a:cubicBezTo>
                  <a:cubicBezTo>
                    <a:pt x="694" y="975"/>
                    <a:pt x="695" y="980"/>
                    <a:pt x="696" y="984"/>
                  </a:cubicBezTo>
                  <a:cubicBezTo>
                    <a:pt x="696" y="984"/>
                    <a:pt x="694" y="996"/>
                    <a:pt x="700" y="995"/>
                  </a:cubicBezTo>
                  <a:cubicBezTo>
                    <a:pt x="719" y="989"/>
                    <a:pt x="713" y="986"/>
                    <a:pt x="722" y="975"/>
                  </a:cubicBezTo>
                  <a:cubicBezTo>
                    <a:pt x="724" y="972"/>
                    <a:pt x="730" y="970"/>
                    <a:pt x="733" y="967"/>
                  </a:cubicBezTo>
                  <a:cubicBezTo>
                    <a:pt x="766" y="937"/>
                    <a:pt x="714" y="984"/>
                    <a:pt x="746" y="951"/>
                  </a:cubicBezTo>
                  <a:cubicBezTo>
                    <a:pt x="748" y="950"/>
                    <a:pt x="751" y="949"/>
                    <a:pt x="753" y="947"/>
                  </a:cubicBezTo>
                  <a:cubicBezTo>
                    <a:pt x="755" y="944"/>
                    <a:pt x="756" y="939"/>
                    <a:pt x="759" y="936"/>
                  </a:cubicBezTo>
                  <a:cubicBezTo>
                    <a:pt x="762" y="931"/>
                    <a:pt x="766" y="927"/>
                    <a:pt x="770" y="923"/>
                  </a:cubicBezTo>
                  <a:cubicBezTo>
                    <a:pt x="775" y="917"/>
                    <a:pt x="781" y="913"/>
                    <a:pt x="784" y="905"/>
                  </a:cubicBezTo>
                  <a:cubicBezTo>
                    <a:pt x="785" y="903"/>
                    <a:pt x="783" y="899"/>
                    <a:pt x="784" y="897"/>
                  </a:cubicBezTo>
                  <a:cubicBezTo>
                    <a:pt x="786" y="893"/>
                    <a:pt x="797" y="878"/>
                    <a:pt x="799" y="876"/>
                  </a:cubicBezTo>
                  <a:cubicBezTo>
                    <a:pt x="802" y="873"/>
                    <a:pt x="805" y="872"/>
                    <a:pt x="807" y="869"/>
                  </a:cubicBezTo>
                  <a:cubicBezTo>
                    <a:pt x="809" y="865"/>
                    <a:pt x="807" y="860"/>
                    <a:pt x="809" y="857"/>
                  </a:cubicBezTo>
                  <a:cubicBezTo>
                    <a:pt x="810" y="853"/>
                    <a:pt x="814" y="852"/>
                    <a:pt x="816" y="849"/>
                  </a:cubicBezTo>
                  <a:cubicBezTo>
                    <a:pt x="818" y="845"/>
                    <a:pt x="817" y="840"/>
                    <a:pt x="818" y="836"/>
                  </a:cubicBezTo>
                  <a:cubicBezTo>
                    <a:pt x="824" y="817"/>
                    <a:pt x="831" y="793"/>
                    <a:pt x="832" y="773"/>
                  </a:cubicBezTo>
                  <a:cubicBezTo>
                    <a:pt x="833" y="766"/>
                    <a:pt x="823" y="777"/>
                    <a:pt x="809" y="769"/>
                  </a:cubicBezTo>
                  <a:cubicBezTo>
                    <a:pt x="803" y="765"/>
                    <a:pt x="802" y="747"/>
                    <a:pt x="797" y="752"/>
                  </a:cubicBezTo>
                  <a:cubicBezTo>
                    <a:pt x="795" y="754"/>
                    <a:pt x="793" y="755"/>
                    <a:pt x="791" y="758"/>
                  </a:cubicBezTo>
                  <a:cubicBezTo>
                    <a:pt x="791" y="760"/>
                    <a:pt x="791" y="762"/>
                    <a:pt x="791" y="764"/>
                  </a:cubicBezTo>
                  <a:cubicBezTo>
                    <a:pt x="790" y="770"/>
                    <a:pt x="788" y="776"/>
                    <a:pt x="786" y="782"/>
                  </a:cubicBezTo>
                  <a:cubicBezTo>
                    <a:pt x="785" y="786"/>
                    <a:pt x="766" y="800"/>
                    <a:pt x="765" y="800"/>
                  </a:cubicBezTo>
                  <a:cubicBezTo>
                    <a:pt x="753" y="804"/>
                    <a:pt x="761" y="790"/>
                    <a:pt x="761" y="789"/>
                  </a:cubicBezTo>
                  <a:cubicBezTo>
                    <a:pt x="759" y="787"/>
                    <a:pt x="753" y="786"/>
                    <a:pt x="751" y="788"/>
                  </a:cubicBezTo>
                  <a:cubicBezTo>
                    <a:pt x="750" y="791"/>
                    <a:pt x="758" y="797"/>
                    <a:pt x="754" y="798"/>
                  </a:cubicBezTo>
                  <a:cubicBezTo>
                    <a:pt x="745" y="799"/>
                    <a:pt x="746" y="779"/>
                    <a:pt x="743" y="776"/>
                  </a:cubicBezTo>
                  <a:cubicBezTo>
                    <a:pt x="739" y="773"/>
                    <a:pt x="735" y="771"/>
                    <a:pt x="731" y="769"/>
                  </a:cubicBezTo>
                  <a:cubicBezTo>
                    <a:pt x="730" y="769"/>
                    <a:pt x="728" y="771"/>
                    <a:pt x="727" y="770"/>
                  </a:cubicBezTo>
                  <a:cubicBezTo>
                    <a:pt x="724" y="768"/>
                    <a:pt x="723" y="763"/>
                    <a:pt x="720" y="760"/>
                  </a:cubicBezTo>
                  <a:cubicBezTo>
                    <a:pt x="717" y="757"/>
                    <a:pt x="712" y="756"/>
                    <a:pt x="710" y="752"/>
                  </a:cubicBezTo>
                  <a:cubicBezTo>
                    <a:pt x="709" y="750"/>
                    <a:pt x="714" y="749"/>
                    <a:pt x="714" y="747"/>
                  </a:cubicBezTo>
                  <a:cubicBezTo>
                    <a:pt x="714" y="745"/>
                    <a:pt x="710" y="744"/>
                    <a:pt x="710" y="742"/>
                  </a:cubicBezTo>
                  <a:cubicBezTo>
                    <a:pt x="711" y="740"/>
                    <a:pt x="714" y="741"/>
                    <a:pt x="716" y="739"/>
                  </a:cubicBezTo>
                  <a:cubicBezTo>
                    <a:pt x="722" y="735"/>
                    <a:pt x="721" y="730"/>
                    <a:pt x="729" y="728"/>
                  </a:cubicBezTo>
                  <a:cubicBezTo>
                    <a:pt x="732" y="728"/>
                    <a:pt x="741" y="739"/>
                    <a:pt x="743" y="742"/>
                  </a:cubicBezTo>
                  <a:cubicBezTo>
                    <a:pt x="745" y="745"/>
                    <a:pt x="745" y="749"/>
                    <a:pt x="748" y="750"/>
                  </a:cubicBezTo>
                  <a:cubicBezTo>
                    <a:pt x="752" y="752"/>
                    <a:pt x="756" y="749"/>
                    <a:pt x="760" y="749"/>
                  </a:cubicBezTo>
                  <a:cubicBezTo>
                    <a:pt x="769" y="751"/>
                    <a:pt x="773" y="759"/>
                    <a:pt x="781" y="751"/>
                  </a:cubicBezTo>
                  <a:cubicBezTo>
                    <a:pt x="785" y="748"/>
                    <a:pt x="791" y="728"/>
                    <a:pt x="796" y="730"/>
                  </a:cubicBezTo>
                  <a:cubicBezTo>
                    <a:pt x="801" y="731"/>
                    <a:pt x="800" y="740"/>
                    <a:pt x="804" y="744"/>
                  </a:cubicBezTo>
                  <a:cubicBezTo>
                    <a:pt x="805" y="745"/>
                    <a:pt x="814" y="741"/>
                    <a:pt x="818" y="738"/>
                  </a:cubicBezTo>
                  <a:cubicBezTo>
                    <a:pt x="822" y="735"/>
                    <a:pt x="824" y="730"/>
                    <a:pt x="828" y="727"/>
                  </a:cubicBezTo>
                  <a:cubicBezTo>
                    <a:pt x="830" y="726"/>
                    <a:pt x="833" y="725"/>
                    <a:pt x="835" y="723"/>
                  </a:cubicBezTo>
                  <a:cubicBezTo>
                    <a:pt x="836" y="723"/>
                    <a:pt x="853" y="704"/>
                    <a:pt x="854" y="703"/>
                  </a:cubicBezTo>
                  <a:cubicBezTo>
                    <a:pt x="854" y="702"/>
                    <a:pt x="853" y="701"/>
                    <a:pt x="854" y="701"/>
                  </a:cubicBezTo>
                  <a:cubicBezTo>
                    <a:pt x="855" y="698"/>
                    <a:pt x="858" y="695"/>
                    <a:pt x="859" y="692"/>
                  </a:cubicBezTo>
                  <a:cubicBezTo>
                    <a:pt x="860" y="690"/>
                    <a:pt x="859" y="687"/>
                    <a:pt x="861" y="686"/>
                  </a:cubicBezTo>
                  <a:cubicBezTo>
                    <a:pt x="863" y="685"/>
                    <a:pt x="863" y="689"/>
                    <a:pt x="865" y="690"/>
                  </a:cubicBezTo>
                  <a:cubicBezTo>
                    <a:pt x="868" y="692"/>
                    <a:pt x="872" y="694"/>
                    <a:pt x="876" y="696"/>
                  </a:cubicBezTo>
                  <a:cubicBezTo>
                    <a:pt x="879" y="697"/>
                    <a:pt x="881" y="701"/>
                    <a:pt x="884" y="699"/>
                  </a:cubicBezTo>
                  <a:cubicBezTo>
                    <a:pt x="887" y="697"/>
                    <a:pt x="885" y="690"/>
                    <a:pt x="888" y="687"/>
                  </a:cubicBezTo>
                  <a:cubicBezTo>
                    <a:pt x="891" y="685"/>
                    <a:pt x="889" y="693"/>
                    <a:pt x="888" y="696"/>
                  </a:cubicBezTo>
                  <a:cubicBezTo>
                    <a:pt x="888" y="699"/>
                    <a:pt x="887" y="703"/>
                    <a:pt x="885" y="706"/>
                  </a:cubicBezTo>
                  <a:cubicBezTo>
                    <a:pt x="885" y="707"/>
                    <a:pt x="884" y="708"/>
                    <a:pt x="884" y="708"/>
                  </a:cubicBezTo>
                  <a:cubicBezTo>
                    <a:pt x="889" y="698"/>
                    <a:pt x="892" y="687"/>
                    <a:pt x="900" y="679"/>
                  </a:cubicBezTo>
                  <a:cubicBezTo>
                    <a:pt x="903" y="677"/>
                    <a:pt x="900" y="688"/>
                    <a:pt x="901" y="692"/>
                  </a:cubicBezTo>
                  <a:cubicBezTo>
                    <a:pt x="903" y="701"/>
                    <a:pt x="905" y="709"/>
                    <a:pt x="907" y="718"/>
                  </a:cubicBezTo>
                  <a:cubicBezTo>
                    <a:pt x="907" y="719"/>
                    <a:pt x="907" y="713"/>
                    <a:pt x="907" y="714"/>
                  </a:cubicBezTo>
                  <a:cubicBezTo>
                    <a:pt x="909" y="719"/>
                    <a:pt x="910" y="725"/>
                    <a:pt x="911" y="730"/>
                  </a:cubicBezTo>
                  <a:cubicBezTo>
                    <a:pt x="912" y="734"/>
                    <a:pt x="912" y="737"/>
                    <a:pt x="913" y="741"/>
                  </a:cubicBezTo>
                  <a:cubicBezTo>
                    <a:pt x="918" y="756"/>
                    <a:pt x="918" y="750"/>
                    <a:pt x="920" y="761"/>
                  </a:cubicBezTo>
                  <a:cubicBezTo>
                    <a:pt x="922" y="772"/>
                    <a:pt x="924" y="784"/>
                    <a:pt x="926" y="795"/>
                  </a:cubicBezTo>
                  <a:cubicBezTo>
                    <a:pt x="926" y="796"/>
                    <a:pt x="926" y="798"/>
                    <a:pt x="926" y="797"/>
                  </a:cubicBezTo>
                  <a:cubicBezTo>
                    <a:pt x="938" y="718"/>
                    <a:pt x="933" y="686"/>
                    <a:pt x="929" y="594"/>
                  </a:cubicBezTo>
                  <a:cubicBezTo>
                    <a:pt x="929" y="591"/>
                    <a:pt x="928" y="589"/>
                    <a:pt x="927" y="587"/>
                  </a:cubicBezTo>
                  <a:cubicBezTo>
                    <a:pt x="926" y="578"/>
                    <a:pt x="926" y="568"/>
                    <a:pt x="925" y="558"/>
                  </a:cubicBezTo>
                  <a:cubicBezTo>
                    <a:pt x="925" y="556"/>
                    <a:pt x="927" y="552"/>
                    <a:pt x="926" y="549"/>
                  </a:cubicBezTo>
                  <a:cubicBezTo>
                    <a:pt x="926" y="547"/>
                    <a:pt x="925" y="545"/>
                    <a:pt x="925" y="542"/>
                  </a:cubicBezTo>
                  <a:cubicBezTo>
                    <a:pt x="915" y="498"/>
                    <a:pt x="901" y="455"/>
                    <a:pt x="883" y="414"/>
                  </a:cubicBezTo>
                  <a:cubicBezTo>
                    <a:pt x="850" y="338"/>
                    <a:pt x="804" y="268"/>
                    <a:pt x="746" y="209"/>
                  </a:cubicBezTo>
                  <a:cubicBezTo>
                    <a:pt x="653" y="112"/>
                    <a:pt x="529" y="42"/>
                    <a:pt x="397" y="15"/>
                  </a:cubicBezTo>
                  <a:cubicBezTo>
                    <a:pt x="354" y="6"/>
                    <a:pt x="322" y="3"/>
                    <a:pt x="280" y="1"/>
                  </a:cubicBezTo>
                  <a:cubicBezTo>
                    <a:pt x="281" y="0"/>
                    <a:pt x="281" y="0"/>
                    <a:pt x="281" y="0"/>
                  </a:cubicBezTo>
                  <a:cubicBezTo>
                    <a:pt x="314" y="3"/>
                    <a:pt x="348" y="5"/>
                    <a:pt x="381" y="16"/>
                  </a:cubicBezTo>
                  <a:cubicBezTo>
                    <a:pt x="385" y="17"/>
                    <a:pt x="402" y="21"/>
                    <a:pt x="405" y="22"/>
                  </a:cubicBezTo>
                  <a:cubicBezTo>
                    <a:pt x="408" y="24"/>
                    <a:pt x="410" y="27"/>
                    <a:pt x="412" y="29"/>
                  </a:cubicBezTo>
                  <a:cubicBezTo>
                    <a:pt x="419" y="34"/>
                    <a:pt x="429" y="36"/>
                    <a:pt x="437" y="38"/>
                  </a:cubicBezTo>
                  <a:cubicBezTo>
                    <a:pt x="438" y="38"/>
                    <a:pt x="439" y="37"/>
                    <a:pt x="440" y="38"/>
                  </a:cubicBezTo>
                  <a:cubicBezTo>
                    <a:pt x="443" y="39"/>
                    <a:pt x="446" y="41"/>
                    <a:pt x="450" y="43"/>
                  </a:cubicBezTo>
                  <a:cubicBezTo>
                    <a:pt x="451" y="44"/>
                    <a:pt x="452" y="47"/>
                    <a:pt x="454" y="47"/>
                  </a:cubicBezTo>
                  <a:cubicBezTo>
                    <a:pt x="454" y="47"/>
                    <a:pt x="471" y="51"/>
                    <a:pt x="471" y="52"/>
                  </a:cubicBezTo>
                  <a:cubicBezTo>
                    <a:pt x="472" y="56"/>
                    <a:pt x="467" y="59"/>
                    <a:pt x="466" y="63"/>
                  </a:cubicBezTo>
                  <a:cubicBezTo>
                    <a:pt x="466" y="65"/>
                    <a:pt x="469" y="66"/>
                    <a:pt x="468" y="68"/>
                  </a:cubicBezTo>
                  <a:cubicBezTo>
                    <a:pt x="468" y="69"/>
                    <a:pt x="463" y="66"/>
                    <a:pt x="464" y="67"/>
                  </a:cubicBezTo>
                  <a:cubicBezTo>
                    <a:pt x="467" y="70"/>
                    <a:pt x="474" y="71"/>
                    <a:pt x="476" y="76"/>
                  </a:cubicBezTo>
                  <a:cubicBezTo>
                    <a:pt x="477" y="79"/>
                    <a:pt x="470" y="74"/>
                    <a:pt x="467" y="75"/>
                  </a:cubicBezTo>
                  <a:cubicBezTo>
                    <a:pt x="466" y="75"/>
                    <a:pt x="468" y="77"/>
                    <a:pt x="469" y="78"/>
                  </a:cubicBezTo>
                  <a:cubicBezTo>
                    <a:pt x="471" y="79"/>
                    <a:pt x="473" y="79"/>
                    <a:pt x="475" y="81"/>
                  </a:cubicBezTo>
                  <a:cubicBezTo>
                    <a:pt x="478" y="83"/>
                    <a:pt x="479" y="86"/>
                    <a:pt x="482" y="88"/>
                  </a:cubicBezTo>
                  <a:cubicBezTo>
                    <a:pt x="484" y="90"/>
                    <a:pt x="490" y="93"/>
                    <a:pt x="488" y="92"/>
                  </a:cubicBezTo>
                  <a:cubicBezTo>
                    <a:pt x="479" y="87"/>
                    <a:pt x="455" y="72"/>
                    <a:pt x="447" y="71"/>
                  </a:cubicBezTo>
                  <a:cubicBezTo>
                    <a:pt x="447" y="70"/>
                    <a:pt x="419" y="71"/>
                    <a:pt x="423" y="79"/>
                  </a:cubicBezTo>
                  <a:cubicBezTo>
                    <a:pt x="430" y="93"/>
                    <a:pt x="447" y="87"/>
                    <a:pt x="459" y="92"/>
                  </a:cubicBezTo>
                  <a:cubicBezTo>
                    <a:pt x="460" y="92"/>
                    <a:pt x="455" y="92"/>
                    <a:pt x="454" y="92"/>
                  </a:cubicBezTo>
                  <a:cubicBezTo>
                    <a:pt x="450" y="92"/>
                    <a:pt x="446" y="88"/>
                    <a:pt x="444" y="90"/>
                  </a:cubicBezTo>
                  <a:cubicBezTo>
                    <a:pt x="442" y="93"/>
                    <a:pt x="447" y="96"/>
                    <a:pt x="448" y="98"/>
                  </a:cubicBezTo>
                  <a:cubicBezTo>
                    <a:pt x="450" y="101"/>
                    <a:pt x="450" y="105"/>
                    <a:pt x="453" y="108"/>
                  </a:cubicBezTo>
                  <a:cubicBezTo>
                    <a:pt x="455" y="111"/>
                    <a:pt x="460" y="112"/>
                    <a:pt x="463" y="115"/>
                  </a:cubicBezTo>
                  <a:cubicBezTo>
                    <a:pt x="464" y="116"/>
                    <a:pt x="460" y="116"/>
                    <a:pt x="461" y="117"/>
                  </a:cubicBezTo>
                  <a:cubicBezTo>
                    <a:pt x="469" y="120"/>
                    <a:pt x="477" y="121"/>
                    <a:pt x="485" y="124"/>
                  </a:cubicBezTo>
                  <a:cubicBezTo>
                    <a:pt x="487" y="125"/>
                    <a:pt x="480" y="124"/>
                    <a:pt x="478" y="123"/>
                  </a:cubicBezTo>
                  <a:cubicBezTo>
                    <a:pt x="476" y="123"/>
                    <a:pt x="474" y="118"/>
                    <a:pt x="473" y="119"/>
                  </a:cubicBezTo>
                  <a:cubicBezTo>
                    <a:pt x="470" y="123"/>
                    <a:pt x="470" y="128"/>
                    <a:pt x="471" y="132"/>
                  </a:cubicBezTo>
                  <a:cubicBezTo>
                    <a:pt x="473" y="135"/>
                    <a:pt x="477" y="134"/>
                    <a:pt x="480" y="135"/>
                  </a:cubicBezTo>
                  <a:cubicBezTo>
                    <a:pt x="486" y="137"/>
                    <a:pt x="493" y="136"/>
                    <a:pt x="500" y="138"/>
                  </a:cubicBezTo>
                  <a:cubicBezTo>
                    <a:pt x="502" y="139"/>
                    <a:pt x="504" y="141"/>
                    <a:pt x="506" y="142"/>
                  </a:cubicBezTo>
                  <a:cubicBezTo>
                    <a:pt x="510" y="144"/>
                    <a:pt x="516" y="145"/>
                    <a:pt x="520" y="149"/>
                  </a:cubicBezTo>
                  <a:cubicBezTo>
                    <a:pt x="521" y="150"/>
                    <a:pt x="515" y="148"/>
                    <a:pt x="512" y="148"/>
                  </a:cubicBezTo>
                  <a:cubicBezTo>
                    <a:pt x="511" y="147"/>
                    <a:pt x="488" y="135"/>
                    <a:pt x="484" y="143"/>
                  </a:cubicBezTo>
                  <a:cubicBezTo>
                    <a:pt x="478" y="155"/>
                    <a:pt x="503" y="153"/>
                    <a:pt x="503" y="153"/>
                  </a:cubicBezTo>
                  <a:cubicBezTo>
                    <a:pt x="505" y="156"/>
                    <a:pt x="497" y="156"/>
                    <a:pt x="493" y="156"/>
                  </a:cubicBezTo>
                  <a:cubicBezTo>
                    <a:pt x="492" y="156"/>
                    <a:pt x="479" y="147"/>
                    <a:pt x="478" y="147"/>
                  </a:cubicBezTo>
                  <a:cubicBezTo>
                    <a:pt x="476" y="146"/>
                    <a:pt x="471" y="145"/>
                    <a:pt x="473" y="146"/>
                  </a:cubicBezTo>
                  <a:cubicBezTo>
                    <a:pt x="475" y="149"/>
                    <a:pt x="480" y="149"/>
                    <a:pt x="482" y="151"/>
                  </a:cubicBezTo>
                  <a:cubicBezTo>
                    <a:pt x="485" y="154"/>
                    <a:pt x="485" y="158"/>
                    <a:pt x="488" y="160"/>
                  </a:cubicBezTo>
                  <a:cubicBezTo>
                    <a:pt x="491" y="162"/>
                    <a:pt x="495" y="161"/>
                    <a:pt x="499" y="163"/>
                  </a:cubicBezTo>
                  <a:cubicBezTo>
                    <a:pt x="500" y="163"/>
                    <a:pt x="501" y="164"/>
                    <a:pt x="502" y="165"/>
                  </a:cubicBezTo>
                  <a:cubicBezTo>
                    <a:pt x="505" y="167"/>
                    <a:pt x="513" y="176"/>
                    <a:pt x="517" y="175"/>
                  </a:cubicBezTo>
                  <a:cubicBezTo>
                    <a:pt x="521" y="175"/>
                    <a:pt x="523" y="169"/>
                    <a:pt x="527" y="169"/>
                  </a:cubicBezTo>
                  <a:cubicBezTo>
                    <a:pt x="540" y="166"/>
                    <a:pt x="533" y="175"/>
                    <a:pt x="541" y="177"/>
                  </a:cubicBezTo>
                  <a:cubicBezTo>
                    <a:pt x="543" y="178"/>
                    <a:pt x="548" y="174"/>
                    <a:pt x="546" y="175"/>
                  </a:cubicBezTo>
                  <a:cubicBezTo>
                    <a:pt x="545" y="177"/>
                    <a:pt x="542" y="179"/>
                    <a:pt x="540" y="178"/>
                  </a:cubicBezTo>
                  <a:cubicBezTo>
                    <a:pt x="539" y="178"/>
                    <a:pt x="528" y="168"/>
                    <a:pt x="524" y="170"/>
                  </a:cubicBezTo>
                  <a:cubicBezTo>
                    <a:pt x="523" y="172"/>
                    <a:pt x="523" y="175"/>
                    <a:pt x="524" y="177"/>
                  </a:cubicBezTo>
                  <a:cubicBezTo>
                    <a:pt x="527" y="181"/>
                    <a:pt x="533" y="181"/>
                    <a:pt x="537" y="184"/>
                  </a:cubicBezTo>
                  <a:cubicBezTo>
                    <a:pt x="552" y="198"/>
                    <a:pt x="539" y="186"/>
                    <a:pt x="546" y="199"/>
                  </a:cubicBezTo>
                  <a:cubicBezTo>
                    <a:pt x="546" y="200"/>
                    <a:pt x="550" y="200"/>
                    <a:pt x="549" y="201"/>
                  </a:cubicBezTo>
                  <a:cubicBezTo>
                    <a:pt x="543" y="209"/>
                    <a:pt x="535" y="207"/>
                    <a:pt x="535" y="205"/>
                  </a:cubicBezTo>
                  <a:cubicBezTo>
                    <a:pt x="534" y="203"/>
                    <a:pt x="539" y="201"/>
                    <a:pt x="539" y="198"/>
                  </a:cubicBezTo>
                  <a:cubicBezTo>
                    <a:pt x="538" y="192"/>
                    <a:pt x="531" y="183"/>
                    <a:pt x="525" y="181"/>
                  </a:cubicBezTo>
                  <a:cubicBezTo>
                    <a:pt x="523" y="179"/>
                    <a:pt x="519" y="180"/>
                    <a:pt x="517" y="179"/>
                  </a:cubicBezTo>
                  <a:cubicBezTo>
                    <a:pt x="511" y="176"/>
                    <a:pt x="506" y="173"/>
                    <a:pt x="501" y="170"/>
                  </a:cubicBezTo>
                  <a:cubicBezTo>
                    <a:pt x="498" y="168"/>
                    <a:pt x="497" y="165"/>
                    <a:pt x="494" y="164"/>
                  </a:cubicBezTo>
                  <a:cubicBezTo>
                    <a:pt x="491" y="163"/>
                    <a:pt x="488" y="163"/>
                    <a:pt x="485" y="162"/>
                  </a:cubicBezTo>
                  <a:cubicBezTo>
                    <a:pt x="480" y="159"/>
                    <a:pt x="475" y="150"/>
                    <a:pt x="471" y="151"/>
                  </a:cubicBezTo>
                  <a:cubicBezTo>
                    <a:pt x="453" y="157"/>
                    <a:pt x="473" y="162"/>
                    <a:pt x="475" y="167"/>
                  </a:cubicBezTo>
                  <a:cubicBezTo>
                    <a:pt x="476" y="169"/>
                    <a:pt x="477" y="172"/>
                    <a:pt x="479" y="175"/>
                  </a:cubicBezTo>
                  <a:cubicBezTo>
                    <a:pt x="480" y="176"/>
                    <a:pt x="482" y="175"/>
                    <a:pt x="484" y="176"/>
                  </a:cubicBezTo>
                  <a:cubicBezTo>
                    <a:pt x="492" y="179"/>
                    <a:pt x="499" y="184"/>
                    <a:pt x="508" y="188"/>
                  </a:cubicBezTo>
                  <a:cubicBezTo>
                    <a:pt x="508" y="188"/>
                    <a:pt x="511" y="186"/>
                    <a:pt x="510" y="187"/>
                  </a:cubicBezTo>
                  <a:cubicBezTo>
                    <a:pt x="505" y="188"/>
                    <a:pt x="500" y="191"/>
                    <a:pt x="495" y="192"/>
                  </a:cubicBezTo>
                  <a:cubicBezTo>
                    <a:pt x="485" y="195"/>
                    <a:pt x="487" y="188"/>
                    <a:pt x="477" y="195"/>
                  </a:cubicBezTo>
                  <a:cubicBezTo>
                    <a:pt x="472" y="198"/>
                    <a:pt x="481" y="199"/>
                    <a:pt x="483" y="202"/>
                  </a:cubicBezTo>
                  <a:cubicBezTo>
                    <a:pt x="485" y="203"/>
                    <a:pt x="485" y="206"/>
                    <a:pt x="486" y="208"/>
                  </a:cubicBezTo>
                  <a:cubicBezTo>
                    <a:pt x="487" y="209"/>
                    <a:pt x="491" y="211"/>
                    <a:pt x="490" y="212"/>
                  </a:cubicBezTo>
                  <a:cubicBezTo>
                    <a:pt x="487" y="214"/>
                    <a:pt x="483" y="213"/>
                    <a:pt x="479" y="214"/>
                  </a:cubicBezTo>
                  <a:cubicBezTo>
                    <a:pt x="468" y="218"/>
                    <a:pt x="475" y="217"/>
                    <a:pt x="468" y="225"/>
                  </a:cubicBezTo>
                  <a:cubicBezTo>
                    <a:pt x="467" y="225"/>
                    <a:pt x="469" y="223"/>
                    <a:pt x="469" y="222"/>
                  </a:cubicBezTo>
                  <a:cubicBezTo>
                    <a:pt x="468" y="219"/>
                    <a:pt x="467" y="216"/>
                    <a:pt x="465" y="215"/>
                  </a:cubicBezTo>
                  <a:cubicBezTo>
                    <a:pt x="463" y="214"/>
                    <a:pt x="462" y="217"/>
                    <a:pt x="461" y="218"/>
                  </a:cubicBezTo>
                  <a:cubicBezTo>
                    <a:pt x="461" y="220"/>
                    <a:pt x="461" y="222"/>
                    <a:pt x="460" y="223"/>
                  </a:cubicBezTo>
                  <a:cubicBezTo>
                    <a:pt x="457" y="229"/>
                    <a:pt x="454" y="235"/>
                    <a:pt x="451" y="241"/>
                  </a:cubicBezTo>
                  <a:cubicBezTo>
                    <a:pt x="450" y="244"/>
                    <a:pt x="452" y="250"/>
                    <a:pt x="449" y="252"/>
                  </a:cubicBezTo>
                  <a:cubicBezTo>
                    <a:pt x="447" y="254"/>
                    <a:pt x="441" y="251"/>
                    <a:pt x="440" y="248"/>
                  </a:cubicBezTo>
                  <a:cubicBezTo>
                    <a:pt x="439" y="246"/>
                    <a:pt x="447" y="242"/>
                    <a:pt x="444" y="240"/>
                  </a:cubicBezTo>
                  <a:cubicBezTo>
                    <a:pt x="441" y="238"/>
                    <a:pt x="434" y="240"/>
                    <a:pt x="432" y="243"/>
                  </a:cubicBezTo>
                  <a:cubicBezTo>
                    <a:pt x="427" y="250"/>
                    <a:pt x="444" y="255"/>
                    <a:pt x="444" y="256"/>
                  </a:cubicBezTo>
                  <a:cubicBezTo>
                    <a:pt x="447" y="263"/>
                    <a:pt x="434" y="262"/>
                    <a:pt x="434" y="262"/>
                  </a:cubicBezTo>
                  <a:cubicBezTo>
                    <a:pt x="432" y="263"/>
                    <a:pt x="434" y="265"/>
                    <a:pt x="434" y="267"/>
                  </a:cubicBezTo>
                  <a:cubicBezTo>
                    <a:pt x="432" y="270"/>
                    <a:pt x="429" y="273"/>
                    <a:pt x="428" y="276"/>
                  </a:cubicBezTo>
                  <a:cubicBezTo>
                    <a:pt x="427" y="280"/>
                    <a:pt x="439" y="281"/>
                    <a:pt x="438" y="285"/>
                  </a:cubicBezTo>
                  <a:cubicBezTo>
                    <a:pt x="436" y="290"/>
                    <a:pt x="430" y="290"/>
                    <a:pt x="425" y="291"/>
                  </a:cubicBezTo>
                  <a:cubicBezTo>
                    <a:pt x="424" y="291"/>
                    <a:pt x="427" y="288"/>
                    <a:pt x="425" y="287"/>
                  </a:cubicBezTo>
                  <a:cubicBezTo>
                    <a:pt x="422" y="286"/>
                    <a:pt x="418" y="284"/>
                    <a:pt x="414" y="286"/>
                  </a:cubicBezTo>
                  <a:cubicBezTo>
                    <a:pt x="413" y="286"/>
                    <a:pt x="414" y="290"/>
                    <a:pt x="416" y="291"/>
                  </a:cubicBezTo>
                  <a:cubicBezTo>
                    <a:pt x="419" y="294"/>
                    <a:pt x="424" y="292"/>
                    <a:pt x="427" y="295"/>
                  </a:cubicBezTo>
                  <a:cubicBezTo>
                    <a:pt x="429" y="296"/>
                    <a:pt x="430" y="301"/>
                    <a:pt x="427" y="301"/>
                  </a:cubicBezTo>
                  <a:cubicBezTo>
                    <a:pt x="422" y="303"/>
                    <a:pt x="417" y="299"/>
                    <a:pt x="412" y="298"/>
                  </a:cubicBezTo>
                  <a:cubicBezTo>
                    <a:pt x="410" y="298"/>
                    <a:pt x="408" y="298"/>
                    <a:pt x="406" y="296"/>
                  </a:cubicBezTo>
                  <a:cubicBezTo>
                    <a:pt x="403" y="294"/>
                    <a:pt x="400" y="291"/>
                    <a:pt x="399" y="287"/>
                  </a:cubicBezTo>
                  <a:cubicBezTo>
                    <a:pt x="398" y="285"/>
                    <a:pt x="401" y="283"/>
                    <a:pt x="400" y="282"/>
                  </a:cubicBezTo>
                  <a:cubicBezTo>
                    <a:pt x="399" y="279"/>
                    <a:pt x="391" y="279"/>
                    <a:pt x="393" y="277"/>
                  </a:cubicBezTo>
                  <a:cubicBezTo>
                    <a:pt x="397" y="273"/>
                    <a:pt x="404" y="274"/>
                    <a:pt x="409" y="272"/>
                  </a:cubicBezTo>
                  <a:cubicBezTo>
                    <a:pt x="410" y="272"/>
                    <a:pt x="411" y="273"/>
                    <a:pt x="412" y="273"/>
                  </a:cubicBezTo>
                  <a:cubicBezTo>
                    <a:pt x="413" y="273"/>
                    <a:pt x="414" y="274"/>
                    <a:pt x="415" y="273"/>
                  </a:cubicBezTo>
                  <a:cubicBezTo>
                    <a:pt x="422" y="262"/>
                    <a:pt x="431" y="257"/>
                    <a:pt x="419" y="250"/>
                  </a:cubicBezTo>
                  <a:cubicBezTo>
                    <a:pt x="416" y="249"/>
                    <a:pt x="413" y="249"/>
                    <a:pt x="411" y="248"/>
                  </a:cubicBezTo>
                  <a:cubicBezTo>
                    <a:pt x="402" y="246"/>
                    <a:pt x="393" y="240"/>
                    <a:pt x="384" y="240"/>
                  </a:cubicBezTo>
                  <a:cubicBezTo>
                    <a:pt x="380" y="240"/>
                    <a:pt x="377" y="240"/>
                    <a:pt x="373" y="241"/>
                  </a:cubicBezTo>
                  <a:cubicBezTo>
                    <a:pt x="372" y="241"/>
                    <a:pt x="372" y="243"/>
                    <a:pt x="371" y="243"/>
                  </a:cubicBezTo>
                  <a:cubicBezTo>
                    <a:pt x="368" y="243"/>
                    <a:pt x="364" y="240"/>
                    <a:pt x="361" y="239"/>
                  </a:cubicBezTo>
                  <a:cubicBezTo>
                    <a:pt x="359" y="238"/>
                    <a:pt x="357" y="240"/>
                    <a:pt x="355" y="239"/>
                  </a:cubicBezTo>
                  <a:cubicBezTo>
                    <a:pt x="352" y="236"/>
                    <a:pt x="350" y="231"/>
                    <a:pt x="347" y="229"/>
                  </a:cubicBezTo>
                  <a:cubicBezTo>
                    <a:pt x="345" y="227"/>
                    <a:pt x="343" y="228"/>
                    <a:pt x="341" y="228"/>
                  </a:cubicBezTo>
                  <a:cubicBezTo>
                    <a:pt x="339" y="227"/>
                    <a:pt x="336" y="226"/>
                    <a:pt x="333" y="226"/>
                  </a:cubicBezTo>
                  <a:cubicBezTo>
                    <a:pt x="309" y="228"/>
                    <a:pt x="337" y="230"/>
                    <a:pt x="317" y="242"/>
                  </a:cubicBezTo>
                  <a:cubicBezTo>
                    <a:pt x="313" y="244"/>
                    <a:pt x="309" y="241"/>
                    <a:pt x="305" y="240"/>
                  </a:cubicBezTo>
                  <a:cubicBezTo>
                    <a:pt x="301" y="239"/>
                    <a:pt x="320" y="241"/>
                    <a:pt x="311" y="245"/>
                  </a:cubicBezTo>
                  <a:cubicBezTo>
                    <a:pt x="309" y="246"/>
                    <a:pt x="307" y="243"/>
                    <a:pt x="304" y="244"/>
                  </a:cubicBezTo>
                  <a:cubicBezTo>
                    <a:pt x="302" y="244"/>
                    <a:pt x="300" y="245"/>
                    <a:pt x="299" y="245"/>
                  </a:cubicBezTo>
                  <a:cubicBezTo>
                    <a:pt x="282" y="253"/>
                    <a:pt x="299" y="249"/>
                    <a:pt x="289" y="266"/>
                  </a:cubicBezTo>
                  <a:cubicBezTo>
                    <a:pt x="287" y="268"/>
                    <a:pt x="284" y="265"/>
                    <a:pt x="282" y="266"/>
                  </a:cubicBezTo>
                  <a:cubicBezTo>
                    <a:pt x="281" y="266"/>
                    <a:pt x="284" y="267"/>
                    <a:pt x="284" y="269"/>
                  </a:cubicBezTo>
                  <a:cubicBezTo>
                    <a:pt x="282" y="287"/>
                    <a:pt x="282" y="274"/>
                    <a:pt x="272" y="279"/>
                  </a:cubicBezTo>
                  <a:cubicBezTo>
                    <a:pt x="271" y="280"/>
                    <a:pt x="272" y="283"/>
                    <a:pt x="270" y="284"/>
                  </a:cubicBezTo>
                  <a:cubicBezTo>
                    <a:pt x="269" y="285"/>
                    <a:pt x="266" y="284"/>
                    <a:pt x="265" y="285"/>
                  </a:cubicBezTo>
                  <a:cubicBezTo>
                    <a:pt x="265" y="287"/>
                    <a:pt x="269" y="289"/>
                    <a:pt x="268" y="291"/>
                  </a:cubicBezTo>
                  <a:cubicBezTo>
                    <a:pt x="268" y="295"/>
                    <a:pt x="267" y="299"/>
                    <a:pt x="265" y="303"/>
                  </a:cubicBezTo>
                  <a:cubicBezTo>
                    <a:pt x="250" y="332"/>
                    <a:pt x="270" y="286"/>
                    <a:pt x="255" y="311"/>
                  </a:cubicBezTo>
                  <a:cubicBezTo>
                    <a:pt x="254" y="312"/>
                    <a:pt x="257" y="314"/>
                    <a:pt x="256" y="314"/>
                  </a:cubicBezTo>
                  <a:cubicBezTo>
                    <a:pt x="247" y="318"/>
                    <a:pt x="256" y="306"/>
                    <a:pt x="249" y="315"/>
                  </a:cubicBezTo>
                  <a:cubicBezTo>
                    <a:pt x="246" y="317"/>
                    <a:pt x="239" y="321"/>
                    <a:pt x="242" y="323"/>
                  </a:cubicBezTo>
                  <a:cubicBezTo>
                    <a:pt x="245" y="326"/>
                    <a:pt x="250" y="319"/>
                    <a:pt x="254" y="319"/>
                  </a:cubicBezTo>
                  <a:cubicBezTo>
                    <a:pt x="256" y="319"/>
                    <a:pt x="256" y="322"/>
                    <a:pt x="255" y="323"/>
                  </a:cubicBezTo>
                  <a:cubicBezTo>
                    <a:pt x="252" y="325"/>
                    <a:pt x="247" y="324"/>
                    <a:pt x="243" y="325"/>
                  </a:cubicBezTo>
                  <a:cubicBezTo>
                    <a:pt x="241" y="326"/>
                    <a:pt x="240" y="330"/>
                    <a:pt x="237" y="331"/>
                  </a:cubicBezTo>
                  <a:cubicBezTo>
                    <a:pt x="236" y="332"/>
                    <a:pt x="233" y="331"/>
                    <a:pt x="232" y="332"/>
                  </a:cubicBezTo>
                  <a:cubicBezTo>
                    <a:pt x="231" y="332"/>
                    <a:pt x="231" y="334"/>
                    <a:pt x="230" y="334"/>
                  </a:cubicBezTo>
                  <a:cubicBezTo>
                    <a:pt x="228" y="335"/>
                    <a:pt x="224" y="333"/>
                    <a:pt x="222" y="334"/>
                  </a:cubicBezTo>
                  <a:cubicBezTo>
                    <a:pt x="219" y="337"/>
                    <a:pt x="221" y="344"/>
                    <a:pt x="218" y="346"/>
                  </a:cubicBezTo>
                  <a:cubicBezTo>
                    <a:pt x="215" y="348"/>
                    <a:pt x="211" y="343"/>
                    <a:pt x="208" y="344"/>
                  </a:cubicBezTo>
                  <a:cubicBezTo>
                    <a:pt x="207" y="344"/>
                    <a:pt x="207" y="347"/>
                    <a:pt x="208" y="348"/>
                  </a:cubicBezTo>
                  <a:cubicBezTo>
                    <a:pt x="212" y="349"/>
                    <a:pt x="219" y="345"/>
                    <a:pt x="221" y="349"/>
                  </a:cubicBezTo>
                  <a:cubicBezTo>
                    <a:pt x="224" y="356"/>
                    <a:pt x="208" y="354"/>
                    <a:pt x="206" y="357"/>
                  </a:cubicBezTo>
                  <a:cubicBezTo>
                    <a:pt x="205" y="357"/>
                    <a:pt x="207" y="359"/>
                    <a:pt x="208" y="359"/>
                  </a:cubicBezTo>
                  <a:cubicBezTo>
                    <a:pt x="219" y="360"/>
                    <a:pt x="215" y="357"/>
                    <a:pt x="224" y="357"/>
                  </a:cubicBezTo>
                  <a:cubicBezTo>
                    <a:pt x="225" y="357"/>
                    <a:pt x="228" y="357"/>
                    <a:pt x="227" y="358"/>
                  </a:cubicBezTo>
                  <a:cubicBezTo>
                    <a:pt x="220" y="360"/>
                    <a:pt x="213" y="361"/>
                    <a:pt x="206" y="362"/>
                  </a:cubicBezTo>
                  <a:cubicBezTo>
                    <a:pt x="205" y="363"/>
                    <a:pt x="211" y="362"/>
                    <a:pt x="210" y="362"/>
                  </a:cubicBezTo>
                  <a:cubicBezTo>
                    <a:pt x="208" y="363"/>
                    <a:pt x="204" y="362"/>
                    <a:pt x="205" y="363"/>
                  </a:cubicBezTo>
                  <a:cubicBezTo>
                    <a:pt x="207" y="366"/>
                    <a:pt x="211" y="367"/>
                    <a:pt x="214" y="368"/>
                  </a:cubicBezTo>
                  <a:cubicBezTo>
                    <a:pt x="217" y="369"/>
                    <a:pt x="221" y="365"/>
                    <a:pt x="221" y="368"/>
                  </a:cubicBezTo>
                  <a:cubicBezTo>
                    <a:pt x="222" y="379"/>
                    <a:pt x="192" y="380"/>
                    <a:pt x="206" y="392"/>
                  </a:cubicBezTo>
                  <a:cubicBezTo>
                    <a:pt x="212" y="397"/>
                    <a:pt x="220" y="398"/>
                    <a:pt x="227" y="401"/>
                  </a:cubicBezTo>
                  <a:cubicBezTo>
                    <a:pt x="228" y="401"/>
                    <a:pt x="228" y="403"/>
                    <a:pt x="228" y="402"/>
                  </a:cubicBezTo>
                  <a:cubicBezTo>
                    <a:pt x="232" y="399"/>
                    <a:pt x="235" y="395"/>
                    <a:pt x="238" y="392"/>
                  </a:cubicBezTo>
                  <a:cubicBezTo>
                    <a:pt x="239" y="390"/>
                    <a:pt x="239" y="389"/>
                    <a:pt x="240" y="388"/>
                  </a:cubicBezTo>
                  <a:cubicBezTo>
                    <a:pt x="242" y="386"/>
                    <a:pt x="246" y="385"/>
                    <a:pt x="248" y="382"/>
                  </a:cubicBezTo>
                  <a:cubicBezTo>
                    <a:pt x="249" y="381"/>
                    <a:pt x="248" y="375"/>
                    <a:pt x="249" y="377"/>
                  </a:cubicBezTo>
                  <a:cubicBezTo>
                    <a:pt x="250" y="380"/>
                    <a:pt x="248" y="384"/>
                    <a:pt x="250" y="387"/>
                  </a:cubicBezTo>
                  <a:cubicBezTo>
                    <a:pt x="252" y="391"/>
                    <a:pt x="258" y="394"/>
                    <a:pt x="259" y="399"/>
                  </a:cubicBezTo>
                  <a:cubicBezTo>
                    <a:pt x="260" y="402"/>
                    <a:pt x="257" y="405"/>
                    <a:pt x="258" y="409"/>
                  </a:cubicBezTo>
                  <a:cubicBezTo>
                    <a:pt x="267" y="450"/>
                    <a:pt x="260" y="403"/>
                    <a:pt x="269" y="424"/>
                  </a:cubicBezTo>
                  <a:cubicBezTo>
                    <a:pt x="269" y="426"/>
                    <a:pt x="269" y="428"/>
                    <a:pt x="268" y="430"/>
                  </a:cubicBezTo>
                  <a:cubicBezTo>
                    <a:pt x="268" y="431"/>
                    <a:pt x="265" y="428"/>
                    <a:pt x="265" y="429"/>
                  </a:cubicBezTo>
                  <a:cubicBezTo>
                    <a:pt x="265" y="434"/>
                    <a:pt x="266" y="439"/>
                    <a:pt x="269" y="443"/>
                  </a:cubicBezTo>
                  <a:cubicBezTo>
                    <a:pt x="270" y="444"/>
                    <a:pt x="281" y="443"/>
                    <a:pt x="281" y="442"/>
                  </a:cubicBezTo>
                  <a:cubicBezTo>
                    <a:pt x="284" y="439"/>
                    <a:pt x="282" y="434"/>
                    <a:pt x="285" y="431"/>
                  </a:cubicBezTo>
                  <a:cubicBezTo>
                    <a:pt x="289" y="426"/>
                    <a:pt x="296" y="426"/>
                    <a:pt x="300" y="421"/>
                  </a:cubicBezTo>
                  <a:cubicBezTo>
                    <a:pt x="302" y="419"/>
                    <a:pt x="299" y="416"/>
                    <a:pt x="299" y="413"/>
                  </a:cubicBezTo>
                  <a:cubicBezTo>
                    <a:pt x="299" y="412"/>
                    <a:pt x="301" y="412"/>
                    <a:pt x="301" y="411"/>
                  </a:cubicBezTo>
                  <a:cubicBezTo>
                    <a:pt x="301" y="408"/>
                    <a:pt x="298" y="407"/>
                    <a:pt x="298" y="404"/>
                  </a:cubicBezTo>
                  <a:cubicBezTo>
                    <a:pt x="298" y="403"/>
                    <a:pt x="301" y="405"/>
                    <a:pt x="301" y="405"/>
                  </a:cubicBezTo>
                  <a:cubicBezTo>
                    <a:pt x="302" y="403"/>
                    <a:pt x="302" y="400"/>
                    <a:pt x="301" y="398"/>
                  </a:cubicBezTo>
                  <a:cubicBezTo>
                    <a:pt x="299" y="396"/>
                    <a:pt x="294" y="396"/>
                    <a:pt x="295" y="394"/>
                  </a:cubicBezTo>
                  <a:cubicBezTo>
                    <a:pt x="297" y="391"/>
                    <a:pt x="302" y="393"/>
                    <a:pt x="305" y="392"/>
                  </a:cubicBezTo>
                  <a:cubicBezTo>
                    <a:pt x="308" y="390"/>
                    <a:pt x="311" y="389"/>
                    <a:pt x="312" y="386"/>
                  </a:cubicBezTo>
                  <a:cubicBezTo>
                    <a:pt x="313" y="384"/>
                    <a:pt x="309" y="386"/>
                    <a:pt x="308" y="385"/>
                  </a:cubicBezTo>
                  <a:cubicBezTo>
                    <a:pt x="306" y="383"/>
                    <a:pt x="306" y="379"/>
                    <a:pt x="305" y="377"/>
                  </a:cubicBezTo>
                  <a:cubicBezTo>
                    <a:pt x="304" y="375"/>
                    <a:pt x="305" y="382"/>
                    <a:pt x="307" y="383"/>
                  </a:cubicBezTo>
                  <a:cubicBezTo>
                    <a:pt x="309" y="384"/>
                    <a:pt x="316" y="377"/>
                    <a:pt x="317" y="377"/>
                  </a:cubicBezTo>
                  <a:cubicBezTo>
                    <a:pt x="318" y="374"/>
                    <a:pt x="307" y="367"/>
                    <a:pt x="306" y="365"/>
                  </a:cubicBezTo>
                  <a:cubicBezTo>
                    <a:pt x="305" y="364"/>
                    <a:pt x="297" y="343"/>
                    <a:pt x="298" y="339"/>
                  </a:cubicBezTo>
                  <a:cubicBezTo>
                    <a:pt x="299" y="337"/>
                    <a:pt x="303" y="337"/>
                    <a:pt x="304" y="335"/>
                  </a:cubicBezTo>
                  <a:cubicBezTo>
                    <a:pt x="307" y="331"/>
                    <a:pt x="308" y="327"/>
                    <a:pt x="311" y="324"/>
                  </a:cubicBezTo>
                  <a:cubicBezTo>
                    <a:pt x="313" y="322"/>
                    <a:pt x="317" y="322"/>
                    <a:pt x="319" y="320"/>
                  </a:cubicBezTo>
                  <a:cubicBezTo>
                    <a:pt x="332" y="306"/>
                    <a:pt x="320" y="315"/>
                    <a:pt x="319" y="306"/>
                  </a:cubicBezTo>
                  <a:cubicBezTo>
                    <a:pt x="318" y="305"/>
                    <a:pt x="321" y="304"/>
                    <a:pt x="321" y="302"/>
                  </a:cubicBezTo>
                  <a:cubicBezTo>
                    <a:pt x="322" y="301"/>
                    <a:pt x="319" y="301"/>
                    <a:pt x="319" y="300"/>
                  </a:cubicBezTo>
                  <a:cubicBezTo>
                    <a:pt x="318" y="291"/>
                    <a:pt x="331" y="291"/>
                    <a:pt x="335" y="292"/>
                  </a:cubicBezTo>
                  <a:cubicBezTo>
                    <a:pt x="340" y="292"/>
                    <a:pt x="348" y="295"/>
                    <a:pt x="347" y="302"/>
                  </a:cubicBezTo>
                  <a:cubicBezTo>
                    <a:pt x="346" y="304"/>
                    <a:pt x="343" y="303"/>
                    <a:pt x="341" y="304"/>
                  </a:cubicBezTo>
                  <a:cubicBezTo>
                    <a:pt x="339" y="308"/>
                    <a:pt x="340" y="312"/>
                    <a:pt x="338" y="315"/>
                  </a:cubicBezTo>
                  <a:cubicBezTo>
                    <a:pt x="337" y="317"/>
                    <a:pt x="335" y="319"/>
                    <a:pt x="334" y="321"/>
                  </a:cubicBezTo>
                  <a:cubicBezTo>
                    <a:pt x="333" y="322"/>
                    <a:pt x="331" y="322"/>
                    <a:pt x="331" y="323"/>
                  </a:cubicBezTo>
                  <a:cubicBezTo>
                    <a:pt x="330" y="324"/>
                    <a:pt x="332" y="325"/>
                    <a:pt x="332" y="326"/>
                  </a:cubicBezTo>
                  <a:cubicBezTo>
                    <a:pt x="330" y="329"/>
                    <a:pt x="325" y="330"/>
                    <a:pt x="325" y="334"/>
                  </a:cubicBezTo>
                  <a:cubicBezTo>
                    <a:pt x="324" y="342"/>
                    <a:pt x="328" y="349"/>
                    <a:pt x="331" y="357"/>
                  </a:cubicBezTo>
                  <a:cubicBezTo>
                    <a:pt x="331" y="359"/>
                    <a:pt x="331" y="362"/>
                    <a:pt x="333" y="363"/>
                  </a:cubicBezTo>
                  <a:cubicBezTo>
                    <a:pt x="333" y="363"/>
                    <a:pt x="349" y="370"/>
                    <a:pt x="349" y="370"/>
                  </a:cubicBezTo>
                  <a:cubicBezTo>
                    <a:pt x="349" y="371"/>
                    <a:pt x="345" y="373"/>
                    <a:pt x="346" y="373"/>
                  </a:cubicBezTo>
                  <a:cubicBezTo>
                    <a:pt x="350" y="372"/>
                    <a:pt x="354" y="368"/>
                    <a:pt x="358" y="367"/>
                  </a:cubicBezTo>
                  <a:cubicBezTo>
                    <a:pt x="359" y="366"/>
                    <a:pt x="361" y="367"/>
                    <a:pt x="362" y="366"/>
                  </a:cubicBezTo>
                  <a:cubicBezTo>
                    <a:pt x="365" y="364"/>
                    <a:pt x="368" y="360"/>
                    <a:pt x="371" y="358"/>
                  </a:cubicBezTo>
                  <a:cubicBezTo>
                    <a:pt x="372" y="358"/>
                    <a:pt x="372" y="361"/>
                    <a:pt x="373" y="361"/>
                  </a:cubicBezTo>
                  <a:cubicBezTo>
                    <a:pt x="376" y="360"/>
                    <a:pt x="378" y="357"/>
                    <a:pt x="381" y="357"/>
                  </a:cubicBezTo>
                  <a:cubicBezTo>
                    <a:pt x="388" y="358"/>
                    <a:pt x="395" y="359"/>
                    <a:pt x="401" y="362"/>
                  </a:cubicBezTo>
                  <a:cubicBezTo>
                    <a:pt x="404" y="364"/>
                    <a:pt x="395" y="363"/>
                    <a:pt x="392" y="364"/>
                  </a:cubicBezTo>
                  <a:cubicBezTo>
                    <a:pt x="390" y="365"/>
                    <a:pt x="388" y="367"/>
                    <a:pt x="386" y="367"/>
                  </a:cubicBezTo>
                  <a:cubicBezTo>
                    <a:pt x="374" y="371"/>
                    <a:pt x="368" y="370"/>
                    <a:pt x="359" y="377"/>
                  </a:cubicBezTo>
                  <a:cubicBezTo>
                    <a:pt x="358" y="377"/>
                    <a:pt x="358" y="379"/>
                    <a:pt x="357" y="379"/>
                  </a:cubicBezTo>
                  <a:cubicBezTo>
                    <a:pt x="356" y="380"/>
                    <a:pt x="353" y="379"/>
                    <a:pt x="353" y="381"/>
                  </a:cubicBezTo>
                  <a:cubicBezTo>
                    <a:pt x="352" y="382"/>
                    <a:pt x="355" y="392"/>
                    <a:pt x="358" y="393"/>
                  </a:cubicBezTo>
                  <a:cubicBezTo>
                    <a:pt x="360" y="394"/>
                    <a:pt x="363" y="391"/>
                    <a:pt x="364" y="392"/>
                  </a:cubicBezTo>
                  <a:cubicBezTo>
                    <a:pt x="366" y="394"/>
                    <a:pt x="363" y="397"/>
                    <a:pt x="364" y="400"/>
                  </a:cubicBezTo>
                  <a:cubicBezTo>
                    <a:pt x="364" y="403"/>
                    <a:pt x="368" y="406"/>
                    <a:pt x="367" y="408"/>
                  </a:cubicBezTo>
                  <a:cubicBezTo>
                    <a:pt x="355" y="423"/>
                    <a:pt x="356" y="393"/>
                    <a:pt x="343" y="406"/>
                  </a:cubicBezTo>
                  <a:cubicBezTo>
                    <a:pt x="342" y="407"/>
                    <a:pt x="342" y="410"/>
                    <a:pt x="342" y="411"/>
                  </a:cubicBezTo>
                  <a:cubicBezTo>
                    <a:pt x="341" y="416"/>
                    <a:pt x="340" y="420"/>
                    <a:pt x="340" y="424"/>
                  </a:cubicBezTo>
                  <a:cubicBezTo>
                    <a:pt x="341" y="430"/>
                    <a:pt x="343" y="435"/>
                    <a:pt x="345" y="441"/>
                  </a:cubicBezTo>
                  <a:cubicBezTo>
                    <a:pt x="345" y="442"/>
                    <a:pt x="347" y="444"/>
                    <a:pt x="346" y="445"/>
                  </a:cubicBezTo>
                  <a:cubicBezTo>
                    <a:pt x="342" y="446"/>
                    <a:pt x="338" y="444"/>
                    <a:pt x="334" y="446"/>
                  </a:cubicBezTo>
                  <a:cubicBezTo>
                    <a:pt x="332" y="447"/>
                    <a:pt x="334" y="452"/>
                    <a:pt x="332" y="453"/>
                  </a:cubicBezTo>
                  <a:cubicBezTo>
                    <a:pt x="326" y="457"/>
                    <a:pt x="325" y="448"/>
                    <a:pt x="320" y="449"/>
                  </a:cubicBezTo>
                  <a:cubicBezTo>
                    <a:pt x="315" y="449"/>
                    <a:pt x="311" y="452"/>
                    <a:pt x="307" y="453"/>
                  </a:cubicBezTo>
                  <a:cubicBezTo>
                    <a:pt x="306" y="454"/>
                    <a:pt x="305" y="453"/>
                    <a:pt x="304" y="454"/>
                  </a:cubicBezTo>
                  <a:cubicBezTo>
                    <a:pt x="302" y="455"/>
                    <a:pt x="302" y="458"/>
                    <a:pt x="301" y="459"/>
                  </a:cubicBezTo>
                  <a:cubicBezTo>
                    <a:pt x="298" y="460"/>
                    <a:pt x="295" y="460"/>
                    <a:pt x="293" y="461"/>
                  </a:cubicBezTo>
                  <a:cubicBezTo>
                    <a:pt x="289" y="462"/>
                    <a:pt x="286" y="463"/>
                    <a:pt x="283" y="465"/>
                  </a:cubicBezTo>
                  <a:cubicBezTo>
                    <a:pt x="282" y="466"/>
                    <a:pt x="284" y="468"/>
                    <a:pt x="283" y="467"/>
                  </a:cubicBezTo>
                  <a:cubicBezTo>
                    <a:pt x="277" y="464"/>
                    <a:pt x="273" y="458"/>
                    <a:pt x="266" y="456"/>
                  </a:cubicBezTo>
                  <a:cubicBezTo>
                    <a:pt x="264" y="456"/>
                    <a:pt x="265" y="461"/>
                    <a:pt x="263" y="462"/>
                  </a:cubicBezTo>
                  <a:cubicBezTo>
                    <a:pt x="254" y="467"/>
                    <a:pt x="247" y="465"/>
                    <a:pt x="241" y="457"/>
                  </a:cubicBezTo>
                  <a:cubicBezTo>
                    <a:pt x="240" y="456"/>
                    <a:pt x="243" y="454"/>
                    <a:pt x="242" y="452"/>
                  </a:cubicBezTo>
                  <a:cubicBezTo>
                    <a:pt x="241" y="451"/>
                    <a:pt x="238" y="453"/>
                    <a:pt x="238" y="451"/>
                  </a:cubicBezTo>
                  <a:cubicBezTo>
                    <a:pt x="236" y="447"/>
                    <a:pt x="237" y="442"/>
                    <a:pt x="239" y="438"/>
                  </a:cubicBezTo>
                  <a:cubicBezTo>
                    <a:pt x="239" y="437"/>
                    <a:pt x="242" y="439"/>
                    <a:pt x="243" y="438"/>
                  </a:cubicBezTo>
                  <a:cubicBezTo>
                    <a:pt x="245" y="436"/>
                    <a:pt x="244" y="432"/>
                    <a:pt x="246" y="430"/>
                  </a:cubicBezTo>
                  <a:cubicBezTo>
                    <a:pt x="247" y="429"/>
                    <a:pt x="248" y="432"/>
                    <a:pt x="249" y="432"/>
                  </a:cubicBezTo>
                  <a:cubicBezTo>
                    <a:pt x="255" y="429"/>
                    <a:pt x="250" y="411"/>
                    <a:pt x="248" y="408"/>
                  </a:cubicBezTo>
                  <a:cubicBezTo>
                    <a:pt x="247" y="406"/>
                    <a:pt x="244" y="409"/>
                    <a:pt x="243" y="410"/>
                  </a:cubicBezTo>
                  <a:cubicBezTo>
                    <a:pt x="241" y="412"/>
                    <a:pt x="238" y="414"/>
                    <a:pt x="238" y="417"/>
                  </a:cubicBezTo>
                  <a:cubicBezTo>
                    <a:pt x="238" y="418"/>
                    <a:pt x="244" y="417"/>
                    <a:pt x="243" y="418"/>
                  </a:cubicBezTo>
                  <a:cubicBezTo>
                    <a:pt x="241" y="421"/>
                    <a:pt x="237" y="420"/>
                    <a:pt x="235" y="422"/>
                  </a:cubicBezTo>
                  <a:cubicBezTo>
                    <a:pt x="233" y="424"/>
                    <a:pt x="224" y="434"/>
                    <a:pt x="225" y="440"/>
                  </a:cubicBezTo>
                  <a:cubicBezTo>
                    <a:pt x="227" y="447"/>
                    <a:pt x="231" y="452"/>
                    <a:pt x="233" y="459"/>
                  </a:cubicBezTo>
                  <a:cubicBezTo>
                    <a:pt x="233" y="461"/>
                    <a:pt x="231" y="463"/>
                    <a:pt x="232" y="464"/>
                  </a:cubicBezTo>
                  <a:cubicBezTo>
                    <a:pt x="234" y="468"/>
                    <a:pt x="244" y="470"/>
                    <a:pt x="241" y="471"/>
                  </a:cubicBezTo>
                  <a:cubicBezTo>
                    <a:pt x="237" y="472"/>
                    <a:pt x="234" y="464"/>
                    <a:pt x="230" y="465"/>
                  </a:cubicBezTo>
                  <a:cubicBezTo>
                    <a:pt x="227" y="466"/>
                    <a:pt x="231" y="473"/>
                    <a:pt x="228" y="474"/>
                  </a:cubicBezTo>
                  <a:cubicBezTo>
                    <a:pt x="226" y="474"/>
                    <a:pt x="226" y="468"/>
                    <a:pt x="223" y="468"/>
                  </a:cubicBezTo>
                  <a:cubicBezTo>
                    <a:pt x="220" y="468"/>
                    <a:pt x="219" y="474"/>
                    <a:pt x="215" y="475"/>
                  </a:cubicBezTo>
                  <a:cubicBezTo>
                    <a:pt x="211" y="476"/>
                    <a:pt x="208" y="471"/>
                    <a:pt x="204" y="472"/>
                  </a:cubicBezTo>
                  <a:cubicBezTo>
                    <a:pt x="200" y="472"/>
                    <a:pt x="198" y="476"/>
                    <a:pt x="195" y="478"/>
                  </a:cubicBezTo>
                  <a:cubicBezTo>
                    <a:pt x="194" y="479"/>
                    <a:pt x="192" y="477"/>
                    <a:pt x="191" y="478"/>
                  </a:cubicBezTo>
                  <a:cubicBezTo>
                    <a:pt x="189" y="481"/>
                    <a:pt x="189" y="485"/>
                    <a:pt x="187" y="489"/>
                  </a:cubicBezTo>
                  <a:cubicBezTo>
                    <a:pt x="186" y="491"/>
                    <a:pt x="184" y="493"/>
                    <a:pt x="183" y="495"/>
                  </a:cubicBezTo>
                  <a:cubicBezTo>
                    <a:pt x="183" y="497"/>
                    <a:pt x="186" y="499"/>
                    <a:pt x="184" y="500"/>
                  </a:cubicBezTo>
                  <a:cubicBezTo>
                    <a:pt x="182" y="502"/>
                    <a:pt x="179" y="498"/>
                    <a:pt x="176" y="499"/>
                  </a:cubicBezTo>
                  <a:cubicBezTo>
                    <a:pt x="172" y="500"/>
                    <a:pt x="170" y="504"/>
                    <a:pt x="166" y="505"/>
                  </a:cubicBezTo>
                  <a:cubicBezTo>
                    <a:pt x="163" y="507"/>
                    <a:pt x="159" y="505"/>
                    <a:pt x="156" y="508"/>
                  </a:cubicBezTo>
                  <a:cubicBezTo>
                    <a:pt x="154" y="511"/>
                    <a:pt x="158" y="516"/>
                    <a:pt x="156" y="519"/>
                  </a:cubicBezTo>
                  <a:cubicBezTo>
                    <a:pt x="153" y="522"/>
                    <a:pt x="148" y="521"/>
                    <a:pt x="144" y="522"/>
                  </a:cubicBezTo>
                  <a:cubicBezTo>
                    <a:pt x="142" y="524"/>
                    <a:pt x="140" y="525"/>
                    <a:pt x="138" y="527"/>
                  </a:cubicBezTo>
                  <a:cubicBezTo>
                    <a:pt x="137" y="528"/>
                    <a:pt x="138" y="530"/>
                    <a:pt x="137" y="530"/>
                  </a:cubicBezTo>
                  <a:cubicBezTo>
                    <a:pt x="133" y="530"/>
                    <a:pt x="128" y="531"/>
                    <a:pt x="125" y="529"/>
                  </a:cubicBezTo>
                  <a:cubicBezTo>
                    <a:pt x="123" y="528"/>
                    <a:pt x="126" y="524"/>
                    <a:pt x="125" y="523"/>
                  </a:cubicBezTo>
                  <a:cubicBezTo>
                    <a:pt x="123" y="521"/>
                    <a:pt x="119" y="519"/>
                    <a:pt x="118" y="521"/>
                  </a:cubicBezTo>
                  <a:cubicBezTo>
                    <a:pt x="108" y="537"/>
                    <a:pt x="136" y="523"/>
                    <a:pt x="115" y="537"/>
                  </a:cubicBezTo>
                  <a:cubicBezTo>
                    <a:pt x="113" y="539"/>
                    <a:pt x="110" y="540"/>
                    <a:pt x="107" y="539"/>
                  </a:cubicBezTo>
                  <a:cubicBezTo>
                    <a:pt x="104" y="539"/>
                    <a:pt x="105" y="534"/>
                    <a:pt x="103" y="533"/>
                  </a:cubicBezTo>
                  <a:cubicBezTo>
                    <a:pt x="102" y="533"/>
                    <a:pt x="85" y="535"/>
                    <a:pt x="85" y="536"/>
                  </a:cubicBezTo>
                  <a:cubicBezTo>
                    <a:pt x="87" y="543"/>
                    <a:pt x="93" y="550"/>
                    <a:pt x="99" y="555"/>
                  </a:cubicBezTo>
                  <a:cubicBezTo>
                    <a:pt x="101" y="556"/>
                    <a:pt x="106" y="549"/>
                    <a:pt x="107" y="556"/>
                  </a:cubicBezTo>
                  <a:cubicBezTo>
                    <a:pt x="107" y="557"/>
                    <a:pt x="104" y="558"/>
                    <a:pt x="105" y="558"/>
                  </a:cubicBezTo>
                  <a:cubicBezTo>
                    <a:pt x="107" y="560"/>
                    <a:pt x="112" y="558"/>
                    <a:pt x="113" y="561"/>
                  </a:cubicBezTo>
                  <a:cubicBezTo>
                    <a:pt x="114" y="563"/>
                    <a:pt x="108" y="564"/>
                    <a:pt x="108" y="566"/>
                  </a:cubicBezTo>
                  <a:cubicBezTo>
                    <a:pt x="107" y="569"/>
                    <a:pt x="110" y="570"/>
                    <a:pt x="110" y="572"/>
                  </a:cubicBezTo>
                  <a:cubicBezTo>
                    <a:pt x="112" y="578"/>
                    <a:pt x="115" y="583"/>
                    <a:pt x="116" y="588"/>
                  </a:cubicBezTo>
                  <a:cubicBezTo>
                    <a:pt x="118" y="604"/>
                    <a:pt x="115" y="599"/>
                    <a:pt x="110" y="609"/>
                  </a:cubicBezTo>
                  <a:cubicBezTo>
                    <a:pt x="109" y="612"/>
                    <a:pt x="108" y="616"/>
                    <a:pt x="106" y="620"/>
                  </a:cubicBezTo>
                  <a:cubicBezTo>
                    <a:pt x="104" y="624"/>
                    <a:pt x="97" y="619"/>
                    <a:pt x="92" y="619"/>
                  </a:cubicBezTo>
                  <a:cubicBezTo>
                    <a:pt x="91" y="619"/>
                    <a:pt x="90" y="621"/>
                    <a:pt x="88" y="621"/>
                  </a:cubicBezTo>
                  <a:cubicBezTo>
                    <a:pt x="86" y="620"/>
                    <a:pt x="85" y="617"/>
                    <a:pt x="83" y="616"/>
                  </a:cubicBezTo>
                  <a:cubicBezTo>
                    <a:pt x="79" y="616"/>
                    <a:pt x="76" y="617"/>
                    <a:pt x="72" y="617"/>
                  </a:cubicBezTo>
                  <a:cubicBezTo>
                    <a:pt x="63" y="615"/>
                    <a:pt x="54" y="611"/>
                    <a:pt x="45" y="609"/>
                  </a:cubicBezTo>
                  <a:cubicBezTo>
                    <a:pt x="44" y="609"/>
                    <a:pt x="45" y="610"/>
                    <a:pt x="44" y="610"/>
                  </a:cubicBezTo>
                  <a:cubicBezTo>
                    <a:pt x="41" y="608"/>
                    <a:pt x="40" y="603"/>
                    <a:pt x="36" y="603"/>
                  </a:cubicBezTo>
                  <a:cubicBezTo>
                    <a:pt x="4" y="605"/>
                    <a:pt x="25" y="612"/>
                    <a:pt x="23" y="624"/>
                  </a:cubicBezTo>
                  <a:cubicBezTo>
                    <a:pt x="22" y="632"/>
                    <a:pt x="19" y="640"/>
                    <a:pt x="17" y="648"/>
                  </a:cubicBezTo>
                  <a:cubicBezTo>
                    <a:pt x="17" y="648"/>
                    <a:pt x="18" y="649"/>
                    <a:pt x="18" y="649"/>
                  </a:cubicBezTo>
                  <a:cubicBezTo>
                    <a:pt x="16" y="655"/>
                    <a:pt x="10" y="664"/>
                    <a:pt x="6" y="669"/>
                  </a:cubicBezTo>
                  <a:cubicBezTo>
                    <a:pt x="6" y="669"/>
                    <a:pt x="4" y="668"/>
                    <a:pt x="4" y="669"/>
                  </a:cubicBezTo>
                  <a:cubicBezTo>
                    <a:pt x="2" y="672"/>
                    <a:pt x="0" y="675"/>
                    <a:pt x="0" y="679"/>
                  </a:cubicBezTo>
                  <a:cubicBezTo>
                    <a:pt x="2" y="693"/>
                    <a:pt x="7" y="702"/>
                    <a:pt x="20" y="709"/>
                  </a:cubicBezTo>
                  <a:cubicBezTo>
                    <a:pt x="22" y="710"/>
                    <a:pt x="25" y="707"/>
                    <a:pt x="27" y="709"/>
                  </a:cubicBezTo>
                  <a:cubicBezTo>
                    <a:pt x="29" y="711"/>
                    <a:pt x="28" y="715"/>
                    <a:pt x="30" y="718"/>
                  </a:cubicBezTo>
                  <a:cubicBezTo>
                    <a:pt x="33" y="723"/>
                    <a:pt x="38" y="726"/>
                    <a:pt x="41" y="730"/>
                  </a:cubicBezTo>
                  <a:cubicBezTo>
                    <a:pt x="41" y="730"/>
                    <a:pt x="41" y="730"/>
                    <a:pt x="41" y="730"/>
                  </a:cubicBezTo>
                  <a:cubicBezTo>
                    <a:pt x="54" y="729"/>
                    <a:pt x="67" y="727"/>
                    <a:pt x="80" y="726"/>
                  </a:cubicBezTo>
                  <a:cubicBezTo>
                    <a:pt x="81" y="726"/>
                    <a:pt x="82" y="729"/>
                    <a:pt x="83" y="728"/>
                  </a:cubicBezTo>
                  <a:cubicBezTo>
                    <a:pt x="86" y="726"/>
                    <a:pt x="87" y="720"/>
                    <a:pt x="90" y="718"/>
                  </a:cubicBezTo>
                  <a:cubicBezTo>
                    <a:pt x="94" y="716"/>
                    <a:pt x="99" y="719"/>
                    <a:pt x="102" y="716"/>
                  </a:cubicBezTo>
                  <a:cubicBezTo>
                    <a:pt x="105" y="715"/>
                    <a:pt x="102" y="710"/>
                    <a:pt x="104" y="708"/>
                  </a:cubicBezTo>
                  <a:cubicBezTo>
                    <a:pt x="106" y="705"/>
                    <a:pt x="111" y="704"/>
                    <a:pt x="113" y="701"/>
                  </a:cubicBezTo>
                  <a:cubicBezTo>
                    <a:pt x="113" y="701"/>
                    <a:pt x="111" y="687"/>
                    <a:pt x="111" y="687"/>
                  </a:cubicBezTo>
                  <a:cubicBezTo>
                    <a:pt x="111" y="684"/>
                    <a:pt x="114" y="682"/>
                    <a:pt x="116" y="680"/>
                  </a:cubicBezTo>
                  <a:cubicBezTo>
                    <a:pt x="123" y="671"/>
                    <a:pt x="126" y="666"/>
                    <a:pt x="136" y="662"/>
                  </a:cubicBezTo>
                  <a:cubicBezTo>
                    <a:pt x="146" y="659"/>
                    <a:pt x="144" y="667"/>
                    <a:pt x="155" y="655"/>
                  </a:cubicBezTo>
                  <a:cubicBezTo>
                    <a:pt x="157" y="652"/>
                    <a:pt x="158" y="648"/>
                    <a:pt x="159" y="644"/>
                  </a:cubicBezTo>
                  <a:cubicBezTo>
                    <a:pt x="159" y="640"/>
                    <a:pt x="155" y="635"/>
                    <a:pt x="158" y="633"/>
                  </a:cubicBezTo>
                  <a:cubicBezTo>
                    <a:pt x="165" y="628"/>
                    <a:pt x="174" y="628"/>
                    <a:pt x="182" y="627"/>
                  </a:cubicBezTo>
                  <a:cubicBezTo>
                    <a:pt x="183" y="627"/>
                    <a:pt x="181" y="630"/>
                    <a:pt x="181" y="631"/>
                  </a:cubicBezTo>
                  <a:cubicBezTo>
                    <a:pt x="182" y="632"/>
                    <a:pt x="184" y="632"/>
                    <a:pt x="185" y="633"/>
                  </a:cubicBezTo>
                  <a:cubicBezTo>
                    <a:pt x="188" y="634"/>
                    <a:pt x="191" y="637"/>
                    <a:pt x="194" y="636"/>
                  </a:cubicBezTo>
                  <a:cubicBezTo>
                    <a:pt x="200" y="634"/>
                    <a:pt x="204" y="629"/>
                    <a:pt x="209" y="626"/>
                  </a:cubicBezTo>
                  <a:cubicBezTo>
                    <a:pt x="212" y="624"/>
                    <a:pt x="215" y="625"/>
                    <a:pt x="218" y="623"/>
                  </a:cubicBezTo>
                  <a:cubicBezTo>
                    <a:pt x="221" y="621"/>
                    <a:pt x="222" y="615"/>
                    <a:pt x="226" y="615"/>
                  </a:cubicBezTo>
                  <a:cubicBezTo>
                    <a:pt x="239" y="614"/>
                    <a:pt x="244" y="625"/>
                    <a:pt x="246" y="635"/>
                  </a:cubicBezTo>
                  <a:cubicBezTo>
                    <a:pt x="247" y="636"/>
                    <a:pt x="245" y="638"/>
                    <a:pt x="246" y="640"/>
                  </a:cubicBezTo>
                  <a:cubicBezTo>
                    <a:pt x="248" y="643"/>
                    <a:pt x="250" y="646"/>
                    <a:pt x="253" y="648"/>
                  </a:cubicBezTo>
                  <a:cubicBezTo>
                    <a:pt x="255" y="650"/>
                    <a:pt x="258" y="649"/>
                    <a:pt x="259" y="650"/>
                  </a:cubicBezTo>
                  <a:cubicBezTo>
                    <a:pt x="261" y="651"/>
                    <a:pt x="261" y="653"/>
                    <a:pt x="262" y="654"/>
                  </a:cubicBezTo>
                  <a:cubicBezTo>
                    <a:pt x="266" y="658"/>
                    <a:pt x="272" y="660"/>
                    <a:pt x="275" y="665"/>
                  </a:cubicBezTo>
                  <a:cubicBezTo>
                    <a:pt x="276" y="665"/>
                    <a:pt x="276" y="667"/>
                    <a:pt x="277" y="667"/>
                  </a:cubicBezTo>
                  <a:cubicBezTo>
                    <a:pt x="280" y="668"/>
                    <a:pt x="283" y="665"/>
                    <a:pt x="285" y="667"/>
                  </a:cubicBezTo>
                  <a:cubicBezTo>
                    <a:pt x="288" y="668"/>
                    <a:pt x="287" y="672"/>
                    <a:pt x="290" y="674"/>
                  </a:cubicBezTo>
                  <a:cubicBezTo>
                    <a:pt x="292" y="676"/>
                    <a:pt x="296" y="674"/>
                    <a:pt x="299" y="676"/>
                  </a:cubicBezTo>
                  <a:cubicBezTo>
                    <a:pt x="302" y="678"/>
                    <a:pt x="302" y="683"/>
                    <a:pt x="305" y="686"/>
                  </a:cubicBezTo>
                  <a:cubicBezTo>
                    <a:pt x="307" y="687"/>
                    <a:pt x="309" y="684"/>
                    <a:pt x="310" y="685"/>
                  </a:cubicBezTo>
                  <a:cubicBezTo>
                    <a:pt x="314" y="691"/>
                    <a:pt x="317" y="697"/>
                    <a:pt x="318" y="703"/>
                  </a:cubicBezTo>
                  <a:cubicBezTo>
                    <a:pt x="319" y="707"/>
                    <a:pt x="308" y="716"/>
                    <a:pt x="311" y="719"/>
                  </a:cubicBezTo>
                  <a:cubicBezTo>
                    <a:pt x="318" y="724"/>
                    <a:pt x="321" y="715"/>
                    <a:pt x="323" y="711"/>
                  </a:cubicBezTo>
                  <a:cubicBezTo>
                    <a:pt x="324" y="709"/>
                    <a:pt x="322" y="706"/>
                    <a:pt x="323" y="705"/>
                  </a:cubicBezTo>
                  <a:cubicBezTo>
                    <a:pt x="325" y="703"/>
                    <a:pt x="329" y="703"/>
                    <a:pt x="330" y="701"/>
                  </a:cubicBezTo>
                  <a:cubicBezTo>
                    <a:pt x="337" y="690"/>
                    <a:pt x="316" y="698"/>
                    <a:pt x="322" y="684"/>
                  </a:cubicBezTo>
                  <a:cubicBezTo>
                    <a:pt x="325" y="675"/>
                    <a:pt x="329" y="674"/>
                    <a:pt x="337" y="680"/>
                  </a:cubicBezTo>
                  <a:cubicBezTo>
                    <a:pt x="339" y="681"/>
                    <a:pt x="338" y="684"/>
                    <a:pt x="340" y="685"/>
                  </a:cubicBezTo>
                  <a:cubicBezTo>
                    <a:pt x="342" y="687"/>
                    <a:pt x="348" y="689"/>
                    <a:pt x="345" y="681"/>
                  </a:cubicBezTo>
                  <a:cubicBezTo>
                    <a:pt x="340" y="668"/>
                    <a:pt x="323" y="669"/>
                    <a:pt x="313" y="662"/>
                  </a:cubicBezTo>
                  <a:cubicBezTo>
                    <a:pt x="305" y="658"/>
                    <a:pt x="296" y="652"/>
                    <a:pt x="290" y="645"/>
                  </a:cubicBezTo>
                  <a:cubicBezTo>
                    <a:pt x="286" y="641"/>
                    <a:pt x="287" y="632"/>
                    <a:pt x="283" y="629"/>
                  </a:cubicBezTo>
                  <a:cubicBezTo>
                    <a:pt x="278" y="626"/>
                    <a:pt x="264" y="620"/>
                    <a:pt x="266" y="611"/>
                  </a:cubicBezTo>
                  <a:cubicBezTo>
                    <a:pt x="269" y="603"/>
                    <a:pt x="275" y="598"/>
                    <a:pt x="281" y="593"/>
                  </a:cubicBezTo>
                  <a:cubicBezTo>
                    <a:pt x="282" y="592"/>
                    <a:pt x="282" y="595"/>
                    <a:pt x="283" y="596"/>
                  </a:cubicBezTo>
                  <a:cubicBezTo>
                    <a:pt x="286" y="598"/>
                    <a:pt x="290" y="598"/>
                    <a:pt x="293" y="600"/>
                  </a:cubicBezTo>
                  <a:cubicBezTo>
                    <a:pt x="296" y="603"/>
                    <a:pt x="296" y="608"/>
                    <a:pt x="298" y="612"/>
                  </a:cubicBezTo>
                  <a:cubicBezTo>
                    <a:pt x="300" y="614"/>
                    <a:pt x="304" y="614"/>
                    <a:pt x="305" y="617"/>
                  </a:cubicBezTo>
                  <a:cubicBezTo>
                    <a:pt x="305" y="618"/>
                    <a:pt x="300" y="617"/>
                    <a:pt x="300" y="618"/>
                  </a:cubicBezTo>
                  <a:cubicBezTo>
                    <a:pt x="310" y="639"/>
                    <a:pt x="327" y="621"/>
                    <a:pt x="332" y="638"/>
                  </a:cubicBezTo>
                  <a:cubicBezTo>
                    <a:pt x="333" y="641"/>
                    <a:pt x="321" y="635"/>
                    <a:pt x="324" y="636"/>
                  </a:cubicBezTo>
                  <a:cubicBezTo>
                    <a:pt x="330" y="639"/>
                    <a:pt x="337" y="640"/>
                    <a:pt x="344" y="643"/>
                  </a:cubicBezTo>
                  <a:cubicBezTo>
                    <a:pt x="345" y="643"/>
                    <a:pt x="343" y="644"/>
                    <a:pt x="343" y="645"/>
                  </a:cubicBezTo>
                  <a:cubicBezTo>
                    <a:pt x="347" y="655"/>
                    <a:pt x="353" y="665"/>
                    <a:pt x="357" y="675"/>
                  </a:cubicBezTo>
                  <a:cubicBezTo>
                    <a:pt x="357" y="676"/>
                    <a:pt x="354" y="675"/>
                    <a:pt x="354" y="676"/>
                  </a:cubicBezTo>
                  <a:cubicBezTo>
                    <a:pt x="356" y="678"/>
                    <a:pt x="360" y="679"/>
                    <a:pt x="362" y="681"/>
                  </a:cubicBezTo>
                  <a:cubicBezTo>
                    <a:pt x="363" y="683"/>
                    <a:pt x="363" y="685"/>
                    <a:pt x="365" y="687"/>
                  </a:cubicBezTo>
                  <a:cubicBezTo>
                    <a:pt x="366" y="689"/>
                    <a:pt x="368" y="691"/>
                    <a:pt x="370" y="693"/>
                  </a:cubicBezTo>
                  <a:cubicBezTo>
                    <a:pt x="371" y="695"/>
                    <a:pt x="373" y="698"/>
                    <a:pt x="375" y="700"/>
                  </a:cubicBezTo>
                  <a:cubicBezTo>
                    <a:pt x="378" y="703"/>
                    <a:pt x="381" y="706"/>
                    <a:pt x="385" y="707"/>
                  </a:cubicBezTo>
                  <a:cubicBezTo>
                    <a:pt x="389" y="708"/>
                    <a:pt x="393" y="707"/>
                    <a:pt x="396" y="705"/>
                  </a:cubicBezTo>
                  <a:cubicBezTo>
                    <a:pt x="397" y="705"/>
                    <a:pt x="395" y="703"/>
                    <a:pt x="396" y="703"/>
                  </a:cubicBezTo>
                  <a:cubicBezTo>
                    <a:pt x="400" y="704"/>
                    <a:pt x="404" y="704"/>
                    <a:pt x="407" y="707"/>
                  </a:cubicBezTo>
                  <a:cubicBezTo>
                    <a:pt x="408" y="708"/>
                    <a:pt x="405" y="711"/>
                    <a:pt x="403" y="711"/>
                  </a:cubicBezTo>
                  <a:cubicBezTo>
                    <a:pt x="397" y="711"/>
                    <a:pt x="382" y="697"/>
                    <a:pt x="381" y="715"/>
                  </a:cubicBezTo>
                  <a:cubicBezTo>
                    <a:pt x="381" y="718"/>
                    <a:pt x="387" y="718"/>
                    <a:pt x="389" y="721"/>
                  </a:cubicBezTo>
                  <a:cubicBezTo>
                    <a:pt x="390" y="724"/>
                    <a:pt x="388" y="729"/>
                    <a:pt x="390" y="731"/>
                  </a:cubicBezTo>
                  <a:cubicBezTo>
                    <a:pt x="392" y="732"/>
                    <a:pt x="394" y="726"/>
                    <a:pt x="396" y="727"/>
                  </a:cubicBezTo>
                  <a:cubicBezTo>
                    <a:pt x="398" y="728"/>
                    <a:pt x="397" y="734"/>
                    <a:pt x="400" y="735"/>
                  </a:cubicBezTo>
                  <a:cubicBezTo>
                    <a:pt x="402" y="736"/>
                    <a:pt x="401" y="730"/>
                    <a:pt x="403" y="729"/>
                  </a:cubicBezTo>
                  <a:cubicBezTo>
                    <a:pt x="406" y="729"/>
                    <a:pt x="407" y="735"/>
                    <a:pt x="410" y="734"/>
                  </a:cubicBezTo>
                  <a:cubicBezTo>
                    <a:pt x="412" y="734"/>
                    <a:pt x="409" y="731"/>
                    <a:pt x="408" y="729"/>
                  </a:cubicBezTo>
                  <a:cubicBezTo>
                    <a:pt x="406" y="725"/>
                    <a:pt x="403" y="722"/>
                    <a:pt x="402" y="717"/>
                  </a:cubicBezTo>
                  <a:cubicBezTo>
                    <a:pt x="401" y="713"/>
                    <a:pt x="409" y="707"/>
                    <a:pt x="411" y="708"/>
                  </a:cubicBezTo>
                  <a:cubicBezTo>
                    <a:pt x="414" y="708"/>
                    <a:pt x="415" y="715"/>
                    <a:pt x="418" y="713"/>
                  </a:cubicBezTo>
                  <a:cubicBezTo>
                    <a:pt x="420" y="712"/>
                    <a:pt x="419" y="707"/>
                    <a:pt x="417" y="705"/>
                  </a:cubicBezTo>
                  <a:cubicBezTo>
                    <a:pt x="416" y="703"/>
                    <a:pt x="407" y="698"/>
                    <a:pt x="403" y="698"/>
                  </a:cubicBezTo>
                  <a:cubicBezTo>
                    <a:pt x="401" y="697"/>
                    <a:pt x="396" y="699"/>
                    <a:pt x="397" y="697"/>
                  </a:cubicBezTo>
                  <a:cubicBezTo>
                    <a:pt x="398" y="693"/>
                    <a:pt x="406" y="694"/>
                    <a:pt x="406" y="690"/>
                  </a:cubicBezTo>
                  <a:cubicBezTo>
                    <a:pt x="408" y="680"/>
                    <a:pt x="398" y="684"/>
                    <a:pt x="395" y="678"/>
                  </a:cubicBezTo>
                  <a:cubicBezTo>
                    <a:pt x="394" y="676"/>
                    <a:pt x="392" y="672"/>
                    <a:pt x="394" y="671"/>
                  </a:cubicBezTo>
                  <a:cubicBezTo>
                    <a:pt x="400" y="669"/>
                    <a:pt x="408" y="680"/>
                    <a:pt x="412" y="677"/>
                  </a:cubicBezTo>
                  <a:cubicBezTo>
                    <a:pt x="414" y="675"/>
                    <a:pt x="408" y="672"/>
                    <a:pt x="410" y="670"/>
                  </a:cubicBezTo>
                  <a:cubicBezTo>
                    <a:pt x="411" y="668"/>
                    <a:pt x="418" y="675"/>
                    <a:pt x="417" y="673"/>
                  </a:cubicBezTo>
                  <a:cubicBezTo>
                    <a:pt x="415" y="669"/>
                    <a:pt x="409" y="668"/>
                    <a:pt x="407" y="665"/>
                  </a:cubicBezTo>
                  <a:cubicBezTo>
                    <a:pt x="406" y="663"/>
                    <a:pt x="410" y="665"/>
                    <a:pt x="412" y="664"/>
                  </a:cubicBezTo>
                  <a:cubicBezTo>
                    <a:pt x="414" y="663"/>
                    <a:pt x="417" y="662"/>
                    <a:pt x="420" y="661"/>
                  </a:cubicBezTo>
                  <a:cubicBezTo>
                    <a:pt x="421" y="660"/>
                    <a:pt x="422" y="657"/>
                    <a:pt x="423" y="657"/>
                  </a:cubicBezTo>
                  <a:cubicBezTo>
                    <a:pt x="427" y="657"/>
                    <a:pt x="431" y="658"/>
                    <a:pt x="434" y="660"/>
                  </a:cubicBezTo>
                  <a:cubicBezTo>
                    <a:pt x="437" y="663"/>
                    <a:pt x="434" y="669"/>
                    <a:pt x="438" y="671"/>
                  </a:cubicBezTo>
                  <a:cubicBezTo>
                    <a:pt x="441" y="672"/>
                    <a:pt x="441" y="666"/>
                    <a:pt x="443" y="663"/>
                  </a:cubicBezTo>
                  <a:cubicBezTo>
                    <a:pt x="445" y="661"/>
                    <a:pt x="447" y="660"/>
                    <a:pt x="449" y="658"/>
                  </a:cubicBezTo>
                  <a:cubicBezTo>
                    <a:pt x="450" y="657"/>
                    <a:pt x="449" y="654"/>
                    <a:pt x="451" y="653"/>
                  </a:cubicBezTo>
                  <a:cubicBezTo>
                    <a:pt x="455" y="651"/>
                    <a:pt x="461" y="652"/>
                    <a:pt x="466" y="651"/>
                  </a:cubicBezTo>
                  <a:cubicBezTo>
                    <a:pt x="466" y="650"/>
                    <a:pt x="468" y="650"/>
                    <a:pt x="467" y="649"/>
                  </a:cubicBezTo>
                  <a:cubicBezTo>
                    <a:pt x="464" y="647"/>
                    <a:pt x="460" y="646"/>
                    <a:pt x="457" y="643"/>
                  </a:cubicBezTo>
                  <a:cubicBezTo>
                    <a:pt x="455" y="641"/>
                    <a:pt x="455" y="638"/>
                    <a:pt x="453" y="636"/>
                  </a:cubicBezTo>
                  <a:cubicBezTo>
                    <a:pt x="451" y="633"/>
                    <a:pt x="446" y="633"/>
                    <a:pt x="445" y="629"/>
                  </a:cubicBezTo>
                  <a:cubicBezTo>
                    <a:pt x="444" y="625"/>
                    <a:pt x="447" y="621"/>
                    <a:pt x="448" y="617"/>
                  </a:cubicBezTo>
                  <a:cubicBezTo>
                    <a:pt x="450" y="609"/>
                    <a:pt x="451" y="602"/>
                    <a:pt x="453" y="594"/>
                  </a:cubicBezTo>
                  <a:cubicBezTo>
                    <a:pt x="453" y="592"/>
                    <a:pt x="452" y="589"/>
                    <a:pt x="453" y="587"/>
                  </a:cubicBezTo>
                  <a:cubicBezTo>
                    <a:pt x="454" y="585"/>
                    <a:pt x="458" y="584"/>
                    <a:pt x="460" y="582"/>
                  </a:cubicBezTo>
                  <a:cubicBezTo>
                    <a:pt x="460" y="582"/>
                    <a:pt x="463" y="574"/>
                    <a:pt x="464" y="570"/>
                  </a:cubicBezTo>
                  <a:cubicBezTo>
                    <a:pt x="465" y="566"/>
                    <a:pt x="465" y="562"/>
                    <a:pt x="466" y="558"/>
                  </a:cubicBezTo>
                  <a:cubicBezTo>
                    <a:pt x="468" y="556"/>
                    <a:pt x="470" y="554"/>
                    <a:pt x="472" y="553"/>
                  </a:cubicBezTo>
                  <a:cubicBezTo>
                    <a:pt x="474" y="552"/>
                    <a:pt x="477" y="556"/>
                    <a:pt x="477" y="554"/>
                  </a:cubicBezTo>
                  <a:cubicBezTo>
                    <a:pt x="478" y="551"/>
                    <a:pt x="471" y="543"/>
                    <a:pt x="473" y="545"/>
                  </a:cubicBezTo>
                  <a:cubicBezTo>
                    <a:pt x="476" y="549"/>
                    <a:pt x="478" y="553"/>
                    <a:pt x="480" y="558"/>
                  </a:cubicBezTo>
                  <a:cubicBezTo>
                    <a:pt x="480" y="559"/>
                    <a:pt x="477" y="560"/>
                    <a:pt x="478" y="560"/>
                  </a:cubicBezTo>
                  <a:cubicBezTo>
                    <a:pt x="482" y="563"/>
                    <a:pt x="491" y="561"/>
                    <a:pt x="495" y="560"/>
                  </a:cubicBezTo>
                  <a:cubicBezTo>
                    <a:pt x="496" y="559"/>
                    <a:pt x="496" y="558"/>
                    <a:pt x="496" y="558"/>
                  </a:cubicBezTo>
                  <a:cubicBezTo>
                    <a:pt x="498" y="558"/>
                    <a:pt x="499" y="559"/>
                    <a:pt x="499" y="561"/>
                  </a:cubicBezTo>
                  <a:cubicBezTo>
                    <a:pt x="498" y="563"/>
                    <a:pt x="485" y="568"/>
                    <a:pt x="488" y="572"/>
                  </a:cubicBezTo>
                  <a:cubicBezTo>
                    <a:pt x="491" y="575"/>
                    <a:pt x="497" y="571"/>
                    <a:pt x="501" y="574"/>
                  </a:cubicBezTo>
                  <a:cubicBezTo>
                    <a:pt x="502" y="576"/>
                    <a:pt x="498" y="587"/>
                    <a:pt x="504" y="584"/>
                  </a:cubicBezTo>
                  <a:cubicBezTo>
                    <a:pt x="507" y="583"/>
                    <a:pt x="509" y="579"/>
                    <a:pt x="511" y="577"/>
                  </a:cubicBezTo>
                  <a:cubicBezTo>
                    <a:pt x="513" y="576"/>
                    <a:pt x="516" y="576"/>
                    <a:pt x="517" y="575"/>
                  </a:cubicBezTo>
                  <a:cubicBezTo>
                    <a:pt x="519" y="573"/>
                    <a:pt x="518" y="570"/>
                    <a:pt x="520" y="568"/>
                  </a:cubicBezTo>
                  <a:cubicBezTo>
                    <a:pt x="522" y="567"/>
                    <a:pt x="531" y="569"/>
                    <a:pt x="529" y="567"/>
                  </a:cubicBezTo>
                  <a:cubicBezTo>
                    <a:pt x="526" y="564"/>
                    <a:pt x="520" y="566"/>
                    <a:pt x="516" y="564"/>
                  </a:cubicBezTo>
                  <a:cubicBezTo>
                    <a:pt x="514" y="564"/>
                    <a:pt x="507" y="556"/>
                    <a:pt x="508" y="554"/>
                  </a:cubicBezTo>
                  <a:cubicBezTo>
                    <a:pt x="515" y="538"/>
                    <a:pt x="514" y="550"/>
                    <a:pt x="525" y="542"/>
                  </a:cubicBezTo>
                  <a:cubicBezTo>
                    <a:pt x="526" y="541"/>
                    <a:pt x="525" y="539"/>
                    <a:pt x="526" y="538"/>
                  </a:cubicBezTo>
                  <a:cubicBezTo>
                    <a:pt x="529" y="535"/>
                    <a:pt x="532" y="532"/>
                    <a:pt x="536" y="530"/>
                  </a:cubicBezTo>
                  <a:cubicBezTo>
                    <a:pt x="539" y="529"/>
                    <a:pt x="543" y="525"/>
                    <a:pt x="546" y="527"/>
                  </a:cubicBezTo>
                  <a:cubicBezTo>
                    <a:pt x="554" y="535"/>
                    <a:pt x="534" y="538"/>
                    <a:pt x="533" y="539"/>
                  </a:cubicBezTo>
                  <a:cubicBezTo>
                    <a:pt x="528" y="545"/>
                    <a:pt x="542" y="539"/>
                    <a:pt x="544" y="546"/>
                  </a:cubicBezTo>
                  <a:cubicBezTo>
                    <a:pt x="545" y="548"/>
                    <a:pt x="539" y="546"/>
                    <a:pt x="539" y="548"/>
                  </a:cubicBezTo>
                  <a:cubicBezTo>
                    <a:pt x="537" y="551"/>
                    <a:pt x="542" y="556"/>
                    <a:pt x="541" y="559"/>
                  </a:cubicBezTo>
                  <a:cubicBezTo>
                    <a:pt x="539" y="563"/>
                    <a:pt x="528" y="561"/>
                    <a:pt x="530" y="564"/>
                  </a:cubicBezTo>
                  <a:cubicBezTo>
                    <a:pt x="534" y="570"/>
                    <a:pt x="543" y="570"/>
                    <a:pt x="550" y="572"/>
                  </a:cubicBezTo>
                  <a:cubicBezTo>
                    <a:pt x="552" y="572"/>
                    <a:pt x="554" y="571"/>
                    <a:pt x="556" y="572"/>
                  </a:cubicBezTo>
                  <a:cubicBezTo>
                    <a:pt x="561" y="573"/>
                    <a:pt x="565" y="578"/>
                    <a:pt x="570" y="579"/>
                  </a:cubicBezTo>
                  <a:cubicBezTo>
                    <a:pt x="583" y="583"/>
                    <a:pt x="591" y="583"/>
                    <a:pt x="597" y="597"/>
                  </a:cubicBezTo>
                  <a:cubicBezTo>
                    <a:pt x="598" y="599"/>
                    <a:pt x="597" y="602"/>
                    <a:pt x="596" y="603"/>
                  </a:cubicBezTo>
                  <a:cubicBezTo>
                    <a:pt x="593" y="608"/>
                    <a:pt x="591" y="614"/>
                    <a:pt x="586" y="617"/>
                  </a:cubicBezTo>
                  <a:cubicBezTo>
                    <a:pt x="584" y="619"/>
                    <a:pt x="581" y="617"/>
                    <a:pt x="578" y="617"/>
                  </a:cubicBezTo>
                  <a:cubicBezTo>
                    <a:pt x="566" y="617"/>
                    <a:pt x="553" y="618"/>
                    <a:pt x="541" y="619"/>
                  </a:cubicBezTo>
                  <a:cubicBezTo>
                    <a:pt x="538" y="620"/>
                    <a:pt x="536" y="622"/>
                    <a:pt x="533" y="621"/>
                  </a:cubicBezTo>
                  <a:cubicBezTo>
                    <a:pt x="531" y="621"/>
                    <a:pt x="530" y="616"/>
                    <a:pt x="528" y="616"/>
                  </a:cubicBezTo>
                  <a:cubicBezTo>
                    <a:pt x="524" y="616"/>
                    <a:pt x="520" y="620"/>
                    <a:pt x="516" y="621"/>
                  </a:cubicBezTo>
                  <a:cubicBezTo>
                    <a:pt x="515" y="622"/>
                    <a:pt x="513" y="622"/>
                    <a:pt x="511" y="622"/>
                  </a:cubicBezTo>
                  <a:cubicBezTo>
                    <a:pt x="503" y="626"/>
                    <a:pt x="501" y="634"/>
                    <a:pt x="493" y="638"/>
                  </a:cubicBezTo>
                  <a:cubicBezTo>
                    <a:pt x="489" y="641"/>
                    <a:pt x="484" y="643"/>
                    <a:pt x="479" y="645"/>
                  </a:cubicBezTo>
                  <a:cubicBezTo>
                    <a:pt x="478" y="645"/>
                    <a:pt x="475" y="644"/>
                    <a:pt x="474" y="645"/>
                  </a:cubicBezTo>
                  <a:cubicBezTo>
                    <a:pt x="471" y="648"/>
                    <a:pt x="470" y="654"/>
                    <a:pt x="467" y="658"/>
                  </a:cubicBezTo>
                  <a:cubicBezTo>
                    <a:pt x="463" y="661"/>
                    <a:pt x="458" y="663"/>
                    <a:pt x="453" y="664"/>
                  </a:cubicBezTo>
                  <a:cubicBezTo>
                    <a:pt x="448" y="665"/>
                    <a:pt x="437" y="660"/>
                    <a:pt x="438" y="672"/>
                  </a:cubicBezTo>
                  <a:cubicBezTo>
                    <a:pt x="440" y="696"/>
                    <a:pt x="447" y="672"/>
                    <a:pt x="452" y="688"/>
                  </a:cubicBezTo>
                  <a:cubicBezTo>
                    <a:pt x="452" y="689"/>
                    <a:pt x="447" y="690"/>
                    <a:pt x="448" y="692"/>
                  </a:cubicBezTo>
                  <a:cubicBezTo>
                    <a:pt x="449" y="694"/>
                    <a:pt x="455" y="692"/>
                    <a:pt x="454" y="694"/>
                  </a:cubicBezTo>
                  <a:cubicBezTo>
                    <a:pt x="452" y="697"/>
                    <a:pt x="442" y="695"/>
                    <a:pt x="443" y="699"/>
                  </a:cubicBezTo>
                  <a:cubicBezTo>
                    <a:pt x="445" y="703"/>
                    <a:pt x="453" y="699"/>
                    <a:pt x="457" y="702"/>
                  </a:cubicBezTo>
                  <a:cubicBezTo>
                    <a:pt x="458" y="703"/>
                    <a:pt x="453" y="706"/>
                    <a:pt x="454" y="707"/>
                  </a:cubicBezTo>
                  <a:cubicBezTo>
                    <a:pt x="458" y="711"/>
                    <a:pt x="464" y="712"/>
                    <a:pt x="469" y="714"/>
                  </a:cubicBezTo>
                  <a:cubicBezTo>
                    <a:pt x="470" y="715"/>
                    <a:pt x="473" y="713"/>
                    <a:pt x="472" y="714"/>
                  </a:cubicBezTo>
                  <a:cubicBezTo>
                    <a:pt x="469" y="717"/>
                    <a:pt x="462" y="717"/>
                    <a:pt x="461" y="722"/>
                  </a:cubicBezTo>
                  <a:cubicBezTo>
                    <a:pt x="460" y="724"/>
                    <a:pt x="467" y="723"/>
                    <a:pt x="469" y="722"/>
                  </a:cubicBezTo>
                  <a:cubicBezTo>
                    <a:pt x="472" y="721"/>
                    <a:pt x="471" y="716"/>
                    <a:pt x="474" y="716"/>
                  </a:cubicBezTo>
                  <a:cubicBezTo>
                    <a:pt x="522" y="716"/>
                    <a:pt x="452" y="726"/>
                    <a:pt x="491" y="725"/>
                  </a:cubicBezTo>
                  <a:cubicBezTo>
                    <a:pt x="509" y="724"/>
                    <a:pt x="491" y="709"/>
                    <a:pt x="505" y="709"/>
                  </a:cubicBezTo>
                  <a:cubicBezTo>
                    <a:pt x="509" y="710"/>
                    <a:pt x="513" y="710"/>
                    <a:pt x="517" y="711"/>
                  </a:cubicBezTo>
                  <a:cubicBezTo>
                    <a:pt x="520" y="713"/>
                    <a:pt x="522" y="719"/>
                    <a:pt x="528" y="717"/>
                  </a:cubicBezTo>
                  <a:cubicBezTo>
                    <a:pt x="562" y="703"/>
                    <a:pt x="519" y="717"/>
                    <a:pt x="546" y="699"/>
                  </a:cubicBezTo>
                  <a:cubicBezTo>
                    <a:pt x="549" y="697"/>
                    <a:pt x="552" y="702"/>
                    <a:pt x="555" y="701"/>
                  </a:cubicBezTo>
                  <a:cubicBezTo>
                    <a:pt x="558" y="699"/>
                    <a:pt x="557" y="691"/>
                    <a:pt x="561" y="692"/>
                  </a:cubicBezTo>
                  <a:cubicBezTo>
                    <a:pt x="564" y="693"/>
                    <a:pt x="560" y="699"/>
                    <a:pt x="560" y="703"/>
                  </a:cubicBezTo>
                  <a:cubicBezTo>
                    <a:pt x="561" y="706"/>
                    <a:pt x="561" y="710"/>
                    <a:pt x="562" y="714"/>
                  </a:cubicBezTo>
                  <a:cubicBezTo>
                    <a:pt x="563" y="715"/>
                    <a:pt x="565" y="715"/>
                    <a:pt x="565" y="716"/>
                  </a:cubicBezTo>
                  <a:cubicBezTo>
                    <a:pt x="573" y="733"/>
                    <a:pt x="566" y="744"/>
                    <a:pt x="563" y="765"/>
                  </a:cubicBezTo>
                  <a:cubicBezTo>
                    <a:pt x="563" y="770"/>
                    <a:pt x="564" y="782"/>
                    <a:pt x="559" y="784"/>
                  </a:cubicBezTo>
                  <a:cubicBezTo>
                    <a:pt x="550" y="789"/>
                    <a:pt x="540" y="788"/>
                    <a:pt x="530" y="78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9" name="Freeform 924"/>
            <p:cNvSpPr>
              <a:spLocks/>
            </p:cNvSpPr>
            <p:nvPr/>
          </p:nvSpPr>
          <p:spPr bwMode="auto">
            <a:xfrm>
              <a:off x="611" y="2121"/>
              <a:ext cx="243" cy="632"/>
            </a:xfrm>
            <a:custGeom>
              <a:avLst/>
              <a:gdLst>
                <a:gd name="T0" fmla="*/ 159 w 162"/>
                <a:gd name="T1" fmla="*/ 417 h 421"/>
                <a:gd name="T2" fmla="*/ 40 w 162"/>
                <a:gd name="T3" fmla="*/ 204 h 421"/>
                <a:gd name="T4" fmla="*/ 17 w 162"/>
                <a:gd name="T5" fmla="*/ 117 h 421"/>
                <a:gd name="T6" fmla="*/ 11 w 162"/>
                <a:gd name="T7" fmla="*/ 83 h 421"/>
                <a:gd name="T8" fmla="*/ 10 w 162"/>
                <a:gd name="T9" fmla="*/ 0 h 421"/>
                <a:gd name="T10" fmla="*/ 9 w 162"/>
                <a:gd name="T11" fmla="*/ 2 h 421"/>
                <a:gd name="T12" fmla="*/ 18 w 162"/>
                <a:gd name="T13" fmla="*/ 112 h 421"/>
                <a:gd name="T14" fmla="*/ 18 w 162"/>
                <a:gd name="T15" fmla="*/ 109 h 421"/>
                <a:gd name="T16" fmla="*/ 32 w 162"/>
                <a:gd name="T17" fmla="*/ 161 h 421"/>
                <a:gd name="T18" fmla="*/ 39 w 162"/>
                <a:gd name="T19" fmla="*/ 188 h 421"/>
                <a:gd name="T20" fmla="*/ 44 w 162"/>
                <a:gd name="T21" fmla="*/ 203 h 421"/>
                <a:gd name="T22" fmla="*/ 41 w 162"/>
                <a:gd name="T23" fmla="*/ 205 h 421"/>
                <a:gd name="T24" fmla="*/ 53 w 162"/>
                <a:gd name="T25" fmla="*/ 233 h 421"/>
                <a:gd name="T26" fmla="*/ 54 w 162"/>
                <a:gd name="T27" fmla="*/ 239 h 421"/>
                <a:gd name="T28" fmla="*/ 61 w 162"/>
                <a:gd name="T29" fmla="*/ 245 h 421"/>
                <a:gd name="T30" fmla="*/ 65 w 162"/>
                <a:gd name="T31" fmla="*/ 254 h 421"/>
                <a:gd name="T32" fmla="*/ 74 w 162"/>
                <a:gd name="T33" fmla="*/ 272 h 421"/>
                <a:gd name="T34" fmla="*/ 78 w 162"/>
                <a:gd name="T35" fmla="*/ 284 h 421"/>
                <a:gd name="T36" fmla="*/ 82 w 162"/>
                <a:gd name="T37" fmla="*/ 287 h 421"/>
                <a:gd name="T38" fmla="*/ 90 w 162"/>
                <a:gd name="T39" fmla="*/ 300 h 421"/>
                <a:gd name="T40" fmla="*/ 103 w 162"/>
                <a:gd name="T41" fmla="*/ 318 h 421"/>
                <a:gd name="T42" fmla="*/ 128 w 162"/>
                <a:gd name="T43" fmla="*/ 357 h 421"/>
                <a:gd name="T44" fmla="*/ 141 w 162"/>
                <a:gd name="T45" fmla="*/ 372 h 421"/>
                <a:gd name="T46" fmla="*/ 156 w 162"/>
                <a:gd name="T47" fmla="*/ 400 h 421"/>
                <a:gd name="T48" fmla="*/ 147 w 162"/>
                <a:gd name="T49" fmla="*/ 401 h 421"/>
                <a:gd name="T50" fmla="*/ 151 w 162"/>
                <a:gd name="T51" fmla="*/ 407 h 421"/>
                <a:gd name="T52" fmla="*/ 150 w 162"/>
                <a:gd name="T53" fmla="*/ 406 h 421"/>
                <a:gd name="T54" fmla="*/ 162 w 162"/>
                <a:gd name="T55" fmla="*/ 421 h 421"/>
                <a:gd name="T56" fmla="*/ 159 w 162"/>
                <a:gd name="T57" fmla="*/ 417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2" h="421">
                  <a:moveTo>
                    <a:pt x="159" y="417"/>
                  </a:moveTo>
                  <a:cubicBezTo>
                    <a:pt x="108" y="354"/>
                    <a:pt x="67" y="282"/>
                    <a:pt x="40" y="204"/>
                  </a:cubicBezTo>
                  <a:cubicBezTo>
                    <a:pt x="31" y="175"/>
                    <a:pt x="23" y="146"/>
                    <a:pt x="17" y="117"/>
                  </a:cubicBezTo>
                  <a:cubicBezTo>
                    <a:pt x="15" y="106"/>
                    <a:pt x="12" y="95"/>
                    <a:pt x="11" y="83"/>
                  </a:cubicBezTo>
                  <a:cubicBezTo>
                    <a:pt x="11" y="56"/>
                    <a:pt x="10" y="28"/>
                    <a:pt x="10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1" y="22"/>
                    <a:pt x="0" y="30"/>
                    <a:pt x="18" y="112"/>
                  </a:cubicBezTo>
                  <a:cubicBezTo>
                    <a:pt x="18" y="112"/>
                    <a:pt x="17" y="109"/>
                    <a:pt x="18" y="109"/>
                  </a:cubicBezTo>
                  <a:cubicBezTo>
                    <a:pt x="22" y="123"/>
                    <a:pt x="29" y="148"/>
                    <a:pt x="32" y="161"/>
                  </a:cubicBezTo>
                  <a:cubicBezTo>
                    <a:pt x="34" y="170"/>
                    <a:pt x="36" y="179"/>
                    <a:pt x="39" y="188"/>
                  </a:cubicBezTo>
                  <a:cubicBezTo>
                    <a:pt x="40" y="193"/>
                    <a:pt x="45" y="198"/>
                    <a:pt x="44" y="203"/>
                  </a:cubicBezTo>
                  <a:cubicBezTo>
                    <a:pt x="43" y="204"/>
                    <a:pt x="41" y="204"/>
                    <a:pt x="41" y="205"/>
                  </a:cubicBezTo>
                  <a:cubicBezTo>
                    <a:pt x="41" y="208"/>
                    <a:pt x="51" y="229"/>
                    <a:pt x="53" y="233"/>
                  </a:cubicBezTo>
                  <a:cubicBezTo>
                    <a:pt x="54" y="235"/>
                    <a:pt x="53" y="237"/>
                    <a:pt x="54" y="239"/>
                  </a:cubicBezTo>
                  <a:cubicBezTo>
                    <a:pt x="56" y="241"/>
                    <a:pt x="59" y="243"/>
                    <a:pt x="61" y="245"/>
                  </a:cubicBezTo>
                  <a:cubicBezTo>
                    <a:pt x="63" y="247"/>
                    <a:pt x="63" y="251"/>
                    <a:pt x="65" y="254"/>
                  </a:cubicBezTo>
                  <a:cubicBezTo>
                    <a:pt x="68" y="260"/>
                    <a:pt x="71" y="266"/>
                    <a:pt x="74" y="272"/>
                  </a:cubicBezTo>
                  <a:cubicBezTo>
                    <a:pt x="76" y="276"/>
                    <a:pt x="76" y="280"/>
                    <a:pt x="78" y="284"/>
                  </a:cubicBezTo>
                  <a:cubicBezTo>
                    <a:pt x="78" y="286"/>
                    <a:pt x="81" y="286"/>
                    <a:pt x="82" y="287"/>
                  </a:cubicBezTo>
                  <a:cubicBezTo>
                    <a:pt x="85" y="291"/>
                    <a:pt x="87" y="296"/>
                    <a:pt x="90" y="300"/>
                  </a:cubicBezTo>
                  <a:cubicBezTo>
                    <a:pt x="94" y="306"/>
                    <a:pt x="99" y="312"/>
                    <a:pt x="103" y="318"/>
                  </a:cubicBezTo>
                  <a:cubicBezTo>
                    <a:pt x="113" y="330"/>
                    <a:pt x="119" y="344"/>
                    <a:pt x="128" y="357"/>
                  </a:cubicBezTo>
                  <a:cubicBezTo>
                    <a:pt x="142" y="376"/>
                    <a:pt x="122" y="346"/>
                    <a:pt x="141" y="372"/>
                  </a:cubicBezTo>
                  <a:cubicBezTo>
                    <a:pt x="144" y="376"/>
                    <a:pt x="156" y="396"/>
                    <a:pt x="156" y="400"/>
                  </a:cubicBezTo>
                  <a:cubicBezTo>
                    <a:pt x="155" y="418"/>
                    <a:pt x="148" y="400"/>
                    <a:pt x="147" y="401"/>
                  </a:cubicBezTo>
                  <a:cubicBezTo>
                    <a:pt x="144" y="402"/>
                    <a:pt x="149" y="405"/>
                    <a:pt x="151" y="407"/>
                  </a:cubicBezTo>
                  <a:cubicBezTo>
                    <a:pt x="151" y="407"/>
                    <a:pt x="149" y="405"/>
                    <a:pt x="150" y="406"/>
                  </a:cubicBezTo>
                  <a:cubicBezTo>
                    <a:pt x="154" y="411"/>
                    <a:pt x="158" y="416"/>
                    <a:pt x="162" y="421"/>
                  </a:cubicBezTo>
                  <a:lnTo>
                    <a:pt x="159" y="4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0" name="Freeform 925"/>
            <p:cNvSpPr>
              <a:spLocks/>
            </p:cNvSpPr>
            <p:nvPr/>
          </p:nvSpPr>
          <p:spPr bwMode="auto">
            <a:xfrm>
              <a:off x="1644" y="1110"/>
              <a:ext cx="785" cy="314"/>
            </a:xfrm>
            <a:custGeom>
              <a:avLst/>
              <a:gdLst>
                <a:gd name="T0" fmla="*/ 522 w 523"/>
                <a:gd name="T1" fmla="*/ 210 h 210"/>
                <a:gd name="T2" fmla="*/ 522 w 523"/>
                <a:gd name="T3" fmla="*/ 210 h 210"/>
                <a:gd name="T4" fmla="*/ 169 w 523"/>
                <a:gd name="T5" fmla="*/ 14 h 210"/>
                <a:gd name="T6" fmla="*/ 167 w 523"/>
                <a:gd name="T7" fmla="*/ 14 h 210"/>
                <a:gd name="T8" fmla="*/ 77 w 523"/>
                <a:gd name="T9" fmla="*/ 2 h 210"/>
                <a:gd name="T10" fmla="*/ 26 w 523"/>
                <a:gd name="T11" fmla="*/ 2 h 210"/>
                <a:gd name="T12" fmla="*/ 1 w 523"/>
                <a:gd name="T13" fmla="*/ 1 h 210"/>
                <a:gd name="T14" fmla="*/ 0 w 523"/>
                <a:gd name="T15" fmla="*/ 1 h 210"/>
                <a:gd name="T16" fmla="*/ 1 w 523"/>
                <a:gd name="T17" fmla="*/ 0 h 210"/>
                <a:gd name="T18" fmla="*/ 1 w 523"/>
                <a:gd name="T19" fmla="*/ 0 h 210"/>
                <a:gd name="T20" fmla="*/ 26 w 523"/>
                <a:gd name="T21" fmla="*/ 0 h 210"/>
                <a:gd name="T22" fmla="*/ 77 w 523"/>
                <a:gd name="T23" fmla="*/ 1 h 210"/>
                <a:gd name="T24" fmla="*/ 168 w 523"/>
                <a:gd name="T25" fmla="*/ 13 h 210"/>
                <a:gd name="T26" fmla="*/ 169 w 523"/>
                <a:gd name="T27" fmla="*/ 13 h 210"/>
                <a:gd name="T28" fmla="*/ 523 w 523"/>
                <a:gd name="T29" fmla="*/ 209 h 210"/>
                <a:gd name="T30" fmla="*/ 523 w 523"/>
                <a:gd name="T31" fmla="*/ 210 h 210"/>
                <a:gd name="T32" fmla="*/ 522 w 523"/>
                <a:gd name="T3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3" h="210">
                  <a:moveTo>
                    <a:pt x="522" y="210"/>
                  </a:moveTo>
                  <a:cubicBezTo>
                    <a:pt x="522" y="210"/>
                    <a:pt x="522" y="210"/>
                    <a:pt x="522" y="210"/>
                  </a:cubicBezTo>
                  <a:cubicBezTo>
                    <a:pt x="432" y="108"/>
                    <a:pt x="307" y="39"/>
                    <a:pt x="169" y="14"/>
                  </a:cubicBezTo>
                  <a:cubicBezTo>
                    <a:pt x="167" y="14"/>
                    <a:pt x="167" y="14"/>
                    <a:pt x="167" y="14"/>
                  </a:cubicBezTo>
                  <a:cubicBezTo>
                    <a:pt x="138" y="9"/>
                    <a:pt x="107" y="3"/>
                    <a:pt x="77" y="2"/>
                  </a:cubicBezTo>
                  <a:cubicBezTo>
                    <a:pt x="60" y="2"/>
                    <a:pt x="43" y="2"/>
                    <a:pt x="26" y="2"/>
                  </a:cubicBezTo>
                  <a:cubicBezTo>
                    <a:pt x="18" y="2"/>
                    <a:pt x="9" y="2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9" y="0"/>
                    <a:pt x="18" y="0"/>
                    <a:pt x="26" y="0"/>
                  </a:cubicBezTo>
                  <a:cubicBezTo>
                    <a:pt x="43" y="1"/>
                    <a:pt x="60" y="1"/>
                    <a:pt x="77" y="1"/>
                  </a:cubicBezTo>
                  <a:cubicBezTo>
                    <a:pt x="107" y="2"/>
                    <a:pt x="138" y="7"/>
                    <a:pt x="168" y="13"/>
                  </a:cubicBezTo>
                  <a:cubicBezTo>
                    <a:pt x="169" y="13"/>
                    <a:pt x="169" y="13"/>
                    <a:pt x="169" y="13"/>
                  </a:cubicBezTo>
                  <a:cubicBezTo>
                    <a:pt x="308" y="38"/>
                    <a:pt x="433" y="107"/>
                    <a:pt x="523" y="209"/>
                  </a:cubicBezTo>
                  <a:cubicBezTo>
                    <a:pt x="523" y="210"/>
                    <a:pt x="523" y="210"/>
                    <a:pt x="523" y="210"/>
                  </a:cubicBezTo>
                  <a:cubicBezTo>
                    <a:pt x="523" y="210"/>
                    <a:pt x="523" y="210"/>
                    <a:pt x="522" y="2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1" name="Freeform 926"/>
            <p:cNvSpPr>
              <a:spLocks/>
            </p:cNvSpPr>
            <p:nvPr/>
          </p:nvSpPr>
          <p:spPr bwMode="auto">
            <a:xfrm>
              <a:off x="1644" y="1102"/>
              <a:ext cx="530" cy="108"/>
            </a:xfrm>
            <a:custGeom>
              <a:avLst/>
              <a:gdLst>
                <a:gd name="T0" fmla="*/ 352 w 353"/>
                <a:gd name="T1" fmla="*/ 72 h 72"/>
                <a:gd name="T2" fmla="*/ 352 w 353"/>
                <a:gd name="T3" fmla="*/ 72 h 72"/>
                <a:gd name="T4" fmla="*/ 91 w 353"/>
                <a:gd name="T5" fmla="*/ 2 h 72"/>
                <a:gd name="T6" fmla="*/ 88 w 353"/>
                <a:gd name="T7" fmla="*/ 2 h 72"/>
                <a:gd name="T8" fmla="*/ 1 w 353"/>
                <a:gd name="T9" fmla="*/ 6 h 72"/>
                <a:gd name="T10" fmla="*/ 0 w 353"/>
                <a:gd name="T11" fmla="*/ 6 h 72"/>
                <a:gd name="T12" fmla="*/ 1 w 353"/>
                <a:gd name="T13" fmla="*/ 5 h 72"/>
                <a:gd name="T14" fmla="*/ 88 w 353"/>
                <a:gd name="T15" fmla="*/ 0 h 72"/>
                <a:gd name="T16" fmla="*/ 91 w 353"/>
                <a:gd name="T17" fmla="*/ 0 h 72"/>
                <a:gd name="T18" fmla="*/ 352 w 353"/>
                <a:gd name="T19" fmla="*/ 71 h 72"/>
                <a:gd name="T20" fmla="*/ 353 w 353"/>
                <a:gd name="T21" fmla="*/ 72 h 72"/>
                <a:gd name="T22" fmla="*/ 352 w 353"/>
                <a:gd name="T23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3" h="72">
                  <a:moveTo>
                    <a:pt x="352" y="72"/>
                  </a:moveTo>
                  <a:cubicBezTo>
                    <a:pt x="352" y="72"/>
                    <a:pt x="352" y="72"/>
                    <a:pt x="352" y="72"/>
                  </a:cubicBezTo>
                  <a:cubicBezTo>
                    <a:pt x="271" y="26"/>
                    <a:pt x="181" y="2"/>
                    <a:pt x="91" y="2"/>
                  </a:cubicBezTo>
                  <a:cubicBezTo>
                    <a:pt x="90" y="2"/>
                    <a:pt x="89" y="2"/>
                    <a:pt x="88" y="2"/>
                  </a:cubicBezTo>
                  <a:cubicBezTo>
                    <a:pt x="58" y="2"/>
                    <a:pt x="35" y="3"/>
                    <a:pt x="1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5"/>
                    <a:pt x="0" y="5"/>
                    <a:pt x="1" y="5"/>
                  </a:cubicBezTo>
                  <a:cubicBezTo>
                    <a:pt x="35" y="2"/>
                    <a:pt x="58" y="1"/>
                    <a:pt x="88" y="0"/>
                  </a:cubicBezTo>
                  <a:cubicBezTo>
                    <a:pt x="89" y="0"/>
                    <a:pt x="90" y="0"/>
                    <a:pt x="91" y="0"/>
                  </a:cubicBezTo>
                  <a:cubicBezTo>
                    <a:pt x="181" y="0"/>
                    <a:pt x="271" y="25"/>
                    <a:pt x="352" y="71"/>
                  </a:cubicBezTo>
                  <a:cubicBezTo>
                    <a:pt x="353" y="71"/>
                    <a:pt x="353" y="72"/>
                    <a:pt x="353" y="72"/>
                  </a:cubicBezTo>
                  <a:cubicBezTo>
                    <a:pt x="353" y="72"/>
                    <a:pt x="352" y="72"/>
                    <a:pt x="352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2" name="Freeform 927"/>
            <p:cNvSpPr>
              <a:spLocks/>
            </p:cNvSpPr>
            <p:nvPr/>
          </p:nvSpPr>
          <p:spPr bwMode="auto">
            <a:xfrm>
              <a:off x="1644" y="1083"/>
              <a:ext cx="347" cy="41"/>
            </a:xfrm>
            <a:custGeom>
              <a:avLst/>
              <a:gdLst>
                <a:gd name="T0" fmla="*/ 230 w 231"/>
                <a:gd name="T1" fmla="*/ 28 h 28"/>
                <a:gd name="T2" fmla="*/ 230 w 231"/>
                <a:gd name="T3" fmla="*/ 28 h 28"/>
                <a:gd name="T4" fmla="*/ 1 w 231"/>
                <a:gd name="T5" fmla="*/ 19 h 28"/>
                <a:gd name="T6" fmla="*/ 0 w 231"/>
                <a:gd name="T7" fmla="*/ 19 h 28"/>
                <a:gd name="T8" fmla="*/ 1 w 231"/>
                <a:gd name="T9" fmla="*/ 18 h 28"/>
                <a:gd name="T10" fmla="*/ 231 w 231"/>
                <a:gd name="T11" fmla="*/ 27 h 28"/>
                <a:gd name="T12" fmla="*/ 231 w 231"/>
                <a:gd name="T13" fmla="*/ 28 h 28"/>
                <a:gd name="T14" fmla="*/ 230 w 231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1" h="28">
                  <a:moveTo>
                    <a:pt x="230" y="28"/>
                  </a:moveTo>
                  <a:cubicBezTo>
                    <a:pt x="230" y="28"/>
                    <a:pt x="230" y="28"/>
                    <a:pt x="230" y="28"/>
                  </a:cubicBezTo>
                  <a:cubicBezTo>
                    <a:pt x="161" y="5"/>
                    <a:pt x="83" y="2"/>
                    <a:pt x="1" y="19"/>
                  </a:cubicBezTo>
                  <a:cubicBezTo>
                    <a:pt x="1" y="20"/>
                    <a:pt x="0" y="19"/>
                    <a:pt x="0" y="19"/>
                  </a:cubicBezTo>
                  <a:cubicBezTo>
                    <a:pt x="0" y="19"/>
                    <a:pt x="0" y="18"/>
                    <a:pt x="1" y="18"/>
                  </a:cubicBezTo>
                  <a:cubicBezTo>
                    <a:pt x="83" y="0"/>
                    <a:pt x="161" y="3"/>
                    <a:pt x="231" y="27"/>
                  </a:cubicBezTo>
                  <a:cubicBezTo>
                    <a:pt x="231" y="27"/>
                    <a:pt x="231" y="28"/>
                    <a:pt x="231" y="28"/>
                  </a:cubicBezTo>
                  <a:cubicBezTo>
                    <a:pt x="231" y="28"/>
                    <a:pt x="231" y="28"/>
                    <a:pt x="230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3" name="Freeform 928"/>
            <p:cNvSpPr>
              <a:spLocks/>
            </p:cNvSpPr>
            <p:nvPr/>
          </p:nvSpPr>
          <p:spPr bwMode="auto">
            <a:xfrm>
              <a:off x="1644" y="1078"/>
              <a:ext cx="221" cy="33"/>
            </a:xfrm>
            <a:custGeom>
              <a:avLst/>
              <a:gdLst>
                <a:gd name="T0" fmla="*/ 1 w 147"/>
                <a:gd name="T1" fmla="*/ 22 h 22"/>
                <a:gd name="T2" fmla="*/ 0 w 147"/>
                <a:gd name="T3" fmla="*/ 22 h 22"/>
                <a:gd name="T4" fmla="*/ 1 w 147"/>
                <a:gd name="T5" fmla="*/ 21 h 22"/>
                <a:gd name="T6" fmla="*/ 12 w 147"/>
                <a:gd name="T7" fmla="*/ 17 h 22"/>
                <a:gd name="T8" fmla="*/ 47 w 147"/>
                <a:gd name="T9" fmla="*/ 7 h 22"/>
                <a:gd name="T10" fmla="*/ 146 w 147"/>
                <a:gd name="T11" fmla="*/ 6 h 22"/>
                <a:gd name="T12" fmla="*/ 147 w 147"/>
                <a:gd name="T13" fmla="*/ 7 h 22"/>
                <a:gd name="T14" fmla="*/ 146 w 147"/>
                <a:gd name="T15" fmla="*/ 7 h 22"/>
                <a:gd name="T16" fmla="*/ 47 w 147"/>
                <a:gd name="T17" fmla="*/ 9 h 22"/>
                <a:gd name="T18" fmla="*/ 13 w 147"/>
                <a:gd name="T19" fmla="*/ 18 h 22"/>
                <a:gd name="T20" fmla="*/ 1 w 147"/>
                <a:gd name="T21" fmla="*/ 22 h 22"/>
                <a:gd name="T22" fmla="*/ 1 w 147"/>
                <a:gd name="T2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7" h="22">
                  <a:moveTo>
                    <a:pt x="1" y="22"/>
                  </a:moveTo>
                  <a:cubicBezTo>
                    <a:pt x="1" y="22"/>
                    <a:pt x="0" y="22"/>
                    <a:pt x="0" y="22"/>
                  </a:cubicBezTo>
                  <a:cubicBezTo>
                    <a:pt x="0" y="22"/>
                    <a:pt x="0" y="21"/>
                    <a:pt x="1" y="21"/>
                  </a:cubicBezTo>
                  <a:cubicBezTo>
                    <a:pt x="1" y="21"/>
                    <a:pt x="8" y="18"/>
                    <a:pt x="12" y="17"/>
                  </a:cubicBezTo>
                  <a:cubicBezTo>
                    <a:pt x="25" y="13"/>
                    <a:pt x="33" y="11"/>
                    <a:pt x="47" y="7"/>
                  </a:cubicBezTo>
                  <a:cubicBezTo>
                    <a:pt x="77" y="0"/>
                    <a:pt x="111" y="0"/>
                    <a:pt x="146" y="6"/>
                  </a:cubicBezTo>
                  <a:cubicBezTo>
                    <a:pt x="147" y="6"/>
                    <a:pt x="147" y="7"/>
                    <a:pt x="147" y="7"/>
                  </a:cubicBezTo>
                  <a:cubicBezTo>
                    <a:pt x="147" y="7"/>
                    <a:pt x="146" y="8"/>
                    <a:pt x="146" y="7"/>
                  </a:cubicBezTo>
                  <a:cubicBezTo>
                    <a:pt x="111" y="1"/>
                    <a:pt x="77" y="2"/>
                    <a:pt x="47" y="9"/>
                  </a:cubicBezTo>
                  <a:cubicBezTo>
                    <a:pt x="33" y="12"/>
                    <a:pt x="25" y="14"/>
                    <a:pt x="13" y="18"/>
                  </a:cubicBezTo>
                  <a:cubicBezTo>
                    <a:pt x="9" y="19"/>
                    <a:pt x="1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4" name="Freeform 929"/>
            <p:cNvSpPr>
              <a:spLocks/>
            </p:cNvSpPr>
            <p:nvPr/>
          </p:nvSpPr>
          <p:spPr bwMode="auto">
            <a:xfrm>
              <a:off x="1644" y="1071"/>
              <a:ext cx="125" cy="40"/>
            </a:xfrm>
            <a:custGeom>
              <a:avLst/>
              <a:gdLst>
                <a:gd name="T0" fmla="*/ 1 w 83"/>
                <a:gd name="T1" fmla="*/ 27 h 27"/>
                <a:gd name="T2" fmla="*/ 0 w 83"/>
                <a:gd name="T3" fmla="*/ 27 h 27"/>
                <a:gd name="T4" fmla="*/ 0 w 83"/>
                <a:gd name="T5" fmla="*/ 26 h 27"/>
                <a:gd name="T6" fmla="*/ 8 w 83"/>
                <a:gd name="T7" fmla="*/ 21 h 27"/>
                <a:gd name="T8" fmla="*/ 30 w 83"/>
                <a:gd name="T9" fmla="*/ 10 h 27"/>
                <a:gd name="T10" fmla="*/ 72 w 83"/>
                <a:gd name="T11" fmla="*/ 1 h 27"/>
                <a:gd name="T12" fmla="*/ 82 w 83"/>
                <a:gd name="T13" fmla="*/ 0 h 27"/>
                <a:gd name="T14" fmla="*/ 83 w 83"/>
                <a:gd name="T15" fmla="*/ 1 h 27"/>
                <a:gd name="T16" fmla="*/ 82 w 83"/>
                <a:gd name="T17" fmla="*/ 2 h 27"/>
                <a:gd name="T18" fmla="*/ 73 w 83"/>
                <a:gd name="T19" fmla="*/ 2 h 27"/>
                <a:gd name="T20" fmla="*/ 30 w 83"/>
                <a:gd name="T21" fmla="*/ 11 h 27"/>
                <a:gd name="T22" fmla="*/ 9 w 83"/>
                <a:gd name="T23" fmla="*/ 22 h 27"/>
                <a:gd name="T24" fmla="*/ 1 w 83"/>
                <a:gd name="T25" fmla="*/ 27 h 27"/>
                <a:gd name="T26" fmla="*/ 1 w 83"/>
                <a:gd name="T2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" h="27">
                  <a:moveTo>
                    <a:pt x="1" y="27"/>
                  </a:moveTo>
                  <a:cubicBezTo>
                    <a:pt x="1" y="27"/>
                    <a:pt x="0" y="27"/>
                    <a:pt x="0" y="27"/>
                  </a:cubicBezTo>
                  <a:cubicBezTo>
                    <a:pt x="0" y="27"/>
                    <a:pt x="0" y="26"/>
                    <a:pt x="0" y="26"/>
                  </a:cubicBezTo>
                  <a:cubicBezTo>
                    <a:pt x="0" y="26"/>
                    <a:pt x="5" y="23"/>
                    <a:pt x="8" y="21"/>
                  </a:cubicBezTo>
                  <a:cubicBezTo>
                    <a:pt x="14" y="18"/>
                    <a:pt x="21" y="13"/>
                    <a:pt x="30" y="10"/>
                  </a:cubicBezTo>
                  <a:cubicBezTo>
                    <a:pt x="47" y="2"/>
                    <a:pt x="55" y="2"/>
                    <a:pt x="72" y="1"/>
                  </a:cubicBezTo>
                  <a:cubicBezTo>
                    <a:pt x="75" y="1"/>
                    <a:pt x="79" y="1"/>
                    <a:pt x="82" y="0"/>
                  </a:cubicBezTo>
                  <a:cubicBezTo>
                    <a:pt x="83" y="0"/>
                    <a:pt x="83" y="1"/>
                    <a:pt x="83" y="1"/>
                  </a:cubicBezTo>
                  <a:cubicBezTo>
                    <a:pt x="83" y="1"/>
                    <a:pt x="83" y="2"/>
                    <a:pt x="82" y="2"/>
                  </a:cubicBezTo>
                  <a:cubicBezTo>
                    <a:pt x="79" y="2"/>
                    <a:pt x="75" y="2"/>
                    <a:pt x="73" y="2"/>
                  </a:cubicBezTo>
                  <a:cubicBezTo>
                    <a:pt x="55" y="3"/>
                    <a:pt x="48" y="4"/>
                    <a:pt x="30" y="11"/>
                  </a:cubicBezTo>
                  <a:cubicBezTo>
                    <a:pt x="22" y="14"/>
                    <a:pt x="14" y="19"/>
                    <a:pt x="9" y="22"/>
                  </a:cubicBezTo>
                  <a:cubicBezTo>
                    <a:pt x="6" y="24"/>
                    <a:pt x="1" y="27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5" name="Freeform 930"/>
            <p:cNvSpPr>
              <a:spLocks/>
            </p:cNvSpPr>
            <p:nvPr/>
          </p:nvSpPr>
          <p:spPr bwMode="auto">
            <a:xfrm>
              <a:off x="1644" y="1065"/>
              <a:ext cx="44" cy="46"/>
            </a:xfrm>
            <a:custGeom>
              <a:avLst/>
              <a:gdLst>
                <a:gd name="T0" fmla="*/ 1 w 29"/>
                <a:gd name="T1" fmla="*/ 31 h 31"/>
                <a:gd name="T2" fmla="*/ 0 w 29"/>
                <a:gd name="T3" fmla="*/ 31 h 31"/>
                <a:gd name="T4" fmla="*/ 0 w 29"/>
                <a:gd name="T5" fmla="*/ 30 h 31"/>
                <a:gd name="T6" fmla="*/ 5 w 29"/>
                <a:gd name="T7" fmla="*/ 20 h 31"/>
                <a:gd name="T8" fmla="*/ 28 w 29"/>
                <a:gd name="T9" fmla="*/ 0 h 31"/>
                <a:gd name="T10" fmla="*/ 29 w 29"/>
                <a:gd name="T11" fmla="*/ 1 h 31"/>
                <a:gd name="T12" fmla="*/ 28 w 29"/>
                <a:gd name="T13" fmla="*/ 1 h 31"/>
                <a:gd name="T14" fmla="*/ 7 w 29"/>
                <a:gd name="T15" fmla="*/ 21 h 31"/>
                <a:gd name="T16" fmla="*/ 1 w 29"/>
                <a:gd name="T17" fmla="*/ 31 h 31"/>
                <a:gd name="T18" fmla="*/ 1 w 29"/>
                <a:gd name="T1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31">
                  <a:moveTo>
                    <a:pt x="1" y="31"/>
                  </a:moveTo>
                  <a:cubicBezTo>
                    <a:pt x="1" y="31"/>
                    <a:pt x="1" y="31"/>
                    <a:pt x="0" y="31"/>
                  </a:cubicBezTo>
                  <a:cubicBezTo>
                    <a:pt x="0" y="31"/>
                    <a:pt x="0" y="31"/>
                    <a:pt x="0" y="30"/>
                  </a:cubicBezTo>
                  <a:cubicBezTo>
                    <a:pt x="0" y="30"/>
                    <a:pt x="4" y="24"/>
                    <a:pt x="5" y="20"/>
                  </a:cubicBezTo>
                  <a:cubicBezTo>
                    <a:pt x="13" y="8"/>
                    <a:pt x="15" y="7"/>
                    <a:pt x="28" y="0"/>
                  </a:cubicBezTo>
                  <a:cubicBezTo>
                    <a:pt x="28" y="0"/>
                    <a:pt x="29" y="0"/>
                    <a:pt x="29" y="1"/>
                  </a:cubicBezTo>
                  <a:cubicBezTo>
                    <a:pt x="29" y="1"/>
                    <a:pt x="29" y="1"/>
                    <a:pt x="28" y="1"/>
                  </a:cubicBezTo>
                  <a:cubicBezTo>
                    <a:pt x="16" y="8"/>
                    <a:pt x="14" y="9"/>
                    <a:pt x="7" y="21"/>
                  </a:cubicBezTo>
                  <a:cubicBezTo>
                    <a:pt x="5" y="24"/>
                    <a:pt x="1" y="31"/>
                    <a:pt x="1" y="31"/>
                  </a:cubicBezTo>
                  <a:cubicBezTo>
                    <a:pt x="1" y="31"/>
                    <a:pt x="1" y="31"/>
                    <a:pt x="1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6" name="Freeform 931"/>
            <p:cNvSpPr>
              <a:spLocks/>
            </p:cNvSpPr>
            <p:nvPr/>
          </p:nvSpPr>
          <p:spPr bwMode="auto">
            <a:xfrm>
              <a:off x="1608" y="1065"/>
              <a:ext cx="39" cy="46"/>
            </a:xfrm>
            <a:custGeom>
              <a:avLst/>
              <a:gdLst>
                <a:gd name="T0" fmla="*/ 25 w 26"/>
                <a:gd name="T1" fmla="*/ 31 h 31"/>
                <a:gd name="T2" fmla="*/ 24 w 26"/>
                <a:gd name="T3" fmla="*/ 31 h 31"/>
                <a:gd name="T4" fmla="*/ 20 w 26"/>
                <a:gd name="T5" fmla="*/ 21 h 31"/>
                <a:gd name="T6" fmla="*/ 10 w 26"/>
                <a:gd name="T7" fmla="*/ 8 h 31"/>
                <a:gd name="T8" fmla="*/ 1 w 26"/>
                <a:gd name="T9" fmla="*/ 1 h 31"/>
                <a:gd name="T10" fmla="*/ 0 w 26"/>
                <a:gd name="T11" fmla="*/ 0 h 31"/>
                <a:gd name="T12" fmla="*/ 1 w 26"/>
                <a:gd name="T13" fmla="*/ 0 h 31"/>
                <a:gd name="T14" fmla="*/ 10 w 26"/>
                <a:gd name="T15" fmla="*/ 7 h 31"/>
                <a:gd name="T16" fmla="*/ 21 w 26"/>
                <a:gd name="T17" fmla="*/ 20 h 31"/>
                <a:gd name="T18" fmla="*/ 25 w 26"/>
                <a:gd name="T19" fmla="*/ 30 h 31"/>
                <a:gd name="T20" fmla="*/ 25 w 26"/>
                <a:gd name="T21" fmla="*/ 31 h 31"/>
                <a:gd name="T22" fmla="*/ 25 w 26"/>
                <a:gd name="T2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" h="31">
                  <a:moveTo>
                    <a:pt x="25" y="31"/>
                  </a:moveTo>
                  <a:cubicBezTo>
                    <a:pt x="25" y="31"/>
                    <a:pt x="24" y="31"/>
                    <a:pt x="24" y="31"/>
                  </a:cubicBezTo>
                  <a:cubicBezTo>
                    <a:pt x="24" y="31"/>
                    <a:pt x="21" y="24"/>
                    <a:pt x="20" y="21"/>
                  </a:cubicBezTo>
                  <a:cubicBezTo>
                    <a:pt x="15" y="12"/>
                    <a:pt x="15" y="12"/>
                    <a:pt x="10" y="8"/>
                  </a:cubicBezTo>
                  <a:cubicBezTo>
                    <a:pt x="7" y="7"/>
                    <a:pt x="5" y="5"/>
                    <a:pt x="1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5" y="3"/>
                    <a:pt x="8" y="5"/>
                    <a:pt x="10" y="7"/>
                  </a:cubicBezTo>
                  <a:cubicBezTo>
                    <a:pt x="16" y="11"/>
                    <a:pt x="16" y="11"/>
                    <a:pt x="21" y="20"/>
                  </a:cubicBezTo>
                  <a:cubicBezTo>
                    <a:pt x="22" y="24"/>
                    <a:pt x="25" y="30"/>
                    <a:pt x="25" y="30"/>
                  </a:cubicBezTo>
                  <a:cubicBezTo>
                    <a:pt x="26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7" name="Freeform 932"/>
            <p:cNvSpPr>
              <a:spLocks/>
            </p:cNvSpPr>
            <p:nvPr/>
          </p:nvSpPr>
          <p:spPr bwMode="auto">
            <a:xfrm>
              <a:off x="1527" y="1071"/>
              <a:ext cx="120" cy="40"/>
            </a:xfrm>
            <a:custGeom>
              <a:avLst/>
              <a:gdLst>
                <a:gd name="T0" fmla="*/ 79 w 80"/>
                <a:gd name="T1" fmla="*/ 27 h 27"/>
                <a:gd name="T2" fmla="*/ 78 w 80"/>
                <a:gd name="T3" fmla="*/ 27 h 27"/>
                <a:gd name="T4" fmla="*/ 71 w 80"/>
                <a:gd name="T5" fmla="*/ 22 h 27"/>
                <a:gd name="T6" fmla="*/ 51 w 80"/>
                <a:gd name="T7" fmla="*/ 11 h 27"/>
                <a:gd name="T8" fmla="*/ 10 w 80"/>
                <a:gd name="T9" fmla="*/ 2 h 27"/>
                <a:gd name="T10" fmla="*/ 1 w 80"/>
                <a:gd name="T11" fmla="*/ 1 h 27"/>
                <a:gd name="T12" fmla="*/ 1 w 80"/>
                <a:gd name="T13" fmla="*/ 1 h 27"/>
                <a:gd name="T14" fmla="*/ 1 w 80"/>
                <a:gd name="T15" fmla="*/ 0 h 27"/>
                <a:gd name="T16" fmla="*/ 1 w 80"/>
                <a:gd name="T17" fmla="*/ 0 h 27"/>
                <a:gd name="T18" fmla="*/ 11 w 80"/>
                <a:gd name="T19" fmla="*/ 1 h 27"/>
                <a:gd name="T20" fmla="*/ 51 w 80"/>
                <a:gd name="T21" fmla="*/ 9 h 27"/>
                <a:gd name="T22" fmla="*/ 72 w 80"/>
                <a:gd name="T23" fmla="*/ 21 h 27"/>
                <a:gd name="T24" fmla="*/ 79 w 80"/>
                <a:gd name="T25" fmla="*/ 26 h 27"/>
                <a:gd name="T26" fmla="*/ 79 w 80"/>
                <a:gd name="T27" fmla="*/ 27 h 27"/>
                <a:gd name="T28" fmla="*/ 79 w 80"/>
                <a:gd name="T2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0" h="27">
                  <a:moveTo>
                    <a:pt x="79" y="27"/>
                  </a:moveTo>
                  <a:cubicBezTo>
                    <a:pt x="79" y="27"/>
                    <a:pt x="79" y="27"/>
                    <a:pt x="78" y="27"/>
                  </a:cubicBezTo>
                  <a:cubicBezTo>
                    <a:pt x="78" y="27"/>
                    <a:pt x="74" y="24"/>
                    <a:pt x="71" y="22"/>
                  </a:cubicBezTo>
                  <a:cubicBezTo>
                    <a:pt x="65" y="18"/>
                    <a:pt x="58" y="14"/>
                    <a:pt x="51" y="11"/>
                  </a:cubicBezTo>
                  <a:cubicBezTo>
                    <a:pt x="34" y="4"/>
                    <a:pt x="27" y="3"/>
                    <a:pt x="10" y="2"/>
                  </a:cubicBezTo>
                  <a:cubicBezTo>
                    <a:pt x="8" y="2"/>
                    <a:pt x="5" y="2"/>
                    <a:pt x="1" y="1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5" y="0"/>
                    <a:pt x="8" y="0"/>
                    <a:pt x="11" y="1"/>
                  </a:cubicBezTo>
                  <a:cubicBezTo>
                    <a:pt x="27" y="2"/>
                    <a:pt x="34" y="2"/>
                    <a:pt x="51" y="9"/>
                  </a:cubicBezTo>
                  <a:cubicBezTo>
                    <a:pt x="59" y="13"/>
                    <a:pt x="66" y="17"/>
                    <a:pt x="72" y="21"/>
                  </a:cubicBezTo>
                  <a:cubicBezTo>
                    <a:pt x="74" y="23"/>
                    <a:pt x="79" y="26"/>
                    <a:pt x="79" y="26"/>
                  </a:cubicBezTo>
                  <a:cubicBezTo>
                    <a:pt x="79" y="26"/>
                    <a:pt x="80" y="27"/>
                    <a:pt x="79" y="27"/>
                  </a:cubicBezTo>
                  <a:cubicBezTo>
                    <a:pt x="79" y="27"/>
                    <a:pt x="79" y="27"/>
                    <a:pt x="79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8" name="Freeform 933"/>
            <p:cNvSpPr>
              <a:spLocks/>
            </p:cNvSpPr>
            <p:nvPr/>
          </p:nvSpPr>
          <p:spPr bwMode="auto">
            <a:xfrm>
              <a:off x="1433" y="1077"/>
              <a:ext cx="214" cy="34"/>
            </a:xfrm>
            <a:custGeom>
              <a:avLst/>
              <a:gdLst>
                <a:gd name="T0" fmla="*/ 142 w 143"/>
                <a:gd name="T1" fmla="*/ 23 h 23"/>
                <a:gd name="T2" fmla="*/ 142 w 143"/>
                <a:gd name="T3" fmla="*/ 23 h 23"/>
                <a:gd name="T4" fmla="*/ 130 w 143"/>
                <a:gd name="T5" fmla="*/ 19 h 23"/>
                <a:gd name="T6" fmla="*/ 96 w 143"/>
                <a:gd name="T7" fmla="*/ 9 h 23"/>
                <a:gd name="T8" fmla="*/ 1 w 143"/>
                <a:gd name="T9" fmla="*/ 7 h 23"/>
                <a:gd name="T10" fmla="*/ 1 w 143"/>
                <a:gd name="T11" fmla="*/ 7 h 23"/>
                <a:gd name="T12" fmla="*/ 1 w 143"/>
                <a:gd name="T13" fmla="*/ 6 h 23"/>
                <a:gd name="T14" fmla="*/ 97 w 143"/>
                <a:gd name="T15" fmla="*/ 8 h 23"/>
                <a:gd name="T16" fmla="*/ 131 w 143"/>
                <a:gd name="T17" fmla="*/ 18 h 23"/>
                <a:gd name="T18" fmla="*/ 142 w 143"/>
                <a:gd name="T19" fmla="*/ 22 h 23"/>
                <a:gd name="T20" fmla="*/ 142 w 143"/>
                <a:gd name="T21" fmla="*/ 23 h 23"/>
                <a:gd name="T22" fmla="*/ 142 w 143"/>
                <a:gd name="T2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3" h="23">
                  <a:moveTo>
                    <a:pt x="142" y="23"/>
                  </a:moveTo>
                  <a:cubicBezTo>
                    <a:pt x="142" y="23"/>
                    <a:pt x="142" y="23"/>
                    <a:pt x="142" y="23"/>
                  </a:cubicBezTo>
                  <a:cubicBezTo>
                    <a:pt x="141" y="23"/>
                    <a:pt x="134" y="20"/>
                    <a:pt x="130" y="19"/>
                  </a:cubicBezTo>
                  <a:cubicBezTo>
                    <a:pt x="118" y="15"/>
                    <a:pt x="110" y="13"/>
                    <a:pt x="96" y="9"/>
                  </a:cubicBezTo>
                  <a:cubicBezTo>
                    <a:pt x="67" y="2"/>
                    <a:pt x="35" y="2"/>
                    <a:pt x="1" y="7"/>
                  </a:cubicBezTo>
                  <a:cubicBezTo>
                    <a:pt x="1" y="8"/>
                    <a:pt x="1" y="7"/>
                    <a:pt x="1" y="7"/>
                  </a:cubicBezTo>
                  <a:cubicBezTo>
                    <a:pt x="0" y="7"/>
                    <a:pt x="1" y="6"/>
                    <a:pt x="1" y="6"/>
                  </a:cubicBezTo>
                  <a:cubicBezTo>
                    <a:pt x="35" y="0"/>
                    <a:pt x="68" y="1"/>
                    <a:pt x="97" y="8"/>
                  </a:cubicBezTo>
                  <a:cubicBezTo>
                    <a:pt x="111" y="12"/>
                    <a:pt x="119" y="14"/>
                    <a:pt x="131" y="18"/>
                  </a:cubicBezTo>
                  <a:cubicBezTo>
                    <a:pt x="134" y="19"/>
                    <a:pt x="142" y="22"/>
                    <a:pt x="142" y="22"/>
                  </a:cubicBezTo>
                  <a:cubicBezTo>
                    <a:pt x="142" y="22"/>
                    <a:pt x="143" y="23"/>
                    <a:pt x="142" y="23"/>
                  </a:cubicBezTo>
                  <a:cubicBezTo>
                    <a:pt x="142" y="23"/>
                    <a:pt x="142" y="23"/>
                    <a:pt x="142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9" name="Freeform 934"/>
            <p:cNvSpPr>
              <a:spLocks/>
            </p:cNvSpPr>
            <p:nvPr/>
          </p:nvSpPr>
          <p:spPr bwMode="auto">
            <a:xfrm>
              <a:off x="1310" y="1083"/>
              <a:ext cx="337" cy="38"/>
            </a:xfrm>
            <a:custGeom>
              <a:avLst/>
              <a:gdLst>
                <a:gd name="T0" fmla="*/ 1 w 225"/>
                <a:gd name="T1" fmla="*/ 26 h 26"/>
                <a:gd name="T2" fmla="*/ 0 w 225"/>
                <a:gd name="T3" fmla="*/ 26 h 26"/>
                <a:gd name="T4" fmla="*/ 1 w 225"/>
                <a:gd name="T5" fmla="*/ 25 h 26"/>
                <a:gd name="T6" fmla="*/ 224 w 225"/>
                <a:gd name="T7" fmla="*/ 18 h 26"/>
                <a:gd name="T8" fmla="*/ 224 w 225"/>
                <a:gd name="T9" fmla="*/ 19 h 26"/>
                <a:gd name="T10" fmla="*/ 224 w 225"/>
                <a:gd name="T11" fmla="*/ 19 h 26"/>
                <a:gd name="T12" fmla="*/ 1 w 225"/>
                <a:gd name="T13" fmla="*/ 26 h 26"/>
                <a:gd name="T14" fmla="*/ 1 w 225"/>
                <a:gd name="T1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5" h="26">
                  <a:moveTo>
                    <a:pt x="1" y="26"/>
                  </a:moveTo>
                  <a:cubicBezTo>
                    <a:pt x="1" y="26"/>
                    <a:pt x="0" y="26"/>
                    <a:pt x="0" y="26"/>
                  </a:cubicBezTo>
                  <a:cubicBezTo>
                    <a:pt x="0" y="25"/>
                    <a:pt x="0" y="25"/>
                    <a:pt x="1" y="25"/>
                  </a:cubicBezTo>
                  <a:cubicBezTo>
                    <a:pt x="71" y="3"/>
                    <a:pt x="144" y="0"/>
                    <a:pt x="224" y="18"/>
                  </a:cubicBezTo>
                  <a:cubicBezTo>
                    <a:pt x="224" y="18"/>
                    <a:pt x="225" y="19"/>
                    <a:pt x="224" y="19"/>
                  </a:cubicBezTo>
                  <a:cubicBezTo>
                    <a:pt x="224" y="19"/>
                    <a:pt x="224" y="19"/>
                    <a:pt x="224" y="19"/>
                  </a:cubicBezTo>
                  <a:cubicBezTo>
                    <a:pt x="144" y="2"/>
                    <a:pt x="72" y="4"/>
                    <a:pt x="1" y="26"/>
                  </a:cubicBezTo>
                  <a:cubicBezTo>
                    <a:pt x="1" y="26"/>
                    <a:pt x="1" y="26"/>
                    <a:pt x="1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0" name="Freeform 935"/>
            <p:cNvSpPr>
              <a:spLocks/>
            </p:cNvSpPr>
            <p:nvPr/>
          </p:nvSpPr>
          <p:spPr bwMode="auto">
            <a:xfrm>
              <a:off x="1131" y="1089"/>
              <a:ext cx="516" cy="113"/>
            </a:xfrm>
            <a:custGeom>
              <a:avLst/>
              <a:gdLst>
                <a:gd name="T0" fmla="*/ 1 w 344"/>
                <a:gd name="T1" fmla="*/ 76 h 76"/>
                <a:gd name="T2" fmla="*/ 1 w 344"/>
                <a:gd name="T3" fmla="*/ 75 h 76"/>
                <a:gd name="T4" fmla="*/ 1 w 344"/>
                <a:gd name="T5" fmla="*/ 74 h 76"/>
                <a:gd name="T6" fmla="*/ 343 w 344"/>
                <a:gd name="T7" fmla="*/ 14 h 76"/>
                <a:gd name="T8" fmla="*/ 343 w 344"/>
                <a:gd name="T9" fmla="*/ 15 h 76"/>
                <a:gd name="T10" fmla="*/ 343 w 344"/>
                <a:gd name="T11" fmla="*/ 15 h 76"/>
                <a:gd name="T12" fmla="*/ 2 w 344"/>
                <a:gd name="T13" fmla="*/ 76 h 76"/>
                <a:gd name="T14" fmla="*/ 1 w 344"/>
                <a:gd name="T15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4" h="76">
                  <a:moveTo>
                    <a:pt x="1" y="76"/>
                  </a:moveTo>
                  <a:cubicBezTo>
                    <a:pt x="1" y="76"/>
                    <a:pt x="1" y="76"/>
                    <a:pt x="1" y="75"/>
                  </a:cubicBezTo>
                  <a:cubicBezTo>
                    <a:pt x="0" y="75"/>
                    <a:pt x="1" y="75"/>
                    <a:pt x="1" y="74"/>
                  </a:cubicBezTo>
                  <a:cubicBezTo>
                    <a:pt x="103" y="19"/>
                    <a:pt x="205" y="0"/>
                    <a:pt x="343" y="14"/>
                  </a:cubicBezTo>
                  <a:cubicBezTo>
                    <a:pt x="343" y="14"/>
                    <a:pt x="344" y="14"/>
                    <a:pt x="343" y="15"/>
                  </a:cubicBezTo>
                  <a:cubicBezTo>
                    <a:pt x="343" y="15"/>
                    <a:pt x="343" y="15"/>
                    <a:pt x="343" y="15"/>
                  </a:cubicBezTo>
                  <a:cubicBezTo>
                    <a:pt x="205" y="2"/>
                    <a:pt x="103" y="20"/>
                    <a:pt x="2" y="76"/>
                  </a:cubicBezTo>
                  <a:cubicBezTo>
                    <a:pt x="1" y="76"/>
                    <a:pt x="1" y="76"/>
                    <a:pt x="1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1" name="Freeform 936"/>
            <p:cNvSpPr>
              <a:spLocks/>
            </p:cNvSpPr>
            <p:nvPr/>
          </p:nvSpPr>
          <p:spPr bwMode="auto">
            <a:xfrm>
              <a:off x="881" y="1110"/>
              <a:ext cx="765" cy="295"/>
            </a:xfrm>
            <a:custGeom>
              <a:avLst/>
              <a:gdLst>
                <a:gd name="T0" fmla="*/ 0 w 510"/>
                <a:gd name="T1" fmla="*/ 197 h 197"/>
                <a:gd name="T2" fmla="*/ 0 w 510"/>
                <a:gd name="T3" fmla="*/ 196 h 197"/>
                <a:gd name="T4" fmla="*/ 0 w 510"/>
                <a:gd name="T5" fmla="*/ 195 h 197"/>
                <a:gd name="T6" fmla="*/ 369 w 510"/>
                <a:gd name="T7" fmla="*/ 7 h 197"/>
                <a:gd name="T8" fmla="*/ 485 w 510"/>
                <a:gd name="T9" fmla="*/ 0 h 197"/>
                <a:gd name="T10" fmla="*/ 510 w 510"/>
                <a:gd name="T11" fmla="*/ 0 h 197"/>
                <a:gd name="T12" fmla="*/ 510 w 510"/>
                <a:gd name="T13" fmla="*/ 0 h 197"/>
                <a:gd name="T14" fmla="*/ 510 w 510"/>
                <a:gd name="T15" fmla="*/ 1 h 197"/>
                <a:gd name="T16" fmla="*/ 510 w 510"/>
                <a:gd name="T17" fmla="*/ 1 h 197"/>
                <a:gd name="T18" fmla="*/ 485 w 510"/>
                <a:gd name="T19" fmla="*/ 2 h 197"/>
                <a:gd name="T20" fmla="*/ 369 w 510"/>
                <a:gd name="T21" fmla="*/ 9 h 197"/>
                <a:gd name="T22" fmla="*/ 1 w 510"/>
                <a:gd name="T23" fmla="*/ 196 h 197"/>
                <a:gd name="T24" fmla="*/ 0 w 510"/>
                <a:gd name="T25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10" h="197">
                  <a:moveTo>
                    <a:pt x="0" y="197"/>
                  </a:moveTo>
                  <a:cubicBezTo>
                    <a:pt x="0" y="197"/>
                    <a:pt x="0" y="197"/>
                    <a:pt x="0" y="196"/>
                  </a:cubicBezTo>
                  <a:cubicBezTo>
                    <a:pt x="0" y="196"/>
                    <a:pt x="0" y="196"/>
                    <a:pt x="0" y="195"/>
                  </a:cubicBezTo>
                  <a:cubicBezTo>
                    <a:pt x="93" y="95"/>
                    <a:pt x="218" y="32"/>
                    <a:pt x="369" y="7"/>
                  </a:cubicBezTo>
                  <a:cubicBezTo>
                    <a:pt x="409" y="1"/>
                    <a:pt x="446" y="1"/>
                    <a:pt x="485" y="0"/>
                  </a:cubicBezTo>
                  <a:cubicBezTo>
                    <a:pt x="493" y="0"/>
                    <a:pt x="502" y="0"/>
                    <a:pt x="510" y="0"/>
                  </a:cubicBezTo>
                  <a:cubicBezTo>
                    <a:pt x="510" y="0"/>
                    <a:pt x="510" y="0"/>
                    <a:pt x="510" y="0"/>
                  </a:cubicBezTo>
                  <a:cubicBezTo>
                    <a:pt x="510" y="0"/>
                    <a:pt x="510" y="0"/>
                    <a:pt x="510" y="1"/>
                  </a:cubicBezTo>
                  <a:cubicBezTo>
                    <a:pt x="510" y="1"/>
                    <a:pt x="510" y="1"/>
                    <a:pt x="510" y="1"/>
                  </a:cubicBezTo>
                  <a:cubicBezTo>
                    <a:pt x="502" y="2"/>
                    <a:pt x="493" y="2"/>
                    <a:pt x="485" y="2"/>
                  </a:cubicBezTo>
                  <a:cubicBezTo>
                    <a:pt x="446" y="2"/>
                    <a:pt x="409" y="2"/>
                    <a:pt x="369" y="9"/>
                  </a:cubicBezTo>
                  <a:cubicBezTo>
                    <a:pt x="218" y="33"/>
                    <a:pt x="94" y="96"/>
                    <a:pt x="1" y="196"/>
                  </a:cubicBezTo>
                  <a:cubicBezTo>
                    <a:pt x="1" y="197"/>
                    <a:pt x="1" y="197"/>
                    <a:pt x="0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2" name="Freeform 937"/>
            <p:cNvSpPr>
              <a:spLocks/>
            </p:cNvSpPr>
            <p:nvPr/>
          </p:nvSpPr>
          <p:spPr bwMode="auto">
            <a:xfrm>
              <a:off x="650" y="1110"/>
              <a:ext cx="996" cy="716"/>
            </a:xfrm>
            <a:custGeom>
              <a:avLst/>
              <a:gdLst>
                <a:gd name="T0" fmla="*/ 0 w 664"/>
                <a:gd name="T1" fmla="*/ 478 h 478"/>
                <a:gd name="T2" fmla="*/ 0 w 664"/>
                <a:gd name="T3" fmla="*/ 478 h 478"/>
                <a:gd name="T4" fmla="*/ 0 w 664"/>
                <a:gd name="T5" fmla="*/ 477 h 478"/>
                <a:gd name="T6" fmla="*/ 186 w 664"/>
                <a:gd name="T7" fmla="*/ 187 h 478"/>
                <a:gd name="T8" fmla="*/ 493 w 664"/>
                <a:gd name="T9" fmla="*/ 25 h 478"/>
                <a:gd name="T10" fmla="*/ 664 w 664"/>
                <a:gd name="T11" fmla="*/ 0 h 478"/>
                <a:gd name="T12" fmla="*/ 664 w 664"/>
                <a:gd name="T13" fmla="*/ 0 h 478"/>
                <a:gd name="T14" fmla="*/ 664 w 664"/>
                <a:gd name="T15" fmla="*/ 1 h 478"/>
                <a:gd name="T16" fmla="*/ 664 w 664"/>
                <a:gd name="T17" fmla="*/ 1 h 478"/>
                <a:gd name="T18" fmla="*/ 493 w 664"/>
                <a:gd name="T19" fmla="*/ 27 h 478"/>
                <a:gd name="T20" fmla="*/ 1 w 664"/>
                <a:gd name="T21" fmla="*/ 477 h 478"/>
                <a:gd name="T22" fmla="*/ 0 w 664"/>
                <a:gd name="T23" fmla="*/ 4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4" h="478">
                  <a:moveTo>
                    <a:pt x="0" y="478"/>
                  </a:moveTo>
                  <a:cubicBezTo>
                    <a:pt x="0" y="478"/>
                    <a:pt x="0" y="478"/>
                    <a:pt x="0" y="478"/>
                  </a:cubicBezTo>
                  <a:cubicBezTo>
                    <a:pt x="0" y="478"/>
                    <a:pt x="0" y="477"/>
                    <a:pt x="0" y="477"/>
                  </a:cubicBezTo>
                  <a:cubicBezTo>
                    <a:pt x="31" y="368"/>
                    <a:pt x="95" y="267"/>
                    <a:pt x="186" y="187"/>
                  </a:cubicBezTo>
                  <a:cubicBezTo>
                    <a:pt x="272" y="111"/>
                    <a:pt x="378" y="55"/>
                    <a:pt x="493" y="25"/>
                  </a:cubicBezTo>
                  <a:cubicBezTo>
                    <a:pt x="548" y="11"/>
                    <a:pt x="604" y="3"/>
                    <a:pt x="664" y="0"/>
                  </a:cubicBezTo>
                  <a:cubicBezTo>
                    <a:pt x="664" y="0"/>
                    <a:pt x="664" y="0"/>
                    <a:pt x="664" y="0"/>
                  </a:cubicBezTo>
                  <a:cubicBezTo>
                    <a:pt x="664" y="0"/>
                    <a:pt x="664" y="0"/>
                    <a:pt x="664" y="1"/>
                  </a:cubicBezTo>
                  <a:cubicBezTo>
                    <a:pt x="664" y="1"/>
                    <a:pt x="664" y="1"/>
                    <a:pt x="664" y="1"/>
                  </a:cubicBezTo>
                  <a:cubicBezTo>
                    <a:pt x="604" y="4"/>
                    <a:pt x="548" y="13"/>
                    <a:pt x="493" y="27"/>
                  </a:cubicBezTo>
                  <a:cubicBezTo>
                    <a:pt x="252" y="89"/>
                    <a:pt x="63" y="261"/>
                    <a:pt x="1" y="477"/>
                  </a:cubicBezTo>
                  <a:cubicBezTo>
                    <a:pt x="1" y="477"/>
                    <a:pt x="1" y="478"/>
                    <a:pt x="0" y="4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938"/>
            <p:cNvSpPr>
              <a:spLocks/>
            </p:cNvSpPr>
            <p:nvPr/>
          </p:nvSpPr>
          <p:spPr bwMode="auto">
            <a:xfrm>
              <a:off x="548" y="1110"/>
              <a:ext cx="1099" cy="1235"/>
            </a:xfrm>
            <a:custGeom>
              <a:avLst/>
              <a:gdLst>
                <a:gd name="T0" fmla="*/ 64 w 733"/>
                <a:gd name="T1" fmla="*/ 824 h 824"/>
                <a:gd name="T2" fmla="*/ 63 w 733"/>
                <a:gd name="T3" fmla="*/ 823 h 824"/>
                <a:gd name="T4" fmla="*/ 117 w 733"/>
                <a:gd name="T5" fmla="*/ 436 h 824"/>
                <a:gd name="T6" fmla="*/ 378 w 733"/>
                <a:gd name="T7" fmla="*/ 138 h 824"/>
                <a:gd name="T8" fmla="*/ 605 w 733"/>
                <a:gd name="T9" fmla="*/ 27 h 824"/>
                <a:gd name="T10" fmla="*/ 687 w 733"/>
                <a:gd name="T11" fmla="*/ 7 h 824"/>
                <a:gd name="T12" fmla="*/ 723 w 733"/>
                <a:gd name="T13" fmla="*/ 1 h 824"/>
                <a:gd name="T14" fmla="*/ 732 w 733"/>
                <a:gd name="T15" fmla="*/ 0 h 824"/>
                <a:gd name="T16" fmla="*/ 732 w 733"/>
                <a:gd name="T17" fmla="*/ 1 h 824"/>
                <a:gd name="T18" fmla="*/ 732 w 733"/>
                <a:gd name="T19" fmla="*/ 1 h 824"/>
                <a:gd name="T20" fmla="*/ 723 w 733"/>
                <a:gd name="T21" fmla="*/ 3 h 824"/>
                <a:gd name="T22" fmla="*/ 687 w 733"/>
                <a:gd name="T23" fmla="*/ 8 h 824"/>
                <a:gd name="T24" fmla="*/ 606 w 733"/>
                <a:gd name="T25" fmla="*/ 28 h 824"/>
                <a:gd name="T26" fmla="*/ 379 w 733"/>
                <a:gd name="T27" fmla="*/ 139 h 824"/>
                <a:gd name="T28" fmla="*/ 65 w 733"/>
                <a:gd name="T29" fmla="*/ 823 h 824"/>
                <a:gd name="T30" fmla="*/ 64 w 733"/>
                <a:gd name="T31" fmla="*/ 824 h 824"/>
                <a:gd name="T32" fmla="*/ 64 w 733"/>
                <a:gd name="T33" fmla="*/ 824 h 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33" h="824">
                  <a:moveTo>
                    <a:pt x="64" y="824"/>
                  </a:moveTo>
                  <a:cubicBezTo>
                    <a:pt x="64" y="824"/>
                    <a:pt x="63" y="823"/>
                    <a:pt x="63" y="823"/>
                  </a:cubicBezTo>
                  <a:cubicBezTo>
                    <a:pt x="34" y="698"/>
                    <a:pt x="52" y="564"/>
                    <a:pt x="117" y="436"/>
                  </a:cubicBezTo>
                  <a:cubicBezTo>
                    <a:pt x="175" y="321"/>
                    <a:pt x="267" y="215"/>
                    <a:pt x="378" y="138"/>
                  </a:cubicBezTo>
                  <a:cubicBezTo>
                    <a:pt x="449" y="88"/>
                    <a:pt x="525" y="51"/>
                    <a:pt x="605" y="27"/>
                  </a:cubicBezTo>
                  <a:cubicBezTo>
                    <a:pt x="637" y="17"/>
                    <a:pt x="663" y="11"/>
                    <a:pt x="687" y="7"/>
                  </a:cubicBezTo>
                  <a:cubicBezTo>
                    <a:pt x="699" y="5"/>
                    <a:pt x="711" y="3"/>
                    <a:pt x="723" y="1"/>
                  </a:cubicBezTo>
                  <a:cubicBezTo>
                    <a:pt x="726" y="1"/>
                    <a:pt x="732" y="0"/>
                    <a:pt x="732" y="0"/>
                  </a:cubicBezTo>
                  <a:cubicBezTo>
                    <a:pt x="732" y="0"/>
                    <a:pt x="732" y="0"/>
                    <a:pt x="732" y="1"/>
                  </a:cubicBezTo>
                  <a:cubicBezTo>
                    <a:pt x="733" y="1"/>
                    <a:pt x="732" y="1"/>
                    <a:pt x="732" y="1"/>
                  </a:cubicBezTo>
                  <a:cubicBezTo>
                    <a:pt x="732" y="1"/>
                    <a:pt x="726" y="2"/>
                    <a:pt x="723" y="3"/>
                  </a:cubicBezTo>
                  <a:cubicBezTo>
                    <a:pt x="711" y="4"/>
                    <a:pt x="699" y="6"/>
                    <a:pt x="687" y="8"/>
                  </a:cubicBezTo>
                  <a:cubicBezTo>
                    <a:pt x="663" y="12"/>
                    <a:pt x="637" y="18"/>
                    <a:pt x="606" y="28"/>
                  </a:cubicBezTo>
                  <a:cubicBezTo>
                    <a:pt x="526" y="52"/>
                    <a:pt x="450" y="90"/>
                    <a:pt x="379" y="139"/>
                  </a:cubicBezTo>
                  <a:cubicBezTo>
                    <a:pt x="176" y="280"/>
                    <a:pt x="0" y="546"/>
                    <a:pt x="65" y="823"/>
                  </a:cubicBezTo>
                  <a:cubicBezTo>
                    <a:pt x="65" y="823"/>
                    <a:pt x="64" y="823"/>
                    <a:pt x="64" y="824"/>
                  </a:cubicBezTo>
                  <a:cubicBezTo>
                    <a:pt x="64" y="824"/>
                    <a:pt x="64" y="824"/>
                    <a:pt x="64" y="8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4" name="Freeform 939"/>
            <p:cNvSpPr>
              <a:spLocks/>
            </p:cNvSpPr>
            <p:nvPr/>
          </p:nvSpPr>
          <p:spPr bwMode="auto">
            <a:xfrm>
              <a:off x="705" y="1110"/>
              <a:ext cx="941" cy="1619"/>
            </a:xfrm>
            <a:custGeom>
              <a:avLst/>
              <a:gdLst>
                <a:gd name="T0" fmla="*/ 83 w 627"/>
                <a:gd name="T1" fmla="*/ 1080 h 1080"/>
                <a:gd name="T2" fmla="*/ 83 w 627"/>
                <a:gd name="T3" fmla="*/ 1080 h 1080"/>
                <a:gd name="T4" fmla="*/ 14 w 627"/>
                <a:gd name="T5" fmla="*/ 933 h 1080"/>
                <a:gd name="T6" fmla="*/ 11 w 627"/>
                <a:gd name="T7" fmla="*/ 923 h 1080"/>
                <a:gd name="T8" fmla="*/ 2 w 627"/>
                <a:gd name="T9" fmla="*/ 866 h 1080"/>
                <a:gd name="T10" fmla="*/ 2 w 627"/>
                <a:gd name="T11" fmla="*/ 826 h 1080"/>
                <a:gd name="T12" fmla="*/ 4 w 627"/>
                <a:gd name="T13" fmla="*/ 733 h 1080"/>
                <a:gd name="T14" fmla="*/ 9 w 627"/>
                <a:gd name="T15" fmla="*/ 698 h 1080"/>
                <a:gd name="T16" fmla="*/ 10 w 627"/>
                <a:gd name="T17" fmla="*/ 688 h 1080"/>
                <a:gd name="T18" fmla="*/ 35 w 627"/>
                <a:gd name="T19" fmla="*/ 588 h 1080"/>
                <a:gd name="T20" fmla="*/ 261 w 627"/>
                <a:gd name="T21" fmla="*/ 217 h 1080"/>
                <a:gd name="T22" fmla="*/ 492 w 627"/>
                <a:gd name="T23" fmla="*/ 47 h 1080"/>
                <a:gd name="T24" fmla="*/ 580 w 627"/>
                <a:gd name="T25" fmla="*/ 13 h 1080"/>
                <a:gd name="T26" fmla="*/ 603 w 627"/>
                <a:gd name="T27" fmla="*/ 6 h 1080"/>
                <a:gd name="T28" fmla="*/ 619 w 627"/>
                <a:gd name="T29" fmla="*/ 2 h 1080"/>
                <a:gd name="T30" fmla="*/ 627 w 627"/>
                <a:gd name="T31" fmla="*/ 0 h 1080"/>
                <a:gd name="T32" fmla="*/ 627 w 627"/>
                <a:gd name="T33" fmla="*/ 1 h 1080"/>
                <a:gd name="T34" fmla="*/ 619 w 627"/>
                <a:gd name="T35" fmla="*/ 3 h 1080"/>
                <a:gd name="T36" fmla="*/ 604 w 627"/>
                <a:gd name="T37" fmla="*/ 7 h 1080"/>
                <a:gd name="T38" fmla="*/ 580 w 627"/>
                <a:gd name="T39" fmla="*/ 14 h 1080"/>
                <a:gd name="T40" fmla="*/ 493 w 627"/>
                <a:gd name="T41" fmla="*/ 49 h 1080"/>
                <a:gd name="T42" fmla="*/ 262 w 627"/>
                <a:gd name="T43" fmla="*/ 218 h 1080"/>
                <a:gd name="T44" fmla="*/ 37 w 627"/>
                <a:gd name="T45" fmla="*/ 589 h 1080"/>
                <a:gd name="T46" fmla="*/ 11 w 627"/>
                <a:gd name="T47" fmla="*/ 689 h 1080"/>
                <a:gd name="T48" fmla="*/ 10 w 627"/>
                <a:gd name="T49" fmla="*/ 698 h 1080"/>
                <a:gd name="T50" fmla="*/ 5 w 627"/>
                <a:gd name="T51" fmla="*/ 733 h 1080"/>
                <a:gd name="T52" fmla="*/ 3 w 627"/>
                <a:gd name="T53" fmla="*/ 825 h 1080"/>
                <a:gd name="T54" fmla="*/ 3 w 627"/>
                <a:gd name="T55" fmla="*/ 866 h 1080"/>
                <a:gd name="T56" fmla="*/ 13 w 627"/>
                <a:gd name="T57" fmla="*/ 922 h 1080"/>
                <a:gd name="T58" fmla="*/ 15 w 627"/>
                <a:gd name="T59" fmla="*/ 933 h 1080"/>
                <a:gd name="T60" fmla="*/ 84 w 627"/>
                <a:gd name="T61" fmla="*/ 1079 h 1080"/>
                <a:gd name="T62" fmla="*/ 84 w 627"/>
                <a:gd name="T63" fmla="*/ 1080 h 1080"/>
                <a:gd name="T64" fmla="*/ 83 w 627"/>
                <a:gd name="T65" fmla="*/ 1080 h 10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27" h="1080">
                  <a:moveTo>
                    <a:pt x="83" y="1080"/>
                  </a:moveTo>
                  <a:cubicBezTo>
                    <a:pt x="83" y="1080"/>
                    <a:pt x="83" y="1080"/>
                    <a:pt x="83" y="1080"/>
                  </a:cubicBezTo>
                  <a:cubicBezTo>
                    <a:pt x="49" y="1036"/>
                    <a:pt x="26" y="986"/>
                    <a:pt x="14" y="933"/>
                  </a:cubicBezTo>
                  <a:cubicBezTo>
                    <a:pt x="13" y="930"/>
                    <a:pt x="12" y="926"/>
                    <a:pt x="11" y="923"/>
                  </a:cubicBezTo>
                  <a:cubicBezTo>
                    <a:pt x="7" y="904"/>
                    <a:pt x="2" y="884"/>
                    <a:pt x="2" y="866"/>
                  </a:cubicBezTo>
                  <a:cubicBezTo>
                    <a:pt x="2" y="852"/>
                    <a:pt x="2" y="839"/>
                    <a:pt x="2" y="826"/>
                  </a:cubicBezTo>
                  <a:cubicBezTo>
                    <a:pt x="1" y="796"/>
                    <a:pt x="0" y="766"/>
                    <a:pt x="4" y="733"/>
                  </a:cubicBezTo>
                  <a:cubicBezTo>
                    <a:pt x="5" y="721"/>
                    <a:pt x="7" y="709"/>
                    <a:pt x="9" y="698"/>
                  </a:cubicBezTo>
                  <a:cubicBezTo>
                    <a:pt x="9" y="695"/>
                    <a:pt x="10" y="691"/>
                    <a:pt x="10" y="688"/>
                  </a:cubicBezTo>
                  <a:cubicBezTo>
                    <a:pt x="15" y="658"/>
                    <a:pt x="23" y="626"/>
                    <a:pt x="35" y="588"/>
                  </a:cubicBezTo>
                  <a:cubicBezTo>
                    <a:pt x="79" y="452"/>
                    <a:pt x="157" y="324"/>
                    <a:pt x="261" y="217"/>
                  </a:cubicBezTo>
                  <a:cubicBezTo>
                    <a:pt x="332" y="145"/>
                    <a:pt x="410" y="87"/>
                    <a:pt x="492" y="47"/>
                  </a:cubicBezTo>
                  <a:cubicBezTo>
                    <a:pt x="523" y="33"/>
                    <a:pt x="552" y="21"/>
                    <a:pt x="580" y="13"/>
                  </a:cubicBezTo>
                  <a:cubicBezTo>
                    <a:pt x="586" y="11"/>
                    <a:pt x="596" y="8"/>
                    <a:pt x="603" y="6"/>
                  </a:cubicBezTo>
                  <a:cubicBezTo>
                    <a:pt x="609" y="4"/>
                    <a:pt x="614" y="3"/>
                    <a:pt x="619" y="2"/>
                  </a:cubicBezTo>
                  <a:cubicBezTo>
                    <a:pt x="621" y="1"/>
                    <a:pt x="627" y="0"/>
                    <a:pt x="627" y="0"/>
                  </a:cubicBezTo>
                  <a:cubicBezTo>
                    <a:pt x="627" y="1"/>
                    <a:pt x="627" y="1"/>
                    <a:pt x="627" y="1"/>
                  </a:cubicBezTo>
                  <a:cubicBezTo>
                    <a:pt x="627" y="1"/>
                    <a:pt x="622" y="3"/>
                    <a:pt x="619" y="3"/>
                  </a:cubicBezTo>
                  <a:cubicBezTo>
                    <a:pt x="614" y="4"/>
                    <a:pt x="609" y="6"/>
                    <a:pt x="604" y="7"/>
                  </a:cubicBezTo>
                  <a:cubicBezTo>
                    <a:pt x="596" y="9"/>
                    <a:pt x="586" y="12"/>
                    <a:pt x="580" y="14"/>
                  </a:cubicBezTo>
                  <a:cubicBezTo>
                    <a:pt x="552" y="23"/>
                    <a:pt x="524" y="34"/>
                    <a:pt x="493" y="49"/>
                  </a:cubicBezTo>
                  <a:cubicBezTo>
                    <a:pt x="410" y="89"/>
                    <a:pt x="332" y="146"/>
                    <a:pt x="262" y="218"/>
                  </a:cubicBezTo>
                  <a:cubicBezTo>
                    <a:pt x="158" y="325"/>
                    <a:pt x="80" y="453"/>
                    <a:pt x="37" y="589"/>
                  </a:cubicBezTo>
                  <a:cubicBezTo>
                    <a:pt x="24" y="627"/>
                    <a:pt x="16" y="659"/>
                    <a:pt x="11" y="689"/>
                  </a:cubicBezTo>
                  <a:cubicBezTo>
                    <a:pt x="11" y="692"/>
                    <a:pt x="10" y="695"/>
                    <a:pt x="10" y="698"/>
                  </a:cubicBezTo>
                  <a:cubicBezTo>
                    <a:pt x="8" y="709"/>
                    <a:pt x="6" y="721"/>
                    <a:pt x="5" y="733"/>
                  </a:cubicBezTo>
                  <a:cubicBezTo>
                    <a:pt x="1" y="766"/>
                    <a:pt x="2" y="796"/>
                    <a:pt x="3" y="825"/>
                  </a:cubicBezTo>
                  <a:cubicBezTo>
                    <a:pt x="3" y="839"/>
                    <a:pt x="4" y="852"/>
                    <a:pt x="3" y="866"/>
                  </a:cubicBezTo>
                  <a:cubicBezTo>
                    <a:pt x="3" y="884"/>
                    <a:pt x="8" y="904"/>
                    <a:pt x="13" y="922"/>
                  </a:cubicBezTo>
                  <a:cubicBezTo>
                    <a:pt x="13" y="926"/>
                    <a:pt x="14" y="930"/>
                    <a:pt x="15" y="933"/>
                  </a:cubicBezTo>
                  <a:cubicBezTo>
                    <a:pt x="27" y="985"/>
                    <a:pt x="51" y="1036"/>
                    <a:pt x="84" y="1079"/>
                  </a:cubicBezTo>
                  <a:cubicBezTo>
                    <a:pt x="84" y="1079"/>
                    <a:pt x="84" y="1080"/>
                    <a:pt x="84" y="1080"/>
                  </a:cubicBezTo>
                  <a:cubicBezTo>
                    <a:pt x="83" y="1080"/>
                    <a:pt x="83" y="1080"/>
                    <a:pt x="83" y="10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5" name="Freeform 940"/>
            <p:cNvSpPr>
              <a:spLocks/>
            </p:cNvSpPr>
            <p:nvPr/>
          </p:nvSpPr>
          <p:spPr bwMode="auto">
            <a:xfrm>
              <a:off x="876" y="1110"/>
              <a:ext cx="770" cy="1844"/>
            </a:xfrm>
            <a:custGeom>
              <a:avLst/>
              <a:gdLst>
                <a:gd name="T0" fmla="*/ 129 w 513"/>
                <a:gd name="T1" fmla="*/ 1230 h 1230"/>
                <a:gd name="T2" fmla="*/ 129 w 513"/>
                <a:gd name="T3" fmla="*/ 1230 h 1230"/>
                <a:gd name="T4" fmla="*/ 18 w 513"/>
                <a:gd name="T5" fmla="*/ 1053 h 1230"/>
                <a:gd name="T6" fmla="*/ 17 w 513"/>
                <a:gd name="T7" fmla="*/ 1048 h 1230"/>
                <a:gd name="T8" fmla="*/ 5 w 513"/>
                <a:gd name="T9" fmla="*/ 986 h 1230"/>
                <a:gd name="T10" fmla="*/ 0 w 513"/>
                <a:gd name="T11" fmla="*/ 903 h 1230"/>
                <a:gd name="T12" fmla="*/ 0 w 513"/>
                <a:gd name="T13" fmla="*/ 897 h 1230"/>
                <a:gd name="T14" fmla="*/ 0 w 513"/>
                <a:gd name="T15" fmla="*/ 894 h 1230"/>
                <a:gd name="T16" fmla="*/ 1 w 513"/>
                <a:gd name="T17" fmla="*/ 876 h 1230"/>
                <a:gd name="T18" fmla="*/ 20 w 513"/>
                <a:gd name="T19" fmla="*/ 714 h 1230"/>
                <a:gd name="T20" fmla="*/ 209 w 513"/>
                <a:gd name="T21" fmla="*/ 267 h 1230"/>
                <a:gd name="T22" fmla="*/ 395 w 513"/>
                <a:gd name="T23" fmla="*/ 67 h 1230"/>
                <a:gd name="T24" fmla="*/ 470 w 513"/>
                <a:gd name="T25" fmla="*/ 19 h 1230"/>
                <a:gd name="T26" fmla="*/ 501 w 513"/>
                <a:gd name="T27" fmla="*/ 5 h 1230"/>
                <a:gd name="T28" fmla="*/ 513 w 513"/>
                <a:gd name="T29" fmla="*/ 0 h 1230"/>
                <a:gd name="T30" fmla="*/ 513 w 513"/>
                <a:gd name="T31" fmla="*/ 1 h 1230"/>
                <a:gd name="T32" fmla="*/ 501 w 513"/>
                <a:gd name="T33" fmla="*/ 6 h 1230"/>
                <a:gd name="T34" fmla="*/ 471 w 513"/>
                <a:gd name="T35" fmla="*/ 20 h 1230"/>
                <a:gd name="T36" fmla="*/ 396 w 513"/>
                <a:gd name="T37" fmla="*/ 68 h 1230"/>
                <a:gd name="T38" fmla="*/ 210 w 513"/>
                <a:gd name="T39" fmla="*/ 268 h 1230"/>
                <a:gd name="T40" fmla="*/ 21 w 513"/>
                <a:gd name="T41" fmla="*/ 714 h 1230"/>
                <a:gd name="T42" fmla="*/ 2 w 513"/>
                <a:gd name="T43" fmla="*/ 876 h 1230"/>
                <a:gd name="T44" fmla="*/ 2 w 513"/>
                <a:gd name="T45" fmla="*/ 894 h 1230"/>
                <a:gd name="T46" fmla="*/ 2 w 513"/>
                <a:gd name="T47" fmla="*/ 897 h 1230"/>
                <a:gd name="T48" fmla="*/ 2 w 513"/>
                <a:gd name="T49" fmla="*/ 903 h 1230"/>
                <a:gd name="T50" fmla="*/ 7 w 513"/>
                <a:gd name="T51" fmla="*/ 986 h 1230"/>
                <a:gd name="T52" fmla="*/ 18 w 513"/>
                <a:gd name="T53" fmla="*/ 1048 h 1230"/>
                <a:gd name="T54" fmla="*/ 19 w 513"/>
                <a:gd name="T55" fmla="*/ 1052 h 1230"/>
                <a:gd name="T56" fmla="*/ 130 w 513"/>
                <a:gd name="T57" fmla="*/ 1229 h 1230"/>
                <a:gd name="T58" fmla="*/ 130 w 513"/>
                <a:gd name="T59" fmla="*/ 1230 h 1230"/>
                <a:gd name="T60" fmla="*/ 129 w 513"/>
                <a:gd name="T61" fmla="*/ 1230 h 1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13" h="1230">
                  <a:moveTo>
                    <a:pt x="129" y="1230"/>
                  </a:moveTo>
                  <a:cubicBezTo>
                    <a:pt x="129" y="1230"/>
                    <a:pt x="129" y="1230"/>
                    <a:pt x="129" y="1230"/>
                  </a:cubicBezTo>
                  <a:cubicBezTo>
                    <a:pt x="60" y="1180"/>
                    <a:pt x="31" y="1106"/>
                    <a:pt x="18" y="1053"/>
                  </a:cubicBezTo>
                  <a:cubicBezTo>
                    <a:pt x="17" y="1048"/>
                    <a:pt x="17" y="1048"/>
                    <a:pt x="17" y="1048"/>
                  </a:cubicBezTo>
                  <a:cubicBezTo>
                    <a:pt x="12" y="1028"/>
                    <a:pt x="7" y="1007"/>
                    <a:pt x="5" y="986"/>
                  </a:cubicBezTo>
                  <a:cubicBezTo>
                    <a:pt x="4" y="961"/>
                    <a:pt x="2" y="934"/>
                    <a:pt x="0" y="903"/>
                  </a:cubicBezTo>
                  <a:cubicBezTo>
                    <a:pt x="0" y="901"/>
                    <a:pt x="0" y="899"/>
                    <a:pt x="0" y="897"/>
                  </a:cubicBezTo>
                  <a:cubicBezTo>
                    <a:pt x="0" y="896"/>
                    <a:pt x="0" y="895"/>
                    <a:pt x="0" y="894"/>
                  </a:cubicBezTo>
                  <a:cubicBezTo>
                    <a:pt x="0" y="892"/>
                    <a:pt x="0" y="878"/>
                    <a:pt x="1" y="876"/>
                  </a:cubicBezTo>
                  <a:cubicBezTo>
                    <a:pt x="5" y="816"/>
                    <a:pt x="9" y="770"/>
                    <a:pt x="20" y="714"/>
                  </a:cubicBezTo>
                  <a:cubicBezTo>
                    <a:pt x="51" y="557"/>
                    <a:pt x="116" y="402"/>
                    <a:pt x="209" y="267"/>
                  </a:cubicBezTo>
                  <a:cubicBezTo>
                    <a:pt x="266" y="184"/>
                    <a:pt x="329" y="117"/>
                    <a:pt x="395" y="67"/>
                  </a:cubicBezTo>
                  <a:cubicBezTo>
                    <a:pt x="420" y="48"/>
                    <a:pt x="445" y="32"/>
                    <a:pt x="470" y="19"/>
                  </a:cubicBezTo>
                  <a:cubicBezTo>
                    <a:pt x="481" y="13"/>
                    <a:pt x="491" y="9"/>
                    <a:pt x="501" y="5"/>
                  </a:cubicBezTo>
                  <a:cubicBezTo>
                    <a:pt x="505" y="3"/>
                    <a:pt x="513" y="0"/>
                    <a:pt x="513" y="0"/>
                  </a:cubicBezTo>
                  <a:cubicBezTo>
                    <a:pt x="513" y="1"/>
                    <a:pt x="513" y="1"/>
                    <a:pt x="513" y="1"/>
                  </a:cubicBezTo>
                  <a:cubicBezTo>
                    <a:pt x="513" y="1"/>
                    <a:pt x="505" y="4"/>
                    <a:pt x="501" y="6"/>
                  </a:cubicBezTo>
                  <a:cubicBezTo>
                    <a:pt x="492" y="10"/>
                    <a:pt x="482" y="14"/>
                    <a:pt x="471" y="20"/>
                  </a:cubicBezTo>
                  <a:cubicBezTo>
                    <a:pt x="446" y="33"/>
                    <a:pt x="421" y="49"/>
                    <a:pt x="396" y="68"/>
                  </a:cubicBezTo>
                  <a:cubicBezTo>
                    <a:pt x="330" y="118"/>
                    <a:pt x="267" y="185"/>
                    <a:pt x="210" y="268"/>
                  </a:cubicBezTo>
                  <a:cubicBezTo>
                    <a:pt x="118" y="403"/>
                    <a:pt x="52" y="557"/>
                    <a:pt x="21" y="714"/>
                  </a:cubicBezTo>
                  <a:cubicBezTo>
                    <a:pt x="10" y="770"/>
                    <a:pt x="6" y="816"/>
                    <a:pt x="2" y="876"/>
                  </a:cubicBezTo>
                  <a:cubicBezTo>
                    <a:pt x="2" y="878"/>
                    <a:pt x="2" y="892"/>
                    <a:pt x="2" y="894"/>
                  </a:cubicBezTo>
                  <a:cubicBezTo>
                    <a:pt x="2" y="895"/>
                    <a:pt x="2" y="896"/>
                    <a:pt x="2" y="897"/>
                  </a:cubicBezTo>
                  <a:cubicBezTo>
                    <a:pt x="2" y="899"/>
                    <a:pt x="2" y="901"/>
                    <a:pt x="2" y="903"/>
                  </a:cubicBezTo>
                  <a:cubicBezTo>
                    <a:pt x="3" y="934"/>
                    <a:pt x="5" y="961"/>
                    <a:pt x="7" y="986"/>
                  </a:cubicBezTo>
                  <a:cubicBezTo>
                    <a:pt x="8" y="1007"/>
                    <a:pt x="13" y="1028"/>
                    <a:pt x="18" y="1048"/>
                  </a:cubicBezTo>
                  <a:cubicBezTo>
                    <a:pt x="19" y="1052"/>
                    <a:pt x="19" y="1052"/>
                    <a:pt x="19" y="1052"/>
                  </a:cubicBezTo>
                  <a:cubicBezTo>
                    <a:pt x="32" y="1106"/>
                    <a:pt x="61" y="1179"/>
                    <a:pt x="130" y="1229"/>
                  </a:cubicBezTo>
                  <a:cubicBezTo>
                    <a:pt x="130" y="1229"/>
                    <a:pt x="130" y="1229"/>
                    <a:pt x="130" y="1230"/>
                  </a:cubicBezTo>
                  <a:cubicBezTo>
                    <a:pt x="130" y="1230"/>
                    <a:pt x="129" y="1230"/>
                    <a:pt x="129" y="12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6" name="Freeform 941"/>
            <p:cNvSpPr>
              <a:spLocks/>
            </p:cNvSpPr>
            <p:nvPr/>
          </p:nvSpPr>
          <p:spPr bwMode="auto">
            <a:xfrm>
              <a:off x="1139" y="1110"/>
              <a:ext cx="508" cy="1960"/>
            </a:xfrm>
            <a:custGeom>
              <a:avLst/>
              <a:gdLst>
                <a:gd name="T0" fmla="*/ 111 w 339"/>
                <a:gd name="T1" fmla="*/ 1308 h 1308"/>
                <a:gd name="T2" fmla="*/ 111 w 339"/>
                <a:gd name="T3" fmla="*/ 1308 h 1308"/>
                <a:gd name="T4" fmla="*/ 15 w 339"/>
                <a:gd name="T5" fmla="*/ 1156 h 1308"/>
                <a:gd name="T6" fmla="*/ 7 w 339"/>
                <a:gd name="T7" fmla="*/ 1108 h 1308"/>
                <a:gd name="T8" fmla="*/ 4 w 339"/>
                <a:gd name="T9" fmla="*/ 1090 h 1308"/>
                <a:gd name="T10" fmla="*/ 0 w 339"/>
                <a:gd name="T11" fmla="*/ 1046 h 1308"/>
                <a:gd name="T12" fmla="*/ 2 w 339"/>
                <a:gd name="T13" fmla="*/ 870 h 1308"/>
                <a:gd name="T14" fmla="*/ 6 w 339"/>
                <a:gd name="T15" fmla="*/ 820 h 1308"/>
                <a:gd name="T16" fmla="*/ 9 w 339"/>
                <a:gd name="T17" fmla="*/ 797 h 1308"/>
                <a:gd name="T18" fmla="*/ 29 w 339"/>
                <a:gd name="T19" fmla="*/ 668 h 1308"/>
                <a:gd name="T20" fmla="*/ 148 w 339"/>
                <a:gd name="T21" fmla="*/ 276 h 1308"/>
                <a:gd name="T22" fmla="*/ 258 w 339"/>
                <a:gd name="T23" fmla="*/ 80 h 1308"/>
                <a:gd name="T24" fmla="*/ 307 w 339"/>
                <a:gd name="T25" fmla="*/ 25 h 1308"/>
                <a:gd name="T26" fmla="*/ 330 w 339"/>
                <a:gd name="T27" fmla="*/ 6 h 1308"/>
                <a:gd name="T28" fmla="*/ 337 w 339"/>
                <a:gd name="T29" fmla="*/ 0 h 1308"/>
                <a:gd name="T30" fmla="*/ 338 w 339"/>
                <a:gd name="T31" fmla="*/ 0 h 1308"/>
                <a:gd name="T32" fmla="*/ 338 w 339"/>
                <a:gd name="T33" fmla="*/ 1 h 1308"/>
                <a:gd name="T34" fmla="*/ 331 w 339"/>
                <a:gd name="T35" fmla="*/ 7 h 1308"/>
                <a:gd name="T36" fmla="*/ 307 w 339"/>
                <a:gd name="T37" fmla="*/ 26 h 1308"/>
                <a:gd name="T38" fmla="*/ 259 w 339"/>
                <a:gd name="T39" fmla="*/ 81 h 1308"/>
                <a:gd name="T40" fmla="*/ 149 w 339"/>
                <a:gd name="T41" fmla="*/ 276 h 1308"/>
                <a:gd name="T42" fmla="*/ 30 w 339"/>
                <a:gd name="T43" fmla="*/ 668 h 1308"/>
                <a:gd name="T44" fmla="*/ 10 w 339"/>
                <a:gd name="T45" fmla="*/ 798 h 1308"/>
                <a:gd name="T46" fmla="*/ 8 w 339"/>
                <a:gd name="T47" fmla="*/ 820 h 1308"/>
                <a:gd name="T48" fmla="*/ 3 w 339"/>
                <a:gd name="T49" fmla="*/ 870 h 1308"/>
                <a:gd name="T50" fmla="*/ 2 w 339"/>
                <a:gd name="T51" fmla="*/ 1046 h 1308"/>
                <a:gd name="T52" fmla="*/ 6 w 339"/>
                <a:gd name="T53" fmla="*/ 1089 h 1308"/>
                <a:gd name="T54" fmla="*/ 8 w 339"/>
                <a:gd name="T55" fmla="*/ 1108 h 1308"/>
                <a:gd name="T56" fmla="*/ 17 w 339"/>
                <a:gd name="T57" fmla="*/ 1156 h 1308"/>
                <a:gd name="T58" fmla="*/ 111 w 339"/>
                <a:gd name="T59" fmla="*/ 1307 h 1308"/>
                <a:gd name="T60" fmla="*/ 112 w 339"/>
                <a:gd name="T61" fmla="*/ 1308 h 1308"/>
                <a:gd name="T62" fmla="*/ 111 w 339"/>
                <a:gd name="T63" fmla="*/ 1308 h 1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9" h="1308">
                  <a:moveTo>
                    <a:pt x="111" y="1308"/>
                  </a:moveTo>
                  <a:cubicBezTo>
                    <a:pt x="111" y="1308"/>
                    <a:pt x="111" y="1308"/>
                    <a:pt x="111" y="1308"/>
                  </a:cubicBezTo>
                  <a:cubicBezTo>
                    <a:pt x="51" y="1285"/>
                    <a:pt x="28" y="1211"/>
                    <a:pt x="15" y="1156"/>
                  </a:cubicBezTo>
                  <a:cubicBezTo>
                    <a:pt x="11" y="1137"/>
                    <a:pt x="8" y="1122"/>
                    <a:pt x="7" y="1108"/>
                  </a:cubicBezTo>
                  <a:cubicBezTo>
                    <a:pt x="6" y="1102"/>
                    <a:pt x="5" y="1096"/>
                    <a:pt x="4" y="1090"/>
                  </a:cubicBezTo>
                  <a:cubicBezTo>
                    <a:pt x="2" y="1075"/>
                    <a:pt x="0" y="1061"/>
                    <a:pt x="0" y="1046"/>
                  </a:cubicBezTo>
                  <a:cubicBezTo>
                    <a:pt x="1" y="989"/>
                    <a:pt x="1" y="929"/>
                    <a:pt x="2" y="870"/>
                  </a:cubicBezTo>
                  <a:cubicBezTo>
                    <a:pt x="2" y="853"/>
                    <a:pt x="4" y="836"/>
                    <a:pt x="6" y="820"/>
                  </a:cubicBezTo>
                  <a:cubicBezTo>
                    <a:pt x="7" y="812"/>
                    <a:pt x="8" y="805"/>
                    <a:pt x="9" y="797"/>
                  </a:cubicBezTo>
                  <a:cubicBezTo>
                    <a:pt x="13" y="754"/>
                    <a:pt x="21" y="712"/>
                    <a:pt x="29" y="668"/>
                  </a:cubicBezTo>
                  <a:cubicBezTo>
                    <a:pt x="54" y="530"/>
                    <a:pt x="94" y="398"/>
                    <a:pt x="148" y="276"/>
                  </a:cubicBezTo>
                  <a:cubicBezTo>
                    <a:pt x="183" y="195"/>
                    <a:pt x="218" y="133"/>
                    <a:pt x="258" y="80"/>
                  </a:cubicBezTo>
                  <a:cubicBezTo>
                    <a:pt x="274" y="59"/>
                    <a:pt x="290" y="41"/>
                    <a:pt x="307" y="25"/>
                  </a:cubicBezTo>
                  <a:cubicBezTo>
                    <a:pt x="314" y="18"/>
                    <a:pt x="322" y="11"/>
                    <a:pt x="330" y="6"/>
                  </a:cubicBezTo>
                  <a:cubicBezTo>
                    <a:pt x="332" y="4"/>
                    <a:pt x="337" y="0"/>
                    <a:pt x="337" y="0"/>
                  </a:cubicBezTo>
                  <a:cubicBezTo>
                    <a:pt x="338" y="0"/>
                    <a:pt x="338" y="0"/>
                    <a:pt x="338" y="0"/>
                  </a:cubicBezTo>
                  <a:cubicBezTo>
                    <a:pt x="339" y="1"/>
                    <a:pt x="338" y="1"/>
                    <a:pt x="338" y="1"/>
                  </a:cubicBezTo>
                  <a:cubicBezTo>
                    <a:pt x="338" y="1"/>
                    <a:pt x="333" y="5"/>
                    <a:pt x="331" y="7"/>
                  </a:cubicBezTo>
                  <a:cubicBezTo>
                    <a:pt x="323" y="13"/>
                    <a:pt x="315" y="19"/>
                    <a:pt x="307" y="26"/>
                  </a:cubicBezTo>
                  <a:cubicBezTo>
                    <a:pt x="291" y="42"/>
                    <a:pt x="275" y="60"/>
                    <a:pt x="259" y="81"/>
                  </a:cubicBezTo>
                  <a:cubicBezTo>
                    <a:pt x="219" y="134"/>
                    <a:pt x="184" y="196"/>
                    <a:pt x="149" y="276"/>
                  </a:cubicBezTo>
                  <a:cubicBezTo>
                    <a:pt x="96" y="398"/>
                    <a:pt x="56" y="530"/>
                    <a:pt x="30" y="668"/>
                  </a:cubicBezTo>
                  <a:cubicBezTo>
                    <a:pt x="22" y="712"/>
                    <a:pt x="15" y="754"/>
                    <a:pt x="10" y="798"/>
                  </a:cubicBezTo>
                  <a:cubicBezTo>
                    <a:pt x="10" y="805"/>
                    <a:pt x="9" y="812"/>
                    <a:pt x="8" y="820"/>
                  </a:cubicBezTo>
                  <a:cubicBezTo>
                    <a:pt x="6" y="836"/>
                    <a:pt x="4" y="853"/>
                    <a:pt x="3" y="870"/>
                  </a:cubicBezTo>
                  <a:cubicBezTo>
                    <a:pt x="3" y="929"/>
                    <a:pt x="2" y="989"/>
                    <a:pt x="2" y="1046"/>
                  </a:cubicBezTo>
                  <a:cubicBezTo>
                    <a:pt x="2" y="1060"/>
                    <a:pt x="4" y="1075"/>
                    <a:pt x="6" y="1089"/>
                  </a:cubicBezTo>
                  <a:cubicBezTo>
                    <a:pt x="7" y="1096"/>
                    <a:pt x="7" y="1102"/>
                    <a:pt x="8" y="1108"/>
                  </a:cubicBezTo>
                  <a:cubicBezTo>
                    <a:pt x="10" y="1122"/>
                    <a:pt x="12" y="1137"/>
                    <a:pt x="17" y="1156"/>
                  </a:cubicBezTo>
                  <a:cubicBezTo>
                    <a:pt x="29" y="1210"/>
                    <a:pt x="53" y="1284"/>
                    <a:pt x="111" y="1307"/>
                  </a:cubicBezTo>
                  <a:cubicBezTo>
                    <a:pt x="112" y="1307"/>
                    <a:pt x="112" y="1308"/>
                    <a:pt x="112" y="1308"/>
                  </a:cubicBezTo>
                  <a:cubicBezTo>
                    <a:pt x="112" y="1308"/>
                    <a:pt x="111" y="1308"/>
                    <a:pt x="111" y="13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7" name="Freeform 942"/>
            <p:cNvSpPr>
              <a:spLocks/>
            </p:cNvSpPr>
            <p:nvPr/>
          </p:nvSpPr>
          <p:spPr bwMode="auto">
            <a:xfrm>
              <a:off x="1463" y="1110"/>
              <a:ext cx="184" cy="2011"/>
            </a:xfrm>
            <a:custGeom>
              <a:avLst/>
              <a:gdLst>
                <a:gd name="T0" fmla="*/ 44 w 123"/>
                <a:gd name="T1" fmla="*/ 1342 h 1342"/>
                <a:gd name="T2" fmla="*/ 44 w 123"/>
                <a:gd name="T3" fmla="*/ 1342 h 1342"/>
                <a:gd name="T4" fmla="*/ 41 w 123"/>
                <a:gd name="T5" fmla="*/ 1341 h 1342"/>
                <a:gd name="T6" fmla="*/ 35 w 123"/>
                <a:gd name="T7" fmla="*/ 1338 h 1342"/>
                <a:gd name="T8" fmla="*/ 21 w 123"/>
                <a:gd name="T9" fmla="*/ 1308 h 1342"/>
                <a:gd name="T10" fmla="*/ 20 w 123"/>
                <a:gd name="T11" fmla="*/ 1304 h 1342"/>
                <a:gd name="T12" fmla="*/ 5 w 123"/>
                <a:gd name="T13" fmla="*/ 1212 h 1342"/>
                <a:gd name="T14" fmla="*/ 3 w 123"/>
                <a:gd name="T15" fmla="*/ 1189 h 1342"/>
                <a:gd name="T16" fmla="*/ 0 w 123"/>
                <a:gd name="T17" fmla="*/ 1137 h 1342"/>
                <a:gd name="T18" fmla="*/ 1 w 123"/>
                <a:gd name="T19" fmla="*/ 855 h 1342"/>
                <a:gd name="T20" fmla="*/ 7 w 123"/>
                <a:gd name="T21" fmla="*/ 726 h 1342"/>
                <a:gd name="T22" fmla="*/ 8 w 123"/>
                <a:gd name="T23" fmla="*/ 710 h 1342"/>
                <a:gd name="T24" fmla="*/ 47 w 123"/>
                <a:gd name="T25" fmla="*/ 328 h 1342"/>
                <a:gd name="T26" fmla="*/ 87 w 123"/>
                <a:gd name="T27" fmla="*/ 109 h 1342"/>
                <a:gd name="T28" fmla="*/ 107 w 123"/>
                <a:gd name="T29" fmla="*/ 36 h 1342"/>
                <a:gd name="T30" fmla="*/ 116 w 123"/>
                <a:gd name="T31" fmla="*/ 13 h 1342"/>
                <a:gd name="T32" fmla="*/ 121 w 123"/>
                <a:gd name="T33" fmla="*/ 0 h 1342"/>
                <a:gd name="T34" fmla="*/ 122 w 123"/>
                <a:gd name="T35" fmla="*/ 0 h 1342"/>
                <a:gd name="T36" fmla="*/ 122 w 123"/>
                <a:gd name="T37" fmla="*/ 1 h 1342"/>
                <a:gd name="T38" fmla="*/ 117 w 123"/>
                <a:gd name="T39" fmla="*/ 13 h 1342"/>
                <a:gd name="T40" fmla="*/ 109 w 123"/>
                <a:gd name="T41" fmla="*/ 36 h 1342"/>
                <a:gd name="T42" fmla="*/ 88 w 123"/>
                <a:gd name="T43" fmla="*/ 109 h 1342"/>
                <a:gd name="T44" fmla="*/ 48 w 123"/>
                <a:gd name="T45" fmla="*/ 328 h 1342"/>
                <a:gd name="T46" fmla="*/ 10 w 123"/>
                <a:gd name="T47" fmla="*/ 710 h 1342"/>
                <a:gd name="T48" fmla="*/ 8 w 123"/>
                <a:gd name="T49" fmla="*/ 726 h 1342"/>
                <a:gd name="T50" fmla="*/ 2 w 123"/>
                <a:gd name="T51" fmla="*/ 855 h 1342"/>
                <a:gd name="T52" fmla="*/ 1 w 123"/>
                <a:gd name="T53" fmla="*/ 1137 h 1342"/>
                <a:gd name="T54" fmla="*/ 5 w 123"/>
                <a:gd name="T55" fmla="*/ 1189 h 1342"/>
                <a:gd name="T56" fmla="*/ 6 w 123"/>
                <a:gd name="T57" fmla="*/ 1212 h 1342"/>
                <a:gd name="T58" fmla="*/ 21 w 123"/>
                <a:gd name="T59" fmla="*/ 1303 h 1342"/>
                <a:gd name="T60" fmla="*/ 22 w 123"/>
                <a:gd name="T61" fmla="*/ 1308 h 1342"/>
                <a:gd name="T62" fmla="*/ 36 w 123"/>
                <a:gd name="T63" fmla="*/ 1337 h 1342"/>
                <a:gd name="T64" fmla="*/ 42 w 123"/>
                <a:gd name="T65" fmla="*/ 1340 h 1342"/>
                <a:gd name="T66" fmla="*/ 44 w 123"/>
                <a:gd name="T67" fmla="*/ 1341 h 1342"/>
                <a:gd name="T68" fmla="*/ 45 w 123"/>
                <a:gd name="T69" fmla="*/ 1342 h 1342"/>
                <a:gd name="T70" fmla="*/ 44 w 123"/>
                <a:gd name="T71" fmla="*/ 1342 h 1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3" h="1342">
                  <a:moveTo>
                    <a:pt x="44" y="1342"/>
                  </a:moveTo>
                  <a:cubicBezTo>
                    <a:pt x="44" y="1342"/>
                    <a:pt x="44" y="1342"/>
                    <a:pt x="44" y="1342"/>
                  </a:cubicBezTo>
                  <a:cubicBezTo>
                    <a:pt x="43" y="1342"/>
                    <a:pt x="42" y="1341"/>
                    <a:pt x="41" y="1341"/>
                  </a:cubicBezTo>
                  <a:cubicBezTo>
                    <a:pt x="39" y="1340"/>
                    <a:pt x="37" y="1339"/>
                    <a:pt x="35" y="1338"/>
                  </a:cubicBezTo>
                  <a:cubicBezTo>
                    <a:pt x="28" y="1331"/>
                    <a:pt x="24" y="1318"/>
                    <a:pt x="21" y="1308"/>
                  </a:cubicBezTo>
                  <a:cubicBezTo>
                    <a:pt x="21" y="1307"/>
                    <a:pt x="20" y="1305"/>
                    <a:pt x="20" y="1304"/>
                  </a:cubicBezTo>
                  <a:cubicBezTo>
                    <a:pt x="10" y="1271"/>
                    <a:pt x="7" y="1236"/>
                    <a:pt x="5" y="1212"/>
                  </a:cubicBezTo>
                  <a:cubicBezTo>
                    <a:pt x="5" y="1204"/>
                    <a:pt x="4" y="1197"/>
                    <a:pt x="3" y="1189"/>
                  </a:cubicBezTo>
                  <a:cubicBezTo>
                    <a:pt x="2" y="1172"/>
                    <a:pt x="0" y="1154"/>
                    <a:pt x="0" y="1137"/>
                  </a:cubicBezTo>
                  <a:cubicBezTo>
                    <a:pt x="0" y="1039"/>
                    <a:pt x="0" y="944"/>
                    <a:pt x="1" y="855"/>
                  </a:cubicBezTo>
                  <a:cubicBezTo>
                    <a:pt x="1" y="812"/>
                    <a:pt x="4" y="768"/>
                    <a:pt x="7" y="726"/>
                  </a:cubicBezTo>
                  <a:cubicBezTo>
                    <a:pt x="8" y="710"/>
                    <a:pt x="8" y="710"/>
                    <a:pt x="8" y="710"/>
                  </a:cubicBezTo>
                  <a:cubicBezTo>
                    <a:pt x="19" y="568"/>
                    <a:pt x="31" y="442"/>
                    <a:pt x="47" y="328"/>
                  </a:cubicBezTo>
                  <a:cubicBezTo>
                    <a:pt x="56" y="263"/>
                    <a:pt x="68" y="186"/>
                    <a:pt x="87" y="109"/>
                  </a:cubicBezTo>
                  <a:cubicBezTo>
                    <a:pt x="92" y="89"/>
                    <a:pt x="99" y="62"/>
                    <a:pt x="107" y="36"/>
                  </a:cubicBezTo>
                  <a:cubicBezTo>
                    <a:pt x="110" y="28"/>
                    <a:pt x="112" y="21"/>
                    <a:pt x="116" y="13"/>
                  </a:cubicBezTo>
                  <a:cubicBezTo>
                    <a:pt x="117" y="9"/>
                    <a:pt x="121" y="1"/>
                    <a:pt x="121" y="0"/>
                  </a:cubicBezTo>
                  <a:cubicBezTo>
                    <a:pt x="121" y="0"/>
                    <a:pt x="122" y="0"/>
                    <a:pt x="122" y="0"/>
                  </a:cubicBezTo>
                  <a:cubicBezTo>
                    <a:pt x="122" y="0"/>
                    <a:pt x="123" y="1"/>
                    <a:pt x="122" y="1"/>
                  </a:cubicBezTo>
                  <a:cubicBezTo>
                    <a:pt x="122" y="1"/>
                    <a:pt x="119" y="9"/>
                    <a:pt x="117" y="13"/>
                  </a:cubicBezTo>
                  <a:cubicBezTo>
                    <a:pt x="114" y="21"/>
                    <a:pt x="111" y="29"/>
                    <a:pt x="109" y="36"/>
                  </a:cubicBezTo>
                  <a:cubicBezTo>
                    <a:pt x="100" y="62"/>
                    <a:pt x="93" y="89"/>
                    <a:pt x="88" y="109"/>
                  </a:cubicBezTo>
                  <a:cubicBezTo>
                    <a:pt x="69" y="186"/>
                    <a:pt x="58" y="263"/>
                    <a:pt x="48" y="328"/>
                  </a:cubicBezTo>
                  <a:cubicBezTo>
                    <a:pt x="33" y="443"/>
                    <a:pt x="20" y="568"/>
                    <a:pt x="10" y="710"/>
                  </a:cubicBezTo>
                  <a:cubicBezTo>
                    <a:pt x="8" y="726"/>
                    <a:pt x="8" y="726"/>
                    <a:pt x="8" y="726"/>
                  </a:cubicBezTo>
                  <a:cubicBezTo>
                    <a:pt x="5" y="768"/>
                    <a:pt x="2" y="812"/>
                    <a:pt x="2" y="855"/>
                  </a:cubicBezTo>
                  <a:cubicBezTo>
                    <a:pt x="2" y="944"/>
                    <a:pt x="2" y="1039"/>
                    <a:pt x="1" y="1137"/>
                  </a:cubicBezTo>
                  <a:cubicBezTo>
                    <a:pt x="1" y="1154"/>
                    <a:pt x="3" y="1172"/>
                    <a:pt x="5" y="1189"/>
                  </a:cubicBezTo>
                  <a:cubicBezTo>
                    <a:pt x="5" y="1196"/>
                    <a:pt x="6" y="1204"/>
                    <a:pt x="6" y="1212"/>
                  </a:cubicBezTo>
                  <a:cubicBezTo>
                    <a:pt x="8" y="1236"/>
                    <a:pt x="12" y="1271"/>
                    <a:pt x="21" y="1303"/>
                  </a:cubicBezTo>
                  <a:cubicBezTo>
                    <a:pt x="22" y="1305"/>
                    <a:pt x="22" y="1306"/>
                    <a:pt x="22" y="1308"/>
                  </a:cubicBezTo>
                  <a:cubicBezTo>
                    <a:pt x="25" y="1317"/>
                    <a:pt x="29" y="1331"/>
                    <a:pt x="36" y="1337"/>
                  </a:cubicBezTo>
                  <a:cubicBezTo>
                    <a:pt x="38" y="1338"/>
                    <a:pt x="40" y="1339"/>
                    <a:pt x="42" y="1340"/>
                  </a:cubicBezTo>
                  <a:cubicBezTo>
                    <a:pt x="43" y="1340"/>
                    <a:pt x="44" y="1341"/>
                    <a:pt x="44" y="1341"/>
                  </a:cubicBezTo>
                  <a:cubicBezTo>
                    <a:pt x="45" y="1341"/>
                    <a:pt x="45" y="1342"/>
                    <a:pt x="45" y="1342"/>
                  </a:cubicBezTo>
                  <a:cubicBezTo>
                    <a:pt x="45" y="1342"/>
                    <a:pt x="44" y="1342"/>
                    <a:pt x="44" y="13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8" name="Freeform 943"/>
            <p:cNvSpPr>
              <a:spLocks/>
            </p:cNvSpPr>
            <p:nvPr/>
          </p:nvSpPr>
          <p:spPr bwMode="auto">
            <a:xfrm>
              <a:off x="1644" y="1110"/>
              <a:ext cx="164" cy="2013"/>
            </a:xfrm>
            <a:custGeom>
              <a:avLst/>
              <a:gdLst>
                <a:gd name="T0" fmla="*/ 69 w 109"/>
                <a:gd name="T1" fmla="*/ 1343 h 1343"/>
                <a:gd name="T2" fmla="*/ 68 w 109"/>
                <a:gd name="T3" fmla="*/ 1343 h 1343"/>
                <a:gd name="T4" fmla="*/ 68 w 109"/>
                <a:gd name="T5" fmla="*/ 1342 h 1343"/>
                <a:gd name="T6" fmla="*/ 71 w 109"/>
                <a:gd name="T7" fmla="*/ 1341 h 1343"/>
                <a:gd name="T8" fmla="*/ 76 w 109"/>
                <a:gd name="T9" fmla="*/ 1338 h 1343"/>
                <a:gd name="T10" fmla="*/ 94 w 109"/>
                <a:gd name="T11" fmla="*/ 1279 h 1343"/>
                <a:gd name="T12" fmla="*/ 95 w 109"/>
                <a:gd name="T13" fmla="*/ 1275 h 1343"/>
                <a:gd name="T14" fmla="*/ 108 w 109"/>
                <a:gd name="T15" fmla="*/ 1081 h 1343"/>
                <a:gd name="T16" fmla="*/ 108 w 109"/>
                <a:gd name="T17" fmla="*/ 930 h 1343"/>
                <a:gd name="T18" fmla="*/ 107 w 109"/>
                <a:gd name="T19" fmla="*/ 920 h 1343"/>
                <a:gd name="T20" fmla="*/ 101 w 109"/>
                <a:gd name="T21" fmla="*/ 745 h 1343"/>
                <a:gd name="T22" fmla="*/ 69 w 109"/>
                <a:gd name="T23" fmla="*/ 358 h 1343"/>
                <a:gd name="T24" fmla="*/ 34 w 109"/>
                <a:gd name="T25" fmla="*/ 129 h 1343"/>
                <a:gd name="T26" fmla="*/ 15 w 109"/>
                <a:gd name="T27" fmla="*/ 45 h 1343"/>
                <a:gd name="T28" fmla="*/ 7 w 109"/>
                <a:gd name="T29" fmla="*/ 20 h 1343"/>
                <a:gd name="T30" fmla="*/ 3 w 109"/>
                <a:gd name="T31" fmla="*/ 7 h 1343"/>
                <a:gd name="T32" fmla="*/ 0 w 109"/>
                <a:gd name="T33" fmla="*/ 1 h 1343"/>
                <a:gd name="T34" fmla="*/ 1 w 109"/>
                <a:gd name="T35" fmla="*/ 0 h 1343"/>
                <a:gd name="T36" fmla="*/ 4 w 109"/>
                <a:gd name="T37" fmla="*/ 6 h 1343"/>
                <a:gd name="T38" fmla="*/ 9 w 109"/>
                <a:gd name="T39" fmla="*/ 20 h 1343"/>
                <a:gd name="T40" fmla="*/ 16 w 109"/>
                <a:gd name="T41" fmla="*/ 44 h 1343"/>
                <a:gd name="T42" fmla="*/ 35 w 109"/>
                <a:gd name="T43" fmla="*/ 129 h 1343"/>
                <a:gd name="T44" fmla="*/ 70 w 109"/>
                <a:gd name="T45" fmla="*/ 358 h 1343"/>
                <a:gd name="T46" fmla="*/ 102 w 109"/>
                <a:gd name="T47" fmla="*/ 745 h 1343"/>
                <a:gd name="T48" fmla="*/ 109 w 109"/>
                <a:gd name="T49" fmla="*/ 920 h 1343"/>
                <a:gd name="T50" fmla="*/ 109 w 109"/>
                <a:gd name="T51" fmla="*/ 930 h 1343"/>
                <a:gd name="T52" fmla="*/ 109 w 109"/>
                <a:gd name="T53" fmla="*/ 1081 h 1343"/>
                <a:gd name="T54" fmla="*/ 96 w 109"/>
                <a:gd name="T55" fmla="*/ 1275 h 1343"/>
                <a:gd name="T56" fmla="*/ 95 w 109"/>
                <a:gd name="T57" fmla="*/ 1279 h 1343"/>
                <a:gd name="T58" fmla="*/ 77 w 109"/>
                <a:gd name="T59" fmla="*/ 1339 h 1343"/>
                <a:gd name="T60" fmla="*/ 72 w 109"/>
                <a:gd name="T61" fmla="*/ 1342 h 1343"/>
                <a:gd name="T62" fmla="*/ 69 w 109"/>
                <a:gd name="T63" fmla="*/ 1343 h 1343"/>
                <a:gd name="T64" fmla="*/ 69 w 109"/>
                <a:gd name="T65" fmla="*/ 1343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9" h="1343">
                  <a:moveTo>
                    <a:pt x="69" y="1343"/>
                  </a:moveTo>
                  <a:cubicBezTo>
                    <a:pt x="68" y="1343"/>
                    <a:pt x="68" y="1343"/>
                    <a:pt x="68" y="1343"/>
                  </a:cubicBezTo>
                  <a:cubicBezTo>
                    <a:pt x="68" y="1343"/>
                    <a:pt x="68" y="1342"/>
                    <a:pt x="68" y="1342"/>
                  </a:cubicBezTo>
                  <a:cubicBezTo>
                    <a:pt x="69" y="1342"/>
                    <a:pt x="70" y="1341"/>
                    <a:pt x="71" y="1341"/>
                  </a:cubicBezTo>
                  <a:cubicBezTo>
                    <a:pt x="73" y="1340"/>
                    <a:pt x="74" y="1339"/>
                    <a:pt x="76" y="1338"/>
                  </a:cubicBezTo>
                  <a:cubicBezTo>
                    <a:pt x="86" y="1329"/>
                    <a:pt x="92" y="1294"/>
                    <a:pt x="94" y="1279"/>
                  </a:cubicBezTo>
                  <a:cubicBezTo>
                    <a:pt x="94" y="1277"/>
                    <a:pt x="95" y="1276"/>
                    <a:pt x="95" y="1275"/>
                  </a:cubicBezTo>
                  <a:cubicBezTo>
                    <a:pt x="107" y="1205"/>
                    <a:pt x="108" y="1109"/>
                    <a:pt x="108" y="1081"/>
                  </a:cubicBezTo>
                  <a:cubicBezTo>
                    <a:pt x="108" y="1031"/>
                    <a:pt x="108" y="980"/>
                    <a:pt x="108" y="930"/>
                  </a:cubicBezTo>
                  <a:cubicBezTo>
                    <a:pt x="108" y="927"/>
                    <a:pt x="108" y="924"/>
                    <a:pt x="107" y="920"/>
                  </a:cubicBezTo>
                  <a:cubicBezTo>
                    <a:pt x="105" y="855"/>
                    <a:pt x="103" y="798"/>
                    <a:pt x="101" y="745"/>
                  </a:cubicBezTo>
                  <a:cubicBezTo>
                    <a:pt x="95" y="605"/>
                    <a:pt x="81" y="465"/>
                    <a:pt x="69" y="358"/>
                  </a:cubicBezTo>
                  <a:cubicBezTo>
                    <a:pt x="61" y="290"/>
                    <a:pt x="50" y="209"/>
                    <a:pt x="34" y="129"/>
                  </a:cubicBezTo>
                  <a:cubicBezTo>
                    <a:pt x="29" y="102"/>
                    <a:pt x="22" y="73"/>
                    <a:pt x="15" y="45"/>
                  </a:cubicBezTo>
                  <a:cubicBezTo>
                    <a:pt x="12" y="36"/>
                    <a:pt x="10" y="28"/>
                    <a:pt x="7" y="20"/>
                  </a:cubicBezTo>
                  <a:cubicBezTo>
                    <a:pt x="6" y="16"/>
                    <a:pt x="4" y="12"/>
                    <a:pt x="3" y="7"/>
                  </a:cubicBezTo>
                  <a:cubicBezTo>
                    <a:pt x="2" y="5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3" y="4"/>
                    <a:pt x="4" y="6"/>
                  </a:cubicBezTo>
                  <a:cubicBezTo>
                    <a:pt x="6" y="11"/>
                    <a:pt x="7" y="16"/>
                    <a:pt x="9" y="20"/>
                  </a:cubicBezTo>
                  <a:cubicBezTo>
                    <a:pt x="11" y="27"/>
                    <a:pt x="14" y="35"/>
                    <a:pt x="16" y="44"/>
                  </a:cubicBezTo>
                  <a:cubicBezTo>
                    <a:pt x="24" y="73"/>
                    <a:pt x="30" y="102"/>
                    <a:pt x="35" y="129"/>
                  </a:cubicBezTo>
                  <a:cubicBezTo>
                    <a:pt x="52" y="209"/>
                    <a:pt x="62" y="290"/>
                    <a:pt x="70" y="358"/>
                  </a:cubicBezTo>
                  <a:cubicBezTo>
                    <a:pt x="82" y="464"/>
                    <a:pt x="97" y="604"/>
                    <a:pt x="102" y="745"/>
                  </a:cubicBezTo>
                  <a:cubicBezTo>
                    <a:pt x="104" y="798"/>
                    <a:pt x="106" y="855"/>
                    <a:pt x="109" y="920"/>
                  </a:cubicBezTo>
                  <a:cubicBezTo>
                    <a:pt x="109" y="924"/>
                    <a:pt x="109" y="927"/>
                    <a:pt x="109" y="930"/>
                  </a:cubicBezTo>
                  <a:cubicBezTo>
                    <a:pt x="109" y="980"/>
                    <a:pt x="109" y="1031"/>
                    <a:pt x="109" y="1081"/>
                  </a:cubicBezTo>
                  <a:cubicBezTo>
                    <a:pt x="109" y="1109"/>
                    <a:pt x="108" y="1205"/>
                    <a:pt x="96" y="1275"/>
                  </a:cubicBezTo>
                  <a:cubicBezTo>
                    <a:pt x="96" y="1276"/>
                    <a:pt x="96" y="1278"/>
                    <a:pt x="95" y="1279"/>
                  </a:cubicBezTo>
                  <a:cubicBezTo>
                    <a:pt x="93" y="1295"/>
                    <a:pt x="87" y="1330"/>
                    <a:pt x="77" y="1339"/>
                  </a:cubicBezTo>
                  <a:cubicBezTo>
                    <a:pt x="75" y="1340"/>
                    <a:pt x="73" y="1341"/>
                    <a:pt x="72" y="1342"/>
                  </a:cubicBezTo>
                  <a:cubicBezTo>
                    <a:pt x="71" y="1342"/>
                    <a:pt x="70" y="1343"/>
                    <a:pt x="69" y="1343"/>
                  </a:cubicBezTo>
                  <a:cubicBezTo>
                    <a:pt x="69" y="1343"/>
                    <a:pt x="69" y="1343"/>
                    <a:pt x="69" y="1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9" name="Freeform 944"/>
            <p:cNvSpPr>
              <a:spLocks/>
            </p:cNvSpPr>
            <p:nvPr/>
          </p:nvSpPr>
          <p:spPr bwMode="auto">
            <a:xfrm>
              <a:off x="1644" y="1110"/>
              <a:ext cx="488" cy="1966"/>
            </a:xfrm>
            <a:custGeom>
              <a:avLst/>
              <a:gdLst>
                <a:gd name="T0" fmla="*/ 217 w 325"/>
                <a:gd name="T1" fmla="*/ 1312 h 1312"/>
                <a:gd name="T2" fmla="*/ 217 w 325"/>
                <a:gd name="T3" fmla="*/ 1311 h 1312"/>
                <a:gd name="T4" fmla="*/ 217 w 325"/>
                <a:gd name="T5" fmla="*/ 1311 h 1312"/>
                <a:gd name="T6" fmla="*/ 229 w 325"/>
                <a:gd name="T7" fmla="*/ 1305 h 1312"/>
                <a:gd name="T8" fmla="*/ 244 w 325"/>
                <a:gd name="T9" fmla="*/ 1295 h 1312"/>
                <a:gd name="T10" fmla="*/ 317 w 325"/>
                <a:gd name="T11" fmla="*/ 1119 h 1312"/>
                <a:gd name="T12" fmla="*/ 324 w 325"/>
                <a:gd name="T13" fmla="*/ 1050 h 1312"/>
                <a:gd name="T14" fmla="*/ 323 w 325"/>
                <a:gd name="T15" fmla="*/ 884 h 1312"/>
                <a:gd name="T16" fmla="*/ 322 w 325"/>
                <a:gd name="T17" fmla="*/ 876 h 1312"/>
                <a:gd name="T18" fmla="*/ 322 w 325"/>
                <a:gd name="T19" fmla="*/ 874 h 1312"/>
                <a:gd name="T20" fmla="*/ 308 w 325"/>
                <a:gd name="T21" fmla="*/ 747 h 1312"/>
                <a:gd name="T22" fmla="*/ 186 w 325"/>
                <a:gd name="T23" fmla="*/ 287 h 1312"/>
                <a:gd name="T24" fmla="*/ 80 w 325"/>
                <a:gd name="T25" fmla="*/ 87 h 1312"/>
                <a:gd name="T26" fmla="*/ 30 w 325"/>
                <a:gd name="T27" fmla="*/ 27 h 1312"/>
                <a:gd name="T28" fmla="*/ 8 w 325"/>
                <a:gd name="T29" fmla="*/ 7 h 1312"/>
                <a:gd name="T30" fmla="*/ 0 w 325"/>
                <a:gd name="T31" fmla="*/ 1 h 1312"/>
                <a:gd name="T32" fmla="*/ 0 w 325"/>
                <a:gd name="T33" fmla="*/ 0 h 1312"/>
                <a:gd name="T34" fmla="*/ 1 w 325"/>
                <a:gd name="T35" fmla="*/ 0 h 1312"/>
                <a:gd name="T36" fmla="*/ 8 w 325"/>
                <a:gd name="T37" fmla="*/ 6 h 1312"/>
                <a:gd name="T38" fmla="*/ 31 w 325"/>
                <a:gd name="T39" fmla="*/ 26 h 1312"/>
                <a:gd name="T40" fmla="*/ 81 w 325"/>
                <a:gd name="T41" fmla="*/ 86 h 1312"/>
                <a:gd name="T42" fmla="*/ 187 w 325"/>
                <a:gd name="T43" fmla="*/ 286 h 1312"/>
                <a:gd name="T44" fmla="*/ 310 w 325"/>
                <a:gd name="T45" fmla="*/ 747 h 1312"/>
                <a:gd name="T46" fmla="*/ 323 w 325"/>
                <a:gd name="T47" fmla="*/ 874 h 1312"/>
                <a:gd name="T48" fmla="*/ 324 w 325"/>
                <a:gd name="T49" fmla="*/ 876 h 1312"/>
                <a:gd name="T50" fmla="*/ 324 w 325"/>
                <a:gd name="T51" fmla="*/ 884 h 1312"/>
                <a:gd name="T52" fmla="*/ 325 w 325"/>
                <a:gd name="T53" fmla="*/ 1050 h 1312"/>
                <a:gd name="T54" fmla="*/ 318 w 325"/>
                <a:gd name="T55" fmla="*/ 1120 h 1312"/>
                <a:gd name="T56" fmla="*/ 245 w 325"/>
                <a:gd name="T57" fmla="*/ 1296 h 1312"/>
                <a:gd name="T58" fmla="*/ 229 w 325"/>
                <a:gd name="T59" fmla="*/ 1306 h 1312"/>
                <a:gd name="T60" fmla="*/ 218 w 325"/>
                <a:gd name="T61" fmla="*/ 1312 h 1312"/>
                <a:gd name="T62" fmla="*/ 217 w 325"/>
                <a:gd name="T63" fmla="*/ 1312 h 1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25" h="1312">
                  <a:moveTo>
                    <a:pt x="217" y="1312"/>
                  </a:moveTo>
                  <a:cubicBezTo>
                    <a:pt x="217" y="1312"/>
                    <a:pt x="217" y="1312"/>
                    <a:pt x="217" y="1311"/>
                  </a:cubicBezTo>
                  <a:cubicBezTo>
                    <a:pt x="216" y="1311"/>
                    <a:pt x="217" y="1311"/>
                    <a:pt x="217" y="1311"/>
                  </a:cubicBezTo>
                  <a:cubicBezTo>
                    <a:pt x="222" y="1308"/>
                    <a:pt x="226" y="1306"/>
                    <a:pt x="229" y="1305"/>
                  </a:cubicBezTo>
                  <a:cubicBezTo>
                    <a:pt x="235" y="1302"/>
                    <a:pt x="238" y="1301"/>
                    <a:pt x="244" y="1295"/>
                  </a:cubicBezTo>
                  <a:cubicBezTo>
                    <a:pt x="291" y="1256"/>
                    <a:pt x="306" y="1184"/>
                    <a:pt x="317" y="1119"/>
                  </a:cubicBezTo>
                  <a:cubicBezTo>
                    <a:pt x="320" y="1096"/>
                    <a:pt x="324" y="1073"/>
                    <a:pt x="324" y="1050"/>
                  </a:cubicBezTo>
                  <a:cubicBezTo>
                    <a:pt x="324" y="990"/>
                    <a:pt x="323" y="935"/>
                    <a:pt x="323" y="884"/>
                  </a:cubicBezTo>
                  <a:cubicBezTo>
                    <a:pt x="323" y="881"/>
                    <a:pt x="322" y="878"/>
                    <a:pt x="322" y="876"/>
                  </a:cubicBezTo>
                  <a:cubicBezTo>
                    <a:pt x="322" y="874"/>
                    <a:pt x="322" y="874"/>
                    <a:pt x="322" y="874"/>
                  </a:cubicBezTo>
                  <a:cubicBezTo>
                    <a:pt x="318" y="829"/>
                    <a:pt x="314" y="790"/>
                    <a:pt x="308" y="747"/>
                  </a:cubicBezTo>
                  <a:cubicBezTo>
                    <a:pt x="287" y="590"/>
                    <a:pt x="245" y="431"/>
                    <a:pt x="186" y="287"/>
                  </a:cubicBezTo>
                  <a:cubicBezTo>
                    <a:pt x="152" y="205"/>
                    <a:pt x="118" y="141"/>
                    <a:pt x="80" y="87"/>
                  </a:cubicBezTo>
                  <a:cubicBezTo>
                    <a:pt x="63" y="63"/>
                    <a:pt x="47" y="43"/>
                    <a:pt x="30" y="27"/>
                  </a:cubicBezTo>
                  <a:cubicBezTo>
                    <a:pt x="22" y="19"/>
                    <a:pt x="15" y="13"/>
                    <a:pt x="8" y="7"/>
                  </a:cubicBezTo>
                  <a:cubicBezTo>
                    <a:pt x="5" y="5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6" y="4"/>
                    <a:pt x="8" y="6"/>
                  </a:cubicBezTo>
                  <a:cubicBezTo>
                    <a:pt x="16" y="12"/>
                    <a:pt x="23" y="18"/>
                    <a:pt x="31" y="26"/>
                  </a:cubicBezTo>
                  <a:cubicBezTo>
                    <a:pt x="48" y="42"/>
                    <a:pt x="64" y="62"/>
                    <a:pt x="81" y="86"/>
                  </a:cubicBezTo>
                  <a:cubicBezTo>
                    <a:pt x="120" y="140"/>
                    <a:pt x="153" y="204"/>
                    <a:pt x="187" y="286"/>
                  </a:cubicBezTo>
                  <a:cubicBezTo>
                    <a:pt x="246" y="430"/>
                    <a:pt x="289" y="590"/>
                    <a:pt x="310" y="747"/>
                  </a:cubicBezTo>
                  <a:cubicBezTo>
                    <a:pt x="316" y="790"/>
                    <a:pt x="319" y="829"/>
                    <a:pt x="323" y="874"/>
                  </a:cubicBezTo>
                  <a:cubicBezTo>
                    <a:pt x="324" y="876"/>
                    <a:pt x="324" y="876"/>
                    <a:pt x="324" y="876"/>
                  </a:cubicBezTo>
                  <a:cubicBezTo>
                    <a:pt x="324" y="878"/>
                    <a:pt x="324" y="881"/>
                    <a:pt x="324" y="884"/>
                  </a:cubicBezTo>
                  <a:cubicBezTo>
                    <a:pt x="325" y="935"/>
                    <a:pt x="325" y="990"/>
                    <a:pt x="325" y="1050"/>
                  </a:cubicBezTo>
                  <a:cubicBezTo>
                    <a:pt x="325" y="1073"/>
                    <a:pt x="322" y="1096"/>
                    <a:pt x="318" y="1120"/>
                  </a:cubicBezTo>
                  <a:cubicBezTo>
                    <a:pt x="307" y="1185"/>
                    <a:pt x="292" y="1257"/>
                    <a:pt x="245" y="1296"/>
                  </a:cubicBezTo>
                  <a:cubicBezTo>
                    <a:pt x="238" y="1302"/>
                    <a:pt x="235" y="1303"/>
                    <a:pt x="229" y="1306"/>
                  </a:cubicBezTo>
                  <a:cubicBezTo>
                    <a:pt x="226" y="1307"/>
                    <a:pt x="223" y="1309"/>
                    <a:pt x="218" y="1312"/>
                  </a:cubicBezTo>
                  <a:cubicBezTo>
                    <a:pt x="217" y="1312"/>
                    <a:pt x="217" y="1312"/>
                    <a:pt x="217" y="13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0" name="Freeform 945"/>
            <p:cNvSpPr>
              <a:spLocks/>
            </p:cNvSpPr>
            <p:nvPr/>
          </p:nvSpPr>
          <p:spPr bwMode="auto">
            <a:xfrm>
              <a:off x="1644" y="1110"/>
              <a:ext cx="755" cy="1854"/>
            </a:xfrm>
            <a:custGeom>
              <a:avLst/>
              <a:gdLst>
                <a:gd name="T0" fmla="*/ 374 w 503"/>
                <a:gd name="T1" fmla="*/ 1237 h 1237"/>
                <a:gd name="T2" fmla="*/ 373 w 503"/>
                <a:gd name="T3" fmla="*/ 1237 h 1237"/>
                <a:gd name="T4" fmla="*/ 373 w 503"/>
                <a:gd name="T5" fmla="*/ 1236 h 1237"/>
                <a:gd name="T6" fmla="*/ 493 w 503"/>
                <a:gd name="T7" fmla="*/ 1022 h 1237"/>
                <a:gd name="T8" fmla="*/ 500 w 503"/>
                <a:gd name="T9" fmla="*/ 960 h 1237"/>
                <a:gd name="T10" fmla="*/ 501 w 503"/>
                <a:gd name="T11" fmla="*/ 918 h 1237"/>
                <a:gd name="T12" fmla="*/ 498 w 503"/>
                <a:gd name="T13" fmla="*/ 817 h 1237"/>
                <a:gd name="T14" fmla="*/ 483 w 503"/>
                <a:gd name="T15" fmla="*/ 719 h 1237"/>
                <a:gd name="T16" fmla="*/ 291 w 503"/>
                <a:gd name="T17" fmla="*/ 262 h 1237"/>
                <a:gd name="T18" fmla="*/ 115 w 503"/>
                <a:gd name="T19" fmla="*/ 68 h 1237"/>
                <a:gd name="T20" fmla="*/ 42 w 503"/>
                <a:gd name="T21" fmla="*/ 20 h 1237"/>
                <a:gd name="T22" fmla="*/ 12 w 503"/>
                <a:gd name="T23" fmla="*/ 6 h 1237"/>
                <a:gd name="T24" fmla="*/ 1 w 503"/>
                <a:gd name="T25" fmla="*/ 1 h 1237"/>
                <a:gd name="T26" fmla="*/ 0 w 503"/>
                <a:gd name="T27" fmla="*/ 0 h 1237"/>
                <a:gd name="T28" fmla="*/ 1 w 503"/>
                <a:gd name="T29" fmla="*/ 0 h 1237"/>
                <a:gd name="T30" fmla="*/ 13 w 503"/>
                <a:gd name="T31" fmla="*/ 5 h 1237"/>
                <a:gd name="T32" fmla="*/ 42 w 503"/>
                <a:gd name="T33" fmla="*/ 19 h 1237"/>
                <a:gd name="T34" fmla="*/ 116 w 503"/>
                <a:gd name="T35" fmla="*/ 67 h 1237"/>
                <a:gd name="T36" fmla="*/ 292 w 503"/>
                <a:gd name="T37" fmla="*/ 261 h 1237"/>
                <a:gd name="T38" fmla="*/ 484 w 503"/>
                <a:gd name="T39" fmla="*/ 719 h 1237"/>
                <a:gd name="T40" fmla="*/ 499 w 503"/>
                <a:gd name="T41" fmla="*/ 817 h 1237"/>
                <a:gd name="T42" fmla="*/ 502 w 503"/>
                <a:gd name="T43" fmla="*/ 918 h 1237"/>
                <a:gd name="T44" fmla="*/ 502 w 503"/>
                <a:gd name="T45" fmla="*/ 960 h 1237"/>
                <a:gd name="T46" fmla="*/ 494 w 503"/>
                <a:gd name="T47" fmla="*/ 1023 h 1237"/>
                <a:gd name="T48" fmla="*/ 374 w 503"/>
                <a:gd name="T49" fmla="*/ 1237 h 1237"/>
                <a:gd name="T50" fmla="*/ 374 w 503"/>
                <a:gd name="T51" fmla="*/ 1237 h 1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03" h="1237">
                  <a:moveTo>
                    <a:pt x="374" y="1237"/>
                  </a:moveTo>
                  <a:cubicBezTo>
                    <a:pt x="374" y="1237"/>
                    <a:pt x="373" y="1237"/>
                    <a:pt x="373" y="1237"/>
                  </a:cubicBezTo>
                  <a:cubicBezTo>
                    <a:pt x="373" y="1236"/>
                    <a:pt x="373" y="1236"/>
                    <a:pt x="373" y="1236"/>
                  </a:cubicBezTo>
                  <a:cubicBezTo>
                    <a:pt x="434" y="1195"/>
                    <a:pt x="473" y="1125"/>
                    <a:pt x="493" y="1022"/>
                  </a:cubicBezTo>
                  <a:cubicBezTo>
                    <a:pt x="496" y="1003"/>
                    <a:pt x="500" y="981"/>
                    <a:pt x="500" y="960"/>
                  </a:cubicBezTo>
                  <a:cubicBezTo>
                    <a:pt x="500" y="946"/>
                    <a:pt x="500" y="932"/>
                    <a:pt x="501" y="918"/>
                  </a:cubicBezTo>
                  <a:cubicBezTo>
                    <a:pt x="501" y="885"/>
                    <a:pt x="502" y="850"/>
                    <a:pt x="498" y="817"/>
                  </a:cubicBezTo>
                  <a:cubicBezTo>
                    <a:pt x="493" y="784"/>
                    <a:pt x="489" y="752"/>
                    <a:pt x="483" y="719"/>
                  </a:cubicBezTo>
                  <a:cubicBezTo>
                    <a:pt x="449" y="554"/>
                    <a:pt x="383" y="396"/>
                    <a:pt x="291" y="262"/>
                  </a:cubicBezTo>
                  <a:cubicBezTo>
                    <a:pt x="236" y="181"/>
                    <a:pt x="178" y="118"/>
                    <a:pt x="115" y="68"/>
                  </a:cubicBezTo>
                  <a:cubicBezTo>
                    <a:pt x="91" y="50"/>
                    <a:pt x="66" y="33"/>
                    <a:pt x="42" y="20"/>
                  </a:cubicBezTo>
                  <a:cubicBezTo>
                    <a:pt x="31" y="15"/>
                    <a:pt x="22" y="10"/>
                    <a:pt x="12" y="6"/>
                  </a:cubicBezTo>
                  <a:cubicBezTo>
                    <a:pt x="8" y="4"/>
                    <a:pt x="1" y="1"/>
                    <a:pt x="1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9" y="3"/>
                    <a:pt x="13" y="5"/>
                  </a:cubicBezTo>
                  <a:cubicBezTo>
                    <a:pt x="22" y="9"/>
                    <a:pt x="32" y="14"/>
                    <a:pt x="42" y="19"/>
                  </a:cubicBezTo>
                  <a:cubicBezTo>
                    <a:pt x="67" y="32"/>
                    <a:pt x="92" y="48"/>
                    <a:pt x="116" y="67"/>
                  </a:cubicBezTo>
                  <a:cubicBezTo>
                    <a:pt x="179" y="117"/>
                    <a:pt x="237" y="180"/>
                    <a:pt x="292" y="261"/>
                  </a:cubicBezTo>
                  <a:cubicBezTo>
                    <a:pt x="384" y="396"/>
                    <a:pt x="451" y="554"/>
                    <a:pt x="484" y="719"/>
                  </a:cubicBezTo>
                  <a:cubicBezTo>
                    <a:pt x="491" y="751"/>
                    <a:pt x="495" y="784"/>
                    <a:pt x="499" y="817"/>
                  </a:cubicBezTo>
                  <a:cubicBezTo>
                    <a:pt x="503" y="850"/>
                    <a:pt x="502" y="885"/>
                    <a:pt x="502" y="918"/>
                  </a:cubicBezTo>
                  <a:cubicBezTo>
                    <a:pt x="502" y="932"/>
                    <a:pt x="502" y="946"/>
                    <a:pt x="502" y="960"/>
                  </a:cubicBezTo>
                  <a:cubicBezTo>
                    <a:pt x="502" y="981"/>
                    <a:pt x="498" y="1003"/>
                    <a:pt x="494" y="1023"/>
                  </a:cubicBezTo>
                  <a:cubicBezTo>
                    <a:pt x="474" y="1126"/>
                    <a:pt x="435" y="1196"/>
                    <a:pt x="374" y="1237"/>
                  </a:cubicBezTo>
                  <a:cubicBezTo>
                    <a:pt x="374" y="1237"/>
                    <a:pt x="374" y="1237"/>
                    <a:pt x="374" y="12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1" name="Freeform 946"/>
            <p:cNvSpPr>
              <a:spLocks/>
            </p:cNvSpPr>
            <p:nvPr/>
          </p:nvSpPr>
          <p:spPr bwMode="auto">
            <a:xfrm>
              <a:off x="1646" y="1110"/>
              <a:ext cx="930" cy="1638"/>
            </a:xfrm>
            <a:custGeom>
              <a:avLst/>
              <a:gdLst>
                <a:gd name="T0" fmla="*/ 533 w 620"/>
                <a:gd name="T1" fmla="*/ 1093 h 1093"/>
                <a:gd name="T2" fmla="*/ 533 w 620"/>
                <a:gd name="T3" fmla="*/ 1093 h 1093"/>
                <a:gd name="T4" fmla="*/ 533 w 620"/>
                <a:gd name="T5" fmla="*/ 1092 h 1093"/>
                <a:gd name="T6" fmla="*/ 606 w 620"/>
                <a:gd name="T7" fmla="*/ 940 h 1093"/>
                <a:gd name="T8" fmla="*/ 608 w 620"/>
                <a:gd name="T9" fmla="*/ 930 h 1093"/>
                <a:gd name="T10" fmla="*/ 617 w 620"/>
                <a:gd name="T11" fmla="*/ 881 h 1093"/>
                <a:gd name="T12" fmla="*/ 617 w 620"/>
                <a:gd name="T13" fmla="*/ 834 h 1093"/>
                <a:gd name="T14" fmla="*/ 615 w 620"/>
                <a:gd name="T15" fmla="*/ 730 h 1093"/>
                <a:gd name="T16" fmla="*/ 610 w 620"/>
                <a:gd name="T17" fmla="*/ 696 h 1093"/>
                <a:gd name="T18" fmla="*/ 608 w 620"/>
                <a:gd name="T19" fmla="*/ 686 h 1093"/>
                <a:gd name="T20" fmla="*/ 581 w 620"/>
                <a:gd name="T21" fmla="*/ 585 h 1093"/>
                <a:gd name="T22" fmla="*/ 368 w 620"/>
                <a:gd name="T23" fmla="*/ 228 h 1093"/>
                <a:gd name="T24" fmla="*/ 140 w 620"/>
                <a:gd name="T25" fmla="*/ 53 h 1093"/>
                <a:gd name="T26" fmla="*/ 46 w 620"/>
                <a:gd name="T27" fmla="*/ 14 h 1093"/>
                <a:gd name="T28" fmla="*/ 22 w 620"/>
                <a:gd name="T29" fmla="*/ 7 h 1093"/>
                <a:gd name="T30" fmla="*/ 7 w 620"/>
                <a:gd name="T31" fmla="*/ 3 h 1093"/>
                <a:gd name="T32" fmla="*/ 0 w 620"/>
                <a:gd name="T33" fmla="*/ 1 h 1093"/>
                <a:gd name="T34" fmla="*/ 0 w 620"/>
                <a:gd name="T35" fmla="*/ 0 h 1093"/>
                <a:gd name="T36" fmla="*/ 8 w 620"/>
                <a:gd name="T37" fmla="*/ 2 h 1093"/>
                <a:gd name="T38" fmla="*/ 23 w 620"/>
                <a:gd name="T39" fmla="*/ 6 h 1093"/>
                <a:gd name="T40" fmla="*/ 46 w 620"/>
                <a:gd name="T41" fmla="*/ 13 h 1093"/>
                <a:gd name="T42" fmla="*/ 140 w 620"/>
                <a:gd name="T43" fmla="*/ 52 h 1093"/>
                <a:gd name="T44" fmla="*/ 369 w 620"/>
                <a:gd name="T45" fmla="*/ 227 h 1093"/>
                <a:gd name="T46" fmla="*/ 583 w 620"/>
                <a:gd name="T47" fmla="*/ 584 h 1093"/>
                <a:gd name="T48" fmla="*/ 609 w 620"/>
                <a:gd name="T49" fmla="*/ 685 h 1093"/>
                <a:gd name="T50" fmla="*/ 611 w 620"/>
                <a:gd name="T51" fmla="*/ 696 h 1093"/>
                <a:gd name="T52" fmla="*/ 616 w 620"/>
                <a:gd name="T53" fmla="*/ 730 h 1093"/>
                <a:gd name="T54" fmla="*/ 618 w 620"/>
                <a:gd name="T55" fmla="*/ 834 h 1093"/>
                <a:gd name="T56" fmla="*/ 618 w 620"/>
                <a:gd name="T57" fmla="*/ 881 h 1093"/>
                <a:gd name="T58" fmla="*/ 610 w 620"/>
                <a:gd name="T59" fmla="*/ 930 h 1093"/>
                <a:gd name="T60" fmla="*/ 607 w 620"/>
                <a:gd name="T61" fmla="*/ 940 h 1093"/>
                <a:gd name="T62" fmla="*/ 534 w 620"/>
                <a:gd name="T63" fmla="*/ 1093 h 1093"/>
                <a:gd name="T64" fmla="*/ 533 w 620"/>
                <a:gd name="T65" fmla="*/ 1093 h 1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20" h="1093">
                  <a:moveTo>
                    <a:pt x="533" y="1093"/>
                  </a:moveTo>
                  <a:cubicBezTo>
                    <a:pt x="533" y="1093"/>
                    <a:pt x="533" y="1093"/>
                    <a:pt x="533" y="1093"/>
                  </a:cubicBezTo>
                  <a:cubicBezTo>
                    <a:pt x="532" y="1093"/>
                    <a:pt x="532" y="1092"/>
                    <a:pt x="533" y="1092"/>
                  </a:cubicBezTo>
                  <a:cubicBezTo>
                    <a:pt x="568" y="1046"/>
                    <a:pt x="593" y="995"/>
                    <a:pt x="606" y="940"/>
                  </a:cubicBezTo>
                  <a:cubicBezTo>
                    <a:pt x="607" y="937"/>
                    <a:pt x="608" y="933"/>
                    <a:pt x="608" y="930"/>
                  </a:cubicBezTo>
                  <a:cubicBezTo>
                    <a:pt x="612" y="913"/>
                    <a:pt x="617" y="897"/>
                    <a:pt x="617" y="881"/>
                  </a:cubicBezTo>
                  <a:cubicBezTo>
                    <a:pt x="616" y="865"/>
                    <a:pt x="617" y="849"/>
                    <a:pt x="617" y="834"/>
                  </a:cubicBezTo>
                  <a:cubicBezTo>
                    <a:pt x="618" y="800"/>
                    <a:pt x="619" y="765"/>
                    <a:pt x="615" y="730"/>
                  </a:cubicBezTo>
                  <a:cubicBezTo>
                    <a:pt x="614" y="719"/>
                    <a:pt x="612" y="707"/>
                    <a:pt x="610" y="696"/>
                  </a:cubicBezTo>
                  <a:cubicBezTo>
                    <a:pt x="609" y="693"/>
                    <a:pt x="608" y="689"/>
                    <a:pt x="608" y="686"/>
                  </a:cubicBezTo>
                  <a:cubicBezTo>
                    <a:pt x="603" y="656"/>
                    <a:pt x="594" y="623"/>
                    <a:pt x="581" y="585"/>
                  </a:cubicBezTo>
                  <a:cubicBezTo>
                    <a:pt x="539" y="455"/>
                    <a:pt x="465" y="331"/>
                    <a:pt x="368" y="228"/>
                  </a:cubicBezTo>
                  <a:cubicBezTo>
                    <a:pt x="298" y="154"/>
                    <a:pt x="221" y="95"/>
                    <a:pt x="140" y="53"/>
                  </a:cubicBezTo>
                  <a:cubicBezTo>
                    <a:pt x="110" y="38"/>
                    <a:pt x="78" y="25"/>
                    <a:pt x="46" y="14"/>
                  </a:cubicBezTo>
                  <a:cubicBezTo>
                    <a:pt x="38" y="12"/>
                    <a:pt x="30" y="9"/>
                    <a:pt x="22" y="7"/>
                  </a:cubicBezTo>
                  <a:cubicBezTo>
                    <a:pt x="17" y="6"/>
                    <a:pt x="12" y="4"/>
                    <a:pt x="7" y="3"/>
                  </a:cubicBezTo>
                  <a:cubicBezTo>
                    <a:pt x="5" y="3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5" y="1"/>
                    <a:pt x="8" y="2"/>
                  </a:cubicBezTo>
                  <a:cubicBezTo>
                    <a:pt x="13" y="3"/>
                    <a:pt x="18" y="4"/>
                    <a:pt x="23" y="6"/>
                  </a:cubicBezTo>
                  <a:cubicBezTo>
                    <a:pt x="31" y="8"/>
                    <a:pt x="39" y="10"/>
                    <a:pt x="46" y="13"/>
                  </a:cubicBezTo>
                  <a:cubicBezTo>
                    <a:pt x="79" y="24"/>
                    <a:pt x="110" y="37"/>
                    <a:pt x="140" y="52"/>
                  </a:cubicBezTo>
                  <a:cubicBezTo>
                    <a:pt x="222" y="94"/>
                    <a:pt x="299" y="153"/>
                    <a:pt x="369" y="227"/>
                  </a:cubicBezTo>
                  <a:cubicBezTo>
                    <a:pt x="466" y="331"/>
                    <a:pt x="540" y="454"/>
                    <a:pt x="583" y="584"/>
                  </a:cubicBezTo>
                  <a:cubicBezTo>
                    <a:pt x="596" y="623"/>
                    <a:pt x="604" y="655"/>
                    <a:pt x="609" y="685"/>
                  </a:cubicBezTo>
                  <a:cubicBezTo>
                    <a:pt x="610" y="689"/>
                    <a:pt x="610" y="693"/>
                    <a:pt x="611" y="696"/>
                  </a:cubicBezTo>
                  <a:cubicBezTo>
                    <a:pt x="613" y="707"/>
                    <a:pt x="615" y="719"/>
                    <a:pt x="616" y="730"/>
                  </a:cubicBezTo>
                  <a:cubicBezTo>
                    <a:pt x="620" y="765"/>
                    <a:pt x="619" y="800"/>
                    <a:pt x="618" y="834"/>
                  </a:cubicBezTo>
                  <a:cubicBezTo>
                    <a:pt x="618" y="849"/>
                    <a:pt x="618" y="865"/>
                    <a:pt x="618" y="881"/>
                  </a:cubicBezTo>
                  <a:cubicBezTo>
                    <a:pt x="618" y="897"/>
                    <a:pt x="614" y="914"/>
                    <a:pt x="610" y="930"/>
                  </a:cubicBezTo>
                  <a:cubicBezTo>
                    <a:pt x="609" y="933"/>
                    <a:pt x="608" y="937"/>
                    <a:pt x="607" y="940"/>
                  </a:cubicBezTo>
                  <a:cubicBezTo>
                    <a:pt x="594" y="996"/>
                    <a:pt x="569" y="1047"/>
                    <a:pt x="534" y="1093"/>
                  </a:cubicBezTo>
                  <a:cubicBezTo>
                    <a:pt x="534" y="1093"/>
                    <a:pt x="533" y="1093"/>
                    <a:pt x="533" y="10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2" name="Freeform 947"/>
            <p:cNvSpPr>
              <a:spLocks/>
            </p:cNvSpPr>
            <p:nvPr/>
          </p:nvSpPr>
          <p:spPr bwMode="auto">
            <a:xfrm>
              <a:off x="1644" y="1110"/>
              <a:ext cx="1019" cy="1265"/>
            </a:xfrm>
            <a:custGeom>
              <a:avLst/>
              <a:gdLst>
                <a:gd name="T0" fmla="*/ 663 w 679"/>
                <a:gd name="T1" fmla="*/ 844 h 844"/>
                <a:gd name="T2" fmla="*/ 663 w 679"/>
                <a:gd name="T3" fmla="*/ 844 h 844"/>
                <a:gd name="T4" fmla="*/ 662 w 679"/>
                <a:gd name="T5" fmla="*/ 843 h 844"/>
                <a:gd name="T6" fmla="*/ 666 w 679"/>
                <a:gd name="T7" fmla="*/ 831 h 844"/>
                <a:gd name="T8" fmla="*/ 676 w 679"/>
                <a:gd name="T9" fmla="*/ 777 h 844"/>
                <a:gd name="T10" fmla="*/ 676 w 679"/>
                <a:gd name="T11" fmla="*/ 711 h 844"/>
                <a:gd name="T12" fmla="*/ 667 w 679"/>
                <a:gd name="T13" fmla="*/ 595 h 844"/>
                <a:gd name="T14" fmla="*/ 640 w 679"/>
                <a:gd name="T15" fmla="*/ 504 h 844"/>
                <a:gd name="T16" fmla="*/ 360 w 679"/>
                <a:gd name="T17" fmla="*/ 147 h 844"/>
                <a:gd name="T18" fmla="*/ 126 w 679"/>
                <a:gd name="T19" fmla="*/ 29 h 844"/>
                <a:gd name="T20" fmla="*/ 45 w 679"/>
                <a:gd name="T21" fmla="*/ 8 h 844"/>
                <a:gd name="T22" fmla="*/ 10 w 679"/>
                <a:gd name="T23" fmla="*/ 3 h 844"/>
                <a:gd name="T24" fmla="*/ 1 w 679"/>
                <a:gd name="T25" fmla="*/ 1 h 844"/>
                <a:gd name="T26" fmla="*/ 0 w 679"/>
                <a:gd name="T27" fmla="*/ 1 h 844"/>
                <a:gd name="T28" fmla="*/ 1 w 679"/>
                <a:gd name="T29" fmla="*/ 0 h 844"/>
                <a:gd name="T30" fmla="*/ 10 w 679"/>
                <a:gd name="T31" fmla="*/ 1 h 844"/>
                <a:gd name="T32" fmla="*/ 45 w 679"/>
                <a:gd name="T33" fmla="*/ 7 h 844"/>
                <a:gd name="T34" fmla="*/ 127 w 679"/>
                <a:gd name="T35" fmla="*/ 28 h 844"/>
                <a:gd name="T36" fmla="*/ 361 w 679"/>
                <a:gd name="T37" fmla="*/ 146 h 844"/>
                <a:gd name="T38" fmla="*/ 641 w 679"/>
                <a:gd name="T39" fmla="*/ 503 h 844"/>
                <a:gd name="T40" fmla="*/ 668 w 679"/>
                <a:gd name="T41" fmla="*/ 595 h 844"/>
                <a:gd name="T42" fmla="*/ 678 w 679"/>
                <a:gd name="T43" fmla="*/ 711 h 844"/>
                <a:gd name="T44" fmla="*/ 677 w 679"/>
                <a:gd name="T45" fmla="*/ 777 h 844"/>
                <a:gd name="T46" fmla="*/ 667 w 679"/>
                <a:gd name="T47" fmla="*/ 831 h 844"/>
                <a:gd name="T48" fmla="*/ 664 w 679"/>
                <a:gd name="T49" fmla="*/ 844 h 844"/>
                <a:gd name="T50" fmla="*/ 663 w 679"/>
                <a:gd name="T51" fmla="*/ 844 h 8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79" h="844">
                  <a:moveTo>
                    <a:pt x="663" y="844"/>
                  </a:moveTo>
                  <a:cubicBezTo>
                    <a:pt x="663" y="844"/>
                    <a:pt x="663" y="844"/>
                    <a:pt x="663" y="844"/>
                  </a:cubicBezTo>
                  <a:cubicBezTo>
                    <a:pt x="663" y="844"/>
                    <a:pt x="662" y="844"/>
                    <a:pt x="662" y="843"/>
                  </a:cubicBezTo>
                  <a:cubicBezTo>
                    <a:pt x="663" y="840"/>
                    <a:pt x="664" y="836"/>
                    <a:pt x="666" y="831"/>
                  </a:cubicBezTo>
                  <a:cubicBezTo>
                    <a:pt x="670" y="814"/>
                    <a:pt x="676" y="792"/>
                    <a:pt x="676" y="777"/>
                  </a:cubicBezTo>
                  <a:cubicBezTo>
                    <a:pt x="676" y="749"/>
                    <a:pt x="676" y="728"/>
                    <a:pt x="676" y="711"/>
                  </a:cubicBezTo>
                  <a:cubicBezTo>
                    <a:pt x="677" y="664"/>
                    <a:pt x="677" y="648"/>
                    <a:pt x="667" y="595"/>
                  </a:cubicBezTo>
                  <a:cubicBezTo>
                    <a:pt x="662" y="568"/>
                    <a:pt x="653" y="540"/>
                    <a:pt x="640" y="504"/>
                  </a:cubicBezTo>
                  <a:cubicBezTo>
                    <a:pt x="589" y="367"/>
                    <a:pt x="490" y="241"/>
                    <a:pt x="360" y="147"/>
                  </a:cubicBezTo>
                  <a:cubicBezTo>
                    <a:pt x="287" y="94"/>
                    <a:pt x="209" y="55"/>
                    <a:pt x="126" y="29"/>
                  </a:cubicBezTo>
                  <a:cubicBezTo>
                    <a:pt x="102" y="21"/>
                    <a:pt x="76" y="15"/>
                    <a:pt x="45" y="8"/>
                  </a:cubicBezTo>
                  <a:cubicBezTo>
                    <a:pt x="36" y="7"/>
                    <a:pt x="17" y="4"/>
                    <a:pt x="10" y="3"/>
                  </a:cubicBezTo>
                  <a:cubicBezTo>
                    <a:pt x="7" y="2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7" y="1"/>
                    <a:pt x="10" y="1"/>
                  </a:cubicBezTo>
                  <a:cubicBezTo>
                    <a:pt x="17" y="2"/>
                    <a:pt x="36" y="5"/>
                    <a:pt x="45" y="7"/>
                  </a:cubicBezTo>
                  <a:cubicBezTo>
                    <a:pt x="76" y="13"/>
                    <a:pt x="102" y="20"/>
                    <a:pt x="127" y="28"/>
                  </a:cubicBezTo>
                  <a:cubicBezTo>
                    <a:pt x="209" y="53"/>
                    <a:pt x="288" y="93"/>
                    <a:pt x="361" y="146"/>
                  </a:cubicBezTo>
                  <a:cubicBezTo>
                    <a:pt x="491" y="240"/>
                    <a:pt x="591" y="367"/>
                    <a:pt x="641" y="503"/>
                  </a:cubicBezTo>
                  <a:cubicBezTo>
                    <a:pt x="655" y="540"/>
                    <a:pt x="663" y="568"/>
                    <a:pt x="668" y="595"/>
                  </a:cubicBezTo>
                  <a:cubicBezTo>
                    <a:pt x="679" y="648"/>
                    <a:pt x="678" y="664"/>
                    <a:pt x="678" y="711"/>
                  </a:cubicBezTo>
                  <a:cubicBezTo>
                    <a:pt x="678" y="728"/>
                    <a:pt x="677" y="749"/>
                    <a:pt x="677" y="777"/>
                  </a:cubicBezTo>
                  <a:cubicBezTo>
                    <a:pt x="677" y="792"/>
                    <a:pt x="672" y="814"/>
                    <a:pt x="667" y="831"/>
                  </a:cubicBezTo>
                  <a:cubicBezTo>
                    <a:pt x="666" y="836"/>
                    <a:pt x="665" y="840"/>
                    <a:pt x="664" y="844"/>
                  </a:cubicBezTo>
                  <a:cubicBezTo>
                    <a:pt x="664" y="844"/>
                    <a:pt x="663" y="844"/>
                    <a:pt x="663" y="8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3" name="Freeform 948"/>
            <p:cNvSpPr>
              <a:spLocks/>
            </p:cNvSpPr>
            <p:nvPr/>
          </p:nvSpPr>
          <p:spPr bwMode="auto">
            <a:xfrm>
              <a:off x="1644" y="1110"/>
              <a:ext cx="1007" cy="751"/>
            </a:xfrm>
            <a:custGeom>
              <a:avLst/>
              <a:gdLst>
                <a:gd name="T0" fmla="*/ 670 w 671"/>
                <a:gd name="T1" fmla="*/ 501 h 501"/>
                <a:gd name="T2" fmla="*/ 670 w 671"/>
                <a:gd name="T3" fmla="*/ 500 h 501"/>
                <a:gd name="T4" fmla="*/ 190 w 671"/>
                <a:gd name="T5" fmla="*/ 33 h 501"/>
                <a:gd name="T6" fmla="*/ 1 w 671"/>
                <a:gd name="T7" fmla="*/ 1 h 501"/>
                <a:gd name="T8" fmla="*/ 0 w 671"/>
                <a:gd name="T9" fmla="*/ 1 h 501"/>
                <a:gd name="T10" fmla="*/ 1 w 671"/>
                <a:gd name="T11" fmla="*/ 0 h 501"/>
                <a:gd name="T12" fmla="*/ 1 w 671"/>
                <a:gd name="T13" fmla="*/ 0 h 501"/>
                <a:gd name="T14" fmla="*/ 190 w 671"/>
                <a:gd name="T15" fmla="*/ 32 h 501"/>
                <a:gd name="T16" fmla="*/ 493 w 671"/>
                <a:gd name="T17" fmla="*/ 203 h 501"/>
                <a:gd name="T18" fmla="*/ 671 w 671"/>
                <a:gd name="T19" fmla="*/ 500 h 501"/>
                <a:gd name="T20" fmla="*/ 670 w 671"/>
                <a:gd name="T21" fmla="*/ 501 h 501"/>
                <a:gd name="T22" fmla="*/ 670 w 671"/>
                <a:gd name="T23" fmla="*/ 501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71" h="501">
                  <a:moveTo>
                    <a:pt x="670" y="501"/>
                  </a:moveTo>
                  <a:cubicBezTo>
                    <a:pt x="670" y="501"/>
                    <a:pt x="670" y="501"/>
                    <a:pt x="670" y="500"/>
                  </a:cubicBezTo>
                  <a:cubicBezTo>
                    <a:pt x="617" y="285"/>
                    <a:pt x="429" y="102"/>
                    <a:pt x="190" y="33"/>
                  </a:cubicBezTo>
                  <a:cubicBezTo>
                    <a:pt x="130" y="16"/>
                    <a:pt x="66" y="5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66" y="4"/>
                    <a:pt x="130" y="14"/>
                    <a:pt x="190" y="32"/>
                  </a:cubicBezTo>
                  <a:cubicBezTo>
                    <a:pt x="304" y="64"/>
                    <a:pt x="409" y="124"/>
                    <a:pt x="493" y="203"/>
                  </a:cubicBezTo>
                  <a:cubicBezTo>
                    <a:pt x="582" y="287"/>
                    <a:pt x="644" y="390"/>
                    <a:pt x="671" y="500"/>
                  </a:cubicBezTo>
                  <a:cubicBezTo>
                    <a:pt x="671" y="500"/>
                    <a:pt x="671" y="501"/>
                    <a:pt x="670" y="501"/>
                  </a:cubicBezTo>
                  <a:cubicBezTo>
                    <a:pt x="670" y="501"/>
                    <a:pt x="670" y="501"/>
                    <a:pt x="670" y="5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4" name="Freeform 949"/>
            <p:cNvSpPr>
              <a:spLocks/>
            </p:cNvSpPr>
            <p:nvPr/>
          </p:nvSpPr>
          <p:spPr bwMode="auto">
            <a:xfrm>
              <a:off x="1065" y="2949"/>
              <a:ext cx="1161" cy="162"/>
            </a:xfrm>
            <a:custGeom>
              <a:avLst/>
              <a:gdLst>
                <a:gd name="T0" fmla="*/ 403 w 774"/>
                <a:gd name="T1" fmla="*/ 108 h 108"/>
                <a:gd name="T2" fmla="*/ 379 w 774"/>
                <a:gd name="T3" fmla="*/ 108 h 108"/>
                <a:gd name="T4" fmla="*/ 349 w 774"/>
                <a:gd name="T5" fmla="*/ 108 h 108"/>
                <a:gd name="T6" fmla="*/ 347 w 774"/>
                <a:gd name="T7" fmla="*/ 108 h 108"/>
                <a:gd name="T8" fmla="*/ 249 w 774"/>
                <a:gd name="T9" fmla="*/ 97 h 108"/>
                <a:gd name="T10" fmla="*/ 243 w 774"/>
                <a:gd name="T11" fmla="*/ 96 h 108"/>
                <a:gd name="T12" fmla="*/ 0 w 774"/>
                <a:gd name="T13" fmla="*/ 1 h 108"/>
                <a:gd name="T14" fmla="*/ 0 w 774"/>
                <a:gd name="T15" fmla="*/ 0 h 108"/>
                <a:gd name="T16" fmla="*/ 1 w 774"/>
                <a:gd name="T17" fmla="*/ 0 h 108"/>
                <a:gd name="T18" fmla="*/ 243 w 774"/>
                <a:gd name="T19" fmla="*/ 94 h 108"/>
                <a:gd name="T20" fmla="*/ 249 w 774"/>
                <a:gd name="T21" fmla="*/ 95 h 108"/>
                <a:gd name="T22" fmla="*/ 347 w 774"/>
                <a:gd name="T23" fmla="*/ 106 h 108"/>
                <a:gd name="T24" fmla="*/ 349 w 774"/>
                <a:gd name="T25" fmla="*/ 106 h 108"/>
                <a:gd name="T26" fmla="*/ 379 w 774"/>
                <a:gd name="T27" fmla="*/ 106 h 108"/>
                <a:gd name="T28" fmla="*/ 456 w 774"/>
                <a:gd name="T29" fmla="*/ 104 h 108"/>
                <a:gd name="T30" fmla="*/ 460 w 774"/>
                <a:gd name="T31" fmla="*/ 104 h 108"/>
                <a:gd name="T32" fmla="*/ 519 w 774"/>
                <a:gd name="T33" fmla="*/ 96 h 108"/>
                <a:gd name="T34" fmla="*/ 773 w 774"/>
                <a:gd name="T35" fmla="*/ 0 h 108"/>
                <a:gd name="T36" fmla="*/ 774 w 774"/>
                <a:gd name="T37" fmla="*/ 0 h 108"/>
                <a:gd name="T38" fmla="*/ 773 w 774"/>
                <a:gd name="T39" fmla="*/ 1 h 108"/>
                <a:gd name="T40" fmla="*/ 519 w 774"/>
                <a:gd name="T41" fmla="*/ 98 h 108"/>
                <a:gd name="T42" fmla="*/ 460 w 774"/>
                <a:gd name="T43" fmla="*/ 105 h 108"/>
                <a:gd name="T44" fmla="*/ 456 w 774"/>
                <a:gd name="T45" fmla="*/ 106 h 108"/>
                <a:gd name="T46" fmla="*/ 403 w 774"/>
                <a:gd name="T4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4" h="108">
                  <a:moveTo>
                    <a:pt x="403" y="108"/>
                  </a:moveTo>
                  <a:cubicBezTo>
                    <a:pt x="395" y="108"/>
                    <a:pt x="387" y="108"/>
                    <a:pt x="379" y="108"/>
                  </a:cubicBezTo>
                  <a:cubicBezTo>
                    <a:pt x="369" y="108"/>
                    <a:pt x="359" y="108"/>
                    <a:pt x="349" y="108"/>
                  </a:cubicBezTo>
                  <a:cubicBezTo>
                    <a:pt x="348" y="108"/>
                    <a:pt x="348" y="108"/>
                    <a:pt x="347" y="108"/>
                  </a:cubicBezTo>
                  <a:cubicBezTo>
                    <a:pt x="314" y="108"/>
                    <a:pt x="281" y="102"/>
                    <a:pt x="249" y="97"/>
                  </a:cubicBezTo>
                  <a:cubicBezTo>
                    <a:pt x="243" y="96"/>
                    <a:pt x="243" y="96"/>
                    <a:pt x="243" y="96"/>
                  </a:cubicBezTo>
                  <a:cubicBezTo>
                    <a:pt x="156" y="81"/>
                    <a:pt x="71" y="48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72" y="47"/>
                    <a:pt x="156" y="80"/>
                    <a:pt x="243" y="94"/>
                  </a:cubicBezTo>
                  <a:cubicBezTo>
                    <a:pt x="249" y="95"/>
                    <a:pt x="249" y="95"/>
                    <a:pt x="249" y="95"/>
                  </a:cubicBezTo>
                  <a:cubicBezTo>
                    <a:pt x="281" y="101"/>
                    <a:pt x="314" y="106"/>
                    <a:pt x="347" y="106"/>
                  </a:cubicBezTo>
                  <a:cubicBezTo>
                    <a:pt x="348" y="106"/>
                    <a:pt x="348" y="106"/>
                    <a:pt x="349" y="106"/>
                  </a:cubicBezTo>
                  <a:cubicBezTo>
                    <a:pt x="359" y="106"/>
                    <a:pt x="369" y="106"/>
                    <a:pt x="379" y="106"/>
                  </a:cubicBezTo>
                  <a:cubicBezTo>
                    <a:pt x="404" y="107"/>
                    <a:pt x="430" y="107"/>
                    <a:pt x="456" y="104"/>
                  </a:cubicBezTo>
                  <a:cubicBezTo>
                    <a:pt x="460" y="104"/>
                    <a:pt x="460" y="104"/>
                    <a:pt x="460" y="104"/>
                  </a:cubicBezTo>
                  <a:cubicBezTo>
                    <a:pt x="471" y="103"/>
                    <a:pt x="503" y="99"/>
                    <a:pt x="519" y="96"/>
                  </a:cubicBezTo>
                  <a:cubicBezTo>
                    <a:pt x="621" y="78"/>
                    <a:pt x="704" y="46"/>
                    <a:pt x="773" y="0"/>
                  </a:cubicBezTo>
                  <a:cubicBezTo>
                    <a:pt x="773" y="0"/>
                    <a:pt x="773" y="0"/>
                    <a:pt x="774" y="0"/>
                  </a:cubicBezTo>
                  <a:cubicBezTo>
                    <a:pt x="774" y="0"/>
                    <a:pt x="774" y="1"/>
                    <a:pt x="773" y="1"/>
                  </a:cubicBezTo>
                  <a:cubicBezTo>
                    <a:pt x="705" y="48"/>
                    <a:pt x="622" y="79"/>
                    <a:pt x="519" y="98"/>
                  </a:cubicBezTo>
                  <a:cubicBezTo>
                    <a:pt x="503" y="101"/>
                    <a:pt x="472" y="104"/>
                    <a:pt x="460" y="105"/>
                  </a:cubicBezTo>
                  <a:cubicBezTo>
                    <a:pt x="456" y="106"/>
                    <a:pt x="456" y="106"/>
                    <a:pt x="456" y="106"/>
                  </a:cubicBezTo>
                  <a:cubicBezTo>
                    <a:pt x="439" y="108"/>
                    <a:pt x="421" y="108"/>
                    <a:pt x="403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5" name="Freeform 950"/>
            <p:cNvSpPr>
              <a:spLocks/>
            </p:cNvSpPr>
            <p:nvPr/>
          </p:nvSpPr>
          <p:spPr bwMode="auto">
            <a:xfrm>
              <a:off x="767" y="2637"/>
              <a:ext cx="1758" cy="377"/>
            </a:xfrm>
            <a:custGeom>
              <a:avLst/>
              <a:gdLst>
                <a:gd name="T0" fmla="*/ 583 w 1172"/>
                <a:gd name="T1" fmla="*/ 250 h 251"/>
                <a:gd name="T2" fmla="*/ 489 w 1172"/>
                <a:gd name="T3" fmla="*/ 245 h 251"/>
                <a:gd name="T4" fmla="*/ 438 w 1172"/>
                <a:gd name="T5" fmla="*/ 239 h 251"/>
                <a:gd name="T6" fmla="*/ 352 w 1172"/>
                <a:gd name="T7" fmla="*/ 222 h 251"/>
                <a:gd name="T8" fmla="*/ 0 w 1172"/>
                <a:gd name="T9" fmla="*/ 1 h 251"/>
                <a:gd name="T10" fmla="*/ 0 w 1172"/>
                <a:gd name="T11" fmla="*/ 1 h 251"/>
                <a:gd name="T12" fmla="*/ 1 w 1172"/>
                <a:gd name="T13" fmla="*/ 1 h 251"/>
                <a:gd name="T14" fmla="*/ 353 w 1172"/>
                <a:gd name="T15" fmla="*/ 220 h 251"/>
                <a:gd name="T16" fmla="*/ 438 w 1172"/>
                <a:gd name="T17" fmla="*/ 237 h 251"/>
                <a:gd name="T18" fmla="*/ 489 w 1172"/>
                <a:gd name="T19" fmla="*/ 243 h 251"/>
                <a:gd name="T20" fmla="*/ 708 w 1172"/>
                <a:gd name="T21" fmla="*/ 241 h 251"/>
                <a:gd name="T22" fmla="*/ 753 w 1172"/>
                <a:gd name="T23" fmla="*/ 234 h 251"/>
                <a:gd name="T24" fmla="*/ 758 w 1172"/>
                <a:gd name="T25" fmla="*/ 233 h 251"/>
                <a:gd name="T26" fmla="*/ 853 w 1172"/>
                <a:gd name="T27" fmla="*/ 211 h 251"/>
                <a:gd name="T28" fmla="*/ 1170 w 1172"/>
                <a:gd name="T29" fmla="*/ 1 h 251"/>
                <a:gd name="T30" fmla="*/ 1171 w 1172"/>
                <a:gd name="T31" fmla="*/ 1 h 251"/>
                <a:gd name="T32" fmla="*/ 1171 w 1172"/>
                <a:gd name="T33" fmla="*/ 1 h 251"/>
                <a:gd name="T34" fmla="*/ 854 w 1172"/>
                <a:gd name="T35" fmla="*/ 213 h 251"/>
                <a:gd name="T36" fmla="*/ 758 w 1172"/>
                <a:gd name="T37" fmla="*/ 235 h 251"/>
                <a:gd name="T38" fmla="*/ 753 w 1172"/>
                <a:gd name="T39" fmla="*/ 235 h 251"/>
                <a:gd name="T40" fmla="*/ 708 w 1172"/>
                <a:gd name="T41" fmla="*/ 242 h 251"/>
                <a:gd name="T42" fmla="*/ 583 w 1172"/>
                <a:gd name="T43" fmla="*/ 25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72" h="251">
                  <a:moveTo>
                    <a:pt x="583" y="250"/>
                  </a:moveTo>
                  <a:cubicBezTo>
                    <a:pt x="551" y="250"/>
                    <a:pt x="521" y="248"/>
                    <a:pt x="489" y="245"/>
                  </a:cubicBezTo>
                  <a:cubicBezTo>
                    <a:pt x="472" y="243"/>
                    <a:pt x="455" y="241"/>
                    <a:pt x="438" y="239"/>
                  </a:cubicBezTo>
                  <a:cubicBezTo>
                    <a:pt x="412" y="235"/>
                    <a:pt x="384" y="230"/>
                    <a:pt x="352" y="222"/>
                  </a:cubicBezTo>
                  <a:cubicBezTo>
                    <a:pt x="238" y="194"/>
                    <a:pt x="85" y="133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86" y="131"/>
                    <a:pt x="239" y="192"/>
                    <a:pt x="353" y="220"/>
                  </a:cubicBezTo>
                  <a:cubicBezTo>
                    <a:pt x="385" y="228"/>
                    <a:pt x="412" y="234"/>
                    <a:pt x="438" y="237"/>
                  </a:cubicBezTo>
                  <a:cubicBezTo>
                    <a:pt x="455" y="239"/>
                    <a:pt x="472" y="242"/>
                    <a:pt x="489" y="243"/>
                  </a:cubicBezTo>
                  <a:cubicBezTo>
                    <a:pt x="560" y="251"/>
                    <a:pt x="625" y="250"/>
                    <a:pt x="708" y="241"/>
                  </a:cubicBezTo>
                  <a:cubicBezTo>
                    <a:pt x="723" y="239"/>
                    <a:pt x="738" y="236"/>
                    <a:pt x="753" y="234"/>
                  </a:cubicBezTo>
                  <a:cubicBezTo>
                    <a:pt x="758" y="233"/>
                    <a:pt x="758" y="233"/>
                    <a:pt x="758" y="233"/>
                  </a:cubicBezTo>
                  <a:cubicBezTo>
                    <a:pt x="787" y="228"/>
                    <a:pt x="819" y="221"/>
                    <a:pt x="853" y="211"/>
                  </a:cubicBezTo>
                  <a:cubicBezTo>
                    <a:pt x="957" y="181"/>
                    <a:pt x="1096" y="120"/>
                    <a:pt x="1170" y="1"/>
                  </a:cubicBezTo>
                  <a:cubicBezTo>
                    <a:pt x="1170" y="0"/>
                    <a:pt x="1171" y="0"/>
                    <a:pt x="1171" y="1"/>
                  </a:cubicBezTo>
                  <a:cubicBezTo>
                    <a:pt x="1171" y="1"/>
                    <a:pt x="1172" y="1"/>
                    <a:pt x="1171" y="1"/>
                  </a:cubicBezTo>
                  <a:cubicBezTo>
                    <a:pt x="1097" y="121"/>
                    <a:pt x="958" y="182"/>
                    <a:pt x="854" y="213"/>
                  </a:cubicBezTo>
                  <a:cubicBezTo>
                    <a:pt x="819" y="223"/>
                    <a:pt x="788" y="230"/>
                    <a:pt x="758" y="235"/>
                  </a:cubicBezTo>
                  <a:cubicBezTo>
                    <a:pt x="753" y="235"/>
                    <a:pt x="753" y="235"/>
                    <a:pt x="753" y="235"/>
                  </a:cubicBezTo>
                  <a:cubicBezTo>
                    <a:pt x="738" y="238"/>
                    <a:pt x="723" y="240"/>
                    <a:pt x="708" y="242"/>
                  </a:cubicBezTo>
                  <a:cubicBezTo>
                    <a:pt x="662" y="247"/>
                    <a:pt x="622" y="250"/>
                    <a:pt x="583" y="2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" name="Freeform 951"/>
            <p:cNvSpPr>
              <a:spLocks/>
            </p:cNvSpPr>
            <p:nvPr/>
          </p:nvSpPr>
          <p:spPr bwMode="auto">
            <a:xfrm>
              <a:off x="633" y="2304"/>
              <a:ext cx="2024" cy="512"/>
            </a:xfrm>
            <a:custGeom>
              <a:avLst/>
              <a:gdLst>
                <a:gd name="T0" fmla="*/ 665 w 1349"/>
                <a:gd name="T1" fmla="*/ 340 h 341"/>
                <a:gd name="T2" fmla="*/ 597 w 1349"/>
                <a:gd name="T3" fmla="*/ 336 h 341"/>
                <a:gd name="T4" fmla="*/ 589 w 1349"/>
                <a:gd name="T5" fmla="*/ 336 h 341"/>
                <a:gd name="T6" fmla="*/ 542 w 1349"/>
                <a:gd name="T7" fmla="*/ 331 h 341"/>
                <a:gd name="T8" fmla="*/ 525 w 1349"/>
                <a:gd name="T9" fmla="*/ 329 h 341"/>
                <a:gd name="T10" fmla="*/ 444 w 1349"/>
                <a:gd name="T11" fmla="*/ 316 h 341"/>
                <a:gd name="T12" fmla="*/ 366 w 1349"/>
                <a:gd name="T13" fmla="*/ 297 h 341"/>
                <a:gd name="T14" fmla="*/ 167 w 1349"/>
                <a:gd name="T15" fmla="*/ 211 h 341"/>
                <a:gd name="T16" fmla="*/ 19 w 1349"/>
                <a:gd name="T17" fmla="*/ 56 h 341"/>
                <a:gd name="T18" fmla="*/ 1 w 1349"/>
                <a:gd name="T19" fmla="*/ 1 h 341"/>
                <a:gd name="T20" fmla="*/ 1 w 1349"/>
                <a:gd name="T21" fmla="*/ 0 h 341"/>
                <a:gd name="T22" fmla="*/ 2 w 1349"/>
                <a:gd name="T23" fmla="*/ 1 h 341"/>
                <a:gd name="T24" fmla="*/ 20 w 1349"/>
                <a:gd name="T25" fmla="*/ 55 h 341"/>
                <a:gd name="T26" fmla="*/ 366 w 1349"/>
                <a:gd name="T27" fmla="*/ 296 h 341"/>
                <a:gd name="T28" fmla="*/ 444 w 1349"/>
                <a:gd name="T29" fmla="*/ 315 h 341"/>
                <a:gd name="T30" fmla="*/ 525 w 1349"/>
                <a:gd name="T31" fmla="*/ 328 h 341"/>
                <a:gd name="T32" fmla="*/ 542 w 1349"/>
                <a:gd name="T33" fmla="*/ 330 h 341"/>
                <a:gd name="T34" fmla="*/ 589 w 1349"/>
                <a:gd name="T35" fmla="*/ 334 h 341"/>
                <a:gd name="T36" fmla="*/ 597 w 1349"/>
                <a:gd name="T37" fmla="*/ 335 h 341"/>
                <a:gd name="T38" fmla="*/ 837 w 1349"/>
                <a:gd name="T39" fmla="*/ 326 h 341"/>
                <a:gd name="T40" fmla="*/ 1031 w 1349"/>
                <a:gd name="T41" fmla="*/ 280 h 341"/>
                <a:gd name="T42" fmla="*/ 1348 w 1349"/>
                <a:gd name="T43" fmla="*/ 1 h 341"/>
                <a:gd name="T44" fmla="*/ 1348 w 1349"/>
                <a:gd name="T45" fmla="*/ 0 h 341"/>
                <a:gd name="T46" fmla="*/ 1349 w 1349"/>
                <a:gd name="T47" fmla="*/ 1 h 341"/>
                <a:gd name="T48" fmla="*/ 1031 w 1349"/>
                <a:gd name="T49" fmla="*/ 282 h 341"/>
                <a:gd name="T50" fmla="*/ 837 w 1349"/>
                <a:gd name="T51" fmla="*/ 328 h 341"/>
                <a:gd name="T52" fmla="*/ 665 w 1349"/>
                <a:gd name="T53" fmla="*/ 34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49" h="341">
                  <a:moveTo>
                    <a:pt x="665" y="340"/>
                  </a:moveTo>
                  <a:cubicBezTo>
                    <a:pt x="642" y="340"/>
                    <a:pt x="624" y="338"/>
                    <a:pt x="597" y="336"/>
                  </a:cubicBezTo>
                  <a:cubicBezTo>
                    <a:pt x="589" y="336"/>
                    <a:pt x="589" y="336"/>
                    <a:pt x="589" y="336"/>
                  </a:cubicBezTo>
                  <a:cubicBezTo>
                    <a:pt x="573" y="335"/>
                    <a:pt x="557" y="333"/>
                    <a:pt x="542" y="331"/>
                  </a:cubicBezTo>
                  <a:cubicBezTo>
                    <a:pt x="536" y="331"/>
                    <a:pt x="531" y="330"/>
                    <a:pt x="525" y="329"/>
                  </a:cubicBezTo>
                  <a:cubicBezTo>
                    <a:pt x="501" y="327"/>
                    <a:pt x="473" y="322"/>
                    <a:pt x="444" y="316"/>
                  </a:cubicBezTo>
                  <a:cubicBezTo>
                    <a:pt x="412" y="309"/>
                    <a:pt x="388" y="303"/>
                    <a:pt x="366" y="297"/>
                  </a:cubicBezTo>
                  <a:cubicBezTo>
                    <a:pt x="314" y="282"/>
                    <a:pt x="237" y="255"/>
                    <a:pt x="167" y="211"/>
                  </a:cubicBezTo>
                  <a:cubicBezTo>
                    <a:pt x="97" y="166"/>
                    <a:pt x="47" y="114"/>
                    <a:pt x="19" y="56"/>
                  </a:cubicBezTo>
                  <a:cubicBezTo>
                    <a:pt x="11" y="39"/>
                    <a:pt x="6" y="21"/>
                    <a:pt x="1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2" y="0"/>
                    <a:pt x="2" y="1"/>
                  </a:cubicBezTo>
                  <a:cubicBezTo>
                    <a:pt x="7" y="21"/>
                    <a:pt x="12" y="38"/>
                    <a:pt x="20" y="55"/>
                  </a:cubicBezTo>
                  <a:cubicBezTo>
                    <a:pt x="88" y="197"/>
                    <a:pt x="266" y="267"/>
                    <a:pt x="366" y="296"/>
                  </a:cubicBezTo>
                  <a:cubicBezTo>
                    <a:pt x="389" y="302"/>
                    <a:pt x="413" y="308"/>
                    <a:pt x="444" y="315"/>
                  </a:cubicBezTo>
                  <a:cubicBezTo>
                    <a:pt x="473" y="321"/>
                    <a:pt x="501" y="325"/>
                    <a:pt x="525" y="328"/>
                  </a:cubicBezTo>
                  <a:cubicBezTo>
                    <a:pt x="531" y="329"/>
                    <a:pt x="536" y="329"/>
                    <a:pt x="542" y="330"/>
                  </a:cubicBezTo>
                  <a:cubicBezTo>
                    <a:pt x="557" y="331"/>
                    <a:pt x="573" y="333"/>
                    <a:pt x="589" y="334"/>
                  </a:cubicBezTo>
                  <a:cubicBezTo>
                    <a:pt x="597" y="335"/>
                    <a:pt x="597" y="335"/>
                    <a:pt x="597" y="335"/>
                  </a:cubicBezTo>
                  <a:cubicBezTo>
                    <a:pt x="665" y="340"/>
                    <a:pt x="679" y="341"/>
                    <a:pt x="837" y="326"/>
                  </a:cubicBezTo>
                  <a:cubicBezTo>
                    <a:pt x="895" y="321"/>
                    <a:pt x="956" y="306"/>
                    <a:pt x="1031" y="280"/>
                  </a:cubicBezTo>
                  <a:cubicBezTo>
                    <a:pt x="1134" y="245"/>
                    <a:pt x="1311" y="161"/>
                    <a:pt x="1348" y="1"/>
                  </a:cubicBezTo>
                  <a:cubicBezTo>
                    <a:pt x="1348" y="0"/>
                    <a:pt x="1348" y="0"/>
                    <a:pt x="1348" y="0"/>
                  </a:cubicBezTo>
                  <a:cubicBezTo>
                    <a:pt x="1349" y="0"/>
                    <a:pt x="1349" y="0"/>
                    <a:pt x="1349" y="1"/>
                  </a:cubicBezTo>
                  <a:cubicBezTo>
                    <a:pt x="1312" y="162"/>
                    <a:pt x="1134" y="246"/>
                    <a:pt x="1031" y="282"/>
                  </a:cubicBezTo>
                  <a:cubicBezTo>
                    <a:pt x="957" y="308"/>
                    <a:pt x="895" y="322"/>
                    <a:pt x="837" y="328"/>
                  </a:cubicBezTo>
                  <a:cubicBezTo>
                    <a:pt x="742" y="336"/>
                    <a:pt x="699" y="340"/>
                    <a:pt x="665" y="3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7" name="Freeform 952"/>
            <p:cNvSpPr>
              <a:spLocks/>
            </p:cNvSpPr>
            <p:nvPr/>
          </p:nvSpPr>
          <p:spPr bwMode="auto">
            <a:xfrm>
              <a:off x="620" y="1972"/>
              <a:ext cx="2052" cy="556"/>
            </a:xfrm>
            <a:custGeom>
              <a:avLst/>
              <a:gdLst>
                <a:gd name="T0" fmla="*/ 676 w 1368"/>
                <a:gd name="T1" fmla="*/ 369 h 371"/>
                <a:gd name="T2" fmla="*/ 568 w 1368"/>
                <a:gd name="T3" fmla="*/ 362 h 371"/>
                <a:gd name="T4" fmla="*/ 536 w 1368"/>
                <a:gd name="T5" fmla="*/ 359 h 371"/>
                <a:gd name="T6" fmla="*/ 512 w 1368"/>
                <a:gd name="T7" fmla="*/ 356 h 371"/>
                <a:gd name="T8" fmla="*/ 430 w 1368"/>
                <a:gd name="T9" fmla="*/ 342 h 371"/>
                <a:gd name="T10" fmla="*/ 117 w 1368"/>
                <a:gd name="T11" fmla="*/ 216 h 371"/>
                <a:gd name="T12" fmla="*/ 9 w 1368"/>
                <a:gd name="T13" fmla="*/ 80 h 371"/>
                <a:gd name="T14" fmla="*/ 1 w 1368"/>
                <a:gd name="T15" fmla="*/ 20 h 371"/>
                <a:gd name="T16" fmla="*/ 0 w 1368"/>
                <a:gd name="T17" fmla="*/ 0 h 371"/>
                <a:gd name="T18" fmla="*/ 1 w 1368"/>
                <a:gd name="T19" fmla="*/ 0 h 371"/>
                <a:gd name="T20" fmla="*/ 2 w 1368"/>
                <a:gd name="T21" fmla="*/ 0 h 371"/>
                <a:gd name="T22" fmla="*/ 2 w 1368"/>
                <a:gd name="T23" fmla="*/ 20 h 371"/>
                <a:gd name="T24" fmla="*/ 10 w 1368"/>
                <a:gd name="T25" fmla="*/ 80 h 371"/>
                <a:gd name="T26" fmla="*/ 118 w 1368"/>
                <a:gd name="T27" fmla="*/ 214 h 371"/>
                <a:gd name="T28" fmla="*/ 430 w 1368"/>
                <a:gd name="T29" fmla="*/ 341 h 371"/>
                <a:gd name="T30" fmla="*/ 512 w 1368"/>
                <a:gd name="T31" fmla="*/ 355 h 371"/>
                <a:gd name="T32" fmla="*/ 536 w 1368"/>
                <a:gd name="T33" fmla="*/ 357 h 371"/>
                <a:gd name="T34" fmla="*/ 568 w 1368"/>
                <a:gd name="T35" fmla="*/ 361 h 371"/>
                <a:gd name="T36" fmla="*/ 813 w 1368"/>
                <a:gd name="T37" fmla="*/ 360 h 371"/>
                <a:gd name="T38" fmla="*/ 813 w 1368"/>
                <a:gd name="T39" fmla="*/ 359 h 371"/>
                <a:gd name="T40" fmla="*/ 820 w 1368"/>
                <a:gd name="T41" fmla="*/ 359 h 371"/>
                <a:gd name="T42" fmla="*/ 1056 w 1368"/>
                <a:gd name="T43" fmla="*/ 310 h 371"/>
                <a:gd name="T44" fmla="*/ 1123 w 1368"/>
                <a:gd name="T45" fmla="*/ 285 h 371"/>
                <a:gd name="T46" fmla="*/ 1359 w 1368"/>
                <a:gd name="T47" fmla="*/ 74 h 371"/>
                <a:gd name="T48" fmla="*/ 1366 w 1368"/>
                <a:gd name="T49" fmla="*/ 7 h 371"/>
                <a:gd name="T50" fmla="*/ 1366 w 1368"/>
                <a:gd name="T51" fmla="*/ 0 h 371"/>
                <a:gd name="T52" fmla="*/ 1367 w 1368"/>
                <a:gd name="T53" fmla="*/ 0 h 371"/>
                <a:gd name="T54" fmla="*/ 1367 w 1368"/>
                <a:gd name="T55" fmla="*/ 0 h 371"/>
                <a:gd name="T56" fmla="*/ 1367 w 1368"/>
                <a:gd name="T57" fmla="*/ 0 h 371"/>
                <a:gd name="T58" fmla="*/ 1367 w 1368"/>
                <a:gd name="T59" fmla="*/ 7 h 371"/>
                <a:gd name="T60" fmla="*/ 1360 w 1368"/>
                <a:gd name="T61" fmla="*/ 75 h 371"/>
                <a:gd name="T62" fmla="*/ 1123 w 1368"/>
                <a:gd name="T63" fmla="*/ 287 h 371"/>
                <a:gd name="T64" fmla="*/ 1056 w 1368"/>
                <a:gd name="T65" fmla="*/ 312 h 371"/>
                <a:gd name="T66" fmla="*/ 820 w 1368"/>
                <a:gd name="T67" fmla="*/ 360 h 371"/>
                <a:gd name="T68" fmla="*/ 814 w 1368"/>
                <a:gd name="T69" fmla="*/ 361 h 371"/>
                <a:gd name="T70" fmla="*/ 813 w 1368"/>
                <a:gd name="T71" fmla="*/ 361 h 371"/>
                <a:gd name="T72" fmla="*/ 676 w 1368"/>
                <a:gd name="T73" fmla="*/ 369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368" h="371">
                  <a:moveTo>
                    <a:pt x="676" y="369"/>
                  </a:moveTo>
                  <a:cubicBezTo>
                    <a:pt x="641" y="369"/>
                    <a:pt x="606" y="367"/>
                    <a:pt x="568" y="362"/>
                  </a:cubicBezTo>
                  <a:cubicBezTo>
                    <a:pt x="557" y="361"/>
                    <a:pt x="546" y="360"/>
                    <a:pt x="536" y="359"/>
                  </a:cubicBezTo>
                  <a:cubicBezTo>
                    <a:pt x="528" y="358"/>
                    <a:pt x="520" y="357"/>
                    <a:pt x="512" y="356"/>
                  </a:cubicBezTo>
                  <a:cubicBezTo>
                    <a:pt x="487" y="353"/>
                    <a:pt x="459" y="349"/>
                    <a:pt x="430" y="342"/>
                  </a:cubicBezTo>
                  <a:cubicBezTo>
                    <a:pt x="295" y="314"/>
                    <a:pt x="195" y="274"/>
                    <a:pt x="117" y="216"/>
                  </a:cubicBezTo>
                  <a:cubicBezTo>
                    <a:pt x="62" y="175"/>
                    <a:pt x="26" y="129"/>
                    <a:pt x="9" y="80"/>
                  </a:cubicBezTo>
                  <a:cubicBezTo>
                    <a:pt x="2" y="58"/>
                    <a:pt x="1" y="41"/>
                    <a:pt x="1" y="20"/>
                  </a:cubicBezTo>
                  <a:cubicBezTo>
                    <a:pt x="1" y="14"/>
                    <a:pt x="1" y="7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7"/>
                    <a:pt x="2" y="14"/>
                    <a:pt x="2" y="20"/>
                  </a:cubicBezTo>
                  <a:cubicBezTo>
                    <a:pt x="3" y="42"/>
                    <a:pt x="3" y="58"/>
                    <a:pt x="10" y="80"/>
                  </a:cubicBezTo>
                  <a:cubicBezTo>
                    <a:pt x="27" y="128"/>
                    <a:pt x="63" y="174"/>
                    <a:pt x="118" y="214"/>
                  </a:cubicBezTo>
                  <a:cubicBezTo>
                    <a:pt x="196" y="272"/>
                    <a:pt x="295" y="313"/>
                    <a:pt x="430" y="341"/>
                  </a:cubicBezTo>
                  <a:cubicBezTo>
                    <a:pt x="459" y="347"/>
                    <a:pt x="487" y="352"/>
                    <a:pt x="512" y="355"/>
                  </a:cubicBezTo>
                  <a:cubicBezTo>
                    <a:pt x="520" y="356"/>
                    <a:pt x="528" y="356"/>
                    <a:pt x="536" y="357"/>
                  </a:cubicBezTo>
                  <a:cubicBezTo>
                    <a:pt x="547" y="358"/>
                    <a:pt x="558" y="359"/>
                    <a:pt x="568" y="361"/>
                  </a:cubicBezTo>
                  <a:cubicBezTo>
                    <a:pt x="654" y="371"/>
                    <a:pt x="728" y="368"/>
                    <a:pt x="813" y="360"/>
                  </a:cubicBezTo>
                  <a:cubicBezTo>
                    <a:pt x="813" y="359"/>
                    <a:pt x="813" y="359"/>
                    <a:pt x="813" y="359"/>
                  </a:cubicBezTo>
                  <a:cubicBezTo>
                    <a:pt x="816" y="359"/>
                    <a:pt x="818" y="359"/>
                    <a:pt x="820" y="359"/>
                  </a:cubicBezTo>
                  <a:cubicBezTo>
                    <a:pt x="913" y="348"/>
                    <a:pt x="988" y="332"/>
                    <a:pt x="1056" y="310"/>
                  </a:cubicBezTo>
                  <a:cubicBezTo>
                    <a:pt x="1079" y="303"/>
                    <a:pt x="1102" y="294"/>
                    <a:pt x="1123" y="285"/>
                  </a:cubicBezTo>
                  <a:cubicBezTo>
                    <a:pt x="1213" y="247"/>
                    <a:pt x="1326" y="180"/>
                    <a:pt x="1359" y="74"/>
                  </a:cubicBezTo>
                  <a:cubicBezTo>
                    <a:pt x="1367" y="50"/>
                    <a:pt x="1366" y="32"/>
                    <a:pt x="1366" y="7"/>
                  </a:cubicBezTo>
                  <a:cubicBezTo>
                    <a:pt x="1366" y="5"/>
                    <a:pt x="1366" y="3"/>
                    <a:pt x="1366" y="0"/>
                  </a:cubicBezTo>
                  <a:cubicBezTo>
                    <a:pt x="1366" y="0"/>
                    <a:pt x="1366" y="0"/>
                    <a:pt x="1367" y="0"/>
                  </a:cubicBezTo>
                  <a:cubicBezTo>
                    <a:pt x="1367" y="0"/>
                    <a:pt x="1367" y="0"/>
                    <a:pt x="1367" y="0"/>
                  </a:cubicBezTo>
                  <a:cubicBezTo>
                    <a:pt x="1367" y="0"/>
                    <a:pt x="1367" y="0"/>
                    <a:pt x="1367" y="0"/>
                  </a:cubicBezTo>
                  <a:cubicBezTo>
                    <a:pt x="1367" y="3"/>
                    <a:pt x="1367" y="5"/>
                    <a:pt x="1367" y="7"/>
                  </a:cubicBezTo>
                  <a:cubicBezTo>
                    <a:pt x="1368" y="32"/>
                    <a:pt x="1368" y="50"/>
                    <a:pt x="1360" y="75"/>
                  </a:cubicBezTo>
                  <a:cubicBezTo>
                    <a:pt x="1328" y="181"/>
                    <a:pt x="1213" y="248"/>
                    <a:pt x="1123" y="287"/>
                  </a:cubicBezTo>
                  <a:cubicBezTo>
                    <a:pt x="1102" y="295"/>
                    <a:pt x="1080" y="304"/>
                    <a:pt x="1056" y="312"/>
                  </a:cubicBezTo>
                  <a:cubicBezTo>
                    <a:pt x="989" y="334"/>
                    <a:pt x="914" y="349"/>
                    <a:pt x="820" y="360"/>
                  </a:cubicBezTo>
                  <a:cubicBezTo>
                    <a:pt x="818" y="360"/>
                    <a:pt x="816" y="361"/>
                    <a:pt x="814" y="361"/>
                  </a:cubicBezTo>
                  <a:cubicBezTo>
                    <a:pt x="813" y="361"/>
                    <a:pt x="813" y="361"/>
                    <a:pt x="813" y="361"/>
                  </a:cubicBezTo>
                  <a:cubicBezTo>
                    <a:pt x="765" y="366"/>
                    <a:pt x="721" y="369"/>
                    <a:pt x="676" y="3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8" name="Freeform 953"/>
            <p:cNvSpPr>
              <a:spLocks/>
            </p:cNvSpPr>
            <p:nvPr/>
          </p:nvSpPr>
          <p:spPr bwMode="auto">
            <a:xfrm>
              <a:off x="689" y="1660"/>
              <a:ext cx="1929" cy="511"/>
            </a:xfrm>
            <a:custGeom>
              <a:avLst/>
              <a:gdLst>
                <a:gd name="T0" fmla="*/ 661 w 1286"/>
                <a:gd name="T1" fmla="*/ 341 h 341"/>
                <a:gd name="T2" fmla="*/ 631 w 1286"/>
                <a:gd name="T3" fmla="*/ 341 h 341"/>
                <a:gd name="T4" fmla="*/ 625 w 1286"/>
                <a:gd name="T5" fmla="*/ 341 h 341"/>
                <a:gd name="T6" fmla="*/ 461 w 1286"/>
                <a:gd name="T7" fmla="*/ 330 h 341"/>
                <a:gd name="T8" fmla="*/ 352 w 1286"/>
                <a:gd name="T9" fmla="*/ 311 h 341"/>
                <a:gd name="T10" fmla="*/ 274 w 1286"/>
                <a:gd name="T11" fmla="*/ 290 h 341"/>
                <a:gd name="T12" fmla="*/ 214 w 1286"/>
                <a:gd name="T13" fmla="*/ 269 h 341"/>
                <a:gd name="T14" fmla="*/ 89 w 1286"/>
                <a:gd name="T15" fmla="*/ 202 h 341"/>
                <a:gd name="T16" fmla="*/ 5 w 1286"/>
                <a:gd name="T17" fmla="*/ 91 h 341"/>
                <a:gd name="T18" fmla="*/ 1 w 1286"/>
                <a:gd name="T19" fmla="*/ 56 h 341"/>
                <a:gd name="T20" fmla="*/ 0 w 1286"/>
                <a:gd name="T21" fmla="*/ 53 h 341"/>
                <a:gd name="T22" fmla="*/ 13 w 1286"/>
                <a:gd name="T23" fmla="*/ 1 h 341"/>
                <a:gd name="T24" fmla="*/ 14 w 1286"/>
                <a:gd name="T25" fmla="*/ 0 h 341"/>
                <a:gd name="T26" fmla="*/ 15 w 1286"/>
                <a:gd name="T27" fmla="*/ 1 h 341"/>
                <a:gd name="T28" fmla="*/ 2 w 1286"/>
                <a:gd name="T29" fmla="*/ 53 h 341"/>
                <a:gd name="T30" fmla="*/ 2 w 1286"/>
                <a:gd name="T31" fmla="*/ 56 h 341"/>
                <a:gd name="T32" fmla="*/ 6 w 1286"/>
                <a:gd name="T33" fmla="*/ 91 h 341"/>
                <a:gd name="T34" fmla="*/ 215 w 1286"/>
                <a:gd name="T35" fmla="*/ 268 h 341"/>
                <a:gd name="T36" fmla="*/ 275 w 1286"/>
                <a:gd name="T37" fmla="*/ 289 h 341"/>
                <a:gd name="T38" fmla="*/ 352 w 1286"/>
                <a:gd name="T39" fmla="*/ 309 h 341"/>
                <a:gd name="T40" fmla="*/ 461 w 1286"/>
                <a:gd name="T41" fmla="*/ 328 h 341"/>
                <a:gd name="T42" fmla="*/ 625 w 1286"/>
                <a:gd name="T43" fmla="*/ 339 h 341"/>
                <a:gd name="T44" fmla="*/ 631 w 1286"/>
                <a:gd name="T45" fmla="*/ 339 h 341"/>
                <a:gd name="T46" fmla="*/ 788 w 1286"/>
                <a:gd name="T47" fmla="*/ 331 h 341"/>
                <a:gd name="T48" fmla="*/ 1031 w 1286"/>
                <a:gd name="T49" fmla="*/ 279 h 341"/>
                <a:gd name="T50" fmla="*/ 1088 w 1286"/>
                <a:gd name="T51" fmla="*/ 257 h 341"/>
                <a:gd name="T52" fmla="*/ 1272 w 1286"/>
                <a:gd name="T53" fmla="*/ 39 h 341"/>
                <a:gd name="T54" fmla="*/ 1261 w 1286"/>
                <a:gd name="T55" fmla="*/ 1 h 341"/>
                <a:gd name="T56" fmla="*/ 1261 w 1286"/>
                <a:gd name="T57" fmla="*/ 0 h 341"/>
                <a:gd name="T58" fmla="*/ 1262 w 1286"/>
                <a:gd name="T59" fmla="*/ 1 h 341"/>
                <a:gd name="T60" fmla="*/ 1274 w 1286"/>
                <a:gd name="T61" fmla="*/ 39 h 341"/>
                <a:gd name="T62" fmla="*/ 1088 w 1286"/>
                <a:gd name="T63" fmla="*/ 258 h 341"/>
                <a:gd name="T64" fmla="*/ 1031 w 1286"/>
                <a:gd name="T65" fmla="*/ 280 h 341"/>
                <a:gd name="T66" fmla="*/ 788 w 1286"/>
                <a:gd name="T67" fmla="*/ 333 h 341"/>
                <a:gd name="T68" fmla="*/ 661 w 1286"/>
                <a:gd name="T69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86" h="341">
                  <a:moveTo>
                    <a:pt x="661" y="341"/>
                  </a:moveTo>
                  <a:cubicBezTo>
                    <a:pt x="650" y="341"/>
                    <a:pt x="640" y="341"/>
                    <a:pt x="631" y="341"/>
                  </a:cubicBezTo>
                  <a:cubicBezTo>
                    <a:pt x="625" y="341"/>
                    <a:pt x="625" y="341"/>
                    <a:pt x="625" y="341"/>
                  </a:cubicBezTo>
                  <a:cubicBezTo>
                    <a:pt x="564" y="338"/>
                    <a:pt x="520" y="336"/>
                    <a:pt x="461" y="330"/>
                  </a:cubicBezTo>
                  <a:cubicBezTo>
                    <a:pt x="427" y="326"/>
                    <a:pt x="390" y="319"/>
                    <a:pt x="352" y="311"/>
                  </a:cubicBezTo>
                  <a:cubicBezTo>
                    <a:pt x="322" y="304"/>
                    <a:pt x="297" y="297"/>
                    <a:pt x="274" y="290"/>
                  </a:cubicBezTo>
                  <a:cubicBezTo>
                    <a:pt x="253" y="284"/>
                    <a:pt x="233" y="277"/>
                    <a:pt x="214" y="269"/>
                  </a:cubicBezTo>
                  <a:cubicBezTo>
                    <a:pt x="163" y="249"/>
                    <a:pt x="122" y="227"/>
                    <a:pt x="89" y="202"/>
                  </a:cubicBezTo>
                  <a:cubicBezTo>
                    <a:pt x="46" y="170"/>
                    <a:pt x="17" y="133"/>
                    <a:pt x="5" y="91"/>
                  </a:cubicBezTo>
                  <a:cubicBezTo>
                    <a:pt x="1" y="80"/>
                    <a:pt x="1" y="67"/>
                    <a:pt x="1" y="56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35"/>
                    <a:pt x="7" y="17"/>
                    <a:pt x="13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17"/>
                    <a:pt x="1" y="35"/>
                    <a:pt x="2" y="53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2" y="67"/>
                    <a:pt x="3" y="80"/>
                    <a:pt x="6" y="91"/>
                  </a:cubicBezTo>
                  <a:cubicBezTo>
                    <a:pt x="29" y="164"/>
                    <a:pt x="97" y="222"/>
                    <a:pt x="215" y="268"/>
                  </a:cubicBezTo>
                  <a:cubicBezTo>
                    <a:pt x="234" y="276"/>
                    <a:pt x="253" y="282"/>
                    <a:pt x="275" y="289"/>
                  </a:cubicBezTo>
                  <a:cubicBezTo>
                    <a:pt x="298" y="296"/>
                    <a:pt x="322" y="303"/>
                    <a:pt x="352" y="309"/>
                  </a:cubicBezTo>
                  <a:cubicBezTo>
                    <a:pt x="390" y="318"/>
                    <a:pt x="427" y="325"/>
                    <a:pt x="461" y="328"/>
                  </a:cubicBezTo>
                  <a:cubicBezTo>
                    <a:pt x="520" y="335"/>
                    <a:pt x="564" y="337"/>
                    <a:pt x="625" y="339"/>
                  </a:cubicBezTo>
                  <a:cubicBezTo>
                    <a:pt x="631" y="339"/>
                    <a:pt x="631" y="339"/>
                    <a:pt x="631" y="339"/>
                  </a:cubicBezTo>
                  <a:cubicBezTo>
                    <a:pt x="678" y="341"/>
                    <a:pt x="729" y="339"/>
                    <a:pt x="788" y="331"/>
                  </a:cubicBezTo>
                  <a:cubicBezTo>
                    <a:pt x="885" y="320"/>
                    <a:pt x="963" y="303"/>
                    <a:pt x="1031" y="279"/>
                  </a:cubicBezTo>
                  <a:cubicBezTo>
                    <a:pt x="1051" y="272"/>
                    <a:pt x="1070" y="265"/>
                    <a:pt x="1088" y="257"/>
                  </a:cubicBezTo>
                  <a:cubicBezTo>
                    <a:pt x="1179" y="217"/>
                    <a:pt x="1285" y="146"/>
                    <a:pt x="1272" y="39"/>
                  </a:cubicBezTo>
                  <a:cubicBezTo>
                    <a:pt x="1271" y="28"/>
                    <a:pt x="1267" y="16"/>
                    <a:pt x="1261" y="1"/>
                  </a:cubicBezTo>
                  <a:cubicBezTo>
                    <a:pt x="1261" y="1"/>
                    <a:pt x="1261" y="1"/>
                    <a:pt x="1261" y="0"/>
                  </a:cubicBezTo>
                  <a:cubicBezTo>
                    <a:pt x="1262" y="0"/>
                    <a:pt x="1262" y="0"/>
                    <a:pt x="1262" y="1"/>
                  </a:cubicBezTo>
                  <a:cubicBezTo>
                    <a:pt x="1269" y="15"/>
                    <a:pt x="1273" y="28"/>
                    <a:pt x="1274" y="39"/>
                  </a:cubicBezTo>
                  <a:cubicBezTo>
                    <a:pt x="1286" y="147"/>
                    <a:pt x="1180" y="218"/>
                    <a:pt x="1088" y="258"/>
                  </a:cubicBezTo>
                  <a:cubicBezTo>
                    <a:pt x="1070" y="266"/>
                    <a:pt x="1051" y="274"/>
                    <a:pt x="1031" y="280"/>
                  </a:cubicBezTo>
                  <a:cubicBezTo>
                    <a:pt x="963" y="304"/>
                    <a:pt x="886" y="321"/>
                    <a:pt x="788" y="333"/>
                  </a:cubicBezTo>
                  <a:cubicBezTo>
                    <a:pt x="741" y="339"/>
                    <a:pt x="699" y="341"/>
                    <a:pt x="661" y="3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9" name="Freeform 954"/>
            <p:cNvSpPr>
              <a:spLocks/>
            </p:cNvSpPr>
            <p:nvPr/>
          </p:nvSpPr>
          <p:spPr bwMode="auto">
            <a:xfrm>
              <a:off x="2400" y="1393"/>
              <a:ext cx="9" cy="9"/>
            </a:xfrm>
            <a:custGeom>
              <a:avLst/>
              <a:gdLst>
                <a:gd name="T0" fmla="*/ 5 w 6"/>
                <a:gd name="T1" fmla="*/ 6 h 6"/>
                <a:gd name="T2" fmla="*/ 4 w 6"/>
                <a:gd name="T3" fmla="*/ 6 h 6"/>
                <a:gd name="T4" fmla="*/ 0 w 6"/>
                <a:gd name="T5" fmla="*/ 2 h 6"/>
                <a:gd name="T6" fmla="*/ 0 w 6"/>
                <a:gd name="T7" fmla="*/ 1 h 6"/>
                <a:gd name="T8" fmla="*/ 1 w 6"/>
                <a:gd name="T9" fmla="*/ 0 h 6"/>
                <a:gd name="T10" fmla="*/ 1 w 6"/>
                <a:gd name="T11" fmla="*/ 1 h 6"/>
                <a:gd name="T12" fmla="*/ 1 w 6"/>
                <a:gd name="T13" fmla="*/ 1 h 6"/>
                <a:gd name="T14" fmla="*/ 6 w 6"/>
                <a:gd name="T15" fmla="*/ 5 h 6"/>
                <a:gd name="T16" fmla="*/ 5 w 6"/>
                <a:gd name="T17" fmla="*/ 6 h 6"/>
                <a:gd name="T18" fmla="*/ 5 w 6"/>
                <a:gd name="T1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6">
                  <a:moveTo>
                    <a:pt x="5" y="6"/>
                  </a:moveTo>
                  <a:cubicBezTo>
                    <a:pt x="5" y="6"/>
                    <a:pt x="5" y="6"/>
                    <a:pt x="4" y="6"/>
                  </a:cubicBezTo>
                  <a:cubicBezTo>
                    <a:pt x="3" y="5"/>
                    <a:pt x="2" y="3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3" y="2"/>
                    <a:pt x="4" y="4"/>
                    <a:pt x="6" y="5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0" name="Freeform 955"/>
            <p:cNvSpPr>
              <a:spLocks/>
            </p:cNvSpPr>
            <p:nvPr/>
          </p:nvSpPr>
          <p:spPr bwMode="auto">
            <a:xfrm>
              <a:off x="831" y="1393"/>
              <a:ext cx="1617" cy="433"/>
            </a:xfrm>
            <a:custGeom>
              <a:avLst/>
              <a:gdLst>
                <a:gd name="T0" fmla="*/ 532 w 1078"/>
                <a:gd name="T1" fmla="*/ 277 h 289"/>
                <a:gd name="T2" fmla="*/ 189 w 1078"/>
                <a:gd name="T3" fmla="*/ 226 h 289"/>
                <a:gd name="T4" fmla="*/ 36 w 1078"/>
                <a:gd name="T5" fmla="*/ 138 h 289"/>
                <a:gd name="T6" fmla="*/ 15 w 1078"/>
                <a:gd name="T7" fmla="*/ 34 h 289"/>
                <a:gd name="T8" fmla="*/ 38 w 1078"/>
                <a:gd name="T9" fmla="*/ 1 h 289"/>
                <a:gd name="T10" fmla="*/ 39 w 1078"/>
                <a:gd name="T11" fmla="*/ 1 h 289"/>
                <a:gd name="T12" fmla="*/ 39 w 1078"/>
                <a:gd name="T13" fmla="*/ 2 h 289"/>
                <a:gd name="T14" fmla="*/ 17 w 1078"/>
                <a:gd name="T15" fmla="*/ 34 h 289"/>
                <a:gd name="T16" fmla="*/ 37 w 1078"/>
                <a:gd name="T17" fmla="*/ 137 h 289"/>
                <a:gd name="T18" fmla="*/ 189 w 1078"/>
                <a:gd name="T19" fmla="*/ 224 h 289"/>
                <a:gd name="T20" fmla="*/ 736 w 1078"/>
                <a:gd name="T21" fmla="*/ 262 h 289"/>
                <a:gd name="T22" fmla="*/ 811 w 1078"/>
                <a:gd name="T23" fmla="*/ 248 h 289"/>
                <a:gd name="T24" fmla="*/ 1045 w 1078"/>
                <a:gd name="T25" fmla="*/ 141 h 289"/>
                <a:gd name="T26" fmla="*/ 1076 w 1078"/>
                <a:gd name="T27" fmla="*/ 85 h 289"/>
                <a:gd name="T28" fmla="*/ 1073 w 1078"/>
                <a:gd name="T29" fmla="*/ 44 h 289"/>
                <a:gd name="T30" fmla="*/ 1061 w 1078"/>
                <a:gd name="T31" fmla="*/ 21 h 289"/>
                <a:gd name="T32" fmla="*/ 1060 w 1078"/>
                <a:gd name="T33" fmla="*/ 19 h 289"/>
                <a:gd name="T34" fmla="*/ 1050 w 1078"/>
                <a:gd name="T35" fmla="*/ 6 h 289"/>
                <a:gd name="T36" fmla="*/ 1051 w 1078"/>
                <a:gd name="T37" fmla="*/ 5 h 289"/>
                <a:gd name="T38" fmla="*/ 1052 w 1078"/>
                <a:gd name="T39" fmla="*/ 5 h 289"/>
                <a:gd name="T40" fmla="*/ 1061 w 1078"/>
                <a:gd name="T41" fmla="*/ 18 h 289"/>
                <a:gd name="T42" fmla="*/ 1063 w 1078"/>
                <a:gd name="T43" fmla="*/ 20 h 289"/>
                <a:gd name="T44" fmla="*/ 1074 w 1078"/>
                <a:gd name="T45" fmla="*/ 44 h 289"/>
                <a:gd name="T46" fmla="*/ 1077 w 1078"/>
                <a:gd name="T47" fmla="*/ 85 h 289"/>
                <a:gd name="T48" fmla="*/ 1046 w 1078"/>
                <a:gd name="T49" fmla="*/ 141 h 289"/>
                <a:gd name="T50" fmla="*/ 812 w 1078"/>
                <a:gd name="T51" fmla="*/ 249 h 289"/>
                <a:gd name="T52" fmla="*/ 736 w 1078"/>
                <a:gd name="T53" fmla="*/ 263 h 289"/>
                <a:gd name="T54" fmla="*/ 532 w 1078"/>
                <a:gd name="T55" fmla="*/ 277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78" h="289">
                  <a:moveTo>
                    <a:pt x="532" y="277"/>
                  </a:moveTo>
                  <a:cubicBezTo>
                    <a:pt x="423" y="277"/>
                    <a:pt x="303" y="264"/>
                    <a:pt x="189" y="226"/>
                  </a:cubicBezTo>
                  <a:cubicBezTo>
                    <a:pt x="139" y="209"/>
                    <a:pt x="77" y="184"/>
                    <a:pt x="36" y="138"/>
                  </a:cubicBezTo>
                  <a:cubicBezTo>
                    <a:pt x="8" y="106"/>
                    <a:pt x="0" y="67"/>
                    <a:pt x="15" y="34"/>
                  </a:cubicBezTo>
                  <a:cubicBezTo>
                    <a:pt x="21" y="21"/>
                    <a:pt x="30" y="10"/>
                    <a:pt x="38" y="1"/>
                  </a:cubicBezTo>
                  <a:cubicBezTo>
                    <a:pt x="38" y="0"/>
                    <a:pt x="39" y="0"/>
                    <a:pt x="39" y="1"/>
                  </a:cubicBezTo>
                  <a:cubicBezTo>
                    <a:pt x="39" y="1"/>
                    <a:pt x="40" y="1"/>
                    <a:pt x="39" y="2"/>
                  </a:cubicBezTo>
                  <a:cubicBezTo>
                    <a:pt x="31" y="11"/>
                    <a:pt x="23" y="22"/>
                    <a:pt x="17" y="34"/>
                  </a:cubicBezTo>
                  <a:cubicBezTo>
                    <a:pt x="1" y="67"/>
                    <a:pt x="9" y="105"/>
                    <a:pt x="37" y="137"/>
                  </a:cubicBezTo>
                  <a:cubicBezTo>
                    <a:pt x="78" y="183"/>
                    <a:pt x="140" y="208"/>
                    <a:pt x="189" y="224"/>
                  </a:cubicBezTo>
                  <a:cubicBezTo>
                    <a:pt x="381" y="289"/>
                    <a:pt x="592" y="281"/>
                    <a:pt x="736" y="262"/>
                  </a:cubicBezTo>
                  <a:cubicBezTo>
                    <a:pt x="760" y="259"/>
                    <a:pt x="785" y="254"/>
                    <a:pt x="811" y="248"/>
                  </a:cubicBezTo>
                  <a:cubicBezTo>
                    <a:pt x="890" y="229"/>
                    <a:pt x="988" y="201"/>
                    <a:pt x="1045" y="141"/>
                  </a:cubicBezTo>
                  <a:cubicBezTo>
                    <a:pt x="1055" y="130"/>
                    <a:pt x="1076" y="102"/>
                    <a:pt x="1076" y="85"/>
                  </a:cubicBezTo>
                  <a:cubicBezTo>
                    <a:pt x="1076" y="72"/>
                    <a:pt x="1075" y="58"/>
                    <a:pt x="1073" y="44"/>
                  </a:cubicBezTo>
                  <a:cubicBezTo>
                    <a:pt x="1072" y="36"/>
                    <a:pt x="1066" y="28"/>
                    <a:pt x="1061" y="21"/>
                  </a:cubicBezTo>
                  <a:cubicBezTo>
                    <a:pt x="1060" y="19"/>
                    <a:pt x="1060" y="19"/>
                    <a:pt x="1060" y="19"/>
                  </a:cubicBezTo>
                  <a:cubicBezTo>
                    <a:pt x="1057" y="14"/>
                    <a:pt x="1051" y="6"/>
                    <a:pt x="1050" y="6"/>
                  </a:cubicBezTo>
                  <a:cubicBezTo>
                    <a:pt x="1050" y="6"/>
                    <a:pt x="1050" y="5"/>
                    <a:pt x="1051" y="5"/>
                  </a:cubicBezTo>
                  <a:cubicBezTo>
                    <a:pt x="1051" y="5"/>
                    <a:pt x="1051" y="5"/>
                    <a:pt x="1052" y="5"/>
                  </a:cubicBezTo>
                  <a:cubicBezTo>
                    <a:pt x="1052" y="5"/>
                    <a:pt x="1058" y="14"/>
                    <a:pt x="1061" y="18"/>
                  </a:cubicBezTo>
                  <a:cubicBezTo>
                    <a:pt x="1063" y="20"/>
                    <a:pt x="1063" y="20"/>
                    <a:pt x="1063" y="20"/>
                  </a:cubicBezTo>
                  <a:cubicBezTo>
                    <a:pt x="1067" y="27"/>
                    <a:pt x="1073" y="36"/>
                    <a:pt x="1074" y="44"/>
                  </a:cubicBezTo>
                  <a:cubicBezTo>
                    <a:pt x="1076" y="58"/>
                    <a:pt x="1077" y="72"/>
                    <a:pt x="1077" y="85"/>
                  </a:cubicBezTo>
                  <a:cubicBezTo>
                    <a:pt x="1078" y="102"/>
                    <a:pt x="1057" y="130"/>
                    <a:pt x="1046" y="141"/>
                  </a:cubicBezTo>
                  <a:cubicBezTo>
                    <a:pt x="989" y="202"/>
                    <a:pt x="891" y="231"/>
                    <a:pt x="812" y="249"/>
                  </a:cubicBezTo>
                  <a:cubicBezTo>
                    <a:pt x="785" y="255"/>
                    <a:pt x="760" y="260"/>
                    <a:pt x="736" y="263"/>
                  </a:cubicBezTo>
                  <a:cubicBezTo>
                    <a:pt x="677" y="271"/>
                    <a:pt x="608" y="277"/>
                    <a:pt x="532" y="2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1" name="Freeform 956"/>
            <p:cNvSpPr>
              <a:spLocks/>
            </p:cNvSpPr>
            <p:nvPr/>
          </p:nvSpPr>
          <p:spPr bwMode="auto">
            <a:xfrm>
              <a:off x="2136" y="1189"/>
              <a:ext cx="69" cy="54"/>
            </a:xfrm>
            <a:custGeom>
              <a:avLst/>
              <a:gdLst>
                <a:gd name="T0" fmla="*/ 45 w 46"/>
                <a:gd name="T1" fmla="*/ 36 h 36"/>
                <a:gd name="T2" fmla="*/ 45 w 46"/>
                <a:gd name="T3" fmla="*/ 35 h 36"/>
                <a:gd name="T4" fmla="*/ 0 w 46"/>
                <a:gd name="T5" fmla="*/ 1 h 36"/>
                <a:gd name="T6" fmla="*/ 0 w 46"/>
                <a:gd name="T7" fmla="*/ 0 h 36"/>
                <a:gd name="T8" fmla="*/ 1 w 46"/>
                <a:gd name="T9" fmla="*/ 0 h 36"/>
                <a:gd name="T10" fmla="*/ 46 w 46"/>
                <a:gd name="T11" fmla="*/ 34 h 36"/>
                <a:gd name="T12" fmla="*/ 46 w 46"/>
                <a:gd name="T13" fmla="*/ 35 h 36"/>
                <a:gd name="T14" fmla="*/ 45 w 46"/>
                <a:gd name="T1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6">
                  <a:moveTo>
                    <a:pt x="45" y="36"/>
                  </a:moveTo>
                  <a:cubicBezTo>
                    <a:pt x="45" y="36"/>
                    <a:pt x="45" y="36"/>
                    <a:pt x="45" y="35"/>
                  </a:cubicBezTo>
                  <a:cubicBezTo>
                    <a:pt x="29" y="19"/>
                    <a:pt x="16" y="9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6" y="8"/>
                    <a:pt x="29" y="18"/>
                    <a:pt x="46" y="34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6" y="36"/>
                    <a:pt x="45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2" name="Freeform 957"/>
            <p:cNvSpPr>
              <a:spLocks/>
            </p:cNvSpPr>
            <p:nvPr/>
          </p:nvSpPr>
          <p:spPr bwMode="auto">
            <a:xfrm>
              <a:off x="1067" y="1189"/>
              <a:ext cx="1158" cy="298"/>
            </a:xfrm>
            <a:custGeom>
              <a:avLst/>
              <a:gdLst>
                <a:gd name="T0" fmla="*/ 337 w 772"/>
                <a:gd name="T1" fmla="*/ 199 h 199"/>
                <a:gd name="T2" fmla="*/ 284 w 772"/>
                <a:gd name="T3" fmla="*/ 195 h 199"/>
                <a:gd name="T4" fmla="*/ 260 w 772"/>
                <a:gd name="T5" fmla="*/ 193 h 199"/>
                <a:gd name="T6" fmla="*/ 44 w 772"/>
                <a:gd name="T7" fmla="*/ 131 h 199"/>
                <a:gd name="T8" fmla="*/ 5 w 772"/>
                <a:gd name="T9" fmla="*/ 92 h 199"/>
                <a:gd name="T10" fmla="*/ 1 w 772"/>
                <a:gd name="T11" fmla="*/ 58 h 199"/>
                <a:gd name="T12" fmla="*/ 8 w 772"/>
                <a:gd name="T13" fmla="*/ 41 h 199"/>
                <a:gd name="T14" fmla="*/ 57 w 772"/>
                <a:gd name="T15" fmla="*/ 0 h 199"/>
                <a:gd name="T16" fmla="*/ 58 w 772"/>
                <a:gd name="T17" fmla="*/ 0 h 199"/>
                <a:gd name="T18" fmla="*/ 58 w 772"/>
                <a:gd name="T19" fmla="*/ 1 h 199"/>
                <a:gd name="T20" fmla="*/ 9 w 772"/>
                <a:gd name="T21" fmla="*/ 41 h 199"/>
                <a:gd name="T22" fmla="*/ 2 w 772"/>
                <a:gd name="T23" fmla="*/ 57 h 199"/>
                <a:gd name="T24" fmla="*/ 6 w 772"/>
                <a:gd name="T25" fmla="*/ 92 h 199"/>
                <a:gd name="T26" fmla="*/ 45 w 772"/>
                <a:gd name="T27" fmla="*/ 130 h 199"/>
                <a:gd name="T28" fmla="*/ 260 w 772"/>
                <a:gd name="T29" fmla="*/ 191 h 199"/>
                <a:gd name="T30" fmla="*/ 284 w 772"/>
                <a:gd name="T31" fmla="*/ 194 h 199"/>
                <a:gd name="T32" fmla="*/ 337 w 772"/>
                <a:gd name="T33" fmla="*/ 198 h 199"/>
                <a:gd name="T34" fmla="*/ 338 w 772"/>
                <a:gd name="T35" fmla="*/ 198 h 199"/>
                <a:gd name="T36" fmla="*/ 447 w 772"/>
                <a:gd name="T37" fmla="*/ 197 h 199"/>
                <a:gd name="T38" fmla="*/ 531 w 772"/>
                <a:gd name="T39" fmla="*/ 189 h 199"/>
                <a:gd name="T40" fmla="*/ 723 w 772"/>
                <a:gd name="T41" fmla="*/ 132 h 199"/>
                <a:gd name="T42" fmla="*/ 764 w 772"/>
                <a:gd name="T43" fmla="*/ 94 h 199"/>
                <a:gd name="T44" fmla="*/ 771 w 772"/>
                <a:gd name="T45" fmla="*/ 77 h 199"/>
                <a:gd name="T46" fmla="*/ 763 w 772"/>
                <a:gd name="T47" fmla="*/ 43 h 199"/>
                <a:gd name="T48" fmla="*/ 758 w 772"/>
                <a:gd name="T49" fmla="*/ 35 h 199"/>
                <a:gd name="T50" fmla="*/ 758 w 772"/>
                <a:gd name="T51" fmla="*/ 34 h 199"/>
                <a:gd name="T52" fmla="*/ 759 w 772"/>
                <a:gd name="T53" fmla="*/ 34 h 199"/>
                <a:gd name="T54" fmla="*/ 765 w 772"/>
                <a:gd name="T55" fmla="*/ 43 h 199"/>
                <a:gd name="T56" fmla="*/ 772 w 772"/>
                <a:gd name="T57" fmla="*/ 77 h 199"/>
                <a:gd name="T58" fmla="*/ 765 w 772"/>
                <a:gd name="T59" fmla="*/ 95 h 199"/>
                <a:gd name="T60" fmla="*/ 724 w 772"/>
                <a:gd name="T61" fmla="*/ 133 h 199"/>
                <a:gd name="T62" fmla="*/ 531 w 772"/>
                <a:gd name="T63" fmla="*/ 190 h 199"/>
                <a:gd name="T64" fmla="*/ 447 w 772"/>
                <a:gd name="T65" fmla="*/ 198 h 199"/>
                <a:gd name="T66" fmla="*/ 338 w 772"/>
                <a:gd name="T67" fmla="*/ 199 h 199"/>
                <a:gd name="T68" fmla="*/ 337 w 772"/>
                <a:gd name="T69" fmla="*/ 19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72" h="199">
                  <a:moveTo>
                    <a:pt x="337" y="199"/>
                  </a:moveTo>
                  <a:cubicBezTo>
                    <a:pt x="319" y="199"/>
                    <a:pt x="301" y="197"/>
                    <a:pt x="284" y="195"/>
                  </a:cubicBezTo>
                  <a:cubicBezTo>
                    <a:pt x="276" y="194"/>
                    <a:pt x="268" y="194"/>
                    <a:pt x="260" y="193"/>
                  </a:cubicBezTo>
                  <a:cubicBezTo>
                    <a:pt x="192" y="187"/>
                    <a:pt x="100" y="166"/>
                    <a:pt x="44" y="131"/>
                  </a:cubicBezTo>
                  <a:cubicBezTo>
                    <a:pt x="35" y="125"/>
                    <a:pt x="8" y="105"/>
                    <a:pt x="5" y="92"/>
                  </a:cubicBezTo>
                  <a:cubicBezTo>
                    <a:pt x="2" y="81"/>
                    <a:pt x="1" y="69"/>
                    <a:pt x="1" y="58"/>
                  </a:cubicBezTo>
                  <a:cubicBezTo>
                    <a:pt x="0" y="54"/>
                    <a:pt x="7" y="42"/>
                    <a:pt x="8" y="41"/>
                  </a:cubicBezTo>
                  <a:cubicBezTo>
                    <a:pt x="21" y="22"/>
                    <a:pt x="40" y="10"/>
                    <a:pt x="57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9" y="1"/>
                    <a:pt x="58" y="1"/>
                    <a:pt x="58" y="1"/>
                  </a:cubicBezTo>
                  <a:cubicBezTo>
                    <a:pt x="41" y="11"/>
                    <a:pt x="22" y="23"/>
                    <a:pt x="9" y="41"/>
                  </a:cubicBezTo>
                  <a:cubicBezTo>
                    <a:pt x="8" y="44"/>
                    <a:pt x="2" y="54"/>
                    <a:pt x="2" y="57"/>
                  </a:cubicBezTo>
                  <a:cubicBezTo>
                    <a:pt x="2" y="69"/>
                    <a:pt x="4" y="81"/>
                    <a:pt x="6" y="92"/>
                  </a:cubicBezTo>
                  <a:cubicBezTo>
                    <a:pt x="9" y="104"/>
                    <a:pt x="36" y="124"/>
                    <a:pt x="45" y="130"/>
                  </a:cubicBezTo>
                  <a:cubicBezTo>
                    <a:pt x="100" y="164"/>
                    <a:pt x="193" y="186"/>
                    <a:pt x="260" y="191"/>
                  </a:cubicBezTo>
                  <a:cubicBezTo>
                    <a:pt x="268" y="192"/>
                    <a:pt x="276" y="193"/>
                    <a:pt x="284" y="194"/>
                  </a:cubicBezTo>
                  <a:cubicBezTo>
                    <a:pt x="301" y="196"/>
                    <a:pt x="320" y="198"/>
                    <a:pt x="337" y="198"/>
                  </a:cubicBezTo>
                  <a:cubicBezTo>
                    <a:pt x="338" y="198"/>
                    <a:pt x="338" y="198"/>
                    <a:pt x="338" y="198"/>
                  </a:cubicBezTo>
                  <a:cubicBezTo>
                    <a:pt x="371" y="197"/>
                    <a:pt x="407" y="197"/>
                    <a:pt x="447" y="197"/>
                  </a:cubicBezTo>
                  <a:cubicBezTo>
                    <a:pt x="477" y="197"/>
                    <a:pt x="507" y="193"/>
                    <a:pt x="531" y="189"/>
                  </a:cubicBezTo>
                  <a:cubicBezTo>
                    <a:pt x="597" y="179"/>
                    <a:pt x="666" y="166"/>
                    <a:pt x="723" y="132"/>
                  </a:cubicBezTo>
                  <a:cubicBezTo>
                    <a:pt x="743" y="120"/>
                    <a:pt x="756" y="108"/>
                    <a:pt x="764" y="94"/>
                  </a:cubicBezTo>
                  <a:cubicBezTo>
                    <a:pt x="766" y="91"/>
                    <a:pt x="771" y="80"/>
                    <a:pt x="771" y="77"/>
                  </a:cubicBezTo>
                  <a:cubicBezTo>
                    <a:pt x="769" y="66"/>
                    <a:pt x="767" y="55"/>
                    <a:pt x="763" y="43"/>
                  </a:cubicBezTo>
                  <a:cubicBezTo>
                    <a:pt x="763" y="40"/>
                    <a:pt x="758" y="35"/>
                    <a:pt x="758" y="35"/>
                  </a:cubicBezTo>
                  <a:cubicBezTo>
                    <a:pt x="758" y="35"/>
                    <a:pt x="758" y="35"/>
                    <a:pt x="758" y="34"/>
                  </a:cubicBezTo>
                  <a:cubicBezTo>
                    <a:pt x="758" y="34"/>
                    <a:pt x="759" y="34"/>
                    <a:pt x="759" y="34"/>
                  </a:cubicBezTo>
                  <a:cubicBezTo>
                    <a:pt x="759" y="35"/>
                    <a:pt x="764" y="40"/>
                    <a:pt x="765" y="43"/>
                  </a:cubicBezTo>
                  <a:cubicBezTo>
                    <a:pt x="768" y="54"/>
                    <a:pt x="771" y="66"/>
                    <a:pt x="772" y="77"/>
                  </a:cubicBezTo>
                  <a:cubicBezTo>
                    <a:pt x="772" y="81"/>
                    <a:pt x="767" y="92"/>
                    <a:pt x="765" y="95"/>
                  </a:cubicBezTo>
                  <a:cubicBezTo>
                    <a:pt x="757" y="108"/>
                    <a:pt x="744" y="121"/>
                    <a:pt x="724" y="133"/>
                  </a:cubicBezTo>
                  <a:cubicBezTo>
                    <a:pt x="666" y="168"/>
                    <a:pt x="597" y="180"/>
                    <a:pt x="531" y="190"/>
                  </a:cubicBezTo>
                  <a:cubicBezTo>
                    <a:pt x="507" y="194"/>
                    <a:pt x="477" y="198"/>
                    <a:pt x="447" y="198"/>
                  </a:cubicBezTo>
                  <a:cubicBezTo>
                    <a:pt x="407" y="199"/>
                    <a:pt x="371" y="199"/>
                    <a:pt x="338" y="199"/>
                  </a:cubicBezTo>
                  <a:cubicBezTo>
                    <a:pt x="338" y="199"/>
                    <a:pt x="338" y="199"/>
                    <a:pt x="337" y="1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3" name="Freeform 958"/>
            <p:cNvSpPr>
              <a:spLocks noEditPoints="1"/>
            </p:cNvSpPr>
            <p:nvPr/>
          </p:nvSpPr>
          <p:spPr bwMode="auto">
            <a:xfrm>
              <a:off x="1335" y="1068"/>
              <a:ext cx="615" cy="176"/>
            </a:xfrm>
            <a:custGeom>
              <a:avLst/>
              <a:gdLst>
                <a:gd name="T0" fmla="*/ 128 w 410"/>
                <a:gd name="T1" fmla="*/ 118 h 118"/>
                <a:gd name="T2" fmla="*/ 106 w 410"/>
                <a:gd name="T3" fmla="*/ 114 h 118"/>
                <a:gd name="T4" fmla="*/ 97 w 410"/>
                <a:gd name="T5" fmla="*/ 113 h 118"/>
                <a:gd name="T6" fmla="*/ 14 w 410"/>
                <a:gd name="T7" fmla="*/ 79 h 118"/>
                <a:gd name="T8" fmla="*/ 4 w 410"/>
                <a:gd name="T9" fmla="*/ 63 h 118"/>
                <a:gd name="T10" fmla="*/ 26 w 410"/>
                <a:gd name="T11" fmla="*/ 31 h 118"/>
                <a:gd name="T12" fmla="*/ 114 w 410"/>
                <a:gd name="T13" fmla="*/ 5 h 118"/>
                <a:gd name="T14" fmla="*/ 171 w 410"/>
                <a:gd name="T15" fmla="*/ 2 h 118"/>
                <a:gd name="T16" fmla="*/ 234 w 410"/>
                <a:gd name="T17" fmla="*/ 0 h 118"/>
                <a:gd name="T18" fmla="*/ 343 w 410"/>
                <a:gd name="T19" fmla="*/ 14 h 118"/>
                <a:gd name="T20" fmla="*/ 389 w 410"/>
                <a:gd name="T21" fmla="*/ 32 h 118"/>
                <a:gd name="T22" fmla="*/ 400 w 410"/>
                <a:gd name="T23" fmla="*/ 43 h 118"/>
                <a:gd name="T24" fmla="*/ 405 w 410"/>
                <a:gd name="T25" fmla="*/ 47 h 118"/>
                <a:gd name="T26" fmla="*/ 406 w 410"/>
                <a:gd name="T27" fmla="*/ 48 h 118"/>
                <a:gd name="T28" fmla="*/ 409 w 410"/>
                <a:gd name="T29" fmla="*/ 64 h 118"/>
                <a:gd name="T30" fmla="*/ 399 w 410"/>
                <a:gd name="T31" fmla="*/ 81 h 118"/>
                <a:gd name="T32" fmla="*/ 336 w 410"/>
                <a:gd name="T33" fmla="*/ 108 h 118"/>
                <a:gd name="T34" fmla="*/ 327 w 410"/>
                <a:gd name="T35" fmla="*/ 110 h 118"/>
                <a:gd name="T36" fmla="*/ 301 w 410"/>
                <a:gd name="T37" fmla="*/ 115 h 118"/>
                <a:gd name="T38" fmla="*/ 129 w 410"/>
                <a:gd name="T39" fmla="*/ 118 h 118"/>
                <a:gd name="T40" fmla="*/ 128 w 410"/>
                <a:gd name="T41" fmla="*/ 118 h 118"/>
                <a:gd name="T42" fmla="*/ 234 w 410"/>
                <a:gd name="T43" fmla="*/ 2 h 118"/>
                <a:gd name="T44" fmla="*/ 171 w 410"/>
                <a:gd name="T45" fmla="*/ 4 h 118"/>
                <a:gd name="T46" fmla="*/ 114 w 410"/>
                <a:gd name="T47" fmla="*/ 6 h 118"/>
                <a:gd name="T48" fmla="*/ 27 w 410"/>
                <a:gd name="T49" fmla="*/ 33 h 118"/>
                <a:gd name="T50" fmla="*/ 6 w 410"/>
                <a:gd name="T51" fmla="*/ 63 h 118"/>
                <a:gd name="T52" fmla="*/ 15 w 410"/>
                <a:gd name="T53" fmla="*/ 79 h 118"/>
                <a:gd name="T54" fmla="*/ 97 w 410"/>
                <a:gd name="T55" fmla="*/ 111 h 118"/>
                <a:gd name="T56" fmla="*/ 106 w 410"/>
                <a:gd name="T57" fmla="*/ 113 h 118"/>
                <a:gd name="T58" fmla="*/ 128 w 410"/>
                <a:gd name="T59" fmla="*/ 116 h 118"/>
                <a:gd name="T60" fmla="*/ 129 w 410"/>
                <a:gd name="T61" fmla="*/ 116 h 118"/>
                <a:gd name="T62" fmla="*/ 301 w 410"/>
                <a:gd name="T63" fmla="*/ 114 h 118"/>
                <a:gd name="T64" fmla="*/ 327 w 410"/>
                <a:gd name="T65" fmla="*/ 109 h 118"/>
                <a:gd name="T66" fmla="*/ 336 w 410"/>
                <a:gd name="T67" fmla="*/ 107 h 118"/>
                <a:gd name="T68" fmla="*/ 398 w 410"/>
                <a:gd name="T69" fmla="*/ 80 h 118"/>
                <a:gd name="T70" fmla="*/ 408 w 410"/>
                <a:gd name="T71" fmla="*/ 64 h 118"/>
                <a:gd name="T72" fmla="*/ 404 w 410"/>
                <a:gd name="T73" fmla="*/ 48 h 118"/>
                <a:gd name="T74" fmla="*/ 399 w 410"/>
                <a:gd name="T75" fmla="*/ 44 h 118"/>
                <a:gd name="T76" fmla="*/ 388 w 410"/>
                <a:gd name="T77" fmla="*/ 33 h 118"/>
                <a:gd name="T78" fmla="*/ 343 w 410"/>
                <a:gd name="T79" fmla="*/ 15 h 118"/>
                <a:gd name="T80" fmla="*/ 234 w 410"/>
                <a:gd name="T81" fmla="*/ 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10" h="118">
                  <a:moveTo>
                    <a:pt x="128" y="118"/>
                  </a:moveTo>
                  <a:cubicBezTo>
                    <a:pt x="121" y="118"/>
                    <a:pt x="113" y="116"/>
                    <a:pt x="106" y="114"/>
                  </a:cubicBezTo>
                  <a:cubicBezTo>
                    <a:pt x="103" y="114"/>
                    <a:pt x="100" y="113"/>
                    <a:pt x="97" y="113"/>
                  </a:cubicBezTo>
                  <a:cubicBezTo>
                    <a:pt x="73" y="108"/>
                    <a:pt x="28" y="96"/>
                    <a:pt x="14" y="79"/>
                  </a:cubicBezTo>
                  <a:cubicBezTo>
                    <a:pt x="10" y="74"/>
                    <a:pt x="6" y="69"/>
                    <a:pt x="4" y="63"/>
                  </a:cubicBezTo>
                  <a:cubicBezTo>
                    <a:pt x="0" y="51"/>
                    <a:pt x="18" y="37"/>
                    <a:pt x="26" y="31"/>
                  </a:cubicBezTo>
                  <a:cubicBezTo>
                    <a:pt x="45" y="19"/>
                    <a:pt x="94" y="5"/>
                    <a:pt x="114" y="5"/>
                  </a:cubicBezTo>
                  <a:cubicBezTo>
                    <a:pt x="134" y="4"/>
                    <a:pt x="153" y="3"/>
                    <a:pt x="171" y="2"/>
                  </a:cubicBezTo>
                  <a:cubicBezTo>
                    <a:pt x="193" y="1"/>
                    <a:pt x="214" y="0"/>
                    <a:pt x="234" y="0"/>
                  </a:cubicBezTo>
                  <a:cubicBezTo>
                    <a:pt x="275" y="0"/>
                    <a:pt x="307" y="4"/>
                    <a:pt x="343" y="14"/>
                  </a:cubicBezTo>
                  <a:cubicBezTo>
                    <a:pt x="358" y="18"/>
                    <a:pt x="378" y="24"/>
                    <a:pt x="389" y="32"/>
                  </a:cubicBezTo>
                  <a:cubicBezTo>
                    <a:pt x="393" y="36"/>
                    <a:pt x="397" y="39"/>
                    <a:pt x="400" y="43"/>
                  </a:cubicBezTo>
                  <a:cubicBezTo>
                    <a:pt x="402" y="44"/>
                    <a:pt x="404" y="46"/>
                    <a:pt x="405" y="47"/>
                  </a:cubicBezTo>
                  <a:cubicBezTo>
                    <a:pt x="406" y="47"/>
                    <a:pt x="406" y="48"/>
                    <a:pt x="406" y="48"/>
                  </a:cubicBezTo>
                  <a:cubicBezTo>
                    <a:pt x="406" y="48"/>
                    <a:pt x="410" y="59"/>
                    <a:pt x="409" y="64"/>
                  </a:cubicBezTo>
                  <a:cubicBezTo>
                    <a:pt x="408" y="71"/>
                    <a:pt x="403" y="76"/>
                    <a:pt x="399" y="81"/>
                  </a:cubicBezTo>
                  <a:cubicBezTo>
                    <a:pt x="384" y="95"/>
                    <a:pt x="357" y="103"/>
                    <a:pt x="336" y="108"/>
                  </a:cubicBezTo>
                  <a:cubicBezTo>
                    <a:pt x="333" y="109"/>
                    <a:pt x="330" y="110"/>
                    <a:pt x="327" y="110"/>
                  </a:cubicBezTo>
                  <a:cubicBezTo>
                    <a:pt x="319" y="113"/>
                    <a:pt x="310" y="115"/>
                    <a:pt x="301" y="115"/>
                  </a:cubicBezTo>
                  <a:cubicBezTo>
                    <a:pt x="243" y="117"/>
                    <a:pt x="185" y="117"/>
                    <a:pt x="129" y="118"/>
                  </a:cubicBezTo>
                  <a:lnTo>
                    <a:pt x="128" y="118"/>
                  </a:lnTo>
                  <a:close/>
                  <a:moveTo>
                    <a:pt x="234" y="2"/>
                  </a:moveTo>
                  <a:cubicBezTo>
                    <a:pt x="214" y="2"/>
                    <a:pt x="193" y="3"/>
                    <a:pt x="171" y="4"/>
                  </a:cubicBezTo>
                  <a:cubicBezTo>
                    <a:pt x="153" y="5"/>
                    <a:pt x="135" y="5"/>
                    <a:pt x="114" y="6"/>
                  </a:cubicBezTo>
                  <a:cubicBezTo>
                    <a:pt x="94" y="6"/>
                    <a:pt x="46" y="20"/>
                    <a:pt x="27" y="33"/>
                  </a:cubicBezTo>
                  <a:cubicBezTo>
                    <a:pt x="19" y="38"/>
                    <a:pt x="1" y="51"/>
                    <a:pt x="6" y="63"/>
                  </a:cubicBezTo>
                  <a:cubicBezTo>
                    <a:pt x="8" y="68"/>
                    <a:pt x="11" y="73"/>
                    <a:pt x="15" y="79"/>
                  </a:cubicBezTo>
                  <a:cubicBezTo>
                    <a:pt x="28" y="95"/>
                    <a:pt x="73" y="107"/>
                    <a:pt x="97" y="111"/>
                  </a:cubicBezTo>
                  <a:cubicBezTo>
                    <a:pt x="100" y="112"/>
                    <a:pt x="103" y="112"/>
                    <a:pt x="106" y="113"/>
                  </a:cubicBezTo>
                  <a:cubicBezTo>
                    <a:pt x="113" y="115"/>
                    <a:pt x="121" y="116"/>
                    <a:pt x="128" y="116"/>
                  </a:cubicBezTo>
                  <a:cubicBezTo>
                    <a:pt x="129" y="116"/>
                    <a:pt x="129" y="116"/>
                    <a:pt x="129" y="116"/>
                  </a:cubicBezTo>
                  <a:cubicBezTo>
                    <a:pt x="185" y="116"/>
                    <a:pt x="243" y="115"/>
                    <a:pt x="301" y="114"/>
                  </a:cubicBezTo>
                  <a:cubicBezTo>
                    <a:pt x="310" y="114"/>
                    <a:pt x="318" y="111"/>
                    <a:pt x="327" y="109"/>
                  </a:cubicBezTo>
                  <a:cubicBezTo>
                    <a:pt x="330" y="108"/>
                    <a:pt x="333" y="108"/>
                    <a:pt x="336" y="107"/>
                  </a:cubicBezTo>
                  <a:cubicBezTo>
                    <a:pt x="356" y="102"/>
                    <a:pt x="384" y="93"/>
                    <a:pt x="398" y="80"/>
                  </a:cubicBezTo>
                  <a:cubicBezTo>
                    <a:pt x="402" y="75"/>
                    <a:pt x="406" y="71"/>
                    <a:pt x="408" y="64"/>
                  </a:cubicBezTo>
                  <a:cubicBezTo>
                    <a:pt x="409" y="59"/>
                    <a:pt x="405" y="50"/>
                    <a:pt x="404" y="48"/>
                  </a:cubicBezTo>
                  <a:cubicBezTo>
                    <a:pt x="403" y="47"/>
                    <a:pt x="401" y="45"/>
                    <a:pt x="399" y="44"/>
                  </a:cubicBezTo>
                  <a:cubicBezTo>
                    <a:pt x="396" y="40"/>
                    <a:pt x="392" y="37"/>
                    <a:pt x="388" y="33"/>
                  </a:cubicBezTo>
                  <a:cubicBezTo>
                    <a:pt x="377" y="25"/>
                    <a:pt x="357" y="19"/>
                    <a:pt x="343" y="15"/>
                  </a:cubicBezTo>
                  <a:cubicBezTo>
                    <a:pt x="307" y="6"/>
                    <a:pt x="275" y="2"/>
                    <a:pt x="23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44" name="Group 333"/>
          <p:cNvGrpSpPr>
            <a:grpSpLocks noChangeAspect="1"/>
          </p:cNvGrpSpPr>
          <p:nvPr/>
        </p:nvGrpSpPr>
        <p:grpSpPr bwMode="auto">
          <a:xfrm>
            <a:off x="5335525" y="1044702"/>
            <a:ext cx="610820" cy="545668"/>
            <a:chOff x="1975" y="1257"/>
            <a:chExt cx="2433" cy="1990"/>
          </a:xfrm>
        </p:grpSpPr>
        <p:sp>
          <p:nvSpPr>
            <p:cNvPr id="245" name="Freeform 334"/>
            <p:cNvSpPr>
              <a:spLocks/>
            </p:cNvSpPr>
            <p:nvPr/>
          </p:nvSpPr>
          <p:spPr bwMode="auto">
            <a:xfrm>
              <a:off x="2291" y="1610"/>
              <a:ext cx="259" cy="327"/>
            </a:xfrm>
            <a:custGeom>
              <a:avLst/>
              <a:gdLst>
                <a:gd name="T0" fmla="*/ 0 w 259"/>
                <a:gd name="T1" fmla="*/ 183 h 327"/>
                <a:gd name="T2" fmla="*/ 0 w 259"/>
                <a:gd name="T3" fmla="*/ 212 h 327"/>
                <a:gd name="T4" fmla="*/ 180 w 259"/>
                <a:gd name="T5" fmla="*/ 327 h 327"/>
                <a:gd name="T6" fmla="*/ 259 w 259"/>
                <a:gd name="T7" fmla="*/ 191 h 327"/>
                <a:gd name="T8" fmla="*/ 58 w 259"/>
                <a:gd name="T9" fmla="*/ 0 h 327"/>
                <a:gd name="T10" fmla="*/ 0 w 259"/>
                <a:gd name="T11" fmla="*/ 183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9" h="327">
                  <a:moveTo>
                    <a:pt x="0" y="183"/>
                  </a:moveTo>
                  <a:lnTo>
                    <a:pt x="0" y="212"/>
                  </a:lnTo>
                  <a:lnTo>
                    <a:pt x="180" y="327"/>
                  </a:lnTo>
                  <a:lnTo>
                    <a:pt x="259" y="191"/>
                  </a:lnTo>
                  <a:lnTo>
                    <a:pt x="58" y="0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rgbClr val="E9AE9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6" name="Freeform 335"/>
            <p:cNvSpPr>
              <a:spLocks/>
            </p:cNvSpPr>
            <p:nvPr/>
          </p:nvSpPr>
          <p:spPr bwMode="auto">
            <a:xfrm>
              <a:off x="2220" y="1286"/>
              <a:ext cx="531" cy="515"/>
            </a:xfrm>
            <a:custGeom>
              <a:avLst/>
              <a:gdLst>
                <a:gd name="T0" fmla="*/ 108 w 148"/>
                <a:gd name="T1" fmla="*/ 4 h 143"/>
                <a:gd name="T2" fmla="*/ 77 w 148"/>
                <a:gd name="T3" fmla="*/ 1 h 143"/>
                <a:gd name="T4" fmla="*/ 55 w 148"/>
                <a:gd name="T5" fmla="*/ 2 h 143"/>
                <a:gd name="T6" fmla="*/ 40 w 148"/>
                <a:gd name="T7" fmla="*/ 7 h 143"/>
                <a:gd name="T8" fmla="*/ 39 w 148"/>
                <a:gd name="T9" fmla="*/ 7 h 143"/>
                <a:gd name="T10" fmla="*/ 39 w 148"/>
                <a:gd name="T11" fmla="*/ 7 h 143"/>
                <a:gd name="T12" fmla="*/ 39 w 148"/>
                <a:gd name="T13" fmla="*/ 7 h 143"/>
                <a:gd name="T14" fmla="*/ 39 w 148"/>
                <a:gd name="T15" fmla="*/ 7 h 143"/>
                <a:gd name="T16" fmla="*/ 3 w 148"/>
                <a:gd name="T17" fmla="*/ 69 h 143"/>
                <a:gd name="T18" fmla="*/ 20 w 148"/>
                <a:gd name="T19" fmla="*/ 141 h 143"/>
                <a:gd name="T20" fmla="*/ 46 w 148"/>
                <a:gd name="T21" fmla="*/ 118 h 143"/>
                <a:gd name="T22" fmla="*/ 65 w 148"/>
                <a:gd name="T23" fmla="*/ 91 h 143"/>
                <a:gd name="T24" fmla="*/ 72 w 148"/>
                <a:gd name="T25" fmla="*/ 99 h 143"/>
                <a:gd name="T26" fmla="*/ 74 w 148"/>
                <a:gd name="T27" fmla="*/ 70 h 143"/>
                <a:gd name="T28" fmla="*/ 93 w 148"/>
                <a:gd name="T29" fmla="*/ 50 h 143"/>
                <a:gd name="T30" fmla="*/ 105 w 148"/>
                <a:gd name="T31" fmla="*/ 53 h 143"/>
                <a:gd name="T32" fmla="*/ 131 w 148"/>
                <a:gd name="T33" fmla="*/ 60 h 143"/>
                <a:gd name="T34" fmla="*/ 131 w 148"/>
                <a:gd name="T35" fmla="*/ 60 h 143"/>
                <a:gd name="T36" fmla="*/ 148 w 148"/>
                <a:gd name="T37" fmla="*/ 25 h 143"/>
                <a:gd name="T38" fmla="*/ 108 w 148"/>
                <a:gd name="T39" fmla="*/ 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8" h="143">
                  <a:moveTo>
                    <a:pt x="108" y="4"/>
                  </a:moveTo>
                  <a:cubicBezTo>
                    <a:pt x="96" y="2"/>
                    <a:pt x="85" y="1"/>
                    <a:pt x="77" y="1"/>
                  </a:cubicBezTo>
                  <a:cubicBezTo>
                    <a:pt x="70" y="0"/>
                    <a:pt x="63" y="0"/>
                    <a:pt x="55" y="2"/>
                  </a:cubicBezTo>
                  <a:cubicBezTo>
                    <a:pt x="49" y="3"/>
                    <a:pt x="44" y="5"/>
                    <a:pt x="40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11" y="20"/>
                    <a:pt x="5" y="49"/>
                    <a:pt x="3" y="69"/>
                  </a:cubicBezTo>
                  <a:cubicBezTo>
                    <a:pt x="0" y="92"/>
                    <a:pt x="18" y="143"/>
                    <a:pt x="20" y="141"/>
                  </a:cubicBezTo>
                  <a:cubicBezTo>
                    <a:pt x="23" y="139"/>
                    <a:pt x="46" y="118"/>
                    <a:pt x="46" y="118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72" y="99"/>
                    <a:pt x="72" y="99"/>
                    <a:pt x="72" y="99"/>
                  </a:cubicBezTo>
                  <a:cubicBezTo>
                    <a:pt x="72" y="99"/>
                    <a:pt x="73" y="73"/>
                    <a:pt x="74" y="70"/>
                  </a:cubicBezTo>
                  <a:cubicBezTo>
                    <a:pt x="74" y="67"/>
                    <a:pt x="89" y="52"/>
                    <a:pt x="93" y="50"/>
                  </a:cubicBezTo>
                  <a:cubicBezTo>
                    <a:pt x="97" y="48"/>
                    <a:pt x="105" y="53"/>
                    <a:pt x="105" y="53"/>
                  </a:cubicBezTo>
                  <a:cubicBezTo>
                    <a:pt x="120" y="62"/>
                    <a:pt x="128" y="62"/>
                    <a:pt x="131" y="60"/>
                  </a:cubicBezTo>
                  <a:cubicBezTo>
                    <a:pt x="131" y="60"/>
                    <a:pt x="131" y="60"/>
                    <a:pt x="131" y="60"/>
                  </a:cubicBezTo>
                  <a:cubicBezTo>
                    <a:pt x="142" y="59"/>
                    <a:pt x="148" y="25"/>
                    <a:pt x="148" y="25"/>
                  </a:cubicBezTo>
                  <a:cubicBezTo>
                    <a:pt x="143" y="27"/>
                    <a:pt x="108" y="4"/>
                    <a:pt x="108" y="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7" name="Freeform 336"/>
            <p:cNvSpPr>
              <a:spLocks/>
            </p:cNvSpPr>
            <p:nvPr/>
          </p:nvSpPr>
          <p:spPr bwMode="auto">
            <a:xfrm>
              <a:off x="2370" y="1466"/>
              <a:ext cx="327" cy="399"/>
            </a:xfrm>
            <a:custGeom>
              <a:avLst/>
              <a:gdLst>
                <a:gd name="T0" fmla="*/ 0 w 91"/>
                <a:gd name="T1" fmla="*/ 43 h 111"/>
                <a:gd name="T2" fmla="*/ 0 w 91"/>
                <a:gd name="T3" fmla="*/ 43 h 111"/>
                <a:gd name="T4" fmla="*/ 1 w 91"/>
                <a:gd name="T5" fmla="*/ 36 h 111"/>
                <a:gd name="T6" fmla="*/ 11 w 91"/>
                <a:gd name="T7" fmla="*/ 23 h 111"/>
                <a:gd name="T8" fmla="*/ 11 w 91"/>
                <a:gd name="T9" fmla="*/ 23 h 111"/>
                <a:gd name="T10" fmla="*/ 20 w 91"/>
                <a:gd name="T11" fmla="*/ 28 h 111"/>
                <a:gd name="T12" fmla="*/ 23 w 91"/>
                <a:gd name="T13" fmla="*/ 41 h 111"/>
                <a:gd name="T14" fmla="*/ 25 w 91"/>
                <a:gd name="T15" fmla="*/ 29 h 111"/>
                <a:gd name="T16" fmla="*/ 32 w 91"/>
                <a:gd name="T17" fmla="*/ 20 h 111"/>
                <a:gd name="T18" fmla="*/ 53 w 91"/>
                <a:gd name="T19" fmla="*/ 0 h 111"/>
                <a:gd name="T20" fmla="*/ 86 w 91"/>
                <a:gd name="T21" fmla="*/ 11 h 111"/>
                <a:gd name="T22" fmla="*/ 86 w 91"/>
                <a:gd name="T23" fmla="*/ 35 h 111"/>
                <a:gd name="T24" fmla="*/ 90 w 91"/>
                <a:gd name="T25" fmla="*/ 71 h 111"/>
                <a:gd name="T26" fmla="*/ 84 w 91"/>
                <a:gd name="T27" fmla="*/ 75 h 111"/>
                <a:gd name="T28" fmla="*/ 83 w 91"/>
                <a:gd name="T29" fmla="*/ 77 h 111"/>
                <a:gd name="T30" fmla="*/ 79 w 91"/>
                <a:gd name="T31" fmla="*/ 88 h 111"/>
                <a:gd name="T32" fmla="*/ 77 w 91"/>
                <a:gd name="T33" fmla="*/ 89 h 111"/>
                <a:gd name="T34" fmla="*/ 77 w 91"/>
                <a:gd name="T35" fmla="*/ 94 h 111"/>
                <a:gd name="T36" fmla="*/ 74 w 91"/>
                <a:gd name="T37" fmla="*/ 106 h 111"/>
                <a:gd name="T38" fmla="*/ 58 w 91"/>
                <a:gd name="T39" fmla="*/ 110 h 111"/>
                <a:gd name="T40" fmla="*/ 58 w 91"/>
                <a:gd name="T41" fmla="*/ 110 h 111"/>
                <a:gd name="T42" fmla="*/ 46 w 91"/>
                <a:gd name="T43" fmla="*/ 105 h 111"/>
                <a:gd name="T44" fmla="*/ 19 w 91"/>
                <a:gd name="T45" fmla="*/ 87 h 111"/>
                <a:gd name="T46" fmla="*/ 19 w 91"/>
                <a:gd name="T47" fmla="*/ 86 h 111"/>
                <a:gd name="T48" fmla="*/ 9 w 91"/>
                <a:gd name="T49" fmla="*/ 58 h 111"/>
                <a:gd name="T50" fmla="*/ 0 w 91"/>
                <a:gd name="T51" fmla="*/ 43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1" h="111">
                  <a:moveTo>
                    <a:pt x="0" y="43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0" y="40"/>
                    <a:pt x="0" y="38"/>
                    <a:pt x="1" y="36"/>
                  </a:cubicBezTo>
                  <a:cubicBezTo>
                    <a:pt x="4" y="21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3" y="23"/>
                    <a:pt x="16" y="25"/>
                    <a:pt x="20" y="28"/>
                  </a:cubicBezTo>
                  <a:cubicBezTo>
                    <a:pt x="20" y="28"/>
                    <a:pt x="22" y="40"/>
                    <a:pt x="23" y="41"/>
                  </a:cubicBezTo>
                  <a:cubicBezTo>
                    <a:pt x="24" y="43"/>
                    <a:pt x="25" y="29"/>
                    <a:pt x="25" y="29"/>
                  </a:cubicBezTo>
                  <a:cubicBezTo>
                    <a:pt x="25" y="29"/>
                    <a:pt x="31" y="22"/>
                    <a:pt x="32" y="20"/>
                  </a:cubicBezTo>
                  <a:cubicBezTo>
                    <a:pt x="32" y="18"/>
                    <a:pt x="44" y="0"/>
                    <a:pt x="53" y="0"/>
                  </a:cubicBezTo>
                  <a:cubicBezTo>
                    <a:pt x="62" y="0"/>
                    <a:pt x="86" y="11"/>
                    <a:pt x="86" y="11"/>
                  </a:cubicBezTo>
                  <a:cubicBezTo>
                    <a:pt x="86" y="11"/>
                    <a:pt x="86" y="30"/>
                    <a:pt x="86" y="35"/>
                  </a:cubicBezTo>
                  <a:cubicBezTo>
                    <a:pt x="85" y="39"/>
                    <a:pt x="91" y="69"/>
                    <a:pt x="90" y="71"/>
                  </a:cubicBezTo>
                  <a:cubicBezTo>
                    <a:pt x="90" y="74"/>
                    <a:pt x="84" y="75"/>
                    <a:pt x="84" y="75"/>
                  </a:cubicBezTo>
                  <a:cubicBezTo>
                    <a:pt x="84" y="75"/>
                    <a:pt x="84" y="76"/>
                    <a:pt x="83" y="77"/>
                  </a:cubicBezTo>
                  <a:cubicBezTo>
                    <a:pt x="82" y="81"/>
                    <a:pt x="79" y="88"/>
                    <a:pt x="79" y="88"/>
                  </a:cubicBezTo>
                  <a:cubicBezTo>
                    <a:pt x="79" y="89"/>
                    <a:pt x="77" y="89"/>
                    <a:pt x="77" y="89"/>
                  </a:cubicBezTo>
                  <a:cubicBezTo>
                    <a:pt x="77" y="91"/>
                    <a:pt x="78" y="93"/>
                    <a:pt x="77" y="94"/>
                  </a:cubicBezTo>
                  <a:cubicBezTo>
                    <a:pt x="74" y="96"/>
                    <a:pt x="75" y="103"/>
                    <a:pt x="74" y="106"/>
                  </a:cubicBezTo>
                  <a:cubicBezTo>
                    <a:pt x="73" y="108"/>
                    <a:pt x="65" y="111"/>
                    <a:pt x="58" y="110"/>
                  </a:cubicBezTo>
                  <a:cubicBezTo>
                    <a:pt x="58" y="110"/>
                    <a:pt x="58" y="110"/>
                    <a:pt x="58" y="110"/>
                  </a:cubicBezTo>
                  <a:cubicBezTo>
                    <a:pt x="56" y="110"/>
                    <a:pt x="52" y="108"/>
                    <a:pt x="46" y="105"/>
                  </a:cubicBezTo>
                  <a:cubicBezTo>
                    <a:pt x="37" y="100"/>
                    <a:pt x="25" y="93"/>
                    <a:pt x="19" y="87"/>
                  </a:cubicBezTo>
                  <a:cubicBezTo>
                    <a:pt x="19" y="87"/>
                    <a:pt x="19" y="86"/>
                    <a:pt x="19" y="86"/>
                  </a:cubicBezTo>
                  <a:cubicBezTo>
                    <a:pt x="9" y="76"/>
                    <a:pt x="9" y="58"/>
                    <a:pt x="9" y="58"/>
                  </a:cubicBezTo>
                  <a:cubicBezTo>
                    <a:pt x="3" y="53"/>
                    <a:pt x="0" y="48"/>
                    <a:pt x="0" y="43"/>
                  </a:cubicBezTo>
                  <a:close/>
                </a:path>
              </a:pathLst>
            </a:custGeom>
            <a:solidFill>
              <a:srgbClr val="F8C3A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8" name="Freeform 337"/>
            <p:cNvSpPr>
              <a:spLocks/>
            </p:cNvSpPr>
            <p:nvPr/>
          </p:nvSpPr>
          <p:spPr bwMode="auto">
            <a:xfrm>
              <a:off x="2496" y="1930"/>
              <a:ext cx="40" cy="90"/>
            </a:xfrm>
            <a:custGeom>
              <a:avLst/>
              <a:gdLst>
                <a:gd name="T0" fmla="*/ 0 w 40"/>
                <a:gd name="T1" fmla="*/ 0 h 90"/>
                <a:gd name="T2" fmla="*/ 40 w 40"/>
                <a:gd name="T3" fmla="*/ 72 h 90"/>
                <a:gd name="T4" fmla="*/ 29 w 40"/>
                <a:gd name="T5" fmla="*/ 90 h 90"/>
                <a:gd name="T6" fmla="*/ 0 w 40"/>
                <a:gd name="T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90">
                  <a:moveTo>
                    <a:pt x="0" y="0"/>
                  </a:moveTo>
                  <a:lnTo>
                    <a:pt x="40" y="72"/>
                  </a:lnTo>
                  <a:lnTo>
                    <a:pt x="29" y="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83B4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9" name="Freeform 338"/>
            <p:cNvSpPr>
              <a:spLocks/>
            </p:cNvSpPr>
            <p:nvPr/>
          </p:nvSpPr>
          <p:spPr bwMode="auto">
            <a:xfrm>
              <a:off x="2266" y="1801"/>
              <a:ext cx="259" cy="219"/>
            </a:xfrm>
            <a:custGeom>
              <a:avLst/>
              <a:gdLst>
                <a:gd name="T0" fmla="*/ 11 w 259"/>
                <a:gd name="T1" fmla="*/ 0 h 219"/>
                <a:gd name="T2" fmla="*/ 245 w 259"/>
                <a:gd name="T3" fmla="*/ 125 h 219"/>
                <a:gd name="T4" fmla="*/ 259 w 259"/>
                <a:gd name="T5" fmla="*/ 219 h 219"/>
                <a:gd name="T6" fmla="*/ 0 w 259"/>
                <a:gd name="T7" fmla="*/ 14 h 219"/>
                <a:gd name="T8" fmla="*/ 11 w 259"/>
                <a:gd name="T9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" h="219">
                  <a:moveTo>
                    <a:pt x="11" y="0"/>
                  </a:moveTo>
                  <a:lnTo>
                    <a:pt x="245" y="125"/>
                  </a:lnTo>
                  <a:lnTo>
                    <a:pt x="259" y="219"/>
                  </a:lnTo>
                  <a:lnTo>
                    <a:pt x="0" y="14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DFDFD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0" name="Oval 339"/>
            <p:cNvSpPr>
              <a:spLocks noChangeArrowheads="1"/>
            </p:cNvSpPr>
            <p:nvPr/>
          </p:nvSpPr>
          <p:spPr bwMode="auto">
            <a:xfrm>
              <a:off x="2162" y="1995"/>
              <a:ext cx="223" cy="223"/>
            </a:xfrm>
            <a:prstGeom prst="ellipse">
              <a:avLst/>
            </a:prstGeom>
            <a:solidFill>
              <a:srgbClr val="7A7D8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1" name="Freeform 340"/>
            <p:cNvSpPr>
              <a:spLocks/>
            </p:cNvSpPr>
            <p:nvPr/>
          </p:nvSpPr>
          <p:spPr bwMode="auto">
            <a:xfrm>
              <a:off x="2144" y="1980"/>
              <a:ext cx="550" cy="587"/>
            </a:xfrm>
            <a:custGeom>
              <a:avLst/>
              <a:gdLst>
                <a:gd name="T0" fmla="*/ 114 w 153"/>
                <a:gd name="T1" fmla="*/ 159 h 163"/>
                <a:gd name="T2" fmla="*/ 148 w 153"/>
                <a:gd name="T3" fmla="*/ 129 h 163"/>
                <a:gd name="T4" fmla="*/ 149 w 153"/>
                <a:gd name="T5" fmla="*/ 115 h 163"/>
                <a:gd name="T6" fmla="*/ 61 w 153"/>
                <a:gd name="T7" fmla="*/ 15 h 163"/>
                <a:gd name="T8" fmla="*/ 15 w 153"/>
                <a:gd name="T9" fmla="*/ 12 h 163"/>
                <a:gd name="T10" fmla="*/ 15 w 153"/>
                <a:gd name="T11" fmla="*/ 12 h 163"/>
                <a:gd name="T12" fmla="*/ 12 w 153"/>
                <a:gd name="T13" fmla="*/ 58 h 163"/>
                <a:gd name="T14" fmla="*/ 100 w 153"/>
                <a:gd name="T15" fmla="*/ 158 h 163"/>
                <a:gd name="T16" fmla="*/ 114 w 153"/>
                <a:gd name="T17" fmla="*/ 159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3" h="163">
                  <a:moveTo>
                    <a:pt x="114" y="159"/>
                  </a:moveTo>
                  <a:cubicBezTo>
                    <a:pt x="148" y="129"/>
                    <a:pt x="148" y="129"/>
                    <a:pt x="148" y="129"/>
                  </a:cubicBezTo>
                  <a:cubicBezTo>
                    <a:pt x="152" y="125"/>
                    <a:pt x="153" y="119"/>
                    <a:pt x="149" y="115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49" y="1"/>
                    <a:pt x="29" y="0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2" y="24"/>
                    <a:pt x="0" y="44"/>
                    <a:pt x="12" y="58"/>
                  </a:cubicBezTo>
                  <a:cubicBezTo>
                    <a:pt x="100" y="158"/>
                    <a:pt x="100" y="158"/>
                    <a:pt x="100" y="158"/>
                  </a:cubicBezTo>
                  <a:cubicBezTo>
                    <a:pt x="104" y="162"/>
                    <a:pt x="110" y="163"/>
                    <a:pt x="114" y="15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2" name="Freeform 341"/>
            <p:cNvSpPr>
              <a:spLocks/>
            </p:cNvSpPr>
            <p:nvPr/>
          </p:nvSpPr>
          <p:spPr bwMode="auto">
            <a:xfrm>
              <a:off x="2518" y="2355"/>
              <a:ext cx="596" cy="385"/>
            </a:xfrm>
            <a:custGeom>
              <a:avLst/>
              <a:gdLst>
                <a:gd name="T0" fmla="*/ 2 w 166"/>
                <a:gd name="T1" fmla="*/ 51 h 107"/>
                <a:gd name="T2" fmla="*/ 18 w 166"/>
                <a:gd name="T3" fmla="*/ 7 h 107"/>
                <a:gd name="T4" fmla="*/ 29 w 166"/>
                <a:gd name="T5" fmla="*/ 2 h 107"/>
                <a:gd name="T6" fmla="*/ 166 w 166"/>
                <a:gd name="T7" fmla="*/ 63 h 107"/>
                <a:gd name="T8" fmla="*/ 150 w 166"/>
                <a:gd name="T9" fmla="*/ 107 h 107"/>
                <a:gd name="T10" fmla="*/ 7 w 166"/>
                <a:gd name="T11" fmla="*/ 62 h 107"/>
                <a:gd name="T12" fmla="*/ 2 w 166"/>
                <a:gd name="T13" fmla="*/ 51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6" h="107">
                  <a:moveTo>
                    <a:pt x="2" y="51"/>
                  </a:moveTo>
                  <a:cubicBezTo>
                    <a:pt x="18" y="7"/>
                    <a:pt x="18" y="7"/>
                    <a:pt x="18" y="7"/>
                  </a:cubicBezTo>
                  <a:cubicBezTo>
                    <a:pt x="20" y="2"/>
                    <a:pt x="25" y="0"/>
                    <a:pt x="29" y="2"/>
                  </a:cubicBezTo>
                  <a:cubicBezTo>
                    <a:pt x="166" y="63"/>
                    <a:pt x="166" y="63"/>
                    <a:pt x="166" y="63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7" y="62"/>
                    <a:pt x="7" y="62"/>
                    <a:pt x="7" y="62"/>
                  </a:cubicBezTo>
                  <a:cubicBezTo>
                    <a:pt x="2" y="61"/>
                    <a:pt x="0" y="56"/>
                    <a:pt x="2" y="51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3" name="Freeform 342"/>
            <p:cNvSpPr>
              <a:spLocks/>
            </p:cNvSpPr>
            <p:nvPr/>
          </p:nvSpPr>
          <p:spPr bwMode="auto">
            <a:xfrm>
              <a:off x="2464" y="2344"/>
              <a:ext cx="259" cy="255"/>
            </a:xfrm>
            <a:custGeom>
              <a:avLst/>
              <a:gdLst>
                <a:gd name="T0" fmla="*/ 11 w 72"/>
                <a:gd name="T1" fmla="*/ 57 h 71"/>
                <a:gd name="T2" fmla="*/ 56 w 72"/>
                <a:gd name="T3" fmla="*/ 59 h 71"/>
                <a:gd name="T4" fmla="*/ 60 w 72"/>
                <a:gd name="T5" fmla="*/ 14 h 71"/>
                <a:gd name="T6" fmla="*/ 15 w 72"/>
                <a:gd name="T7" fmla="*/ 12 h 71"/>
                <a:gd name="T8" fmla="*/ 11 w 72"/>
                <a:gd name="T9" fmla="*/ 57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71">
                  <a:moveTo>
                    <a:pt x="11" y="57"/>
                  </a:moveTo>
                  <a:cubicBezTo>
                    <a:pt x="23" y="70"/>
                    <a:pt x="43" y="71"/>
                    <a:pt x="56" y="59"/>
                  </a:cubicBezTo>
                  <a:cubicBezTo>
                    <a:pt x="70" y="48"/>
                    <a:pt x="72" y="27"/>
                    <a:pt x="60" y="14"/>
                  </a:cubicBezTo>
                  <a:cubicBezTo>
                    <a:pt x="49" y="1"/>
                    <a:pt x="29" y="0"/>
                    <a:pt x="15" y="12"/>
                  </a:cubicBezTo>
                  <a:cubicBezTo>
                    <a:pt x="1" y="24"/>
                    <a:pt x="0" y="44"/>
                    <a:pt x="11" y="57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4" name="Freeform 343"/>
            <p:cNvSpPr>
              <a:spLocks/>
            </p:cNvSpPr>
            <p:nvPr/>
          </p:nvSpPr>
          <p:spPr bwMode="auto">
            <a:xfrm>
              <a:off x="3060" y="2585"/>
              <a:ext cx="331" cy="187"/>
            </a:xfrm>
            <a:custGeom>
              <a:avLst/>
              <a:gdLst>
                <a:gd name="T0" fmla="*/ 0 w 92"/>
                <a:gd name="T1" fmla="*/ 40 h 52"/>
                <a:gd name="T2" fmla="*/ 62 w 92"/>
                <a:gd name="T3" fmla="*/ 48 h 52"/>
                <a:gd name="T4" fmla="*/ 91 w 92"/>
                <a:gd name="T5" fmla="*/ 34 h 52"/>
                <a:gd name="T6" fmla="*/ 57 w 92"/>
                <a:gd name="T7" fmla="*/ 14 h 52"/>
                <a:gd name="T8" fmla="*/ 53 w 92"/>
                <a:gd name="T9" fmla="*/ 6 h 52"/>
                <a:gd name="T10" fmla="*/ 53 w 92"/>
                <a:gd name="T11" fmla="*/ 1 h 52"/>
                <a:gd name="T12" fmla="*/ 14 w 92"/>
                <a:gd name="T13" fmla="*/ 1 h 52"/>
                <a:gd name="T14" fmla="*/ 0 w 92"/>
                <a:gd name="T15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52">
                  <a:moveTo>
                    <a:pt x="0" y="40"/>
                  </a:moveTo>
                  <a:cubicBezTo>
                    <a:pt x="0" y="40"/>
                    <a:pt x="53" y="52"/>
                    <a:pt x="62" y="48"/>
                  </a:cubicBezTo>
                  <a:cubicBezTo>
                    <a:pt x="70" y="45"/>
                    <a:pt x="91" y="37"/>
                    <a:pt x="91" y="34"/>
                  </a:cubicBezTo>
                  <a:cubicBezTo>
                    <a:pt x="92" y="31"/>
                    <a:pt x="77" y="16"/>
                    <a:pt x="57" y="14"/>
                  </a:cubicBezTo>
                  <a:cubicBezTo>
                    <a:pt x="15" y="10"/>
                    <a:pt x="53" y="6"/>
                    <a:pt x="53" y="6"/>
                  </a:cubicBezTo>
                  <a:cubicBezTo>
                    <a:pt x="53" y="6"/>
                    <a:pt x="60" y="2"/>
                    <a:pt x="53" y="1"/>
                  </a:cubicBezTo>
                  <a:cubicBezTo>
                    <a:pt x="45" y="0"/>
                    <a:pt x="14" y="1"/>
                    <a:pt x="14" y="1"/>
                  </a:cubicBezTo>
                  <a:lnTo>
                    <a:pt x="0" y="40"/>
                  </a:lnTo>
                  <a:close/>
                </a:path>
              </a:pathLst>
            </a:custGeom>
            <a:solidFill>
              <a:srgbClr val="E9AE9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5" name="Freeform 344"/>
            <p:cNvSpPr>
              <a:spLocks/>
            </p:cNvSpPr>
            <p:nvPr/>
          </p:nvSpPr>
          <p:spPr bwMode="auto">
            <a:xfrm>
              <a:off x="1975" y="1815"/>
              <a:ext cx="651" cy="1101"/>
            </a:xfrm>
            <a:custGeom>
              <a:avLst/>
              <a:gdLst>
                <a:gd name="T0" fmla="*/ 81 w 181"/>
                <a:gd name="T1" fmla="*/ 0 h 306"/>
                <a:gd name="T2" fmla="*/ 37 w 181"/>
                <a:gd name="T3" fmla="*/ 40 h 306"/>
                <a:gd name="T4" fmla="*/ 1 w 181"/>
                <a:gd name="T5" fmla="*/ 198 h 306"/>
                <a:gd name="T6" fmla="*/ 1 w 181"/>
                <a:gd name="T7" fmla="*/ 306 h 306"/>
                <a:gd name="T8" fmla="*/ 153 w 181"/>
                <a:gd name="T9" fmla="*/ 306 h 306"/>
                <a:gd name="T10" fmla="*/ 153 w 181"/>
                <a:gd name="T11" fmla="*/ 57 h 306"/>
                <a:gd name="T12" fmla="*/ 81 w 181"/>
                <a:gd name="T13" fmla="*/ 0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1" h="306">
                  <a:moveTo>
                    <a:pt x="81" y="0"/>
                  </a:moveTo>
                  <a:cubicBezTo>
                    <a:pt x="81" y="0"/>
                    <a:pt x="57" y="10"/>
                    <a:pt x="37" y="40"/>
                  </a:cubicBezTo>
                  <a:cubicBezTo>
                    <a:pt x="11" y="80"/>
                    <a:pt x="1" y="154"/>
                    <a:pt x="1" y="198"/>
                  </a:cubicBezTo>
                  <a:cubicBezTo>
                    <a:pt x="0" y="232"/>
                    <a:pt x="1" y="306"/>
                    <a:pt x="1" y="306"/>
                  </a:cubicBezTo>
                  <a:cubicBezTo>
                    <a:pt x="153" y="306"/>
                    <a:pt x="153" y="306"/>
                    <a:pt x="153" y="306"/>
                  </a:cubicBezTo>
                  <a:cubicBezTo>
                    <a:pt x="153" y="306"/>
                    <a:pt x="181" y="79"/>
                    <a:pt x="153" y="57"/>
                  </a:cubicBezTo>
                  <a:cubicBezTo>
                    <a:pt x="125" y="35"/>
                    <a:pt x="81" y="0"/>
                    <a:pt x="8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6" name="Oval 345"/>
            <p:cNvSpPr>
              <a:spLocks noChangeArrowheads="1"/>
            </p:cNvSpPr>
            <p:nvPr/>
          </p:nvSpPr>
          <p:spPr bwMode="auto">
            <a:xfrm>
              <a:off x="2162" y="1995"/>
              <a:ext cx="223" cy="223"/>
            </a:xfrm>
            <a:prstGeom prst="ellipse">
              <a:avLst/>
            </a:prstGeom>
            <a:solidFill>
              <a:srgbClr val="7A7D8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7" name="Freeform 346"/>
            <p:cNvSpPr>
              <a:spLocks/>
            </p:cNvSpPr>
            <p:nvPr/>
          </p:nvSpPr>
          <p:spPr bwMode="auto">
            <a:xfrm>
              <a:off x="2255" y="2963"/>
              <a:ext cx="177" cy="284"/>
            </a:xfrm>
            <a:custGeom>
              <a:avLst/>
              <a:gdLst>
                <a:gd name="T0" fmla="*/ 44 w 49"/>
                <a:gd name="T1" fmla="*/ 35 h 79"/>
                <a:gd name="T2" fmla="*/ 32 w 49"/>
                <a:gd name="T3" fmla="*/ 76 h 79"/>
                <a:gd name="T4" fmla="*/ 4 w 49"/>
                <a:gd name="T5" fmla="*/ 44 h 79"/>
                <a:gd name="T6" fmla="*/ 16 w 49"/>
                <a:gd name="T7" fmla="*/ 2 h 79"/>
                <a:gd name="T8" fmla="*/ 44 w 49"/>
                <a:gd name="T9" fmla="*/ 3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9">
                  <a:moveTo>
                    <a:pt x="44" y="35"/>
                  </a:moveTo>
                  <a:cubicBezTo>
                    <a:pt x="49" y="55"/>
                    <a:pt x="43" y="74"/>
                    <a:pt x="32" y="76"/>
                  </a:cubicBezTo>
                  <a:cubicBezTo>
                    <a:pt x="21" y="79"/>
                    <a:pt x="9" y="64"/>
                    <a:pt x="4" y="44"/>
                  </a:cubicBezTo>
                  <a:cubicBezTo>
                    <a:pt x="0" y="23"/>
                    <a:pt x="5" y="5"/>
                    <a:pt x="16" y="2"/>
                  </a:cubicBezTo>
                  <a:cubicBezTo>
                    <a:pt x="27" y="0"/>
                    <a:pt x="39" y="14"/>
                    <a:pt x="44" y="35"/>
                  </a:cubicBezTo>
                  <a:close/>
                </a:path>
              </a:pathLst>
            </a:custGeom>
            <a:solidFill>
              <a:srgbClr val="F8C3A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8" name="Freeform 347"/>
            <p:cNvSpPr>
              <a:spLocks/>
            </p:cNvSpPr>
            <p:nvPr/>
          </p:nvSpPr>
          <p:spPr bwMode="auto">
            <a:xfrm>
              <a:off x="2058" y="1973"/>
              <a:ext cx="345" cy="652"/>
            </a:xfrm>
            <a:custGeom>
              <a:avLst/>
              <a:gdLst>
                <a:gd name="T0" fmla="*/ 9 w 96"/>
                <a:gd name="T1" fmla="*/ 171 h 181"/>
                <a:gd name="T2" fmla="*/ 54 w 96"/>
                <a:gd name="T3" fmla="*/ 180 h 181"/>
                <a:gd name="T4" fmla="*/ 66 w 96"/>
                <a:gd name="T5" fmla="*/ 173 h 181"/>
                <a:gd name="T6" fmla="*/ 93 w 96"/>
                <a:gd name="T7" fmla="*/ 42 h 181"/>
                <a:gd name="T8" fmla="*/ 67 w 96"/>
                <a:gd name="T9" fmla="*/ 3 h 181"/>
                <a:gd name="T10" fmla="*/ 67 w 96"/>
                <a:gd name="T11" fmla="*/ 3 h 181"/>
                <a:gd name="T12" fmla="*/ 29 w 96"/>
                <a:gd name="T13" fmla="*/ 29 h 181"/>
                <a:gd name="T14" fmla="*/ 1 w 96"/>
                <a:gd name="T15" fmla="*/ 159 h 181"/>
                <a:gd name="T16" fmla="*/ 9 w 96"/>
                <a:gd name="T17" fmla="*/ 17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6" h="181">
                  <a:moveTo>
                    <a:pt x="9" y="171"/>
                  </a:moveTo>
                  <a:cubicBezTo>
                    <a:pt x="54" y="180"/>
                    <a:pt x="54" y="180"/>
                    <a:pt x="54" y="180"/>
                  </a:cubicBezTo>
                  <a:cubicBezTo>
                    <a:pt x="59" y="181"/>
                    <a:pt x="64" y="178"/>
                    <a:pt x="66" y="173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96" y="24"/>
                    <a:pt x="85" y="7"/>
                    <a:pt x="67" y="3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50" y="0"/>
                    <a:pt x="32" y="11"/>
                    <a:pt x="29" y="29"/>
                  </a:cubicBezTo>
                  <a:cubicBezTo>
                    <a:pt x="1" y="159"/>
                    <a:pt x="1" y="159"/>
                    <a:pt x="1" y="159"/>
                  </a:cubicBezTo>
                  <a:cubicBezTo>
                    <a:pt x="0" y="165"/>
                    <a:pt x="4" y="170"/>
                    <a:pt x="9" y="171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9" name="Freeform 348"/>
            <p:cNvSpPr>
              <a:spLocks/>
            </p:cNvSpPr>
            <p:nvPr/>
          </p:nvSpPr>
          <p:spPr bwMode="auto">
            <a:xfrm>
              <a:off x="2058" y="2502"/>
              <a:ext cx="348" cy="601"/>
            </a:xfrm>
            <a:custGeom>
              <a:avLst/>
              <a:gdLst>
                <a:gd name="T0" fmla="*/ 7 w 97"/>
                <a:gd name="T1" fmla="*/ 15 h 167"/>
                <a:gd name="T2" fmla="*/ 53 w 97"/>
                <a:gd name="T3" fmla="*/ 1 h 167"/>
                <a:gd name="T4" fmla="*/ 63 w 97"/>
                <a:gd name="T5" fmla="*/ 7 h 167"/>
                <a:gd name="T6" fmla="*/ 97 w 97"/>
                <a:gd name="T7" fmla="*/ 153 h 167"/>
                <a:gd name="T8" fmla="*/ 52 w 97"/>
                <a:gd name="T9" fmla="*/ 167 h 167"/>
                <a:gd name="T10" fmla="*/ 1 w 97"/>
                <a:gd name="T11" fmla="*/ 26 h 167"/>
                <a:gd name="T12" fmla="*/ 7 w 97"/>
                <a:gd name="T13" fmla="*/ 15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167">
                  <a:moveTo>
                    <a:pt x="7" y="15"/>
                  </a:moveTo>
                  <a:cubicBezTo>
                    <a:pt x="53" y="1"/>
                    <a:pt x="53" y="1"/>
                    <a:pt x="53" y="1"/>
                  </a:cubicBezTo>
                  <a:cubicBezTo>
                    <a:pt x="57" y="0"/>
                    <a:pt x="62" y="2"/>
                    <a:pt x="63" y="7"/>
                  </a:cubicBezTo>
                  <a:cubicBezTo>
                    <a:pt x="97" y="153"/>
                    <a:pt x="97" y="153"/>
                    <a:pt x="97" y="153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0" y="21"/>
                    <a:pt x="3" y="16"/>
                    <a:pt x="7" y="15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0" name="Freeform 349"/>
            <p:cNvSpPr>
              <a:spLocks/>
            </p:cNvSpPr>
            <p:nvPr/>
          </p:nvSpPr>
          <p:spPr bwMode="auto">
            <a:xfrm>
              <a:off x="2051" y="2448"/>
              <a:ext cx="255" cy="249"/>
            </a:xfrm>
            <a:custGeom>
              <a:avLst/>
              <a:gdLst>
                <a:gd name="T0" fmla="*/ 3 w 71"/>
                <a:gd name="T1" fmla="*/ 28 h 69"/>
                <a:gd name="T2" fmla="*/ 29 w 71"/>
                <a:gd name="T3" fmla="*/ 65 h 69"/>
                <a:gd name="T4" fmla="*/ 67 w 71"/>
                <a:gd name="T5" fmla="*/ 41 h 69"/>
                <a:gd name="T6" fmla="*/ 42 w 71"/>
                <a:gd name="T7" fmla="*/ 3 h 69"/>
                <a:gd name="T8" fmla="*/ 3 w 71"/>
                <a:gd name="T9" fmla="*/ 2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69">
                  <a:moveTo>
                    <a:pt x="3" y="28"/>
                  </a:moveTo>
                  <a:cubicBezTo>
                    <a:pt x="0" y="45"/>
                    <a:pt x="11" y="61"/>
                    <a:pt x="29" y="65"/>
                  </a:cubicBezTo>
                  <a:cubicBezTo>
                    <a:pt x="47" y="69"/>
                    <a:pt x="64" y="58"/>
                    <a:pt x="67" y="41"/>
                  </a:cubicBezTo>
                  <a:cubicBezTo>
                    <a:pt x="71" y="24"/>
                    <a:pt x="59" y="7"/>
                    <a:pt x="42" y="3"/>
                  </a:cubicBezTo>
                  <a:cubicBezTo>
                    <a:pt x="24" y="0"/>
                    <a:pt x="7" y="11"/>
                    <a:pt x="3" y="28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1" name="Freeform 350"/>
            <p:cNvSpPr>
              <a:spLocks/>
            </p:cNvSpPr>
            <p:nvPr/>
          </p:nvSpPr>
          <p:spPr bwMode="auto">
            <a:xfrm>
              <a:off x="3836" y="1610"/>
              <a:ext cx="259" cy="327"/>
            </a:xfrm>
            <a:custGeom>
              <a:avLst/>
              <a:gdLst>
                <a:gd name="T0" fmla="*/ 255 w 259"/>
                <a:gd name="T1" fmla="*/ 183 h 327"/>
                <a:gd name="T2" fmla="*/ 259 w 259"/>
                <a:gd name="T3" fmla="*/ 212 h 327"/>
                <a:gd name="T4" fmla="*/ 79 w 259"/>
                <a:gd name="T5" fmla="*/ 327 h 327"/>
                <a:gd name="T6" fmla="*/ 0 w 259"/>
                <a:gd name="T7" fmla="*/ 191 h 327"/>
                <a:gd name="T8" fmla="*/ 198 w 259"/>
                <a:gd name="T9" fmla="*/ 0 h 327"/>
                <a:gd name="T10" fmla="*/ 255 w 259"/>
                <a:gd name="T11" fmla="*/ 183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9" h="327">
                  <a:moveTo>
                    <a:pt x="255" y="183"/>
                  </a:moveTo>
                  <a:lnTo>
                    <a:pt x="259" y="212"/>
                  </a:lnTo>
                  <a:lnTo>
                    <a:pt x="79" y="327"/>
                  </a:lnTo>
                  <a:lnTo>
                    <a:pt x="0" y="191"/>
                  </a:lnTo>
                  <a:lnTo>
                    <a:pt x="198" y="0"/>
                  </a:lnTo>
                  <a:lnTo>
                    <a:pt x="255" y="183"/>
                  </a:lnTo>
                  <a:close/>
                </a:path>
              </a:pathLst>
            </a:custGeom>
            <a:solidFill>
              <a:srgbClr val="E9AE9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2" name="Freeform 351"/>
            <p:cNvSpPr>
              <a:spLocks/>
            </p:cNvSpPr>
            <p:nvPr/>
          </p:nvSpPr>
          <p:spPr bwMode="auto">
            <a:xfrm>
              <a:off x="3682" y="1257"/>
              <a:ext cx="485" cy="544"/>
            </a:xfrm>
            <a:custGeom>
              <a:avLst/>
              <a:gdLst>
                <a:gd name="T0" fmla="*/ 30 w 135"/>
                <a:gd name="T1" fmla="*/ 61 h 151"/>
                <a:gd name="T2" fmla="*/ 42 w 135"/>
                <a:gd name="T3" fmla="*/ 58 h 151"/>
                <a:gd name="T4" fmla="*/ 61 w 135"/>
                <a:gd name="T5" fmla="*/ 78 h 151"/>
                <a:gd name="T6" fmla="*/ 63 w 135"/>
                <a:gd name="T7" fmla="*/ 107 h 151"/>
                <a:gd name="T8" fmla="*/ 70 w 135"/>
                <a:gd name="T9" fmla="*/ 99 h 151"/>
                <a:gd name="T10" fmla="*/ 89 w 135"/>
                <a:gd name="T11" fmla="*/ 126 h 151"/>
                <a:gd name="T12" fmla="*/ 114 w 135"/>
                <a:gd name="T13" fmla="*/ 149 h 151"/>
                <a:gd name="T14" fmla="*/ 132 w 135"/>
                <a:gd name="T15" fmla="*/ 77 h 151"/>
                <a:gd name="T16" fmla="*/ 80 w 135"/>
                <a:gd name="T17" fmla="*/ 10 h 151"/>
                <a:gd name="T18" fmla="*/ 10 w 135"/>
                <a:gd name="T19" fmla="*/ 41 h 151"/>
                <a:gd name="T20" fmla="*/ 0 w 135"/>
                <a:gd name="T21" fmla="*/ 65 h 151"/>
                <a:gd name="T22" fmla="*/ 30 w 135"/>
                <a:gd name="T23" fmla="*/ 6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5" h="151">
                  <a:moveTo>
                    <a:pt x="30" y="61"/>
                  </a:moveTo>
                  <a:cubicBezTo>
                    <a:pt x="30" y="61"/>
                    <a:pt x="37" y="56"/>
                    <a:pt x="42" y="58"/>
                  </a:cubicBezTo>
                  <a:cubicBezTo>
                    <a:pt x="46" y="60"/>
                    <a:pt x="61" y="75"/>
                    <a:pt x="61" y="78"/>
                  </a:cubicBezTo>
                  <a:cubicBezTo>
                    <a:pt x="61" y="81"/>
                    <a:pt x="63" y="107"/>
                    <a:pt x="63" y="107"/>
                  </a:cubicBezTo>
                  <a:cubicBezTo>
                    <a:pt x="70" y="99"/>
                    <a:pt x="70" y="99"/>
                    <a:pt x="70" y="99"/>
                  </a:cubicBezTo>
                  <a:cubicBezTo>
                    <a:pt x="89" y="126"/>
                    <a:pt x="89" y="126"/>
                    <a:pt x="89" y="126"/>
                  </a:cubicBezTo>
                  <a:cubicBezTo>
                    <a:pt x="89" y="126"/>
                    <a:pt x="112" y="147"/>
                    <a:pt x="114" y="149"/>
                  </a:cubicBezTo>
                  <a:cubicBezTo>
                    <a:pt x="117" y="151"/>
                    <a:pt x="135" y="100"/>
                    <a:pt x="132" y="77"/>
                  </a:cubicBezTo>
                  <a:cubicBezTo>
                    <a:pt x="129" y="54"/>
                    <a:pt x="122" y="18"/>
                    <a:pt x="80" y="10"/>
                  </a:cubicBezTo>
                  <a:cubicBezTo>
                    <a:pt x="36" y="0"/>
                    <a:pt x="10" y="41"/>
                    <a:pt x="10" y="41"/>
                  </a:cubicBezTo>
                  <a:cubicBezTo>
                    <a:pt x="10" y="41"/>
                    <a:pt x="1" y="64"/>
                    <a:pt x="0" y="65"/>
                  </a:cubicBezTo>
                  <a:cubicBezTo>
                    <a:pt x="0" y="65"/>
                    <a:pt x="2" y="76"/>
                    <a:pt x="30" y="6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3" name="Freeform 352"/>
            <p:cNvSpPr>
              <a:spLocks/>
            </p:cNvSpPr>
            <p:nvPr/>
          </p:nvSpPr>
          <p:spPr bwMode="auto">
            <a:xfrm>
              <a:off x="3689" y="1466"/>
              <a:ext cx="327" cy="399"/>
            </a:xfrm>
            <a:custGeom>
              <a:avLst/>
              <a:gdLst>
                <a:gd name="T0" fmla="*/ 91 w 91"/>
                <a:gd name="T1" fmla="*/ 43 h 111"/>
                <a:gd name="T2" fmla="*/ 91 w 91"/>
                <a:gd name="T3" fmla="*/ 43 h 111"/>
                <a:gd name="T4" fmla="*/ 90 w 91"/>
                <a:gd name="T5" fmla="*/ 36 h 111"/>
                <a:gd name="T6" fmla="*/ 80 w 91"/>
                <a:gd name="T7" fmla="*/ 23 h 111"/>
                <a:gd name="T8" fmla="*/ 80 w 91"/>
                <a:gd name="T9" fmla="*/ 23 h 111"/>
                <a:gd name="T10" fmla="*/ 71 w 91"/>
                <a:gd name="T11" fmla="*/ 28 h 111"/>
                <a:gd name="T12" fmla="*/ 68 w 91"/>
                <a:gd name="T13" fmla="*/ 41 h 111"/>
                <a:gd name="T14" fmla="*/ 61 w 91"/>
                <a:gd name="T15" fmla="*/ 40 h 111"/>
                <a:gd name="T16" fmla="*/ 59 w 91"/>
                <a:gd name="T17" fmla="*/ 20 h 111"/>
                <a:gd name="T18" fmla="*/ 38 w 91"/>
                <a:gd name="T19" fmla="*/ 0 h 111"/>
                <a:gd name="T20" fmla="*/ 5 w 91"/>
                <a:gd name="T21" fmla="*/ 11 h 111"/>
                <a:gd name="T22" fmla="*/ 5 w 91"/>
                <a:gd name="T23" fmla="*/ 35 h 111"/>
                <a:gd name="T24" fmla="*/ 0 w 91"/>
                <a:gd name="T25" fmla="*/ 71 h 111"/>
                <a:gd name="T26" fmla="*/ 7 w 91"/>
                <a:gd name="T27" fmla="*/ 75 h 111"/>
                <a:gd name="T28" fmla="*/ 8 w 91"/>
                <a:gd name="T29" fmla="*/ 77 h 111"/>
                <a:gd name="T30" fmla="*/ 12 w 91"/>
                <a:gd name="T31" fmla="*/ 88 h 111"/>
                <a:gd name="T32" fmla="*/ 14 w 91"/>
                <a:gd name="T33" fmla="*/ 89 h 111"/>
                <a:gd name="T34" fmla="*/ 14 w 91"/>
                <a:gd name="T35" fmla="*/ 94 h 111"/>
                <a:gd name="T36" fmla="*/ 17 w 91"/>
                <a:gd name="T37" fmla="*/ 106 h 111"/>
                <a:gd name="T38" fmla="*/ 32 w 91"/>
                <a:gd name="T39" fmla="*/ 110 h 111"/>
                <a:gd name="T40" fmla="*/ 33 w 91"/>
                <a:gd name="T41" fmla="*/ 110 h 111"/>
                <a:gd name="T42" fmla="*/ 44 w 91"/>
                <a:gd name="T43" fmla="*/ 105 h 111"/>
                <a:gd name="T44" fmla="*/ 72 w 91"/>
                <a:gd name="T45" fmla="*/ 87 h 111"/>
                <a:gd name="T46" fmla="*/ 72 w 91"/>
                <a:gd name="T47" fmla="*/ 86 h 111"/>
                <a:gd name="T48" fmla="*/ 82 w 91"/>
                <a:gd name="T49" fmla="*/ 58 h 111"/>
                <a:gd name="T50" fmla="*/ 91 w 91"/>
                <a:gd name="T51" fmla="*/ 43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1" h="111">
                  <a:moveTo>
                    <a:pt x="91" y="43"/>
                  </a:moveTo>
                  <a:cubicBezTo>
                    <a:pt x="91" y="43"/>
                    <a:pt x="91" y="43"/>
                    <a:pt x="91" y="43"/>
                  </a:cubicBezTo>
                  <a:cubicBezTo>
                    <a:pt x="91" y="40"/>
                    <a:pt x="90" y="38"/>
                    <a:pt x="90" y="36"/>
                  </a:cubicBezTo>
                  <a:cubicBezTo>
                    <a:pt x="87" y="21"/>
                    <a:pt x="80" y="23"/>
                    <a:pt x="80" y="23"/>
                  </a:cubicBezTo>
                  <a:cubicBezTo>
                    <a:pt x="80" y="23"/>
                    <a:pt x="80" y="23"/>
                    <a:pt x="80" y="23"/>
                  </a:cubicBezTo>
                  <a:cubicBezTo>
                    <a:pt x="78" y="23"/>
                    <a:pt x="75" y="25"/>
                    <a:pt x="71" y="28"/>
                  </a:cubicBezTo>
                  <a:cubicBezTo>
                    <a:pt x="71" y="28"/>
                    <a:pt x="69" y="40"/>
                    <a:pt x="68" y="41"/>
                  </a:cubicBezTo>
                  <a:cubicBezTo>
                    <a:pt x="67" y="43"/>
                    <a:pt x="61" y="40"/>
                    <a:pt x="61" y="40"/>
                  </a:cubicBezTo>
                  <a:cubicBezTo>
                    <a:pt x="61" y="40"/>
                    <a:pt x="60" y="22"/>
                    <a:pt x="59" y="20"/>
                  </a:cubicBezTo>
                  <a:cubicBezTo>
                    <a:pt x="58" y="18"/>
                    <a:pt x="47" y="0"/>
                    <a:pt x="38" y="0"/>
                  </a:cubicBezTo>
                  <a:cubicBezTo>
                    <a:pt x="29" y="0"/>
                    <a:pt x="5" y="11"/>
                    <a:pt x="5" y="11"/>
                  </a:cubicBezTo>
                  <a:cubicBezTo>
                    <a:pt x="5" y="11"/>
                    <a:pt x="4" y="30"/>
                    <a:pt x="5" y="35"/>
                  </a:cubicBezTo>
                  <a:cubicBezTo>
                    <a:pt x="6" y="39"/>
                    <a:pt x="0" y="69"/>
                    <a:pt x="0" y="71"/>
                  </a:cubicBezTo>
                  <a:cubicBezTo>
                    <a:pt x="1" y="74"/>
                    <a:pt x="7" y="75"/>
                    <a:pt x="7" y="75"/>
                  </a:cubicBezTo>
                  <a:cubicBezTo>
                    <a:pt x="7" y="75"/>
                    <a:pt x="7" y="76"/>
                    <a:pt x="8" y="77"/>
                  </a:cubicBezTo>
                  <a:cubicBezTo>
                    <a:pt x="9" y="81"/>
                    <a:pt x="12" y="88"/>
                    <a:pt x="12" y="88"/>
                  </a:cubicBezTo>
                  <a:cubicBezTo>
                    <a:pt x="12" y="89"/>
                    <a:pt x="14" y="89"/>
                    <a:pt x="14" y="89"/>
                  </a:cubicBezTo>
                  <a:cubicBezTo>
                    <a:pt x="13" y="91"/>
                    <a:pt x="13" y="93"/>
                    <a:pt x="14" y="94"/>
                  </a:cubicBezTo>
                  <a:cubicBezTo>
                    <a:pt x="16" y="96"/>
                    <a:pt x="16" y="103"/>
                    <a:pt x="17" y="106"/>
                  </a:cubicBezTo>
                  <a:cubicBezTo>
                    <a:pt x="17" y="108"/>
                    <a:pt x="26" y="111"/>
                    <a:pt x="32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5" y="110"/>
                    <a:pt x="39" y="108"/>
                    <a:pt x="44" y="105"/>
                  </a:cubicBezTo>
                  <a:cubicBezTo>
                    <a:pt x="54" y="100"/>
                    <a:pt x="66" y="93"/>
                    <a:pt x="72" y="87"/>
                  </a:cubicBezTo>
                  <a:cubicBezTo>
                    <a:pt x="72" y="87"/>
                    <a:pt x="72" y="86"/>
                    <a:pt x="72" y="86"/>
                  </a:cubicBezTo>
                  <a:cubicBezTo>
                    <a:pt x="81" y="76"/>
                    <a:pt x="82" y="58"/>
                    <a:pt x="82" y="58"/>
                  </a:cubicBezTo>
                  <a:cubicBezTo>
                    <a:pt x="88" y="53"/>
                    <a:pt x="90" y="48"/>
                    <a:pt x="91" y="43"/>
                  </a:cubicBezTo>
                  <a:close/>
                </a:path>
              </a:pathLst>
            </a:custGeom>
            <a:solidFill>
              <a:srgbClr val="F8C3A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4" name="Freeform 353"/>
            <p:cNvSpPr>
              <a:spLocks/>
            </p:cNvSpPr>
            <p:nvPr/>
          </p:nvSpPr>
          <p:spPr bwMode="auto">
            <a:xfrm>
              <a:off x="3851" y="1930"/>
              <a:ext cx="36" cy="90"/>
            </a:xfrm>
            <a:custGeom>
              <a:avLst/>
              <a:gdLst>
                <a:gd name="T0" fmla="*/ 36 w 36"/>
                <a:gd name="T1" fmla="*/ 0 h 90"/>
                <a:gd name="T2" fmla="*/ 0 w 36"/>
                <a:gd name="T3" fmla="*/ 72 h 90"/>
                <a:gd name="T4" fmla="*/ 10 w 36"/>
                <a:gd name="T5" fmla="*/ 90 h 90"/>
                <a:gd name="T6" fmla="*/ 36 w 36"/>
                <a:gd name="T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90">
                  <a:moveTo>
                    <a:pt x="36" y="0"/>
                  </a:moveTo>
                  <a:lnTo>
                    <a:pt x="0" y="72"/>
                  </a:lnTo>
                  <a:lnTo>
                    <a:pt x="10" y="9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D83B4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5" name="Freeform 354"/>
            <p:cNvSpPr>
              <a:spLocks/>
            </p:cNvSpPr>
            <p:nvPr/>
          </p:nvSpPr>
          <p:spPr bwMode="auto">
            <a:xfrm>
              <a:off x="3861" y="1801"/>
              <a:ext cx="259" cy="219"/>
            </a:xfrm>
            <a:custGeom>
              <a:avLst/>
              <a:gdLst>
                <a:gd name="T0" fmla="*/ 248 w 259"/>
                <a:gd name="T1" fmla="*/ 0 h 219"/>
                <a:gd name="T2" fmla="*/ 11 w 259"/>
                <a:gd name="T3" fmla="*/ 125 h 219"/>
                <a:gd name="T4" fmla="*/ 0 w 259"/>
                <a:gd name="T5" fmla="*/ 219 h 219"/>
                <a:gd name="T6" fmla="*/ 259 w 259"/>
                <a:gd name="T7" fmla="*/ 14 h 219"/>
                <a:gd name="T8" fmla="*/ 248 w 259"/>
                <a:gd name="T9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" h="219">
                  <a:moveTo>
                    <a:pt x="248" y="0"/>
                  </a:moveTo>
                  <a:lnTo>
                    <a:pt x="11" y="125"/>
                  </a:lnTo>
                  <a:lnTo>
                    <a:pt x="0" y="219"/>
                  </a:lnTo>
                  <a:lnTo>
                    <a:pt x="259" y="14"/>
                  </a:lnTo>
                  <a:lnTo>
                    <a:pt x="248" y="0"/>
                  </a:lnTo>
                  <a:close/>
                </a:path>
              </a:pathLst>
            </a:custGeom>
            <a:solidFill>
              <a:srgbClr val="DFDFD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" name="Freeform 355"/>
            <p:cNvSpPr>
              <a:spLocks/>
            </p:cNvSpPr>
            <p:nvPr/>
          </p:nvSpPr>
          <p:spPr bwMode="auto">
            <a:xfrm>
              <a:off x="3761" y="1815"/>
              <a:ext cx="647" cy="1101"/>
            </a:xfrm>
            <a:custGeom>
              <a:avLst/>
              <a:gdLst>
                <a:gd name="T0" fmla="*/ 100 w 180"/>
                <a:gd name="T1" fmla="*/ 0 h 306"/>
                <a:gd name="T2" fmla="*/ 144 w 180"/>
                <a:gd name="T3" fmla="*/ 40 h 306"/>
                <a:gd name="T4" fmla="*/ 180 w 180"/>
                <a:gd name="T5" fmla="*/ 198 h 306"/>
                <a:gd name="T6" fmla="*/ 180 w 180"/>
                <a:gd name="T7" fmla="*/ 306 h 306"/>
                <a:gd name="T8" fmla="*/ 28 w 180"/>
                <a:gd name="T9" fmla="*/ 306 h 306"/>
                <a:gd name="T10" fmla="*/ 28 w 180"/>
                <a:gd name="T11" fmla="*/ 57 h 306"/>
                <a:gd name="T12" fmla="*/ 100 w 180"/>
                <a:gd name="T13" fmla="*/ 0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306">
                  <a:moveTo>
                    <a:pt x="100" y="0"/>
                  </a:moveTo>
                  <a:cubicBezTo>
                    <a:pt x="100" y="0"/>
                    <a:pt x="124" y="10"/>
                    <a:pt x="144" y="40"/>
                  </a:cubicBezTo>
                  <a:cubicBezTo>
                    <a:pt x="170" y="80"/>
                    <a:pt x="180" y="154"/>
                    <a:pt x="180" y="198"/>
                  </a:cubicBezTo>
                  <a:cubicBezTo>
                    <a:pt x="180" y="232"/>
                    <a:pt x="180" y="306"/>
                    <a:pt x="180" y="306"/>
                  </a:cubicBezTo>
                  <a:cubicBezTo>
                    <a:pt x="28" y="306"/>
                    <a:pt x="28" y="306"/>
                    <a:pt x="28" y="306"/>
                  </a:cubicBezTo>
                  <a:cubicBezTo>
                    <a:pt x="28" y="306"/>
                    <a:pt x="0" y="79"/>
                    <a:pt x="28" y="57"/>
                  </a:cubicBezTo>
                  <a:cubicBezTo>
                    <a:pt x="56" y="35"/>
                    <a:pt x="100" y="0"/>
                    <a:pt x="100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7" name="Oval 356"/>
            <p:cNvSpPr>
              <a:spLocks noChangeArrowheads="1"/>
            </p:cNvSpPr>
            <p:nvPr/>
          </p:nvSpPr>
          <p:spPr bwMode="auto">
            <a:xfrm>
              <a:off x="4002" y="1995"/>
              <a:ext cx="222" cy="223"/>
            </a:xfrm>
            <a:prstGeom prst="ellipse">
              <a:avLst/>
            </a:prstGeom>
            <a:solidFill>
              <a:srgbClr val="7A7D8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8" name="Freeform 357"/>
            <p:cNvSpPr>
              <a:spLocks/>
            </p:cNvSpPr>
            <p:nvPr/>
          </p:nvSpPr>
          <p:spPr bwMode="auto">
            <a:xfrm>
              <a:off x="3693" y="1980"/>
              <a:ext cx="549" cy="587"/>
            </a:xfrm>
            <a:custGeom>
              <a:avLst/>
              <a:gdLst>
                <a:gd name="T0" fmla="*/ 39 w 153"/>
                <a:gd name="T1" fmla="*/ 159 h 163"/>
                <a:gd name="T2" fmla="*/ 4 w 153"/>
                <a:gd name="T3" fmla="*/ 129 h 163"/>
                <a:gd name="T4" fmla="*/ 3 w 153"/>
                <a:gd name="T5" fmla="*/ 115 h 163"/>
                <a:gd name="T6" fmla="*/ 91 w 153"/>
                <a:gd name="T7" fmla="*/ 15 h 163"/>
                <a:gd name="T8" fmla="*/ 138 w 153"/>
                <a:gd name="T9" fmla="*/ 12 h 163"/>
                <a:gd name="T10" fmla="*/ 138 w 153"/>
                <a:gd name="T11" fmla="*/ 12 h 163"/>
                <a:gd name="T12" fmla="*/ 141 w 153"/>
                <a:gd name="T13" fmla="*/ 58 h 163"/>
                <a:gd name="T14" fmla="*/ 53 w 153"/>
                <a:gd name="T15" fmla="*/ 158 h 163"/>
                <a:gd name="T16" fmla="*/ 39 w 153"/>
                <a:gd name="T17" fmla="*/ 159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3" h="163">
                  <a:moveTo>
                    <a:pt x="39" y="159"/>
                  </a:moveTo>
                  <a:cubicBezTo>
                    <a:pt x="4" y="129"/>
                    <a:pt x="4" y="129"/>
                    <a:pt x="4" y="129"/>
                  </a:cubicBezTo>
                  <a:cubicBezTo>
                    <a:pt x="0" y="125"/>
                    <a:pt x="0" y="119"/>
                    <a:pt x="3" y="11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103" y="1"/>
                    <a:pt x="124" y="0"/>
                    <a:pt x="138" y="12"/>
                  </a:cubicBezTo>
                  <a:cubicBezTo>
                    <a:pt x="138" y="12"/>
                    <a:pt x="138" y="12"/>
                    <a:pt x="138" y="12"/>
                  </a:cubicBezTo>
                  <a:cubicBezTo>
                    <a:pt x="151" y="24"/>
                    <a:pt x="153" y="44"/>
                    <a:pt x="141" y="58"/>
                  </a:cubicBezTo>
                  <a:cubicBezTo>
                    <a:pt x="53" y="158"/>
                    <a:pt x="53" y="158"/>
                    <a:pt x="53" y="158"/>
                  </a:cubicBezTo>
                  <a:cubicBezTo>
                    <a:pt x="49" y="162"/>
                    <a:pt x="43" y="163"/>
                    <a:pt x="39" y="15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9" name="Freeform 358"/>
            <p:cNvSpPr>
              <a:spLocks/>
            </p:cNvSpPr>
            <p:nvPr/>
          </p:nvSpPr>
          <p:spPr bwMode="auto">
            <a:xfrm>
              <a:off x="3272" y="2355"/>
              <a:ext cx="597" cy="385"/>
            </a:xfrm>
            <a:custGeom>
              <a:avLst/>
              <a:gdLst>
                <a:gd name="T0" fmla="*/ 164 w 166"/>
                <a:gd name="T1" fmla="*/ 51 h 107"/>
                <a:gd name="T2" fmla="*/ 148 w 166"/>
                <a:gd name="T3" fmla="*/ 7 h 107"/>
                <a:gd name="T4" fmla="*/ 137 w 166"/>
                <a:gd name="T5" fmla="*/ 2 h 107"/>
                <a:gd name="T6" fmla="*/ 0 w 166"/>
                <a:gd name="T7" fmla="*/ 63 h 107"/>
                <a:gd name="T8" fmla="*/ 15 w 166"/>
                <a:gd name="T9" fmla="*/ 107 h 107"/>
                <a:gd name="T10" fmla="*/ 159 w 166"/>
                <a:gd name="T11" fmla="*/ 62 h 107"/>
                <a:gd name="T12" fmla="*/ 164 w 166"/>
                <a:gd name="T13" fmla="*/ 51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6" h="107">
                  <a:moveTo>
                    <a:pt x="164" y="51"/>
                  </a:moveTo>
                  <a:cubicBezTo>
                    <a:pt x="148" y="7"/>
                    <a:pt x="148" y="7"/>
                    <a:pt x="148" y="7"/>
                  </a:cubicBezTo>
                  <a:cubicBezTo>
                    <a:pt x="146" y="2"/>
                    <a:pt x="141" y="0"/>
                    <a:pt x="137" y="2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5" y="107"/>
                    <a:pt x="15" y="107"/>
                    <a:pt x="15" y="107"/>
                  </a:cubicBezTo>
                  <a:cubicBezTo>
                    <a:pt x="159" y="62"/>
                    <a:pt x="159" y="62"/>
                    <a:pt x="159" y="62"/>
                  </a:cubicBezTo>
                  <a:cubicBezTo>
                    <a:pt x="164" y="61"/>
                    <a:pt x="166" y="56"/>
                    <a:pt x="164" y="5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0" name="Freeform 359"/>
            <p:cNvSpPr>
              <a:spLocks/>
            </p:cNvSpPr>
            <p:nvPr/>
          </p:nvSpPr>
          <p:spPr bwMode="auto">
            <a:xfrm>
              <a:off x="3664" y="2344"/>
              <a:ext cx="258" cy="255"/>
            </a:xfrm>
            <a:custGeom>
              <a:avLst/>
              <a:gdLst>
                <a:gd name="T0" fmla="*/ 61 w 72"/>
                <a:gd name="T1" fmla="*/ 57 h 71"/>
                <a:gd name="T2" fmla="*/ 15 w 72"/>
                <a:gd name="T3" fmla="*/ 59 h 71"/>
                <a:gd name="T4" fmla="*/ 11 w 72"/>
                <a:gd name="T5" fmla="*/ 14 h 71"/>
                <a:gd name="T6" fmla="*/ 57 w 72"/>
                <a:gd name="T7" fmla="*/ 12 h 71"/>
                <a:gd name="T8" fmla="*/ 61 w 72"/>
                <a:gd name="T9" fmla="*/ 57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71">
                  <a:moveTo>
                    <a:pt x="61" y="57"/>
                  </a:moveTo>
                  <a:cubicBezTo>
                    <a:pt x="49" y="70"/>
                    <a:pt x="29" y="71"/>
                    <a:pt x="15" y="59"/>
                  </a:cubicBezTo>
                  <a:cubicBezTo>
                    <a:pt x="2" y="48"/>
                    <a:pt x="0" y="27"/>
                    <a:pt x="11" y="14"/>
                  </a:cubicBezTo>
                  <a:cubicBezTo>
                    <a:pt x="23" y="1"/>
                    <a:pt x="43" y="0"/>
                    <a:pt x="57" y="12"/>
                  </a:cubicBezTo>
                  <a:cubicBezTo>
                    <a:pt x="70" y="24"/>
                    <a:pt x="72" y="44"/>
                    <a:pt x="61" y="5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1" name="Freeform 360"/>
            <p:cNvSpPr>
              <a:spLocks/>
            </p:cNvSpPr>
            <p:nvPr/>
          </p:nvSpPr>
          <p:spPr bwMode="auto">
            <a:xfrm>
              <a:off x="2996" y="2585"/>
              <a:ext cx="330" cy="187"/>
            </a:xfrm>
            <a:custGeom>
              <a:avLst/>
              <a:gdLst>
                <a:gd name="T0" fmla="*/ 92 w 92"/>
                <a:gd name="T1" fmla="*/ 40 h 52"/>
                <a:gd name="T2" fmla="*/ 30 w 92"/>
                <a:gd name="T3" fmla="*/ 48 h 52"/>
                <a:gd name="T4" fmla="*/ 0 w 92"/>
                <a:gd name="T5" fmla="*/ 34 h 52"/>
                <a:gd name="T6" fmla="*/ 35 w 92"/>
                <a:gd name="T7" fmla="*/ 14 h 52"/>
                <a:gd name="T8" fmla="*/ 39 w 92"/>
                <a:gd name="T9" fmla="*/ 6 h 52"/>
                <a:gd name="T10" fmla="*/ 39 w 92"/>
                <a:gd name="T11" fmla="*/ 1 h 52"/>
                <a:gd name="T12" fmla="*/ 77 w 92"/>
                <a:gd name="T13" fmla="*/ 1 h 52"/>
                <a:gd name="T14" fmla="*/ 92 w 92"/>
                <a:gd name="T15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52">
                  <a:moveTo>
                    <a:pt x="92" y="40"/>
                  </a:moveTo>
                  <a:cubicBezTo>
                    <a:pt x="92" y="40"/>
                    <a:pt x="39" y="52"/>
                    <a:pt x="30" y="48"/>
                  </a:cubicBezTo>
                  <a:cubicBezTo>
                    <a:pt x="21" y="45"/>
                    <a:pt x="1" y="37"/>
                    <a:pt x="0" y="34"/>
                  </a:cubicBezTo>
                  <a:cubicBezTo>
                    <a:pt x="0" y="31"/>
                    <a:pt x="14" y="16"/>
                    <a:pt x="35" y="14"/>
                  </a:cubicBezTo>
                  <a:cubicBezTo>
                    <a:pt x="77" y="10"/>
                    <a:pt x="39" y="6"/>
                    <a:pt x="39" y="6"/>
                  </a:cubicBezTo>
                  <a:cubicBezTo>
                    <a:pt x="39" y="6"/>
                    <a:pt x="31" y="2"/>
                    <a:pt x="39" y="1"/>
                  </a:cubicBezTo>
                  <a:cubicBezTo>
                    <a:pt x="47" y="0"/>
                    <a:pt x="77" y="1"/>
                    <a:pt x="77" y="1"/>
                  </a:cubicBezTo>
                  <a:lnTo>
                    <a:pt x="92" y="40"/>
                  </a:lnTo>
                  <a:close/>
                </a:path>
              </a:pathLst>
            </a:custGeom>
            <a:solidFill>
              <a:srgbClr val="F8C3A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72" name="Group 4">
            <a:extLst>
              <a:ext uri="{FF2B5EF4-FFF2-40B4-BE49-F238E27FC236}">
                <a16:creationId xmlns:a16="http://schemas.microsoft.com/office/drawing/2014/main" id="{B3DA3E00-4275-416A-8A5E-04580C11F2E4}"/>
              </a:ext>
            </a:extLst>
          </p:cNvPr>
          <p:cNvGrpSpPr>
            <a:grpSpLocks/>
          </p:cNvGrpSpPr>
          <p:nvPr/>
        </p:nvGrpSpPr>
        <p:grpSpPr bwMode="auto">
          <a:xfrm>
            <a:off x="448965" y="128470"/>
            <a:ext cx="6222468" cy="632222"/>
            <a:chOff x="135015" y="91404"/>
            <a:chExt cx="7433890" cy="914400"/>
          </a:xfrm>
        </p:grpSpPr>
        <p:pic>
          <p:nvPicPr>
            <p:cNvPr id="273" name="Picture 5">
              <a:extLst>
                <a:ext uri="{FF2B5EF4-FFF2-40B4-BE49-F238E27FC236}">
                  <a16:creationId xmlns:a16="http://schemas.microsoft.com/office/drawing/2014/main" id="{C0AAFE3A-1921-4989-9F33-8F0CC62846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015" y="122830"/>
              <a:ext cx="648054" cy="846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4" name="TextBox 273">
              <a:extLst>
                <a:ext uri="{FF2B5EF4-FFF2-40B4-BE49-F238E27FC236}">
                  <a16:creationId xmlns:a16="http://schemas.microsoft.com/office/drawing/2014/main" id="{4255E863-38A1-4538-A49D-59563E89340C}"/>
                </a:ext>
              </a:extLst>
            </p:cNvPr>
            <p:cNvSpPr txBox="1"/>
            <p:nvPr/>
          </p:nvSpPr>
          <p:spPr>
            <a:xfrm>
              <a:off x="1047187" y="312265"/>
              <a:ext cx="6521718" cy="558441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lstStyle/>
            <a:p>
              <a:pPr defTabSz="342900">
                <a:lnSpc>
                  <a:spcPts val="2077"/>
                </a:lnSpc>
                <a:defRPr/>
              </a:pPr>
              <a:r>
                <a:rPr lang="en-US" sz="2800" b="1" dirty="0">
                  <a:solidFill>
                    <a:srgbClr val="002060"/>
                  </a:solidFill>
                  <a:latin typeface="Calibri" panose="020F0502020204030204"/>
                  <a:cs typeface="Arial" panose="020B0604020202020204" pitchFamily="34" charset="0"/>
                </a:rPr>
                <a:t>TUPOKSI BPSDM PROVINSI</a:t>
              </a:r>
            </a:p>
          </p:txBody>
        </p:sp>
        <p:cxnSp>
          <p:nvCxnSpPr>
            <p:cNvPr id="275" name="Straight Connector 274">
              <a:extLst>
                <a:ext uri="{FF2B5EF4-FFF2-40B4-BE49-F238E27FC236}">
                  <a16:creationId xmlns:a16="http://schemas.microsoft.com/office/drawing/2014/main" id="{973A727F-7338-48C2-9F10-619E5FD70B3C}"/>
                </a:ext>
              </a:extLst>
            </p:cNvPr>
            <p:cNvCxnSpPr>
              <a:cxnSpLocks/>
            </p:cNvCxnSpPr>
            <p:nvPr/>
          </p:nvCxnSpPr>
          <p:spPr>
            <a:xfrm>
              <a:off x="910673" y="91404"/>
              <a:ext cx="0" cy="914400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4849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" name="object 3"/>
          <p:cNvSpPr/>
          <p:nvPr/>
        </p:nvSpPr>
        <p:spPr>
          <a:xfrm>
            <a:off x="408051" y="1025270"/>
            <a:ext cx="2695766" cy="174364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4" name="object 4"/>
          <p:cNvSpPr/>
          <p:nvPr/>
        </p:nvSpPr>
        <p:spPr>
          <a:xfrm>
            <a:off x="3545585" y="996695"/>
            <a:ext cx="2430018" cy="185051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5" name="object 5"/>
          <p:cNvSpPr/>
          <p:nvPr/>
        </p:nvSpPr>
        <p:spPr>
          <a:xfrm>
            <a:off x="6360795" y="1050416"/>
            <a:ext cx="2050541" cy="17430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6" name="object 6"/>
          <p:cNvSpPr/>
          <p:nvPr/>
        </p:nvSpPr>
        <p:spPr>
          <a:xfrm>
            <a:off x="953262" y="2892933"/>
            <a:ext cx="1608201" cy="201282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885950" y="308472"/>
            <a:ext cx="5372100" cy="432330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16669" rIns="0" bIns="0" rtlCol="0" anchor="ctr">
            <a:spAutoFit/>
          </a:bodyPr>
          <a:lstStyle/>
          <a:p>
            <a:pPr marL="51435">
              <a:spcBef>
                <a:spcPts val="131"/>
              </a:spcBef>
            </a:pPr>
            <a:r>
              <a:rPr sz="2700" b="1" spc="-11" dirty="0">
                <a:solidFill>
                  <a:srgbClr val="FFFFFF"/>
                </a:solidFill>
                <a:latin typeface="Segoe UI"/>
                <a:cs typeface="Segoe UI"/>
              </a:rPr>
              <a:t>KEBIJAKAN </a:t>
            </a:r>
            <a:r>
              <a:rPr sz="2700" b="1" spc="-26" dirty="0">
                <a:solidFill>
                  <a:srgbClr val="FFFFFF"/>
                </a:solidFill>
                <a:latin typeface="Segoe UI"/>
                <a:cs typeface="Segoe UI"/>
              </a:rPr>
              <a:t>DIKLAT </a:t>
            </a:r>
            <a:r>
              <a:rPr sz="2700" b="1" spc="-53" dirty="0">
                <a:solidFill>
                  <a:srgbClr val="FFFFFF"/>
                </a:solidFill>
                <a:latin typeface="Segoe UI"/>
                <a:cs typeface="Segoe UI"/>
              </a:rPr>
              <a:t>SATU</a:t>
            </a:r>
            <a:r>
              <a:rPr sz="2700" b="1" spc="11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2700" b="1" spc="-4" dirty="0">
                <a:solidFill>
                  <a:srgbClr val="FFFFFF"/>
                </a:solidFill>
                <a:latin typeface="Segoe UI"/>
                <a:cs typeface="Segoe UI"/>
              </a:rPr>
              <a:t>PINTU</a:t>
            </a:r>
            <a:endParaRPr sz="2700">
              <a:latin typeface="Segoe UI"/>
              <a:cs typeface="Segoe U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801493" y="2974085"/>
            <a:ext cx="4797266" cy="1669014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23336" rIns="0" bIns="0" rtlCol="0">
            <a:spAutoFit/>
          </a:bodyPr>
          <a:lstStyle/>
          <a:p>
            <a:pPr marL="51435" marR="85725" algn="ctr">
              <a:lnSpc>
                <a:spcPct val="99400"/>
              </a:lnSpc>
              <a:spcBef>
                <a:spcPts val="184"/>
              </a:spcBef>
            </a:pPr>
            <a:r>
              <a:rPr b="1" spc="-4" dirty="0" err="1">
                <a:latin typeface="Berlin Sans FB Demi"/>
                <a:cs typeface="Berlin Sans FB Demi"/>
              </a:rPr>
              <a:t>Fungsikan</a:t>
            </a:r>
            <a:r>
              <a:rPr b="1" spc="-4" dirty="0">
                <a:latin typeface="Berlin Sans FB Demi"/>
                <a:cs typeface="Berlin Sans FB Demi"/>
              </a:rPr>
              <a:t> </a:t>
            </a:r>
            <a:r>
              <a:rPr b="1" dirty="0">
                <a:latin typeface="Berlin Sans FB Demi"/>
                <a:cs typeface="Berlin Sans FB Demi"/>
              </a:rPr>
              <a:t>BPSDM </a:t>
            </a:r>
            <a:r>
              <a:rPr b="1" spc="-4" dirty="0">
                <a:latin typeface="Berlin Sans FB Demi"/>
                <a:cs typeface="Berlin Sans FB Demi"/>
              </a:rPr>
              <a:t>Provinsi </a:t>
            </a:r>
            <a:r>
              <a:rPr b="1" dirty="0">
                <a:latin typeface="Berlin Sans FB Demi"/>
                <a:cs typeface="Berlin Sans FB Demi"/>
              </a:rPr>
              <a:t>dan  </a:t>
            </a:r>
            <a:r>
              <a:rPr b="1" spc="-4" dirty="0">
                <a:latin typeface="Berlin Sans FB Demi"/>
                <a:cs typeface="Berlin Sans FB Demi"/>
              </a:rPr>
              <a:t>Badan Kepegawaian </a:t>
            </a:r>
            <a:r>
              <a:rPr b="1" dirty="0">
                <a:latin typeface="Berlin Sans FB Demi"/>
                <a:cs typeface="Berlin Sans FB Demi"/>
              </a:rPr>
              <a:t>dan </a:t>
            </a:r>
            <a:r>
              <a:rPr b="1" spc="-4" dirty="0">
                <a:latin typeface="Berlin Sans FB Demi"/>
                <a:cs typeface="Berlin Sans FB Demi"/>
              </a:rPr>
              <a:t>Pengembangan  SDM </a:t>
            </a:r>
            <a:r>
              <a:rPr b="1" dirty="0">
                <a:latin typeface="Berlin Sans FB Demi"/>
                <a:cs typeface="Berlin Sans FB Demi"/>
              </a:rPr>
              <a:t>yang </a:t>
            </a:r>
            <a:r>
              <a:rPr b="1" spc="-4" dirty="0">
                <a:latin typeface="Berlin Sans FB Demi"/>
                <a:cs typeface="Berlin Sans FB Demi"/>
              </a:rPr>
              <a:t>berada </a:t>
            </a:r>
            <a:r>
              <a:rPr b="1" dirty="0">
                <a:latin typeface="Berlin Sans FB Demi"/>
                <a:cs typeface="Berlin Sans FB Demi"/>
              </a:rPr>
              <a:t>di </a:t>
            </a:r>
            <a:r>
              <a:rPr b="1" spc="-4" dirty="0">
                <a:latin typeface="Berlin Sans FB Demi"/>
                <a:cs typeface="Berlin Sans FB Demi"/>
              </a:rPr>
              <a:t>SETDA Kabupaten/Kota  </a:t>
            </a:r>
            <a:r>
              <a:rPr b="1" dirty="0">
                <a:latin typeface="Berlin Sans FB Demi"/>
                <a:cs typeface="Berlin Sans FB Demi"/>
              </a:rPr>
              <a:t>sebagai </a:t>
            </a:r>
            <a:r>
              <a:rPr b="1" spc="-4" dirty="0">
                <a:latin typeface="Berlin Sans FB Demi"/>
                <a:cs typeface="Berlin Sans FB Demi"/>
              </a:rPr>
              <a:t>Perangkat </a:t>
            </a:r>
            <a:r>
              <a:rPr b="1" dirty="0">
                <a:latin typeface="Berlin Sans FB Demi"/>
                <a:cs typeface="Berlin Sans FB Demi"/>
              </a:rPr>
              <a:t>Daerah </a:t>
            </a:r>
            <a:r>
              <a:rPr b="1" spc="-4" dirty="0">
                <a:latin typeface="Berlin Sans FB Demi"/>
                <a:cs typeface="Berlin Sans FB Demi"/>
              </a:rPr>
              <a:t>yang mampu  mengkoordinir pengembangan SDM </a:t>
            </a:r>
            <a:r>
              <a:rPr b="1" dirty="0">
                <a:latin typeface="Berlin Sans FB Demi"/>
                <a:cs typeface="Berlin Sans FB Demi"/>
              </a:rPr>
              <a:t>ASN di  </a:t>
            </a:r>
            <a:r>
              <a:rPr b="1" spc="-4" dirty="0">
                <a:latin typeface="Berlin Sans FB Demi"/>
                <a:cs typeface="Berlin Sans FB Demi"/>
              </a:rPr>
              <a:t>seluruh Perangkat</a:t>
            </a:r>
            <a:r>
              <a:rPr b="1" spc="11" dirty="0">
                <a:latin typeface="Berlin Sans FB Demi"/>
                <a:cs typeface="Berlin Sans FB Demi"/>
              </a:rPr>
              <a:t> </a:t>
            </a:r>
            <a:r>
              <a:rPr b="1" dirty="0">
                <a:latin typeface="Berlin Sans FB Demi"/>
                <a:cs typeface="Berlin Sans FB Demi"/>
              </a:rPr>
              <a:t>Daerah.</a:t>
            </a:r>
            <a:endParaRPr dirty="0">
              <a:latin typeface="Berlin Sans FB Demi"/>
              <a:cs typeface="Berlin Sans FB Dem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0"/>
            <a:ext cx="833819" cy="177107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</p:spTree>
    <p:extLst>
      <p:ext uri="{BB962C8B-B14F-4D97-AF65-F5344CB8AC3E}">
        <p14:creationId xmlns:p14="http://schemas.microsoft.com/office/powerpoint/2010/main" val="6642103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86000" y="1078991"/>
            <a:ext cx="4913757" cy="328155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841659" y="278533"/>
            <a:ext cx="5461635" cy="655468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/>
          <a:p>
            <a:pPr marL="1910239" marR="3810" indent="-1901190">
              <a:spcBef>
                <a:spcPts val="71"/>
              </a:spcBef>
            </a:pPr>
            <a:r>
              <a:rPr sz="2100" b="1" spc="34" dirty="0">
                <a:latin typeface="Century Gothic"/>
                <a:cs typeface="Century Gothic"/>
              </a:rPr>
              <a:t>PEMBANGUNAN </a:t>
            </a:r>
            <a:r>
              <a:rPr sz="2100" b="1" spc="38" dirty="0">
                <a:latin typeface="Century Gothic"/>
                <a:cs typeface="Century Gothic"/>
              </a:rPr>
              <a:t>SDM </a:t>
            </a:r>
            <a:r>
              <a:rPr sz="2100" b="1" spc="8" dirty="0">
                <a:latin typeface="Century Gothic"/>
                <a:cs typeface="Century Gothic"/>
              </a:rPr>
              <a:t>MENJADI</a:t>
            </a:r>
            <a:r>
              <a:rPr sz="2100" b="1" spc="-71" dirty="0">
                <a:latin typeface="Century Gothic"/>
                <a:cs typeface="Century Gothic"/>
              </a:rPr>
              <a:t> </a:t>
            </a:r>
            <a:r>
              <a:rPr sz="2100" b="1" spc="53" dirty="0">
                <a:latin typeface="Century Gothic"/>
                <a:cs typeface="Century Gothic"/>
              </a:rPr>
              <a:t>PRIORITAS  </a:t>
            </a:r>
            <a:r>
              <a:rPr sz="2100" b="1" spc="41" dirty="0">
                <a:latin typeface="Century Gothic"/>
                <a:cs typeface="Century Gothic"/>
              </a:rPr>
              <a:t>PEMERINTAH</a:t>
            </a:r>
            <a:endParaRPr sz="210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86000" y="4360545"/>
            <a:ext cx="4913948" cy="416140"/>
          </a:xfrm>
          <a:prstGeom prst="rect">
            <a:avLst/>
          </a:prstGeom>
          <a:solidFill>
            <a:srgbClr val="131517"/>
          </a:solidFill>
        </p:spPr>
        <p:txBody>
          <a:bodyPr vert="horz" wrap="square" lIns="0" tIns="5715" rIns="0" bIns="0" rtlCol="0">
            <a:spAutoFit/>
          </a:bodyPr>
          <a:lstStyle/>
          <a:p>
            <a:pPr marL="297656" marR="236220">
              <a:lnSpc>
                <a:spcPts val="1590"/>
              </a:lnSpc>
              <a:spcBef>
                <a:spcPts val="45"/>
              </a:spcBef>
            </a:pPr>
            <a:r>
              <a:rPr sz="1500" spc="-8" dirty="0">
                <a:solidFill>
                  <a:srgbClr val="FDFFFF"/>
                </a:solidFill>
                <a:latin typeface="Gill Sans MT"/>
                <a:cs typeface="Gill Sans MT"/>
              </a:rPr>
              <a:t>Presiden</a:t>
            </a:r>
            <a:r>
              <a:rPr sz="1500" spc="-11" dirty="0">
                <a:solidFill>
                  <a:srgbClr val="FDFFFF"/>
                </a:solidFill>
                <a:latin typeface="Gill Sans MT"/>
                <a:cs typeface="Gill Sans MT"/>
              </a:rPr>
              <a:t> </a:t>
            </a:r>
            <a:r>
              <a:rPr sz="1500" spc="-23" dirty="0">
                <a:solidFill>
                  <a:srgbClr val="FDFFFF"/>
                </a:solidFill>
                <a:latin typeface="Gill Sans MT"/>
                <a:cs typeface="Gill Sans MT"/>
              </a:rPr>
              <a:t>Jokowi:</a:t>
            </a:r>
            <a:r>
              <a:rPr sz="1500" spc="-289" dirty="0">
                <a:solidFill>
                  <a:srgbClr val="FDFFFF"/>
                </a:solidFill>
                <a:latin typeface="Gill Sans MT"/>
                <a:cs typeface="Gill Sans MT"/>
              </a:rPr>
              <a:t> </a:t>
            </a:r>
            <a:r>
              <a:rPr sz="1500" dirty="0">
                <a:solidFill>
                  <a:srgbClr val="FDFFFF"/>
                </a:solidFill>
                <a:latin typeface="Gill Sans MT"/>
                <a:cs typeface="Gill Sans MT"/>
              </a:rPr>
              <a:t>Mulai</a:t>
            </a:r>
            <a:r>
              <a:rPr sz="1500" spc="-30" dirty="0">
                <a:solidFill>
                  <a:srgbClr val="FDFFFF"/>
                </a:solidFill>
                <a:latin typeface="Gill Sans MT"/>
                <a:cs typeface="Gill Sans MT"/>
              </a:rPr>
              <a:t> </a:t>
            </a:r>
            <a:r>
              <a:rPr sz="1500" spc="4" dirty="0">
                <a:solidFill>
                  <a:srgbClr val="FDFFFF"/>
                </a:solidFill>
                <a:latin typeface="Gill Sans MT"/>
                <a:cs typeface="Gill Sans MT"/>
              </a:rPr>
              <a:t>2019,</a:t>
            </a:r>
            <a:r>
              <a:rPr sz="1500" spc="-289" dirty="0">
                <a:solidFill>
                  <a:srgbClr val="FDFFFF"/>
                </a:solidFill>
                <a:latin typeface="Gill Sans MT"/>
                <a:cs typeface="Gill Sans MT"/>
              </a:rPr>
              <a:t> </a:t>
            </a:r>
            <a:r>
              <a:rPr sz="1500" spc="-38" dirty="0">
                <a:solidFill>
                  <a:srgbClr val="FDFFFF"/>
                </a:solidFill>
                <a:latin typeface="Gill Sans MT"/>
                <a:cs typeface="Gill Sans MT"/>
              </a:rPr>
              <a:t>KITA</a:t>
            </a:r>
            <a:r>
              <a:rPr sz="1500" spc="-23" dirty="0">
                <a:solidFill>
                  <a:srgbClr val="FDFFFF"/>
                </a:solidFill>
                <a:latin typeface="Gill Sans MT"/>
                <a:cs typeface="Gill Sans MT"/>
              </a:rPr>
              <a:t> KONSENTRASI</a:t>
            </a:r>
            <a:r>
              <a:rPr sz="1500" spc="-38" dirty="0">
                <a:solidFill>
                  <a:srgbClr val="FDFFFF"/>
                </a:solidFill>
                <a:latin typeface="Gill Sans MT"/>
                <a:cs typeface="Gill Sans MT"/>
              </a:rPr>
              <a:t> </a:t>
            </a:r>
            <a:r>
              <a:rPr sz="1500" spc="-53" dirty="0">
                <a:solidFill>
                  <a:srgbClr val="FDFFFF"/>
                </a:solidFill>
                <a:latin typeface="Gill Sans MT"/>
                <a:cs typeface="Gill Sans MT"/>
              </a:rPr>
              <a:t>PADA  </a:t>
            </a:r>
            <a:r>
              <a:rPr sz="1500" spc="-4" dirty="0">
                <a:solidFill>
                  <a:srgbClr val="FDFFFF"/>
                </a:solidFill>
                <a:latin typeface="Gill Sans MT"/>
                <a:cs typeface="Gill Sans MT"/>
              </a:rPr>
              <a:t>PEMBANGUNAN</a:t>
            </a:r>
            <a:r>
              <a:rPr sz="1500" spc="-23" dirty="0">
                <a:solidFill>
                  <a:srgbClr val="FDFFFF"/>
                </a:solidFill>
                <a:latin typeface="Gill Sans MT"/>
                <a:cs typeface="Gill Sans MT"/>
              </a:rPr>
              <a:t> </a:t>
            </a:r>
            <a:r>
              <a:rPr sz="1500" spc="-4" dirty="0">
                <a:solidFill>
                  <a:srgbClr val="FDFFFF"/>
                </a:solidFill>
                <a:latin typeface="Gill Sans MT"/>
                <a:cs typeface="Gill Sans MT"/>
              </a:rPr>
              <a:t>SDM</a:t>
            </a:r>
            <a:endParaRPr sz="1500">
              <a:latin typeface="Gill Sans MT"/>
              <a:cs typeface="Gill Sans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5811" y="4046157"/>
            <a:ext cx="907363" cy="10476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0806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" name="object 3"/>
          <p:cNvSpPr/>
          <p:nvPr/>
        </p:nvSpPr>
        <p:spPr>
          <a:xfrm>
            <a:off x="0" y="704848"/>
            <a:ext cx="4472940" cy="4438650"/>
          </a:xfrm>
          <a:custGeom>
            <a:avLst/>
            <a:gdLst/>
            <a:ahLst/>
            <a:cxnLst/>
            <a:rect l="l" t="t" r="r" b="b"/>
            <a:pathLst>
              <a:path w="5963920" h="5918200">
                <a:moveTo>
                  <a:pt x="3502681" y="63500"/>
                </a:moveTo>
                <a:lnTo>
                  <a:pt x="2274809" y="63500"/>
                </a:lnTo>
                <a:lnTo>
                  <a:pt x="1787327" y="203200"/>
                </a:lnTo>
                <a:lnTo>
                  <a:pt x="1744739" y="228600"/>
                </a:lnTo>
                <a:lnTo>
                  <a:pt x="1702462" y="241300"/>
                </a:lnTo>
                <a:lnTo>
                  <a:pt x="1660502" y="266700"/>
                </a:lnTo>
                <a:lnTo>
                  <a:pt x="1577556" y="292100"/>
                </a:lnTo>
                <a:lnTo>
                  <a:pt x="1495944" y="342900"/>
                </a:lnTo>
                <a:lnTo>
                  <a:pt x="1455652" y="355600"/>
                </a:lnTo>
                <a:lnTo>
                  <a:pt x="1376123" y="406400"/>
                </a:lnTo>
                <a:lnTo>
                  <a:pt x="1336897" y="419100"/>
                </a:lnTo>
                <a:lnTo>
                  <a:pt x="1221440" y="495300"/>
                </a:lnTo>
                <a:lnTo>
                  <a:pt x="1146374" y="546100"/>
                </a:lnTo>
                <a:lnTo>
                  <a:pt x="1072882" y="596900"/>
                </a:lnTo>
                <a:lnTo>
                  <a:pt x="1001009" y="647700"/>
                </a:lnTo>
                <a:lnTo>
                  <a:pt x="965693" y="685800"/>
                </a:lnTo>
                <a:lnTo>
                  <a:pt x="930798" y="711200"/>
                </a:lnTo>
                <a:lnTo>
                  <a:pt x="862293" y="762000"/>
                </a:lnTo>
                <a:lnTo>
                  <a:pt x="828694" y="800100"/>
                </a:lnTo>
                <a:lnTo>
                  <a:pt x="795538" y="825500"/>
                </a:lnTo>
                <a:lnTo>
                  <a:pt x="762831" y="863600"/>
                </a:lnTo>
                <a:lnTo>
                  <a:pt x="730577" y="889000"/>
                </a:lnTo>
                <a:lnTo>
                  <a:pt x="698783" y="927100"/>
                </a:lnTo>
                <a:lnTo>
                  <a:pt x="667453" y="952500"/>
                </a:lnTo>
                <a:lnTo>
                  <a:pt x="636594" y="990600"/>
                </a:lnTo>
                <a:lnTo>
                  <a:pt x="606210" y="1016000"/>
                </a:lnTo>
                <a:lnTo>
                  <a:pt x="576308" y="1054100"/>
                </a:lnTo>
                <a:lnTo>
                  <a:pt x="546892" y="1092200"/>
                </a:lnTo>
                <a:lnTo>
                  <a:pt x="517968" y="1117600"/>
                </a:lnTo>
                <a:lnTo>
                  <a:pt x="489543" y="1155700"/>
                </a:lnTo>
                <a:lnTo>
                  <a:pt x="461620" y="1193800"/>
                </a:lnTo>
                <a:lnTo>
                  <a:pt x="434205" y="1231900"/>
                </a:lnTo>
                <a:lnTo>
                  <a:pt x="407305" y="1270000"/>
                </a:lnTo>
                <a:lnTo>
                  <a:pt x="380924" y="1295400"/>
                </a:lnTo>
                <a:lnTo>
                  <a:pt x="355068" y="1333500"/>
                </a:lnTo>
                <a:lnTo>
                  <a:pt x="329743" y="1371600"/>
                </a:lnTo>
                <a:lnTo>
                  <a:pt x="304953" y="1409700"/>
                </a:lnTo>
                <a:lnTo>
                  <a:pt x="280705" y="1447800"/>
                </a:lnTo>
                <a:lnTo>
                  <a:pt x="257004" y="1485900"/>
                </a:lnTo>
                <a:lnTo>
                  <a:pt x="233854" y="1524000"/>
                </a:lnTo>
                <a:lnTo>
                  <a:pt x="211263" y="1562100"/>
                </a:lnTo>
                <a:lnTo>
                  <a:pt x="189235" y="1612900"/>
                </a:lnTo>
                <a:lnTo>
                  <a:pt x="167776" y="1651000"/>
                </a:lnTo>
                <a:lnTo>
                  <a:pt x="146890" y="1689100"/>
                </a:lnTo>
                <a:lnTo>
                  <a:pt x="126585" y="1727200"/>
                </a:lnTo>
                <a:lnTo>
                  <a:pt x="106864" y="1765300"/>
                </a:lnTo>
                <a:lnTo>
                  <a:pt x="87734" y="1816100"/>
                </a:lnTo>
                <a:lnTo>
                  <a:pt x="69201" y="1854200"/>
                </a:lnTo>
                <a:lnTo>
                  <a:pt x="51268" y="1892300"/>
                </a:lnTo>
                <a:lnTo>
                  <a:pt x="33943" y="1930400"/>
                </a:lnTo>
                <a:lnTo>
                  <a:pt x="17230" y="1981200"/>
                </a:lnTo>
                <a:lnTo>
                  <a:pt x="1135" y="2019300"/>
                </a:lnTo>
                <a:lnTo>
                  <a:pt x="0" y="2019300"/>
                </a:lnTo>
                <a:lnTo>
                  <a:pt x="0" y="4140200"/>
                </a:lnTo>
                <a:lnTo>
                  <a:pt x="1135" y="4140200"/>
                </a:lnTo>
                <a:lnTo>
                  <a:pt x="17230" y="4178300"/>
                </a:lnTo>
                <a:lnTo>
                  <a:pt x="33943" y="4229100"/>
                </a:lnTo>
                <a:lnTo>
                  <a:pt x="51268" y="4267200"/>
                </a:lnTo>
                <a:lnTo>
                  <a:pt x="69201" y="4305300"/>
                </a:lnTo>
                <a:lnTo>
                  <a:pt x="87734" y="4356100"/>
                </a:lnTo>
                <a:lnTo>
                  <a:pt x="106864" y="4394200"/>
                </a:lnTo>
                <a:lnTo>
                  <a:pt x="126585" y="4432300"/>
                </a:lnTo>
                <a:lnTo>
                  <a:pt x="146890" y="4470400"/>
                </a:lnTo>
                <a:lnTo>
                  <a:pt x="167776" y="4508500"/>
                </a:lnTo>
                <a:lnTo>
                  <a:pt x="189235" y="4559300"/>
                </a:lnTo>
                <a:lnTo>
                  <a:pt x="211263" y="4597400"/>
                </a:lnTo>
                <a:lnTo>
                  <a:pt x="233854" y="4635500"/>
                </a:lnTo>
                <a:lnTo>
                  <a:pt x="257004" y="4673600"/>
                </a:lnTo>
                <a:lnTo>
                  <a:pt x="280705" y="4711700"/>
                </a:lnTo>
                <a:lnTo>
                  <a:pt x="304953" y="4749800"/>
                </a:lnTo>
                <a:lnTo>
                  <a:pt x="329743" y="4787900"/>
                </a:lnTo>
                <a:lnTo>
                  <a:pt x="355068" y="4826000"/>
                </a:lnTo>
                <a:lnTo>
                  <a:pt x="380924" y="4864100"/>
                </a:lnTo>
                <a:lnTo>
                  <a:pt x="407305" y="4902200"/>
                </a:lnTo>
                <a:lnTo>
                  <a:pt x="434205" y="4927600"/>
                </a:lnTo>
                <a:lnTo>
                  <a:pt x="461620" y="4965700"/>
                </a:lnTo>
                <a:lnTo>
                  <a:pt x="489543" y="5003800"/>
                </a:lnTo>
                <a:lnTo>
                  <a:pt x="517968" y="5041900"/>
                </a:lnTo>
                <a:lnTo>
                  <a:pt x="546892" y="5067300"/>
                </a:lnTo>
                <a:lnTo>
                  <a:pt x="576308" y="5105400"/>
                </a:lnTo>
                <a:lnTo>
                  <a:pt x="606210" y="5143500"/>
                </a:lnTo>
                <a:lnTo>
                  <a:pt x="636594" y="5168900"/>
                </a:lnTo>
                <a:lnTo>
                  <a:pt x="667453" y="5207000"/>
                </a:lnTo>
                <a:lnTo>
                  <a:pt x="698783" y="5232400"/>
                </a:lnTo>
                <a:lnTo>
                  <a:pt x="730577" y="5270500"/>
                </a:lnTo>
                <a:lnTo>
                  <a:pt x="762831" y="5295900"/>
                </a:lnTo>
                <a:lnTo>
                  <a:pt x="795538" y="5334000"/>
                </a:lnTo>
                <a:lnTo>
                  <a:pt x="828694" y="5359400"/>
                </a:lnTo>
                <a:lnTo>
                  <a:pt x="862293" y="5397500"/>
                </a:lnTo>
                <a:lnTo>
                  <a:pt x="896330" y="5422900"/>
                </a:lnTo>
                <a:lnTo>
                  <a:pt x="965693" y="5473700"/>
                </a:lnTo>
                <a:lnTo>
                  <a:pt x="1001009" y="5511800"/>
                </a:lnTo>
                <a:lnTo>
                  <a:pt x="1072882" y="5562600"/>
                </a:lnTo>
                <a:lnTo>
                  <a:pt x="1146374" y="5613400"/>
                </a:lnTo>
                <a:lnTo>
                  <a:pt x="1221440" y="5664200"/>
                </a:lnTo>
                <a:lnTo>
                  <a:pt x="1336897" y="5740400"/>
                </a:lnTo>
                <a:lnTo>
                  <a:pt x="1376123" y="5753100"/>
                </a:lnTo>
                <a:lnTo>
                  <a:pt x="1455652" y="5803900"/>
                </a:lnTo>
                <a:lnTo>
                  <a:pt x="1495944" y="5816600"/>
                </a:lnTo>
                <a:lnTo>
                  <a:pt x="1577556" y="5867400"/>
                </a:lnTo>
                <a:lnTo>
                  <a:pt x="1618865" y="5880100"/>
                </a:lnTo>
                <a:lnTo>
                  <a:pt x="1660502" y="5905500"/>
                </a:lnTo>
                <a:lnTo>
                  <a:pt x="1702462" y="5918200"/>
                </a:lnTo>
                <a:lnTo>
                  <a:pt x="4075032" y="5918200"/>
                </a:lnTo>
                <a:lnTo>
                  <a:pt x="4116992" y="5905500"/>
                </a:lnTo>
                <a:lnTo>
                  <a:pt x="4158629" y="5880100"/>
                </a:lnTo>
                <a:lnTo>
                  <a:pt x="4199938" y="5867400"/>
                </a:lnTo>
                <a:lnTo>
                  <a:pt x="4281550" y="5816600"/>
                </a:lnTo>
                <a:lnTo>
                  <a:pt x="4321842" y="5803900"/>
                </a:lnTo>
                <a:lnTo>
                  <a:pt x="4401371" y="5753100"/>
                </a:lnTo>
                <a:lnTo>
                  <a:pt x="4440597" y="5740400"/>
                </a:lnTo>
                <a:lnTo>
                  <a:pt x="4556054" y="5664200"/>
                </a:lnTo>
                <a:lnTo>
                  <a:pt x="4631120" y="5613400"/>
                </a:lnTo>
                <a:lnTo>
                  <a:pt x="4704612" y="5562600"/>
                </a:lnTo>
                <a:lnTo>
                  <a:pt x="4776485" y="5511800"/>
                </a:lnTo>
                <a:lnTo>
                  <a:pt x="4811801" y="5473700"/>
                </a:lnTo>
                <a:lnTo>
                  <a:pt x="4881164" y="5422900"/>
                </a:lnTo>
                <a:lnTo>
                  <a:pt x="4915200" y="5397500"/>
                </a:lnTo>
                <a:lnTo>
                  <a:pt x="4948799" y="5359400"/>
                </a:lnTo>
                <a:lnTo>
                  <a:pt x="4981955" y="5334000"/>
                </a:lnTo>
                <a:lnTo>
                  <a:pt x="5014662" y="5295900"/>
                </a:lnTo>
                <a:lnTo>
                  <a:pt x="5046916" y="5270500"/>
                </a:lnTo>
                <a:lnTo>
                  <a:pt x="5078710" y="5232400"/>
                </a:lnTo>
                <a:lnTo>
                  <a:pt x="5110039" y="5207000"/>
                </a:lnTo>
                <a:lnTo>
                  <a:pt x="5140898" y="5168900"/>
                </a:lnTo>
                <a:lnTo>
                  <a:pt x="5171282" y="5143500"/>
                </a:lnTo>
                <a:lnTo>
                  <a:pt x="5201184" y="5105400"/>
                </a:lnTo>
                <a:lnTo>
                  <a:pt x="5230599" y="5067300"/>
                </a:lnTo>
                <a:lnTo>
                  <a:pt x="5259523" y="5041900"/>
                </a:lnTo>
                <a:lnTo>
                  <a:pt x="5287948" y="5003800"/>
                </a:lnTo>
                <a:lnTo>
                  <a:pt x="5315871" y="4965700"/>
                </a:lnTo>
                <a:lnTo>
                  <a:pt x="5343285" y="4927600"/>
                </a:lnTo>
                <a:lnTo>
                  <a:pt x="5370185" y="4902200"/>
                </a:lnTo>
                <a:lnTo>
                  <a:pt x="5396566" y="4864100"/>
                </a:lnTo>
                <a:lnTo>
                  <a:pt x="5422422" y="4826000"/>
                </a:lnTo>
                <a:lnTo>
                  <a:pt x="5447747" y="4787900"/>
                </a:lnTo>
                <a:lnTo>
                  <a:pt x="5472536" y="4749800"/>
                </a:lnTo>
                <a:lnTo>
                  <a:pt x="5496784" y="4711700"/>
                </a:lnTo>
                <a:lnTo>
                  <a:pt x="5520485" y="4673600"/>
                </a:lnTo>
                <a:lnTo>
                  <a:pt x="5543634" y="4635500"/>
                </a:lnTo>
                <a:lnTo>
                  <a:pt x="5566225" y="4597400"/>
                </a:lnTo>
                <a:lnTo>
                  <a:pt x="5588253" y="4559300"/>
                </a:lnTo>
                <a:lnTo>
                  <a:pt x="5609712" y="4508500"/>
                </a:lnTo>
                <a:lnTo>
                  <a:pt x="5630597" y="4470400"/>
                </a:lnTo>
                <a:lnTo>
                  <a:pt x="5650903" y="4432300"/>
                </a:lnTo>
                <a:lnTo>
                  <a:pt x="5670623" y="4394200"/>
                </a:lnTo>
                <a:lnTo>
                  <a:pt x="5689753" y="4356100"/>
                </a:lnTo>
                <a:lnTo>
                  <a:pt x="5708286" y="4305300"/>
                </a:lnTo>
                <a:lnTo>
                  <a:pt x="5726218" y="4267200"/>
                </a:lnTo>
                <a:lnTo>
                  <a:pt x="5743544" y="4229100"/>
                </a:lnTo>
                <a:lnTo>
                  <a:pt x="5760256" y="4178300"/>
                </a:lnTo>
                <a:lnTo>
                  <a:pt x="5776351" y="4140200"/>
                </a:lnTo>
                <a:lnTo>
                  <a:pt x="5791822" y="4089400"/>
                </a:lnTo>
                <a:lnTo>
                  <a:pt x="5806665" y="4051300"/>
                </a:lnTo>
                <a:lnTo>
                  <a:pt x="5820873" y="4013200"/>
                </a:lnTo>
                <a:lnTo>
                  <a:pt x="5834442" y="3962400"/>
                </a:lnTo>
                <a:lnTo>
                  <a:pt x="5847365" y="3924300"/>
                </a:lnTo>
                <a:lnTo>
                  <a:pt x="5859638" y="3873500"/>
                </a:lnTo>
                <a:lnTo>
                  <a:pt x="5871254" y="3835400"/>
                </a:lnTo>
                <a:lnTo>
                  <a:pt x="5882209" y="3784600"/>
                </a:lnTo>
                <a:lnTo>
                  <a:pt x="5892496" y="3733800"/>
                </a:lnTo>
                <a:lnTo>
                  <a:pt x="5902111" y="3695700"/>
                </a:lnTo>
                <a:lnTo>
                  <a:pt x="5911048" y="3644900"/>
                </a:lnTo>
                <a:lnTo>
                  <a:pt x="5919301" y="3606800"/>
                </a:lnTo>
                <a:lnTo>
                  <a:pt x="5926866" y="3556000"/>
                </a:lnTo>
                <a:lnTo>
                  <a:pt x="5933736" y="3505200"/>
                </a:lnTo>
                <a:lnTo>
                  <a:pt x="5939905" y="3467100"/>
                </a:lnTo>
                <a:lnTo>
                  <a:pt x="5945370" y="3416300"/>
                </a:lnTo>
                <a:lnTo>
                  <a:pt x="5950124" y="3365500"/>
                </a:lnTo>
                <a:lnTo>
                  <a:pt x="5954161" y="3314700"/>
                </a:lnTo>
                <a:lnTo>
                  <a:pt x="5957477" y="3276600"/>
                </a:lnTo>
                <a:lnTo>
                  <a:pt x="5960065" y="3225800"/>
                </a:lnTo>
                <a:lnTo>
                  <a:pt x="5961921" y="3175000"/>
                </a:lnTo>
                <a:lnTo>
                  <a:pt x="5963038" y="3124200"/>
                </a:lnTo>
                <a:lnTo>
                  <a:pt x="5963412" y="3086100"/>
                </a:lnTo>
                <a:lnTo>
                  <a:pt x="5963038" y="3035300"/>
                </a:lnTo>
                <a:lnTo>
                  <a:pt x="5961921" y="2984500"/>
                </a:lnTo>
                <a:lnTo>
                  <a:pt x="5960065" y="2933700"/>
                </a:lnTo>
                <a:lnTo>
                  <a:pt x="5957477" y="2882900"/>
                </a:lnTo>
                <a:lnTo>
                  <a:pt x="5954161" y="2844800"/>
                </a:lnTo>
                <a:lnTo>
                  <a:pt x="5950124" y="2794000"/>
                </a:lnTo>
                <a:lnTo>
                  <a:pt x="5945370" y="2743200"/>
                </a:lnTo>
                <a:lnTo>
                  <a:pt x="5939905" y="2692400"/>
                </a:lnTo>
                <a:lnTo>
                  <a:pt x="5933736" y="2654300"/>
                </a:lnTo>
                <a:lnTo>
                  <a:pt x="5926866" y="2603500"/>
                </a:lnTo>
                <a:lnTo>
                  <a:pt x="5919301" y="2552700"/>
                </a:lnTo>
                <a:lnTo>
                  <a:pt x="5911048" y="2514600"/>
                </a:lnTo>
                <a:lnTo>
                  <a:pt x="5902111" y="2463800"/>
                </a:lnTo>
                <a:lnTo>
                  <a:pt x="5892496" y="2425700"/>
                </a:lnTo>
                <a:lnTo>
                  <a:pt x="5882209" y="2374900"/>
                </a:lnTo>
                <a:lnTo>
                  <a:pt x="5871254" y="2324100"/>
                </a:lnTo>
                <a:lnTo>
                  <a:pt x="5859638" y="2286000"/>
                </a:lnTo>
                <a:lnTo>
                  <a:pt x="5847365" y="2235200"/>
                </a:lnTo>
                <a:lnTo>
                  <a:pt x="5834442" y="2197100"/>
                </a:lnTo>
                <a:lnTo>
                  <a:pt x="5820873" y="2146300"/>
                </a:lnTo>
                <a:lnTo>
                  <a:pt x="5806665" y="2108200"/>
                </a:lnTo>
                <a:lnTo>
                  <a:pt x="5791822" y="2070100"/>
                </a:lnTo>
                <a:lnTo>
                  <a:pt x="5776351" y="2019300"/>
                </a:lnTo>
                <a:lnTo>
                  <a:pt x="5760256" y="1981200"/>
                </a:lnTo>
                <a:lnTo>
                  <a:pt x="5743544" y="1930400"/>
                </a:lnTo>
                <a:lnTo>
                  <a:pt x="5726218" y="1892300"/>
                </a:lnTo>
                <a:lnTo>
                  <a:pt x="5708286" y="1854200"/>
                </a:lnTo>
                <a:lnTo>
                  <a:pt x="5689753" y="1816100"/>
                </a:lnTo>
                <a:lnTo>
                  <a:pt x="5670623" y="1765300"/>
                </a:lnTo>
                <a:lnTo>
                  <a:pt x="5650903" y="1727200"/>
                </a:lnTo>
                <a:lnTo>
                  <a:pt x="5630597" y="1689100"/>
                </a:lnTo>
                <a:lnTo>
                  <a:pt x="5609712" y="1651000"/>
                </a:lnTo>
                <a:lnTo>
                  <a:pt x="5588253" y="1612900"/>
                </a:lnTo>
                <a:lnTo>
                  <a:pt x="5566225" y="1562100"/>
                </a:lnTo>
                <a:lnTo>
                  <a:pt x="5543634" y="1524000"/>
                </a:lnTo>
                <a:lnTo>
                  <a:pt x="5520485" y="1485900"/>
                </a:lnTo>
                <a:lnTo>
                  <a:pt x="5496784" y="1447800"/>
                </a:lnTo>
                <a:lnTo>
                  <a:pt x="5472536" y="1409700"/>
                </a:lnTo>
                <a:lnTo>
                  <a:pt x="5447747" y="1371600"/>
                </a:lnTo>
                <a:lnTo>
                  <a:pt x="5422422" y="1333500"/>
                </a:lnTo>
                <a:lnTo>
                  <a:pt x="5396566" y="1295400"/>
                </a:lnTo>
                <a:lnTo>
                  <a:pt x="5370185" y="1270000"/>
                </a:lnTo>
                <a:lnTo>
                  <a:pt x="5343285" y="1231900"/>
                </a:lnTo>
                <a:lnTo>
                  <a:pt x="5315871" y="1193800"/>
                </a:lnTo>
                <a:lnTo>
                  <a:pt x="5287948" y="1155700"/>
                </a:lnTo>
                <a:lnTo>
                  <a:pt x="5259523" y="1117600"/>
                </a:lnTo>
                <a:lnTo>
                  <a:pt x="5230599" y="1092200"/>
                </a:lnTo>
                <a:lnTo>
                  <a:pt x="5201184" y="1054100"/>
                </a:lnTo>
                <a:lnTo>
                  <a:pt x="5171282" y="1016000"/>
                </a:lnTo>
                <a:lnTo>
                  <a:pt x="5140898" y="990600"/>
                </a:lnTo>
                <a:lnTo>
                  <a:pt x="5110039" y="952500"/>
                </a:lnTo>
                <a:lnTo>
                  <a:pt x="5078710" y="927100"/>
                </a:lnTo>
                <a:lnTo>
                  <a:pt x="5046916" y="889000"/>
                </a:lnTo>
                <a:lnTo>
                  <a:pt x="5014662" y="863600"/>
                </a:lnTo>
                <a:lnTo>
                  <a:pt x="4981955" y="825500"/>
                </a:lnTo>
                <a:lnTo>
                  <a:pt x="4948799" y="800100"/>
                </a:lnTo>
                <a:lnTo>
                  <a:pt x="4915200" y="762000"/>
                </a:lnTo>
                <a:lnTo>
                  <a:pt x="4846695" y="711200"/>
                </a:lnTo>
                <a:lnTo>
                  <a:pt x="4811801" y="685800"/>
                </a:lnTo>
                <a:lnTo>
                  <a:pt x="4776485" y="647700"/>
                </a:lnTo>
                <a:lnTo>
                  <a:pt x="4704612" y="596900"/>
                </a:lnTo>
                <a:lnTo>
                  <a:pt x="4631120" y="546100"/>
                </a:lnTo>
                <a:lnTo>
                  <a:pt x="4556054" y="495300"/>
                </a:lnTo>
                <a:lnTo>
                  <a:pt x="4440597" y="419100"/>
                </a:lnTo>
                <a:lnTo>
                  <a:pt x="4401371" y="406400"/>
                </a:lnTo>
                <a:lnTo>
                  <a:pt x="4321842" y="355600"/>
                </a:lnTo>
                <a:lnTo>
                  <a:pt x="4281550" y="342900"/>
                </a:lnTo>
                <a:lnTo>
                  <a:pt x="4199938" y="292100"/>
                </a:lnTo>
                <a:lnTo>
                  <a:pt x="4116992" y="266700"/>
                </a:lnTo>
                <a:lnTo>
                  <a:pt x="4075032" y="241300"/>
                </a:lnTo>
                <a:lnTo>
                  <a:pt x="4032755" y="228600"/>
                </a:lnTo>
                <a:lnTo>
                  <a:pt x="3990166" y="203200"/>
                </a:lnTo>
                <a:lnTo>
                  <a:pt x="3502681" y="63500"/>
                </a:lnTo>
                <a:close/>
              </a:path>
              <a:path w="5963920" h="5918200">
                <a:moveTo>
                  <a:pt x="3364256" y="38100"/>
                </a:moveTo>
                <a:lnTo>
                  <a:pt x="2413233" y="38100"/>
                </a:lnTo>
                <a:lnTo>
                  <a:pt x="2320712" y="63500"/>
                </a:lnTo>
                <a:lnTo>
                  <a:pt x="3456778" y="63500"/>
                </a:lnTo>
                <a:lnTo>
                  <a:pt x="3364256" y="38100"/>
                </a:lnTo>
                <a:close/>
              </a:path>
              <a:path w="5963920" h="5918200">
                <a:moveTo>
                  <a:pt x="3270816" y="25400"/>
                </a:moveTo>
                <a:lnTo>
                  <a:pt x="2506672" y="25400"/>
                </a:lnTo>
                <a:lnTo>
                  <a:pt x="2459840" y="38100"/>
                </a:lnTo>
                <a:lnTo>
                  <a:pt x="3317648" y="38100"/>
                </a:lnTo>
                <a:lnTo>
                  <a:pt x="3270816" y="25400"/>
                </a:lnTo>
                <a:close/>
              </a:path>
              <a:path w="5963920" h="5918200">
                <a:moveTo>
                  <a:pt x="3176500" y="12700"/>
                </a:moveTo>
                <a:lnTo>
                  <a:pt x="2600986" y="12700"/>
                </a:lnTo>
                <a:lnTo>
                  <a:pt x="2553723" y="25400"/>
                </a:lnTo>
                <a:lnTo>
                  <a:pt x="3223765" y="25400"/>
                </a:lnTo>
                <a:lnTo>
                  <a:pt x="3176500" y="12700"/>
                </a:lnTo>
                <a:close/>
              </a:path>
              <a:path w="5963920" h="5918200">
                <a:moveTo>
                  <a:pt x="2937171" y="0"/>
                </a:moveTo>
                <a:lnTo>
                  <a:pt x="2840313" y="0"/>
                </a:lnTo>
                <a:lnTo>
                  <a:pt x="2792065" y="12700"/>
                </a:lnTo>
                <a:lnTo>
                  <a:pt x="2985419" y="12700"/>
                </a:lnTo>
                <a:lnTo>
                  <a:pt x="2937171" y="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4" name="object 4"/>
          <p:cNvSpPr/>
          <p:nvPr/>
        </p:nvSpPr>
        <p:spPr>
          <a:xfrm>
            <a:off x="998981" y="57150"/>
            <a:ext cx="1917383" cy="5903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5" name="object 5"/>
          <p:cNvSpPr/>
          <p:nvPr/>
        </p:nvSpPr>
        <p:spPr>
          <a:xfrm>
            <a:off x="2566034" y="57150"/>
            <a:ext cx="2310575" cy="5903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6" name="object 6"/>
          <p:cNvSpPr/>
          <p:nvPr/>
        </p:nvSpPr>
        <p:spPr>
          <a:xfrm>
            <a:off x="4526280" y="57150"/>
            <a:ext cx="548069" cy="5903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7" name="object 7"/>
          <p:cNvSpPr/>
          <p:nvPr/>
        </p:nvSpPr>
        <p:spPr>
          <a:xfrm>
            <a:off x="4792599" y="57150"/>
            <a:ext cx="456629" cy="5903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155858" y="131980"/>
            <a:ext cx="7039928" cy="332303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/>
          <a:p>
            <a:pPr marL="9525">
              <a:spcBef>
                <a:spcPts val="71"/>
              </a:spcBef>
            </a:pPr>
            <a:r>
              <a:rPr sz="2100" b="1" spc="-4" dirty="0">
                <a:solidFill>
                  <a:srgbClr val="FF0000"/>
                </a:solidFill>
                <a:latin typeface="Berlin Sans FB Demi"/>
                <a:cs typeface="Berlin Sans FB Demi"/>
              </a:rPr>
              <a:t>ANGGARAN KOMPETENSI </a:t>
            </a:r>
            <a:r>
              <a:rPr sz="2100" b="1" spc="-8" dirty="0">
                <a:solidFill>
                  <a:srgbClr val="FF0000"/>
                </a:solidFill>
                <a:latin typeface="Berlin Sans FB Demi"/>
                <a:cs typeface="Berlin Sans FB Demi"/>
              </a:rPr>
              <a:t>ASN </a:t>
            </a:r>
            <a:r>
              <a:rPr sz="2100" b="1" spc="-11" dirty="0">
                <a:solidFill>
                  <a:srgbClr val="FFFFFF"/>
                </a:solidFill>
                <a:latin typeface="Berlin Sans FB Demi"/>
                <a:cs typeface="Berlin Sans FB Demi"/>
              </a:rPr>
              <a:t>(</a:t>
            </a:r>
            <a:r>
              <a:rPr sz="2100" b="1" spc="-11" dirty="0">
                <a:solidFill>
                  <a:srgbClr val="FFFFFF"/>
                </a:solidFill>
                <a:latin typeface="Segoe UI"/>
                <a:cs typeface="Segoe UI"/>
              </a:rPr>
              <a:t>PERMENDAGRI</a:t>
            </a:r>
            <a:r>
              <a:rPr sz="2100" b="1" spc="60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2100" b="1" spc="-8" dirty="0">
                <a:solidFill>
                  <a:srgbClr val="FFFFFF"/>
                </a:solidFill>
                <a:latin typeface="Segoe UI"/>
                <a:cs typeface="Segoe UI"/>
              </a:rPr>
              <a:t>38/2018)</a:t>
            </a:r>
            <a:endParaRPr sz="2100">
              <a:latin typeface="Segoe UI"/>
              <a:cs typeface="Segoe U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970407" y="2045970"/>
            <a:ext cx="2277998" cy="227457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0" name="object 10"/>
          <p:cNvSpPr/>
          <p:nvPr/>
        </p:nvSpPr>
        <p:spPr>
          <a:xfrm>
            <a:off x="0" y="1919097"/>
            <a:ext cx="1513904" cy="50806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1" name="object 11"/>
          <p:cNvSpPr/>
          <p:nvPr/>
        </p:nvSpPr>
        <p:spPr>
          <a:xfrm>
            <a:off x="0" y="2193416"/>
            <a:ext cx="885254" cy="50806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2" name="object 12"/>
          <p:cNvSpPr txBox="1"/>
          <p:nvPr/>
        </p:nvSpPr>
        <p:spPr>
          <a:xfrm>
            <a:off x="46024" y="1969008"/>
            <a:ext cx="1265873" cy="5636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b="1" spc="-86" dirty="0">
                <a:latin typeface="Calibri"/>
                <a:cs typeface="Calibri"/>
              </a:rPr>
              <a:t>K</a:t>
            </a:r>
            <a:r>
              <a:rPr b="1" spc="-4" dirty="0">
                <a:latin typeface="Calibri"/>
                <a:cs typeface="Calibri"/>
              </a:rPr>
              <a:t>OMPETE</a:t>
            </a:r>
            <a:r>
              <a:rPr b="1" dirty="0">
                <a:latin typeface="Calibri"/>
                <a:cs typeface="Calibri"/>
              </a:rPr>
              <a:t>NSI  </a:t>
            </a:r>
            <a:r>
              <a:rPr b="1" spc="-4" dirty="0">
                <a:latin typeface="Calibri"/>
                <a:cs typeface="Calibri"/>
              </a:rPr>
              <a:t>TEKNIS</a:t>
            </a:r>
            <a:endParaRPr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857500" y="1840230"/>
            <a:ext cx="1501331" cy="42576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4" name="object 14"/>
          <p:cNvSpPr/>
          <p:nvPr/>
        </p:nvSpPr>
        <p:spPr>
          <a:xfrm>
            <a:off x="2857500" y="2068830"/>
            <a:ext cx="1464754" cy="42576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5" name="object 15"/>
          <p:cNvSpPr txBox="1"/>
          <p:nvPr/>
        </p:nvSpPr>
        <p:spPr>
          <a:xfrm>
            <a:off x="2968180" y="1887664"/>
            <a:ext cx="1229678" cy="471764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marR="3810">
              <a:spcBef>
                <a:spcPts val="79"/>
              </a:spcBef>
            </a:pPr>
            <a:r>
              <a:rPr sz="1500" b="1" spc="-4" dirty="0">
                <a:solidFill>
                  <a:srgbClr val="C00000"/>
                </a:solidFill>
                <a:latin typeface="Segoe UI"/>
                <a:cs typeface="Segoe UI"/>
              </a:rPr>
              <a:t>KOMPETENSI  MAN</a:t>
            </a:r>
            <a:r>
              <a:rPr sz="1500" b="1" spc="45" dirty="0">
                <a:solidFill>
                  <a:srgbClr val="C00000"/>
                </a:solidFill>
                <a:latin typeface="Segoe UI"/>
                <a:cs typeface="Segoe UI"/>
              </a:rPr>
              <a:t>A</a:t>
            </a:r>
            <a:r>
              <a:rPr sz="1500" b="1" spc="-4" dirty="0">
                <a:solidFill>
                  <a:srgbClr val="C00000"/>
                </a:solidFill>
                <a:latin typeface="Segoe UI"/>
                <a:cs typeface="Segoe UI"/>
              </a:rPr>
              <a:t>JERI</a:t>
            </a:r>
            <a:r>
              <a:rPr sz="1500" b="1" spc="-8" dirty="0">
                <a:solidFill>
                  <a:srgbClr val="C00000"/>
                </a:solidFill>
                <a:latin typeface="Segoe UI"/>
                <a:cs typeface="Segoe UI"/>
              </a:rPr>
              <a:t>A</a:t>
            </a:r>
            <a:r>
              <a:rPr sz="1500" b="1" dirty="0">
                <a:solidFill>
                  <a:srgbClr val="C00000"/>
                </a:solidFill>
                <a:latin typeface="Segoe UI"/>
                <a:cs typeface="Segoe UI"/>
              </a:rPr>
              <a:t>L</a:t>
            </a:r>
            <a:endParaRPr sz="1500">
              <a:latin typeface="Segoe UI"/>
              <a:cs typeface="Segoe U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61746" y="3939921"/>
            <a:ext cx="1293305" cy="42348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7" name="object 17"/>
          <p:cNvSpPr/>
          <p:nvPr/>
        </p:nvSpPr>
        <p:spPr>
          <a:xfrm>
            <a:off x="261746" y="4168521"/>
            <a:ext cx="1601915" cy="42348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8" name="object 18"/>
          <p:cNvSpPr txBox="1"/>
          <p:nvPr/>
        </p:nvSpPr>
        <p:spPr>
          <a:xfrm>
            <a:off x="371094" y="3980211"/>
            <a:ext cx="1368266" cy="471283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1500" b="1" spc="-11" dirty="0">
                <a:latin typeface="Calibri"/>
                <a:cs typeface="Calibri"/>
              </a:rPr>
              <a:t>KOMPETENSI  </a:t>
            </a:r>
            <a:r>
              <a:rPr sz="1500" b="1" dirty="0">
                <a:latin typeface="Calibri"/>
                <a:cs typeface="Calibri"/>
              </a:rPr>
              <a:t>SOSIO</a:t>
            </a:r>
            <a:r>
              <a:rPr sz="1500" b="1" spc="-56" dirty="0">
                <a:latin typeface="Calibri"/>
                <a:cs typeface="Calibri"/>
              </a:rPr>
              <a:t> </a:t>
            </a:r>
            <a:r>
              <a:rPr sz="1500" b="1" spc="-19" dirty="0">
                <a:latin typeface="Calibri"/>
                <a:cs typeface="Calibri"/>
              </a:rPr>
              <a:t>KULTURAL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672334" y="3815324"/>
            <a:ext cx="1468183" cy="465773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0" name="object 20"/>
          <p:cNvSpPr/>
          <p:nvPr/>
        </p:nvSpPr>
        <p:spPr>
          <a:xfrm>
            <a:off x="2442591" y="4066785"/>
            <a:ext cx="1697927" cy="46577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1" name="object 21"/>
          <p:cNvSpPr txBox="1"/>
          <p:nvPr/>
        </p:nvSpPr>
        <p:spPr>
          <a:xfrm>
            <a:off x="2563844" y="3862063"/>
            <a:ext cx="1439228" cy="516969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R="53340" algn="r">
              <a:spcBef>
                <a:spcPts val="71"/>
              </a:spcBef>
            </a:pPr>
            <a:r>
              <a:rPr sz="1650" b="1" spc="-79" dirty="0">
                <a:latin typeface="Calibri"/>
                <a:cs typeface="Calibri"/>
              </a:rPr>
              <a:t>K</a:t>
            </a:r>
            <a:r>
              <a:rPr sz="1650" b="1" spc="-8" dirty="0">
                <a:latin typeface="Calibri"/>
                <a:cs typeface="Calibri"/>
              </a:rPr>
              <a:t>OMP</a:t>
            </a:r>
            <a:r>
              <a:rPr sz="1650" b="1" spc="-11" dirty="0">
                <a:latin typeface="Calibri"/>
                <a:cs typeface="Calibri"/>
              </a:rPr>
              <a:t>E</a:t>
            </a:r>
            <a:r>
              <a:rPr sz="1650" b="1" spc="-8" dirty="0">
                <a:latin typeface="Calibri"/>
                <a:cs typeface="Calibri"/>
              </a:rPr>
              <a:t>TENSI</a:t>
            </a:r>
            <a:endParaRPr sz="1650">
              <a:latin typeface="Calibri"/>
              <a:cs typeface="Calibri"/>
            </a:endParaRPr>
          </a:p>
          <a:p>
            <a:pPr marR="3810" algn="r">
              <a:spcBef>
                <a:spcPts val="4"/>
              </a:spcBef>
            </a:pPr>
            <a:r>
              <a:rPr sz="1650" b="1" spc="-8" dirty="0">
                <a:latin typeface="Calibri"/>
                <a:cs typeface="Calibri"/>
              </a:rPr>
              <a:t>P</a:t>
            </a:r>
            <a:r>
              <a:rPr sz="1650" b="1" spc="-11" dirty="0">
                <a:latin typeface="Calibri"/>
                <a:cs typeface="Calibri"/>
              </a:rPr>
              <a:t>E</a:t>
            </a:r>
            <a:r>
              <a:rPr sz="1650" b="1" spc="-8" dirty="0">
                <a:latin typeface="Calibri"/>
                <a:cs typeface="Calibri"/>
              </a:rPr>
              <a:t>MERIN</a:t>
            </a:r>
            <a:r>
              <a:rPr sz="1650" b="1" spc="-127" dirty="0">
                <a:latin typeface="Calibri"/>
                <a:cs typeface="Calibri"/>
              </a:rPr>
              <a:t>T</a:t>
            </a:r>
            <a:r>
              <a:rPr sz="1650" b="1" spc="-4" dirty="0">
                <a:latin typeface="Calibri"/>
                <a:cs typeface="Calibri"/>
              </a:rPr>
              <a:t>AHAN</a:t>
            </a:r>
            <a:endParaRPr sz="165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685281" y="1503140"/>
            <a:ext cx="3162459" cy="19481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9049" rIns="0" bIns="0" rtlCol="0">
            <a:spAutoFit/>
          </a:bodyPr>
          <a:lstStyle/>
          <a:p>
            <a:pPr marL="9525" marR="3810" indent="-1429" algn="ctr">
              <a:spcBef>
                <a:spcPts val="71"/>
              </a:spcBef>
            </a:pPr>
            <a:r>
              <a:rPr sz="2100" b="1" spc="-8" dirty="0">
                <a:latin typeface="Calibri"/>
                <a:cs typeface="Calibri"/>
              </a:rPr>
              <a:t>ANGGARAN </a:t>
            </a:r>
            <a:r>
              <a:rPr sz="2100" b="1" spc="-34" dirty="0">
                <a:latin typeface="Calibri"/>
                <a:cs typeface="Calibri"/>
              </a:rPr>
              <a:t>DIKLAT </a:t>
            </a:r>
            <a:r>
              <a:rPr sz="2100" b="1" spc="-8" dirty="0">
                <a:latin typeface="Calibri"/>
                <a:cs typeface="Calibri"/>
              </a:rPr>
              <a:t>DI  </a:t>
            </a:r>
            <a:r>
              <a:rPr sz="2100" b="1" spc="-15" dirty="0">
                <a:latin typeface="Calibri"/>
                <a:cs typeface="Calibri"/>
              </a:rPr>
              <a:t>PEMDA </a:t>
            </a:r>
            <a:r>
              <a:rPr lang="en-US" sz="2100" b="1" spc="-15" dirty="0">
                <a:latin typeface="Calibri"/>
                <a:cs typeface="Calibri"/>
              </a:rPr>
              <a:t>S</a:t>
            </a:r>
            <a:r>
              <a:rPr lang="id-ID" sz="2100" b="1" spc="-15" dirty="0">
                <a:latin typeface="Calibri"/>
                <a:cs typeface="Calibri"/>
              </a:rPr>
              <a:t>EBAGIAN BESAR BAHKAN BANYAK  YANG MENCAPAI SKTR </a:t>
            </a:r>
            <a:r>
              <a:rPr sz="2100" b="1" spc="-71" dirty="0">
                <a:latin typeface="Calibri"/>
                <a:cs typeface="Calibri"/>
              </a:rPr>
              <a:t> </a:t>
            </a:r>
            <a:r>
              <a:rPr sz="2100" b="1" spc="-4" dirty="0">
                <a:latin typeface="Calibri"/>
                <a:cs typeface="Calibri"/>
              </a:rPr>
              <a:t>75 SD 80 %  HABIS </a:t>
            </a:r>
            <a:r>
              <a:rPr sz="2100" b="1" spc="-8" dirty="0">
                <a:latin typeface="Calibri"/>
                <a:cs typeface="Calibri"/>
              </a:rPr>
              <a:t>UNTUK </a:t>
            </a:r>
            <a:r>
              <a:rPr sz="2100" b="1" spc="-38" dirty="0">
                <a:latin typeface="Calibri"/>
                <a:cs typeface="Calibri"/>
              </a:rPr>
              <a:t>LATSAR  </a:t>
            </a:r>
            <a:r>
              <a:rPr sz="2100" b="1" spc="-19" dirty="0">
                <a:latin typeface="Calibri"/>
                <a:cs typeface="Calibri"/>
              </a:rPr>
              <a:t>DAN</a:t>
            </a:r>
            <a:r>
              <a:rPr sz="2100" b="1" spc="-8" dirty="0">
                <a:latin typeface="Calibri"/>
                <a:cs typeface="Calibri"/>
              </a:rPr>
              <a:t> </a:t>
            </a:r>
            <a:r>
              <a:rPr sz="2100" b="1" spc="-26" dirty="0">
                <a:latin typeface="Calibri"/>
                <a:cs typeface="Calibri"/>
              </a:rPr>
              <a:t>DIKLATPIM</a:t>
            </a:r>
            <a:endParaRPr sz="2100" dirty="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302253" y="1760221"/>
            <a:ext cx="1268920" cy="748664"/>
          </a:xfrm>
          <a:custGeom>
            <a:avLst/>
            <a:gdLst/>
            <a:ahLst/>
            <a:cxnLst/>
            <a:rect l="l" t="t" r="r" b="b"/>
            <a:pathLst>
              <a:path w="1844040" h="998220">
                <a:moveTo>
                  <a:pt x="1344930" y="0"/>
                </a:moveTo>
                <a:lnTo>
                  <a:pt x="1344930" y="249554"/>
                </a:lnTo>
                <a:lnTo>
                  <a:pt x="0" y="249554"/>
                </a:lnTo>
                <a:lnTo>
                  <a:pt x="0" y="748664"/>
                </a:lnTo>
                <a:lnTo>
                  <a:pt x="1344930" y="748664"/>
                </a:lnTo>
                <a:lnTo>
                  <a:pt x="1344930" y="998219"/>
                </a:lnTo>
                <a:lnTo>
                  <a:pt x="1844039" y="499110"/>
                </a:lnTo>
                <a:lnTo>
                  <a:pt x="1344930" y="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4" name="object 24"/>
          <p:cNvSpPr txBox="1"/>
          <p:nvPr/>
        </p:nvSpPr>
        <p:spPr>
          <a:xfrm>
            <a:off x="1154525" y="1017079"/>
            <a:ext cx="1998821" cy="702596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marR="3810">
              <a:spcBef>
                <a:spcPts val="79"/>
              </a:spcBef>
            </a:pPr>
            <a:r>
              <a:rPr sz="1500" b="1" spc="-4" dirty="0">
                <a:solidFill>
                  <a:srgbClr val="FF0000"/>
                </a:solidFill>
                <a:latin typeface="Segoe UI"/>
                <a:cs typeface="Segoe UI"/>
              </a:rPr>
              <a:t>Provinsi min 0,34 </a:t>
            </a:r>
            <a:r>
              <a:rPr sz="1500" b="1" dirty="0">
                <a:solidFill>
                  <a:srgbClr val="FF0000"/>
                </a:solidFill>
                <a:latin typeface="Segoe UI"/>
                <a:cs typeface="Segoe UI"/>
              </a:rPr>
              <a:t>%</a:t>
            </a:r>
            <a:r>
              <a:rPr sz="1500" b="1" spc="-68" dirty="0">
                <a:solidFill>
                  <a:srgbClr val="FF0000"/>
                </a:solidFill>
                <a:latin typeface="Segoe UI"/>
                <a:cs typeface="Segoe UI"/>
              </a:rPr>
              <a:t> </a:t>
            </a:r>
            <a:r>
              <a:rPr sz="1500" b="1" dirty="0">
                <a:solidFill>
                  <a:srgbClr val="FF0000"/>
                </a:solidFill>
                <a:latin typeface="Segoe UI"/>
                <a:cs typeface="Segoe UI"/>
              </a:rPr>
              <a:t>&amp;  </a:t>
            </a:r>
            <a:r>
              <a:rPr sz="1500" b="1" spc="-4" dirty="0">
                <a:solidFill>
                  <a:srgbClr val="FF0000"/>
                </a:solidFill>
                <a:latin typeface="Segoe UI"/>
                <a:cs typeface="Segoe UI"/>
              </a:rPr>
              <a:t>Kab/Kota min 0,16 </a:t>
            </a:r>
            <a:r>
              <a:rPr sz="1500" b="1" dirty="0">
                <a:solidFill>
                  <a:srgbClr val="FF0000"/>
                </a:solidFill>
                <a:latin typeface="Segoe UI"/>
                <a:cs typeface="Segoe UI"/>
              </a:rPr>
              <a:t>%  </a:t>
            </a:r>
            <a:r>
              <a:rPr sz="1500" b="1" spc="-4" dirty="0">
                <a:solidFill>
                  <a:srgbClr val="FF0000"/>
                </a:solidFill>
                <a:latin typeface="Segoe UI"/>
                <a:cs typeface="Segoe UI"/>
              </a:rPr>
              <a:t>dari belanja</a:t>
            </a:r>
            <a:r>
              <a:rPr sz="1500" b="1" spc="-30" dirty="0">
                <a:solidFill>
                  <a:srgbClr val="FF0000"/>
                </a:solidFill>
                <a:latin typeface="Segoe UI"/>
                <a:cs typeface="Segoe UI"/>
              </a:rPr>
              <a:t> </a:t>
            </a:r>
            <a:r>
              <a:rPr sz="1500" b="1" spc="-4" dirty="0">
                <a:solidFill>
                  <a:srgbClr val="FF0000"/>
                </a:solidFill>
                <a:latin typeface="Segoe UI"/>
                <a:cs typeface="Segoe UI"/>
              </a:rPr>
              <a:t>daerah</a:t>
            </a:r>
            <a:endParaRPr sz="1500">
              <a:latin typeface="Segoe UI"/>
              <a:cs typeface="Segoe U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0"/>
            <a:ext cx="917258" cy="1760792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DFF9D8D-381E-4AB5-A05F-86D86CF2A953}"/>
              </a:ext>
            </a:extLst>
          </p:cNvPr>
          <p:cNvSpPr/>
          <p:nvPr/>
        </p:nvSpPr>
        <p:spPr>
          <a:xfrm>
            <a:off x="296260" y="281175"/>
            <a:ext cx="8704185" cy="4566815"/>
          </a:xfrm>
          <a:custGeom>
            <a:avLst/>
            <a:gdLst>
              <a:gd name="connsiteX0" fmla="*/ 0 w 11582400"/>
              <a:gd name="connsiteY0" fmla="*/ 0 h 6073775"/>
              <a:gd name="connsiteX1" fmla="*/ 11582400 w 11582400"/>
              <a:gd name="connsiteY1" fmla="*/ 0 h 6073775"/>
              <a:gd name="connsiteX2" fmla="*/ 11582400 w 11582400"/>
              <a:gd name="connsiteY2" fmla="*/ 6073775 h 6073775"/>
              <a:gd name="connsiteX3" fmla="*/ 0 w 11582400"/>
              <a:gd name="connsiteY3" fmla="*/ 6073775 h 6073775"/>
              <a:gd name="connsiteX4" fmla="*/ 0 w 11582400"/>
              <a:gd name="connsiteY4" fmla="*/ 0 h 6073775"/>
              <a:gd name="connsiteX0" fmla="*/ 0 w 11582400"/>
              <a:gd name="connsiteY0" fmla="*/ 6765 h 6080540"/>
              <a:gd name="connsiteX1" fmla="*/ 8309361 w 11582400"/>
              <a:gd name="connsiteY1" fmla="*/ 0 h 6080540"/>
              <a:gd name="connsiteX2" fmla="*/ 11582400 w 11582400"/>
              <a:gd name="connsiteY2" fmla="*/ 6765 h 6080540"/>
              <a:gd name="connsiteX3" fmla="*/ 11582400 w 11582400"/>
              <a:gd name="connsiteY3" fmla="*/ 6080540 h 6080540"/>
              <a:gd name="connsiteX4" fmla="*/ 0 w 11582400"/>
              <a:gd name="connsiteY4" fmla="*/ 6080540 h 6080540"/>
              <a:gd name="connsiteX5" fmla="*/ 0 w 11582400"/>
              <a:gd name="connsiteY5" fmla="*/ 6765 h 6080540"/>
              <a:gd name="connsiteX0" fmla="*/ 0 w 11582400"/>
              <a:gd name="connsiteY0" fmla="*/ 15311 h 6089086"/>
              <a:gd name="connsiteX1" fmla="*/ 3267342 w 11582400"/>
              <a:gd name="connsiteY1" fmla="*/ 0 h 6089086"/>
              <a:gd name="connsiteX2" fmla="*/ 8309361 w 11582400"/>
              <a:gd name="connsiteY2" fmla="*/ 8546 h 6089086"/>
              <a:gd name="connsiteX3" fmla="*/ 11582400 w 11582400"/>
              <a:gd name="connsiteY3" fmla="*/ 15311 h 6089086"/>
              <a:gd name="connsiteX4" fmla="*/ 11582400 w 11582400"/>
              <a:gd name="connsiteY4" fmla="*/ 6089086 h 6089086"/>
              <a:gd name="connsiteX5" fmla="*/ 0 w 11582400"/>
              <a:gd name="connsiteY5" fmla="*/ 6089086 h 6089086"/>
              <a:gd name="connsiteX6" fmla="*/ 0 w 11582400"/>
              <a:gd name="connsiteY6" fmla="*/ 15311 h 6089086"/>
              <a:gd name="connsiteX0" fmla="*/ 0 w 11582400"/>
              <a:gd name="connsiteY0" fmla="*/ 23857 h 6097632"/>
              <a:gd name="connsiteX1" fmla="*/ 3267342 w 11582400"/>
              <a:gd name="connsiteY1" fmla="*/ 8546 h 6097632"/>
              <a:gd name="connsiteX2" fmla="*/ 5386699 w 11582400"/>
              <a:gd name="connsiteY2" fmla="*/ 0 h 6097632"/>
              <a:gd name="connsiteX3" fmla="*/ 8309361 w 11582400"/>
              <a:gd name="connsiteY3" fmla="*/ 17092 h 6097632"/>
              <a:gd name="connsiteX4" fmla="*/ 11582400 w 11582400"/>
              <a:gd name="connsiteY4" fmla="*/ 23857 h 6097632"/>
              <a:gd name="connsiteX5" fmla="*/ 11582400 w 11582400"/>
              <a:gd name="connsiteY5" fmla="*/ 6097632 h 6097632"/>
              <a:gd name="connsiteX6" fmla="*/ 0 w 11582400"/>
              <a:gd name="connsiteY6" fmla="*/ 6097632 h 6097632"/>
              <a:gd name="connsiteX7" fmla="*/ 0 w 11582400"/>
              <a:gd name="connsiteY7" fmla="*/ 23857 h 6097632"/>
              <a:gd name="connsiteX0" fmla="*/ 5386699 w 11582400"/>
              <a:gd name="connsiteY0" fmla="*/ 0 h 6097632"/>
              <a:gd name="connsiteX1" fmla="*/ 8309361 w 11582400"/>
              <a:gd name="connsiteY1" fmla="*/ 17092 h 6097632"/>
              <a:gd name="connsiteX2" fmla="*/ 11582400 w 11582400"/>
              <a:gd name="connsiteY2" fmla="*/ 23857 h 6097632"/>
              <a:gd name="connsiteX3" fmla="*/ 11582400 w 11582400"/>
              <a:gd name="connsiteY3" fmla="*/ 6097632 h 6097632"/>
              <a:gd name="connsiteX4" fmla="*/ 0 w 11582400"/>
              <a:gd name="connsiteY4" fmla="*/ 6097632 h 6097632"/>
              <a:gd name="connsiteX5" fmla="*/ 0 w 11582400"/>
              <a:gd name="connsiteY5" fmla="*/ 23857 h 6097632"/>
              <a:gd name="connsiteX6" fmla="*/ 3267342 w 11582400"/>
              <a:gd name="connsiteY6" fmla="*/ 8546 h 6097632"/>
              <a:gd name="connsiteX7" fmla="*/ 5478139 w 11582400"/>
              <a:gd name="connsiteY7" fmla="*/ 91440 h 6097632"/>
              <a:gd name="connsiteX0" fmla="*/ 8309361 w 11582400"/>
              <a:gd name="connsiteY0" fmla="*/ 8616 h 6089156"/>
              <a:gd name="connsiteX1" fmla="*/ 11582400 w 11582400"/>
              <a:gd name="connsiteY1" fmla="*/ 15381 h 6089156"/>
              <a:gd name="connsiteX2" fmla="*/ 11582400 w 11582400"/>
              <a:gd name="connsiteY2" fmla="*/ 6089156 h 6089156"/>
              <a:gd name="connsiteX3" fmla="*/ 0 w 11582400"/>
              <a:gd name="connsiteY3" fmla="*/ 6089156 h 6089156"/>
              <a:gd name="connsiteX4" fmla="*/ 0 w 11582400"/>
              <a:gd name="connsiteY4" fmla="*/ 15381 h 6089156"/>
              <a:gd name="connsiteX5" fmla="*/ 3267342 w 11582400"/>
              <a:gd name="connsiteY5" fmla="*/ 70 h 6089156"/>
              <a:gd name="connsiteX6" fmla="*/ 5478139 w 11582400"/>
              <a:gd name="connsiteY6" fmla="*/ 82964 h 6089156"/>
              <a:gd name="connsiteX0" fmla="*/ 8309361 w 11582400"/>
              <a:gd name="connsiteY0" fmla="*/ 8546 h 6089086"/>
              <a:gd name="connsiteX1" fmla="*/ 11582400 w 11582400"/>
              <a:gd name="connsiteY1" fmla="*/ 15311 h 6089086"/>
              <a:gd name="connsiteX2" fmla="*/ 11582400 w 11582400"/>
              <a:gd name="connsiteY2" fmla="*/ 6089086 h 6089086"/>
              <a:gd name="connsiteX3" fmla="*/ 0 w 11582400"/>
              <a:gd name="connsiteY3" fmla="*/ 6089086 h 6089086"/>
              <a:gd name="connsiteX4" fmla="*/ 0 w 11582400"/>
              <a:gd name="connsiteY4" fmla="*/ 15311 h 6089086"/>
              <a:gd name="connsiteX5" fmla="*/ 3267342 w 11582400"/>
              <a:gd name="connsiteY5" fmla="*/ 0 h 6089086"/>
              <a:gd name="connsiteX0" fmla="*/ 8309361 w 11582400"/>
              <a:gd name="connsiteY0" fmla="*/ 8546 h 6089086"/>
              <a:gd name="connsiteX1" fmla="*/ 11582400 w 11582400"/>
              <a:gd name="connsiteY1" fmla="*/ 15311 h 6089086"/>
              <a:gd name="connsiteX2" fmla="*/ 11582400 w 11582400"/>
              <a:gd name="connsiteY2" fmla="*/ 2923611 h 6089086"/>
              <a:gd name="connsiteX3" fmla="*/ 11582400 w 11582400"/>
              <a:gd name="connsiteY3" fmla="*/ 6089086 h 6089086"/>
              <a:gd name="connsiteX4" fmla="*/ 0 w 11582400"/>
              <a:gd name="connsiteY4" fmla="*/ 6089086 h 6089086"/>
              <a:gd name="connsiteX5" fmla="*/ 0 w 11582400"/>
              <a:gd name="connsiteY5" fmla="*/ 15311 h 6089086"/>
              <a:gd name="connsiteX6" fmla="*/ 3267342 w 11582400"/>
              <a:gd name="connsiteY6" fmla="*/ 0 h 6089086"/>
              <a:gd name="connsiteX0" fmla="*/ 8309361 w 11582400"/>
              <a:gd name="connsiteY0" fmla="*/ 8546 h 6089086"/>
              <a:gd name="connsiteX1" fmla="*/ 11582400 w 11582400"/>
              <a:gd name="connsiteY1" fmla="*/ 15311 h 6089086"/>
              <a:gd name="connsiteX2" fmla="*/ 11582400 w 11582400"/>
              <a:gd name="connsiteY2" fmla="*/ 6089086 h 6089086"/>
              <a:gd name="connsiteX3" fmla="*/ 0 w 11582400"/>
              <a:gd name="connsiteY3" fmla="*/ 6089086 h 6089086"/>
              <a:gd name="connsiteX4" fmla="*/ 0 w 11582400"/>
              <a:gd name="connsiteY4" fmla="*/ 15311 h 6089086"/>
              <a:gd name="connsiteX5" fmla="*/ 3267342 w 11582400"/>
              <a:gd name="connsiteY5" fmla="*/ 0 h 6089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582400" h="6089086">
                <a:moveTo>
                  <a:pt x="8309361" y="8546"/>
                </a:moveTo>
                <a:lnTo>
                  <a:pt x="11582400" y="15311"/>
                </a:lnTo>
                <a:lnTo>
                  <a:pt x="11582400" y="6089086"/>
                </a:lnTo>
                <a:lnTo>
                  <a:pt x="0" y="6089086"/>
                </a:lnTo>
                <a:lnTo>
                  <a:pt x="0" y="15311"/>
                </a:lnTo>
                <a:lnTo>
                  <a:pt x="3267342" y="0"/>
                </a:lnTo>
              </a:path>
            </a:pathLst>
          </a:custGeom>
          <a:noFill/>
          <a:ln w="6350">
            <a:solidFill>
              <a:schemeClr val="accent2"/>
            </a:solidFill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94B0E2-52F1-47A9-B0CD-64F57F5DE476}"/>
              </a:ext>
            </a:extLst>
          </p:cNvPr>
          <p:cNvSpPr txBox="1"/>
          <p:nvPr/>
        </p:nvSpPr>
        <p:spPr>
          <a:xfrm>
            <a:off x="143555" y="0"/>
            <a:ext cx="8858250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Segoe UI" panose="020B0502040204020203" pitchFamily="34" charset="0"/>
              </a:rPr>
              <a:t>POTRET ANGGARAN</a:t>
            </a:r>
          </a:p>
          <a:p>
            <a:pPr algn="ctr"/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Segoe UI" panose="020B0502040204020203" pitchFamily="34" charset="0"/>
              </a:rPr>
              <a:t>PADA BEBERAPA  BPSDM PROVINSI</a:t>
            </a:r>
            <a:endParaRPr lang="id-ID" sz="20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cs typeface="Segoe UI" panose="020B0502040204020203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8A193C-DE62-45B9-BC6C-339547738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FC3F0-C584-483B-B1FE-52BE924CB19D}" type="slidenum">
              <a:rPr lang="en-US" sz="800"/>
              <a:t>15</a:t>
            </a:fld>
            <a:endParaRPr lang="en-US" sz="800"/>
          </a:p>
        </p:txBody>
      </p:sp>
      <p:sp>
        <p:nvSpPr>
          <p:cNvPr id="73" name="Rectangle: Rounded Corners 72">
            <a:extLst>
              <a:ext uri="{FF2B5EF4-FFF2-40B4-BE49-F238E27FC236}">
                <a16:creationId xmlns:a16="http://schemas.microsoft.com/office/drawing/2014/main" id="{EBA906F9-8E12-44E7-8033-1B0F342651EF}"/>
              </a:ext>
            </a:extLst>
          </p:cNvPr>
          <p:cNvSpPr/>
          <p:nvPr/>
        </p:nvSpPr>
        <p:spPr>
          <a:xfrm>
            <a:off x="403062" y="1096136"/>
            <a:ext cx="1871733" cy="1407321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1D656F76-4754-4DE9-A088-9074FC31F887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96260" y="2571750"/>
            <a:ext cx="2137870" cy="1084912"/>
          </a:xfrm>
          <a:prstGeom prst="rect">
            <a:avLst/>
          </a:prstGeom>
        </p:spPr>
        <p:txBody>
          <a:bodyPr wrap="square" lIns="68580" tIns="34290" rIns="68580" bIns="34290" anchor="t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1100" dirty="0" err="1"/>
              <a:t>Belanja</a:t>
            </a:r>
            <a:r>
              <a:rPr lang="en-US" sz="1100" dirty="0"/>
              <a:t> </a:t>
            </a:r>
            <a:r>
              <a:rPr lang="en-US" sz="1100" dirty="0" err="1"/>
              <a:t>Provinsi</a:t>
            </a:r>
            <a:r>
              <a:rPr lang="en-US" sz="1100" dirty="0"/>
              <a:t> </a:t>
            </a:r>
            <a:r>
              <a:rPr lang="en-US" sz="1100" dirty="0" err="1"/>
              <a:t>sebesar</a:t>
            </a:r>
            <a:r>
              <a:rPr lang="en-US" sz="1100" dirty="0"/>
              <a:t>         </a:t>
            </a:r>
            <a:r>
              <a:rPr lang="en-US" sz="1100" dirty="0" err="1"/>
              <a:t>Rp</a:t>
            </a:r>
            <a:r>
              <a:rPr lang="en-US" sz="1100" dirty="0"/>
              <a:t> 18.203.792.158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 err="1"/>
              <a:t>Belanja</a:t>
            </a:r>
            <a:r>
              <a:rPr lang="en-US" sz="1100" dirty="0"/>
              <a:t> lain-</a:t>
            </a:r>
            <a:r>
              <a:rPr lang="en-US" sz="1100" dirty="0" err="1"/>
              <a:t>lan</a:t>
            </a:r>
            <a:r>
              <a:rPr lang="en-US" sz="1100" dirty="0"/>
              <a:t> </a:t>
            </a:r>
            <a:r>
              <a:rPr lang="en-US" sz="1100" dirty="0" err="1"/>
              <a:t>sebesar</a:t>
            </a:r>
            <a:r>
              <a:rPr lang="en-US" sz="1100" dirty="0"/>
              <a:t>         </a:t>
            </a:r>
            <a:r>
              <a:rPr lang="en-US" sz="1100" dirty="0" err="1"/>
              <a:t>Rp</a:t>
            </a:r>
            <a:r>
              <a:rPr lang="en-US" sz="1100" dirty="0"/>
              <a:t> 13.585.964.882</a:t>
            </a:r>
          </a:p>
          <a:p>
            <a:pPr marL="171450" indent="-171450">
              <a:buFont typeface="Arial"/>
              <a:buChar char="•"/>
            </a:pPr>
            <a:r>
              <a:rPr lang="en-US" sz="1100" b="1" dirty="0" err="1">
                <a:solidFill>
                  <a:srgbClr val="FF0000"/>
                </a:solidFill>
              </a:rPr>
              <a:t>Belanja</a:t>
            </a:r>
            <a:r>
              <a:rPr lang="en-US" sz="1100" b="1" dirty="0">
                <a:solidFill>
                  <a:srgbClr val="FF0000"/>
                </a:solidFill>
              </a:rPr>
              <a:t> </a:t>
            </a:r>
            <a:r>
              <a:rPr lang="en-US" sz="1100" b="1" dirty="0" err="1">
                <a:solidFill>
                  <a:srgbClr val="FF0000"/>
                </a:solidFill>
              </a:rPr>
              <a:t>Kediklatan</a:t>
            </a:r>
            <a:r>
              <a:rPr lang="en-US" sz="1100" b="1" dirty="0">
                <a:solidFill>
                  <a:srgbClr val="FF0000"/>
                </a:solidFill>
              </a:rPr>
              <a:t>/PK </a:t>
            </a:r>
            <a:r>
              <a:rPr lang="en-US" sz="1100" b="1" dirty="0" err="1">
                <a:solidFill>
                  <a:srgbClr val="FF0000"/>
                </a:solidFill>
              </a:rPr>
              <a:t>sebesar</a:t>
            </a:r>
            <a:r>
              <a:rPr lang="en-US" sz="1100" b="1" dirty="0">
                <a:solidFill>
                  <a:srgbClr val="FF0000"/>
                </a:solidFill>
              </a:rPr>
              <a:t>  </a:t>
            </a:r>
            <a:r>
              <a:rPr lang="en-US" sz="1100" b="1" dirty="0" err="1">
                <a:solidFill>
                  <a:srgbClr val="FF0000"/>
                </a:solidFill>
              </a:rPr>
              <a:t>Rp</a:t>
            </a:r>
            <a:r>
              <a:rPr lang="en-US" sz="1100" b="1" dirty="0">
                <a:solidFill>
                  <a:srgbClr val="FF0000"/>
                </a:solidFill>
              </a:rPr>
              <a:t> 5.371.952.000</a:t>
            </a: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86AF58B7-639A-483A-AA47-EBA3192609FA}"/>
              </a:ext>
            </a:extLst>
          </p:cNvPr>
          <p:cNvCxnSpPr/>
          <p:nvPr/>
        </p:nvCxnSpPr>
        <p:spPr>
          <a:xfrm>
            <a:off x="578045" y="3739764"/>
            <a:ext cx="152176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angle: Rounded Corners 73">
            <a:extLst>
              <a:ext uri="{FF2B5EF4-FFF2-40B4-BE49-F238E27FC236}">
                <a16:creationId xmlns:a16="http://schemas.microsoft.com/office/drawing/2014/main" id="{48B2AB76-49B0-48CA-9652-7E0838904CE7}"/>
              </a:ext>
            </a:extLst>
          </p:cNvPr>
          <p:cNvSpPr/>
          <p:nvPr/>
        </p:nvSpPr>
        <p:spPr>
          <a:xfrm>
            <a:off x="2558446" y="1096136"/>
            <a:ext cx="1871733" cy="140732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C83B00C3-2C33-47B9-BA79-F986ED554869}"/>
              </a:ext>
            </a:extLst>
          </p:cNvPr>
          <p:cNvCxnSpPr/>
          <p:nvPr/>
        </p:nvCxnSpPr>
        <p:spPr>
          <a:xfrm>
            <a:off x="2733429" y="3739764"/>
            <a:ext cx="152176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354419E5-B9C3-4431-A237-0ED381FF9F32}"/>
              </a:ext>
            </a:extLst>
          </p:cNvPr>
          <p:cNvSpPr/>
          <p:nvPr/>
        </p:nvSpPr>
        <p:spPr>
          <a:xfrm>
            <a:off x="4713831" y="1096139"/>
            <a:ext cx="1871733" cy="1407319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01AA2983-27DE-4599-978A-2D3C64B2F26E}"/>
              </a:ext>
            </a:extLst>
          </p:cNvPr>
          <p:cNvCxnSpPr/>
          <p:nvPr/>
        </p:nvCxnSpPr>
        <p:spPr>
          <a:xfrm>
            <a:off x="4888814" y="3739764"/>
            <a:ext cx="152176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26F4FA40-E7E8-4E56-BF7B-8EEEF9468AFF}"/>
              </a:ext>
            </a:extLst>
          </p:cNvPr>
          <p:cNvSpPr/>
          <p:nvPr/>
        </p:nvSpPr>
        <p:spPr>
          <a:xfrm>
            <a:off x="6869210" y="1096139"/>
            <a:ext cx="1871733" cy="140731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4923127A-3041-4A9A-AA96-2484C4A94FA1}"/>
              </a:ext>
            </a:extLst>
          </p:cNvPr>
          <p:cNvCxnSpPr/>
          <p:nvPr/>
        </p:nvCxnSpPr>
        <p:spPr>
          <a:xfrm>
            <a:off x="7044198" y="3739764"/>
            <a:ext cx="152176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82813" y="1197406"/>
            <a:ext cx="1068935" cy="801433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BC5F4698-8B23-4ABB-ACB0-E2A7FC468D7A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601670" y="739292"/>
            <a:ext cx="1447866" cy="346249"/>
          </a:xfrm>
          <a:prstGeom prst="rect">
            <a:avLst/>
          </a:prstGeom>
          <a:effectLst/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Prov. KEPRI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1D656F76-4754-4DE9-A088-9074FC31F887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54280" y="2017792"/>
            <a:ext cx="1521760" cy="407804"/>
          </a:xfrm>
          <a:prstGeom prst="rect">
            <a:avLst/>
          </a:prstGeom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en-US" sz="1100" b="1" dirty="0"/>
              <a:t>TOTAL ANGGARAN:</a:t>
            </a:r>
          </a:p>
          <a:p>
            <a:pPr algn="ctr"/>
            <a:r>
              <a:rPr lang="en-US" sz="1100" b="1" dirty="0" err="1"/>
              <a:t>Rp</a:t>
            </a:r>
            <a:r>
              <a:rPr lang="en-US" sz="1100" b="1" dirty="0"/>
              <a:t> 31.789.757.000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BC5F4698-8B23-4ABB-ACB0-E2A7FC468D7A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586839" y="739292"/>
            <a:ext cx="1905981" cy="346249"/>
          </a:xfrm>
          <a:prstGeom prst="rect">
            <a:avLst/>
          </a:prstGeom>
          <a:effectLst/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Prov. SULTENG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434" b="98491" l="0" r="100000"/>
                    </a14:imgEffect>
                  </a14:imgLayer>
                </a14:imgProps>
              </a:ext>
            </a:extLst>
          </a:blip>
          <a:srcRect t="12725"/>
          <a:stretch/>
        </p:blipFill>
        <p:spPr>
          <a:xfrm>
            <a:off x="2863815" y="1197405"/>
            <a:ext cx="1374345" cy="791956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1D656F76-4754-4DE9-A088-9074FC31F887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777452" y="2018865"/>
            <a:ext cx="1521760" cy="407804"/>
          </a:xfrm>
          <a:prstGeom prst="rect">
            <a:avLst/>
          </a:prstGeom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en-US" sz="1100" b="1" dirty="0"/>
              <a:t>TOTAL ANGGARAN:</a:t>
            </a:r>
          </a:p>
          <a:p>
            <a:pPr algn="ctr"/>
            <a:r>
              <a:rPr lang="en-US" sz="1100" b="1" dirty="0" err="1"/>
              <a:t>Rp</a:t>
            </a:r>
            <a:r>
              <a:rPr lang="en-US" sz="1100" b="1" dirty="0"/>
              <a:t> 42.104.487.161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1D656F76-4754-4DE9-A088-9074FC31F887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2434130" y="2571752"/>
            <a:ext cx="2137870" cy="1084912"/>
          </a:xfrm>
          <a:prstGeom prst="rect">
            <a:avLst/>
          </a:prstGeom>
        </p:spPr>
        <p:txBody>
          <a:bodyPr wrap="square" lIns="68580" tIns="34290" rIns="68580" bIns="34290" anchor="t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1100" dirty="0" err="1"/>
              <a:t>Belanja</a:t>
            </a:r>
            <a:r>
              <a:rPr lang="en-US" sz="1100" dirty="0"/>
              <a:t> </a:t>
            </a:r>
            <a:r>
              <a:rPr lang="en-US" sz="1100" dirty="0" err="1"/>
              <a:t>Pegawai</a:t>
            </a:r>
            <a:r>
              <a:rPr lang="en-US" sz="1100" dirty="0"/>
              <a:t> </a:t>
            </a:r>
            <a:r>
              <a:rPr lang="en-US" sz="1100" dirty="0" err="1"/>
              <a:t>sebesar</a:t>
            </a:r>
            <a:r>
              <a:rPr lang="en-US" sz="1100" dirty="0"/>
              <a:t>         </a:t>
            </a:r>
            <a:r>
              <a:rPr lang="en-US" sz="1100" dirty="0" err="1"/>
              <a:t>Rp</a:t>
            </a:r>
            <a:r>
              <a:rPr lang="en-US" sz="1100" dirty="0"/>
              <a:t> 11.400.000.000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 err="1"/>
              <a:t>Belanja</a:t>
            </a:r>
            <a:r>
              <a:rPr lang="en-US" sz="1100" dirty="0"/>
              <a:t> lain-</a:t>
            </a:r>
            <a:r>
              <a:rPr lang="en-US" sz="1100" dirty="0" err="1"/>
              <a:t>lan</a:t>
            </a:r>
            <a:r>
              <a:rPr lang="en-US" sz="1100" dirty="0"/>
              <a:t> </a:t>
            </a:r>
            <a:r>
              <a:rPr lang="en-US" sz="1100" dirty="0" err="1"/>
              <a:t>sebesar</a:t>
            </a:r>
            <a:r>
              <a:rPr lang="en-US" sz="1100" dirty="0"/>
              <a:t>         </a:t>
            </a:r>
            <a:r>
              <a:rPr lang="en-US" sz="1100" dirty="0" err="1"/>
              <a:t>Rp</a:t>
            </a:r>
            <a:r>
              <a:rPr lang="en-US" sz="1100" dirty="0"/>
              <a:t> 23.239.425.045</a:t>
            </a:r>
          </a:p>
          <a:p>
            <a:pPr marL="171450" indent="-171450">
              <a:buFont typeface="Arial"/>
              <a:buChar char="•"/>
            </a:pPr>
            <a:r>
              <a:rPr lang="en-US" sz="1100" b="1" dirty="0" err="1">
                <a:solidFill>
                  <a:srgbClr val="FF0000"/>
                </a:solidFill>
              </a:rPr>
              <a:t>Belanja</a:t>
            </a:r>
            <a:r>
              <a:rPr lang="en-US" sz="1100" b="1" dirty="0">
                <a:solidFill>
                  <a:srgbClr val="FF0000"/>
                </a:solidFill>
              </a:rPr>
              <a:t> </a:t>
            </a:r>
            <a:r>
              <a:rPr lang="en-US" sz="1100" b="1" dirty="0" err="1">
                <a:solidFill>
                  <a:srgbClr val="FF0000"/>
                </a:solidFill>
              </a:rPr>
              <a:t>Kediklatan</a:t>
            </a:r>
            <a:r>
              <a:rPr lang="en-US" sz="1100" b="1" dirty="0">
                <a:solidFill>
                  <a:srgbClr val="FF0000"/>
                </a:solidFill>
              </a:rPr>
              <a:t>/PK </a:t>
            </a:r>
            <a:r>
              <a:rPr lang="en-US" sz="1100" b="1" dirty="0" err="1">
                <a:solidFill>
                  <a:srgbClr val="FF0000"/>
                </a:solidFill>
              </a:rPr>
              <a:t>sebesar</a:t>
            </a:r>
            <a:r>
              <a:rPr lang="en-US" sz="1100" b="1" dirty="0">
                <a:solidFill>
                  <a:srgbClr val="FF0000"/>
                </a:solidFill>
              </a:rPr>
              <a:t>  </a:t>
            </a:r>
            <a:r>
              <a:rPr lang="en-US" sz="1100" b="1" dirty="0" err="1">
                <a:solidFill>
                  <a:srgbClr val="FF0000"/>
                </a:solidFill>
              </a:rPr>
              <a:t>Rp</a:t>
            </a:r>
            <a:r>
              <a:rPr lang="en-US" sz="1100" b="1" dirty="0">
                <a:solidFill>
                  <a:srgbClr val="FF0000"/>
                </a:solidFill>
              </a:rPr>
              <a:t> 7.440.730.000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030116" y="891997"/>
            <a:ext cx="1221640" cy="1126658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1D656F76-4754-4DE9-A088-9074FC31F887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4924800" y="2056773"/>
            <a:ext cx="1521760" cy="407804"/>
          </a:xfrm>
          <a:prstGeom prst="rect">
            <a:avLst/>
          </a:prstGeom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en-US" sz="1100" b="1" dirty="0"/>
              <a:t>TOTAL ANGGARAN:</a:t>
            </a:r>
          </a:p>
          <a:p>
            <a:pPr algn="ctr"/>
            <a:r>
              <a:rPr lang="en-US" sz="1100" b="1" dirty="0" err="1"/>
              <a:t>Rp</a:t>
            </a:r>
            <a:r>
              <a:rPr lang="en-US" sz="1100" b="1" dirty="0"/>
              <a:t> 48.665.000.000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1D656F76-4754-4DE9-A088-9074FC31F887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4553044" y="2678815"/>
            <a:ext cx="2466734" cy="1114575"/>
          </a:xfrm>
          <a:prstGeom prst="rect">
            <a:avLst/>
          </a:prstGeom>
        </p:spPr>
        <p:txBody>
          <a:bodyPr wrap="square" lIns="68580" tIns="34290" rIns="68580" bIns="34290" anchor="t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1100" dirty="0" err="1"/>
              <a:t>Belanja</a:t>
            </a:r>
            <a:r>
              <a:rPr lang="en-US" sz="1100" dirty="0"/>
              <a:t> P</a:t>
            </a:r>
            <a:r>
              <a:rPr lang="id-ID" sz="1100" dirty="0" err="1"/>
              <a:t>egawai</a:t>
            </a:r>
            <a:r>
              <a:rPr lang="en-US" sz="1100" dirty="0"/>
              <a:t> </a:t>
            </a:r>
            <a:r>
              <a:rPr lang="en-US" sz="1100" dirty="0" err="1"/>
              <a:t>sebesar</a:t>
            </a:r>
            <a:r>
              <a:rPr lang="en-US" sz="1100" dirty="0"/>
              <a:t>                       </a:t>
            </a:r>
            <a:r>
              <a:rPr lang="en-US" sz="1100" dirty="0" err="1"/>
              <a:t>Rp</a:t>
            </a:r>
            <a:r>
              <a:rPr lang="en-US" sz="1100" dirty="0"/>
              <a:t> 24.1</a:t>
            </a:r>
            <a:r>
              <a:rPr lang="id-ID" sz="1100" dirty="0"/>
              <a:t>46 M</a:t>
            </a:r>
            <a:endParaRPr lang="en-US" sz="1100" dirty="0"/>
          </a:p>
          <a:p>
            <a:pPr marL="171450" indent="-171450">
              <a:buFont typeface="Arial"/>
              <a:buChar char="•"/>
            </a:pPr>
            <a:r>
              <a:rPr lang="en-US" sz="1100" dirty="0" err="1"/>
              <a:t>Belanja</a:t>
            </a:r>
            <a:r>
              <a:rPr lang="en-US" sz="1100" dirty="0"/>
              <a:t> </a:t>
            </a:r>
            <a:r>
              <a:rPr lang="en-US" sz="1100" dirty="0" err="1"/>
              <a:t>Barjas</a:t>
            </a:r>
            <a:r>
              <a:rPr lang="en-US" sz="1100" dirty="0"/>
              <a:t> </a:t>
            </a:r>
            <a:r>
              <a:rPr lang="en-US" sz="1100" dirty="0" err="1"/>
              <a:t>sebesar</a:t>
            </a:r>
            <a:r>
              <a:rPr lang="en-US" sz="1100" dirty="0"/>
              <a:t>                   </a:t>
            </a:r>
            <a:r>
              <a:rPr lang="en-US" sz="1100" dirty="0" err="1"/>
              <a:t>Rp</a:t>
            </a:r>
            <a:r>
              <a:rPr lang="en-US" sz="1100" dirty="0"/>
              <a:t> </a:t>
            </a:r>
            <a:r>
              <a:rPr lang="id-ID" sz="1100" dirty="0"/>
              <a:t>2.012</a:t>
            </a:r>
            <a:endParaRPr lang="en-US" sz="1100" dirty="0"/>
          </a:p>
          <a:p>
            <a:pPr marL="171450" indent="-171450">
              <a:buFont typeface="Arial"/>
              <a:buChar char="•"/>
            </a:pPr>
            <a:r>
              <a:rPr lang="en-US" sz="1100" b="1" dirty="0" err="1">
                <a:solidFill>
                  <a:srgbClr val="FF0000"/>
                </a:solidFill>
              </a:rPr>
              <a:t>Belanja</a:t>
            </a:r>
            <a:r>
              <a:rPr lang="en-US" sz="1100" b="1" dirty="0">
                <a:solidFill>
                  <a:srgbClr val="FF0000"/>
                </a:solidFill>
              </a:rPr>
              <a:t> </a:t>
            </a:r>
            <a:r>
              <a:rPr lang="en-US" sz="1100" b="1" dirty="0" err="1">
                <a:solidFill>
                  <a:srgbClr val="FF0000"/>
                </a:solidFill>
              </a:rPr>
              <a:t>Kediklatan</a:t>
            </a:r>
            <a:r>
              <a:rPr lang="en-US" sz="1100" b="1" dirty="0">
                <a:solidFill>
                  <a:srgbClr val="FF0000"/>
                </a:solidFill>
              </a:rPr>
              <a:t>/PK </a:t>
            </a:r>
            <a:r>
              <a:rPr lang="en-US" sz="1100" b="1" dirty="0" err="1">
                <a:solidFill>
                  <a:srgbClr val="FF0000"/>
                </a:solidFill>
              </a:rPr>
              <a:t>sebesar</a:t>
            </a:r>
            <a:r>
              <a:rPr lang="en-US" sz="1100" b="1" dirty="0">
                <a:solidFill>
                  <a:srgbClr val="FF0000"/>
                </a:solidFill>
              </a:rPr>
              <a:t>     </a:t>
            </a:r>
            <a:r>
              <a:rPr lang="en-US" sz="1100" b="1" dirty="0" err="1">
                <a:solidFill>
                  <a:srgbClr val="FF0000"/>
                </a:solidFill>
              </a:rPr>
              <a:t>Rp</a:t>
            </a:r>
            <a:r>
              <a:rPr lang="en-US" sz="1100" b="1" dirty="0">
                <a:solidFill>
                  <a:srgbClr val="FF0000"/>
                </a:solidFill>
              </a:rPr>
              <a:t> 22.507</a:t>
            </a:r>
            <a:r>
              <a:rPr lang="id-ID" sz="1100" b="1" dirty="0">
                <a:solidFill>
                  <a:srgbClr val="FF0000"/>
                </a:solidFill>
              </a:rPr>
              <a:t> M</a:t>
            </a:r>
            <a:endParaRPr lang="en-US" sz="1100" b="1" dirty="0">
              <a:solidFill>
                <a:srgbClr val="FF0000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996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72247" y="1120518"/>
            <a:ext cx="1068935" cy="970330"/>
          </a:xfrm>
          <a:prstGeom prst="rect">
            <a:avLst/>
          </a:prstGeom>
        </p:spPr>
      </p:pic>
      <p:sp>
        <p:nvSpPr>
          <p:cNvPr id="56" name="Rectangle 55">
            <a:extLst>
              <a:ext uri="{FF2B5EF4-FFF2-40B4-BE49-F238E27FC236}">
                <a16:creationId xmlns:a16="http://schemas.microsoft.com/office/drawing/2014/main" id="{BC5F4698-8B23-4ABB-ACB0-E2A7FC468D7A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6862575" y="739292"/>
            <a:ext cx="1905981" cy="346249"/>
          </a:xfrm>
          <a:prstGeom prst="rect">
            <a:avLst/>
          </a:prstGeom>
          <a:effectLst/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Prov. SUMSEL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D656F76-4754-4DE9-A088-9074FC31F887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7015280" y="2113635"/>
            <a:ext cx="1521760" cy="407804"/>
          </a:xfrm>
          <a:prstGeom prst="rect">
            <a:avLst/>
          </a:prstGeom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en-US" sz="1100" b="1" dirty="0"/>
              <a:t>TOTAL ANGGARAN:</a:t>
            </a:r>
          </a:p>
          <a:p>
            <a:pPr algn="ctr"/>
            <a:r>
              <a:rPr lang="en-US" sz="1100" b="1" dirty="0" err="1"/>
              <a:t>Rp</a:t>
            </a:r>
            <a:r>
              <a:rPr lang="en-US" sz="1100" b="1" dirty="0"/>
              <a:t> 5.898.705.000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D656F76-4754-4DE9-A088-9074FC31F887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7015284" y="2571752"/>
            <a:ext cx="1985165" cy="915635"/>
          </a:xfrm>
          <a:prstGeom prst="rect">
            <a:avLst/>
          </a:prstGeom>
        </p:spPr>
        <p:txBody>
          <a:bodyPr wrap="square" lIns="68580" tIns="34290" rIns="68580" bIns="34290" anchor="t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1100" dirty="0" err="1"/>
              <a:t>Belanja</a:t>
            </a:r>
            <a:r>
              <a:rPr lang="en-US" sz="1100" dirty="0"/>
              <a:t> </a:t>
            </a:r>
            <a:r>
              <a:rPr lang="en-US" sz="1100" dirty="0" err="1"/>
              <a:t>Rutin</a:t>
            </a:r>
            <a:r>
              <a:rPr lang="en-US" sz="1100" dirty="0"/>
              <a:t> </a:t>
            </a:r>
            <a:r>
              <a:rPr lang="en-US" sz="1100" dirty="0" err="1"/>
              <a:t>sebesar</a:t>
            </a:r>
            <a:r>
              <a:rPr lang="en-US" sz="1100" dirty="0"/>
              <a:t>                       </a:t>
            </a:r>
            <a:r>
              <a:rPr lang="en-US" sz="1100" dirty="0" err="1"/>
              <a:t>Rp</a:t>
            </a:r>
            <a:r>
              <a:rPr lang="en-US" sz="1100" dirty="0"/>
              <a:t> 3.353.355.000</a:t>
            </a:r>
          </a:p>
          <a:p>
            <a:pPr marL="171450" indent="-171450">
              <a:buFont typeface="Arial"/>
              <a:buChar char="•"/>
            </a:pPr>
            <a:r>
              <a:rPr lang="en-US" sz="1100" b="1" dirty="0" err="1">
                <a:solidFill>
                  <a:srgbClr val="FF0000"/>
                </a:solidFill>
              </a:rPr>
              <a:t>Belanja</a:t>
            </a:r>
            <a:r>
              <a:rPr lang="en-US" sz="1100" b="1" dirty="0">
                <a:solidFill>
                  <a:srgbClr val="FF0000"/>
                </a:solidFill>
              </a:rPr>
              <a:t> </a:t>
            </a:r>
            <a:r>
              <a:rPr lang="en-US" sz="1100" b="1" dirty="0" err="1">
                <a:solidFill>
                  <a:srgbClr val="FF0000"/>
                </a:solidFill>
              </a:rPr>
              <a:t>Kediklatan</a:t>
            </a:r>
            <a:r>
              <a:rPr lang="en-US" sz="1100" b="1" dirty="0">
                <a:solidFill>
                  <a:srgbClr val="FF0000"/>
                </a:solidFill>
              </a:rPr>
              <a:t>/PK </a:t>
            </a:r>
            <a:r>
              <a:rPr lang="en-US" sz="1100" b="1" dirty="0" err="1">
                <a:solidFill>
                  <a:srgbClr val="FF0000"/>
                </a:solidFill>
              </a:rPr>
              <a:t>sebesar</a:t>
            </a:r>
            <a:r>
              <a:rPr lang="en-US" sz="1100" b="1" dirty="0">
                <a:solidFill>
                  <a:srgbClr val="FF0000"/>
                </a:solidFill>
              </a:rPr>
              <a:t> </a:t>
            </a:r>
            <a:r>
              <a:rPr lang="id-ID" sz="1100" b="1" dirty="0">
                <a:solidFill>
                  <a:srgbClr val="FF0000"/>
                </a:solidFill>
              </a:rPr>
              <a:t> </a:t>
            </a:r>
            <a:r>
              <a:rPr lang="en-US" sz="1100" b="1" dirty="0" err="1">
                <a:solidFill>
                  <a:srgbClr val="FF0000"/>
                </a:solidFill>
              </a:rPr>
              <a:t>Rp</a:t>
            </a:r>
            <a:r>
              <a:rPr lang="en-US" sz="1100" b="1" dirty="0">
                <a:solidFill>
                  <a:srgbClr val="FF0000"/>
                </a:solidFill>
              </a:rPr>
              <a:t> 2.545.350.000</a:t>
            </a:r>
          </a:p>
          <a:p>
            <a:endParaRPr lang="en-US" sz="11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AE1B11C5-F335-4668-B17F-48F0AFD6EC73}"/>
              </a:ext>
            </a:extLst>
          </p:cNvPr>
          <p:cNvSpPr/>
          <p:nvPr/>
        </p:nvSpPr>
        <p:spPr>
          <a:xfrm>
            <a:off x="2434130" y="3913174"/>
            <a:ext cx="2270551" cy="934816"/>
          </a:xfrm>
          <a:prstGeom prst="ellipse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dirty="0"/>
              <a:t>Dari Rp. 7,44 M untuk biaya </a:t>
            </a:r>
            <a:r>
              <a:rPr lang="id-ID" sz="1200" dirty="0" err="1"/>
              <a:t>Diklatpim</a:t>
            </a:r>
            <a:r>
              <a:rPr lang="id-ID" sz="1200" dirty="0"/>
              <a:t> Rp. 5.99 M</a:t>
            </a:r>
            <a:endParaRPr lang="en-US" sz="1200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8B34158B-91ED-4857-AC9F-344BBA49A160}"/>
              </a:ext>
            </a:extLst>
          </p:cNvPr>
          <p:cNvSpPr/>
          <p:nvPr/>
        </p:nvSpPr>
        <p:spPr>
          <a:xfrm>
            <a:off x="6995256" y="3927509"/>
            <a:ext cx="2157894" cy="934816"/>
          </a:xfrm>
          <a:prstGeom prst="ellipse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dirty="0"/>
              <a:t>Dari Rp. 2.54 M untuk biaya </a:t>
            </a:r>
            <a:r>
              <a:rPr lang="id-ID" sz="1200" dirty="0" err="1"/>
              <a:t>Diklatpim</a:t>
            </a:r>
            <a:r>
              <a:rPr lang="id-ID" sz="1200" dirty="0"/>
              <a:t> Rp. 600 </a:t>
            </a:r>
            <a:r>
              <a:rPr lang="id-ID" sz="1200" dirty="0" err="1"/>
              <a:t>jt</a:t>
            </a:r>
            <a:endParaRPr lang="en-US" sz="1200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0E65058-2989-4673-BC3E-BBB546B23FDC}"/>
              </a:ext>
            </a:extLst>
          </p:cNvPr>
          <p:cNvSpPr/>
          <p:nvPr/>
        </p:nvSpPr>
        <p:spPr>
          <a:xfrm>
            <a:off x="143555" y="3927509"/>
            <a:ext cx="2270551" cy="934816"/>
          </a:xfrm>
          <a:prstGeom prst="ellipse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dirty="0"/>
              <a:t>Dari Rp. 5.37 M untuk biaya </a:t>
            </a:r>
            <a:r>
              <a:rPr lang="id-ID" sz="1200" dirty="0" err="1"/>
              <a:t>Latsar</a:t>
            </a:r>
            <a:r>
              <a:rPr lang="id-ID" sz="1200" dirty="0"/>
              <a:t> Rp. 3.65 M</a:t>
            </a:r>
            <a:endParaRPr lang="en-US" sz="1200" dirty="0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A2A9C91-078E-4F86-986C-4A0E56720DBD}"/>
              </a:ext>
            </a:extLst>
          </p:cNvPr>
          <p:cNvSpPr/>
          <p:nvPr/>
        </p:nvSpPr>
        <p:spPr>
          <a:xfrm>
            <a:off x="4746090" y="3927509"/>
            <a:ext cx="2269190" cy="934816"/>
          </a:xfrm>
          <a:prstGeom prst="ellipse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dirty="0"/>
              <a:t>Dari Rp. 22.507 M untuk </a:t>
            </a:r>
            <a:r>
              <a:rPr lang="id-ID" sz="1200" dirty="0" err="1"/>
              <a:t>Latsar</a:t>
            </a:r>
            <a:r>
              <a:rPr lang="id-ID" sz="1200" dirty="0"/>
              <a:t>, </a:t>
            </a:r>
            <a:r>
              <a:rPr lang="id-ID" sz="1200" dirty="0" err="1"/>
              <a:t>Diklatpim</a:t>
            </a:r>
            <a:r>
              <a:rPr lang="id-ID" sz="1200" dirty="0"/>
              <a:t> dan DPRD Rp. 18.456 M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805949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DFF9D8D-381E-4AB5-A05F-86D86CF2A953}"/>
              </a:ext>
            </a:extLst>
          </p:cNvPr>
          <p:cNvSpPr/>
          <p:nvPr/>
        </p:nvSpPr>
        <p:spPr>
          <a:xfrm>
            <a:off x="143558" y="281177"/>
            <a:ext cx="8856891" cy="4566815"/>
          </a:xfrm>
          <a:custGeom>
            <a:avLst/>
            <a:gdLst>
              <a:gd name="connsiteX0" fmla="*/ 0 w 11582400"/>
              <a:gd name="connsiteY0" fmla="*/ 0 h 6073775"/>
              <a:gd name="connsiteX1" fmla="*/ 11582400 w 11582400"/>
              <a:gd name="connsiteY1" fmla="*/ 0 h 6073775"/>
              <a:gd name="connsiteX2" fmla="*/ 11582400 w 11582400"/>
              <a:gd name="connsiteY2" fmla="*/ 6073775 h 6073775"/>
              <a:gd name="connsiteX3" fmla="*/ 0 w 11582400"/>
              <a:gd name="connsiteY3" fmla="*/ 6073775 h 6073775"/>
              <a:gd name="connsiteX4" fmla="*/ 0 w 11582400"/>
              <a:gd name="connsiteY4" fmla="*/ 0 h 6073775"/>
              <a:gd name="connsiteX0" fmla="*/ 0 w 11582400"/>
              <a:gd name="connsiteY0" fmla="*/ 6765 h 6080540"/>
              <a:gd name="connsiteX1" fmla="*/ 8309361 w 11582400"/>
              <a:gd name="connsiteY1" fmla="*/ 0 h 6080540"/>
              <a:gd name="connsiteX2" fmla="*/ 11582400 w 11582400"/>
              <a:gd name="connsiteY2" fmla="*/ 6765 h 6080540"/>
              <a:gd name="connsiteX3" fmla="*/ 11582400 w 11582400"/>
              <a:gd name="connsiteY3" fmla="*/ 6080540 h 6080540"/>
              <a:gd name="connsiteX4" fmla="*/ 0 w 11582400"/>
              <a:gd name="connsiteY4" fmla="*/ 6080540 h 6080540"/>
              <a:gd name="connsiteX5" fmla="*/ 0 w 11582400"/>
              <a:gd name="connsiteY5" fmla="*/ 6765 h 6080540"/>
              <a:gd name="connsiteX0" fmla="*/ 0 w 11582400"/>
              <a:gd name="connsiteY0" fmla="*/ 15311 h 6089086"/>
              <a:gd name="connsiteX1" fmla="*/ 3267342 w 11582400"/>
              <a:gd name="connsiteY1" fmla="*/ 0 h 6089086"/>
              <a:gd name="connsiteX2" fmla="*/ 8309361 w 11582400"/>
              <a:gd name="connsiteY2" fmla="*/ 8546 h 6089086"/>
              <a:gd name="connsiteX3" fmla="*/ 11582400 w 11582400"/>
              <a:gd name="connsiteY3" fmla="*/ 15311 h 6089086"/>
              <a:gd name="connsiteX4" fmla="*/ 11582400 w 11582400"/>
              <a:gd name="connsiteY4" fmla="*/ 6089086 h 6089086"/>
              <a:gd name="connsiteX5" fmla="*/ 0 w 11582400"/>
              <a:gd name="connsiteY5" fmla="*/ 6089086 h 6089086"/>
              <a:gd name="connsiteX6" fmla="*/ 0 w 11582400"/>
              <a:gd name="connsiteY6" fmla="*/ 15311 h 6089086"/>
              <a:gd name="connsiteX0" fmla="*/ 0 w 11582400"/>
              <a:gd name="connsiteY0" fmla="*/ 23857 h 6097632"/>
              <a:gd name="connsiteX1" fmla="*/ 3267342 w 11582400"/>
              <a:gd name="connsiteY1" fmla="*/ 8546 h 6097632"/>
              <a:gd name="connsiteX2" fmla="*/ 5386699 w 11582400"/>
              <a:gd name="connsiteY2" fmla="*/ 0 h 6097632"/>
              <a:gd name="connsiteX3" fmla="*/ 8309361 w 11582400"/>
              <a:gd name="connsiteY3" fmla="*/ 17092 h 6097632"/>
              <a:gd name="connsiteX4" fmla="*/ 11582400 w 11582400"/>
              <a:gd name="connsiteY4" fmla="*/ 23857 h 6097632"/>
              <a:gd name="connsiteX5" fmla="*/ 11582400 w 11582400"/>
              <a:gd name="connsiteY5" fmla="*/ 6097632 h 6097632"/>
              <a:gd name="connsiteX6" fmla="*/ 0 w 11582400"/>
              <a:gd name="connsiteY6" fmla="*/ 6097632 h 6097632"/>
              <a:gd name="connsiteX7" fmla="*/ 0 w 11582400"/>
              <a:gd name="connsiteY7" fmla="*/ 23857 h 6097632"/>
              <a:gd name="connsiteX0" fmla="*/ 5386699 w 11582400"/>
              <a:gd name="connsiteY0" fmla="*/ 0 h 6097632"/>
              <a:gd name="connsiteX1" fmla="*/ 8309361 w 11582400"/>
              <a:gd name="connsiteY1" fmla="*/ 17092 h 6097632"/>
              <a:gd name="connsiteX2" fmla="*/ 11582400 w 11582400"/>
              <a:gd name="connsiteY2" fmla="*/ 23857 h 6097632"/>
              <a:gd name="connsiteX3" fmla="*/ 11582400 w 11582400"/>
              <a:gd name="connsiteY3" fmla="*/ 6097632 h 6097632"/>
              <a:gd name="connsiteX4" fmla="*/ 0 w 11582400"/>
              <a:gd name="connsiteY4" fmla="*/ 6097632 h 6097632"/>
              <a:gd name="connsiteX5" fmla="*/ 0 w 11582400"/>
              <a:gd name="connsiteY5" fmla="*/ 23857 h 6097632"/>
              <a:gd name="connsiteX6" fmla="*/ 3267342 w 11582400"/>
              <a:gd name="connsiteY6" fmla="*/ 8546 h 6097632"/>
              <a:gd name="connsiteX7" fmla="*/ 5478139 w 11582400"/>
              <a:gd name="connsiteY7" fmla="*/ 91440 h 6097632"/>
              <a:gd name="connsiteX0" fmla="*/ 8309361 w 11582400"/>
              <a:gd name="connsiteY0" fmla="*/ 8616 h 6089156"/>
              <a:gd name="connsiteX1" fmla="*/ 11582400 w 11582400"/>
              <a:gd name="connsiteY1" fmla="*/ 15381 h 6089156"/>
              <a:gd name="connsiteX2" fmla="*/ 11582400 w 11582400"/>
              <a:gd name="connsiteY2" fmla="*/ 6089156 h 6089156"/>
              <a:gd name="connsiteX3" fmla="*/ 0 w 11582400"/>
              <a:gd name="connsiteY3" fmla="*/ 6089156 h 6089156"/>
              <a:gd name="connsiteX4" fmla="*/ 0 w 11582400"/>
              <a:gd name="connsiteY4" fmla="*/ 15381 h 6089156"/>
              <a:gd name="connsiteX5" fmla="*/ 3267342 w 11582400"/>
              <a:gd name="connsiteY5" fmla="*/ 70 h 6089156"/>
              <a:gd name="connsiteX6" fmla="*/ 5478139 w 11582400"/>
              <a:gd name="connsiteY6" fmla="*/ 82964 h 6089156"/>
              <a:gd name="connsiteX0" fmla="*/ 8309361 w 11582400"/>
              <a:gd name="connsiteY0" fmla="*/ 8546 h 6089086"/>
              <a:gd name="connsiteX1" fmla="*/ 11582400 w 11582400"/>
              <a:gd name="connsiteY1" fmla="*/ 15311 h 6089086"/>
              <a:gd name="connsiteX2" fmla="*/ 11582400 w 11582400"/>
              <a:gd name="connsiteY2" fmla="*/ 6089086 h 6089086"/>
              <a:gd name="connsiteX3" fmla="*/ 0 w 11582400"/>
              <a:gd name="connsiteY3" fmla="*/ 6089086 h 6089086"/>
              <a:gd name="connsiteX4" fmla="*/ 0 w 11582400"/>
              <a:gd name="connsiteY4" fmla="*/ 15311 h 6089086"/>
              <a:gd name="connsiteX5" fmla="*/ 3267342 w 11582400"/>
              <a:gd name="connsiteY5" fmla="*/ 0 h 6089086"/>
              <a:gd name="connsiteX0" fmla="*/ 8309361 w 11582400"/>
              <a:gd name="connsiteY0" fmla="*/ 8546 h 6089086"/>
              <a:gd name="connsiteX1" fmla="*/ 11582400 w 11582400"/>
              <a:gd name="connsiteY1" fmla="*/ 15311 h 6089086"/>
              <a:gd name="connsiteX2" fmla="*/ 11582400 w 11582400"/>
              <a:gd name="connsiteY2" fmla="*/ 2923611 h 6089086"/>
              <a:gd name="connsiteX3" fmla="*/ 11582400 w 11582400"/>
              <a:gd name="connsiteY3" fmla="*/ 6089086 h 6089086"/>
              <a:gd name="connsiteX4" fmla="*/ 0 w 11582400"/>
              <a:gd name="connsiteY4" fmla="*/ 6089086 h 6089086"/>
              <a:gd name="connsiteX5" fmla="*/ 0 w 11582400"/>
              <a:gd name="connsiteY5" fmla="*/ 15311 h 6089086"/>
              <a:gd name="connsiteX6" fmla="*/ 3267342 w 11582400"/>
              <a:gd name="connsiteY6" fmla="*/ 0 h 6089086"/>
              <a:gd name="connsiteX0" fmla="*/ 8309361 w 11582400"/>
              <a:gd name="connsiteY0" fmla="*/ 8546 h 6089086"/>
              <a:gd name="connsiteX1" fmla="*/ 11582400 w 11582400"/>
              <a:gd name="connsiteY1" fmla="*/ 15311 h 6089086"/>
              <a:gd name="connsiteX2" fmla="*/ 11582400 w 11582400"/>
              <a:gd name="connsiteY2" fmla="*/ 6089086 h 6089086"/>
              <a:gd name="connsiteX3" fmla="*/ 0 w 11582400"/>
              <a:gd name="connsiteY3" fmla="*/ 6089086 h 6089086"/>
              <a:gd name="connsiteX4" fmla="*/ 0 w 11582400"/>
              <a:gd name="connsiteY4" fmla="*/ 15311 h 6089086"/>
              <a:gd name="connsiteX5" fmla="*/ 3267342 w 11582400"/>
              <a:gd name="connsiteY5" fmla="*/ 0 h 6089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582400" h="6089086">
                <a:moveTo>
                  <a:pt x="8309361" y="8546"/>
                </a:moveTo>
                <a:lnTo>
                  <a:pt x="11582400" y="15311"/>
                </a:lnTo>
                <a:lnTo>
                  <a:pt x="11582400" y="6089086"/>
                </a:lnTo>
                <a:lnTo>
                  <a:pt x="0" y="6089086"/>
                </a:lnTo>
                <a:lnTo>
                  <a:pt x="0" y="15311"/>
                </a:lnTo>
                <a:lnTo>
                  <a:pt x="3267342" y="0"/>
                </a:lnTo>
              </a:path>
            </a:pathLst>
          </a:custGeom>
          <a:noFill/>
          <a:ln w="6350">
            <a:solidFill>
              <a:schemeClr val="accent2"/>
            </a:solidFill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94B0E2-52F1-47A9-B0CD-64F57F5DE476}"/>
              </a:ext>
            </a:extLst>
          </p:cNvPr>
          <p:cNvSpPr txBox="1"/>
          <p:nvPr/>
        </p:nvSpPr>
        <p:spPr>
          <a:xfrm>
            <a:off x="143555" y="0"/>
            <a:ext cx="8858250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Segoe UI" panose="020B0502040204020203" pitchFamily="34" charset="0"/>
              </a:rPr>
              <a:t>POTRET ANGGARAN</a:t>
            </a:r>
          </a:p>
          <a:p>
            <a:pPr algn="ctr"/>
            <a:r>
              <a:rPr lang="en-US" sz="2000" dirty="0">
                <a:latin typeface="+mj-lt"/>
                <a:cs typeface="Segoe UI" panose="020B0502040204020203" pitchFamily="34" charset="0"/>
              </a:rPr>
              <a:t>PADA BEBERAPA  BPSDM PROVINSI</a:t>
            </a:r>
            <a:endParaRPr lang="id-ID" sz="2000" dirty="0">
              <a:latin typeface="+mj-lt"/>
              <a:cs typeface="Segoe UI" panose="020B0502040204020203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8A193C-DE62-45B9-BC6C-339547738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FC3F0-C584-483B-B1FE-52BE924CB19D}" type="slidenum">
              <a:rPr lang="en-US" sz="800"/>
              <a:t>16</a:t>
            </a:fld>
            <a:endParaRPr lang="en-US" sz="800"/>
          </a:p>
        </p:txBody>
      </p:sp>
      <p:sp>
        <p:nvSpPr>
          <p:cNvPr id="73" name="Rectangle: Rounded Corners 72">
            <a:extLst>
              <a:ext uri="{FF2B5EF4-FFF2-40B4-BE49-F238E27FC236}">
                <a16:creationId xmlns:a16="http://schemas.microsoft.com/office/drawing/2014/main" id="{EBA906F9-8E12-44E7-8033-1B0F342651EF}"/>
              </a:ext>
            </a:extLst>
          </p:cNvPr>
          <p:cNvSpPr/>
          <p:nvPr/>
        </p:nvSpPr>
        <p:spPr>
          <a:xfrm>
            <a:off x="403058" y="1096136"/>
            <a:ext cx="2947302" cy="1407321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1D656F76-4754-4DE9-A088-9074FC31F887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96260" y="2571752"/>
            <a:ext cx="3512216" cy="1915909"/>
          </a:xfrm>
          <a:prstGeom prst="rect">
            <a:avLst/>
          </a:prstGeom>
        </p:spPr>
        <p:txBody>
          <a:bodyPr wrap="square" lIns="68580" tIns="34290" rIns="68580" bIns="34290" anchor="t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1200" dirty="0" err="1"/>
              <a:t>Belanja</a:t>
            </a:r>
            <a:r>
              <a:rPr lang="en-US" sz="1200" dirty="0"/>
              <a:t> </a:t>
            </a:r>
            <a:r>
              <a:rPr lang="en-US" sz="1200" dirty="0" err="1"/>
              <a:t>Pegawai</a:t>
            </a:r>
            <a:r>
              <a:rPr lang="en-US" sz="1200" dirty="0"/>
              <a:t>/BTL </a:t>
            </a:r>
            <a:r>
              <a:rPr lang="en-US" sz="1200" dirty="0" err="1"/>
              <a:t>sebesar</a:t>
            </a:r>
            <a:r>
              <a:rPr lang="en-US" sz="1200" dirty="0"/>
              <a:t>   </a:t>
            </a:r>
            <a:r>
              <a:rPr lang="en-US" sz="1200" dirty="0" err="1"/>
              <a:t>Rp</a:t>
            </a:r>
            <a:r>
              <a:rPr lang="en-US" sz="1200" dirty="0"/>
              <a:t> 19.306.979.000</a:t>
            </a:r>
          </a:p>
          <a:p>
            <a:pPr marL="171450" indent="-171450">
              <a:buFont typeface="Arial"/>
              <a:buChar char="•"/>
            </a:pPr>
            <a:r>
              <a:rPr lang="en-US" sz="1200" dirty="0" err="1"/>
              <a:t>Belanja</a:t>
            </a:r>
            <a:r>
              <a:rPr lang="en-US" sz="1200" dirty="0"/>
              <a:t> </a:t>
            </a:r>
            <a:r>
              <a:rPr lang="en-US" sz="1200" dirty="0" err="1"/>
              <a:t>Pegawai</a:t>
            </a:r>
            <a:r>
              <a:rPr lang="en-US" sz="1200" dirty="0"/>
              <a:t>/ISL </a:t>
            </a:r>
            <a:r>
              <a:rPr lang="en-US" sz="1200" dirty="0" err="1"/>
              <a:t>sebesar</a:t>
            </a:r>
            <a:r>
              <a:rPr lang="en-US" sz="1200" dirty="0"/>
              <a:t>     </a:t>
            </a:r>
            <a:r>
              <a:rPr lang="en-US" sz="1200" dirty="0" err="1"/>
              <a:t>Rp</a:t>
            </a:r>
            <a:r>
              <a:rPr lang="en-US" sz="1200" dirty="0"/>
              <a:t> 638.022.500</a:t>
            </a:r>
          </a:p>
          <a:p>
            <a:pPr marL="171450" indent="-171450">
              <a:buFont typeface="Arial"/>
              <a:buChar char="•"/>
            </a:pPr>
            <a:r>
              <a:rPr lang="en-US" sz="1200" dirty="0" err="1"/>
              <a:t>Belanja</a:t>
            </a:r>
            <a:r>
              <a:rPr lang="en-US" sz="1200" dirty="0"/>
              <a:t> </a:t>
            </a:r>
            <a:r>
              <a:rPr lang="en-US" sz="1200" dirty="0" err="1"/>
              <a:t>Barjas</a:t>
            </a:r>
            <a:r>
              <a:rPr lang="en-US" sz="1200" dirty="0"/>
              <a:t> </a:t>
            </a:r>
            <a:r>
              <a:rPr lang="en-US" sz="1200" dirty="0" err="1"/>
              <a:t>sebesar</a:t>
            </a:r>
            <a:r>
              <a:rPr lang="en-US" sz="1200" dirty="0"/>
              <a:t> </a:t>
            </a:r>
            <a:r>
              <a:rPr lang="en-US" sz="1200" dirty="0" err="1"/>
              <a:t>Rp</a:t>
            </a:r>
            <a:r>
              <a:rPr lang="en-US" sz="1200" dirty="0"/>
              <a:t> 24.270.734.117</a:t>
            </a:r>
          </a:p>
          <a:p>
            <a:pPr marL="171450" indent="-171450">
              <a:buFont typeface="Arial"/>
              <a:buChar char="•"/>
            </a:pPr>
            <a:r>
              <a:rPr lang="en-US" sz="1200" dirty="0" err="1"/>
              <a:t>Belanja</a:t>
            </a:r>
            <a:r>
              <a:rPr lang="en-US" sz="1200" dirty="0"/>
              <a:t> Modal </a:t>
            </a:r>
            <a:r>
              <a:rPr lang="en-US" sz="1200" dirty="0" err="1"/>
              <a:t>sebesar</a:t>
            </a:r>
            <a:r>
              <a:rPr lang="en-US" sz="1200" dirty="0"/>
              <a:t> </a:t>
            </a:r>
            <a:r>
              <a:rPr lang="en-US" sz="1200" dirty="0" err="1"/>
              <a:t>Rp</a:t>
            </a:r>
            <a:r>
              <a:rPr lang="en-US" sz="1200" dirty="0"/>
              <a:t> 3.463.181.450</a:t>
            </a:r>
          </a:p>
          <a:p>
            <a:pPr marL="171450" indent="-171450">
              <a:buFont typeface="Arial"/>
              <a:buChar char="•"/>
            </a:pPr>
            <a:r>
              <a:rPr lang="en-US" sz="1200" b="1" dirty="0" err="1"/>
              <a:t>Belanja</a:t>
            </a:r>
            <a:r>
              <a:rPr lang="en-US" sz="1200" b="1" dirty="0"/>
              <a:t> </a:t>
            </a:r>
            <a:r>
              <a:rPr lang="en-US" sz="1200" b="1" dirty="0" err="1"/>
              <a:t>Kediklatan</a:t>
            </a:r>
            <a:r>
              <a:rPr lang="en-US" sz="1200" b="1" dirty="0"/>
              <a:t>/PK </a:t>
            </a:r>
            <a:r>
              <a:rPr lang="en-US" sz="1200" b="1" dirty="0" err="1"/>
              <a:t>sebesar</a:t>
            </a:r>
            <a:r>
              <a:rPr lang="en-US" sz="1200" b="1" dirty="0"/>
              <a:t>  </a:t>
            </a:r>
            <a:r>
              <a:rPr lang="en-US" sz="1200" b="1" dirty="0" err="1"/>
              <a:t>Rp</a:t>
            </a:r>
            <a:r>
              <a:rPr lang="en-US" sz="1200" b="1" dirty="0"/>
              <a:t> </a:t>
            </a:r>
            <a:r>
              <a:rPr lang="en-US" sz="1200" dirty="0"/>
              <a:t>14</a:t>
            </a:r>
            <a:r>
              <a:rPr lang="id-ID" sz="1200" dirty="0"/>
              <a:t>.090.528.331</a:t>
            </a:r>
            <a:r>
              <a:rPr lang="en-US" sz="1200" dirty="0"/>
              <a:t> M</a:t>
            </a:r>
          </a:p>
          <a:p>
            <a:pPr marL="360363" indent="-180975">
              <a:buFontTx/>
              <a:buChar char="-"/>
            </a:pPr>
            <a:r>
              <a:rPr lang="en-US" sz="1200" dirty="0" err="1"/>
              <a:t>Diklat</a:t>
            </a:r>
            <a:r>
              <a:rPr lang="en-US" sz="1200" dirty="0"/>
              <a:t> PIM </a:t>
            </a:r>
            <a:r>
              <a:rPr lang="en-US" sz="1200" dirty="0" err="1"/>
              <a:t>Rp</a:t>
            </a:r>
            <a:r>
              <a:rPr lang="en-US" sz="1200" dirty="0"/>
              <a:t> 2.</a:t>
            </a:r>
            <a:r>
              <a:rPr lang="id-ID" sz="1200" dirty="0"/>
              <a:t>58</a:t>
            </a:r>
            <a:r>
              <a:rPr lang="en-US" sz="1200" dirty="0"/>
              <a:t> M</a:t>
            </a:r>
          </a:p>
          <a:p>
            <a:pPr marL="360363" indent="-180975">
              <a:buFontTx/>
              <a:buChar char="-"/>
            </a:pPr>
            <a:r>
              <a:rPr lang="en-US" sz="1200" dirty="0" err="1"/>
              <a:t>Diklat</a:t>
            </a:r>
            <a:r>
              <a:rPr lang="en-US" sz="1200" dirty="0"/>
              <a:t> </a:t>
            </a:r>
            <a:r>
              <a:rPr lang="en-US" sz="1200" dirty="0" err="1"/>
              <a:t>Latsar</a:t>
            </a:r>
            <a:r>
              <a:rPr lang="en-US" sz="1200" dirty="0"/>
              <a:t> </a:t>
            </a:r>
            <a:r>
              <a:rPr lang="en-US" sz="1200" dirty="0" err="1"/>
              <a:t>Rp</a:t>
            </a:r>
            <a:r>
              <a:rPr lang="en-US" sz="1200" dirty="0"/>
              <a:t> 6.</a:t>
            </a:r>
            <a:r>
              <a:rPr lang="id-ID" sz="1200" dirty="0"/>
              <a:t>09</a:t>
            </a:r>
            <a:r>
              <a:rPr lang="en-US" sz="1200" dirty="0"/>
              <a:t> M</a:t>
            </a:r>
          </a:p>
          <a:p>
            <a:pPr marL="360363" indent="-180975">
              <a:buFontTx/>
              <a:buChar char="-"/>
            </a:pPr>
            <a:r>
              <a:rPr lang="en-US" sz="1200" dirty="0" err="1"/>
              <a:t>Diklat</a:t>
            </a:r>
            <a:r>
              <a:rPr lang="en-US" sz="1200" dirty="0"/>
              <a:t> </a:t>
            </a:r>
            <a:r>
              <a:rPr lang="en-US" sz="1200" dirty="0" err="1"/>
              <a:t>Teknis</a:t>
            </a:r>
            <a:r>
              <a:rPr lang="en-US" sz="1200" dirty="0"/>
              <a:t> </a:t>
            </a:r>
            <a:r>
              <a:rPr lang="en-US" sz="1200" dirty="0" err="1"/>
              <a:t>Rp</a:t>
            </a:r>
            <a:r>
              <a:rPr lang="en-US" sz="1200" dirty="0"/>
              <a:t> 3.</a:t>
            </a:r>
            <a:r>
              <a:rPr lang="id-ID" sz="1200" dirty="0"/>
              <a:t>09</a:t>
            </a:r>
            <a:r>
              <a:rPr lang="en-US" sz="1200" dirty="0"/>
              <a:t> M</a:t>
            </a:r>
            <a:endParaRPr lang="id-ID" sz="1200" dirty="0"/>
          </a:p>
          <a:p>
            <a:pPr marL="360363" indent="-180975">
              <a:buFontTx/>
              <a:buChar char="-"/>
            </a:pPr>
            <a:r>
              <a:rPr lang="id-ID" sz="1200" dirty="0"/>
              <a:t>Lain-lain Rp 2.33 M</a:t>
            </a:r>
            <a:endParaRPr lang="en-US" sz="1200" dirty="0"/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86AF58B7-639A-483A-AA47-EBA3192609FA}"/>
              </a:ext>
            </a:extLst>
          </p:cNvPr>
          <p:cNvCxnSpPr/>
          <p:nvPr/>
        </p:nvCxnSpPr>
        <p:spPr>
          <a:xfrm>
            <a:off x="578045" y="3739764"/>
            <a:ext cx="152176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C83B00C3-2C33-47B9-BA79-F986ED554869}"/>
              </a:ext>
            </a:extLst>
          </p:cNvPr>
          <p:cNvCxnSpPr/>
          <p:nvPr/>
        </p:nvCxnSpPr>
        <p:spPr>
          <a:xfrm>
            <a:off x="2733429" y="3739764"/>
            <a:ext cx="152176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01AA2983-27DE-4599-978A-2D3C64B2F26E}"/>
              </a:ext>
            </a:extLst>
          </p:cNvPr>
          <p:cNvCxnSpPr/>
          <p:nvPr/>
        </p:nvCxnSpPr>
        <p:spPr>
          <a:xfrm>
            <a:off x="4888814" y="3739764"/>
            <a:ext cx="152176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26F4FA40-E7E8-4E56-BF7B-8EEEF9468AFF}"/>
              </a:ext>
            </a:extLst>
          </p:cNvPr>
          <p:cNvSpPr/>
          <p:nvPr/>
        </p:nvSpPr>
        <p:spPr>
          <a:xfrm>
            <a:off x="4419295" y="1044702"/>
            <a:ext cx="3359510" cy="140731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4923127A-3041-4A9A-AA96-2484C4A94FA1}"/>
              </a:ext>
            </a:extLst>
          </p:cNvPr>
          <p:cNvCxnSpPr/>
          <p:nvPr/>
        </p:nvCxnSpPr>
        <p:spPr>
          <a:xfrm>
            <a:off x="7044198" y="3739764"/>
            <a:ext cx="152176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>
            <a:extLst>
              <a:ext uri="{FF2B5EF4-FFF2-40B4-BE49-F238E27FC236}">
                <a16:creationId xmlns:a16="http://schemas.microsoft.com/office/drawing/2014/main" id="{BC5F4698-8B23-4ABB-ACB0-E2A7FC468D7A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059785" y="739292"/>
            <a:ext cx="1447866" cy="623248"/>
          </a:xfrm>
          <a:prstGeom prst="rect">
            <a:avLst/>
          </a:prstGeom>
          <a:effectLst/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Prov. SUMUT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1D656F76-4754-4DE9-A088-9074FC31F887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54280" y="2017794"/>
            <a:ext cx="2490670" cy="500137"/>
          </a:xfrm>
          <a:prstGeom prst="rect">
            <a:avLst/>
          </a:prstGeom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en-US" sz="1400" b="1" dirty="0"/>
              <a:t>TOTAL ANGGARAN:</a:t>
            </a:r>
          </a:p>
          <a:p>
            <a:pPr algn="ctr"/>
            <a:r>
              <a:rPr lang="en-US" sz="1400" b="1" dirty="0"/>
              <a:t> </a:t>
            </a:r>
            <a:r>
              <a:rPr lang="en-US" sz="1400" b="1" dirty="0" err="1"/>
              <a:t>Rp</a:t>
            </a:r>
            <a:r>
              <a:rPr lang="en-US" sz="1400" b="1" dirty="0"/>
              <a:t> 47.678.917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BC5F4698-8B23-4ABB-ACB0-E2A7FC468D7A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5335529" y="739292"/>
            <a:ext cx="1905981" cy="346249"/>
          </a:xfrm>
          <a:prstGeom prst="rect">
            <a:avLst/>
          </a:prstGeom>
          <a:effectLst/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Prov. SULBAR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D656F76-4754-4DE9-A088-9074FC31F887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5793644" y="1197407"/>
            <a:ext cx="1679755" cy="715581"/>
          </a:xfrm>
          <a:prstGeom prst="rect">
            <a:avLst/>
          </a:prstGeom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en-US" sz="1400" b="1" dirty="0"/>
              <a:t>TOTAL ANGGARAN:</a:t>
            </a:r>
          </a:p>
          <a:p>
            <a:pPr algn="ctr"/>
            <a:r>
              <a:rPr lang="en-US" sz="1400" b="1" dirty="0" err="1"/>
              <a:t>Rp</a:t>
            </a:r>
            <a:r>
              <a:rPr lang="en-US" sz="1400" b="1" dirty="0"/>
              <a:t> 10.937.496.355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D656F76-4754-4DE9-A088-9074FC31F887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4419299" y="2571750"/>
            <a:ext cx="4428445" cy="1931298"/>
          </a:xfrm>
          <a:prstGeom prst="rect">
            <a:avLst/>
          </a:prstGeom>
        </p:spPr>
        <p:txBody>
          <a:bodyPr wrap="square" lIns="68580" tIns="34290" rIns="68580" bIns="34290" anchor="t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1100" dirty="0" err="1"/>
              <a:t>Belanja</a:t>
            </a:r>
            <a:r>
              <a:rPr lang="en-US" sz="1100" dirty="0"/>
              <a:t> </a:t>
            </a:r>
            <a:r>
              <a:rPr lang="en-US" sz="1100" dirty="0" err="1"/>
              <a:t>Pegawai</a:t>
            </a:r>
            <a:r>
              <a:rPr lang="en-US" sz="1100" dirty="0"/>
              <a:t> </a:t>
            </a:r>
            <a:r>
              <a:rPr lang="en-US" sz="1100" dirty="0" err="1"/>
              <a:t>sebesar</a:t>
            </a:r>
            <a:r>
              <a:rPr lang="en-US" sz="1100" dirty="0"/>
              <a:t>  </a:t>
            </a:r>
            <a:r>
              <a:rPr lang="en-US" sz="1100" dirty="0" err="1"/>
              <a:t>Rp</a:t>
            </a:r>
            <a:r>
              <a:rPr lang="en-US" sz="1100" dirty="0"/>
              <a:t> 4.032.496.355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 err="1"/>
              <a:t>Belanja</a:t>
            </a:r>
            <a:r>
              <a:rPr lang="en-US" sz="1100" dirty="0"/>
              <a:t> lain-lain </a:t>
            </a:r>
            <a:r>
              <a:rPr lang="en-US" sz="1100" dirty="0" err="1"/>
              <a:t>sebesar</a:t>
            </a:r>
            <a:r>
              <a:rPr lang="en-US" sz="1100" dirty="0"/>
              <a:t> </a:t>
            </a:r>
            <a:r>
              <a:rPr lang="en-US" sz="1100" dirty="0" err="1"/>
              <a:t>Rp</a:t>
            </a:r>
            <a:r>
              <a:rPr lang="en-US" sz="1100" dirty="0"/>
              <a:t> 2.030.273.350</a:t>
            </a:r>
          </a:p>
          <a:p>
            <a:pPr marL="171450" indent="-171450">
              <a:buFont typeface="Arial"/>
              <a:buChar char="•"/>
            </a:pPr>
            <a:r>
              <a:rPr lang="en-US" sz="1100" b="1" dirty="0" err="1"/>
              <a:t>Belanja</a:t>
            </a:r>
            <a:r>
              <a:rPr lang="en-US" sz="1100" b="1" dirty="0"/>
              <a:t> </a:t>
            </a:r>
            <a:r>
              <a:rPr lang="en-US" sz="1100" b="1" dirty="0" err="1"/>
              <a:t>Kediklatan</a:t>
            </a:r>
            <a:r>
              <a:rPr lang="en-US" sz="1100" b="1" dirty="0"/>
              <a:t>/PK </a:t>
            </a:r>
            <a:r>
              <a:rPr lang="en-US" sz="1100" b="1" dirty="0" err="1"/>
              <a:t>sebesar</a:t>
            </a:r>
            <a:r>
              <a:rPr lang="en-US" sz="1100" b="1" dirty="0"/>
              <a:t>   </a:t>
            </a:r>
            <a:r>
              <a:rPr lang="en-US" sz="1100" b="1" dirty="0" err="1"/>
              <a:t>Rp</a:t>
            </a:r>
            <a:r>
              <a:rPr lang="en-US" sz="1100" b="1" dirty="0"/>
              <a:t> 4.844.306.650</a:t>
            </a:r>
          </a:p>
          <a:p>
            <a:pPr marL="360363" indent="-180975">
              <a:buFont typeface="+mj-lt"/>
              <a:buAutoNum type="arabicPeriod"/>
            </a:pPr>
            <a:r>
              <a:rPr lang="en-US" sz="1100" dirty="0" err="1"/>
              <a:t>Diklat</a:t>
            </a:r>
            <a:r>
              <a:rPr lang="en-US" sz="1100" dirty="0"/>
              <a:t> </a:t>
            </a:r>
            <a:r>
              <a:rPr lang="en-US" sz="1100" dirty="0" err="1"/>
              <a:t>Pim</a:t>
            </a:r>
            <a:r>
              <a:rPr lang="en-US" sz="1100" dirty="0"/>
              <a:t> IV   </a:t>
            </a:r>
            <a:r>
              <a:rPr lang="en-US" sz="1100" dirty="0" err="1"/>
              <a:t>Rp</a:t>
            </a:r>
            <a:r>
              <a:rPr lang="en-US" sz="1100" dirty="0"/>
              <a:t> 1.323.116.650</a:t>
            </a:r>
          </a:p>
          <a:p>
            <a:pPr marL="360363" indent="-180975">
              <a:buFont typeface="+mj-lt"/>
              <a:buAutoNum type="arabicPeriod"/>
            </a:pPr>
            <a:r>
              <a:rPr lang="en-US" sz="1100" dirty="0" err="1"/>
              <a:t>Diklat</a:t>
            </a:r>
            <a:r>
              <a:rPr lang="en-US" sz="1100" dirty="0"/>
              <a:t> </a:t>
            </a:r>
            <a:r>
              <a:rPr lang="en-US" sz="1100" dirty="0" err="1"/>
              <a:t>Latsar</a:t>
            </a:r>
            <a:r>
              <a:rPr lang="en-US" sz="1100" dirty="0"/>
              <a:t> </a:t>
            </a:r>
            <a:r>
              <a:rPr lang="en-US" sz="1100" dirty="0" err="1"/>
              <a:t>Rp</a:t>
            </a:r>
            <a:r>
              <a:rPr lang="en-US" sz="1100" dirty="0"/>
              <a:t> 2.642.420.000</a:t>
            </a:r>
          </a:p>
          <a:p>
            <a:pPr marL="360363" indent="-180975">
              <a:buFont typeface="+mj-lt"/>
              <a:buAutoNum type="arabicPeriod"/>
            </a:pPr>
            <a:r>
              <a:rPr lang="en-US" sz="1100" dirty="0" err="1"/>
              <a:t>Diklat</a:t>
            </a:r>
            <a:r>
              <a:rPr lang="en-US" sz="1100" dirty="0"/>
              <a:t> </a:t>
            </a:r>
            <a:r>
              <a:rPr lang="en-US" sz="1100" dirty="0" err="1"/>
              <a:t>Pengembangan</a:t>
            </a:r>
            <a:r>
              <a:rPr lang="en-US" sz="1100" dirty="0"/>
              <a:t> </a:t>
            </a:r>
            <a:r>
              <a:rPr lang="en-US" sz="1100" dirty="0" err="1"/>
              <a:t>Karakter</a:t>
            </a:r>
            <a:r>
              <a:rPr lang="en-US" sz="1100" dirty="0"/>
              <a:t> </a:t>
            </a:r>
            <a:r>
              <a:rPr lang="en-US" sz="1100" dirty="0" err="1"/>
              <a:t>Kebangsaan</a:t>
            </a:r>
            <a:r>
              <a:rPr lang="en-US" sz="1100" dirty="0"/>
              <a:t> ASN </a:t>
            </a:r>
            <a:r>
              <a:rPr lang="en-US" sz="1100" dirty="0" err="1"/>
              <a:t>Rp</a:t>
            </a:r>
            <a:r>
              <a:rPr lang="en-US" sz="1100" dirty="0"/>
              <a:t> 250.000.000</a:t>
            </a:r>
          </a:p>
          <a:p>
            <a:pPr marL="360363" indent="-180975">
              <a:buFont typeface="+mj-lt"/>
              <a:buAutoNum type="arabicPeriod"/>
            </a:pPr>
            <a:r>
              <a:rPr lang="en-US" sz="1100" dirty="0" err="1"/>
              <a:t>Orientasi</a:t>
            </a:r>
            <a:r>
              <a:rPr lang="en-US" sz="1100" dirty="0"/>
              <a:t> </a:t>
            </a:r>
            <a:r>
              <a:rPr lang="en-US" sz="1100" dirty="0" err="1"/>
              <a:t>Anggota</a:t>
            </a:r>
            <a:r>
              <a:rPr lang="en-US" sz="1100" dirty="0"/>
              <a:t> DPRD </a:t>
            </a:r>
            <a:r>
              <a:rPr lang="en-US" sz="1100" dirty="0" err="1"/>
              <a:t>Rp</a:t>
            </a:r>
            <a:r>
              <a:rPr lang="en-US" sz="1100" dirty="0"/>
              <a:t> 75.600.000</a:t>
            </a:r>
          </a:p>
          <a:p>
            <a:pPr marL="360363" indent="-180975">
              <a:buFont typeface="+mj-lt"/>
              <a:buAutoNum type="arabicPeriod"/>
            </a:pPr>
            <a:r>
              <a:rPr lang="en-US" sz="1100" dirty="0" err="1"/>
              <a:t>Kerjasalam</a:t>
            </a:r>
            <a:r>
              <a:rPr lang="en-US" sz="1100" dirty="0"/>
              <a:t> </a:t>
            </a:r>
            <a:r>
              <a:rPr lang="en-US" sz="1100" dirty="0" err="1"/>
              <a:t>Lembaga</a:t>
            </a:r>
            <a:r>
              <a:rPr lang="en-US" sz="1100" dirty="0"/>
              <a:t> </a:t>
            </a:r>
            <a:r>
              <a:rPr lang="en-US" sz="1100" dirty="0" err="1"/>
              <a:t>Kependidikan</a:t>
            </a:r>
            <a:r>
              <a:rPr lang="en-US" sz="1100" dirty="0"/>
              <a:t> Formal </a:t>
            </a:r>
            <a:r>
              <a:rPr lang="en-US" sz="1100" dirty="0" err="1"/>
              <a:t>dan</a:t>
            </a:r>
            <a:r>
              <a:rPr lang="en-US" sz="1100" dirty="0"/>
              <a:t> </a:t>
            </a:r>
            <a:r>
              <a:rPr lang="en-US" sz="1100" dirty="0" err="1"/>
              <a:t>Kepamongprajaan</a:t>
            </a:r>
            <a:r>
              <a:rPr lang="en-US" sz="1100" dirty="0"/>
              <a:t>    </a:t>
            </a:r>
            <a:r>
              <a:rPr lang="en-US" sz="1100" dirty="0" err="1"/>
              <a:t>Rp</a:t>
            </a:r>
            <a:r>
              <a:rPr lang="en-US" sz="1100" dirty="0"/>
              <a:t> 80.000.000</a:t>
            </a:r>
          </a:p>
          <a:p>
            <a:pPr marL="360363" indent="-180975">
              <a:buFont typeface="+mj-lt"/>
              <a:buAutoNum type="arabicPeriod"/>
            </a:pPr>
            <a:r>
              <a:rPr lang="en-US" sz="1100" dirty="0" err="1"/>
              <a:t>Pengembangan</a:t>
            </a:r>
            <a:r>
              <a:rPr lang="en-US" sz="1100" dirty="0"/>
              <a:t> WI Rp152.550.000</a:t>
            </a:r>
          </a:p>
          <a:p>
            <a:pPr marL="360363" indent="-180975">
              <a:buFont typeface="+mj-lt"/>
              <a:buAutoNum type="arabicPeriod"/>
            </a:pPr>
            <a:r>
              <a:rPr lang="en-US" sz="1100" dirty="0" err="1"/>
              <a:t>Akreditasi</a:t>
            </a:r>
            <a:r>
              <a:rPr lang="en-US" sz="1100" dirty="0"/>
              <a:t> BPSDM RP 255.620.00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1670" y="1197407"/>
            <a:ext cx="2443280" cy="7635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72004" y="1197406"/>
            <a:ext cx="1068935" cy="1235612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97C9B3FB-3C65-4F65-A5F2-880211D5DE27}"/>
              </a:ext>
            </a:extLst>
          </p:cNvPr>
          <p:cNvSpPr/>
          <p:nvPr/>
        </p:nvSpPr>
        <p:spPr>
          <a:xfrm>
            <a:off x="6709870" y="1808225"/>
            <a:ext cx="2281425" cy="796446"/>
          </a:xfrm>
          <a:prstGeom prst="ellipse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dirty="0"/>
              <a:t>Dari Rp. 4.84 M untuk biaya </a:t>
            </a:r>
            <a:r>
              <a:rPr lang="id-ID" sz="1200" dirty="0" err="1"/>
              <a:t>Latsar</a:t>
            </a:r>
            <a:r>
              <a:rPr lang="id-ID" sz="1200" dirty="0"/>
              <a:t> dan </a:t>
            </a:r>
            <a:r>
              <a:rPr lang="id-ID" sz="1200" dirty="0" err="1"/>
              <a:t>Diklatpim</a:t>
            </a:r>
            <a:r>
              <a:rPr lang="id-ID" sz="1200" dirty="0"/>
              <a:t> Rp. 3,97 M</a:t>
            </a:r>
            <a:endParaRPr lang="en-US" sz="1200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5A51B4CF-6205-4271-B20C-373555C544FC}"/>
              </a:ext>
            </a:extLst>
          </p:cNvPr>
          <p:cNvSpPr/>
          <p:nvPr/>
        </p:nvSpPr>
        <p:spPr>
          <a:xfrm>
            <a:off x="1985165" y="4251505"/>
            <a:ext cx="2281425" cy="796446"/>
          </a:xfrm>
          <a:prstGeom prst="ellipse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dirty="0"/>
              <a:t>Dari Rp. 14,09 M untuk biaya </a:t>
            </a:r>
            <a:r>
              <a:rPr lang="id-ID" sz="1200" dirty="0" err="1"/>
              <a:t>Latsar</a:t>
            </a:r>
            <a:r>
              <a:rPr lang="id-ID" sz="1200" dirty="0"/>
              <a:t> dan </a:t>
            </a:r>
            <a:r>
              <a:rPr lang="id-ID" sz="1200" dirty="0" err="1"/>
              <a:t>Diklatpim</a:t>
            </a:r>
            <a:r>
              <a:rPr lang="id-ID" sz="1200" dirty="0"/>
              <a:t> Rp. 8,67 M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921310321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0806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" name="object 3"/>
          <p:cNvSpPr/>
          <p:nvPr/>
        </p:nvSpPr>
        <p:spPr>
          <a:xfrm>
            <a:off x="0" y="704848"/>
            <a:ext cx="4472940" cy="4438650"/>
          </a:xfrm>
          <a:custGeom>
            <a:avLst/>
            <a:gdLst/>
            <a:ahLst/>
            <a:cxnLst/>
            <a:rect l="l" t="t" r="r" b="b"/>
            <a:pathLst>
              <a:path w="5963920" h="5918200">
                <a:moveTo>
                  <a:pt x="3502681" y="63500"/>
                </a:moveTo>
                <a:lnTo>
                  <a:pt x="2274809" y="63500"/>
                </a:lnTo>
                <a:lnTo>
                  <a:pt x="1787327" y="203200"/>
                </a:lnTo>
                <a:lnTo>
                  <a:pt x="1744739" y="228600"/>
                </a:lnTo>
                <a:lnTo>
                  <a:pt x="1702462" y="241300"/>
                </a:lnTo>
                <a:lnTo>
                  <a:pt x="1660502" y="266700"/>
                </a:lnTo>
                <a:lnTo>
                  <a:pt x="1577556" y="292100"/>
                </a:lnTo>
                <a:lnTo>
                  <a:pt x="1495944" y="342900"/>
                </a:lnTo>
                <a:lnTo>
                  <a:pt x="1455652" y="355600"/>
                </a:lnTo>
                <a:lnTo>
                  <a:pt x="1376123" y="406400"/>
                </a:lnTo>
                <a:lnTo>
                  <a:pt x="1336897" y="419100"/>
                </a:lnTo>
                <a:lnTo>
                  <a:pt x="1221440" y="495300"/>
                </a:lnTo>
                <a:lnTo>
                  <a:pt x="1146374" y="546100"/>
                </a:lnTo>
                <a:lnTo>
                  <a:pt x="1072882" y="596900"/>
                </a:lnTo>
                <a:lnTo>
                  <a:pt x="1001009" y="647700"/>
                </a:lnTo>
                <a:lnTo>
                  <a:pt x="965693" y="685800"/>
                </a:lnTo>
                <a:lnTo>
                  <a:pt x="930798" y="711200"/>
                </a:lnTo>
                <a:lnTo>
                  <a:pt x="862293" y="762000"/>
                </a:lnTo>
                <a:lnTo>
                  <a:pt x="828694" y="800100"/>
                </a:lnTo>
                <a:lnTo>
                  <a:pt x="795538" y="825500"/>
                </a:lnTo>
                <a:lnTo>
                  <a:pt x="762831" y="863600"/>
                </a:lnTo>
                <a:lnTo>
                  <a:pt x="730577" y="889000"/>
                </a:lnTo>
                <a:lnTo>
                  <a:pt x="698783" y="927100"/>
                </a:lnTo>
                <a:lnTo>
                  <a:pt x="667453" y="952500"/>
                </a:lnTo>
                <a:lnTo>
                  <a:pt x="636594" y="990600"/>
                </a:lnTo>
                <a:lnTo>
                  <a:pt x="606210" y="1016000"/>
                </a:lnTo>
                <a:lnTo>
                  <a:pt x="576308" y="1054100"/>
                </a:lnTo>
                <a:lnTo>
                  <a:pt x="546892" y="1092200"/>
                </a:lnTo>
                <a:lnTo>
                  <a:pt x="517968" y="1117600"/>
                </a:lnTo>
                <a:lnTo>
                  <a:pt x="489543" y="1155700"/>
                </a:lnTo>
                <a:lnTo>
                  <a:pt x="461620" y="1193800"/>
                </a:lnTo>
                <a:lnTo>
                  <a:pt x="434205" y="1231900"/>
                </a:lnTo>
                <a:lnTo>
                  <a:pt x="407305" y="1270000"/>
                </a:lnTo>
                <a:lnTo>
                  <a:pt x="380924" y="1295400"/>
                </a:lnTo>
                <a:lnTo>
                  <a:pt x="355068" y="1333500"/>
                </a:lnTo>
                <a:lnTo>
                  <a:pt x="329743" y="1371600"/>
                </a:lnTo>
                <a:lnTo>
                  <a:pt x="304953" y="1409700"/>
                </a:lnTo>
                <a:lnTo>
                  <a:pt x="280705" y="1447800"/>
                </a:lnTo>
                <a:lnTo>
                  <a:pt x="257004" y="1485900"/>
                </a:lnTo>
                <a:lnTo>
                  <a:pt x="233854" y="1524000"/>
                </a:lnTo>
                <a:lnTo>
                  <a:pt x="211263" y="1562100"/>
                </a:lnTo>
                <a:lnTo>
                  <a:pt x="189235" y="1612900"/>
                </a:lnTo>
                <a:lnTo>
                  <a:pt x="167776" y="1651000"/>
                </a:lnTo>
                <a:lnTo>
                  <a:pt x="146890" y="1689100"/>
                </a:lnTo>
                <a:lnTo>
                  <a:pt x="126585" y="1727200"/>
                </a:lnTo>
                <a:lnTo>
                  <a:pt x="106864" y="1765300"/>
                </a:lnTo>
                <a:lnTo>
                  <a:pt x="87734" y="1816100"/>
                </a:lnTo>
                <a:lnTo>
                  <a:pt x="69201" y="1854200"/>
                </a:lnTo>
                <a:lnTo>
                  <a:pt x="51268" y="1892300"/>
                </a:lnTo>
                <a:lnTo>
                  <a:pt x="33943" y="1930400"/>
                </a:lnTo>
                <a:lnTo>
                  <a:pt x="17230" y="1981200"/>
                </a:lnTo>
                <a:lnTo>
                  <a:pt x="1135" y="2019300"/>
                </a:lnTo>
                <a:lnTo>
                  <a:pt x="0" y="2019300"/>
                </a:lnTo>
                <a:lnTo>
                  <a:pt x="0" y="4140200"/>
                </a:lnTo>
                <a:lnTo>
                  <a:pt x="1135" y="4140200"/>
                </a:lnTo>
                <a:lnTo>
                  <a:pt x="17230" y="4178300"/>
                </a:lnTo>
                <a:lnTo>
                  <a:pt x="33943" y="4229100"/>
                </a:lnTo>
                <a:lnTo>
                  <a:pt x="51268" y="4267200"/>
                </a:lnTo>
                <a:lnTo>
                  <a:pt x="69201" y="4305300"/>
                </a:lnTo>
                <a:lnTo>
                  <a:pt x="87734" y="4356100"/>
                </a:lnTo>
                <a:lnTo>
                  <a:pt x="106864" y="4394200"/>
                </a:lnTo>
                <a:lnTo>
                  <a:pt x="126585" y="4432300"/>
                </a:lnTo>
                <a:lnTo>
                  <a:pt x="146890" y="4470400"/>
                </a:lnTo>
                <a:lnTo>
                  <a:pt x="167776" y="4508500"/>
                </a:lnTo>
                <a:lnTo>
                  <a:pt x="189235" y="4559300"/>
                </a:lnTo>
                <a:lnTo>
                  <a:pt x="211263" y="4597400"/>
                </a:lnTo>
                <a:lnTo>
                  <a:pt x="233854" y="4635500"/>
                </a:lnTo>
                <a:lnTo>
                  <a:pt x="257004" y="4673600"/>
                </a:lnTo>
                <a:lnTo>
                  <a:pt x="280705" y="4711700"/>
                </a:lnTo>
                <a:lnTo>
                  <a:pt x="304953" y="4749800"/>
                </a:lnTo>
                <a:lnTo>
                  <a:pt x="329743" y="4787900"/>
                </a:lnTo>
                <a:lnTo>
                  <a:pt x="355068" y="4826000"/>
                </a:lnTo>
                <a:lnTo>
                  <a:pt x="380924" y="4864100"/>
                </a:lnTo>
                <a:lnTo>
                  <a:pt x="407305" y="4902200"/>
                </a:lnTo>
                <a:lnTo>
                  <a:pt x="434205" y="4927600"/>
                </a:lnTo>
                <a:lnTo>
                  <a:pt x="461620" y="4965700"/>
                </a:lnTo>
                <a:lnTo>
                  <a:pt x="489543" y="5003800"/>
                </a:lnTo>
                <a:lnTo>
                  <a:pt x="517968" y="5041900"/>
                </a:lnTo>
                <a:lnTo>
                  <a:pt x="546892" y="5067300"/>
                </a:lnTo>
                <a:lnTo>
                  <a:pt x="576308" y="5105400"/>
                </a:lnTo>
                <a:lnTo>
                  <a:pt x="606210" y="5143500"/>
                </a:lnTo>
                <a:lnTo>
                  <a:pt x="636594" y="5168900"/>
                </a:lnTo>
                <a:lnTo>
                  <a:pt x="667453" y="5207000"/>
                </a:lnTo>
                <a:lnTo>
                  <a:pt x="698783" y="5232400"/>
                </a:lnTo>
                <a:lnTo>
                  <a:pt x="730577" y="5270500"/>
                </a:lnTo>
                <a:lnTo>
                  <a:pt x="762831" y="5295900"/>
                </a:lnTo>
                <a:lnTo>
                  <a:pt x="795538" y="5334000"/>
                </a:lnTo>
                <a:lnTo>
                  <a:pt x="828694" y="5359400"/>
                </a:lnTo>
                <a:lnTo>
                  <a:pt x="862293" y="5397500"/>
                </a:lnTo>
                <a:lnTo>
                  <a:pt x="896330" y="5422900"/>
                </a:lnTo>
                <a:lnTo>
                  <a:pt x="965693" y="5473700"/>
                </a:lnTo>
                <a:lnTo>
                  <a:pt x="1001009" y="5511800"/>
                </a:lnTo>
                <a:lnTo>
                  <a:pt x="1072882" y="5562600"/>
                </a:lnTo>
                <a:lnTo>
                  <a:pt x="1146374" y="5613400"/>
                </a:lnTo>
                <a:lnTo>
                  <a:pt x="1221440" y="5664200"/>
                </a:lnTo>
                <a:lnTo>
                  <a:pt x="1336897" y="5740400"/>
                </a:lnTo>
                <a:lnTo>
                  <a:pt x="1376123" y="5753100"/>
                </a:lnTo>
                <a:lnTo>
                  <a:pt x="1455652" y="5803900"/>
                </a:lnTo>
                <a:lnTo>
                  <a:pt x="1495944" y="5816600"/>
                </a:lnTo>
                <a:lnTo>
                  <a:pt x="1577556" y="5867400"/>
                </a:lnTo>
                <a:lnTo>
                  <a:pt x="1618865" y="5880100"/>
                </a:lnTo>
                <a:lnTo>
                  <a:pt x="1660502" y="5905500"/>
                </a:lnTo>
                <a:lnTo>
                  <a:pt x="1702462" y="5918200"/>
                </a:lnTo>
                <a:lnTo>
                  <a:pt x="4075032" y="5918200"/>
                </a:lnTo>
                <a:lnTo>
                  <a:pt x="4116992" y="5905500"/>
                </a:lnTo>
                <a:lnTo>
                  <a:pt x="4158629" y="5880100"/>
                </a:lnTo>
                <a:lnTo>
                  <a:pt x="4199938" y="5867400"/>
                </a:lnTo>
                <a:lnTo>
                  <a:pt x="4281550" y="5816600"/>
                </a:lnTo>
                <a:lnTo>
                  <a:pt x="4321842" y="5803900"/>
                </a:lnTo>
                <a:lnTo>
                  <a:pt x="4401371" y="5753100"/>
                </a:lnTo>
                <a:lnTo>
                  <a:pt x="4440597" y="5740400"/>
                </a:lnTo>
                <a:lnTo>
                  <a:pt x="4556054" y="5664200"/>
                </a:lnTo>
                <a:lnTo>
                  <a:pt x="4631120" y="5613400"/>
                </a:lnTo>
                <a:lnTo>
                  <a:pt x="4704612" y="5562600"/>
                </a:lnTo>
                <a:lnTo>
                  <a:pt x="4776485" y="5511800"/>
                </a:lnTo>
                <a:lnTo>
                  <a:pt x="4811801" y="5473700"/>
                </a:lnTo>
                <a:lnTo>
                  <a:pt x="4881164" y="5422900"/>
                </a:lnTo>
                <a:lnTo>
                  <a:pt x="4915200" y="5397500"/>
                </a:lnTo>
                <a:lnTo>
                  <a:pt x="4948799" y="5359400"/>
                </a:lnTo>
                <a:lnTo>
                  <a:pt x="4981955" y="5334000"/>
                </a:lnTo>
                <a:lnTo>
                  <a:pt x="5014662" y="5295900"/>
                </a:lnTo>
                <a:lnTo>
                  <a:pt x="5046916" y="5270500"/>
                </a:lnTo>
                <a:lnTo>
                  <a:pt x="5078710" y="5232400"/>
                </a:lnTo>
                <a:lnTo>
                  <a:pt x="5110039" y="5207000"/>
                </a:lnTo>
                <a:lnTo>
                  <a:pt x="5140898" y="5168900"/>
                </a:lnTo>
                <a:lnTo>
                  <a:pt x="5171282" y="5143500"/>
                </a:lnTo>
                <a:lnTo>
                  <a:pt x="5201184" y="5105400"/>
                </a:lnTo>
                <a:lnTo>
                  <a:pt x="5230599" y="5067300"/>
                </a:lnTo>
                <a:lnTo>
                  <a:pt x="5259523" y="5041900"/>
                </a:lnTo>
                <a:lnTo>
                  <a:pt x="5287948" y="5003800"/>
                </a:lnTo>
                <a:lnTo>
                  <a:pt x="5315871" y="4965700"/>
                </a:lnTo>
                <a:lnTo>
                  <a:pt x="5343285" y="4927600"/>
                </a:lnTo>
                <a:lnTo>
                  <a:pt x="5370185" y="4902200"/>
                </a:lnTo>
                <a:lnTo>
                  <a:pt x="5396566" y="4864100"/>
                </a:lnTo>
                <a:lnTo>
                  <a:pt x="5422422" y="4826000"/>
                </a:lnTo>
                <a:lnTo>
                  <a:pt x="5447747" y="4787900"/>
                </a:lnTo>
                <a:lnTo>
                  <a:pt x="5472536" y="4749800"/>
                </a:lnTo>
                <a:lnTo>
                  <a:pt x="5496784" y="4711700"/>
                </a:lnTo>
                <a:lnTo>
                  <a:pt x="5520485" y="4673600"/>
                </a:lnTo>
                <a:lnTo>
                  <a:pt x="5543634" y="4635500"/>
                </a:lnTo>
                <a:lnTo>
                  <a:pt x="5566225" y="4597400"/>
                </a:lnTo>
                <a:lnTo>
                  <a:pt x="5588253" y="4559300"/>
                </a:lnTo>
                <a:lnTo>
                  <a:pt x="5609712" y="4508500"/>
                </a:lnTo>
                <a:lnTo>
                  <a:pt x="5630597" y="4470400"/>
                </a:lnTo>
                <a:lnTo>
                  <a:pt x="5650903" y="4432300"/>
                </a:lnTo>
                <a:lnTo>
                  <a:pt x="5670623" y="4394200"/>
                </a:lnTo>
                <a:lnTo>
                  <a:pt x="5689753" y="4356100"/>
                </a:lnTo>
                <a:lnTo>
                  <a:pt x="5708286" y="4305300"/>
                </a:lnTo>
                <a:lnTo>
                  <a:pt x="5726218" y="4267200"/>
                </a:lnTo>
                <a:lnTo>
                  <a:pt x="5743544" y="4229100"/>
                </a:lnTo>
                <a:lnTo>
                  <a:pt x="5760256" y="4178300"/>
                </a:lnTo>
                <a:lnTo>
                  <a:pt x="5776351" y="4140200"/>
                </a:lnTo>
                <a:lnTo>
                  <a:pt x="5791822" y="4089400"/>
                </a:lnTo>
                <a:lnTo>
                  <a:pt x="5806665" y="4051300"/>
                </a:lnTo>
                <a:lnTo>
                  <a:pt x="5820873" y="4013200"/>
                </a:lnTo>
                <a:lnTo>
                  <a:pt x="5834442" y="3962400"/>
                </a:lnTo>
                <a:lnTo>
                  <a:pt x="5847365" y="3924300"/>
                </a:lnTo>
                <a:lnTo>
                  <a:pt x="5859638" y="3873500"/>
                </a:lnTo>
                <a:lnTo>
                  <a:pt x="5871254" y="3835400"/>
                </a:lnTo>
                <a:lnTo>
                  <a:pt x="5882209" y="3784600"/>
                </a:lnTo>
                <a:lnTo>
                  <a:pt x="5892496" y="3733800"/>
                </a:lnTo>
                <a:lnTo>
                  <a:pt x="5902111" y="3695700"/>
                </a:lnTo>
                <a:lnTo>
                  <a:pt x="5911048" y="3644900"/>
                </a:lnTo>
                <a:lnTo>
                  <a:pt x="5919301" y="3606800"/>
                </a:lnTo>
                <a:lnTo>
                  <a:pt x="5926866" y="3556000"/>
                </a:lnTo>
                <a:lnTo>
                  <a:pt x="5933736" y="3505200"/>
                </a:lnTo>
                <a:lnTo>
                  <a:pt x="5939905" y="3467100"/>
                </a:lnTo>
                <a:lnTo>
                  <a:pt x="5945370" y="3416300"/>
                </a:lnTo>
                <a:lnTo>
                  <a:pt x="5950124" y="3365500"/>
                </a:lnTo>
                <a:lnTo>
                  <a:pt x="5954161" y="3314700"/>
                </a:lnTo>
                <a:lnTo>
                  <a:pt x="5957477" y="3276600"/>
                </a:lnTo>
                <a:lnTo>
                  <a:pt x="5960065" y="3225800"/>
                </a:lnTo>
                <a:lnTo>
                  <a:pt x="5961921" y="3175000"/>
                </a:lnTo>
                <a:lnTo>
                  <a:pt x="5963038" y="3124200"/>
                </a:lnTo>
                <a:lnTo>
                  <a:pt x="5963412" y="3086100"/>
                </a:lnTo>
                <a:lnTo>
                  <a:pt x="5963038" y="3035300"/>
                </a:lnTo>
                <a:lnTo>
                  <a:pt x="5961921" y="2984500"/>
                </a:lnTo>
                <a:lnTo>
                  <a:pt x="5960065" y="2933700"/>
                </a:lnTo>
                <a:lnTo>
                  <a:pt x="5957477" y="2882900"/>
                </a:lnTo>
                <a:lnTo>
                  <a:pt x="5954161" y="2844800"/>
                </a:lnTo>
                <a:lnTo>
                  <a:pt x="5950124" y="2794000"/>
                </a:lnTo>
                <a:lnTo>
                  <a:pt x="5945370" y="2743200"/>
                </a:lnTo>
                <a:lnTo>
                  <a:pt x="5939905" y="2692400"/>
                </a:lnTo>
                <a:lnTo>
                  <a:pt x="5933736" y="2654300"/>
                </a:lnTo>
                <a:lnTo>
                  <a:pt x="5926866" y="2603500"/>
                </a:lnTo>
                <a:lnTo>
                  <a:pt x="5919301" y="2552700"/>
                </a:lnTo>
                <a:lnTo>
                  <a:pt x="5911048" y="2514600"/>
                </a:lnTo>
                <a:lnTo>
                  <a:pt x="5902111" y="2463800"/>
                </a:lnTo>
                <a:lnTo>
                  <a:pt x="5892496" y="2425700"/>
                </a:lnTo>
                <a:lnTo>
                  <a:pt x="5882209" y="2374900"/>
                </a:lnTo>
                <a:lnTo>
                  <a:pt x="5871254" y="2324100"/>
                </a:lnTo>
                <a:lnTo>
                  <a:pt x="5859638" y="2286000"/>
                </a:lnTo>
                <a:lnTo>
                  <a:pt x="5847365" y="2235200"/>
                </a:lnTo>
                <a:lnTo>
                  <a:pt x="5834442" y="2197100"/>
                </a:lnTo>
                <a:lnTo>
                  <a:pt x="5820873" y="2146300"/>
                </a:lnTo>
                <a:lnTo>
                  <a:pt x="5806665" y="2108200"/>
                </a:lnTo>
                <a:lnTo>
                  <a:pt x="5791822" y="2070100"/>
                </a:lnTo>
                <a:lnTo>
                  <a:pt x="5776351" y="2019300"/>
                </a:lnTo>
                <a:lnTo>
                  <a:pt x="5760256" y="1981200"/>
                </a:lnTo>
                <a:lnTo>
                  <a:pt x="5743544" y="1930400"/>
                </a:lnTo>
                <a:lnTo>
                  <a:pt x="5726218" y="1892300"/>
                </a:lnTo>
                <a:lnTo>
                  <a:pt x="5708286" y="1854200"/>
                </a:lnTo>
                <a:lnTo>
                  <a:pt x="5689753" y="1816100"/>
                </a:lnTo>
                <a:lnTo>
                  <a:pt x="5670623" y="1765300"/>
                </a:lnTo>
                <a:lnTo>
                  <a:pt x="5650903" y="1727200"/>
                </a:lnTo>
                <a:lnTo>
                  <a:pt x="5630597" y="1689100"/>
                </a:lnTo>
                <a:lnTo>
                  <a:pt x="5609712" y="1651000"/>
                </a:lnTo>
                <a:lnTo>
                  <a:pt x="5588253" y="1612900"/>
                </a:lnTo>
                <a:lnTo>
                  <a:pt x="5566225" y="1562100"/>
                </a:lnTo>
                <a:lnTo>
                  <a:pt x="5543634" y="1524000"/>
                </a:lnTo>
                <a:lnTo>
                  <a:pt x="5520485" y="1485900"/>
                </a:lnTo>
                <a:lnTo>
                  <a:pt x="5496784" y="1447800"/>
                </a:lnTo>
                <a:lnTo>
                  <a:pt x="5472536" y="1409700"/>
                </a:lnTo>
                <a:lnTo>
                  <a:pt x="5447747" y="1371600"/>
                </a:lnTo>
                <a:lnTo>
                  <a:pt x="5422422" y="1333500"/>
                </a:lnTo>
                <a:lnTo>
                  <a:pt x="5396566" y="1295400"/>
                </a:lnTo>
                <a:lnTo>
                  <a:pt x="5370185" y="1270000"/>
                </a:lnTo>
                <a:lnTo>
                  <a:pt x="5343285" y="1231900"/>
                </a:lnTo>
                <a:lnTo>
                  <a:pt x="5315871" y="1193800"/>
                </a:lnTo>
                <a:lnTo>
                  <a:pt x="5287948" y="1155700"/>
                </a:lnTo>
                <a:lnTo>
                  <a:pt x="5259523" y="1117600"/>
                </a:lnTo>
                <a:lnTo>
                  <a:pt x="5230599" y="1092200"/>
                </a:lnTo>
                <a:lnTo>
                  <a:pt x="5201184" y="1054100"/>
                </a:lnTo>
                <a:lnTo>
                  <a:pt x="5171282" y="1016000"/>
                </a:lnTo>
                <a:lnTo>
                  <a:pt x="5140898" y="990600"/>
                </a:lnTo>
                <a:lnTo>
                  <a:pt x="5110039" y="952500"/>
                </a:lnTo>
                <a:lnTo>
                  <a:pt x="5078710" y="927100"/>
                </a:lnTo>
                <a:lnTo>
                  <a:pt x="5046916" y="889000"/>
                </a:lnTo>
                <a:lnTo>
                  <a:pt x="5014662" y="863600"/>
                </a:lnTo>
                <a:lnTo>
                  <a:pt x="4981955" y="825500"/>
                </a:lnTo>
                <a:lnTo>
                  <a:pt x="4948799" y="800100"/>
                </a:lnTo>
                <a:lnTo>
                  <a:pt x="4915200" y="762000"/>
                </a:lnTo>
                <a:lnTo>
                  <a:pt x="4846695" y="711200"/>
                </a:lnTo>
                <a:lnTo>
                  <a:pt x="4811801" y="685800"/>
                </a:lnTo>
                <a:lnTo>
                  <a:pt x="4776485" y="647700"/>
                </a:lnTo>
                <a:lnTo>
                  <a:pt x="4704612" y="596900"/>
                </a:lnTo>
                <a:lnTo>
                  <a:pt x="4631120" y="546100"/>
                </a:lnTo>
                <a:lnTo>
                  <a:pt x="4556054" y="495300"/>
                </a:lnTo>
                <a:lnTo>
                  <a:pt x="4440597" y="419100"/>
                </a:lnTo>
                <a:lnTo>
                  <a:pt x="4401371" y="406400"/>
                </a:lnTo>
                <a:lnTo>
                  <a:pt x="4321842" y="355600"/>
                </a:lnTo>
                <a:lnTo>
                  <a:pt x="4281550" y="342900"/>
                </a:lnTo>
                <a:lnTo>
                  <a:pt x="4199938" y="292100"/>
                </a:lnTo>
                <a:lnTo>
                  <a:pt x="4116992" y="266700"/>
                </a:lnTo>
                <a:lnTo>
                  <a:pt x="4075032" y="241300"/>
                </a:lnTo>
                <a:lnTo>
                  <a:pt x="4032755" y="228600"/>
                </a:lnTo>
                <a:lnTo>
                  <a:pt x="3990166" y="203200"/>
                </a:lnTo>
                <a:lnTo>
                  <a:pt x="3502681" y="63500"/>
                </a:lnTo>
                <a:close/>
              </a:path>
              <a:path w="5963920" h="5918200">
                <a:moveTo>
                  <a:pt x="3364256" y="38100"/>
                </a:moveTo>
                <a:lnTo>
                  <a:pt x="2413233" y="38100"/>
                </a:lnTo>
                <a:lnTo>
                  <a:pt x="2320712" y="63500"/>
                </a:lnTo>
                <a:lnTo>
                  <a:pt x="3456778" y="63500"/>
                </a:lnTo>
                <a:lnTo>
                  <a:pt x="3364256" y="38100"/>
                </a:lnTo>
                <a:close/>
              </a:path>
              <a:path w="5963920" h="5918200">
                <a:moveTo>
                  <a:pt x="3270816" y="25400"/>
                </a:moveTo>
                <a:lnTo>
                  <a:pt x="2506672" y="25400"/>
                </a:lnTo>
                <a:lnTo>
                  <a:pt x="2459840" y="38100"/>
                </a:lnTo>
                <a:lnTo>
                  <a:pt x="3317648" y="38100"/>
                </a:lnTo>
                <a:lnTo>
                  <a:pt x="3270816" y="25400"/>
                </a:lnTo>
                <a:close/>
              </a:path>
              <a:path w="5963920" h="5918200">
                <a:moveTo>
                  <a:pt x="3176500" y="12700"/>
                </a:moveTo>
                <a:lnTo>
                  <a:pt x="2600986" y="12700"/>
                </a:lnTo>
                <a:lnTo>
                  <a:pt x="2553723" y="25400"/>
                </a:lnTo>
                <a:lnTo>
                  <a:pt x="3223765" y="25400"/>
                </a:lnTo>
                <a:lnTo>
                  <a:pt x="3176500" y="12700"/>
                </a:lnTo>
                <a:close/>
              </a:path>
              <a:path w="5963920" h="5918200">
                <a:moveTo>
                  <a:pt x="2937171" y="0"/>
                </a:moveTo>
                <a:lnTo>
                  <a:pt x="2840313" y="0"/>
                </a:lnTo>
                <a:lnTo>
                  <a:pt x="2792065" y="12700"/>
                </a:lnTo>
                <a:lnTo>
                  <a:pt x="2985419" y="12700"/>
                </a:lnTo>
                <a:lnTo>
                  <a:pt x="2937171" y="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4" name="object 4"/>
          <p:cNvSpPr/>
          <p:nvPr/>
        </p:nvSpPr>
        <p:spPr>
          <a:xfrm>
            <a:off x="998981" y="57150"/>
            <a:ext cx="1917383" cy="5903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5" name="object 5"/>
          <p:cNvSpPr/>
          <p:nvPr/>
        </p:nvSpPr>
        <p:spPr>
          <a:xfrm>
            <a:off x="2566034" y="57150"/>
            <a:ext cx="2310575" cy="5903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6" name="object 6"/>
          <p:cNvSpPr/>
          <p:nvPr/>
        </p:nvSpPr>
        <p:spPr>
          <a:xfrm>
            <a:off x="4526280" y="57150"/>
            <a:ext cx="548069" cy="5903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7" name="object 7"/>
          <p:cNvSpPr/>
          <p:nvPr/>
        </p:nvSpPr>
        <p:spPr>
          <a:xfrm>
            <a:off x="4792599" y="57150"/>
            <a:ext cx="456629" cy="5903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155858" y="131980"/>
            <a:ext cx="7039928" cy="332303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/>
          <a:p>
            <a:pPr marL="9525">
              <a:spcBef>
                <a:spcPts val="71"/>
              </a:spcBef>
            </a:pPr>
            <a:r>
              <a:rPr sz="2100" b="1" spc="-4" dirty="0">
                <a:solidFill>
                  <a:srgbClr val="FF0000"/>
                </a:solidFill>
                <a:latin typeface="Berlin Sans FB Demi"/>
                <a:cs typeface="Berlin Sans FB Demi"/>
              </a:rPr>
              <a:t>ANGGARAN KOMPETENSI </a:t>
            </a:r>
            <a:r>
              <a:rPr sz="2100" b="1" spc="-8" dirty="0">
                <a:solidFill>
                  <a:srgbClr val="FF0000"/>
                </a:solidFill>
                <a:latin typeface="Berlin Sans FB Demi"/>
                <a:cs typeface="Berlin Sans FB Demi"/>
              </a:rPr>
              <a:t>ASN </a:t>
            </a:r>
            <a:r>
              <a:rPr sz="2100" b="1" spc="-11" dirty="0">
                <a:solidFill>
                  <a:srgbClr val="FFFFFF"/>
                </a:solidFill>
                <a:latin typeface="Berlin Sans FB Demi"/>
                <a:cs typeface="Berlin Sans FB Demi"/>
              </a:rPr>
              <a:t>(</a:t>
            </a:r>
            <a:r>
              <a:rPr sz="2100" b="1" spc="-11" dirty="0">
                <a:solidFill>
                  <a:srgbClr val="FFFFFF"/>
                </a:solidFill>
                <a:latin typeface="Segoe UI"/>
                <a:cs typeface="Segoe UI"/>
              </a:rPr>
              <a:t>PERMENDAGRI</a:t>
            </a:r>
            <a:r>
              <a:rPr sz="2100" b="1" spc="60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2100" b="1" spc="-8" dirty="0">
                <a:solidFill>
                  <a:srgbClr val="FFFFFF"/>
                </a:solidFill>
                <a:latin typeface="Segoe UI"/>
                <a:cs typeface="Segoe UI"/>
              </a:rPr>
              <a:t>38/2018)</a:t>
            </a:r>
            <a:endParaRPr sz="2100">
              <a:latin typeface="Segoe UI"/>
              <a:cs typeface="Segoe U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970407" y="2045970"/>
            <a:ext cx="2277998" cy="227457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2" name="object 12"/>
          <p:cNvSpPr txBox="1"/>
          <p:nvPr/>
        </p:nvSpPr>
        <p:spPr>
          <a:xfrm>
            <a:off x="2892245" y="1960930"/>
            <a:ext cx="1259754" cy="5636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b="1" spc="-86" dirty="0">
                <a:latin typeface="Calibri"/>
                <a:cs typeface="Calibri"/>
              </a:rPr>
              <a:t>K</a:t>
            </a:r>
            <a:r>
              <a:rPr b="1" spc="-4" dirty="0">
                <a:latin typeface="Calibri"/>
                <a:cs typeface="Calibri"/>
              </a:rPr>
              <a:t>OMPETE</a:t>
            </a:r>
            <a:r>
              <a:rPr b="1" dirty="0">
                <a:latin typeface="Calibri"/>
                <a:cs typeface="Calibri"/>
              </a:rPr>
              <a:t>NSI  </a:t>
            </a:r>
            <a:r>
              <a:rPr b="1" spc="-4" dirty="0">
                <a:latin typeface="Calibri"/>
                <a:cs typeface="Calibri"/>
              </a:rPr>
              <a:t>TEKNIS</a:t>
            </a:r>
            <a:endParaRPr dirty="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43555" y="1947281"/>
            <a:ext cx="1229678" cy="471764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marR="3810">
              <a:spcBef>
                <a:spcPts val="79"/>
              </a:spcBef>
            </a:pPr>
            <a:r>
              <a:rPr sz="1500" b="1" spc="-4" dirty="0">
                <a:solidFill>
                  <a:srgbClr val="C00000"/>
                </a:solidFill>
                <a:latin typeface="Segoe UI"/>
                <a:cs typeface="Segoe UI"/>
              </a:rPr>
              <a:t>KOMPETENSI  MAN</a:t>
            </a:r>
            <a:r>
              <a:rPr sz="1500" b="1" spc="45" dirty="0">
                <a:solidFill>
                  <a:srgbClr val="C00000"/>
                </a:solidFill>
                <a:latin typeface="Segoe UI"/>
                <a:cs typeface="Segoe UI"/>
              </a:rPr>
              <a:t>A</a:t>
            </a:r>
            <a:r>
              <a:rPr sz="1500" b="1" spc="-4" dirty="0">
                <a:solidFill>
                  <a:srgbClr val="C00000"/>
                </a:solidFill>
                <a:latin typeface="Segoe UI"/>
                <a:cs typeface="Segoe UI"/>
              </a:rPr>
              <a:t>JERI</a:t>
            </a:r>
            <a:r>
              <a:rPr sz="1500" b="1" spc="-8" dirty="0">
                <a:solidFill>
                  <a:srgbClr val="C00000"/>
                </a:solidFill>
                <a:latin typeface="Segoe UI"/>
                <a:cs typeface="Segoe UI"/>
              </a:rPr>
              <a:t>A</a:t>
            </a:r>
            <a:r>
              <a:rPr sz="1500" b="1" dirty="0">
                <a:solidFill>
                  <a:srgbClr val="C00000"/>
                </a:solidFill>
                <a:latin typeface="Segoe UI"/>
                <a:cs typeface="Segoe UI"/>
              </a:rPr>
              <a:t>L</a:t>
            </a:r>
            <a:endParaRPr sz="1500" dirty="0">
              <a:latin typeface="Segoe UI"/>
              <a:cs typeface="Segoe U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61746" y="3939921"/>
            <a:ext cx="1293305" cy="42348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7" name="object 17"/>
          <p:cNvSpPr/>
          <p:nvPr/>
        </p:nvSpPr>
        <p:spPr>
          <a:xfrm>
            <a:off x="261746" y="4168521"/>
            <a:ext cx="1601915" cy="42348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8" name="object 18"/>
          <p:cNvSpPr txBox="1"/>
          <p:nvPr/>
        </p:nvSpPr>
        <p:spPr>
          <a:xfrm>
            <a:off x="371094" y="3980211"/>
            <a:ext cx="1368266" cy="471283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1500" b="1" spc="-11" dirty="0">
                <a:latin typeface="Calibri"/>
                <a:cs typeface="Calibri"/>
              </a:rPr>
              <a:t>KOMPETENSI  </a:t>
            </a:r>
            <a:r>
              <a:rPr sz="1500" b="1" dirty="0">
                <a:latin typeface="Calibri"/>
                <a:cs typeface="Calibri"/>
              </a:rPr>
              <a:t>SOSIO</a:t>
            </a:r>
            <a:r>
              <a:rPr sz="1500" b="1" spc="-56" dirty="0">
                <a:latin typeface="Calibri"/>
                <a:cs typeface="Calibri"/>
              </a:rPr>
              <a:t> </a:t>
            </a:r>
            <a:r>
              <a:rPr sz="1500" b="1" spc="-19" dirty="0">
                <a:latin typeface="Calibri"/>
                <a:cs typeface="Calibri"/>
              </a:rPr>
              <a:t>KULTURAL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672334" y="3815324"/>
            <a:ext cx="1468183" cy="46577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0" name="object 20"/>
          <p:cNvSpPr/>
          <p:nvPr/>
        </p:nvSpPr>
        <p:spPr>
          <a:xfrm>
            <a:off x="2442591" y="4066785"/>
            <a:ext cx="1697927" cy="46577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1" name="object 21"/>
          <p:cNvSpPr txBox="1"/>
          <p:nvPr/>
        </p:nvSpPr>
        <p:spPr>
          <a:xfrm>
            <a:off x="2563844" y="3862063"/>
            <a:ext cx="1439228" cy="516969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R="53340" algn="r">
              <a:spcBef>
                <a:spcPts val="71"/>
              </a:spcBef>
            </a:pPr>
            <a:r>
              <a:rPr sz="1650" b="1" spc="-79" dirty="0">
                <a:latin typeface="Calibri"/>
                <a:cs typeface="Calibri"/>
              </a:rPr>
              <a:t>K</a:t>
            </a:r>
            <a:r>
              <a:rPr sz="1650" b="1" spc="-8" dirty="0">
                <a:latin typeface="Calibri"/>
                <a:cs typeface="Calibri"/>
              </a:rPr>
              <a:t>OMP</a:t>
            </a:r>
            <a:r>
              <a:rPr sz="1650" b="1" spc="-11" dirty="0">
                <a:latin typeface="Calibri"/>
                <a:cs typeface="Calibri"/>
              </a:rPr>
              <a:t>E</a:t>
            </a:r>
            <a:r>
              <a:rPr sz="1650" b="1" spc="-8" dirty="0">
                <a:latin typeface="Calibri"/>
                <a:cs typeface="Calibri"/>
              </a:rPr>
              <a:t>TENSI</a:t>
            </a:r>
            <a:endParaRPr sz="1650">
              <a:latin typeface="Calibri"/>
              <a:cs typeface="Calibri"/>
            </a:endParaRPr>
          </a:p>
          <a:p>
            <a:pPr marR="3810" algn="r">
              <a:spcBef>
                <a:spcPts val="4"/>
              </a:spcBef>
            </a:pPr>
            <a:r>
              <a:rPr sz="1650" b="1" spc="-8" dirty="0">
                <a:latin typeface="Calibri"/>
                <a:cs typeface="Calibri"/>
              </a:rPr>
              <a:t>P</a:t>
            </a:r>
            <a:r>
              <a:rPr sz="1650" b="1" spc="-11" dirty="0">
                <a:latin typeface="Calibri"/>
                <a:cs typeface="Calibri"/>
              </a:rPr>
              <a:t>E</a:t>
            </a:r>
            <a:r>
              <a:rPr sz="1650" b="1" spc="-8" dirty="0">
                <a:latin typeface="Calibri"/>
                <a:cs typeface="Calibri"/>
              </a:rPr>
              <a:t>MERIN</a:t>
            </a:r>
            <a:r>
              <a:rPr sz="1650" b="1" spc="-127" dirty="0">
                <a:latin typeface="Calibri"/>
                <a:cs typeface="Calibri"/>
              </a:rPr>
              <a:t>T</a:t>
            </a:r>
            <a:r>
              <a:rPr sz="1650" b="1" spc="-4" dirty="0">
                <a:latin typeface="Calibri"/>
                <a:cs typeface="Calibri"/>
              </a:rPr>
              <a:t>AHAN</a:t>
            </a:r>
            <a:endParaRPr sz="165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399935" y="1760220"/>
            <a:ext cx="1285346" cy="1116939"/>
          </a:xfrm>
          <a:custGeom>
            <a:avLst/>
            <a:gdLst/>
            <a:ahLst/>
            <a:cxnLst/>
            <a:rect l="l" t="t" r="r" b="b"/>
            <a:pathLst>
              <a:path w="1844040" h="998220">
                <a:moveTo>
                  <a:pt x="1344930" y="0"/>
                </a:moveTo>
                <a:lnTo>
                  <a:pt x="1344930" y="249554"/>
                </a:lnTo>
                <a:lnTo>
                  <a:pt x="0" y="249554"/>
                </a:lnTo>
                <a:lnTo>
                  <a:pt x="0" y="748664"/>
                </a:lnTo>
                <a:lnTo>
                  <a:pt x="1344930" y="748664"/>
                </a:lnTo>
                <a:lnTo>
                  <a:pt x="1344930" y="998219"/>
                </a:lnTo>
                <a:lnTo>
                  <a:pt x="1844039" y="499110"/>
                </a:lnTo>
                <a:lnTo>
                  <a:pt x="134493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4" name="object 24"/>
          <p:cNvSpPr txBox="1"/>
          <p:nvPr/>
        </p:nvSpPr>
        <p:spPr>
          <a:xfrm>
            <a:off x="1367791" y="842286"/>
            <a:ext cx="1818542" cy="965939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0001" rIns="0" bIns="0" rtlCol="0">
            <a:spAutoFit/>
          </a:bodyPr>
          <a:lstStyle/>
          <a:p>
            <a:pPr marL="9525" marR="3810">
              <a:spcBef>
                <a:spcPts val="79"/>
              </a:spcBef>
            </a:pPr>
            <a:r>
              <a:rPr lang="en-US" sz="1500" b="1" spc="-4" dirty="0">
                <a:solidFill>
                  <a:schemeClr val="bg2">
                    <a:lumMod val="25000"/>
                  </a:schemeClr>
                </a:solidFill>
                <a:latin typeface="Segoe UI"/>
                <a:cs typeface="Segoe UI"/>
              </a:rPr>
              <a:t>A</a:t>
            </a:r>
            <a:r>
              <a:rPr lang="id-ID" sz="1500" b="1" spc="-4" dirty="0">
                <a:solidFill>
                  <a:schemeClr val="bg2">
                    <a:lumMod val="25000"/>
                  </a:schemeClr>
                </a:solidFill>
                <a:latin typeface="Segoe UI"/>
                <a:cs typeface="Segoe UI"/>
              </a:rPr>
              <a:t>lokasi anggaran diklat seharusnya proporsional untuk tiap2 kompetensi</a:t>
            </a:r>
            <a:endParaRPr sz="1500" dirty="0">
              <a:solidFill>
                <a:schemeClr val="bg2">
                  <a:lumMod val="25000"/>
                </a:schemeClr>
              </a:solidFill>
              <a:latin typeface="Segoe UI"/>
              <a:cs typeface="Segoe U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0"/>
            <a:ext cx="917258" cy="176079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D93B218-6145-432C-A99C-496E939F13F6}"/>
              </a:ext>
            </a:extLst>
          </p:cNvPr>
          <p:cNvSpPr/>
          <p:nvPr/>
        </p:nvSpPr>
        <p:spPr>
          <a:xfrm>
            <a:off x="1739360" y="3029865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50F6074E-F627-4C00-8175-A545BE34AFEB}"/>
              </a:ext>
            </a:extLst>
          </p:cNvPr>
          <p:cNvSpPr/>
          <p:nvPr/>
        </p:nvSpPr>
        <p:spPr>
          <a:xfrm>
            <a:off x="2586835" y="1808225"/>
            <a:ext cx="1830841" cy="874966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17913791-B486-48FF-A0D9-402F31CDA2CE}"/>
              </a:ext>
            </a:extLst>
          </p:cNvPr>
          <p:cNvSpPr/>
          <p:nvPr/>
        </p:nvSpPr>
        <p:spPr>
          <a:xfrm>
            <a:off x="5640935" y="1085507"/>
            <a:ext cx="3359510" cy="3318703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bject 22"/>
          <p:cNvSpPr txBox="1"/>
          <p:nvPr/>
        </p:nvSpPr>
        <p:spPr>
          <a:xfrm>
            <a:off x="5782723" y="1501140"/>
            <a:ext cx="2881218" cy="2596460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 marR="3810" indent="-1429" algn="ctr">
              <a:spcBef>
                <a:spcPts val="71"/>
              </a:spcBef>
            </a:pPr>
            <a:r>
              <a:rPr lang="en-US" sz="2100" b="1" spc="-8" dirty="0">
                <a:solidFill>
                  <a:srgbClr val="FF0000"/>
                </a:solidFill>
                <a:latin typeface="Calibri"/>
                <a:cs typeface="Calibri"/>
              </a:rPr>
              <a:t>D</a:t>
            </a:r>
            <a:r>
              <a:rPr lang="id-ID" sz="2100" b="1" spc="-8" dirty="0">
                <a:solidFill>
                  <a:srgbClr val="FF0000"/>
                </a:solidFill>
                <a:latin typeface="Calibri"/>
                <a:cs typeface="Calibri"/>
              </a:rPr>
              <a:t>alam rangka pengembangan kompetensi teknis urusan pemerintahan daerah perlu perhatian yang lebih besar dari K/L Teknis kepada ASN Pemda</a:t>
            </a:r>
            <a:endParaRPr sz="2100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entuk Bebas: Bentuk 6">
            <a:extLst>
              <a:ext uri="{FF2B5EF4-FFF2-40B4-BE49-F238E27FC236}">
                <a16:creationId xmlns:a16="http://schemas.microsoft.com/office/drawing/2014/main" id="{D8872D89-1670-40D4-A3B9-02FFD155557B}"/>
              </a:ext>
            </a:extLst>
          </p:cNvPr>
          <p:cNvSpPr/>
          <p:nvPr/>
        </p:nvSpPr>
        <p:spPr>
          <a:xfrm>
            <a:off x="849370" y="1630524"/>
            <a:ext cx="2580637" cy="3240405"/>
          </a:xfrm>
          <a:custGeom>
            <a:avLst/>
            <a:gdLst>
              <a:gd name="connsiteX0" fmla="*/ 0 w 3440849"/>
              <a:gd name="connsiteY0" fmla="*/ 0 h 4320540"/>
              <a:gd name="connsiteX1" fmla="*/ 3440849 w 3440849"/>
              <a:gd name="connsiteY1" fmla="*/ 0 h 4320540"/>
              <a:gd name="connsiteX2" fmla="*/ 3440849 w 3440849"/>
              <a:gd name="connsiteY2" fmla="*/ 4320540 h 4320540"/>
              <a:gd name="connsiteX3" fmla="*/ 0 w 3440849"/>
              <a:gd name="connsiteY3" fmla="*/ 4320540 h 4320540"/>
              <a:gd name="connsiteX4" fmla="*/ 0 w 3440849"/>
              <a:gd name="connsiteY4" fmla="*/ 0 h 432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0849" h="4320540">
                <a:moveTo>
                  <a:pt x="0" y="0"/>
                </a:moveTo>
                <a:lnTo>
                  <a:pt x="3440849" y="0"/>
                </a:lnTo>
                <a:lnTo>
                  <a:pt x="3440849" y="4320540"/>
                </a:lnTo>
                <a:lnTo>
                  <a:pt x="0" y="432054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0005" tIns="40005" rIns="40005" bIns="40005" numCol="1" spcCol="1270" anchor="ctr" anchorCtr="0">
            <a:noAutofit/>
          </a:bodyPr>
          <a:lstStyle/>
          <a:p>
            <a:pPr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i-FI" sz="1050" b="1" dirty="0"/>
              <a:t>A. PEMBINAAN PENYELENGGARAAN PEMERINTAHAN DAERAH:</a:t>
            </a:r>
          </a:p>
          <a:p>
            <a:pPr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fi-FI" sz="1050" b="1" dirty="0"/>
          </a:p>
          <a:p>
            <a:pPr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SG" sz="1050" b="1" dirty="0"/>
              <a:t>1. PROVINSI, DILAKSANAKAN OLEH  MENDAGRI UNTUK PEMBINAAN UMUM; DAN </a:t>
            </a:r>
          </a:p>
          <a:p>
            <a:pPr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i-FI" sz="1050" b="1" dirty="0"/>
              <a:t>MENTERI TEKNIS/KEPALA LPNK</a:t>
            </a:r>
            <a:r>
              <a:rPr lang="en-SG" sz="1050" b="1" dirty="0"/>
              <a:t>, UNTUK PEMBINAAN TEKNIS;</a:t>
            </a:r>
          </a:p>
          <a:p>
            <a:pPr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SG" sz="1050" b="1" dirty="0"/>
          </a:p>
          <a:p>
            <a:pPr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i-FI" sz="1050" b="1" dirty="0"/>
              <a:t>2. KAB/KOTA, DILAKSANAKAN OLEH GUBERNUR </a:t>
            </a:r>
            <a:r>
              <a:rPr lang="en-SG" sz="1050" b="1" dirty="0"/>
              <a:t>SBG WAKIL PEMERINTAH PUSAT UTK PEMBINAAN UMUM DAN TEKNIS.</a:t>
            </a:r>
            <a:endParaRPr lang="en-US" sz="1050" dirty="0"/>
          </a:p>
        </p:txBody>
      </p:sp>
      <p:sp>
        <p:nvSpPr>
          <p:cNvPr id="8" name="Bentuk Bebas: Bentuk 7">
            <a:extLst>
              <a:ext uri="{FF2B5EF4-FFF2-40B4-BE49-F238E27FC236}">
                <a16:creationId xmlns:a16="http://schemas.microsoft.com/office/drawing/2014/main" id="{6D38AC1B-8AC5-4826-BA43-11BB0EA8CAF5}"/>
              </a:ext>
            </a:extLst>
          </p:cNvPr>
          <p:cNvSpPr/>
          <p:nvPr/>
        </p:nvSpPr>
        <p:spPr>
          <a:xfrm>
            <a:off x="3430008" y="1630524"/>
            <a:ext cx="2580637" cy="3240405"/>
          </a:xfrm>
          <a:custGeom>
            <a:avLst/>
            <a:gdLst>
              <a:gd name="connsiteX0" fmla="*/ 0 w 3440849"/>
              <a:gd name="connsiteY0" fmla="*/ 0 h 4320540"/>
              <a:gd name="connsiteX1" fmla="*/ 3440849 w 3440849"/>
              <a:gd name="connsiteY1" fmla="*/ 0 h 4320540"/>
              <a:gd name="connsiteX2" fmla="*/ 3440849 w 3440849"/>
              <a:gd name="connsiteY2" fmla="*/ 4320540 h 4320540"/>
              <a:gd name="connsiteX3" fmla="*/ 0 w 3440849"/>
              <a:gd name="connsiteY3" fmla="*/ 4320540 h 4320540"/>
              <a:gd name="connsiteX4" fmla="*/ 0 w 3440849"/>
              <a:gd name="connsiteY4" fmla="*/ 0 h 432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0849" h="4320540">
                <a:moveTo>
                  <a:pt x="0" y="0"/>
                </a:moveTo>
                <a:lnTo>
                  <a:pt x="3440849" y="0"/>
                </a:lnTo>
                <a:lnTo>
                  <a:pt x="3440849" y="4320540"/>
                </a:lnTo>
                <a:lnTo>
                  <a:pt x="0" y="4320540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0005" tIns="40005" rIns="40005" bIns="40005" numCol="1" spcCol="1270" anchor="ctr" anchorCtr="0">
            <a:noAutofit/>
          </a:bodyPr>
          <a:lstStyle/>
          <a:p>
            <a:pPr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1050" b="1"/>
              <a:t>B. PEMBINAAN UMUM </a:t>
            </a:r>
            <a:r>
              <a:rPr lang="en-SG" sz="1050" b="1"/>
              <a:t>MELIPUTI:</a:t>
            </a:r>
          </a:p>
          <a:p>
            <a:pPr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SG" sz="1050" b="1"/>
              <a:t>1. PEMBAGIAN URUSAN PEMERINTAHAN;</a:t>
            </a:r>
          </a:p>
          <a:p>
            <a:pPr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SG" sz="1050" b="1"/>
              <a:t>2.KELEMBAGAAN DAERAH;</a:t>
            </a:r>
          </a:p>
          <a:p>
            <a:pPr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SG" sz="1050" b="1"/>
              <a:t>3.KEPEGAWAIAN PADA PERANGKAT DAERAH;</a:t>
            </a:r>
          </a:p>
          <a:p>
            <a:pPr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SG" sz="1050" b="1"/>
              <a:t>4. KEUANGAN DAERAH;</a:t>
            </a:r>
          </a:p>
          <a:p>
            <a:pPr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SG" sz="1050" b="1"/>
              <a:t>5. PEMBANGUNAN DAERAH;</a:t>
            </a:r>
          </a:p>
          <a:p>
            <a:pPr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SG" sz="1050" b="1"/>
              <a:t>6. PELAYANAN PUBLIK DI DAERAH;</a:t>
            </a:r>
          </a:p>
          <a:p>
            <a:pPr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SG" sz="1050" b="1"/>
              <a:t>7. KERJA SAMA DAERAH;</a:t>
            </a:r>
          </a:p>
          <a:p>
            <a:pPr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SG" sz="1050" b="1"/>
              <a:t>8. KEBIJAKAN DAERAH;</a:t>
            </a:r>
          </a:p>
          <a:p>
            <a:pPr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050" b="1"/>
              <a:t>9. KEPALA DAERAH DAN DPRD; DAN</a:t>
            </a:r>
          </a:p>
          <a:p>
            <a:pPr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SG" sz="1050" b="1"/>
              <a:t>10.BENTUK PEMBINAAN LAIN SESUAI DENGAN KETENTUAN PER-UU_AN.</a:t>
            </a:r>
            <a:endParaRPr lang="en-US" sz="1050" dirty="0"/>
          </a:p>
        </p:txBody>
      </p:sp>
      <p:sp>
        <p:nvSpPr>
          <p:cNvPr id="9" name="Bentuk Bebas: Bentuk 8">
            <a:extLst>
              <a:ext uri="{FF2B5EF4-FFF2-40B4-BE49-F238E27FC236}">
                <a16:creationId xmlns:a16="http://schemas.microsoft.com/office/drawing/2014/main" id="{4A3D0D84-5057-4B2D-BB13-04ED408E2F6C}"/>
              </a:ext>
            </a:extLst>
          </p:cNvPr>
          <p:cNvSpPr/>
          <p:nvPr/>
        </p:nvSpPr>
        <p:spPr>
          <a:xfrm>
            <a:off x="6010644" y="1630524"/>
            <a:ext cx="2580637" cy="3240405"/>
          </a:xfrm>
          <a:custGeom>
            <a:avLst/>
            <a:gdLst>
              <a:gd name="connsiteX0" fmla="*/ 0 w 3440849"/>
              <a:gd name="connsiteY0" fmla="*/ 0 h 4320540"/>
              <a:gd name="connsiteX1" fmla="*/ 3440849 w 3440849"/>
              <a:gd name="connsiteY1" fmla="*/ 0 h 4320540"/>
              <a:gd name="connsiteX2" fmla="*/ 3440849 w 3440849"/>
              <a:gd name="connsiteY2" fmla="*/ 4320540 h 4320540"/>
              <a:gd name="connsiteX3" fmla="*/ 0 w 3440849"/>
              <a:gd name="connsiteY3" fmla="*/ 4320540 h 4320540"/>
              <a:gd name="connsiteX4" fmla="*/ 0 w 3440849"/>
              <a:gd name="connsiteY4" fmla="*/ 0 h 432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0849" h="4320540">
                <a:moveTo>
                  <a:pt x="0" y="0"/>
                </a:moveTo>
                <a:lnTo>
                  <a:pt x="3440849" y="0"/>
                </a:lnTo>
                <a:lnTo>
                  <a:pt x="3440849" y="4320540"/>
                </a:lnTo>
                <a:lnTo>
                  <a:pt x="0" y="432054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0005" tIns="40005" rIns="40005" bIns="40005" numCol="1" spcCol="1270" anchor="ctr" anchorCtr="0">
            <a:noAutofit/>
          </a:bodyPr>
          <a:lstStyle/>
          <a:p>
            <a:pPr defTabSz="46672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SG" sz="1050" b="1"/>
              <a:t>C. PEMBINAAN TEKNIS </a:t>
            </a:r>
            <a:r>
              <a:rPr lang="nn-NO" sz="1050" b="1"/>
              <a:t>DILAKUKAN TERHADAP TEKNIS </a:t>
            </a:r>
            <a:r>
              <a:rPr lang="en-SG" sz="1050" b="1"/>
              <a:t>PENYELENGGARAAN URUSAN PEMERINTAHAN YANG DISERAHKAN KE DAERAH PROV DAN PEMBINAAN TEKNIS TERHADAP TEKNIS PENYELENGARAAN URUSAN PEMERINTAHAN YANG DISERAHKAN KE DAERAH KAB/KOTA.</a:t>
            </a:r>
            <a:endParaRPr lang="en-US" sz="1050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C982D28-E596-47DD-87DF-2A907B257B9F}"/>
              </a:ext>
            </a:extLst>
          </p:cNvPr>
          <p:cNvSpPr/>
          <p:nvPr/>
        </p:nvSpPr>
        <p:spPr>
          <a:xfrm>
            <a:off x="5030115" y="281175"/>
            <a:ext cx="2052228" cy="964406"/>
          </a:xfrm>
          <a:prstGeom prst="ellipse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 err="1">
                <a:solidFill>
                  <a:schemeClr val="tx1"/>
                </a:solidFill>
              </a:rPr>
              <a:t>Pasal</a:t>
            </a:r>
            <a:r>
              <a:rPr lang="en-US" b="1" dirty="0">
                <a:solidFill>
                  <a:schemeClr val="tx1"/>
                </a:solidFill>
              </a:rPr>
              <a:t> 3</a:t>
            </a:r>
            <a:endParaRPr lang="id-ID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id-ID" b="1" dirty="0">
                <a:solidFill>
                  <a:schemeClr val="tx1"/>
                </a:solidFill>
              </a:rPr>
              <a:t>PP 12/2017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" name="Persegi Panjang 1">
            <a:extLst>
              <a:ext uri="{FF2B5EF4-FFF2-40B4-BE49-F238E27FC236}">
                <a16:creationId xmlns:a16="http://schemas.microsoft.com/office/drawing/2014/main" id="{20F06A2C-C81F-4071-A2F2-32D1FA1C11C1}"/>
              </a:ext>
            </a:extLst>
          </p:cNvPr>
          <p:cNvSpPr/>
          <p:nvPr/>
        </p:nvSpPr>
        <p:spPr>
          <a:xfrm>
            <a:off x="311805" y="372431"/>
            <a:ext cx="4412900" cy="88011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ts val="2081"/>
              </a:lnSpc>
            </a:pPr>
            <a:r>
              <a:rPr lang="en-US" altLang="en-US" sz="1600" b="1" dirty="0">
                <a:solidFill>
                  <a:srgbClr val="002060"/>
                </a:solidFill>
                <a:cs typeface="Arial" panose="020B0604020202020204" pitchFamily="34" charset="0"/>
              </a:rPr>
              <a:t>BINWAS PENYELENGGARAAN PEMERINTAHAN DAERAH DI BIDANG PENGEMBANGAN SDM APARATUR</a:t>
            </a:r>
          </a:p>
        </p:txBody>
      </p:sp>
    </p:spTree>
  </p:cSld>
  <p:clrMapOvr>
    <a:masterClrMapping/>
  </p:clrMapOvr>
  <p:transition>
    <p:wheel spokes="2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"/>
          <a:srcRect t="12903" r="39855"/>
          <a:stretch/>
        </p:blipFill>
        <p:spPr>
          <a:xfrm flipH="1">
            <a:off x="5182823" y="8582"/>
            <a:ext cx="3961179" cy="1799643"/>
          </a:xfrm>
          <a:prstGeom prst="rect">
            <a:avLst/>
          </a:prstGeom>
        </p:spPr>
      </p:pic>
      <p:sp>
        <p:nvSpPr>
          <p:cNvPr id="371" name="Oval 370">
            <a:extLst>
              <a:ext uri="{FF2B5EF4-FFF2-40B4-BE49-F238E27FC236}">
                <a16:creationId xmlns:a16="http://schemas.microsoft.com/office/drawing/2014/main" id="{85FC9543-1DD8-41B8-9011-2B59974E985D}"/>
              </a:ext>
            </a:extLst>
          </p:cNvPr>
          <p:cNvSpPr/>
          <p:nvPr/>
        </p:nvSpPr>
        <p:spPr>
          <a:xfrm>
            <a:off x="2556249" y="1579550"/>
            <a:ext cx="1557636" cy="1074267"/>
          </a:xfrm>
          <a:prstGeom prst="ellipse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2000"/>
          </a:p>
        </p:txBody>
      </p:sp>
      <p:sp>
        <p:nvSpPr>
          <p:cNvPr id="372" name="Oval 371">
            <a:extLst>
              <a:ext uri="{FF2B5EF4-FFF2-40B4-BE49-F238E27FC236}">
                <a16:creationId xmlns:a16="http://schemas.microsoft.com/office/drawing/2014/main" id="{518B474C-3978-419E-9157-582AA945139C}"/>
              </a:ext>
            </a:extLst>
          </p:cNvPr>
          <p:cNvSpPr/>
          <p:nvPr/>
        </p:nvSpPr>
        <p:spPr>
          <a:xfrm>
            <a:off x="2127391" y="2861999"/>
            <a:ext cx="1074267" cy="107426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2000"/>
          </a:p>
        </p:txBody>
      </p:sp>
      <p:sp>
        <p:nvSpPr>
          <p:cNvPr id="373" name="Oval 372">
            <a:extLst>
              <a:ext uri="{FF2B5EF4-FFF2-40B4-BE49-F238E27FC236}">
                <a16:creationId xmlns:a16="http://schemas.microsoft.com/office/drawing/2014/main" id="{B8D8FA81-F6F6-47D9-9CD4-50607C7366DB}"/>
              </a:ext>
            </a:extLst>
          </p:cNvPr>
          <p:cNvSpPr/>
          <p:nvPr/>
        </p:nvSpPr>
        <p:spPr>
          <a:xfrm>
            <a:off x="832440" y="3242717"/>
            <a:ext cx="1074267" cy="107426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2000"/>
          </a:p>
        </p:txBody>
      </p:sp>
      <p:sp>
        <p:nvSpPr>
          <p:cNvPr id="374" name="자유형: 도형 36">
            <a:extLst>
              <a:ext uri="{FF2B5EF4-FFF2-40B4-BE49-F238E27FC236}">
                <a16:creationId xmlns:a16="http://schemas.microsoft.com/office/drawing/2014/main" id="{34146A87-5A58-48C4-94D2-EB22138BB235}"/>
              </a:ext>
            </a:extLst>
          </p:cNvPr>
          <p:cNvSpPr/>
          <p:nvPr/>
        </p:nvSpPr>
        <p:spPr>
          <a:xfrm rot="20811759">
            <a:off x="-360787" y="1576662"/>
            <a:ext cx="4788559" cy="2743031"/>
          </a:xfrm>
          <a:custGeom>
            <a:avLst/>
            <a:gdLst>
              <a:gd name="connsiteX0" fmla="*/ 6317827 w 6384745"/>
              <a:gd name="connsiteY0" fmla="*/ 0 h 3657374"/>
              <a:gd name="connsiteX1" fmla="*/ 6384745 w 6384745"/>
              <a:gd name="connsiteY1" fmla="*/ 50557 h 3657374"/>
              <a:gd name="connsiteX2" fmla="*/ 5172745 w 6384745"/>
              <a:gd name="connsiteY2" fmla="*/ 300515 h 3657374"/>
              <a:gd name="connsiteX3" fmla="*/ 4059342 w 6384745"/>
              <a:gd name="connsiteY3" fmla="*/ 677474 h 3657374"/>
              <a:gd name="connsiteX4" fmla="*/ 4400636 w 6384745"/>
              <a:gd name="connsiteY4" fmla="*/ 1824535 h 3657374"/>
              <a:gd name="connsiteX5" fmla="*/ 4396495 w 6384745"/>
              <a:gd name="connsiteY5" fmla="*/ 1831995 h 3657374"/>
              <a:gd name="connsiteX6" fmla="*/ 4742295 w 6384745"/>
              <a:gd name="connsiteY6" fmla="*/ 2918976 h 3657374"/>
              <a:gd name="connsiteX7" fmla="*/ 3716324 w 6384745"/>
              <a:gd name="connsiteY7" fmla="*/ 3526559 h 3657374"/>
              <a:gd name="connsiteX8" fmla="*/ 2923941 w 6384745"/>
              <a:gd name="connsiteY8" fmla="*/ 2659002 h 3657374"/>
              <a:gd name="connsiteX9" fmla="*/ 2916014 w 6384745"/>
              <a:gd name="connsiteY9" fmla="*/ 2659337 h 3657374"/>
              <a:gd name="connsiteX10" fmla="*/ 2043420 w 6384745"/>
              <a:gd name="connsiteY10" fmla="*/ 1840309 h 3657374"/>
              <a:gd name="connsiteX11" fmla="*/ 1223054 w 6384745"/>
              <a:gd name="connsiteY11" fmla="*/ 2525483 h 3657374"/>
              <a:gd name="connsiteX12" fmla="*/ 1207635 w 6384745"/>
              <a:gd name="connsiteY12" fmla="*/ 2680585 h 3657374"/>
              <a:gd name="connsiteX13" fmla="*/ 1209576 w 6384745"/>
              <a:gd name="connsiteY13" fmla="*/ 2680522 h 3657374"/>
              <a:gd name="connsiteX14" fmla="*/ 294736 w 6384745"/>
              <a:gd name="connsiteY14" fmla="*/ 3656865 h 3657374"/>
              <a:gd name="connsiteX15" fmla="*/ 12163 w 6384745"/>
              <a:gd name="connsiteY15" fmla="*/ 3623498 h 3657374"/>
              <a:gd name="connsiteX16" fmla="*/ 0 w 6384745"/>
              <a:gd name="connsiteY16" fmla="*/ 3619489 h 3657374"/>
              <a:gd name="connsiteX17" fmla="*/ 20206 w 6384745"/>
              <a:gd name="connsiteY17" fmla="*/ 3532917 h 3657374"/>
              <a:gd name="connsiteX18" fmla="*/ 35754 w 6384745"/>
              <a:gd name="connsiteY18" fmla="*/ 3538041 h 3657374"/>
              <a:gd name="connsiteX19" fmla="*/ 291855 w 6384745"/>
              <a:gd name="connsiteY19" fmla="*/ 3568282 h 3657374"/>
              <a:gd name="connsiteX20" fmla="*/ 1109199 w 6384745"/>
              <a:gd name="connsiteY20" fmla="*/ 2856686 h 3657374"/>
              <a:gd name="connsiteX21" fmla="*/ 1120779 w 6384745"/>
              <a:gd name="connsiteY21" fmla="*/ 2686554 h 3657374"/>
              <a:gd name="connsiteX22" fmla="*/ 1117395 w 6384745"/>
              <a:gd name="connsiteY22" fmla="*/ 2685764 h 3657374"/>
              <a:gd name="connsiteX23" fmla="*/ 1117170 w 6384745"/>
              <a:gd name="connsiteY23" fmla="*/ 2677170 h 3657374"/>
              <a:gd name="connsiteX24" fmla="*/ 1123225 w 6384745"/>
              <a:gd name="connsiteY24" fmla="*/ 2676706 h 3657374"/>
              <a:gd name="connsiteX25" fmla="*/ 2041651 w 6384745"/>
              <a:gd name="connsiteY25" fmla="*/ 1756459 h 3657374"/>
              <a:gd name="connsiteX26" fmla="*/ 2997869 w 6384745"/>
              <a:gd name="connsiteY26" fmla="*/ 2634756 h 3657374"/>
              <a:gd name="connsiteX27" fmla="*/ 3004992 w 6384745"/>
              <a:gd name="connsiteY27" fmla="*/ 2634455 h 3657374"/>
              <a:gd name="connsiteX28" fmla="*/ 3729114 w 6384745"/>
              <a:gd name="connsiteY28" fmla="*/ 3443670 h 3657374"/>
              <a:gd name="connsiteX29" fmla="*/ 4663465 w 6384745"/>
              <a:gd name="connsiteY29" fmla="*/ 2890345 h 3657374"/>
              <a:gd name="connsiteX30" fmla="*/ 4301973 w 6384745"/>
              <a:gd name="connsiteY30" fmla="*/ 1866380 h 3657374"/>
              <a:gd name="connsiteX31" fmla="*/ 4303980 w 6384745"/>
              <a:gd name="connsiteY31" fmla="*/ 1863056 h 3657374"/>
              <a:gd name="connsiteX32" fmla="*/ 3985172 w 6384745"/>
              <a:gd name="connsiteY32" fmla="*/ 638326 h 3657374"/>
              <a:gd name="connsiteX33" fmla="*/ 5061376 w 6384745"/>
              <a:gd name="connsiteY33" fmla="*/ 170051 h 3657374"/>
              <a:gd name="connsiteX34" fmla="*/ 5172781 w 6384745"/>
              <a:gd name="connsiteY34" fmla="*/ 209004 h 3657374"/>
              <a:gd name="connsiteX35" fmla="*/ 5175129 w 6384745"/>
              <a:gd name="connsiteY35" fmla="*/ 205328 h 3657374"/>
              <a:gd name="connsiteX36" fmla="*/ 6317827 w 6384745"/>
              <a:gd name="connsiteY36" fmla="*/ 0 h 3657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6384745" h="3657374">
                <a:moveTo>
                  <a:pt x="6317827" y="0"/>
                </a:moveTo>
                <a:lnTo>
                  <a:pt x="6384745" y="50557"/>
                </a:lnTo>
                <a:cubicBezTo>
                  <a:pt x="6099318" y="428355"/>
                  <a:pt x="5579572" y="532755"/>
                  <a:pt x="5172745" y="300515"/>
                </a:cubicBezTo>
                <a:cubicBezTo>
                  <a:pt x="4762196" y="110361"/>
                  <a:pt x="4272083" y="274413"/>
                  <a:pt x="4059342" y="677474"/>
                </a:cubicBezTo>
                <a:cubicBezTo>
                  <a:pt x="3842129" y="1089008"/>
                  <a:pt x="3993777" y="1598687"/>
                  <a:pt x="4400636" y="1824535"/>
                </a:cubicBezTo>
                <a:lnTo>
                  <a:pt x="4396495" y="1831995"/>
                </a:lnTo>
                <a:cubicBezTo>
                  <a:pt x="4744176" y="2071112"/>
                  <a:pt x="4888120" y="2517468"/>
                  <a:pt x="4742295" y="2918976"/>
                </a:cubicBezTo>
                <a:cubicBezTo>
                  <a:pt x="4589213" y="3340468"/>
                  <a:pt x="4159511" y="3594939"/>
                  <a:pt x="3716324" y="3526559"/>
                </a:cubicBezTo>
                <a:cubicBezTo>
                  <a:pt x="3280119" y="3459256"/>
                  <a:pt x="2950636" y="3097673"/>
                  <a:pt x="2923941" y="2659002"/>
                </a:cubicBezTo>
                <a:lnTo>
                  <a:pt x="2916014" y="2659337"/>
                </a:lnTo>
                <a:cubicBezTo>
                  <a:pt x="2896379" y="2194411"/>
                  <a:pt x="2508655" y="1830489"/>
                  <a:pt x="2043420" y="1840309"/>
                </a:cubicBezTo>
                <a:cubicBezTo>
                  <a:pt x="1636338" y="1848901"/>
                  <a:pt x="1300622" y="2140881"/>
                  <a:pt x="1223054" y="2525483"/>
                </a:cubicBezTo>
                <a:lnTo>
                  <a:pt x="1207635" y="2680585"/>
                </a:lnTo>
                <a:lnTo>
                  <a:pt x="1209576" y="2680522"/>
                </a:lnTo>
                <a:cubicBezTo>
                  <a:pt x="1226560" y="3202758"/>
                  <a:pt x="816972" y="3639882"/>
                  <a:pt x="294736" y="3656865"/>
                </a:cubicBezTo>
                <a:cubicBezTo>
                  <a:pt x="196817" y="3660050"/>
                  <a:pt x="101890" y="3648237"/>
                  <a:pt x="12163" y="3623498"/>
                </a:cubicBezTo>
                <a:lnTo>
                  <a:pt x="0" y="3619489"/>
                </a:lnTo>
                <a:lnTo>
                  <a:pt x="20206" y="3532917"/>
                </a:lnTo>
                <a:lnTo>
                  <a:pt x="35754" y="3538041"/>
                </a:lnTo>
                <a:cubicBezTo>
                  <a:pt x="117075" y="3560463"/>
                  <a:pt x="203109" y="3571168"/>
                  <a:pt x="291855" y="3568282"/>
                </a:cubicBezTo>
                <a:cubicBezTo>
                  <a:pt x="706004" y="3554814"/>
                  <a:pt x="1041986" y="3249809"/>
                  <a:pt x="1109199" y="2856686"/>
                </a:cubicBezTo>
                <a:lnTo>
                  <a:pt x="1120779" y="2686554"/>
                </a:lnTo>
                <a:lnTo>
                  <a:pt x="1117395" y="2685764"/>
                </a:lnTo>
                <a:lnTo>
                  <a:pt x="1117170" y="2677170"/>
                </a:lnTo>
                <a:lnTo>
                  <a:pt x="1123225" y="2676706"/>
                </a:lnTo>
                <a:cubicBezTo>
                  <a:pt x="1132317" y="2174296"/>
                  <a:pt x="1537053" y="1767111"/>
                  <a:pt x="2041651" y="1756459"/>
                </a:cubicBezTo>
                <a:cubicBezTo>
                  <a:pt x="2545448" y="1745826"/>
                  <a:pt x="2966468" y="2134321"/>
                  <a:pt x="2997869" y="2634756"/>
                </a:cubicBezTo>
                <a:lnTo>
                  <a:pt x="3004992" y="2634455"/>
                </a:lnTo>
                <a:cubicBezTo>
                  <a:pt x="3022224" y="3042476"/>
                  <a:pt x="3325505" y="3381396"/>
                  <a:pt x="3729114" y="3443670"/>
                </a:cubicBezTo>
                <a:cubicBezTo>
                  <a:pt x="4132722" y="3505944"/>
                  <a:pt x="4524054" y="3274197"/>
                  <a:pt x="4663465" y="2890345"/>
                </a:cubicBezTo>
                <a:cubicBezTo>
                  <a:pt x="4802877" y="2506492"/>
                  <a:pt x="4651475" y="2077630"/>
                  <a:pt x="4301973" y="1866380"/>
                </a:cubicBezTo>
                <a:lnTo>
                  <a:pt x="4303980" y="1863056"/>
                </a:lnTo>
                <a:cubicBezTo>
                  <a:pt x="3899505" y="1601560"/>
                  <a:pt x="3756996" y="1070628"/>
                  <a:pt x="3985172" y="638326"/>
                </a:cubicBezTo>
                <a:cubicBezTo>
                  <a:pt x="4193869" y="242924"/>
                  <a:pt x="4645658" y="56995"/>
                  <a:pt x="5061376" y="170051"/>
                </a:cubicBezTo>
                <a:cubicBezTo>
                  <a:pt x="5098993" y="180281"/>
                  <a:pt x="5136314" y="192959"/>
                  <a:pt x="5172781" y="209004"/>
                </a:cubicBezTo>
                <a:lnTo>
                  <a:pt x="5175129" y="205328"/>
                </a:lnTo>
                <a:cubicBezTo>
                  <a:pt x="5551266" y="445470"/>
                  <a:pt x="6048820" y="356066"/>
                  <a:pt x="6317827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 rtlCol="0" anchor="ctr">
            <a:noAutofit/>
          </a:bodyPr>
          <a:lstStyle/>
          <a:p>
            <a:pPr algn="ctr"/>
            <a:endParaRPr lang="ko-KR" altLang="en-US" sz="2000" dirty="0">
              <a:solidFill>
                <a:schemeClr val="tx1"/>
              </a:solidFill>
            </a:endParaRPr>
          </a:p>
        </p:txBody>
      </p:sp>
      <p:sp>
        <p:nvSpPr>
          <p:cNvPr id="380" name="TextBox 379">
            <a:extLst>
              <a:ext uri="{FF2B5EF4-FFF2-40B4-BE49-F238E27FC236}">
                <a16:creationId xmlns:a16="http://schemas.microsoft.com/office/drawing/2014/main" id="{836CC464-E06A-4CE2-A771-471B78B9EA5D}"/>
              </a:ext>
            </a:extLst>
          </p:cNvPr>
          <p:cNvSpPr txBox="1"/>
          <p:nvPr/>
        </p:nvSpPr>
        <p:spPr>
          <a:xfrm>
            <a:off x="2739540" y="1808227"/>
            <a:ext cx="1221639" cy="646331"/>
          </a:xfrm>
          <a:prstGeom prst="rect">
            <a:avLst/>
          </a:prstGeom>
          <a:noFill/>
        </p:spPr>
        <p:txBody>
          <a:bodyPr wrap="square" lIns="90000" rIns="108000" rtlCol="0">
            <a:spAutoFit/>
          </a:bodyPr>
          <a:lstStyle/>
          <a:p>
            <a:r>
              <a:rPr lang="en-US" altLang="ko-KR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Sebagai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altLang="ko-KR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wakil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altLang="ko-KR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Pemerintah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altLang="ko-KR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Pusat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386" name="TextBox 385">
            <a:extLst>
              <a:ext uri="{FF2B5EF4-FFF2-40B4-BE49-F238E27FC236}">
                <a16:creationId xmlns:a16="http://schemas.microsoft.com/office/drawing/2014/main" id="{22E1799F-4E10-457C-8E0B-869B215FF0F8}"/>
              </a:ext>
            </a:extLst>
          </p:cNvPr>
          <p:cNvSpPr txBox="1"/>
          <p:nvPr/>
        </p:nvSpPr>
        <p:spPr>
          <a:xfrm>
            <a:off x="907081" y="3640688"/>
            <a:ext cx="953093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ko-KR" sz="2100" dirty="0" err="1">
                <a:solidFill>
                  <a:schemeClr val="bg1"/>
                </a:solidFill>
                <a:cs typeface="Arial" pitchFamily="34" charset="0"/>
              </a:rPr>
              <a:t>Gub</a:t>
            </a:r>
            <a:r>
              <a:rPr lang="en-US" altLang="ko-KR" sz="2100" dirty="0">
                <a:solidFill>
                  <a:schemeClr val="bg1"/>
                </a:solidFill>
                <a:cs typeface="Arial" pitchFamily="34" charset="0"/>
              </a:rPr>
              <a:t>.</a:t>
            </a:r>
            <a:endParaRPr lang="ko-KR" altLang="en-US" sz="15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36CC464-E06A-4CE2-A771-471B78B9EA5D}"/>
              </a:ext>
            </a:extLst>
          </p:cNvPr>
          <p:cNvSpPr txBox="1"/>
          <p:nvPr/>
        </p:nvSpPr>
        <p:spPr>
          <a:xfrm>
            <a:off x="2281429" y="3029867"/>
            <a:ext cx="763525" cy="830997"/>
          </a:xfrm>
          <a:prstGeom prst="rect">
            <a:avLst/>
          </a:prstGeom>
          <a:noFill/>
        </p:spPr>
        <p:txBody>
          <a:bodyPr wrap="square" lIns="90000" rIns="108000" rtlCol="0">
            <a:spAutoFit/>
          </a:bodyPr>
          <a:lstStyle/>
          <a:p>
            <a:r>
              <a:rPr lang="en-US" altLang="ko-KR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Sebagai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altLang="ko-KR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Kepala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Daerah </a:t>
            </a:r>
            <a:r>
              <a:rPr lang="en-US" altLang="ko-KR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Otonom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34" name="object 6">
            <a:extLst>
              <a:ext uri="{FF2B5EF4-FFF2-40B4-BE49-F238E27FC236}">
                <a16:creationId xmlns:a16="http://schemas.microsoft.com/office/drawing/2014/main" id="{9E7A8BC6-65C4-4957-A03C-D5802430008C}"/>
              </a:ext>
            </a:extLst>
          </p:cNvPr>
          <p:cNvSpPr txBox="1"/>
          <p:nvPr/>
        </p:nvSpPr>
        <p:spPr>
          <a:xfrm>
            <a:off x="3350363" y="3640687"/>
            <a:ext cx="1068935" cy="152705"/>
          </a:xfrm>
          <a:prstGeom prst="rect">
            <a:avLst/>
          </a:prstGeom>
        </p:spPr>
        <p:txBody>
          <a:bodyPr lIns="0" tIns="0" rIns="0" bIns="0"/>
          <a:lstStyle/>
          <a:p>
            <a:pPr marL="148590">
              <a:lnSpc>
                <a:spcPct val="97696"/>
              </a:lnSpc>
              <a:spcBef>
                <a:spcPts val="127"/>
              </a:spcBef>
              <a:defRPr/>
            </a:pPr>
            <a:r>
              <a:rPr b="1" spc="-1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P</a:t>
            </a:r>
            <a:r>
              <a:rPr b="1" spc="-3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</a:t>
            </a:r>
            <a:r>
              <a:rPr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s</a:t>
            </a:r>
            <a:r>
              <a:rPr b="1" spc="-3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</a:t>
            </a:r>
            <a:r>
              <a:rPr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l</a:t>
            </a:r>
            <a:r>
              <a:rPr b="1" spc="7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 </a:t>
            </a:r>
            <a:r>
              <a:rPr b="1" spc="3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65</a:t>
            </a:r>
            <a:endParaRPr b="1" dirty="0">
              <a:solidFill>
                <a:prstClr val="black"/>
              </a:solidFill>
              <a:latin typeface="Adobe Gothic Std B" pitchFamily="34" charset="-128"/>
              <a:ea typeface="Adobe Gothic Std B" pitchFamily="34" charset="-128"/>
              <a:cs typeface="Cambria"/>
            </a:endParaRPr>
          </a:p>
        </p:txBody>
      </p:sp>
      <p:sp>
        <p:nvSpPr>
          <p:cNvPr id="36" name="object 4">
            <a:extLst>
              <a:ext uri="{FF2B5EF4-FFF2-40B4-BE49-F238E27FC236}">
                <a16:creationId xmlns:a16="http://schemas.microsoft.com/office/drawing/2014/main" id="{9BF21CCD-BFE1-43C8-9E7B-7C515955F9C4}"/>
              </a:ext>
            </a:extLst>
          </p:cNvPr>
          <p:cNvSpPr txBox="1"/>
          <p:nvPr/>
        </p:nvSpPr>
        <p:spPr>
          <a:xfrm>
            <a:off x="4419295" y="2266341"/>
            <a:ext cx="3512216" cy="1221640"/>
          </a:xfrm>
          <a:prstGeom prst="rect">
            <a:avLst/>
          </a:prstGeom>
          <a:solidFill>
            <a:srgbClr val="66CCFF"/>
          </a:solidFill>
        </p:spPr>
        <p:txBody>
          <a:bodyPr lIns="0" tIns="0" rIns="0" bIns="0"/>
          <a:lstStyle/>
          <a:p>
            <a:pPr>
              <a:lnSpc>
                <a:spcPts val="1050"/>
              </a:lnSpc>
              <a:spcBef>
                <a:spcPts val="12"/>
              </a:spcBef>
              <a:defRPr/>
            </a:pPr>
            <a:endParaRPr sz="1200" b="1" dirty="0">
              <a:solidFill>
                <a:prstClr val="black"/>
              </a:solidFill>
              <a:latin typeface="Calibri"/>
            </a:endParaRPr>
          </a:p>
          <a:p>
            <a:pPr marL="69341">
              <a:lnSpc>
                <a:spcPct val="97696"/>
              </a:lnSpc>
              <a:defRPr/>
            </a:pPr>
            <a:r>
              <a:rPr sz="1200" b="1" spc="-3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M</a:t>
            </a:r>
            <a:r>
              <a:rPr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ela</a:t>
            </a:r>
            <a:r>
              <a:rPr sz="1200" b="1" spc="-14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k</a:t>
            </a:r>
            <a:r>
              <a:rPr sz="1200" b="1" spc="-7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s</a:t>
            </a:r>
            <a:r>
              <a:rPr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ana</a:t>
            </a:r>
            <a:r>
              <a:rPr sz="1200" b="1" spc="-14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k</a:t>
            </a:r>
            <a:r>
              <a:rPr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an</a:t>
            </a:r>
            <a:r>
              <a:rPr sz="1200" b="1" spc="1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 </a:t>
            </a:r>
            <a:r>
              <a:rPr lang="en-US"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B</a:t>
            </a:r>
            <a:r>
              <a:rPr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i</a:t>
            </a:r>
            <a:r>
              <a:rPr sz="1200" b="1" spc="-1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n</a:t>
            </a:r>
            <a:r>
              <a:rPr sz="1200" b="1" spc="-14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w</a:t>
            </a:r>
            <a:r>
              <a:rPr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as</a:t>
            </a:r>
            <a:r>
              <a:rPr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 </a:t>
            </a:r>
            <a:r>
              <a:rPr sz="1200" b="1" spc="-19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t</a:t>
            </a:r>
            <a:r>
              <a:rPr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e</a:t>
            </a:r>
            <a:r>
              <a:rPr sz="1200" b="1" spc="-3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r</a:t>
            </a:r>
            <a:r>
              <a:rPr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h</a:t>
            </a:r>
            <a:r>
              <a:rPr sz="1200" b="1" spc="-3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</a:t>
            </a:r>
            <a:r>
              <a:rPr sz="1200" b="1" spc="-7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d</a:t>
            </a:r>
            <a:r>
              <a:rPr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ap</a:t>
            </a:r>
          </a:p>
          <a:p>
            <a:pPr marL="69341">
              <a:lnSpc>
                <a:spcPct val="97696"/>
              </a:lnSpc>
              <a:spcBef>
                <a:spcPts val="34"/>
              </a:spcBef>
              <a:defRPr/>
            </a:pPr>
            <a:r>
              <a:rPr sz="1200" b="1" spc="7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p</a:t>
            </a:r>
            <a:r>
              <a:rPr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e</a:t>
            </a:r>
            <a:r>
              <a:rPr sz="1200" b="1" spc="-26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n</a:t>
            </a:r>
            <a:r>
              <a:rPr sz="1200" b="1" spc="-33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y</a:t>
            </a:r>
            <a:r>
              <a:rPr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e</a:t>
            </a:r>
            <a:r>
              <a:rPr sz="1200" b="1" spc="3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l</a:t>
            </a:r>
            <a:r>
              <a:rPr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e</a:t>
            </a:r>
            <a:r>
              <a:rPr sz="1200" b="1" spc="3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n</a:t>
            </a:r>
            <a:r>
              <a:rPr sz="1200" b="1" spc="7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g</a:t>
            </a:r>
            <a:r>
              <a:rPr sz="1200" b="1" spc="-7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g</a:t>
            </a:r>
            <a:r>
              <a:rPr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</a:t>
            </a:r>
            <a:r>
              <a:rPr sz="1200" b="1" spc="-14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r</a:t>
            </a:r>
            <a:r>
              <a:rPr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aan</a:t>
            </a:r>
            <a:r>
              <a:rPr sz="1200" b="1" spc="-22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 </a:t>
            </a:r>
            <a:r>
              <a:rPr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Uru</a:t>
            </a:r>
            <a:r>
              <a:rPr sz="1200" b="1" spc="-7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s</a:t>
            </a:r>
            <a:r>
              <a:rPr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an</a:t>
            </a:r>
            <a:r>
              <a:rPr sz="1200" b="1" spc="7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 </a:t>
            </a:r>
            <a:r>
              <a:rPr sz="1200" b="1" spc="-22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P</a:t>
            </a:r>
            <a:r>
              <a:rPr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e</a:t>
            </a:r>
            <a:r>
              <a:rPr sz="1200" b="1" spc="3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m</a:t>
            </a:r>
            <a:r>
              <a:rPr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er</a:t>
            </a:r>
            <a:r>
              <a:rPr sz="1200" b="1" spc="-3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i</a:t>
            </a:r>
            <a:r>
              <a:rPr sz="1200" b="1" spc="3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n</a:t>
            </a:r>
            <a:r>
              <a:rPr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ta</a:t>
            </a:r>
            <a:r>
              <a:rPr sz="1200" b="1" spc="-3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h</a:t>
            </a:r>
            <a:r>
              <a:rPr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an</a:t>
            </a:r>
            <a:r>
              <a:rPr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:</a:t>
            </a:r>
          </a:p>
          <a:p>
            <a:pPr marL="69341">
              <a:lnSpc>
                <a:spcPct val="97696"/>
              </a:lnSpc>
              <a:spcBef>
                <a:spcPts val="34"/>
              </a:spcBef>
              <a:defRPr/>
            </a:pPr>
            <a:r>
              <a:rPr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Arial"/>
              </a:rPr>
              <a:t>•  </a:t>
            </a:r>
            <a:r>
              <a:rPr sz="1200" b="1" spc="-33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K</a:t>
            </a:r>
            <a:r>
              <a:rPr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e</a:t>
            </a:r>
            <a:r>
              <a:rPr sz="1200" b="1" spc="-14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w</a:t>
            </a:r>
            <a:r>
              <a:rPr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e</a:t>
            </a:r>
            <a:r>
              <a:rPr sz="1200" b="1" spc="3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n</a:t>
            </a:r>
            <a:r>
              <a:rPr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</a:t>
            </a:r>
            <a:r>
              <a:rPr sz="1200" b="1" spc="3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n</a:t>
            </a:r>
            <a:r>
              <a:rPr sz="1200" b="1" spc="-7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g</a:t>
            </a:r>
            <a:r>
              <a:rPr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an</a:t>
            </a:r>
            <a:r>
              <a:rPr sz="1200" b="1" spc="-22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 </a:t>
            </a:r>
            <a:r>
              <a:rPr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Dae</a:t>
            </a:r>
            <a:r>
              <a:rPr sz="1200" b="1" spc="-14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r</a:t>
            </a:r>
            <a:r>
              <a:rPr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ah</a:t>
            </a:r>
            <a:r>
              <a:rPr lang="en-US"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 </a:t>
            </a:r>
            <a:r>
              <a:rPr lang="en-US"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Kab</a:t>
            </a:r>
            <a:r>
              <a:rPr lang="en-US"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/Kota</a:t>
            </a:r>
            <a:endParaRPr sz="1200" b="1" dirty="0">
              <a:solidFill>
                <a:prstClr val="black"/>
              </a:solidFill>
              <a:latin typeface="Adobe Gothic Std B" pitchFamily="34" charset="-128"/>
              <a:ea typeface="Adobe Gothic Std B" pitchFamily="34" charset="-128"/>
              <a:cs typeface="Cambria"/>
            </a:endParaRPr>
          </a:p>
          <a:p>
            <a:pPr marL="69341">
              <a:lnSpc>
                <a:spcPct val="97696"/>
              </a:lnSpc>
              <a:spcBef>
                <a:spcPts val="34"/>
              </a:spcBef>
              <a:defRPr/>
            </a:pPr>
            <a:r>
              <a:rPr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Arial"/>
              </a:rPr>
              <a:t>•  </a:t>
            </a:r>
            <a:r>
              <a:rPr sz="1200" b="1" spc="-38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T</a:t>
            </a:r>
            <a:r>
              <a:rPr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u</a:t>
            </a:r>
            <a:r>
              <a:rPr sz="1200" b="1" spc="-1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g</a:t>
            </a:r>
            <a:r>
              <a:rPr sz="1200" b="1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as</a:t>
            </a:r>
            <a:r>
              <a:rPr sz="1200" b="1" spc="1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 </a:t>
            </a:r>
            <a:r>
              <a:rPr sz="1200" b="1" spc="-22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P</a:t>
            </a:r>
            <a:r>
              <a:rPr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em</a:t>
            </a:r>
            <a:r>
              <a:rPr sz="1200" b="1" spc="3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b</a:t>
            </a:r>
            <a:r>
              <a:rPr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antuan</a:t>
            </a:r>
            <a:r>
              <a:rPr sz="1200" b="1" spc="-1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 </a:t>
            </a:r>
            <a:r>
              <a:rPr sz="1200" b="1" spc="-7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o</a:t>
            </a:r>
            <a:r>
              <a:rPr sz="1200" b="1" spc="3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l</a:t>
            </a:r>
            <a:r>
              <a:rPr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eh Da</a:t>
            </a:r>
            <a:r>
              <a:rPr sz="1200" b="1" spc="-3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e</a:t>
            </a:r>
            <a:r>
              <a:rPr sz="1200" b="1" spc="-19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r</a:t>
            </a:r>
            <a:r>
              <a:rPr sz="1200"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ah</a:t>
            </a:r>
          </a:p>
          <a:p>
            <a:pPr marL="284606">
              <a:lnSpc>
                <a:spcPct val="97696"/>
              </a:lnSpc>
              <a:spcBef>
                <a:spcPts val="34"/>
              </a:spcBef>
              <a:defRPr/>
            </a:pPr>
            <a:r>
              <a:rPr lang="en-US" sz="1200" b="1" spc="-14" dirty="0" err="1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Kab</a:t>
            </a:r>
            <a:r>
              <a:rPr lang="en-US" sz="1200" b="1" spc="-14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/Kota</a:t>
            </a:r>
            <a:endParaRPr sz="1200" b="1" dirty="0">
              <a:solidFill>
                <a:prstClr val="black"/>
              </a:solidFill>
              <a:latin typeface="Adobe Gothic Std B" pitchFamily="34" charset="-128"/>
              <a:ea typeface="Adobe Gothic Std B" pitchFamily="34" charset="-128"/>
              <a:cs typeface="Cambria"/>
            </a:endParaRPr>
          </a:p>
        </p:txBody>
      </p:sp>
      <p:sp>
        <p:nvSpPr>
          <p:cNvPr id="37" name="object 3">
            <a:extLst>
              <a:ext uri="{FF2B5EF4-FFF2-40B4-BE49-F238E27FC236}">
                <a16:creationId xmlns:a16="http://schemas.microsoft.com/office/drawing/2014/main" id="{75CBB4A9-4F21-44DA-A65A-B605BD6BCB57}"/>
              </a:ext>
            </a:extLst>
          </p:cNvPr>
          <p:cNvSpPr txBox="1"/>
          <p:nvPr/>
        </p:nvSpPr>
        <p:spPr>
          <a:xfrm>
            <a:off x="4266590" y="1960930"/>
            <a:ext cx="1907134" cy="207720"/>
          </a:xfrm>
          <a:prstGeom prst="rect">
            <a:avLst/>
          </a:prstGeom>
        </p:spPr>
        <p:txBody>
          <a:bodyPr lIns="0" tIns="0" rIns="0" bIns="0"/>
          <a:lstStyle/>
          <a:p>
            <a:pPr marL="148590">
              <a:lnSpc>
                <a:spcPct val="97696"/>
              </a:lnSpc>
              <a:spcBef>
                <a:spcPts val="120"/>
              </a:spcBef>
              <a:defRPr/>
            </a:pPr>
            <a:r>
              <a:rPr b="1" spc="-1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P</a:t>
            </a:r>
            <a:r>
              <a:rPr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</a:t>
            </a:r>
            <a:r>
              <a:rPr b="1" spc="-3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s</a:t>
            </a:r>
            <a:r>
              <a:rPr b="1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al</a:t>
            </a:r>
            <a:r>
              <a:rPr b="1" spc="7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 </a:t>
            </a:r>
            <a:r>
              <a:rPr b="1" spc="3" dirty="0">
                <a:solidFill>
                  <a:prstClr val="black"/>
                </a:solidFill>
                <a:latin typeface="Adobe Gothic Std B" pitchFamily="34" charset="-128"/>
                <a:ea typeface="Adobe Gothic Std B" pitchFamily="34" charset="-128"/>
                <a:cs typeface="Cambria"/>
              </a:rPr>
              <a:t>91</a:t>
            </a:r>
            <a:endParaRPr b="1" dirty="0">
              <a:solidFill>
                <a:prstClr val="black"/>
              </a:solidFill>
              <a:latin typeface="Adobe Gothic Std B" pitchFamily="34" charset="-128"/>
              <a:ea typeface="Adobe Gothic Std B" pitchFamily="34" charset="-128"/>
              <a:cs typeface="Cambria"/>
            </a:endParaRPr>
          </a:p>
        </p:txBody>
      </p:sp>
      <p:sp>
        <p:nvSpPr>
          <p:cNvPr id="38" name="Rectangle 49">
            <a:extLst>
              <a:ext uri="{FF2B5EF4-FFF2-40B4-BE49-F238E27FC236}">
                <a16:creationId xmlns:a16="http://schemas.microsoft.com/office/drawing/2014/main" id="{FA417BB3-57A0-43D3-BF61-28536A6939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0364" y="3946095"/>
            <a:ext cx="3173931" cy="93102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xtLst/>
        </p:spPr>
        <p:txBody>
          <a:bodyPr wrap="square" lIns="68580" tIns="34290" rIns="68580" bIns="34290">
            <a:spAutoFit/>
          </a:bodyPr>
          <a:lstStyle>
            <a:lvl1pPr marL="9207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ts val="1763"/>
              </a:spcBef>
            </a:pPr>
            <a:r>
              <a:rPr lang="id-ID" altLang="id-ID" sz="1400" b="1" dirty="0">
                <a:solidFill>
                  <a:srgbClr val="000000"/>
                </a:solidFill>
                <a:latin typeface="Adobe Gothic Std B"/>
                <a:ea typeface="Adobe Gothic Std B"/>
                <a:cs typeface="Cambria" panose="02040503050406030204" pitchFamily="18" charset="0"/>
              </a:rPr>
              <a:t>Melaksanakan tugas dan wewenang urusan pemerintahan yang menjadi kewenangan daerah bersama DPRD.</a:t>
            </a:r>
          </a:p>
        </p:txBody>
      </p:sp>
      <p:sp>
        <p:nvSpPr>
          <p:cNvPr id="39" name="Right Triangle 38"/>
          <p:cNvSpPr/>
          <p:nvPr/>
        </p:nvSpPr>
        <p:spPr>
          <a:xfrm rot="16200000">
            <a:off x="7934482" y="3917351"/>
            <a:ext cx="1068935" cy="1350110"/>
          </a:xfrm>
          <a:prstGeom prst="rtTriangle">
            <a:avLst/>
          </a:prstGeom>
          <a:solidFill>
            <a:srgbClr val="0000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ight Triangle 39"/>
          <p:cNvSpPr/>
          <p:nvPr/>
        </p:nvSpPr>
        <p:spPr>
          <a:xfrm rot="5400000">
            <a:off x="-88471" y="88473"/>
            <a:ext cx="1068935" cy="891993"/>
          </a:xfrm>
          <a:prstGeom prst="rtTriangle">
            <a:avLst/>
          </a:prstGeom>
          <a:solidFill>
            <a:srgbClr val="0000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27116" y="128473"/>
            <a:ext cx="51919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id-ID" sz="2000" b="1" dirty="0">
                <a:solidFill>
                  <a:srgbClr val="000000"/>
                </a:solidFill>
                <a:latin typeface="Arial"/>
                <a:ea typeface="Adobe Gothic Std B"/>
                <a:cs typeface="Arial"/>
              </a:rPr>
              <a:t>PERAN STRATEGIS GUBERNUR </a:t>
            </a:r>
          </a:p>
          <a:p>
            <a:r>
              <a:rPr lang="en-US" altLang="id-ID" sz="2000" b="1" dirty="0">
                <a:solidFill>
                  <a:srgbClr val="000000"/>
                </a:solidFill>
                <a:latin typeface="Arial"/>
                <a:ea typeface="Adobe Gothic Std B"/>
                <a:cs typeface="Arial"/>
              </a:rPr>
              <a:t>DALAM PENYELENGGARAAN PEMERINTAHAN DAERAH</a:t>
            </a:r>
            <a:endParaRPr lang="id-ID" altLang="id-ID" sz="2000" b="1" dirty="0">
              <a:solidFill>
                <a:srgbClr val="000000"/>
              </a:solidFill>
              <a:latin typeface="Arial"/>
              <a:ea typeface="Adobe Gothic Std B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902471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63981" y="1110674"/>
            <a:ext cx="1219200" cy="22121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spcBef>
                <a:spcPts val="105"/>
              </a:spcBef>
            </a:pPr>
            <a:r>
              <a:rPr sz="1350" b="1" dirty="0">
                <a:latin typeface="Segoe UI"/>
                <a:cs typeface="Segoe UI"/>
              </a:rPr>
              <a:t>S</a:t>
            </a:r>
            <a:r>
              <a:rPr sz="1350" b="1" spc="-90" dirty="0">
                <a:latin typeface="Segoe UI"/>
                <a:cs typeface="Segoe UI"/>
              </a:rPr>
              <a:t>T</a:t>
            </a:r>
            <a:r>
              <a:rPr sz="1350" b="1" spc="-8" dirty="0">
                <a:latin typeface="Segoe UI"/>
                <a:cs typeface="Segoe UI"/>
              </a:rPr>
              <a:t>A</a:t>
            </a:r>
            <a:r>
              <a:rPr sz="1350" b="1" dirty="0">
                <a:latin typeface="Segoe UI"/>
                <a:cs typeface="Segoe UI"/>
              </a:rPr>
              <a:t>N</a:t>
            </a:r>
            <a:r>
              <a:rPr sz="1350" b="1" spc="-15" dirty="0">
                <a:latin typeface="Segoe UI"/>
                <a:cs typeface="Segoe UI"/>
              </a:rPr>
              <a:t>D</a:t>
            </a:r>
            <a:r>
              <a:rPr sz="1350" b="1" spc="-8" dirty="0">
                <a:latin typeface="Segoe UI"/>
                <a:cs typeface="Segoe UI"/>
              </a:rPr>
              <a:t>A</a:t>
            </a:r>
            <a:r>
              <a:rPr sz="1350" b="1" dirty="0">
                <a:latin typeface="Segoe UI"/>
                <a:cs typeface="Segoe UI"/>
              </a:rPr>
              <a:t>RIS</a:t>
            </a:r>
            <a:r>
              <a:rPr sz="1350" b="1" spc="-8" dirty="0">
                <a:latin typeface="Segoe UI"/>
                <a:cs typeface="Segoe UI"/>
              </a:rPr>
              <a:t>A</a:t>
            </a:r>
            <a:r>
              <a:rPr sz="1350" b="1" dirty="0">
                <a:latin typeface="Segoe UI"/>
                <a:cs typeface="Segoe UI"/>
              </a:rPr>
              <a:t>SI</a:t>
            </a:r>
            <a:endParaRPr sz="1350">
              <a:latin typeface="Segoe UI"/>
              <a:cs typeface="Segoe U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9124950" cy="5143500"/>
          </a:xfrm>
          <a:custGeom>
            <a:avLst/>
            <a:gdLst/>
            <a:ahLst/>
            <a:cxnLst/>
            <a:rect l="l" t="t" r="r" b="b"/>
            <a:pathLst>
              <a:path w="12166600" h="6858000">
                <a:moveTo>
                  <a:pt x="12166092" y="6857998"/>
                </a:moveTo>
                <a:lnTo>
                  <a:pt x="12166092" y="0"/>
                </a:lnTo>
                <a:lnTo>
                  <a:pt x="0" y="0"/>
                </a:lnTo>
                <a:lnTo>
                  <a:pt x="0" y="6857998"/>
                </a:lnTo>
                <a:lnTo>
                  <a:pt x="12166092" y="6857998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4" name="object 4"/>
          <p:cNvSpPr/>
          <p:nvPr/>
        </p:nvSpPr>
        <p:spPr>
          <a:xfrm>
            <a:off x="1" y="5715"/>
            <a:ext cx="5917406" cy="5137785"/>
          </a:xfrm>
          <a:custGeom>
            <a:avLst/>
            <a:gdLst/>
            <a:ahLst/>
            <a:cxnLst/>
            <a:rect l="l" t="t" r="r" b="b"/>
            <a:pathLst>
              <a:path w="7889875" h="6850380">
                <a:moveTo>
                  <a:pt x="0" y="13720"/>
                </a:moveTo>
                <a:lnTo>
                  <a:pt x="0" y="6850377"/>
                </a:lnTo>
                <a:lnTo>
                  <a:pt x="7889748" y="6850377"/>
                </a:lnTo>
                <a:lnTo>
                  <a:pt x="2096595" y="1055496"/>
                </a:lnTo>
                <a:lnTo>
                  <a:pt x="1041412" y="1055496"/>
                </a:lnTo>
                <a:lnTo>
                  <a:pt x="0" y="13720"/>
                </a:lnTo>
                <a:close/>
              </a:path>
              <a:path w="7889875" h="6850380">
                <a:moveTo>
                  <a:pt x="1041412" y="0"/>
                </a:moveTo>
                <a:lnTo>
                  <a:pt x="1041412" y="1055496"/>
                </a:lnTo>
                <a:lnTo>
                  <a:pt x="2096595" y="1055496"/>
                </a:lnTo>
                <a:lnTo>
                  <a:pt x="1041412" y="0"/>
                </a:lnTo>
                <a:close/>
              </a:path>
            </a:pathLst>
          </a:custGeom>
          <a:solidFill>
            <a:srgbClr val="006FC0">
              <a:alpha val="59999"/>
            </a:srgbClr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456402" y="-158380"/>
            <a:ext cx="2855595" cy="1440235"/>
          </a:xfrm>
          <a:prstGeom prst="rect">
            <a:avLst/>
          </a:prstGeom>
        </p:spPr>
        <p:txBody>
          <a:bodyPr vert="horz" wrap="square" lIns="0" tIns="5239" rIns="0" bIns="0" rtlCol="0" anchor="ctr">
            <a:spAutoFit/>
          </a:bodyPr>
          <a:lstStyle/>
          <a:p>
            <a:pPr marL="9525" marR="3810">
              <a:lnSpc>
                <a:spcPct val="100800"/>
              </a:lnSpc>
              <a:spcBef>
                <a:spcPts val="41"/>
              </a:spcBef>
            </a:pPr>
            <a:r>
              <a:rPr sz="3000" b="1" spc="-19" dirty="0">
                <a:solidFill>
                  <a:srgbClr val="C00000"/>
                </a:solidFill>
                <a:latin typeface="Calibri"/>
                <a:cs typeface="Calibri"/>
              </a:rPr>
              <a:t>Sistem </a:t>
            </a:r>
            <a:r>
              <a:rPr sz="2100" b="1" spc="-15" dirty="0">
                <a:solidFill>
                  <a:srgbClr val="C00000"/>
                </a:solidFill>
                <a:latin typeface="Calibri"/>
                <a:cs typeface="Calibri"/>
              </a:rPr>
              <a:t>Pengembangan  </a:t>
            </a:r>
            <a:r>
              <a:rPr sz="2100" b="1" spc="-4" dirty="0">
                <a:solidFill>
                  <a:srgbClr val="C00000"/>
                </a:solidFill>
                <a:latin typeface="Calibri"/>
                <a:cs typeface="Calibri"/>
              </a:rPr>
              <a:t>SDM </a:t>
            </a:r>
            <a:r>
              <a:rPr sz="2100" b="1" spc="-11" dirty="0">
                <a:solidFill>
                  <a:srgbClr val="C00000"/>
                </a:solidFill>
                <a:latin typeface="Calibri"/>
                <a:cs typeface="Calibri"/>
              </a:rPr>
              <a:t>Aparatur Pemdagri  </a:t>
            </a:r>
            <a:r>
              <a:rPr sz="2100" b="1" spc="-4" dirty="0">
                <a:solidFill>
                  <a:srgbClr val="C00000"/>
                </a:solidFill>
                <a:latin typeface="Calibri"/>
                <a:cs typeface="Calibri"/>
              </a:rPr>
              <a:t>Berbasis</a:t>
            </a:r>
            <a:r>
              <a:rPr sz="2100" b="1" spc="11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100" b="1" spc="-15" dirty="0">
                <a:solidFill>
                  <a:srgbClr val="C00000"/>
                </a:solidFill>
                <a:latin typeface="Calibri"/>
                <a:cs typeface="Calibri"/>
              </a:rPr>
              <a:t>Kompetensi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2173" y="1313364"/>
            <a:ext cx="2188845" cy="3794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2400" b="1" spc="-19" dirty="0">
                <a:solidFill>
                  <a:srgbClr val="FFFFFF"/>
                </a:solidFill>
                <a:latin typeface="Segoe UI"/>
                <a:cs typeface="Segoe UI"/>
              </a:rPr>
              <a:t>STANDARISASI</a:t>
            </a:r>
            <a:endParaRPr sz="2400">
              <a:latin typeface="Segoe UI"/>
              <a:cs typeface="Segoe U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001268" y="2359152"/>
            <a:ext cx="990124" cy="682466"/>
          </a:xfrm>
          <a:custGeom>
            <a:avLst/>
            <a:gdLst/>
            <a:ahLst/>
            <a:cxnLst/>
            <a:rect l="l" t="t" r="r" b="b"/>
            <a:pathLst>
              <a:path w="1320164" h="909954">
                <a:moveTo>
                  <a:pt x="659892" y="0"/>
                </a:moveTo>
                <a:lnTo>
                  <a:pt x="0" y="454913"/>
                </a:lnTo>
                <a:lnTo>
                  <a:pt x="0" y="909827"/>
                </a:lnTo>
                <a:lnTo>
                  <a:pt x="659892" y="454913"/>
                </a:lnTo>
                <a:lnTo>
                  <a:pt x="1319783" y="454913"/>
                </a:lnTo>
                <a:lnTo>
                  <a:pt x="659892" y="0"/>
                </a:lnTo>
                <a:close/>
              </a:path>
              <a:path w="1320164" h="909954">
                <a:moveTo>
                  <a:pt x="1319783" y="454913"/>
                </a:moveTo>
                <a:lnTo>
                  <a:pt x="659892" y="454913"/>
                </a:lnTo>
                <a:lnTo>
                  <a:pt x="1319783" y="909827"/>
                </a:lnTo>
                <a:lnTo>
                  <a:pt x="1319783" y="45491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8" name="object 8"/>
          <p:cNvSpPr txBox="1"/>
          <p:nvPr/>
        </p:nvSpPr>
        <p:spPr>
          <a:xfrm>
            <a:off x="187757" y="2740343"/>
            <a:ext cx="704374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b="1" dirty="0">
                <a:solidFill>
                  <a:srgbClr val="FFFFFF"/>
                </a:solidFill>
                <a:latin typeface="Segoe UI"/>
                <a:cs typeface="Segoe UI"/>
              </a:rPr>
              <a:t>S</a:t>
            </a:r>
            <a:r>
              <a:rPr sz="1350" b="1" spc="-4" dirty="0">
                <a:solidFill>
                  <a:srgbClr val="FFFFFF"/>
                </a:solidFill>
                <a:latin typeface="Segoe UI"/>
                <a:cs typeface="Segoe UI"/>
              </a:rPr>
              <a:t>K</a:t>
            </a:r>
            <a:r>
              <a:rPr sz="1350" b="1" dirty="0">
                <a:solidFill>
                  <a:srgbClr val="FFFFFF"/>
                </a:solidFill>
                <a:latin typeface="Segoe UI"/>
                <a:cs typeface="Segoe UI"/>
              </a:rPr>
              <a:t>K</a:t>
            </a:r>
            <a:r>
              <a:rPr sz="1350" b="1" spc="-8" dirty="0">
                <a:solidFill>
                  <a:srgbClr val="FFFFFF"/>
                </a:solidFill>
                <a:latin typeface="Segoe UI"/>
                <a:cs typeface="Segoe UI"/>
              </a:rPr>
              <a:t>P</a:t>
            </a:r>
            <a:r>
              <a:rPr sz="1350" b="1" dirty="0">
                <a:solidFill>
                  <a:srgbClr val="FFFFFF"/>
                </a:solidFill>
                <a:latin typeface="Segoe UI"/>
                <a:cs typeface="Segoe UI"/>
              </a:rPr>
              <a:t>DN</a:t>
            </a:r>
            <a:endParaRPr sz="1350">
              <a:latin typeface="Segoe UI"/>
              <a:cs typeface="Segoe U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10741" y="2740343"/>
            <a:ext cx="686276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b="1" dirty="0">
                <a:solidFill>
                  <a:srgbClr val="FFFFFF"/>
                </a:solidFill>
                <a:latin typeface="Segoe UI"/>
                <a:cs typeface="Segoe UI"/>
              </a:rPr>
              <a:t>SP</a:t>
            </a:r>
            <a:r>
              <a:rPr sz="1350" b="1" spc="-4" dirty="0">
                <a:solidFill>
                  <a:srgbClr val="FFFFFF"/>
                </a:solidFill>
                <a:latin typeface="Segoe UI"/>
                <a:cs typeface="Segoe UI"/>
              </a:rPr>
              <a:t>2PDN</a:t>
            </a:r>
            <a:endParaRPr sz="1350">
              <a:latin typeface="Segoe UI"/>
              <a:cs typeface="Segoe U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98626" y="3765613"/>
            <a:ext cx="1698784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1350" b="1" spc="-11" dirty="0">
                <a:solidFill>
                  <a:srgbClr val="FFFFFF"/>
                </a:solidFill>
                <a:latin typeface="Segoe UI"/>
                <a:cs typeface="Segoe UI"/>
              </a:rPr>
              <a:t>AKREDITASI </a:t>
            </a:r>
            <a:r>
              <a:rPr sz="1350" b="1" spc="-15" dirty="0">
                <a:solidFill>
                  <a:srgbClr val="FFFFFF"/>
                </a:solidFill>
                <a:latin typeface="Segoe UI"/>
                <a:cs typeface="Segoe UI"/>
              </a:rPr>
              <a:t>DIKLAT  </a:t>
            </a:r>
            <a:r>
              <a:rPr sz="1350" b="1" spc="-4" dirty="0">
                <a:solidFill>
                  <a:srgbClr val="FFFFFF"/>
                </a:solidFill>
                <a:latin typeface="Segoe UI"/>
                <a:cs typeface="Segoe UI"/>
              </a:rPr>
              <a:t>LINGKUP</a:t>
            </a:r>
            <a:r>
              <a:rPr sz="1350" b="1" spc="-41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1350" b="1" spc="-8" dirty="0">
                <a:solidFill>
                  <a:srgbClr val="FFFFFF"/>
                </a:solidFill>
                <a:latin typeface="Segoe UI"/>
                <a:cs typeface="Segoe UI"/>
              </a:rPr>
              <a:t>PEMDAGRI</a:t>
            </a:r>
            <a:endParaRPr sz="1350">
              <a:latin typeface="Segoe UI"/>
              <a:cs typeface="Segoe U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644901" y="1132713"/>
            <a:ext cx="1698498" cy="83781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2" name="object 12"/>
          <p:cNvSpPr txBox="1"/>
          <p:nvPr/>
        </p:nvSpPr>
        <p:spPr>
          <a:xfrm>
            <a:off x="4118515" y="1366171"/>
            <a:ext cx="1758315" cy="3794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2400" b="1" dirty="0">
                <a:solidFill>
                  <a:srgbClr val="FFFFFF"/>
                </a:solidFill>
                <a:latin typeface="Segoe UI"/>
                <a:cs typeface="Segoe UI"/>
              </a:rPr>
              <a:t>SE</a:t>
            </a:r>
            <a:r>
              <a:rPr sz="2400" b="1" spc="-45" dirty="0">
                <a:solidFill>
                  <a:srgbClr val="FFFFFF"/>
                </a:solidFill>
                <a:latin typeface="Segoe UI"/>
                <a:cs typeface="Segoe UI"/>
              </a:rPr>
              <a:t>R</a:t>
            </a:r>
            <a:r>
              <a:rPr sz="2400" b="1" dirty="0">
                <a:solidFill>
                  <a:srgbClr val="FFFFFF"/>
                </a:solidFill>
                <a:latin typeface="Segoe UI"/>
                <a:cs typeface="Segoe UI"/>
              </a:rPr>
              <a:t>TIFIKASI</a:t>
            </a:r>
            <a:endParaRPr sz="2400">
              <a:latin typeface="Segoe UI"/>
              <a:cs typeface="Segoe U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418462" y="1738504"/>
            <a:ext cx="146685" cy="1905476"/>
          </a:xfrm>
          <a:custGeom>
            <a:avLst/>
            <a:gdLst/>
            <a:ahLst/>
            <a:cxnLst/>
            <a:rect l="l" t="t" r="r" b="b"/>
            <a:pathLst>
              <a:path w="195580" h="2540635">
                <a:moveTo>
                  <a:pt x="195072" y="0"/>
                </a:moveTo>
                <a:lnTo>
                  <a:pt x="0" y="0"/>
                </a:lnTo>
                <a:lnTo>
                  <a:pt x="0" y="2507996"/>
                </a:lnTo>
                <a:lnTo>
                  <a:pt x="32512" y="2540508"/>
                </a:lnTo>
                <a:lnTo>
                  <a:pt x="162560" y="2540508"/>
                </a:lnTo>
                <a:lnTo>
                  <a:pt x="195072" y="2507996"/>
                </a:lnTo>
                <a:lnTo>
                  <a:pt x="19507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4" name="object 14"/>
          <p:cNvSpPr/>
          <p:nvPr/>
        </p:nvSpPr>
        <p:spPr>
          <a:xfrm>
            <a:off x="390906" y="3816476"/>
            <a:ext cx="633222" cy="5497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5" name="object 15"/>
          <p:cNvSpPr/>
          <p:nvPr/>
        </p:nvSpPr>
        <p:spPr>
          <a:xfrm>
            <a:off x="4515993" y="2209419"/>
            <a:ext cx="990124" cy="683895"/>
          </a:xfrm>
          <a:custGeom>
            <a:avLst/>
            <a:gdLst/>
            <a:ahLst/>
            <a:cxnLst/>
            <a:rect l="l" t="t" r="r" b="b"/>
            <a:pathLst>
              <a:path w="1320165" h="911860">
                <a:moveTo>
                  <a:pt x="659892" y="0"/>
                </a:moveTo>
                <a:lnTo>
                  <a:pt x="0" y="455675"/>
                </a:lnTo>
                <a:lnTo>
                  <a:pt x="0" y="911352"/>
                </a:lnTo>
                <a:lnTo>
                  <a:pt x="659892" y="455675"/>
                </a:lnTo>
                <a:lnTo>
                  <a:pt x="1319783" y="455675"/>
                </a:lnTo>
                <a:lnTo>
                  <a:pt x="659892" y="0"/>
                </a:lnTo>
                <a:close/>
              </a:path>
              <a:path w="1320165" h="911860">
                <a:moveTo>
                  <a:pt x="1319783" y="455675"/>
                </a:moveTo>
                <a:lnTo>
                  <a:pt x="659892" y="455675"/>
                </a:lnTo>
                <a:lnTo>
                  <a:pt x="1319783" y="911352"/>
                </a:lnTo>
                <a:lnTo>
                  <a:pt x="1319783" y="45567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6" name="object 16"/>
          <p:cNvSpPr/>
          <p:nvPr/>
        </p:nvSpPr>
        <p:spPr>
          <a:xfrm>
            <a:off x="4908042" y="1796795"/>
            <a:ext cx="256223" cy="723900"/>
          </a:xfrm>
          <a:custGeom>
            <a:avLst/>
            <a:gdLst/>
            <a:ahLst/>
            <a:cxnLst/>
            <a:rect l="l" t="t" r="r" b="b"/>
            <a:pathLst>
              <a:path w="341629" h="965200">
                <a:moveTo>
                  <a:pt x="341375" y="0"/>
                </a:moveTo>
                <a:lnTo>
                  <a:pt x="0" y="0"/>
                </a:lnTo>
                <a:lnTo>
                  <a:pt x="0" y="907796"/>
                </a:lnTo>
                <a:lnTo>
                  <a:pt x="56896" y="964692"/>
                </a:lnTo>
                <a:lnTo>
                  <a:pt x="284479" y="964692"/>
                </a:lnTo>
                <a:lnTo>
                  <a:pt x="341375" y="907796"/>
                </a:lnTo>
                <a:lnTo>
                  <a:pt x="34137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7" name="object 17"/>
          <p:cNvSpPr txBox="1"/>
          <p:nvPr/>
        </p:nvSpPr>
        <p:spPr>
          <a:xfrm>
            <a:off x="3303555" y="2903315"/>
            <a:ext cx="1309211" cy="417198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>
              <a:lnSpc>
                <a:spcPts val="1433"/>
              </a:lnSpc>
              <a:spcBef>
                <a:spcPts val="71"/>
              </a:spcBef>
            </a:pPr>
            <a:r>
              <a:rPr sz="1200" b="1" spc="-8" dirty="0">
                <a:solidFill>
                  <a:srgbClr val="FFFFFF"/>
                </a:solidFill>
                <a:latin typeface="Segoe UI"/>
                <a:cs typeface="Segoe UI"/>
              </a:rPr>
              <a:t>P</a:t>
            </a:r>
            <a:r>
              <a:rPr sz="1200" b="1" spc="-4" dirty="0">
                <a:solidFill>
                  <a:srgbClr val="FFFFFF"/>
                </a:solidFill>
                <a:latin typeface="Segoe UI"/>
                <a:cs typeface="Segoe UI"/>
              </a:rPr>
              <a:t>E</a:t>
            </a:r>
            <a:r>
              <a:rPr sz="1200" b="1" spc="-8" dirty="0">
                <a:solidFill>
                  <a:srgbClr val="FFFFFF"/>
                </a:solidFill>
                <a:latin typeface="Segoe UI"/>
                <a:cs typeface="Segoe UI"/>
              </a:rPr>
              <a:t>NG</a:t>
            </a:r>
            <a:r>
              <a:rPr sz="1200" b="1" dirty="0">
                <a:solidFill>
                  <a:srgbClr val="FFFFFF"/>
                </a:solidFill>
                <a:latin typeface="Segoe UI"/>
                <a:cs typeface="Segoe UI"/>
              </a:rPr>
              <a:t>E</a:t>
            </a:r>
            <a:r>
              <a:rPr sz="1200" b="1" spc="-4" dirty="0">
                <a:solidFill>
                  <a:srgbClr val="FFFFFF"/>
                </a:solidFill>
                <a:latin typeface="Segoe UI"/>
                <a:cs typeface="Segoe UI"/>
              </a:rPr>
              <a:t>M</a:t>
            </a:r>
            <a:r>
              <a:rPr sz="1200" b="1" spc="-11" dirty="0">
                <a:solidFill>
                  <a:srgbClr val="FFFFFF"/>
                </a:solidFill>
                <a:latin typeface="Segoe UI"/>
                <a:cs typeface="Segoe UI"/>
              </a:rPr>
              <a:t>B</a:t>
            </a:r>
            <a:r>
              <a:rPr sz="1200" b="1" spc="-4" dirty="0">
                <a:solidFill>
                  <a:srgbClr val="FFFFFF"/>
                </a:solidFill>
                <a:latin typeface="Segoe UI"/>
                <a:cs typeface="Segoe UI"/>
              </a:rPr>
              <a:t>A</a:t>
            </a:r>
            <a:r>
              <a:rPr sz="1200" b="1" spc="-8" dirty="0">
                <a:solidFill>
                  <a:srgbClr val="FFFFFF"/>
                </a:solidFill>
                <a:latin typeface="Segoe UI"/>
                <a:cs typeface="Segoe UI"/>
              </a:rPr>
              <a:t>NG</a:t>
            </a:r>
            <a:r>
              <a:rPr sz="1200" b="1" dirty="0">
                <a:solidFill>
                  <a:srgbClr val="FFFFFF"/>
                </a:solidFill>
                <a:latin typeface="Segoe UI"/>
                <a:cs typeface="Segoe UI"/>
              </a:rPr>
              <a:t>A</a:t>
            </a:r>
            <a:r>
              <a:rPr sz="1200" b="1" spc="-4" dirty="0">
                <a:solidFill>
                  <a:srgbClr val="FFFFFF"/>
                </a:solidFill>
                <a:latin typeface="Segoe UI"/>
                <a:cs typeface="Segoe UI"/>
              </a:rPr>
              <a:t>N</a:t>
            </a:r>
            <a:endParaRPr sz="1200">
              <a:latin typeface="Segoe UI"/>
              <a:cs typeface="Segoe UI"/>
            </a:endParaRPr>
          </a:p>
          <a:p>
            <a:pPr marL="27623">
              <a:lnSpc>
                <a:spcPts val="1883"/>
              </a:lnSpc>
            </a:pPr>
            <a:r>
              <a:rPr sz="1575" b="1" spc="-8" dirty="0">
                <a:solidFill>
                  <a:srgbClr val="FFFFFF"/>
                </a:solidFill>
                <a:latin typeface="Segoe UI"/>
                <a:cs typeface="Segoe UI"/>
              </a:rPr>
              <a:t>KOMPETENSI</a:t>
            </a:r>
            <a:endParaRPr sz="1575">
              <a:latin typeface="Segoe UI"/>
              <a:cs typeface="Segoe U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584317" y="2735771"/>
            <a:ext cx="704374" cy="470802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>
              <a:spcBef>
                <a:spcPts val="71"/>
              </a:spcBef>
            </a:pPr>
            <a:r>
              <a:rPr sz="3000" b="1" spc="-56" dirty="0">
                <a:solidFill>
                  <a:srgbClr val="FFFFFF"/>
                </a:solidFill>
                <a:latin typeface="Segoe UI"/>
                <a:cs typeface="Segoe UI"/>
              </a:rPr>
              <a:t>U</a:t>
            </a:r>
            <a:r>
              <a:rPr sz="3000" b="1" spc="-8" dirty="0">
                <a:solidFill>
                  <a:srgbClr val="FFFFFF"/>
                </a:solidFill>
                <a:latin typeface="Segoe UI"/>
                <a:cs typeface="Segoe UI"/>
              </a:rPr>
              <a:t>JK</a:t>
            </a:r>
            <a:endParaRPr sz="3000">
              <a:latin typeface="Segoe UI"/>
              <a:cs typeface="Segoe U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4649724" y="2936366"/>
            <a:ext cx="795814" cy="348615"/>
          </a:xfrm>
          <a:custGeom>
            <a:avLst/>
            <a:gdLst/>
            <a:ahLst/>
            <a:cxnLst/>
            <a:rect l="l" t="t" r="r" b="b"/>
            <a:pathLst>
              <a:path w="1061084" h="464820">
                <a:moveTo>
                  <a:pt x="828293" y="0"/>
                </a:moveTo>
                <a:lnTo>
                  <a:pt x="828293" y="116205"/>
                </a:lnTo>
                <a:lnTo>
                  <a:pt x="0" y="116205"/>
                </a:lnTo>
                <a:lnTo>
                  <a:pt x="0" y="348615"/>
                </a:lnTo>
                <a:lnTo>
                  <a:pt x="828293" y="348615"/>
                </a:lnTo>
                <a:lnTo>
                  <a:pt x="828293" y="464820"/>
                </a:lnTo>
                <a:lnTo>
                  <a:pt x="1060703" y="232410"/>
                </a:lnTo>
                <a:lnTo>
                  <a:pt x="828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0" name="object 20"/>
          <p:cNvSpPr/>
          <p:nvPr/>
        </p:nvSpPr>
        <p:spPr>
          <a:xfrm>
            <a:off x="5776722" y="3445001"/>
            <a:ext cx="350044" cy="530543"/>
          </a:xfrm>
          <a:custGeom>
            <a:avLst/>
            <a:gdLst/>
            <a:ahLst/>
            <a:cxnLst/>
            <a:rect l="l" t="t" r="r" b="b"/>
            <a:pathLst>
              <a:path w="466725" h="707389">
                <a:moveTo>
                  <a:pt x="466344" y="473963"/>
                </a:moveTo>
                <a:lnTo>
                  <a:pt x="0" y="473963"/>
                </a:lnTo>
                <a:lnTo>
                  <a:pt x="233172" y="707135"/>
                </a:lnTo>
                <a:lnTo>
                  <a:pt x="466344" y="473963"/>
                </a:lnTo>
                <a:close/>
              </a:path>
              <a:path w="466725" h="707389">
                <a:moveTo>
                  <a:pt x="349757" y="0"/>
                </a:moveTo>
                <a:lnTo>
                  <a:pt x="116585" y="0"/>
                </a:lnTo>
                <a:lnTo>
                  <a:pt x="116585" y="473963"/>
                </a:lnTo>
                <a:lnTo>
                  <a:pt x="349757" y="473963"/>
                </a:lnTo>
                <a:lnTo>
                  <a:pt x="3497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1" name="object 21"/>
          <p:cNvSpPr txBox="1"/>
          <p:nvPr/>
        </p:nvSpPr>
        <p:spPr>
          <a:xfrm>
            <a:off x="5451539" y="4004691"/>
            <a:ext cx="944880" cy="540052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27623">
              <a:spcBef>
                <a:spcPts val="71"/>
              </a:spcBef>
            </a:pPr>
            <a:r>
              <a:rPr sz="2100" b="1" spc="-15" dirty="0">
                <a:solidFill>
                  <a:srgbClr val="FF0000"/>
                </a:solidFill>
                <a:latin typeface="Segoe UI"/>
                <a:cs typeface="Segoe UI"/>
              </a:rPr>
              <a:t>BELUM</a:t>
            </a:r>
            <a:endParaRPr sz="2100">
              <a:latin typeface="Segoe UI"/>
              <a:cs typeface="Segoe UI"/>
            </a:endParaRPr>
          </a:p>
          <a:p>
            <a:pPr marL="9525">
              <a:spcBef>
                <a:spcPts val="23"/>
              </a:spcBef>
            </a:pPr>
            <a:r>
              <a:rPr sz="1350" b="1" spc="-8" dirty="0">
                <a:solidFill>
                  <a:srgbClr val="FF0000"/>
                </a:solidFill>
                <a:latin typeface="Segoe UI"/>
                <a:cs typeface="Segoe UI"/>
              </a:rPr>
              <a:t>KOMPETEN</a:t>
            </a:r>
            <a:endParaRPr sz="1350">
              <a:latin typeface="Segoe UI"/>
              <a:cs typeface="Segoe U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6444234" y="2915792"/>
            <a:ext cx="795814" cy="348615"/>
          </a:xfrm>
          <a:custGeom>
            <a:avLst/>
            <a:gdLst/>
            <a:ahLst/>
            <a:cxnLst/>
            <a:rect l="l" t="t" r="r" b="b"/>
            <a:pathLst>
              <a:path w="1061084" h="464820">
                <a:moveTo>
                  <a:pt x="828294" y="0"/>
                </a:moveTo>
                <a:lnTo>
                  <a:pt x="828294" y="116205"/>
                </a:lnTo>
                <a:lnTo>
                  <a:pt x="0" y="116205"/>
                </a:lnTo>
                <a:lnTo>
                  <a:pt x="0" y="348614"/>
                </a:lnTo>
                <a:lnTo>
                  <a:pt x="828294" y="348614"/>
                </a:lnTo>
                <a:lnTo>
                  <a:pt x="828294" y="464819"/>
                </a:lnTo>
                <a:lnTo>
                  <a:pt x="1060704" y="232409"/>
                </a:lnTo>
                <a:lnTo>
                  <a:pt x="82829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3" name="object 23"/>
          <p:cNvSpPr/>
          <p:nvPr/>
        </p:nvSpPr>
        <p:spPr>
          <a:xfrm>
            <a:off x="4094225" y="4120515"/>
            <a:ext cx="1175385" cy="201454"/>
          </a:xfrm>
          <a:custGeom>
            <a:avLst/>
            <a:gdLst/>
            <a:ahLst/>
            <a:cxnLst/>
            <a:rect l="l" t="t" r="r" b="b"/>
            <a:pathLst>
              <a:path w="1567179" h="268604">
                <a:moveTo>
                  <a:pt x="1566672" y="0"/>
                </a:moveTo>
                <a:lnTo>
                  <a:pt x="44704" y="0"/>
                </a:lnTo>
                <a:lnTo>
                  <a:pt x="0" y="44703"/>
                </a:lnTo>
                <a:lnTo>
                  <a:pt x="0" y="223519"/>
                </a:lnTo>
                <a:lnTo>
                  <a:pt x="44704" y="268223"/>
                </a:lnTo>
                <a:lnTo>
                  <a:pt x="1566672" y="268223"/>
                </a:lnTo>
                <a:lnTo>
                  <a:pt x="156667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4" name="object 24"/>
          <p:cNvSpPr/>
          <p:nvPr/>
        </p:nvSpPr>
        <p:spPr>
          <a:xfrm>
            <a:off x="3942207" y="3310127"/>
            <a:ext cx="350044" cy="1011555"/>
          </a:xfrm>
          <a:custGeom>
            <a:avLst/>
            <a:gdLst/>
            <a:ahLst/>
            <a:cxnLst/>
            <a:rect l="l" t="t" r="r" b="b"/>
            <a:pathLst>
              <a:path w="466725" h="1348739">
                <a:moveTo>
                  <a:pt x="349758" y="233172"/>
                </a:moveTo>
                <a:lnTo>
                  <a:pt x="116586" y="233172"/>
                </a:lnTo>
                <a:lnTo>
                  <a:pt x="116586" y="1348740"/>
                </a:lnTo>
                <a:lnTo>
                  <a:pt x="349758" y="1348740"/>
                </a:lnTo>
                <a:lnTo>
                  <a:pt x="349758" y="233172"/>
                </a:lnTo>
                <a:close/>
              </a:path>
              <a:path w="466725" h="1348739">
                <a:moveTo>
                  <a:pt x="233172" y="0"/>
                </a:moveTo>
                <a:lnTo>
                  <a:pt x="0" y="233172"/>
                </a:lnTo>
                <a:lnTo>
                  <a:pt x="466344" y="233172"/>
                </a:lnTo>
                <a:lnTo>
                  <a:pt x="23317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5" name="object 25"/>
          <p:cNvSpPr/>
          <p:nvPr/>
        </p:nvSpPr>
        <p:spPr>
          <a:xfrm>
            <a:off x="7362063" y="3348990"/>
            <a:ext cx="99536" cy="1175385"/>
          </a:xfrm>
          <a:custGeom>
            <a:avLst/>
            <a:gdLst/>
            <a:ahLst/>
            <a:cxnLst/>
            <a:rect l="l" t="t" r="r" b="b"/>
            <a:pathLst>
              <a:path w="132715" h="1567179">
                <a:moveTo>
                  <a:pt x="110490" y="0"/>
                </a:moveTo>
                <a:lnTo>
                  <a:pt x="22098" y="0"/>
                </a:lnTo>
                <a:lnTo>
                  <a:pt x="0" y="22097"/>
                </a:lnTo>
                <a:lnTo>
                  <a:pt x="0" y="1566671"/>
                </a:lnTo>
                <a:lnTo>
                  <a:pt x="132588" y="1566671"/>
                </a:lnTo>
                <a:lnTo>
                  <a:pt x="132588" y="22097"/>
                </a:lnTo>
                <a:lnTo>
                  <a:pt x="11049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6" name="object 26"/>
          <p:cNvSpPr/>
          <p:nvPr/>
        </p:nvSpPr>
        <p:spPr>
          <a:xfrm>
            <a:off x="7491221" y="3348990"/>
            <a:ext cx="100965" cy="864394"/>
          </a:xfrm>
          <a:custGeom>
            <a:avLst/>
            <a:gdLst/>
            <a:ahLst/>
            <a:cxnLst/>
            <a:rect l="l" t="t" r="r" b="b"/>
            <a:pathLst>
              <a:path w="134620" h="1152525">
                <a:moveTo>
                  <a:pt x="111759" y="0"/>
                </a:moveTo>
                <a:lnTo>
                  <a:pt x="22351" y="0"/>
                </a:lnTo>
                <a:lnTo>
                  <a:pt x="0" y="22351"/>
                </a:lnTo>
                <a:lnTo>
                  <a:pt x="0" y="1152143"/>
                </a:lnTo>
                <a:lnTo>
                  <a:pt x="134111" y="1152143"/>
                </a:lnTo>
                <a:lnTo>
                  <a:pt x="134111" y="22351"/>
                </a:lnTo>
                <a:lnTo>
                  <a:pt x="11175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7" name="object 27"/>
          <p:cNvSpPr/>
          <p:nvPr/>
        </p:nvSpPr>
        <p:spPr>
          <a:xfrm>
            <a:off x="7621524" y="3348990"/>
            <a:ext cx="99536" cy="532924"/>
          </a:xfrm>
          <a:custGeom>
            <a:avLst/>
            <a:gdLst/>
            <a:ahLst/>
            <a:cxnLst/>
            <a:rect l="l" t="t" r="r" b="b"/>
            <a:pathLst>
              <a:path w="132715" h="710564">
                <a:moveTo>
                  <a:pt x="110490" y="0"/>
                </a:moveTo>
                <a:lnTo>
                  <a:pt x="22098" y="0"/>
                </a:lnTo>
                <a:lnTo>
                  <a:pt x="0" y="22097"/>
                </a:lnTo>
                <a:lnTo>
                  <a:pt x="0" y="710183"/>
                </a:lnTo>
                <a:lnTo>
                  <a:pt x="132588" y="710183"/>
                </a:lnTo>
                <a:lnTo>
                  <a:pt x="132588" y="22097"/>
                </a:lnTo>
                <a:lnTo>
                  <a:pt x="11049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8" name="object 28"/>
          <p:cNvSpPr/>
          <p:nvPr/>
        </p:nvSpPr>
        <p:spPr>
          <a:xfrm>
            <a:off x="7619238" y="3734181"/>
            <a:ext cx="355759" cy="203835"/>
          </a:xfrm>
          <a:custGeom>
            <a:avLst/>
            <a:gdLst/>
            <a:ahLst/>
            <a:cxnLst/>
            <a:rect l="l" t="t" r="r" b="b"/>
            <a:pathLst>
              <a:path w="474345" h="271779">
                <a:moveTo>
                  <a:pt x="338327" y="0"/>
                </a:moveTo>
                <a:lnTo>
                  <a:pt x="338327" y="67818"/>
                </a:lnTo>
                <a:lnTo>
                  <a:pt x="0" y="67818"/>
                </a:lnTo>
                <a:lnTo>
                  <a:pt x="0" y="203454"/>
                </a:lnTo>
                <a:lnTo>
                  <a:pt x="338327" y="203454"/>
                </a:lnTo>
                <a:lnTo>
                  <a:pt x="338327" y="271272"/>
                </a:lnTo>
                <a:lnTo>
                  <a:pt x="473964" y="135636"/>
                </a:lnTo>
                <a:lnTo>
                  <a:pt x="33832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9" name="object 29"/>
          <p:cNvSpPr/>
          <p:nvPr/>
        </p:nvSpPr>
        <p:spPr>
          <a:xfrm>
            <a:off x="7502651" y="4063366"/>
            <a:ext cx="472440" cy="202406"/>
          </a:xfrm>
          <a:custGeom>
            <a:avLst/>
            <a:gdLst/>
            <a:ahLst/>
            <a:cxnLst/>
            <a:rect l="l" t="t" r="r" b="b"/>
            <a:pathLst>
              <a:path w="629920" h="269875">
                <a:moveTo>
                  <a:pt x="494538" y="0"/>
                </a:moveTo>
                <a:lnTo>
                  <a:pt x="494538" y="67436"/>
                </a:lnTo>
                <a:lnTo>
                  <a:pt x="0" y="67436"/>
                </a:lnTo>
                <a:lnTo>
                  <a:pt x="0" y="202310"/>
                </a:lnTo>
                <a:lnTo>
                  <a:pt x="494538" y="202310"/>
                </a:lnTo>
                <a:lnTo>
                  <a:pt x="494538" y="269747"/>
                </a:lnTo>
                <a:lnTo>
                  <a:pt x="629412" y="134873"/>
                </a:lnTo>
                <a:lnTo>
                  <a:pt x="49453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0" name="object 30"/>
          <p:cNvSpPr/>
          <p:nvPr/>
        </p:nvSpPr>
        <p:spPr>
          <a:xfrm>
            <a:off x="7363205" y="4405122"/>
            <a:ext cx="611505" cy="203835"/>
          </a:xfrm>
          <a:custGeom>
            <a:avLst/>
            <a:gdLst/>
            <a:ahLst/>
            <a:cxnLst/>
            <a:rect l="l" t="t" r="r" b="b"/>
            <a:pathLst>
              <a:path w="815340" h="271779">
                <a:moveTo>
                  <a:pt x="679703" y="0"/>
                </a:moveTo>
                <a:lnTo>
                  <a:pt x="679703" y="67817"/>
                </a:lnTo>
                <a:lnTo>
                  <a:pt x="0" y="67817"/>
                </a:lnTo>
                <a:lnTo>
                  <a:pt x="0" y="203453"/>
                </a:lnTo>
                <a:lnTo>
                  <a:pt x="679703" y="203453"/>
                </a:lnTo>
                <a:lnTo>
                  <a:pt x="679703" y="271271"/>
                </a:lnTo>
                <a:lnTo>
                  <a:pt x="815340" y="135635"/>
                </a:lnTo>
                <a:lnTo>
                  <a:pt x="6797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1" name="object 31"/>
          <p:cNvSpPr/>
          <p:nvPr/>
        </p:nvSpPr>
        <p:spPr>
          <a:xfrm>
            <a:off x="2488310" y="1093850"/>
            <a:ext cx="2847975" cy="0"/>
          </a:xfrm>
          <a:custGeom>
            <a:avLst/>
            <a:gdLst/>
            <a:ahLst/>
            <a:cxnLst/>
            <a:rect l="l" t="t" r="r" b="b"/>
            <a:pathLst>
              <a:path w="3797300">
                <a:moveTo>
                  <a:pt x="0" y="0"/>
                </a:moveTo>
                <a:lnTo>
                  <a:pt x="3797300" y="0"/>
                </a:lnTo>
              </a:path>
            </a:pathLst>
          </a:custGeom>
          <a:ln w="57912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2" name="object 32"/>
          <p:cNvSpPr/>
          <p:nvPr/>
        </p:nvSpPr>
        <p:spPr>
          <a:xfrm>
            <a:off x="6639687" y="425195"/>
            <a:ext cx="2115693" cy="211569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33" name="object 33"/>
          <p:cNvSpPr txBox="1"/>
          <p:nvPr/>
        </p:nvSpPr>
        <p:spPr>
          <a:xfrm>
            <a:off x="7293101" y="2934367"/>
            <a:ext cx="1807845" cy="1877919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>
              <a:spcBef>
                <a:spcPts val="71"/>
              </a:spcBef>
            </a:pPr>
            <a:r>
              <a:rPr sz="2100" b="1" spc="-11" dirty="0">
                <a:solidFill>
                  <a:srgbClr val="00AFEF"/>
                </a:solidFill>
                <a:latin typeface="Segoe UI"/>
                <a:cs typeface="Segoe UI"/>
              </a:rPr>
              <a:t>KOMPETEN</a:t>
            </a:r>
            <a:endParaRPr sz="2100">
              <a:latin typeface="Segoe UI"/>
              <a:cs typeface="Segoe UI"/>
            </a:endParaRPr>
          </a:p>
          <a:p>
            <a:pPr marL="779621" marR="3810" indent="-2381">
              <a:lnSpc>
                <a:spcPct val="109600"/>
              </a:lnSpc>
              <a:spcBef>
                <a:spcPts val="1489"/>
              </a:spcBef>
            </a:pPr>
            <a:r>
              <a:rPr sz="1350" b="1" spc="-4" dirty="0">
                <a:solidFill>
                  <a:srgbClr val="00AFEF"/>
                </a:solidFill>
                <a:latin typeface="Segoe UI"/>
                <a:cs typeface="Segoe UI"/>
              </a:rPr>
              <a:t>WORKSHOP  SEMINAR  BIMTEK  KURSUS  PE</a:t>
            </a:r>
            <a:r>
              <a:rPr sz="1350" b="1" dirty="0">
                <a:solidFill>
                  <a:srgbClr val="00AFEF"/>
                </a:solidFill>
                <a:latin typeface="Segoe UI"/>
                <a:cs typeface="Segoe UI"/>
              </a:rPr>
              <a:t>N</a:t>
            </a:r>
            <a:r>
              <a:rPr sz="1350" b="1" spc="-98" dirty="0">
                <a:solidFill>
                  <a:srgbClr val="00AFEF"/>
                </a:solidFill>
                <a:latin typeface="Segoe UI"/>
                <a:cs typeface="Segoe UI"/>
              </a:rPr>
              <a:t>A</a:t>
            </a:r>
            <a:r>
              <a:rPr sz="1350" b="1" spc="-90" dirty="0">
                <a:solidFill>
                  <a:srgbClr val="00AFEF"/>
                </a:solidFill>
                <a:latin typeface="Segoe UI"/>
                <a:cs typeface="Segoe UI"/>
              </a:rPr>
              <a:t>T</a:t>
            </a:r>
            <a:r>
              <a:rPr sz="1350" b="1" spc="-8" dirty="0">
                <a:solidFill>
                  <a:srgbClr val="00AFEF"/>
                </a:solidFill>
                <a:latin typeface="Segoe UI"/>
                <a:cs typeface="Segoe UI"/>
              </a:rPr>
              <a:t>A</a:t>
            </a:r>
            <a:r>
              <a:rPr sz="1350" b="1" dirty="0">
                <a:solidFill>
                  <a:srgbClr val="00AFEF"/>
                </a:solidFill>
                <a:latin typeface="Segoe UI"/>
                <a:cs typeface="Segoe UI"/>
              </a:rPr>
              <a:t>RAN  </a:t>
            </a:r>
            <a:r>
              <a:rPr sz="1350" b="1" spc="-15" dirty="0">
                <a:solidFill>
                  <a:srgbClr val="00AFEF"/>
                </a:solidFill>
                <a:latin typeface="Segoe UI"/>
                <a:cs typeface="Segoe UI"/>
              </a:rPr>
              <a:t>DIKLAT</a:t>
            </a:r>
            <a:endParaRPr sz="1350">
              <a:latin typeface="Segoe UI"/>
              <a:cs typeface="Segoe U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058071" y="3351811"/>
            <a:ext cx="461665" cy="1298258"/>
          </a:xfrm>
          <a:prstGeom prst="rect">
            <a:avLst/>
          </a:prstGeom>
        </p:spPr>
        <p:txBody>
          <a:bodyPr vert="vert270" wrap="square" lIns="0" tIns="24765" rIns="0" bIns="0" rtlCol="0">
            <a:spAutoFit/>
          </a:bodyPr>
          <a:lstStyle/>
          <a:p>
            <a:pPr marL="9525">
              <a:spcBef>
                <a:spcPts val="195"/>
              </a:spcBef>
            </a:pPr>
            <a:r>
              <a:rPr sz="1500" b="1" spc="-4" dirty="0">
                <a:solidFill>
                  <a:srgbClr val="C0504D"/>
                </a:solidFill>
                <a:latin typeface="Segoe UI"/>
                <a:cs typeface="Segoe UI"/>
              </a:rPr>
              <a:t>PROFESIONAL</a:t>
            </a:r>
            <a:endParaRPr sz="1500">
              <a:latin typeface="Segoe UI"/>
              <a:cs typeface="Segoe U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494020" y="3328511"/>
            <a:ext cx="888206" cy="89929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>
              <a:spcBef>
                <a:spcPts val="71"/>
              </a:spcBef>
            </a:pPr>
            <a:r>
              <a:rPr sz="525" b="1" spc="-4" dirty="0">
                <a:solidFill>
                  <a:srgbClr val="00AFEF"/>
                </a:solidFill>
                <a:latin typeface="Calibri"/>
                <a:cs typeface="Calibri"/>
              </a:rPr>
              <a:t>PP </a:t>
            </a:r>
            <a:r>
              <a:rPr sz="525" b="1" spc="-8" dirty="0">
                <a:solidFill>
                  <a:srgbClr val="00AFEF"/>
                </a:solidFill>
                <a:latin typeface="Calibri"/>
                <a:cs typeface="Calibri"/>
              </a:rPr>
              <a:t>NO. </a:t>
            </a:r>
            <a:r>
              <a:rPr sz="525" b="1" spc="-4" dirty="0">
                <a:solidFill>
                  <a:srgbClr val="00AFEF"/>
                </a:solidFill>
                <a:latin typeface="Calibri"/>
                <a:cs typeface="Calibri"/>
              </a:rPr>
              <a:t>18 THN </a:t>
            </a:r>
            <a:r>
              <a:rPr sz="525" b="1" spc="-8" dirty="0">
                <a:solidFill>
                  <a:srgbClr val="00AFEF"/>
                </a:solidFill>
                <a:latin typeface="Calibri"/>
                <a:cs typeface="Calibri"/>
              </a:rPr>
              <a:t>2016 </a:t>
            </a:r>
            <a:r>
              <a:rPr sz="525" b="1" spc="-4" dirty="0">
                <a:solidFill>
                  <a:srgbClr val="00AFEF"/>
                </a:solidFill>
                <a:latin typeface="Calibri"/>
                <a:cs typeface="Calibri"/>
              </a:rPr>
              <a:t>- </a:t>
            </a:r>
            <a:r>
              <a:rPr sz="525" b="1" spc="-8" dirty="0">
                <a:solidFill>
                  <a:srgbClr val="00AFEF"/>
                </a:solidFill>
                <a:latin typeface="Calibri"/>
                <a:cs typeface="Calibri"/>
              </a:rPr>
              <a:t>PASAL</a:t>
            </a:r>
            <a:r>
              <a:rPr sz="525" b="1" spc="49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525" b="1" spc="-4" dirty="0">
                <a:solidFill>
                  <a:srgbClr val="00AFEF"/>
                </a:solidFill>
                <a:latin typeface="Calibri"/>
                <a:cs typeface="Calibri"/>
              </a:rPr>
              <a:t>98</a:t>
            </a:r>
            <a:endParaRPr sz="525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568792" y="3152204"/>
            <a:ext cx="745331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b="1" spc="-4" dirty="0">
                <a:solidFill>
                  <a:srgbClr val="FFFFFF"/>
                </a:solidFill>
                <a:latin typeface="Segoe UI"/>
                <a:cs typeface="Segoe UI"/>
              </a:rPr>
              <a:t>LS</a:t>
            </a:r>
            <a:r>
              <a:rPr sz="1350" b="1" dirty="0">
                <a:solidFill>
                  <a:srgbClr val="FFFFFF"/>
                </a:solidFill>
                <a:latin typeface="Segoe UI"/>
                <a:cs typeface="Segoe UI"/>
              </a:rPr>
              <a:t>P-</a:t>
            </a:r>
            <a:r>
              <a:rPr sz="1350" b="1" spc="-4" dirty="0">
                <a:solidFill>
                  <a:srgbClr val="FFFFFF"/>
                </a:solidFill>
                <a:latin typeface="Segoe UI"/>
                <a:cs typeface="Segoe UI"/>
              </a:rPr>
              <a:t>PDN</a:t>
            </a:r>
            <a:endParaRPr sz="1350">
              <a:latin typeface="Segoe UI"/>
              <a:cs typeface="Segoe UI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0" y="0"/>
            <a:ext cx="892112" cy="178250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onut 14"/>
          <p:cNvSpPr/>
          <p:nvPr/>
        </p:nvSpPr>
        <p:spPr>
          <a:xfrm>
            <a:off x="2286000" y="114300"/>
            <a:ext cx="6705600" cy="5029200"/>
          </a:xfrm>
          <a:prstGeom prst="donut">
            <a:avLst>
              <a:gd name="adj" fmla="val 13428"/>
            </a:avLst>
          </a:prstGeom>
          <a:gradFill flip="none" rotWithShape="1">
            <a:gsLst>
              <a:gs pos="0">
                <a:srgbClr val="0000FF"/>
              </a:gs>
              <a:gs pos="100000">
                <a:srgbClr val="FFFFFF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id-ID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6260" y="1655520"/>
            <a:ext cx="24432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3333CC"/>
                </a:solidFill>
                <a:latin typeface="Arial"/>
                <a:ea typeface="MS PGothic" pitchFamily="34" charset="-128"/>
                <a:cs typeface="Arial"/>
              </a:rPr>
              <a:t>PEMANFAATAN </a:t>
            </a:r>
          </a:p>
          <a:p>
            <a:r>
              <a:rPr lang="en-US" b="1" dirty="0">
                <a:solidFill>
                  <a:srgbClr val="3333CC"/>
                </a:solidFill>
                <a:latin typeface="Arial"/>
                <a:ea typeface="MS PGothic" pitchFamily="34" charset="-128"/>
                <a:cs typeface="Arial"/>
              </a:rPr>
              <a:t>LSP-PDN UNTUK SERTIFIKASI </a:t>
            </a:r>
            <a:r>
              <a:rPr lang="en-US" b="1" dirty="0">
                <a:solidFill>
                  <a:srgbClr val="3333CC"/>
                </a:solidFill>
                <a:latin typeface="Arial"/>
                <a:cs typeface="Arial"/>
              </a:rPr>
              <a:t>KOMPETENSI  PEMERINTAHAN DALAM NEGERI</a:t>
            </a:r>
            <a:endParaRPr lang="en-US" b="1" dirty="0">
              <a:solidFill>
                <a:srgbClr val="3333CC"/>
              </a:solidFill>
              <a:latin typeface="Arial"/>
              <a:ea typeface="MS PGothic" pitchFamily="34" charset="-128"/>
              <a:cs typeface="Arial"/>
            </a:endParaRPr>
          </a:p>
          <a:p>
            <a:endParaRPr lang="en-US" dirty="0">
              <a:solidFill>
                <a:srgbClr val="002060"/>
              </a:solidFill>
              <a:latin typeface="Arial"/>
              <a:ea typeface="MS PGothic" pitchFamily="34" charset="-128"/>
              <a:cs typeface="Arial"/>
            </a:endParaRPr>
          </a:p>
        </p:txBody>
      </p:sp>
      <p:graphicFrame>
        <p:nvGraphicFramePr>
          <p:cNvPr id="9" name="Diagram 8"/>
          <p:cNvGraphicFramePr/>
          <p:nvPr/>
        </p:nvGraphicFramePr>
        <p:xfrm>
          <a:off x="1643074" y="171450"/>
          <a:ext cx="8072462" cy="4914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6925404"/>
      </p:ext>
    </p:extLst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F2997784-34C3-419F-8928-BA3224F5675A}"/>
              </a:ext>
            </a:extLst>
          </p:cNvPr>
          <p:cNvGrpSpPr/>
          <p:nvPr/>
        </p:nvGrpSpPr>
        <p:grpSpPr>
          <a:xfrm>
            <a:off x="3197655" y="1808225"/>
            <a:ext cx="2949612" cy="2800284"/>
            <a:chOff x="2978125" y="1922433"/>
            <a:chExt cx="3188429" cy="3027010"/>
          </a:xfrm>
        </p:grpSpPr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9A1B8147-3FA9-452D-A42A-8AEBF118B1E1}"/>
                </a:ext>
              </a:extLst>
            </p:cNvPr>
            <p:cNvSpPr/>
            <p:nvPr/>
          </p:nvSpPr>
          <p:spPr>
            <a:xfrm>
              <a:off x="2978125" y="2872911"/>
              <a:ext cx="2457878" cy="2076532"/>
            </a:xfrm>
            <a:custGeom>
              <a:avLst/>
              <a:gdLst>
                <a:gd name="connsiteX0" fmla="*/ 2270369 w 3277171"/>
                <a:gd name="connsiteY0" fmla="*/ 779 h 2768709"/>
                <a:gd name="connsiteX1" fmla="*/ 3206860 w 3277171"/>
                <a:gd name="connsiteY1" fmla="*/ 1646251 h 2768709"/>
                <a:gd name="connsiteX2" fmla="*/ 462411 w 3277171"/>
                <a:gd name="connsiteY2" fmla="*/ 2502821 h 2768709"/>
                <a:gd name="connsiteX3" fmla="*/ 367552 w 3277171"/>
                <a:gd name="connsiteY3" fmla="*/ 2669851 h 2768709"/>
                <a:gd name="connsiteX4" fmla="*/ 0 w 3277171"/>
                <a:gd name="connsiteY4" fmla="*/ 1771059 h 2768709"/>
                <a:gd name="connsiteX5" fmla="*/ 992716 w 3277171"/>
                <a:gd name="connsiteY5" fmla="*/ 1569047 h 2768709"/>
                <a:gd name="connsiteX6" fmla="*/ 907795 w 3277171"/>
                <a:gd name="connsiteY6" fmla="*/ 1718578 h 2768709"/>
                <a:gd name="connsiteX7" fmla="*/ 2845613 w 3277171"/>
                <a:gd name="connsiteY7" fmla="*/ 1072924 h 2768709"/>
                <a:gd name="connsiteX8" fmla="*/ 1974668 w 3277171"/>
                <a:gd name="connsiteY8" fmla="*/ 39723 h 2768709"/>
                <a:gd name="connsiteX9" fmla="*/ 2270369 w 3277171"/>
                <a:gd name="connsiteY9" fmla="*/ 779 h 2768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277171" h="2768709">
                  <a:moveTo>
                    <a:pt x="2270369" y="779"/>
                  </a:moveTo>
                  <a:cubicBezTo>
                    <a:pt x="2944105" y="29646"/>
                    <a:pt x="3473221" y="856850"/>
                    <a:pt x="3206860" y="1646251"/>
                  </a:cubicBezTo>
                  <a:cubicBezTo>
                    <a:pt x="2888926" y="2587027"/>
                    <a:pt x="1686093" y="3122032"/>
                    <a:pt x="462411" y="2502821"/>
                  </a:cubicBezTo>
                  <a:cubicBezTo>
                    <a:pt x="367552" y="2669851"/>
                    <a:pt x="367552" y="2669851"/>
                    <a:pt x="367552" y="2669851"/>
                  </a:cubicBezTo>
                  <a:lnTo>
                    <a:pt x="0" y="1771059"/>
                  </a:lnTo>
                  <a:cubicBezTo>
                    <a:pt x="992716" y="1569047"/>
                    <a:pt x="992716" y="1569047"/>
                    <a:pt x="992716" y="1569047"/>
                  </a:cubicBezTo>
                  <a:cubicBezTo>
                    <a:pt x="907795" y="1718578"/>
                    <a:pt x="907795" y="1718578"/>
                    <a:pt x="907795" y="1718578"/>
                  </a:cubicBezTo>
                  <a:cubicBezTo>
                    <a:pt x="1708270" y="2065886"/>
                    <a:pt x="2576916" y="1812347"/>
                    <a:pt x="2845613" y="1072924"/>
                  </a:cubicBezTo>
                  <a:cubicBezTo>
                    <a:pt x="3107330" y="356887"/>
                    <a:pt x="2380803" y="-72550"/>
                    <a:pt x="1974668" y="39723"/>
                  </a:cubicBezTo>
                  <a:cubicBezTo>
                    <a:pt x="2074921" y="8824"/>
                    <a:pt x="2174121" y="-3345"/>
                    <a:pt x="2270369" y="77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00">
                <a:solidFill>
                  <a:prstClr val="white"/>
                </a:solidFill>
                <a:sym typeface="Arial"/>
              </a:endParaRPr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ED7FEB77-61C5-42E8-9BFB-622FEB29F688}"/>
                </a:ext>
              </a:extLst>
            </p:cNvPr>
            <p:cNvSpPr/>
            <p:nvPr/>
          </p:nvSpPr>
          <p:spPr>
            <a:xfrm>
              <a:off x="2978127" y="2876762"/>
              <a:ext cx="2457757" cy="2072677"/>
            </a:xfrm>
            <a:custGeom>
              <a:avLst/>
              <a:gdLst>
                <a:gd name="connsiteX0" fmla="*/ 2281149 w 3277009"/>
                <a:gd name="connsiteY0" fmla="*/ 1787 h 2763569"/>
                <a:gd name="connsiteX1" fmla="*/ 3206869 w 3277009"/>
                <a:gd name="connsiteY1" fmla="*/ 1641095 h 2763569"/>
                <a:gd name="connsiteX2" fmla="*/ 462409 w 3277009"/>
                <a:gd name="connsiteY2" fmla="*/ 2497684 h 2763569"/>
                <a:gd name="connsiteX3" fmla="*/ 367549 w 3277009"/>
                <a:gd name="connsiteY3" fmla="*/ 2664715 h 2763569"/>
                <a:gd name="connsiteX4" fmla="*/ 0 w 3277009"/>
                <a:gd name="connsiteY4" fmla="*/ 1765918 h 2763569"/>
                <a:gd name="connsiteX5" fmla="*/ 2993714 w 3277009"/>
                <a:gd name="connsiteY5" fmla="*/ 1465341 h 2763569"/>
                <a:gd name="connsiteX6" fmla="*/ 1986235 w 3277009"/>
                <a:gd name="connsiteY6" fmla="*/ 32707 h 2763569"/>
                <a:gd name="connsiteX7" fmla="*/ 2281149 w 3277009"/>
                <a:gd name="connsiteY7" fmla="*/ 1787 h 2763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277009" h="2763569">
                  <a:moveTo>
                    <a:pt x="2281149" y="1787"/>
                  </a:moveTo>
                  <a:cubicBezTo>
                    <a:pt x="2951894" y="44772"/>
                    <a:pt x="3470862" y="855863"/>
                    <a:pt x="3206869" y="1641095"/>
                  </a:cubicBezTo>
                  <a:cubicBezTo>
                    <a:pt x="2888930" y="2581880"/>
                    <a:pt x="1686092" y="3116894"/>
                    <a:pt x="462409" y="2497684"/>
                  </a:cubicBezTo>
                  <a:cubicBezTo>
                    <a:pt x="367549" y="2664715"/>
                    <a:pt x="367549" y="2664715"/>
                    <a:pt x="367549" y="2664715"/>
                  </a:cubicBezTo>
                  <a:cubicBezTo>
                    <a:pt x="0" y="1765918"/>
                    <a:pt x="0" y="1765918"/>
                    <a:pt x="0" y="1765918"/>
                  </a:cubicBezTo>
                  <a:cubicBezTo>
                    <a:pt x="1503261" y="2802678"/>
                    <a:pt x="2626309" y="2260219"/>
                    <a:pt x="2993714" y="1465341"/>
                  </a:cubicBezTo>
                  <a:cubicBezTo>
                    <a:pt x="3420469" y="540070"/>
                    <a:pt x="2543458" y="-119994"/>
                    <a:pt x="1986235" y="32707"/>
                  </a:cubicBezTo>
                  <a:cubicBezTo>
                    <a:pt x="2086410" y="5182"/>
                    <a:pt x="2185329" y="-4353"/>
                    <a:pt x="2281149" y="1787"/>
                  </a:cubicBezTo>
                  <a:close/>
                </a:path>
              </a:pathLst>
            </a:custGeom>
            <a:solidFill>
              <a:srgbClr val="FF0000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00">
                <a:solidFill>
                  <a:prstClr val="white"/>
                </a:solidFill>
                <a:sym typeface="Arial"/>
              </a:endParaRPr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156A6D7A-3474-4469-828D-641335562489}"/>
                </a:ext>
              </a:extLst>
            </p:cNvPr>
            <p:cNvSpPr/>
            <p:nvPr/>
          </p:nvSpPr>
          <p:spPr>
            <a:xfrm>
              <a:off x="3708669" y="1922433"/>
              <a:ext cx="2457885" cy="2075717"/>
            </a:xfrm>
            <a:custGeom>
              <a:avLst/>
              <a:gdLst>
                <a:gd name="connsiteX0" fmla="*/ 1698865 w 3277180"/>
                <a:gd name="connsiteY0" fmla="*/ 673 h 2767622"/>
                <a:gd name="connsiteX1" fmla="*/ 2813866 w 3277180"/>
                <a:gd name="connsiteY1" fmla="*/ 267027 h 2767622"/>
                <a:gd name="connsiteX2" fmla="*/ 2908725 w 3277180"/>
                <a:gd name="connsiteY2" fmla="*/ 99998 h 2767622"/>
                <a:gd name="connsiteX3" fmla="*/ 3277180 w 3277180"/>
                <a:gd name="connsiteY3" fmla="*/ 997199 h 2767622"/>
                <a:gd name="connsiteX4" fmla="*/ 2283560 w 3277180"/>
                <a:gd name="connsiteY4" fmla="*/ 1200802 h 2767622"/>
                <a:gd name="connsiteX5" fmla="*/ 2368481 w 3277180"/>
                <a:gd name="connsiteY5" fmla="*/ 1051271 h 2767622"/>
                <a:gd name="connsiteX6" fmla="*/ 429075 w 3277180"/>
                <a:gd name="connsiteY6" fmla="*/ 1696025 h 2767622"/>
                <a:gd name="connsiteX7" fmla="*/ 1300923 w 3277180"/>
                <a:gd name="connsiteY7" fmla="*/ 2727636 h 2767622"/>
                <a:gd name="connsiteX8" fmla="*/ 70319 w 3277180"/>
                <a:gd name="connsiteY8" fmla="*/ 1122009 h 2767622"/>
                <a:gd name="connsiteX9" fmla="*/ 1698865 w 3277180"/>
                <a:gd name="connsiteY9" fmla="*/ 673 h 2767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277180" h="2767622">
                  <a:moveTo>
                    <a:pt x="1698865" y="673"/>
                  </a:moveTo>
                  <a:cubicBezTo>
                    <a:pt x="2050806" y="-8334"/>
                    <a:pt x="2431251" y="72745"/>
                    <a:pt x="2813866" y="267027"/>
                  </a:cubicBezTo>
                  <a:cubicBezTo>
                    <a:pt x="2908725" y="99998"/>
                    <a:pt x="2908725" y="99998"/>
                    <a:pt x="2908725" y="99998"/>
                  </a:cubicBezTo>
                  <a:lnTo>
                    <a:pt x="3277180" y="997199"/>
                  </a:lnTo>
                  <a:cubicBezTo>
                    <a:pt x="2283560" y="1200802"/>
                    <a:pt x="2283560" y="1200802"/>
                    <a:pt x="2283560" y="1200802"/>
                  </a:cubicBezTo>
                  <a:cubicBezTo>
                    <a:pt x="2368481" y="1051271"/>
                    <a:pt x="2368481" y="1051271"/>
                    <a:pt x="2368481" y="1051271"/>
                  </a:cubicBezTo>
                  <a:cubicBezTo>
                    <a:pt x="1568006" y="703964"/>
                    <a:pt x="700264" y="955912"/>
                    <a:pt x="429075" y="1696025"/>
                  </a:cubicBezTo>
                  <a:cubicBezTo>
                    <a:pt x="169849" y="2411374"/>
                    <a:pt x="894787" y="2839908"/>
                    <a:pt x="1300923" y="2727636"/>
                  </a:cubicBezTo>
                  <a:cubicBezTo>
                    <a:pt x="500483" y="2975730"/>
                    <a:pt x="-234094" y="2024181"/>
                    <a:pt x="70319" y="1122009"/>
                  </a:cubicBezTo>
                  <a:cubicBezTo>
                    <a:pt x="288278" y="476318"/>
                    <a:pt x="924593" y="20488"/>
                    <a:pt x="1698865" y="6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00">
                <a:solidFill>
                  <a:prstClr val="white"/>
                </a:solidFill>
                <a:sym typeface="Arial"/>
              </a:endParaRPr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6624942B-AF42-4C29-B0C0-11441334335C}"/>
                </a:ext>
              </a:extLst>
            </p:cNvPr>
            <p:cNvSpPr/>
            <p:nvPr/>
          </p:nvSpPr>
          <p:spPr>
            <a:xfrm>
              <a:off x="3708562" y="1922438"/>
              <a:ext cx="2457991" cy="2073241"/>
            </a:xfrm>
            <a:custGeom>
              <a:avLst/>
              <a:gdLst>
                <a:gd name="connsiteX0" fmla="*/ 1699006 w 3277321"/>
                <a:gd name="connsiteY0" fmla="*/ 673 h 2764321"/>
                <a:gd name="connsiteX1" fmla="*/ 2814009 w 3277321"/>
                <a:gd name="connsiteY1" fmla="*/ 267025 h 2764321"/>
                <a:gd name="connsiteX2" fmla="*/ 2908868 w 3277321"/>
                <a:gd name="connsiteY2" fmla="*/ 99993 h 2764321"/>
                <a:gd name="connsiteX3" fmla="*/ 3277321 w 3277321"/>
                <a:gd name="connsiteY3" fmla="*/ 997200 h 2764321"/>
                <a:gd name="connsiteX4" fmla="*/ 283606 w 3277321"/>
                <a:gd name="connsiteY4" fmla="*/ 1297779 h 2764321"/>
                <a:gd name="connsiteX5" fmla="*/ 1290181 w 3277321"/>
                <a:gd name="connsiteY5" fmla="*/ 2732005 h 2764321"/>
                <a:gd name="connsiteX6" fmla="*/ 70451 w 3277321"/>
                <a:gd name="connsiteY6" fmla="*/ 1122025 h 2764321"/>
                <a:gd name="connsiteX7" fmla="*/ 1699006 w 3277321"/>
                <a:gd name="connsiteY7" fmla="*/ 673 h 2764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277321" h="2764321">
                  <a:moveTo>
                    <a:pt x="1699006" y="673"/>
                  </a:moveTo>
                  <a:cubicBezTo>
                    <a:pt x="2050949" y="-8335"/>
                    <a:pt x="2431394" y="72742"/>
                    <a:pt x="2814009" y="267025"/>
                  </a:cubicBezTo>
                  <a:cubicBezTo>
                    <a:pt x="2908868" y="99993"/>
                    <a:pt x="2908868" y="99993"/>
                    <a:pt x="2908868" y="99993"/>
                  </a:cubicBezTo>
                  <a:cubicBezTo>
                    <a:pt x="3277321" y="997200"/>
                    <a:pt x="3277321" y="997200"/>
                    <a:pt x="3277321" y="997200"/>
                  </a:cubicBezTo>
                  <a:cubicBezTo>
                    <a:pt x="1774059" y="-39560"/>
                    <a:pt x="649423" y="501998"/>
                    <a:pt x="283606" y="1297779"/>
                  </a:cubicBezTo>
                  <a:cubicBezTo>
                    <a:pt x="-144053" y="2224642"/>
                    <a:pt x="732958" y="2884706"/>
                    <a:pt x="1290181" y="2732005"/>
                  </a:cubicBezTo>
                  <a:cubicBezTo>
                    <a:pt x="489681" y="2950618"/>
                    <a:pt x="-232160" y="2021024"/>
                    <a:pt x="70451" y="1122025"/>
                  </a:cubicBezTo>
                  <a:cubicBezTo>
                    <a:pt x="288414" y="476328"/>
                    <a:pt x="924733" y="20491"/>
                    <a:pt x="1699006" y="673"/>
                  </a:cubicBezTo>
                  <a:close/>
                </a:path>
              </a:pathLst>
            </a:custGeom>
            <a:solidFill>
              <a:srgbClr val="FF6600"/>
            </a:solidFill>
            <a:ln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1" rIns="68580" bIns="3429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000">
                <a:solidFill>
                  <a:prstClr val="white"/>
                </a:solidFill>
                <a:sym typeface="Arial"/>
              </a:endParaRPr>
            </a:p>
          </p:txBody>
        </p:sp>
        <p:pic>
          <p:nvPicPr>
            <p:cNvPr id="6" name="Graphic 5" descr="Network">
              <a:extLst>
                <a:ext uri="{FF2B5EF4-FFF2-40B4-BE49-F238E27FC236}">
                  <a16:creationId xmlns:a16="http://schemas.microsoft.com/office/drawing/2014/main" id="{544BFB14-7461-4763-B018-25232F1B7B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229100" y="3086100"/>
              <a:ext cx="685800" cy="685800"/>
            </a:xfrm>
            <a:prstGeom prst="rect">
              <a:avLst/>
            </a:prstGeom>
          </p:spPr>
        </p:pic>
      </p:grpSp>
      <p:sp>
        <p:nvSpPr>
          <p:cNvPr id="21" name="Title 3"/>
          <p:cNvSpPr txBox="1">
            <a:spLocks/>
          </p:cNvSpPr>
          <p:nvPr/>
        </p:nvSpPr>
        <p:spPr>
          <a:xfrm>
            <a:off x="3961180" y="739290"/>
            <a:ext cx="5030676" cy="3711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sym typeface="Arial"/>
              </a:rPr>
              <a:t>SINERGI </a:t>
            </a:r>
            <a:r>
              <a:rPr lang="en-US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sym typeface="Arial"/>
              </a:rPr>
              <a:t>MEWUJUDKAN</a:t>
            </a:r>
            <a:r>
              <a:rPr lang="en-US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sym typeface="Arial"/>
              </a:rPr>
              <a:t> SDM YANG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sym typeface="Arial"/>
              </a:rPr>
              <a:t>KOMPETEN</a:t>
            </a:r>
            <a:endParaRPr lang="en-US" sz="2800" dirty="0">
              <a:solidFill>
                <a:srgbClr val="FF0000"/>
              </a:solidFill>
              <a:sym typeface="Arial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0" y="4851180"/>
            <a:ext cx="9144000" cy="29232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buClr>
                <a:srgbClr val="000000"/>
              </a:buClr>
            </a:pPr>
            <a:endParaRPr lang="en-US" sz="1400" kern="0">
              <a:solidFill>
                <a:prstClr val="white"/>
              </a:solidFill>
              <a:sym typeface="Arial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384687" y="4863960"/>
            <a:ext cx="1764057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>
              <a:buClr>
                <a:srgbClr val="000000"/>
              </a:buClr>
            </a:pPr>
            <a:r>
              <a:rPr lang="en-ID" sz="1400" b="1" kern="0" dirty="0">
                <a:solidFill>
                  <a:prstClr val="black">
                    <a:lumMod val="95000"/>
                    <a:lumOff val="5000"/>
                  </a:prstClr>
                </a:solidFill>
                <a:cs typeface="Arial"/>
                <a:sym typeface="Arial"/>
              </a:rPr>
              <a:t>BPSDM KEMENDAGRI</a:t>
            </a:r>
            <a:endParaRPr lang="en-US" sz="1400" kern="0" dirty="0">
              <a:solidFill>
                <a:prstClr val="black">
                  <a:lumMod val="95000"/>
                  <a:lumOff val="5000"/>
                </a:prstClr>
              </a:solidFill>
              <a:cs typeface="Arial"/>
              <a:sym typeface="Arial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6C2C04F-202F-4E39-9452-0B96C562DFB7}"/>
              </a:ext>
            </a:extLst>
          </p:cNvPr>
          <p:cNvSpPr txBox="1"/>
          <p:nvPr/>
        </p:nvSpPr>
        <p:spPr>
          <a:xfrm>
            <a:off x="1670605" y="1474999"/>
            <a:ext cx="2317586" cy="27776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buClr>
                <a:srgbClr val="000000"/>
              </a:buClr>
            </a:pPr>
            <a:r>
              <a:rPr lang="pt-BR" sz="1600" b="1" i="1" kern="0" dirty="0">
                <a:solidFill>
                  <a:srgbClr val="000000"/>
                </a:solidFill>
                <a:cs typeface="Arial"/>
                <a:sym typeface="Arial"/>
              </a:rPr>
              <a:t>B</a:t>
            </a:r>
            <a:r>
              <a:rPr lang="id-ID" sz="1600" b="1" i="1" kern="0" dirty="0">
                <a:solidFill>
                  <a:srgbClr val="000000"/>
                </a:solidFill>
                <a:cs typeface="Arial"/>
                <a:sym typeface="Arial"/>
              </a:rPr>
              <a:t>PSDM Kemendagri siap</a:t>
            </a:r>
            <a:r>
              <a:rPr lang="pt-BR" sz="1600" b="1" i="1" kern="0" dirty="0">
                <a:solidFill>
                  <a:srgbClr val="000000"/>
                </a:solidFill>
                <a:cs typeface="Arial"/>
                <a:sym typeface="Arial"/>
              </a:rPr>
              <a:t> membantu mengembangkan dan memelihara kompetensi dalam rangka penyiapan </a:t>
            </a:r>
            <a:r>
              <a:rPr lang="id-ID" sz="1600" b="1" i="1" kern="0" dirty="0">
                <a:solidFill>
                  <a:srgbClr val="000000"/>
                </a:solidFill>
                <a:cs typeface="Arial"/>
                <a:sym typeface="Arial"/>
              </a:rPr>
              <a:t>aparatur ASN </a:t>
            </a:r>
            <a:r>
              <a:rPr lang="id-ID" sz="1600" b="1" i="1" kern="0" dirty="0" err="1">
                <a:solidFill>
                  <a:srgbClr val="000000"/>
                </a:solidFill>
                <a:cs typeface="Arial"/>
                <a:sym typeface="Arial"/>
              </a:rPr>
              <a:t>Pemdagri</a:t>
            </a:r>
            <a:r>
              <a:rPr lang="id-ID" sz="1600" b="1" i="1" kern="0" dirty="0">
                <a:solidFill>
                  <a:srgbClr val="000000"/>
                </a:solidFill>
                <a:cs typeface="Arial"/>
                <a:sym typeface="Arial"/>
              </a:rPr>
              <a:t>, baik dalam hal </a:t>
            </a:r>
            <a:r>
              <a:rPr lang="id-ID" sz="1600" b="1" i="1" kern="0" dirty="0" err="1">
                <a:solidFill>
                  <a:srgbClr val="000000"/>
                </a:solidFill>
                <a:cs typeface="Arial"/>
                <a:sym typeface="Arial"/>
              </a:rPr>
              <a:t>standard</a:t>
            </a:r>
            <a:r>
              <a:rPr lang="id-ID" sz="1600" b="1" i="1" kern="0" dirty="0">
                <a:solidFill>
                  <a:srgbClr val="000000"/>
                </a:solidFill>
                <a:cs typeface="Arial"/>
                <a:sym typeface="Arial"/>
              </a:rPr>
              <a:t>-isasi, pelaksanaan pengembangan kompetensi maupun sertifikasi</a:t>
            </a:r>
            <a:r>
              <a:rPr lang="pt-BR" sz="1600" b="1" i="1" kern="0" dirty="0">
                <a:solidFill>
                  <a:srgbClr val="000000"/>
                </a:solidFill>
                <a:cs typeface="Arial"/>
                <a:sym typeface="Arial"/>
              </a:rPr>
              <a:t> </a:t>
            </a:r>
            <a:endParaRPr lang="ko-KR" altLang="en-US" sz="1600" b="1" i="1" kern="0" dirty="0">
              <a:solidFill>
                <a:prstClr val="black">
                  <a:lumMod val="65000"/>
                  <a:lumOff val="35000"/>
                </a:prstClr>
              </a:solidFill>
              <a:cs typeface="Arial" pitchFamily="34" charset="0"/>
              <a:sym typeface="Arial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793640" y="2419045"/>
            <a:ext cx="3202649" cy="22682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buClr>
                <a:srgbClr val="000000"/>
              </a:buClr>
            </a:pPr>
            <a:r>
              <a:rPr lang="pt-BR" sz="2000" b="1" i="1" kern="0" dirty="0">
                <a:solidFill>
                  <a:srgbClr val="000000"/>
                </a:solidFill>
                <a:cs typeface="Arial"/>
                <a:sym typeface="Arial"/>
              </a:rPr>
              <a:t>B</a:t>
            </a:r>
            <a:r>
              <a:rPr lang="id-ID" sz="2000" b="1" i="1" kern="0" dirty="0">
                <a:solidFill>
                  <a:srgbClr val="000000"/>
                </a:solidFill>
                <a:cs typeface="Arial"/>
                <a:sym typeface="Arial"/>
              </a:rPr>
              <a:t>PSDM Kemendagri siap</a:t>
            </a:r>
            <a:r>
              <a:rPr lang="pt-BR" sz="2000" b="1" i="1" kern="0" dirty="0">
                <a:solidFill>
                  <a:srgbClr val="000000"/>
                </a:solidFill>
                <a:cs typeface="Arial"/>
                <a:sym typeface="Arial"/>
              </a:rPr>
              <a:t> </a:t>
            </a:r>
            <a:r>
              <a:rPr lang="pt-BR" sz="2000" b="1" i="1" kern="0" dirty="0">
                <a:solidFill>
                  <a:srgbClr val="FF0000"/>
                </a:solidFill>
                <a:cs typeface="Arial"/>
                <a:sym typeface="Arial"/>
              </a:rPr>
              <a:t>memfasilitasi </a:t>
            </a:r>
            <a:r>
              <a:rPr lang="id-ID" sz="2000" b="1" i="1" kern="0" dirty="0">
                <a:solidFill>
                  <a:srgbClr val="FF0000"/>
                </a:solidFill>
                <a:cs typeface="Arial"/>
                <a:sym typeface="Arial"/>
              </a:rPr>
              <a:t>dan menjembatani </a:t>
            </a:r>
            <a:r>
              <a:rPr lang="pt-BR" sz="2000" b="1" i="1" kern="0" dirty="0">
                <a:solidFill>
                  <a:srgbClr val="FF0000"/>
                </a:solidFill>
                <a:cs typeface="Arial"/>
                <a:sym typeface="Arial"/>
              </a:rPr>
              <a:t>kerja sama </a:t>
            </a:r>
            <a:r>
              <a:rPr lang="id-ID" sz="2000" b="1" i="1" kern="0" dirty="0">
                <a:solidFill>
                  <a:prstClr val="black"/>
                </a:solidFill>
                <a:cs typeface="Arial"/>
                <a:sym typeface="Arial"/>
              </a:rPr>
              <a:t>pengembangan SDM ASN </a:t>
            </a:r>
            <a:r>
              <a:rPr lang="id-ID" sz="2000" b="1" i="1" kern="0" dirty="0" err="1">
                <a:solidFill>
                  <a:prstClr val="black"/>
                </a:solidFill>
                <a:cs typeface="Arial"/>
                <a:sym typeface="Arial"/>
              </a:rPr>
              <a:t>Pemdagri</a:t>
            </a:r>
            <a:r>
              <a:rPr lang="id-ID" sz="2000" b="1" i="1" kern="0" dirty="0">
                <a:solidFill>
                  <a:prstClr val="black"/>
                </a:solidFill>
                <a:cs typeface="Arial"/>
                <a:sym typeface="Arial"/>
              </a:rPr>
              <a:t> </a:t>
            </a:r>
            <a:r>
              <a:rPr lang="pt-BR" sz="2000" b="1" i="1" kern="0" dirty="0">
                <a:solidFill>
                  <a:prstClr val="black"/>
                </a:solidFill>
                <a:cs typeface="Arial"/>
                <a:sym typeface="Arial"/>
              </a:rPr>
              <a:t>dengan</a:t>
            </a:r>
            <a:r>
              <a:rPr lang="id-ID" sz="2000" b="1" i="1" kern="0" dirty="0">
                <a:solidFill>
                  <a:prstClr val="black"/>
                </a:solidFill>
                <a:cs typeface="Arial"/>
                <a:sym typeface="Arial"/>
              </a:rPr>
              <a:t> </a:t>
            </a:r>
            <a:r>
              <a:rPr lang="en-US" sz="2000" b="1" i="1" kern="0" dirty="0">
                <a:solidFill>
                  <a:prstClr val="black"/>
                </a:solidFill>
                <a:cs typeface="Arial"/>
                <a:sym typeface="Arial"/>
              </a:rPr>
              <a:t>K/L </a:t>
            </a:r>
            <a:r>
              <a:rPr lang="en-US" sz="2000" b="1" i="1" kern="0" dirty="0" err="1">
                <a:solidFill>
                  <a:prstClr val="black"/>
                </a:solidFill>
                <a:cs typeface="Arial"/>
                <a:sym typeface="Arial"/>
              </a:rPr>
              <a:t>teknis</a:t>
            </a:r>
            <a:r>
              <a:rPr lang="en-US" sz="2000" b="1" i="1" kern="0" dirty="0">
                <a:solidFill>
                  <a:prstClr val="black"/>
                </a:solidFill>
                <a:cs typeface="Arial"/>
                <a:sym typeface="Arial"/>
              </a:rPr>
              <a:t> </a:t>
            </a:r>
            <a:r>
              <a:rPr lang="en-US" sz="2000" b="1" i="1" kern="0" dirty="0" err="1">
                <a:solidFill>
                  <a:prstClr val="black"/>
                </a:solidFill>
                <a:cs typeface="Arial"/>
                <a:sym typeface="Arial"/>
              </a:rPr>
              <a:t>dan</a:t>
            </a:r>
            <a:r>
              <a:rPr lang="en-US" sz="2000" b="1" i="1" kern="0" dirty="0">
                <a:solidFill>
                  <a:prstClr val="black"/>
                </a:solidFill>
                <a:cs typeface="Arial"/>
                <a:sym typeface="Arial"/>
              </a:rPr>
              <a:t> </a:t>
            </a:r>
            <a:r>
              <a:rPr lang="id-ID" sz="2000" b="1" i="1" kern="0" dirty="0">
                <a:solidFill>
                  <a:prstClr val="black"/>
                </a:solidFill>
                <a:cs typeface="Arial"/>
                <a:sym typeface="Arial"/>
              </a:rPr>
              <a:t>berbagai pihak di</a:t>
            </a:r>
            <a:r>
              <a:rPr lang="en-SG" sz="2000" b="1" i="1" kern="0" dirty="0">
                <a:solidFill>
                  <a:prstClr val="black"/>
                </a:solidFill>
                <a:cs typeface="Arial"/>
                <a:sym typeface="Arial"/>
              </a:rPr>
              <a:t> </a:t>
            </a:r>
            <a:r>
              <a:rPr lang="id-ID" sz="2000" b="1" i="1" kern="0" dirty="0">
                <a:solidFill>
                  <a:prstClr val="black"/>
                </a:solidFill>
                <a:cs typeface="Arial"/>
                <a:sym typeface="Arial"/>
              </a:rPr>
              <a:t>dalam maupu</a:t>
            </a:r>
            <a:r>
              <a:rPr lang="en-SG" sz="2000" b="1" i="1" kern="0" dirty="0">
                <a:solidFill>
                  <a:prstClr val="black"/>
                </a:solidFill>
                <a:cs typeface="Arial"/>
                <a:sym typeface="Arial"/>
              </a:rPr>
              <a:t>n</a:t>
            </a:r>
            <a:r>
              <a:rPr lang="id-ID" sz="2000" b="1" i="1" kern="0" dirty="0">
                <a:solidFill>
                  <a:prstClr val="black"/>
                </a:solidFill>
                <a:cs typeface="Arial"/>
                <a:sym typeface="Arial"/>
              </a:rPr>
              <a:t> di luar negeri</a:t>
            </a:r>
            <a:endParaRPr lang="en-US" sz="2000" b="1" i="1" kern="0" dirty="0">
              <a:solidFill>
                <a:prstClr val="black"/>
              </a:solidFill>
              <a:cs typeface="Arial"/>
              <a:sym typeface="Arial"/>
            </a:endParaRPr>
          </a:p>
        </p:txBody>
      </p:sp>
      <p:pic>
        <p:nvPicPr>
          <p:cNvPr id="27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3" t="17593" r="69875" b="-2141"/>
          <a:stretch>
            <a:fillRect/>
          </a:stretch>
        </p:blipFill>
        <p:spPr bwMode="auto">
          <a:xfrm>
            <a:off x="-3895" y="-170612"/>
            <a:ext cx="1787525" cy="5471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0080966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260" y="891995"/>
            <a:ext cx="8677275" cy="41230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id-ID">
              <a:solidFill>
                <a:srgbClr val="FFFFFF"/>
              </a:solidFill>
            </a:endParaRPr>
          </a:p>
        </p:txBody>
      </p:sp>
      <p:pic>
        <p:nvPicPr>
          <p:cNvPr id="39941" name="Picture 1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6750" y="1585913"/>
            <a:ext cx="2730500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4117099" y="2311003"/>
            <a:ext cx="889167" cy="692817"/>
            <a:chOff x="10124962" y="3167390"/>
            <a:chExt cx="1185606" cy="1231576"/>
          </a:xfrm>
        </p:grpSpPr>
        <p:sp>
          <p:nvSpPr>
            <p:cNvPr id="39951" name="TextBox 21"/>
            <p:cNvSpPr txBox="1">
              <a:spLocks noChangeArrowheads="1"/>
            </p:cNvSpPr>
            <p:nvPr/>
          </p:nvSpPr>
          <p:spPr bwMode="auto">
            <a:xfrm>
              <a:off x="10124962" y="3167390"/>
              <a:ext cx="1185606" cy="7386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685800" eaLnBrk="1" hangingPunct="1"/>
              <a:r>
                <a:rPr lang="en-US" sz="2100" b="1" i="1">
                  <a:solidFill>
                    <a:srgbClr val="B80039"/>
                  </a:solidFill>
                  <a:latin typeface="Corbel" pitchFamily="34" charset="0"/>
                </a:rPr>
                <a:t>Pasal</a:t>
              </a:r>
            </a:p>
          </p:txBody>
        </p:sp>
        <p:sp>
          <p:nvSpPr>
            <p:cNvPr id="39952" name="TextBox 22"/>
            <p:cNvSpPr txBox="1">
              <a:spLocks noChangeArrowheads="1"/>
            </p:cNvSpPr>
            <p:nvPr/>
          </p:nvSpPr>
          <p:spPr bwMode="auto">
            <a:xfrm>
              <a:off x="10324292" y="3359448"/>
              <a:ext cx="981015" cy="1039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685800" eaLnBrk="1" hangingPunct="1"/>
              <a:r>
                <a:rPr lang="en-US" sz="3200" b="1" i="1" dirty="0">
                  <a:solidFill>
                    <a:srgbClr val="B80039"/>
                  </a:solidFill>
                  <a:latin typeface="Corbel" pitchFamily="34" charset="0"/>
                </a:rPr>
                <a:t>66</a:t>
              </a:r>
              <a:endParaRPr lang="en-US" sz="3600" b="1" i="1" dirty="0">
                <a:solidFill>
                  <a:srgbClr val="B80039"/>
                </a:solidFill>
                <a:latin typeface="Corbel" pitchFamily="34" charset="0"/>
              </a:endParaRPr>
            </a:p>
          </p:txBody>
        </p:sp>
      </p:grpSp>
      <p:sp>
        <p:nvSpPr>
          <p:cNvPr id="39943" name="Rectangle 23"/>
          <p:cNvSpPr>
            <a:spLocks noChangeArrowheads="1"/>
          </p:cNvSpPr>
          <p:nvPr/>
        </p:nvSpPr>
        <p:spPr bwMode="auto">
          <a:xfrm>
            <a:off x="3197655" y="891995"/>
            <a:ext cx="27486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685800" eaLnBrk="1" hangingPunct="1"/>
            <a:r>
              <a:rPr lang="en-US" sz="1200" i="1" dirty="0" err="1">
                <a:solidFill>
                  <a:srgbClr val="000000"/>
                </a:solidFill>
                <a:latin typeface="Calibri Light" pitchFamily="34" charset="0"/>
              </a:rPr>
              <a:t>Dalam</a:t>
            </a:r>
            <a:r>
              <a:rPr lang="en-US" sz="1200" i="1" dirty="0">
                <a:solidFill>
                  <a:srgbClr val="000000"/>
                </a:solidFill>
                <a:latin typeface="Calibri Light" pitchFamily="34" charset="0"/>
              </a:rPr>
              <a:t> </a:t>
            </a:r>
            <a:r>
              <a:rPr lang="en-US" sz="1200" i="1" dirty="0" err="1">
                <a:solidFill>
                  <a:srgbClr val="000000"/>
                </a:solidFill>
                <a:latin typeface="Calibri Light" pitchFamily="34" charset="0"/>
              </a:rPr>
              <a:t>rangka</a:t>
            </a:r>
            <a:r>
              <a:rPr lang="en-US" sz="1200" i="1" dirty="0">
                <a:solidFill>
                  <a:srgbClr val="000000"/>
                </a:solidFill>
                <a:latin typeface="Calibri Light" pitchFamily="34" charset="0"/>
              </a:rPr>
              <a:t> </a:t>
            </a:r>
            <a:r>
              <a:rPr lang="en-US" sz="1200" i="1" dirty="0" err="1">
                <a:solidFill>
                  <a:srgbClr val="000000"/>
                </a:solidFill>
                <a:latin typeface="Calibri Light" pitchFamily="34" charset="0"/>
              </a:rPr>
              <a:t>efektivitas</a:t>
            </a:r>
            <a:r>
              <a:rPr lang="en-US" sz="1200" i="1" dirty="0">
                <a:solidFill>
                  <a:srgbClr val="000000"/>
                </a:solidFill>
                <a:latin typeface="Calibri Light" pitchFamily="34" charset="0"/>
              </a:rPr>
              <a:t> </a:t>
            </a:r>
            <a:r>
              <a:rPr lang="en-US" sz="1200" i="1" dirty="0" err="1">
                <a:solidFill>
                  <a:srgbClr val="000000"/>
                </a:solidFill>
                <a:latin typeface="Calibri Light" pitchFamily="34" charset="0"/>
              </a:rPr>
              <a:t>dan</a:t>
            </a:r>
            <a:r>
              <a:rPr lang="en-US" sz="1200" i="1" dirty="0">
                <a:solidFill>
                  <a:srgbClr val="000000"/>
                </a:solidFill>
                <a:latin typeface="Calibri Light" pitchFamily="34" charset="0"/>
              </a:rPr>
              <a:t> </a:t>
            </a:r>
            <a:r>
              <a:rPr lang="en-US" sz="1200" i="1" dirty="0" err="1">
                <a:solidFill>
                  <a:srgbClr val="000000"/>
                </a:solidFill>
                <a:latin typeface="Calibri Light" pitchFamily="34" charset="0"/>
              </a:rPr>
              <a:t>efisiensi</a:t>
            </a:r>
            <a:r>
              <a:rPr lang="en-US" sz="1200" i="1" dirty="0">
                <a:solidFill>
                  <a:srgbClr val="000000"/>
                </a:solidFill>
                <a:latin typeface="Calibri Light" pitchFamily="34" charset="0"/>
              </a:rPr>
              <a:t> </a:t>
            </a:r>
            <a:r>
              <a:rPr lang="en-US" sz="1200" i="1" dirty="0" err="1">
                <a:solidFill>
                  <a:srgbClr val="000000"/>
                </a:solidFill>
                <a:latin typeface="Calibri Light" pitchFamily="34" charset="0"/>
              </a:rPr>
              <a:t>pelaksanaan</a:t>
            </a:r>
            <a:r>
              <a:rPr lang="en-US" sz="1200" i="1" dirty="0">
                <a:solidFill>
                  <a:srgbClr val="000000"/>
                </a:solidFill>
                <a:latin typeface="Calibri Light" pitchFamily="34" charset="0"/>
              </a:rPr>
              <a:t> </a:t>
            </a:r>
            <a:r>
              <a:rPr lang="en-US" sz="1200" i="1" dirty="0" err="1">
                <a:solidFill>
                  <a:srgbClr val="000000"/>
                </a:solidFill>
                <a:latin typeface="Calibri Light" pitchFamily="34" charset="0"/>
              </a:rPr>
              <a:t>sistem</a:t>
            </a:r>
            <a:r>
              <a:rPr lang="en-US" sz="1200" i="1" dirty="0">
                <a:solidFill>
                  <a:srgbClr val="000000"/>
                </a:solidFill>
                <a:latin typeface="Calibri Light" pitchFamily="34" charset="0"/>
              </a:rPr>
              <a:t> PSDM BK</a:t>
            </a:r>
          </a:p>
          <a:p>
            <a:pPr algn="ctr" defTabSz="685800" eaLnBrk="1" hangingPunct="1"/>
            <a:r>
              <a:rPr lang="en-US" sz="1200" b="1" i="1" dirty="0" err="1">
                <a:solidFill>
                  <a:srgbClr val="000000"/>
                </a:solidFill>
                <a:latin typeface="Calibri Light" pitchFamily="34" charset="0"/>
              </a:rPr>
              <a:t>dapat</a:t>
            </a:r>
            <a:r>
              <a:rPr lang="en-US" sz="1200" b="1" i="1" dirty="0">
                <a:solidFill>
                  <a:srgbClr val="000000"/>
                </a:solidFill>
                <a:latin typeface="Calibri Light" pitchFamily="34" charset="0"/>
              </a:rPr>
              <a:t> </a:t>
            </a:r>
            <a:r>
              <a:rPr lang="en-US" sz="1200" b="1" i="1" dirty="0" err="1">
                <a:solidFill>
                  <a:srgbClr val="000000"/>
                </a:solidFill>
                <a:latin typeface="Calibri Light" pitchFamily="34" charset="0"/>
              </a:rPr>
              <a:t>dilakukan</a:t>
            </a:r>
            <a:r>
              <a:rPr lang="en-US" sz="1200" b="1" i="1" dirty="0">
                <a:solidFill>
                  <a:srgbClr val="000000"/>
                </a:solidFill>
                <a:latin typeface="Calibri Light" pitchFamily="34" charset="0"/>
              </a:rPr>
              <a:t> </a:t>
            </a:r>
            <a:r>
              <a:rPr lang="en-US" sz="1200" b="1" i="1" dirty="0" err="1">
                <a:solidFill>
                  <a:srgbClr val="000000"/>
                </a:solidFill>
                <a:latin typeface="Calibri Light" pitchFamily="34" charset="0"/>
              </a:rPr>
              <a:t>kerja</a:t>
            </a:r>
            <a:r>
              <a:rPr lang="en-US" sz="1200" b="1" i="1" dirty="0">
                <a:solidFill>
                  <a:srgbClr val="000000"/>
                </a:solidFill>
                <a:latin typeface="Calibri Light" pitchFamily="34" charset="0"/>
              </a:rPr>
              <a:t> </a:t>
            </a:r>
            <a:r>
              <a:rPr lang="en-US" sz="1200" b="1" i="1" dirty="0" err="1">
                <a:solidFill>
                  <a:srgbClr val="000000"/>
                </a:solidFill>
                <a:latin typeface="Calibri Light" pitchFamily="34" charset="0"/>
              </a:rPr>
              <a:t>sama</a:t>
            </a:r>
            <a:r>
              <a:rPr lang="en-US" sz="1200" b="1" i="1" dirty="0">
                <a:solidFill>
                  <a:srgbClr val="000000"/>
                </a:solidFill>
                <a:latin typeface="Calibri Light" pitchFamily="34" charset="0"/>
              </a:rPr>
              <a:t>.</a:t>
            </a:r>
          </a:p>
        </p:txBody>
      </p:sp>
      <p:sp>
        <p:nvSpPr>
          <p:cNvPr id="39944" name="TextBox 24"/>
          <p:cNvSpPr txBox="1">
            <a:spLocks noChangeArrowheads="1"/>
          </p:cNvSpPr>
          <p:nvPr/>
        </p:nvSpPr>
        <p:spPr bwMode="auto">
          <a:xfrm>
            <a:off x="4297114" y="1893094"/>
            <a:ext cx="549775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685800" eaLnBrk="1" hangingPunct="1"/>
            <a:r>
              <a:rPr lang="en-US" sz="2100" b="1" i="1">
                <a:solidFill>
                  <a:srgbClr val="FFFFFF"/>
                </a:solidFill>
                <a:latin typeface="Corbel" pitchFamily="34" charset="0"/>
              </a:rPr>
              <a:t>(1)</a:t>
            </a:r>
          </a:p>
        </p:txBody>
      </p:sp>
      <p:sp>
        <p:nvSpPr>
          <p:cNvPr id="39945" name="TextBox 25"/>
          <p:cNvSpPr txBox="1">
            <a:spLocks noChangeArrowheads="1"/>
          </p:cNvSpPr>
          <p:nvPr/>
        </p:nvSpPr>
        <p:spPr bwMode="auto">
          <a:xfrm>
            <a:off x="5021821" y="2466975"/>
            <a:ext cx="554509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685800" eaLnBrk="1" hangingPunct="1"/>
            <a:r>
              <a:rPr lang="en-US" sz="2100" b="1" i="1">
                <a:solidFill>
                  <a:srgbClr val="FFFFFF"/>
                </a:solidFill>
                <a:latin typeface="Corbel" pitchFamily="34" charset="0"/>
              </a:rPr>
              <a:t>(2)</a:t>
            </a:r>
          </a:p>
        </p:txBody>
      </p:sp>
      <p:sp>
        <p:nvSpPr>
          <p:cNvPr id="39946" name="TextBox 26"/>
          <p:cNvSpPr txBox="1">
            <a:spLocks noChangeArrowheads="1"/>
          </p:cNvSpPr>
          <p:nvPr/>
        </p:nvSpPr>
        <p:spPr bwMode="auto">
          <a:xfrm>
            <a:off x="4356101" y="2977754"/>
            <a:ext cx="4365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685800" eaLnBrk="1" hangingPunct="1"/>
            <a:r>
              <a:rPr lang="en-US" b="1" i="1" dirty="0">
                <a:solidFill>
                  <a:srgbClr val="FFFFFF"/>
                </a:solidFill>
                <a:latin typeface="Corbel" pitchFamily="34" charset="0"/>
              </a:rPr>
              <a:t>(3)</a:t>
            </a:r>
          </a:p>
        </p:txBody>
      </p:sp>
      <p:sp>
        <p:nvSpPr>
          <p:cNvPr id="39947" name="TextBox 27"/>
          <p:cNvSpPr txBox="1">
            <a:spLocks noChangeArrowheads="1"/>
          </p:cNvSpPr>
          <p:nvPr/>
        </p:nvSpPr>
        <p:spPr bwMode="auto">
          <a:xfrm>
            <a:off x="3584575" y="2424113"/>
            <a:ext cx="509588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685800" eaLnBrk="1" hangingPunct="1"/>
            <a:r>
              <a:rPr lang="en-US" sz="2100" b="1" i="1">
                <a:solidFill>
                  <a:srgbClr val="FFFFFF"/>
                </a:solidFill>
                <a:latin typeface="Corbel" pitchFamily="34" charset="0"/>
              </a:rPr>
              <a:t>(4)</a:t>
            </a:r>
          </a:p>
        </p:txBody>
      </p:sp>
      <p:sp>
        <p:nvSpPr>
          <p:cNvPr id="29" name="Rectangle 28">
            <a:extLst/>
          </p:cNvPr>
          <p:cNvSpPr/>
          <p:nvPr/>
        </p:nvSpPr>
        <p:spPr>
          <a:xfrm>
            <a:off x="6251755" y="1502815"/>
            <a:ext cx="2701925" cy="2492990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i="1" dirty="0" err="1">
                <a:solidFill>
                  <a:prstClr val="black"/>
                </a:solidFill>
                <a:latin typeface="Calibri Light"/>
              </a:rPr>
              <a:t>Kerja</a:t>
            </a:r>
            <a:r>
              <a:rPr lang="en-US" sz="1200" b="1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b="1" i="1" dirty="0" err="1">
                <a:solidFill>
                  <a:prstClr val="black"/>
                </a:solidFill>
                <a:latin typeface="Calibri Light"/>
              </a:rPr>
              <a:t>sama</a:t>
            </a:r>
            <a:r>
              <a:rPr lang="en-US" sz="1200" b="1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b="1" i="1" dirty="0" err="1">
                <a:solidFill>
                  <a:prstClr val="black"/>
                </a:solidFill>
                <a:latin typeface="Calibri Light"/>
              </a:rPr>
              <a:t>dilakukan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:</a:t>
            </a:r>
          </a:p>
          <a:p>
            <a:pPr marL="257175" indent="-257175" defTabSz="6858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antar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K/L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pemerintah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nonkementerian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lain;</a:t>
            </a:r>
          </a:p>
          <a:p>
            <a:pPr marL="257175" indent="-257175" defTabSz="6858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antar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K/L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pemerintah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nonkementerian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dg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Pemda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Provinsi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;</a:t>
            </a:r>
          </a:p>
          <a:p>
            <a:pPr marL="257175" indent="-257175" defTabSz="6858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Kementerian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dengan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pihak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ketiga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; </a:t>
            </a:r>
          </a:p>
          <a:p>
            <a:pPr marL="257175" indent="-257175" defTabSz="6858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antardaerah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provinsi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; </a:t>
            </a:r>
          </a:p>
          <a:p>
            <a:pPr marL="257175" indent="-257175" defTabSz="6858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antar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kabupaten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/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kota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dari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lain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provinsi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; </a:t>
            </a:r>
          </a:p>
          <a:p>
            <a:pPr marL="257175" indent="-257175" defTabSz="6858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antar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Pemda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Kabupaten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/Kota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dlm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satu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Provinsi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; dan</a:t>
            </a:r>
          </a:p>
          <a:p>
            <a:pPr marL="257175" indent="-257175" defTabSz="6858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antar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Kementerian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dengan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luar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negeri.</a:t>
            </a:r>
          </a:p>
        </p:txBody>
      </p:sp>
      <p:sp>
        <p:nvSpPr>
          <p:cNvPr id="30" name="Rectangle 29">
            <a:extLst/>
          </p:cNvPr>
          <p:cNvSpPr/>
          <p:nvPr/>
        </p:nvSpPr>
        <p:spPr>
          <a:xfrm>
            <a:off x="2892245" y="3946095"/>
            <a:ext cx="376555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i="1" dirty="0" err="1">
                <a:solidFill>
                  <a:prstClr val="black"/>
                </a:solidFill>
                <a:latin typeface="Calibri Light"/>
              </a:rPr>
              <a:t>Kerjasama</a:t>
            </a:r>
            <a:r>
              <a:rPr lang="en-US" sz="1200" b="1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pelaksanaan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sistem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PSDM </a:t>
            </a:r>
            <a:r>
              <a:rPr lang="en-US" sz="1200" b="1" i="1" dirty="0" err="1">
                <a:solidFill>
                  <a:prstClr val="black"/>
                </a:solidFill>
                <a:latin typeface="Calibri Light"/>
              </a:rPr>
              <a:t>meliputi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:</a:t>
            </a:r>
          </a:p>
          <a:p>
            <a:pPr marL="257175" indent="-257175" defTabSz="6858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penyusunan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dan/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atau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fasilitasi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penyusunan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SKK-PDN;</a:t>
            </a:r>
          </a:p>
          <a:p>
            <a:pPr marL="257175" indent="-257175" defTabSz="6858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penyusunan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SP2-PDN;</a:t>
            </a:r>
          </a:p>
          <a:p>
            <a:pPr marL="257175" indent="-257175" defTabSz="6858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pengembangan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kompetensi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; dan</a:t>
            </a:r>
          </a:p>
          <a:p>
            <a:pPr marL="257175" indent="-257175" defTabSz="6858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sertifikasi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kompetensi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pemerintahan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.</a:t>
            </a:r>
          </a:p>
        </p:txBody>
      </p:sp>
      <p:sp>
        <p:nvSpPr>
          <p:cNvPr id="31" name="Rectangle 30">
            <a:extLst/>
          </p:cNvPr>
          <p:cNvSpPr/>
          <p:nvPr/>
        </p:nvSpPr>
        <p:spPr>
          <a:xfrm>
            <a:off x="601670" y="1655520"/>
            <a:ext cx="2655888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i="1" dirty="0" err="1">
                <a:solidFill>
                  <a:prstClr val="black"/>
                </a:solidFill>
                <a:latin typeface="Calibri Light"/>
              </a:rPr>
              <a:t>Kerja</a:t>
            </a:r>
            <a:r>
              <a:rPr lang="en-US" sz="1200" b="1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b="1" i="1" dirty="0" err="1">
                <a:solidFill>
                  <a:prstClr val="black"/>
                </a:solidFill>
                <a:latin typeface="Calibri Light"/>
              </a:rPr>
              <a:t>sama</a:t>
            </a:r>
            <a:r>
              <a:rPr lang="en-US" sz="1200" b="1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b="1" i="1" dirty="0" err="1">
                <a:solidFill>
                  <a:prstClr val="black"/>
                </a:solidFill>
                <a:latin typeface="Calibri Light"/>
              </a:rPr>
              <a:t>sistem</a:t>
            </a:r>
            <a:r>
              <a:rPr lang="en-US" sz="1200" b="1" i="1" dirty="0">
                <a:solidFill>
                  <a:prstClr val="black"/>
                </a:solidFill>
                <a:latin typeface="Calibri Light"/>
              </a:rPr>
              <a:t> PSDM </a:t>
            </a:r>
            <a:r>
              <a:rPr lang="en-US" sz="1200" b="1" i="1" dirty="0" err="1">
                <a:solidFill>
                  <a:prstClr val="black"/>
                </a:solidFill>
                <a:latin typeface="Calibri Light"/>
              </a:rPr>
              <a:t>dilakukan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:</a:t>
            </a:r>
          </a:p>
          <a:p>
            <a:pPr marL="257175" indent="-257175" defTabSz="6858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antar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K/L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pemerintah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nonkementerian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;</a:t>
            </a:r>
          </a:p>
          <a:p>
            <a:pPr marL="257175" indent="-257175" defTabSz="6858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antar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K/L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pemerintah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nonkementerian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dengan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Pemda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provinsi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;</a:t>
            </a:r>
          </a:p>
          <a:p>
            <a:pPr marL="257175" indent="-257175" defTabSz="6858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Kementerian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dengan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pihak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ketiga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;</a:t>
            </a:r>
          </a:p>
          <a:p>
            <a:pPr marL="257175" indent="-257175" defTabSz="6858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antar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Pemda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provinsi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;</a:t>
            </a:r>
          </a:p>
          <a:p>
            <a:pPr marL="257175" indent="-257175" defTabSz="6858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antar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Pemda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provinsi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dengan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pihak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ketiga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; dan</a:t>
            </a:r>
          </a:p>
          <a:p>
            <a:pPr marL="257175" indent="-257175" defTabSz="6858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kerja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sama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pemerintah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dengan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US" sz="1200" i="1" dirty="0" err="1">
                <a:solidFill>
                  <a:prstClr val="black"/>
                </a:solidFill>
                <a:latin typeface="Calibri Light"/>
              </a:rPr>
              <a:t>luar</a:t>
            </a:r>
            <a:r>
              <a:rPr lang="en-US" sz="1200" i="1" dirty="0">
                <a:solidFill>
                  <a:prstClr val="black"/>
                </a:solidFill>
                <a:latin typeface="Calibri Light"/>
              </a:rPr>
              <a:t> negeri.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23999" y="324000"/>
            <a:ext cx="8820001" cy="324000"/>
          </a:xfrm>
        </p:spPr>
        <p:txBody>
          <a:bodyPr>
            <a:noAutofit/>
          </a:bodyPr>
          <a:lstStyle/>
          <a:p>
            <a:r>
              <a:rPr lang="en-US" sz="3200" dirty="0"/>
              <a:t>KERJA SAMA PENGEMBANGAN SDM APARATUR</a:t>
            </a:r>
          </a:p>
        </p:txBody>
      </p:sp>
    </p:spTree>
    <p:extLst>
      <p:ext uri="{BB962C8B-B14F-4D97-AF65-F5344CB8AC3E}">
        <p14:creationId xmlns:p14="http://schemas.microsoft.com/office/powerpoint/2010/main" val="2196686570"/>
      </p:ext>
    </p:extLst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>
            <a:extLst>
              <a:ext uri="{FF2B5EF4-FFF2-40B4-BE49-F238E27FC236}">
                <a16:creationId xmlns:a16="http://schemas.microsoft.com/office/drawing/2014/main" id="{284844DE-728C-49DF-A885-5B79AF1A94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252" y="246342"/>
            <a:ext cx="2307431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771" name="Group 3">
            <a:extLst>
              <a:ext uri="{FF2B5EF4-FFF2-40B4-BE49-F238E27FC236}">
                <a16:creationId xmlns:a16="http://schemas.microsoft.com/office/drawing/2014/main" id="{E18AB85B-A35A-4A18-A5B9-BB2A7027DA5A}"/>
              </a:ext>
            </a:extLst>
          </p:cNvPr>
          <p:cNvGrpSpPr>
            <a:grpSpLocks/>
          </p:cNvGrpSpPr>
          <p:nvPr/>
        </p:nvGrpSpPr>
        <p:grpSpPr bwMode="auto">
          <a:xfrm>
            <a:off x="1036829" y="128470"/>
            <a:ext cx="5929313" cy="604140"/>
            <a:chOff x="910686" y="-114168"/>
            <a:chExt cx="6521705" cy="1330889"/>
          </a:xfrm>
        </p:grpSpPr>
        <p:sp>
          <p:nvSpPr>
            <p:cNvPr id="32777" name="TextBox 6">
              <a:extLst>
                <a:ext uri="{FF2B5EF4-FFF2-40B4-BE49-F238E27FC236}">
                  <a16:creationId xmlns:a16="http://schemas.microsoft.com/office/drawing/2014/main" id="{B637C8F7-D09B-456A-B7FA-0125AACE2B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0686" y="-114168"/>
              <a:ext cx="6521705" cy="13308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ts val="2081"/>
                </a:lnSpc>
              </a:pPr>
              <a:r>
                <a:rPr lang="en-US" altLang="en-US" sz="1200" b="1" dirty="0">
                  <a:solidFill>
                    <a:srgbClr val="FF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STRATEGI PENGEMBANGAN SDM APARATUR DI LINGKUNGAN KEMENDAGRI DAN PEMDA</a:t>
              </a: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566097E7-FD6E-4481-88B9-99A55512E339}"/>
                </a:ext>
              </a:extLst>
            </p:cNvPr>
            <p:cNvCxnSpPr>
              <a:cxnSpLocks/>
            </p:cNvCxnSpPr>
            <p:nvPr/>
          </p:nvCxnSpPr>
          <p:spPr>
            <a:xfrm>
              <a:off x="910686" y="93041"/>
              <a:ext cx="0" cy="912763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2772" name="Picture 9">
            <a:extLst>
              <a:ext uri="{FF2B5EF4-FFF2-40B4-BE49-F238E27FC236}">
                <a16:creationId xmlns:a16="http://schemas.microsoft.com/office/drawing/2014/main" id="{AF013545-C2D5-40CD-B039-80DCF55430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60" y="208242"/>
            <a:ext cx="413147" cy="563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37BCF3-9D12-4F14-A4AD-C3686AA38F10}"/>
              </a:ext>
            </a:extLst>
          </p:cNvPr>
          <p:cNvSpPr/>
          <p:nvPr/>
        </p:nvSpPr>
        <p:spPr>
          <a:xfrm>
            <a:off x="1143000" y="4893470"/>
            <a:ext cx="6858000" cy="250031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41" tIns="34271" rIns="68541" bIns="34271" anchor="ctr"/>
          <a:lstStyle/>
          <a:p>
            <a:pPr algn="ctr">
              <a:defRPr/>
            </a:pPr>
            <a:endParaRPr lang="en-US" sz="1350"/>
          </a:p>
        </p:txBody>
      </p:sp>
      <p:sp>
        <p:nvSpPr>
          <p:cNvPr id="32775" name="AutoShape 8" descr="Hasil gambar untuk strategi">
            <a:extLst>
              <a:ext uri="{FF2B5EF4-FFF2-40B4-BE49-F238E27FC236}">
                <a16:creationId xmlns:a16="http://schemas.microsoft.com/office/drawing/2014/main" id="{B2935E79-2798-482D-91B6-4B7C628B7A4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57700" y="2457450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id-ID" altLang="en-US" sz="1350"/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67B9A23B-CCC3-4BCC-9E8E-D202115FC7CC}"/>
              </a:ext>
            </a:extLst>
          </p:cNvPr>
          <p:cNvGraphicFramePr/>
          <p:nvPr/>
        </p:nvGraphicFramePr>
        <p:xfrm>
          <a:off x="1143000" y="964395"/>
          <a:ext cx="6858000" cy="37504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>
            <a:extLst>
              <a:ext uri="{FF2B5EF4-FFF2-40B4-BE49-F238E27FC236}">
                <a16:creationId xmlns:a16="http://schemas.microsoft.com/office/drawing/2014/main" id="{76810605-B2BF-4819-A2E4-F74650EDD0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554" y="235685"/>
            <a:ext cx="2307431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3795" name="Group 3">
            <a:extLst>
              <a:ext uri="{FF2B5EF4-FFF2-40B4-BE49-F238E27FC236}">
                <a16:creationId xmlns:a16="http://schemas.microsoft.com/office/drawing/2014/main" id="{6BCE6AA5-0BFF-4413-AA8D-9F3C06EC2AD7}"/>
              </a:ext>
            </a:extLst>
          </p:cNvPr>
          <p:cNvGrpSpPr>
            <a:grpSpLocks/>
          </p:cNvGrpSpPr>
          <p:nvPr/>
        </p:nvGrpSpPr>
        <p:grpSpPr bwMode="auto">
          <a:xfrm>
            <a:off x="1104131" y="117813"/>
            <a:ext cx="5929313" cy="604140"/>
            <a:chOff x="910686" y="-114168"/>
            <a:chExt cx="6521705" cy="1330889"/>
          </a:xfrm>
        </p:grpSpPr>
        <p:sp>
          <p:nvSpPr>
            <p:cNvPr id="33802" name="TextBox 6">
              <a:extLst>
                <a:ext uri="{FF2B5EF4-FFF2-40B4-BE49-F238E27FC236}">
                  <a16:creationId xmlns:a16="http://schemas.microsoft.com/office/drawing/2014/main" id="{356CDBA0-81A8-4B2E-841A-DFF6D0F714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0686" y="-114168"/>
              <a:ext cx="6521705" cy="13308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ts val="2081"/>
                </a:lnSpc>
              </a:pPr>
              <a:r>
                <a:rPr lang="en-US" altLang="en-US" sz="1200" b="1" dirty="0">
                  <a:solidFill>
                    <a:srgbClr val="FF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STRATEGI PENGEMBANGAN SDM APARATUR DI LINGKUNGAN KEMENDAGRI DAN PEMDA</a:t>
              </a: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7109D6C4-3751-42E5-96B5-016B9D268A3C}"/>
                </a:ext>
              </a:extLst>
            </p:cNvPr>
            <p:cNvCxnSpPr>
              <a:cxnSpLocks/>
            </p:cNvCxnSpPr>
            <p:nvPr/>
          </p:nvCxnSpPr>
          <p:spPr>
            <a:xfrm>
              <a:off x="910686" y="93041"/>
              <a:ext cx="0" cy="912763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3796" name="Picture 9">
            <a:extLst>
              <a:ext uri="{FF2B5EF4-FFF2-40B4-BE49-F238E27FC236}">
                <a16:creationId xmlns:a16="http://schemas.microsoft.com/office/drawing/2014/main" id="{B4387097-4CF0-4966-BA6A-A45A8FD55F5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62" y="197585"/>
            <a:ext cx="413147" cy="563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BAB951C-A120-4C5D-AD34-882A5EEFACD8}"/>
              </a:ext>
            </a:extLst>
          </p:cNvPr>
          <p:cNvSpPr/>
          <p:nvPr/>
        </p:nvSpPr>
        <p:spPr>
          <a:xfrm>
            <a:off x="1143000" y="4893470"/>
            <a:ext cx="6858000" cy="250031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541" tIns="34271" rIns="68541" bIns="34271" anchor="ctr"/>
          <a:lstStyle/>
          <a:p>
            <a:pPr algn="ctr">
              <a:defRPr/>
            </a:pPr>
            <a:endParaRPr lang="en-US" sz="1350"/>
          </a:p>
        </p:txBody>
      </p:sp>
      <p:sp>
        <p:nvSpPr>
          <p:cNvPr id="33799" name="AutoShape 8" descr="Hasil gambar untuk strategi">
            <a:extLst>
              <a:ext uri="{FF2B5EF4-FFF2-40B4-BE49-F238E27FC236}">
                <a16:creationId xmlns:a16="http://schemas.microsoft.com/office/drawing/2014/main" id="{E182E767-64CF-46D9-8235-7F1150108BD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57700" y="2457450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id-ID" altLang="en-US" sz="135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F348F7-8D93-4F61-B07A-B51C4299C08C}"/>
              </a:ext>
            </a:extLst>
          </p:cNvPr>
          <p:cNvSpPr txBox="1"/>
          <p:nvPr/>
        </p:nvSpPr>
        <p:spPr>
          <a:xfrm>
            <a:off x="1196580" y="821533"/>
            <a:ext cx="6107906" cy="93487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57175" indent="-257175" algn="just">
              <a:buFontTx/>
              <a:buAutoNum type="arabicPeriod"/>
              <a:defRPr/>
            </a:pPr>
            <a:endParaRPr lang="en-US" altLang="en-US" sz="375" b="1" dirty="0"/>
          </a:p>
          <a:p>
            <a:pPr marL="257175" indent="-257175" algn="just">
              <a:buFontTx/>
              <a:buAutoNum type="arabicPeriod"/>
              <a:defRPr/>
            </a:pPr>
            <a:endParaRPr lang="en-US" altLang="en-US" sz="375" b="1" dirty="0"/>
          </a:p>
          <a:p>
            <a:pPr marL="257175" indent="-257175" algn="just">
              <a:buFontTx/>
              <a:buAutoNum type="arabicPeriod"/>
              <a:defRPr/>
            </a:pPr>
            <a:endParaRPr lang="en-US" sz="375" dirty="0"/>
          </a:p>
          <a:p>
            <a:pPr marL="257175" indent="-257175" algn="just">
              <a:buFontTx/>
              <a:buAutoNum type="arabicPeriod"/>
              <a:defRPr/>
            </a:pPr>
            <a:endParaRPr lang="en-US" sz="375" dirty="0"/>
          </a:p>
          <a:p>
            <a:pPr marL="257175" indent="-257175" algn="just">
              <a:buFontTx/>
              <a:buAutoNum type="arabicPeriod"/>
              <a:defRPr/>
            </a:pPr>
            <a:endParaRPr lang="en-US" sz="375" dirty="0"/>
          </a:p>
          <a:p>
            <a:pPr marL="257175" indent="-257175" algn="just">
              <a:buFontTx/>
              <a:buAutoNum type="arabicPeriod"/>
              <a:defRPr/>
            </a:pPr>
            <a:endParaRPr lang="en-US" sz="375" dirty="0"/>
          </a:p>
          <a:p>
            <a:pPr marL="257175" indent="-257175" algn="just">
              <a:buFontTx/>
              <a:buAutoNum type="arabicPeriod"/>
              <a:defRPr/>
            </a:pPr>
            <a:endParaRPr lang="en-US" sz="375" dirty="0"/>
          </a:p>
          <a:p>
            <a:pPr marL="257175" indent="-257175" algn="just">
              <a:buFontTx/>
              <a:buAutoNum type="arabicPeriod"/>
              <a:defRPr/>
            </a:pPr>
            <a:endParaRPr lang="en-US" sz="375" dirty="0"/>
          </a:p>
          <a:p>
            <a:pPr marL="257175" indent="-257175" algn="just">
              <a:buFontTx/>
              <a:buAutoNum type="arabicPeriod"/>
              <a:defRPr/>
            </a:pPr>
            <a:endParaRPr lang="en-US" sz="375" dirty="0"/>
          </a:p>
          <a:p>
            <a:pPr marL="257175" indent="-257175" algn="just">
              <a:buFontTx/>
              <a:buAutoNum type="arabicPeriod"/>
              <a:defRPr/>
            </a:pPr>
            <a:endParaRPr lang="en-US" sz="1050" dirty="0"/>
          </a:p>
          <a:p>
            <a:pPr algn="just">
              <a:defRPr/>
            </a:pPr>
            <a:endParaRPr lang="en-US" sz="1050" dirty="0"/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70FA6C27-1FA4-4574-B14F-0514C5ED280F}"/>
              </a:ext>
            </a:extLst>
          </p:cNvPr>
          <p:cNvGraphicFramePr/>
          <p:nvPr/>
        </p:nvGraphicFramePr>
        <p:xfrm>
          <a:off x="1143000" y="910817"/>
          <a:ext cx="6858000" cy="37504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object 21"/>
          <p:cNvSpPr>
            <a:spLocks/>
          </p:cNvSpPr>
          <p:nvPr/>
        </p:nvSpPr>
        <p:spPr bwMode="auto">
          <a:xfrm>
            <a:off x="1082675" y="2707039"/>
            <a:ext cx="1644650" cy="1233488"/>
          </a:xfrm>
          <a:custGeom>
            <a:avLst/>
            <a:gdLst>
              <a:gd name="T0" fmla="*/ 2671 w 1645920"/>
              <a:gd name="T1" fmla="*/ 739308 h 1645920"/>
              <a:gd name="T2" fmla="*/ 23411 w 1645920"/>
              <a:gd name="T3" fmla="*/ 611819 h 1645920"/>
              <a:gd name="T4" fmla="*/ 63285 w 1645920"/>
              <a:gd name="T5" fmla="*/ 491869 h 1645920"/>
              <a:gd name="T6" fmla="*/ 120656 w 1645920"/>
              <a:gd name="T7" fmla="*/ 381122 h 1645920"/>
              <a:gd name="T8" fmla="*/ 193856 w 1645920"/>
              <a:gd name="T9" fmla="*/ 281230 h 1645920"/>
              <a:gd name="T10" fmla="*/ 281230 w 1645920"/>
              <a:gd name="T11" fmla="*/ 193856 h 1645920"/>
              <a:gd name="T12" fmla="*/ 381122 w 1645920"/>
              <a:gd name="T13" fmla="*/ 120656 h 1645920"/>
              <a:gd name="T14" fmla="*/ 491869 w 1645920"/>
              <a:gd name="T15" fmla="*/ 63285 h 1645920"/>
              <a:gd name="T16" fmla="*/ 611819 w 1645920"/>
              <a:gd name="T17" fmla="*/ 23411 h 1645920"/>
              <a:gd name="T18" fmla="*/ 739308 w 1645920"/>
              <a:gd name="T19" fmla="*/ 2671 h 1645920"/>
              <a:gd name="T20" fmla="*/ 871418 w 1645920"/>
              <a:gd name="T21" fmla="*/ 2671 h 1645920"/>
              <a:gd name="T22" fmla="*/ 998908 w 1645920"/>
              <a:gd name="T23" fmla="*/ 23411 h 1645920"/>
              <a:gd name="T24" fmla="*/ 1118859 w 1645920"/>
              <a:gd name="T25" fmla="*/ 63285 h 1645920"/>
              <a:gd name="T26" fmla="*/ 1229607 w 1645920"/>
              <a:gd name="T27" fmla="*/ 120656 h 1645920"/>
              <a:gd name="T28" fmla="*/ 1329496 w 1645920"/>
              <a:gd name="T29" fmla="*/ 193856 h 1645920"/>
              <a:gd name="T30" fmla="*/ 1416872 w 1645920"/>
              <a:gd name="T31" fmla="*/ 281230 h 1645920"/>
              <a:gd name="T32" fmla="*/ 1490072 w 1645920"/>
              <a:gd name="T33" fmla="*/ 381122 h 1645920"/>
              <a:gd name="T34" fmla="*/ 1547442 w 1645920"/>
              <a:gd name="T35" fmla="*/ 491869 h 1645920"/>
              <a:gd name="T36" fmla="*/ 1587321 w 1645920"/>
              <a:gd name="T37" fmla="*/ 611819 h 1645920"/>
              <a:gd name="T38" fmla="*/ 1608059 w 1645920"/>
              <a:gd name="T39" fmla="*/ 739308 h 1645920"/>
              <a:gd name="T40" fmla="*/ 1608059 w 1645920"/>
              <a:gd name="T41" fmla="*/ 871418 h 1645920"/>
              <a:gd name="T42" fmla="*/ 1587321 w 1645920"/>
              <a:gd name="T43" fmla="*/ 998908 h 1645920"/>
              <a:gd name="T44" fmla="*/ 1547442 w 1645920"/>
              <a:gd name="T45" fmla="*/ 1118859 h 1645920"/>
              <a:gd name="T46" fmla="*/ 1490072 w 1645920"/>
              <a:gd name="T47" fmla="*/ 1229607 h 1645920"/>
              <a:gd name="T48" fmla="*/ 1416872 w 1645920"/>
              <a:gd name="T49" fmla="*/ 1329496 h 1645920"/>
              <a:gd name="T50" fmla="*/ 1329496 w 1645920"/>
              <a:gd name="T51" fmla="*/ 1416872 h 1645920"/>
              <a:gd name="T52" fmla="*/ 1229607 w 1645920"/>
              <a:gd name="T53" fmla="*/ 1490072 h 1645920"/>
              <a:gd name="T54" fmla="*/ 1118859 w 1645920"/>
              <a:gd name="T55" fmla="*/ 1547442 h 1645920"/>
              <a:gd name="T56" fmla="*/ 998908 w 1645920"/>
              <a:gd name="T57" fmla="*/ 1587321 h 1645920"/>
              <a:gd name="T58" fmla="*/ 871418 w 1645920"/>
              <a:gd name="T59" fmla="*/ 1608059 h 1645920"/>
              <a:gd name="T60" fmla="*/ 739308 w 1645920"/>
              <a:gd name="T61" fmla="*/ 1608059 h 1645920"/>
              <a:gd name="T62" fmla="*/ 611819 w 1645920"/>
              <a:gd name="T63" fmla="*/ 1587321 h 1645920"/>
              <a:gd name="T64" fmla="*/ 491869 w 1645920"/>
              <a:gd name="T65" fmla="*/ 1547442 h 1645920"/>
              <a:gd name="T66" fmla="*/ 381122 w 1645920"/>
              <a:gd name="T67" fmla="*/ 1490072 h 1645920"/>
              <a:gd name="T68" fmla="*/ 281230 w 1645920"/>
              <a:gd name="T69" fmla="*/ 1416872 h 1645920"/>
              <a:gd name="T70" fmla="*/ 193856 w 1645920"/>
              <a:gd name="T71" fmla="*/ 1329496 h 1645920"/>
              <a:gd name="T72" fmla="*/ 120656 w 1645920"/>
              <a:gd name="T73" fmla="*/ 1229607 h 1645920"/>
              <a:gd name="T74" fmla="*/ 63285 w 1645920"/>
              <a:gd name="T75" fmla="*/ 1118859 h 1645920"/>
              <a:gd name="T76" fmla="*/ 23411 w 1645920"/>
              <a:gd name="T77" fmla="*/ 998908 h 1645920"/>
              <a:gd name="T78" fmla="*/ 2671 w 1645920"/>
              <a:gd name="T79" fmla="*/ 871418 h 1645920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1645920"/>
              <a:gd name="T121" fmla="*/ 0 h 1645920"/>
              <a:gd name="T122" fmla="*/ 1645920 w 1645920"/>
              <a:gd name="T123" fmla="*/ 1645920 h 1645920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1645920" h="1645920">
                <a:moveTo>
                  <a:pt x="0" y="822960"/>
                </a:moveTo>
                <a:lnTo>
                  <a:pt x="2727" y="755461"/>
                </a:lnTo>
                <a:lnTo>
                  <a:pt x="10770" y="689465"/>
                </a:lnTo>
                <a:lnTo>
                  <a:pt x="23915" y="625185"/>
                </a:lnTo>
                <a:lnTo>
                  <a:pt x="41952" y="562831"/>
                </a:lnTo>
                <a:lnTo>
                  <a:pt x="64668" y="502616"/>
                </a:lnTo>
                <a:lnTo>
                  <a:pt x="91852" y="444751"/>
                </a:lnTo>
                <a:lnTo>
                  <a:pt x="123292" y="389448"/>
                </a:lnTo>
                <a:lnTo>
                  <a:pt x="158776" y="336919"/>
                </a:lnTo>
                <a:lnTo>
                  <a:pt x="198092" y="287376"/>
                </a:lnTo>
                <a:lnTo>
                  <a:pt x="241030" y="241030"/>
                </a:lnTo>
                <a:lnTo>
                  <a:pt x="287376" y="198092"/>
                </a:lnTo>
                <a:lnTo>
                  <a:pt x="336919" y="158776"/>
                </a:lnTo>
                <a:lnTo>
                  <a:pt x="389448" y="123292"/>
                </a:lnTo>
                <a:lnTo>
                  <a:pt x="444751" y="91852"/>
                </a:lnTo>
                <a:lnTo>
                  <a:pt x="502616" y="64668"/>
                </a:lnTo>
                <a:lnTo>
                  <a:pt x="562831" y="41952"/>
                </a:lnTo>
                <a:lnTo>
                  <a:pt x="625185" y="23915"/>
                </a:lnTo>
                <a:lnTo>
                  <a:pt x="689465" y="10770"/>
                </a:lnTo>
                <a:lnTo>
                  <a:pt x="755461" y="2727"/>
                </a:lnTo>
                <a:lnTo>
                  <a:pt x="822960" y="0"/>
                </a:lnTo>
                <a:lnTo>
                  <a:pt x="890458" y="2727"/>
                </a:lnTo>
                <a:lnTo>
                  <a:pt x="956454" y="10770"/>
                </a:lnTo>
                <a:lnTo>
                  <a:pt x="1020734" y="23915"/>
                </a:lnTo>
                <a:lnTo>
                  <a:pt x="1083088" y="41952"/>
                </a:lnTo>
                <a:lnTo>
                  <a:pt x="1143303" y="64668"/>
                </a:lnTo>
                <a:lnTo>
                  <a:pt x="1201168" y="91852"/>
                </a:lnTo>
                <a:lnTo>
                  <a:pt x="1256471" y="123292"/>
                </a:lnTo>
                <a:lnTo>
                  <a:pt x="1309000" y="158776"/>
                </a:lnTo>
                <a:lnTo>
                  <a:pt x="1358543" y="198092"/>
                </a:lnTo>
                <a:lnTo>
                  <a:pt x="1404889" y="241030"/>
                </a:lnTo>
                <a:lnTo>
                  <a:pt x="1447827" y="287376"/>
                </a:lnTo>
                <a:lnTo>
                  <a:pt x="1487143" y="336919"/>
                </a:lnTo>
                <a:lnTo>
                  <a:pt x="1522627" y="389448"/>
                </a:lnTo>
                <a:lnTo>
                  <a:pt x="1554067" y="444751"/>
                </a:lnTo>
                <a:lnTo>
                  <a:pt x="1581251" y="502616"/>
                </a:lnTo>
                <a:lnTo>
                  <a:pt x="1603967" y="562831"/>
                </a:lnTo>
                <a:lnTo>
                  <a:pt x="1622004" y="625185"/>
                </a:lnTo>
                <a:lnTo>
                  <a:pt x="1635149" y="689465"/>
                </a:lnTo>
                <a:lnTo>
                  <a:pt x="1643192" y="755461"/>
                </a:lnTo>
                <a:lnTo>
                  <a:pt x="1645920" y="822960"/>
                </a:lnTo>
                <a:lnTo>
                  <a:pt x="1643192" y="890458"/>
                </a:lnTo>
                <a:lnTo>
                  <a:pt x="1635149" y="956454"/>
                </a:lnTo>
                <a:lnTo>
                  <a:pt x="1622004" y="1020734"/>
                </a:lnTo>
                <a:lnTo>
                  <a:pt x="1603967" y="1083088"/>
                </a:lnTo>
                <a:lnTo>
                  <a:pt x="1581251" y="1143303"/>
                </a:lnTo>
                <a:lnTo>
                  <a:pt x="1554067" y="1201168"/>
                </a:lnTo>
                <a:lnTo>
                  <a:pt x="1522627" y="1256471"/>
                </a:lnTo>
                <a:lnTo>
                  <a:pt x="1487143" y="1309000"/>
                </a:lnTo>
                <a:lnTo>
                  <a:pt x="1447827" y="1358543"/>
                </a:lnTo>
                <a:lnTo>
                  <a:pt x="1404889" y="1404889"/>
                </a:lnTo>
                <a:lnTo>
                  <a:pt x="1358543" y="1447827"/>
                </a:lnTo>
                <a:lnTo>
                  <a:pt x="1309000" y="1487143"/>
                </a:lnTo>
                <a:lnTo>
                  <a:pt x="1256471" y="1522627"/>
                </a:lnTo>
                <a:lnTo>
                  <a:pt x="1201168" y="1554067"/>
                </a:lnTo>
                <a:lnTo>
                  <a:pt x="1143303" y="1581251"/>
                </a:lnTo>
                <a:lnTo>
                  <a:pt x="1083088" y="1603967"/>
                </a:lnTo>
                <a:lnTo>
                  <a:pt x="1020734" y="1622004"/>
                </a:lnTo>
                <a:lnTo>
                  <a:pt x="956454" y="1635149"/>
                </a:lnTo>
                <a:lnTo>
                  <a:pt x="890458" y="1643192"/>
                </a:lnTo>
                <a:lnTo>
                  <a:pt x="822960" y="1645920"/>
                </a:lnTo>
                <a:lnTo>
                  <a:pt x="755461" y="1643192"/>
                </a:lnTo>
                <a:lnTo>
                  <a:pt x="689465" y="1635149"/>
                </a:lnTo>
                <a:lnTo>
                  <a:pt x="625185" y="1622004"/>
                </a:lnTo>
                <a:lnTo>
                  <a:pt x="562831" y="1603967"/>
                </a:lnTo>
                <a:lnTo>
                  <a:pt x="502616" y="1581251"/>
                </a:lnTo>
                <a:lnTo>
                  <a:pt x="444751" y="1554067"/>
                </a:lnTo>
                <a:lnTo>
                  <a:pt x="389448" y="1522627"/>
                </a:lnTo>
                <a:lnTo>
                  <a:pt x="336919" y="1487143"/>
                </a:lnTo>
                <a:lnTo>
                  <a:pt x="287376" y="1447827"/>
                </a:lnTo>
                <a:lnTo>
                  <a:pt x="241030" y="1404889"/>
                </a:lnTo>
                <a:lnTo>
                  <a:pt x="198092" y="1358543"/>
                </a:lnTo>
                <a:lnTo>
                  <a:pt x="158776" y="1309000"/>
                </a:lnTo>
                <a:lnTo>
                  <a:pt x="123292" y="1256471"/>
                </a:lnTo>
                <a:lnTo>
                  <a:pt x="91852" y="1201168"/>
                </a:lnTo>
                <a:lnTo>
                  <a:pt x="64668" y="1143303"/>
                </a:lnTo>
                <a:lnTo>
                  <a:pt x="41952" y="1083088"/>
                </a:lnTo>
                <a:lnTo>
                  <a:pt x="23915" y="1020734"/>
                </a:lnTo>
                <a:lnTo>
                  <a:pt x="10770" y="956454"/>
                </a:lnTo>
                <a:lnTo>
                  <a:pt x="2727" y="890458"/>
                </a:lnTo>
                <a:lnTo>
                  <a:pt x="0" y="822960"/>
                </a:lnTo>
                <a:close/>
              </a:path>
            </a:pathLst>
          </a:custGeom>
          <a:noFill/>
          <a:ln w="25400">
            <a:solidFill>
              <a:srgbClr val="FFFFFF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id-ID">
              <a:latin typeface="Arial"/>
              <a:cs typeface="Arial"/>
            </a:endParaRPr>
          </a:p>
        </p:txBody>
      </p:sp>
      <p:sp>
        <p:nvSpPr>
          <p:cNvPr id="8199" name="object 9"/>
          <p:cNvSpPr txBox="1">
            <a:spLocks noChangeArrowheads="1"/>
          </p:cNvSpPr>
          <p:nvPr/>
        </p:nvSpPr>
        <p:spPr bwMode="auto">
          <a:xfrm>
            <a:off x="1477968" y="1827166"/>
            <a:ext cx="866775" cy="384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eaLnBrk="1" hangingPunct="1">
              <a:lnSpc>
                <a:spcPts val="1325"/>
              </a:lnSpc>
              <a:spcBef>
                <a:spcPts val="63"/>
              </a:spcBef>
            </a:pPr>
            <a:r>
              <a:rPr lang="id-ID" altLang="id-ID" b="1" baseline="2000" dirty="0">
                <a:solidFill>
                  <a:srgbClr val="FFFFFF"/>
                </a:solidFill>
                <a:latin typeface="Arial"/>
                <a:cs typeface="Arial"/>
              </a:rPr>
              <a:t>Sebagai wakil</a:t>
            </a:r>
            <a:endParaRPr lang="id-ID" altLang="id-ID" sz="1200" b="1" dirty="0">
              <a:solidFill>
                <a:srgbClr val="000000"/>
              </a:solidFill>
              <a:latin typeface="Arial"/>
              <a:cs typeface="Arial"/>
            </a:endParaRPr>
          </a:p>
          <a:p>
            <a:pPr algn="ctr" eaLnBrk="1" hangingPunct="1">
              <a:lnSpc>
                <a:spcPts val="1325"/>
              </a:lnSpc>
            </a:pPr>
            <a:r>
              <a:rPr lang="id-ID" altLang="id-ID" b="1" baseline="2000" dirty="0">
                <a:solidFill>
                  <a:srgbClr val="FFFFFF"/>
                </a:solidFill>
                <a:latin typeface="Arial"/>
                <a:cs typeface="Arial"/>
              </a:rPr>
              <a:t>pemerintah</a:t>
            </a:r>
            <a:endParaRPr lang="id-ID" altLang="id-ID" sz="1200" b="1" dirty="0">
              <a:solidFill>
                <a:srgbClr val="000000"/>
              </a:solidFill>
              <a:latin typeface="Arial"/>
              <a:cs typeface="Arial"/>
            </a:endParaRPr>
          </a:p>
          <a:p>
            <a:pPr algn="ctr" eaLnBrk="1" hangingPunct="1">
              <a:lnSpc>
                <a:spcPts val="1325"/>
              </a:lnSpc>
            </a:pPr>
            <a:r>
              <a:rPr lang="id-ID" altLang="id-ID" b="1" baseline="2000" dirty="0">
                <a:solidFill>
                  <a:srgbClr val="FFFFFF"/>
                </a:solidFill>
                <a:latin typeface="Arial"/>
                <a:cs typeface="Arial"/>
              </a:rPr>
              <a:t>pusat</a:t>
            </a:r>
            <a:endParaRPr lang="id-ID" altLang="id-ID" sz="1200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43030" y="3216625"/>
            <a:ext cx="1165225" cy="228600"/>
          </a:xfrm>
          <a:prstGeom prst="rect">
            <a:avLst/>
          </a:prstGeom>
        </p:spPr>
        <p:txBody>
          <a:bodyPr lIns="0" tIns="0" rIns="0" bIns="0"/>
          <a:lstStyle/>
          <a:p>
            <a:pPr marL="12700" eaLnBrk="1" hangingPunct="1">
              <a:lnSpc>
                <a:spcPts val="2338"/>
              </a:lnSpc>
              <a:spcBef>
                <a:spcPts val="113"/>
              </a:spcBef>
            </a:pPr>
            <a:r>
              <a:rPr lang="id-ID" sz="3300" baseline="2000">
                <a:solidFill>
                  <a:srgbClr val="FFFFFF"/>
                </a:solidFill>
                <a:latin typeface="Arial"/>
                <a:cs typeface="Arial"/>
              </a:rPr>
              <a:t>Gubernur</a:t>
            </a:r>
            <a:endParaRPr lang="id-ID" sz="220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8203" name="TextBox 55"/>
          <p:cNvSpPr txBox="1">
            <a:spLocks noChangeArrowheads="1"/>
          </p:cNvSpPr>
          <p:nvPr/>
        </p:nvSpPr>
        <p:spPr bwMode="auto">
          <a:xfrm>
            <a:off x="2291082" y="3946097"/>
            <a:ext cx="5267789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id-ID" sz="4400" b="1" dirty="0">
                <a:solidFill>
                  <a:srgbClr val="FF0000"/>
                </a:solidFill>
                <a:latin typeface="Arial"/>
                <a:cs typeface="Arial"/>
              </a:rPr>
              <a:t>Harus disinergikan</a:t>
            </a:r>
          </a:p>
        </p:txBody>
      </p:sp>
      <p:grpSp>
        <p:nvGrpSpPr>
          <p:cNvPr id="4" name="Group 1"/>
          <p:cNvGrpSpPr>
            <a:grpSpLocks/>
          </p:cNvGrpSpPr>
          <p:nvPr/>
        </p:nvGrpSpPr>
        <p:grpSpPr bwMode="auto">
          <a:xfrm>
            <a:off x="754379" y="1197405"/>
            <a:ext cx="7836425" cy="2507202"/>
            <a:chOff x="662598" y="2214563"/>
            <a:chExt cx="7836425" cy="2861655"/>
          </a:xfrm>
        </p:grpSpPr>
        <p:sp>
          <p:nvSpPr>
            <p:cNvPr id="52" name="Oval 51"/>
            <p:cNvSpPr/>
            <p:nvPr/>
          </p:nvSpPr>
          <p:spPr>
            <a:xfrm>
              <a:off x="662598" y="2214563"/>
              <a:ext cx="2748690" cy="1285875"/>
            </a:xfrm>
            <a:prstGeom prst="ellipse">
              <a:avLst/>
            </a:prstGeom>
            <a:solidFill>
              <a:srgbClr val="FFDC47"/>
            </a:solidFill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d-ID" sz="2800" b="1" dirty="0">
                  <a:solidFill>
                    <a:schemeClr val="tx1"/>
                  </a:solidFill>
                  <a:latin typeface="Arial"/>
                  <a:cs typeface="Arial"/>
                </a:rPr>
                <a:t>UU NO. 5/2014</a:t>
              </a:r>
            </a:p>
          </p:txBody>
        </p:sp>
        <p:sp>
          <p:nvSpPr>
            <p:cNvPr id="53" name="Oval 52"/>
            <p:cNvSpPr/>
            <p:nvPr/>
          </p:nvSpPr>
          <p:spPr>
            <a:xfrm>
              <a:off x="5549158" y="2388856"/>
              <a:ext cx="2949865" cy="12858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d-ID" sz="2800" b="1" dirty="0">
                  <a:latin typeface="Arial"/>
                  <a:cs typeface="Arial"/>
                </a:rPr>
                <a:t>UU NO. 23/2014</a:t>
              </a:r>
            </a:p>
          </p:txBody>
        </p:sp>
        <p:sp>
          <p:nvSpPr>
            <p:cNvPr id="2" name="TextBox 15"/>
            <p:cNvSpPr txBox="1">
              <a:spLocks noChangeArrowheads="1"/>
            </p:cNvSpPr>
            <p:nvPr/>
          </p:nvSpPr>
          <p:spPr bwMode="auto">
            <a:xfrm>
              <a:off x="1426123" y="3783204"/>
              <a:ext cx="1374219" cy="42154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d-ID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/>
                  <a:cs typeface="Arial"/>
                </a:rPr>
                <a:t>PP 11/2017</a:t>
              </a:r>
            </a:p>
          </p:txBody>
        </p:sp>
        <p:sp>
          <p:nvSpPr>
            <p:cNvPr id="3" name="TextBox 16"/>
            <p:cNvSpPr txBox="1">
              <a:spLocks noChangeArrowheads="1"/>
            </p:cNvSpPr>
            <p:nvPr/>
          </p:nvSpPr>
          <p:spPr bwMode="auto">
            <a:xfrm>
              <a:off x="6159978" y="3957498"/>
              <a:ext cx="1386956" cy="42154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d-ID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/>
                  <a:cs typeface="Arial"/>
                </a:rPr>
                <a:t>PP 18/2016</a:t>
              </a:r>
            </a:p>
          </p:txBody>
        </p:sp>
        <p:sp>
          <p:nvSpPr>
            <p:cNvPr id="8208" name="TextBox 17"/>
            <p:cNvSpPr txBox="1">
              <a:spLocks noChangeArrowheads="1"/>
            </p:cNvSpPr>
            <p:nvPr/>
          </p:nvSpPr>
          <p:spPr bwMode="auto">
            <a:xfrm>
              <a:off x="6923503" y="4654672"/>
              <a:ext cx="1386956" cy="42154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d-ID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/>
                  <a:cs typeface="Arial"/>
                </a:rPr>
                <a:t>PP 12/2017</a:t>
              </a:r>
            </a:p>
          </p:txBody>
        </p:sp>
      </p:grpSp>
      <p:sp>
        <p:nvSpPr>
          <p:cNvPr id="23" name="TextBox 15"/>
          <p:cNvSpPr txBox="1">
            <a:spLocks noChangeArrowheads="1"/>
          </p:cNvSpPr>
          <p:nvPr/>
        </p:nvSpPr>
        <p:spPr bwMode="auto">
          <a:xfrm>
            <a:off x="907080" y="3182570"/>
            <a:ext cx="1942960" cy="3693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d-ID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Perpres 79/2018</a:t>
            </a:r>
          </a:p>
        </p:txBody>
      </p:sp>
      <p:sp>
        <p:nvSpPr>
          <p:cNvPr id="6" name="Rectangle 5"/>
          <p:cNvSpPr/>
          <p:nvPr/>
        </p:nvSpPr>
        <p:spPr>
          <a:xfrm>
            <a:off x="601674" y="237761"/>
            <a:ext cx="80933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d-ID" sz="2400" b="1" dirty="0">
                <a:latin typeface="Arial"/>
                <a:cs typeface="Arial"/>
              </a:rPr>
              <a:t>PAYUNG HUKUM PENGEMBANGAN KOMPETENSI</a:t>
            </a:r>
          </a:p>
          <a:p>
            <a:pPr algn="ctr">
              <a:defRPr/>
            </a:pPr>
            <a:r>
              <a:rPr lang="id-ID" sz="2400" b="1" dirty="0">
                <a:latin typeface="Arial"/>
                <a:cs typeface="Arial"/>
              </a:rPr>
              <a:t>SDM ASN PEMDAGRI</a:t>
            </a:r>
          </a:p>
        </p:txBody>
      </p:sp>
      <p:sp>
        <p:nvSpPr>
          <p:cNvPr id="7" name="Striped Right Arrow 6"/>
          <p:cNvSpPr/>
          <p:nvPr/>
        </p:nvSpPr>
        <p:spPr>
          <a:xfrm rot="5400000">
            <a:off x="3818966" y="2058242"/>
            <a:ext cx="1679755" cy="1832460"/>
          </a:xfrm>
          <a:prstGeom prst="strip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Left-Right Arrow 8"/>
          <p:cNvSpPr/>
          <p:nvPr/>
        </p:nvSpPr>
        <p:spPr>
          <a:xfrm>
            <a:off x="3731755" y="1502068"/>
            <a:ext cx="1832460" cy="610820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03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xmlns:p14="http://schemas.microsoft.com/office/powerpoint/2010/main" spd="slow">
        <p:blinds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8"/>
          <p:cNvGrpSpPr/>
          <p:nvPr/>
        </p:nvGrpSpPr>
        <p:grpSpPr bwMode="auto">
          <a:xfrm>
            <a:off x="1331640" y="3280048"/>
            <a:ext cx="6196132" cy="862859"/>
            <a:chOff x="1270490" y="2779593"/>
            <a:chExt cx="9580787" cy="1150056"/>
          </a:xfrm>
        </p:grpSpPr>
        <p:sp>
          <p:nvSpPr>
            <p:cNvPr id="11" name="Rectangle 10"/>
            <p:cNvSpPr/>
            <p:nvPr/>
          </p:nvSpPr>
          <p:spPr>
            <a:xfrm>
              <a:off x="6825138" y="2819734"/>
              <a:ext cx="807245" cy="964011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sz="4100" b="1" kern="0" dirty="0">
                  <a:ln w="50800"/>
                  <a:solidFill>
                    <a:srgbClr val="FFFFFF">
                      <a:shade val="50000"/>
                    </a:srgbClr>
                  </a:solidFill>
                  <a:latin typeface="Georgia" panose="02040502050405020303" pitchFamily="18" charset="0"/>
                </a:rPr>
                <a:t>K</a:t>
              </a:r>
              <a:endParaRPr lang="en-US" sz="4100" b="1" kern="0" dirty="0">
                <a:ln w="50800"/>
                <a:solidFill>
                  <a:srgbClr val="FFFFFF">
                    <a:shade val="50000"/>
                  </a:srgbClr>
                </a:solidFill>
                <a:latin typeface="Georgia" panose="02040502050405020303" pitchFamily="18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270490" y="2799935"/>
              <a:ext cx="807245" cy="96401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4100" b="1" kern="0" dirty="0">
                  <a:ln w="50800"/>
                  <a:solidFill>
                    <a:srgbClr val="FFFFFF">
                      <a:shade val="50000"/>
                    </a:srgbClr>
                  </a:solidFill>
                  <a:latin typeface="Georgia" panose="02040502050405020303" pitchFamily="18" charset="0"/>
                </a:rPr>
                <a:t>T</a:t>
              </a:r>
            </a:p>
          </p:txBody>
        </p:sp>
        <p:sp>
          <p:nvSpPr>
            <p:cNvPr id="13" name="Rectangle 12"/>
            <p:cNvSpPr/>
            <p:nvPr/>
          </p:nvSpPr>
          <p:spPr>
            <a:xfrm rot="20139065">
              <a:off x="2022567" y="2779594"/>
              <a:ext cx="807245" cy="96401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sz="4100" b="1" kern="0" dirty="0">
                  <a:ln w="50800"/>
                  <a:solidFill>
                    <a:srgbClr val="000000"/>
                  </a:solidFill>
                  <a:latin typeface="Georgia" panose="02040502050405020303" pitchFamily="18" charset="0"/>
                </a:rPr>
                <a:t>E</a:t>
              </a:r>
              <a:endParaRPr lang="en-US" sz="4100" b="1" kern="0" dirty="0">
                <a:ln w="50800"/>
                <a:solidFill>
                  <a:srgbClr val="000000"/>
                </a:solidFill>
                <a:latin typeface="Georgia" panose="02040502050405020303" pitchFamily="18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 rot="854772">
              <a:off x="2819891" y="2779593"/>
              <a:ext cx="807245" cy="964012"/>
            </a:xfrm>
            <a:prstGeom prst="rect">
              <a:avLst/>
            </a:prstGeom>
            <a:solidFill>
              <a:srgbClr val="F79646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sz="4100" b="1" kern="0" dirty="0">
                  <a:ln w="50800"/>
                  <a:solidFill>
                    <a:srgbClr val="FFFFFF">
                      <a:shade val="50000"/>
                    </a:srgbClr>
                  </a:solidFill>
                  <a:latin typeface="Georgia" panose="02040502050405020303" pitchFamily="18" charset="0"/>
                </a:rPr>
                <a:t>R</a:t>
              </a:r>
              <a:endParaRPr lang="en-US" sz="4100" b="1" kern="0" dirty="0">
                <a:ln w="50800"/>
                <a:solidFill>
                  <a:srgbClr val="FFFFFF">
                    <a:shade val="50000"/>
                  </a:srgbClr>
                </a:solidFill>
                <a:latin typeface="Georgia" panose="02040502050405020303" pitchFamily="18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 rot="21189568">
              <a:off x="3632690" y="2779593"/>
              <a:ext cx="807245" cy="964012"/>
            </a:xfrm>
            <a:prstGeom prst="rect">
              <a:avLst/>
            </a:prstGeom>
            <a:solidFill>
              <a:srgbClr val="C0504D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sz="4100" b="1" kern="0" dirty="0">
                  <a:ln w="50800"/>
                  <a:solidFill>
                    <a:srgbClr val="000000"/>
                  </a:solidFill>
                  <a:latin typeface="Georgia" panose="02040502050405020303" pitchFamily="18" charset="0"/>
                </a:rPr>
                <a:t>I</a:t>
              </a:r>
              <a:endParaRPr lang="en-US" sz="4100" b="1" kern="0" dirty="0">
                <a:ln w="50800"/>
                <a:solidFill>
                  <a:srgbClr val="000000"/>
                </a:solidFill>
                <a:latin typeface="Georgia" panose="02040502050405020303" pitchFamily="18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 rot="844907">
              <a:off x="4432709" y="2792939"/>
              <a:ext cx="807245" cy="964012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sz="4100" b="1" kern="0" dirty="0">
                  <a:ln w="50800"/>
                  <a:solidFill>
                    <a:srgbClr val="FFFFFF">
                      <a:shade val="50000"/>
                    </a:srgbClr>
                  </a:solidFill>
                  <a:latin typeface="Georgia" panose="02040502050405020303" pitchFamily="18" charset="0"/>
                </a:rPr>
                <a:t>M</a:t>
              </a:r>
              <a:endParaRPr lang="en-US" sz="4100" b="1" kern="0" dirty="0">
                <a:ln w="50800"/>
                <a:solidFill>
                  <a:srgbClr val="FFFFFF">
                    <a:shade val="50000"/>
                  </a:srgbClr>
                </a:solidFill>
                <a:latin typeface="Georgia" panose="02040502050405020303" pitchFamily="18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 rot="953057">
              <a:off x="7678018" y="2865937"/>
              <a:ext cx="807245" cy="964012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sz="4100" b="1" kern="0" dirty="0">
                  <a:ln w="50800"/>
                  <a:solidFill>
                    <a:srgbClr val="000000"/>
                  </a:solidFill>
                  <a:latin typeface="Georgia" panose="02040502050405020303" pitchFamily="18" charset="0"/>
                </a:rPr>
                <a:t>A</a:t>
              </a:r>
              <a:endParaRPr lang="en-US" sz="4100" b="1" kern="0" dirty="0">
                <a:ln w="50800"/>
                <a:solidFill>
                  <a:srgbClr val="000000"/>
                </a:solidFill>
                <a:latin typeface="Georgia" panose="02040502050405020303" pitchFamily="18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 rot="20640298">
              <a:off x="8488057" y="2794221"/>
              <a:ext cx="807245" cy="964012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sz="4100" b="1" kern="0" dirty="0">
                  <a:ln w="50800"/>
                  <a:solidFill>
                    <a:srgbClr val="FFFFFF">
                      <a:shade val="50000"/>
                    </a:srgbClr>
                  </a:solidFill>
                  <a:latin typeface="Georgia" panose="02040502050405020303" pitchFamily="18" charset="0"/>
                </a:rPr>
                <a:t>S</a:t>
              </a:r>
              <a:endParaRPr lang="en-US" sz="4100" b="1" kern="0" dirty="0">
                <a:ln w="50800"/>
                <a:solidFill>
                  <a:srgbClr val="FFFFFF">
                    <a:shade val="50000"/>
                  </a:srgbClr>
                </a:solidFill>
                <a:latin typeface="Georgia" panose="02040502050405020303" pitchFamily="18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 rot="21305446">
              <a:off x="5337962" y="2918731"/>
              <a:ext cx="807245" cy="964012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sz="4100" b="1" kern="0" dirty="0">
                  <a:ln w="50800"/>
                  <a:solidFill>
                    <a:srgbClr val="FFFFFF">
                      <a:shade val="50000"/>
                    </a:srgbClr>
                  </a:solidFill>
                  <a:latin typeface="Georgia" panose="02040502050405020303" pitchFamily="18" charset="0"/>
                </a:rPr>
                <a:t>A</a:t>
              </a:r>
              <a:endParaRPr lang="en-US" sz="4100" b="1" kern="0" dirty="0">
                <a:ln w="50800"/>
                <a:solidFill>
                  <a:srgbClr val="FFFFFF">
                    <a:shade val="50000"/>
                  </a:srgbClr>
                </a:solidFill>
                <a:latin typeface="Georgia" panose="02040502050405020303" pitchFamily="18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 rot="21189568">
              <a:off x="9244012" y="2952292"/>
              <a:ext cx="807245" cy="964012"/>
            </a:xfrm>
            <a:prstGeom prst="rect">
              <a:avLst/>
            </a:prstGeom>
            <a:solidFill>
              <a:srgbClr val="C0504D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sz="4100" b="1" kern="0" dirty="0">
                  <a:ln w="50800"/>
                  <a:solidFill>
                    <a:srgbClr val="000000"/>
                  </a:solidFill>
                  <a:latin typeface="Georgia" panose="02040502050405020303" pitchFamily="18" charset="0"/>
                </a:rPr>
                <a:t>I</a:t>
              </a:r>
              <a:endParaRPr lang="en-US" sz="4100" b="1" kern="0" dirty="0">
                <a:ln w="50800"/>
                <a:solidFill>
                  <a:srgbClr val="000000"/>
                </a:solidFill>
                <a:latin typeface="Georgia" panose="02040502050405020303" pitchFamily="18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 rot="844907">
              <a:off x="10044032" y="2965637"/>
              <a:ext cx="807245" cy="964012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sz="4100" b="1" kern="0" dirty="0">
                  <a:ln w="50800"/>
                  <a:solidFill>
                    <a:srgbClr val="FFFFFF">
                      <a:shade val="50000"/>
                    </a:srgbClr>
                  </a:solidFill>
                  <a:latin typeface="Georgia" panose="02040502050405020303" pitchFamily="18" charset="0"/>
                </a:rPr>
                <a:t>H</a:t>
              </a:r>
              <a:endParaRPr lang="en-US" sz="4100" b="1" kern="0" dirty="0">
                <a:ln w="50800"/>
                <a:solidFill>
                  <a:srgbClr val="FFFFFF">
                    <a:shade val="50000"/>
                  </a:srgbClr>
                </a:solidFill>
                <a:latin typeface="Georgia" panose="02040502050405020303" pitchFamily="18" charset="0"/>
              </a:endParaRPr>
            </a:p>
          </p:txBody>
        </p:sp>
      </p:grpSp>
      <p:pic>
        <p:nvPicPr>
          <p:cNvPr id="23" name="Picture 2" descr="C:\Users\Pc3\Desktop\LOGO KEMENTERIAN DALAM NEGER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885" y="1350110"/>
            <a:ext cx="1016794" cy="1088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1670605" y="2419045"/>
            <a:ext cx="6228184" cy="785146"/>
          </a:xfrm>
          <a:prstGeom prst="rect">
            <a:avLst/>
          </a:prstGeom>
          <a:noFill/>
          <a:ln w="9525" cap="flat" cmpd="sng" algn="ctr">
            <a:noFill/>
            <a:prstDash val="solid"/>
            <a:headEnd/>
            <a:tailEnd/>
          </a:ln>
          <a:effectLst/>
        </p:spPr>
        <p:txBody>
          <a:bodyPr lIns="72000" tIns="72000" rIns="72000" bIns="72000" anchor="ctr" anchorCtr="1"/>
          <a:lstStyle/>
          <a:p>
            <a:pPr algn="ctr"/>
            <a:r>
              <a:rPr lang="en-US" sz="2400" b="1" kern="0" dirty="0">
                <a:solidFill>
                  <a:prstClr val="black"/>
                </a:solidFill>
                <a:latin typeface="Bookman Old Style" pitchFamily="18" charset="0"/>
              </a:rPr>
              <a:t>KEMENTERIAN DALAM NEGERI</a:t>
            </a:r>
            <a:endParaRPr lang="id-ID" sz="2400" kern="0" dirty="0">
              <a:solidFill>
                <a:prstClr val="black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984131"/>
      </p:ext>
    </p:extLst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 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image" Target="../media/image7.jpeg" 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reeze">
  <a:themeElements>
    <a:clrScheme name="Expo">
      <a:dk1>
        <a:sysClr val="windowText" lastClr="000000"/>
      </a:dk1>
      <a:lt1>
        <a:sysClr val="window" lastClr="FFFFFF"/>
      </a:lt1>
      <a:dk2>
        <a:srgbClr val="263B86"/>
      </a:dk2>
      <a:lt2>
        <a:srgbClr val="76B6F2"/>
      </a:lt2>
      <a:accent1>
        <a:srgbClr val="FBC01E"/>
      </a:accent1>
      <a:accent2>
        <a:srgbClr val="EFE1A2"/>
      </a:accent2>
      <a:accent3>
        <a:srgbClr val="FA8716"/>
      </a:accent3>
      <a:accent4>
        <a:srgbClr val="BE0204"/>
      </a:accent4>
      <a:accent5>
        <a:srgbClr val="640F10"/>
      </a:accent5>
      <a:accent6>
        <a:srgbClr val="7E13E3"/>
      </a:accent6>
      <a:hlink>
        <a:srgbClr val="D2D200"/>
      </a:hlink>
      <a:folHlink>
        <a:srgbClr val="D0B9F8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Angles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1611</TotalTime>
  <Words>2405</Words>
  <Application>Microsoft Office PowerPoint</Application>
  <PresentationFormat>Peragaan Layar (16:9)</PresentationFormat>
  <Paragraphs>460</Paragraphs>
  <Slides>27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Judul Slide</vt:lpstr>
      </vt:variant>
      <vt:variant>
        <vt:i4>27</vt:i4>
      </vt:variant>
    </vt:vector>
  </HeadingPairs>
  <TitlesOfParts>
    <vt:vector size="30" baseType="lpstr">
      <vt:lpstr>Office Theme</vt:lpstr>
      <vt:lpstr>Breeze</vt:lpstr>
      <vt:lpstr>Angles</vt:lpstr>
      <vt:lpstr>PERAN STRATEGIS KEMENTERIAN/LEMBAGA TERHADAP PENGEMBANGAN KOMPETENSI SDM APARATUR BAGI PEMERINTAH DAERAH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TUJUAN OTONOMI DAERAH</vt:lpstr>
      <vt:lpstr>KOMPETENSI ASN (UU NO 5/2014 ttg ASN &amp; UU NO 23/2014 ttg PEMDA)</vt:lpstr>
      <vt:lpstr>PERAN KOMPETENSI PEMERINTAHAN DLM PENYELENGGARAAN PEMERINTAHAN DAERAH</vt:lpstr>
      <vt:lpstr>Presentasi PowerPoint</vt:lpstr>
      <vt:lpstr>KEBIJAKAN DIKLAT SATU PINTU</vt:lpstr>
      <vt:lpstr>PEMBANGUNAN SDM MENJADI PRIORITAS  PEMERINTAH</vt:lpstr>
      <vt:lpstr>ANGGARAN KOMPETENSI ASN (PERMENDAGRI 38/2018)</vt:lpstr>
      <vt:lpstr>Presentasi PowerPoint</vt:lpstr>
      <vt:lpstr>Presentasi PowerPoint</vt:lpstr>
      <vt:lpstr>ANGGARAN KOMPETENSI ASN (PERMENDAGRI 38/2018)</vt:lpstr>
      <vt:lpstr>Presentasi PowerPoint</vt:lpstr>
      <vt:lpstr>Presentasi PowerPoint</vt:lpstr>
      <vt:lpstr>Sistem Pengembangan  SDM Aparatur Pemdagri  Berbasis Kompetensi</vt:lpstr>
      <vt:lpstr>Presentasi PowerPoint</vt:lpstr>
      <vt:lpstr>Presentasi PowerPoint</vt:lpstr>
      <vt:lpstr>KERJA SAMA PENGEMBANGAN SDM APARATUR</vt:lpstr>
      <vt:lpstr>Presentasi PowerPoint</vt:lpstr>
      <vt:lpstr>Presentasi PowerPoint</vt:lpstr>
      <vt:lpstr>Presentasi PowerPoint</vt:lpstr>
      <vt:lpstr>Presentasi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Pengguna Tidak dikenal</cp:lastModifiedBy>
  <cp:revision>264</cp:revision>
  <dcterms:created xsi:type="dcterms:W3CDTF">2013-08-21T19:17:07Z</dcterms:created>
  <dcterms:modified xsi:type="dcterms:W3CDTF">2019-05-01T14:37:17Z</dcterms:modified>
</cp:coreProperties>
</file>