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5" r:id="rId1"/>
  </p:sldMasterIdLst>
  <p:notesMasterIdLst>
    <p:notesMasterId r:id="rId8"/>
  </p:notesMasterIdLst>
  <p:sldIdLst>
    <p:sldId id="256" r:id="rId2"/>
    <p:sldId id="257" r:id="rId3"/>
    <p:sldId id="259" r:id="rId4"/>
    <p:sldId id="263" r:id="rId5"/>
    <p:sldId id="267" r:id="rId6"/>
    <p:sldId id="261" r:id="rId7"/>
  </p:sldIdLst>
  <p:sldSz cx="17610138" cy="9906000"/>
  <p:notesSz cx="7102475" cy="1121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554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ANO BAGREN" initials="FB" lastIdx="2" clrIdx="0">
    <p:extLst>
      <p:ext uri="{19B8F6BF-5375-455C-9EA6-DF929625EA0E}">
        <p15:presenceInfo xmlns:p15="http://schemas.microsoft.com/office/powerpoint/2012/main" xmlns="" userId="FANO BAGRE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2A50"/>
    <a:srgbClr val="FAD116"/>
    <a:srgbClr val="70BF4E"/>
    <a:srgbClr val="A270B1"/>
    <a:srgbClr val="27AAE1"/>
    <a:srgbClr val="673091"/>
    <a:srgbClr val="0973BA"/>
    <a:srgbClr val="FBA819"/>
    <a:srgbClr val="4FBE94"/>
    <a:srgbClr val="13316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015" autoAdjust="0"/>
    <p:restoredTop sz="94660"/>
  </p:normalViewPr>
  <p:slideViewPr>
    <p:cSldViewPr snapToGrid="0">
      <p:cViewPr varScale="1">
        <p:scale>
          <a:sx n="63" d="100"/>
          <a:sy n="63" d="100"/>
        </p:scale>
        <p:origin x="-402" y="-120"/>
      </p:cViewPr>
      <p:guideLst>
        <p:guide orient="horz" pos="3120"/>
        <p:guide pos="554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autoTitleDeleted val="1"/>
    <c:plotArea>
      <c:layout>
        <c:manualLayout>
          <c:layoutTarget val="inner"/>
          <c:xMode val="edge"/>
          <c:yMode val="edge"/>
          <c:x val="0.15244920950180826"/>
          <c:y val="6.9859291285741074E-2"/>
          <c:w val="0.70551784182982358"/>
          <c:h val="0.860281417428519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15.450000000000006</c:v>
                </c:pt>
                <c:pt idx="1">
                  <c:v>84.55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4B4-41D9-8659-637EFDA2BD1C}"/>
            </c:ext>
          </c:extLst>
        </c:ser>
        <c:dLbls/>
        <c:firstSliceAng val="0"/>
        <c:holeSize val="84"/>
      </c:doughnut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autoTitleDeleted val="1"/>
    <c:plotArea>
      <c:layout>
        <c:manualLayout>
          <c:layoutTarget val="inner"/>
          <c:xMode val="edge"/>
          <c:yMode val="edge"/>
          <c:x val="0.15244920950180826"/>
          <c:y val="6.9859291285741074E-2"/>
          <c:w val="0.70551784182982358"/>
          <c:h val="0.860281417428519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4B3-4EA6-8402-7A8F9B26B7AA}"/>
            </c:ext>
          </c:extLst>
        </c:ser>
        <c:dLbls/>
        <c:firstSliceAng val="0"/>
        <c:holeSize val="84"/>
      </c:doughnut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autoTitleDeleted val="1"/>
    <c:plotArea>
      <c:layout>
        <c:manualLayout>
          <c:layoutTarget val="inner"/>
          <c:xMode val="edge"/>
          <c:yMode val="edge"/>
          <c:x val="0.15244920950180826"/>
          <c:y val="6.9859291285741074E-2"/>
          <c:w val="0.70551784182982358"/>
          <c:h val="0.860281417428519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17.09</c:v>
                </c:pt>
                <c:pt idx="1">
                  <c:v>82.910000000000025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4B4-41D9-8659-637EFDA2BD1C}"/>
            </c:ext>
          </c:extLst>
        </c:ser>
        <c:dLbls/>
        <c:firstSliceAng val="0"/>
        <c:holeSize val="84"/>
      </c:doughnut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autoTitleDeleted val="1"/>
    <c:plotArea>
      <c:layout>
        <c:manualLayout>
          <c:layoutTarget val="inner"/>
          <c:xMode val="edge"/>
          <c:yMode val="edge"/>
          <c:x val="0.15244920950180826"/>
          <c:y val="6.9859291285741074E-2"/>
          <c:w val="0.70551784182982358"/>
          <c:h val="0.860281417428519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14.91</c:v>
                </c:pt>
                <c:pt idx="1">
                  <c:v>85.09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1A2-41D6-AB64-44E7FE6AA528}"/>
            </c:ext>
          </c:extLst>
        </c:ser>
        <c:dLbls/>
        <c:firstSliceAng val="0"/>
        <c:holeSize val="84"/>
      </c:doughnut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autoTitleDeleted val="1"/>
    <c:plotArea>
      <c:layout>
        <c:manualLayout>
          <c:layoutTarget val="inner"/>
          <c:xMode val="edge"/>
          <c:yMode val="edge"/>
          <c:x val="0.15244920950180826"/>
          <c:y val="6.9859291285741074E-2"/>
          <c:w val="0.70551784182982358"/>
          <c:h val="0.860281417428519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14.31</c:v>
                </c:pt>
                <c:pt idx="1">
                  <c:v>85.69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2F4-4166-88D4-1B173F49C083}"/>
            </c:ext>
          </c:extLst>
        </c:ser>
        <c:dLbls/>
        <c:firstSliceAng val="0"/>
        <c:holeSize val="84"/>
      </c:doughnut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Pegawai</c:v>
                </c:pt>
                <c:pt idx="1">
                  <c:v>Modal</c:v>
                </c:pt>
                <c:pt idx="2">
                  <c:v>Barang RM</c:v>
                </c:pt>
                <c:pt idx="3">
                  <c:v>Barang PNBP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 formatCode="0.0%">
                  <c:v>0.19600000000000001</c:v>
                </c:pt>
                <c:pt idx="1">
                  <c:v>0</c:v>
                </c:pt>
                <c:pt idx="2" formatCode="0.0%">
                  <c:v>0.16209999999999999</c:v>
                </c:pt>
                <c:pt idx="3" formatCode="0.0%">
                  <c:v>8.5900000000000004E-2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CD-4D4A-A5A6-555B92F09C74}"/>
            </c:ext>
          </c:extLst>
        </c:ser>
        <c:dLbls/>
        <c:gapWidth val="90"/>
        <c:overlap val="44"/>
        <c:axId val="120967936"/>
        <c:axId val="120969472"/>
      </c:barChart>
      <c:catAx>
        <c:axId val="120967936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en-US"/>
          </a:p>
        </c:txPr>
        <c:crossAx val="120969472"/>
        <c:crosses val="autoZero"/>
        <c:auto val="1"/>
        <c:lblAlgn val="ctr"/>
        <c:lblOffset val="100"/>
      </c:catAx>
      <c:valAx>
        <c:axId val="120969472"/>
        <c:scaling>
          <c:orientation val="minMax"/>
        </c:scaling>
        <c:delete val="1"/>
        <c:axPos val="l"/>
        <c:numFmt formatCode="0.0%" sourceLinked="1"/>
        <c:tickLblPos val="nextTo"/>
        <c:crossAx val="120967936"/>
        <c:crosses val="autoZero"/>
        <c:crossBetween val="between"/>
      </c:valAx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en-US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6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Pegawai</c:v>
                </c:pt>
                <c:pt idx="1">
                  <c:v>Modal</c:v>
                </c:pt>
                <c:pt idx="2">
                  <c:v>Barang RM</c:v>
                </c:pt>
                <c:pt idx="3">
                  <c:v>Barang PNBP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 formatCode="0.0%">
                  <c:v>0.21840000000000018</c:v>
                </c:pt>
                <c:pt idx="1">
                  <c:v>0.44</c:v>
                </c:pt>
                <c:pt idx="2" formatCode="0.0%">
                  <c:v>0.1770000000000001</c:v>
                </c:pt>
                <c:pt idx="3" formatCode="0.0%">
                  <c:v>1.1200000000000009E-2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CD-4D4A-A5A6-555B92F09C74}"/>
            </c:ext>
          </c:extLst>
        </c:ser>
        <c:dLbls/>
        <c:gapWidth val="90"/>
        <c:overlap val="44"/>
        <c:axId val="121040256"/>
        <c:axId val="121042048"/>
      </c:barChart>
      <c:catAx>
        <c:axId val="121040256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en-US"/>
          </a:p>
        </c:txPr>
        <c:crossAx val="121042048"/>
        <c:crosses val="autoZero"/>
        <c:auto val="1"/>
        <c:lblAlgn val="ctr"/>
        <c:lblOffset val="100"/>
      </c:catAx>
      <c:valAx>
        <c:axId val="121042048"/>
        <c:scaling>
          <c:orientation val="minMax"/>
        </c:scaling>
        <c:delete val="1"/>
        <c:axPos val="l"/>
        <c:numFmt formatCode="0.0%" sourceLinked="1"/>
        <c:tickLblPos val="nextTo"/>
        <c:crossAx val="121040256"/>
        <c:crosses val="autoZero"/>
        <c:crossBetween val="between"/>
      </c:valAx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en-US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Pegawai</c:v>
                </c:pt>
                <c:pt idx="1">
                  <c:v>Modal</c:v>
                </c:pt>
                <c:pt idx="2">
                  <c:v>Barang RM</c:v>
                </c:pt>
                <c:pt idx="3">
                  <c:v>Barang PNBP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0.2410000000000001</c:v>
                </c:pt>
                <c:pt idx="1">
                  <c:v>7.2600000000000012E-2</c:v>
                </c:pt>
                <c:pt idx="2">
                  <c:v>0.15340000000000012</c:v>
                </c:pt>
                <c:pt idx="3">
                  <c:v>2.6500000000000006E-2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CD-4D4A-A5A6-555B92F09C74}"/>
            </c:ext>
          </c:extLst>
        </c:ser>
        <c:dLbls/>
        <c:gapWidth val="90"/>
        <c:overlap val="44"/>
        <c:axId val="121203712"/>
        <c:axId val="121209600"/>
      </c:barChart>
      <c:catAx>
        <c:axId val="121203712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en-US"/>
          </a:p>
        </c:txPr>
        <c:crossAx val="121209600"/>
        <c:crosses val="autoZero"/>
        <c:auto val="1"/>
        <c:lblAlgn val="ctr"/>
        <c:lblOffset val="100"/>
      </c:catAx>
      <c:valAx>
        <c:axId val="121209600"/>
        <c:scaling>
          <c:orientation val="minMax"/>
        </c:scaling>
        <c:delete val="1"/>
        <c:axPos val="l"/>
        <c:numFmt formatCode="0.0%" sourceLinked="1"/>
        <c:tickLblPos val="nextTo"/>
        <c:crossAx val="121203712"/>
        <c:crosses val="autoZero"/>
        <c:crossBetween val="between"/>
      </c:valAx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en-US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8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Pegawai</c:v>
                </c:pt>
                <c:pt idx="1">
                  <c:v>Modal</c:v>
                </c:pt>
                <c:pt idx="2">
                  <c:v>Barang RM</c:v>
                </c:pt>
                <c:pt idx="3">
                  <c:v>Barang PNBP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0.25840000000000002</c:v>
                </c:pt>
                <c:pt idx="1">
                  <c:v>0</c:v>
                </c:pt>
                <c:pt idx="2">
                  <c:v>0.15670000000000012</c:v>
                </c:pt>
                <c:pt idx="3">
                  <c:v>5.5900000000000012E-2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CD-4D4A-A5A6-555B92F09C74}"/>
            </c:ext>
          </c:extLst>
        </c:ser>
        <c:dLbls/>
        <c:gapWidth val="90"/>
        <c:overlap val="44"/>
        <c:axId val="122432896"/>
        <c:axId val="122434688"/>
      </c:barChart>
      <c:catAx>
        <c:axId val="122432896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en-US"/>
          </a:p>
        </c:txPr>
        <c:crossAx val="122434688"/>
        <c:crosses val="autoZero"/>
        <c:auto val="1"/>
        <c:lblAlgn val="ctr"/>
        <c:lblOffset val="100"/>
      </c:catAx>
      <c:valAx>
        <c:axId val="122434688"/>
        <c:scaling>
          <c:orientation val="minMax"/>
        </c:scaling>
        <c:delete val="1"/>
        <c:axPos val="l"/>
        <c:numFmt formatCode="0.0%" sourceLinked="1"/>
        <c:tickLblPos val="nextTo"/>
        <c:crossAx val="122432896"/>
        <c:crosses val="autoZero"/>
        <c:crossBetween val="between"/>
      </c:valAx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en-US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autoTitleDeleted val="1"/>
    <c:plotArea>
      <c:layout>
        <c:manualLayout>
          <c:layoutTarget val="inner"/>
          <c:xMode val="edge"/>
          <c:yMode val="edge"/>
          <c:x val="0.15244920950180826"/>
          <c:y val="6.9859291285741074E-2"/>
          <c:w val="0.70551784182982358"/>
          <c:h val="0.8602814174285190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colored</c:v>
                </c:pt>
                <c:pt idx="1">
                  <c:v>blank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24.72</c:v>
                </c:pt>
                <c:pt idx="1">
                  <c:v>75.28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4B4-41D9-8659-637EFDA2BD1C}"/>
            </c:ext>
          </c:extLst>
        </c:ser>
        <c:dLbls/>
        <c:firstSliceAng val="0"/>
        <c:holeSize val="84"/>
      </c:doughnut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Pegawai</c:v>
                </c:pt>
                <c:pt idx="1">
                  <c:v>Modal</c:v>
                </c:pt>
                <c:pt idx="2">
                  <c:v>Barang RM</c:v>
                </c:pt>
                <c:pt idx="3">
                  <c:v>Barang PNBP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0.21300000000000011</c:v>
                </c:pt>
                <c:pt idx="1">
                  <c:v>0</c:v>
                </c:pt>
                <c:pt idx="2">
                  <c:v>0.21800000000000011</c:v>
                </c:pt>
                <c:pt idx="3">
                  <c:v>0.3666000000000002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CD-4D4A-A5A6-555B92F09C74}"/>
            </c:ext>
          </c:extLst>
        </c:ser>
        <c:dLbls/>
        <c:gapWidth val="90"/>
        <c:overlap val="44"/>
        <c:axId val="122696064"/>
        <c:axId val="122697600"/>
      </c:barChart>
      <c:catAx>
        <c:axId val="122696064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en-US"/>
          </a:p>
        </c:txPr>
        <c:crossAx val="122697600"/>
        <c:crosses val="autoZero"/>
        <c:auto val="1"/>
        <c:lblAlgn val="ctr"/>
        <c:lblOffset val="100"/>
      </c:catAx>
      <c:valAx>
        <c:axId val="122697600"/>
        <c:scaling>
          <c:orientation val="minMax"/>
        </c:scaling>
        <c:delete val="1"/>
        <c:axPos val="l"/>
        <c:numFmt formatCode="0.0%" sourceLinked="1"/>
        <c:tickLblPos val="nextTo"/>
        <c:crossAx val="122696064"/>
        <c:crosses val="autoZero"/>
        <c:crossBetween val="between"/>
      </c:valAx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en-US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600" dirty="0"/>
                      <a:t>14,4%</a:t>
                    </a:r>
                  </a:p>
                </c:rich>
              </c:tx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3240-4AD2-8336-6BE0545CB2D6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600" dirty="0"/>
                      <a:t>10,9%</a:t>
                    </a:r>
                  </a:p>
                </c:rich>
              </c:tx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240-4AD2-8336-6BE0545CB2D6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600" dirty="0"/>
                      <a:t>16,6%</a:t>
                    </a:r>
                  </a:p>
                </c:rich>
              </c:tx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3240-4AD2-8336-6BE0545CB2D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Pegawai</c:v>
                </c:pt>
                <c:pt idx="1">
                  <c:v>Modal</c:v>
                </c:pt>
                <c:pt idx="2">
                  <c:v>Barang RM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0.14390000000000011</c:v>
                </c:pt>
                <c:pt idx="1">
                  <c:v>0.10870000000000007</c:v>
                </c:pt>
                <c:pt idx="2">
                  <c:v>0.16569999999999999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CD-4D4A-A5A6-555B92F09C74}"/>
            </c:ext>
          </c:extLst>
        </c:ser>
        <c:dLbls/>
        <c:gapWidth val="90"/>
        <c:overlap val="44"/>
        <c:axId val="123195392"/>
        <c:axId val="123196928"/>
      </c:barChart>
      <c:catAx>
        <c:axId val="123195392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en-US"/>
          </a:p>
        </c:txPr>
        <c:crossAx val="123196928"/>
        <c:crosses val="autoZero"/>
        <c:auto val="1"/>
        <c:lblAlgn val="ctr"/>
        <c:lblOffset val="100"/>
      </c:catAx>
      <c:valAx>
        <c:axId val="123196928"/>
        <c:scaling>
          <c:orientation val="minMax"/>
        </c:scaling>
        <c:delete val="1"/>
        <c:axPos val="l"/>
        <c:numFmt formatCode="0.0%" sourceLinked="1"/>
        <c:tickLblPos val="nextTo"/>
        <c:crossAx val="123195392"/>
        <c:crosses val="autoZero"/>
        <c:crossBetween val="between"/>
      </c:valAx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en-US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XX</c:v>
                </c:pt>
              </c:strCache>
            </c:strRef>
          </c:tx>
          <c:dPt>
            <c:idx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4FE-443F-8E02-F9ED9EF4E441}"/>
              </c:ext>
            </c:extLst>
          </c:dPt>
          <c:dPt>
            <c:idx val="1"/>
            <c:spPr>
              <a:gradFill flip="none" rotWithShape="1">
                <a:gsLst>
                  <a:gs pos="0">
                    <a:schemeClr val="accent1">
                      <a:lumMod val="0"/>
                      <a:lumOff val="100000"/>
                    </a:schemeClr>
                  </a:gs>
                  <a:gs pos="35000">
                    <a:schemeClr val="accent1">
                      <a:lumMod val="0"/>
                      <a:lumOff val="100000"/>
                    </a:schemeClr>
                  </a:gs>
                  <a:gs pos="100000">
                    <a:schemeClr val="bg2"/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4FE-443F-8E02-F9ED9EF4E441}"/>
              </c:ext>
            </c:extLst>
          </c:dPt>
          <c:cat>
            <c:strRef>
              <c:f>Sheet1!$A$2:$A$3</c:f>
              <c:strCache>
                <c:ptCount val="2"/>
                <c:pt idx="0">
                  <c:v>First</c:v>
                </c:pt>
                <c:pt idx="1">
                  <c:v>Auto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17.25</c:v>
                </c:pt>
                <c:pt idx="1">
                  <c:v>82.75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4FE-443F-8E02-F9ED9EF4E441}"/>
            </c:ext>
          </c:extLst>
        </c:ser>
        <c:dLbls/>
        <c:firstSliceAng val="0"/>
      </c:pie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4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dirty="0"/>
                      <a:t>14,4%</a:t>
                    </a:r>
                  </a:p>
                </c:rich>
              </c:tx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9A2-4357-A224-D5B372DFD641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dirty="0"/>
                      <a:t>10,9%</a:t>
                    </a:r>
                  </a:p>
                </c:rich>
              </c:tx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9A2-4357-A224-D5B372DFD641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/>
                      <a:t>16,6</a:t>
                    </a:r>
                    <a:r>
                      <a:rPr lang="en-US"/>
                      <a:t>%</a:t>
                    </a:r>
                  </a:p>
                </c:rich>
              </c:tx>
              <c:dLblPos val="outEnd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B9A2-4357-A224-D5B372DFD64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Pegawai</c:v>
                </c:pt>
                <c:pt idx="1">
                  <c:v>Modal</c:v>
                </c:pt>
                <c:pt idx="2">
                  <c:v>Barang RM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0.14390000000000011</c:v>
                </c:pt>
                <c:pt idx="1">
                  <c:v>0.10870000000000007</c:v>
                </c:pt>
                <c:pt idx="2">
                  <c:v>0.16569999999999999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DCD-4D4A-A5A6-555B92F09C74}"/>
            </c:ext>
          </c:extLst>
        </c:ser>
        <c:dLbls/>
        <c:gapWidth val="90"/>
        <c:overlap val="44"/>
        <c:axId val="123688832"/>
        <c:axId val="123690368"/>
      </c:barChart>
      <c:catAx>
        <c:axId val="123688832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en-US"/>
          </a:p>
        </c:txPr>
        <c:crossAx val="123690368"/>
        <c:crosses val="autoZero"/>
        <c:auto val="1"/>
        <c:lblAlgn val="ctr"/>
        <c:lblOffset val="100"/>
      </c:catAx>
      <c:valAx>
        <c:axId val="123690368"/>
        <c:scaling>
          <c:orientation val="minMax"/>
        </c:scaling>
        <c:delete val="1"/>
        <c:axPos val="l"/>
        <c:numFmt formatCode="0.0%" sourceLinked="1"/>
        <c:tickLblPos val="nextTo"/>
        <c:crossAx val="123688832"/>
        <c:crosses val="autoZero"/>
        <c:crossBetween val="between"/>
      </c:valAx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txPr>
    <a:bodyPr/>
    <a:lstStyle/>
    <a:p>
      <a:pPr>
        <a:defRPr sz="1800"/>
      </a:pPr>
      <a:endParaRPr lang="en-US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60864"/>
          </a:xfrm>
          <a:prstGeom prst="rect">
            <a:avLst/>
          </a:prstGeom>
        </p:spPr>
        <p:txBody>
          <a:bodyPr vert="horz" lIns="104681" tIns="52340" rIns="104681" bIns="52340" rtlCol="0"/>
          <a:lstStyle>
            <a:lvl1pPr algn="l">
              <a:defRPr sz="14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60864"/>
          </a:xfrm>
          <a:prstGeom prst="rect">
            <a:avLst/>
          </a:prstGeom>
        </p:spPr>
        <p:txBody>
          <a:bodyPr vert="horz" lIns="104681" tIns="52340" rIns="104681" bIns="52340" rtlCol="0"/>
          <a:lstStyle>
            <a:lvl1pPr algn="r">
              <a:defRPr sz="1400"/>
            </a:lvl1pPr>
          </a:lstStyle>
          <a:p>
            <a:fld id="{0147575E-4890-482B-AEF6-6D236E07B0B3}" type="datetimeFigureOut">
              <a:rPr lang="id-ID" smtClean="0"/>
              <a:pPr/>
              <a:t>01/04/2019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187325" y="841375"/>
            <a:ext cx="7477125" cy="4206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4681" tIns="52340" rIns="104681" bIns="5234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5328205"/>
            <a:ext cx="5681980" cy="5047774"/>
          </a:xfrm>
          <a:prstGeom prst="rect">
            <a:avLst/>
          </a:prstGeom>
        </p:spPr>
        <p:txBody>
          <a:bodyPr vert="horz" lIns="104681" tIns="52340" rIns="104681" bIns="5234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654464"/>
            <a:ext cx="3077739" cy="560864"/>
          </a:xfrm>
          <a:prstGeom prst="rect">
            <a:avLst/>
          </a:prstGeom>
        </p:spPr>
        <p:txBody>
          <a:bodyPr vert="horz" lIns="104681" tIns="52340" rIns="104681" bIns="52340" rtlCol="0" anchor="b"/>
          <a:lstStyle>
            <a:lvl1pPr algn="l">
              <a:defRPr sz="14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10654464"/>
            <a:ext cx="3077739" cy="560864"/>
          </a:xfrm>
          <a:prstGeom prst="rect">
            <a:avLst/>
          </a:prstGeom>
        </p:spPr>
        <p:txBody>
          <a:bodyPr vert="horz" lIns="104681" tIns="52340" rIns="104681" bIns="52340" rtlCol="0" anchor="b"/>
          <a:lstStyle>
            <a:lvl1pPr algn="r">
              <a:defRPr sz="1400"/>
            </a:lvl1pPr>
          </a:lstStyle>
          <a:p>
            <a:fld id="{139BDD15-0E6B-413E-BE79-C44E50E6B7BA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5A6995-277D-4C47-B075-AD85F466DE5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19062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7610142" cy="9906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1" y="1"/>
            <a:ext cx="3329418" cy="9906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0310" y="1621191"/>
            <a:ext cx="12698560" cy="3448756"/>
          </a:xfrm>
        </p:spPr>
        <p:txBody>
          <a:bodyPr anchor="b">
            <a:normAutofit/>
          </a:bodyPr>
          <a:lstStyle>
            <a:lvl1pPr algn="l">
              <a:defRPr sz="693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0310" y="5202944"/>
            <a:ext cx="12698560" cy="2391656"/>
          </a:xfrm>
        </p:spPr>
        <p:txBody>
          <a:bodyPr>
            <a:normAutofit/>
          </a:bodyPr>
          <a:lstStyle>
            <a:lvl1pPr marL="0" indent="0" algn="l">
              <a:buNone/>
              <a:defRPr sz="2889" cap="all" baseline="0">
                <a:solidFill>
                  <a:schemeClr val="accent2"/>
                </a:solidFill>
              </a:defRPr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222765" y="7814735"/>
            <a:ext cx="3962281" cy="527403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10309" y="7814735"/>
            <a:ext cx="7402391" cy="52740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295110" y="7814733"/>
            <a:ext cx="1113762" cy="527403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05760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61804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8655" y="2049994"/>
            <a:ext cx="14308237" cy="4120620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8655" y="6390745"/>
            <a:ext cx="14308237" cy="1985788"/>
          </a:xfrm>
        </p:spPr>
        <p:txBody>
          <a:bodyPr>
            <a:normAutofit/>
          </a:bodyPr>
          <a:lstStyle>
            <a:lvl1pPr marL="0" indent="0">
              <a:buNone/>
              <a:defRPr sz="26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66038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46408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8655" y="3249258"/>
            <a:ext cx="7046350" cy="51158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15133" y="3249258"/>
            <a:ext cx="7041760" cy="51158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69724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8655" y="894294"/>
            <a:ext cx="14308237" cy="21348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78857" y="3249258"/>
            <a:ext cx="6716152" cy="1190095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3467" b="0" cap="all" baseline="0">
                <a:solidFill>
                  <a:schemeClr val="tx1"/>
                </a:solidFill>
              </a:defRPr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8655" y="4439352"/>
            <a:ext cx="7046353" cy="39257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45334" y="3249256"/>
            <a:ext cx="6711557" cy="1190095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3467" b="0" cap="all" baseline="0">
                <a:solidFill>
                  <a:schemeClr val="tx1"/>
                </a:solidFill>
              </a:defRPr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915132" y="4439352"/>
            <a:ext cx="7041759" cy="39257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52187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60771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9982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303" y="880535"/>
            <a:ext cx="5569664" cy="2368721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47621" y="856073"/>
            <a:ext cx="8509269" cy="750899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56303" y="3249258"/>
            <a:ext cx="5569664" cy="5115809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91034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8658" y="880533"/>
            <a:ext cx="8571810" cy="2368724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660721" y="880535"/>
            <a:ext cx="5296171" cy="7484532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8655" y="3249258"/>
            <a:ext cx="8571814" cy="5115809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13711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8655" y="6217849"/>
            <a:ext cx="14317416" cy="1183513"/>
          </a:xfrm>
        </p:spPr>
        <p:txBody>
          <a:bodyPr anchor="b">
            <a:normAutofit/>
          </a:bodyPr>
          <a:lstStyle>
            <a:lvl1pPr>
              <a:defRPr sz="462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48655" y="875949"/>
            <a:ext cx="14317415" cy="4766346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4622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8588" y="7401362"/>
            <a:ext cx="14315255" cy="985793"/>
          </a:xfrm>
        </p:spPr>
        <p:txBody>
          <a:bodyPr>
            <a:normAutofit/>
          </a:bodyPr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12800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8721" y="880533"/>
            <a:ext cx="14308172" cy="4953000"/>
          </a:xfrm>
        </p:spPr>
        <p:txBody>
          <a:bodyPr anchor="ctr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8655" y="6383866"/>
            <a:ext cx="14306011" cy="1981199"/>
          </a:xfrm>
        </p:spPr>
        <p:txBody>
          <a:bodyPr anchor="ctr">
            <a:normAutofit/>
          </a:bodyPr>
          <a:lstStyle>
            <a:lvl1pPr marL="0" indent="0">
              <a:buNone/>
              <a:defRPr sz="2600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884625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8910" y="880533"/>
            <a:ext cx="13436905" cy="3969953"/>
          </a:xfrm>
        </p:spPr>
        <p:txBody>
          <a:bodyPr anchor="ctr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2485301" y="4861360"/>
            <a:ext cx="12641830" cy="792954"/>
          </a:xfrm>
        </p:spPr>
        <p:txBody>
          <a:bodyPr anchor="t">
            <a:normAutofit/>
          </a:bodyPr>
          <a:lstStyle>
            <a:lvl1pPr marL="0" indent="0">
              <a:buNone/>
              <a:defRPr sz="2022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8655" y="6225439"/>
            <a:ext cx="14308240" cy="2151494"/>
          </a:xfrm>
        </p:spPr>
        <p:txBody>
          <a:bodyPr anchor="ctr">
            <a:normAutofit/>
          </a:bodyPr>
          <a:lstStyle>
            <a:lvl1pPr marL="0" indent="0">
              <a:buNone/>
              <a:defRPr sz="2600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1305034" y="1057903"/>
            <a:ext cx="880507" cy="844676"/>
          </a:xfrm>
          <a:prstGeom prst="rect">
            <a:avLst/>
          </a:prstGeom>
        </p:spPr>
        <p:txBody>
          <a:bodyPr vert="horz" lIns="132076" tIns="66038" rIns="132076" bIns="6603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11555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5220189" y="3993849"/>
            <a:ext cx="880507" cy="844676"/>
          </a:xfrm>
          <a:prstGeom prst="rect">
            <a:avLst/>
          </a:prstGeom>
        </p:spPr>
        <p:txBody>
          <a:bodyPr vert="horz" lIns="132076" tIns="66038" rIns="132076" bIns="6603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11555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5618750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8654" y="3082504"/>
            <a:ext cx="14308239" cy="3628206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8588" y="6727724"/>
            <a:ext cx="14306078" cy="1647597"/>
          </a:xfrm>
        </p:spPr>
        <p:txBody>
          <a:bodyPr anchor="t">
            <a:normAutofit/>
          </a:bodyPr>
          <a:lstStyle>
            <a:lvl1pPr marL="0" indent="0">
              <a:buNone/>
              <a:defRPr sz="2600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81477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648658" y="880533"/>
            <a:ext cx="14308234" cy="27516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648655" y="3863113"/>
            <a:ext cx="4617604" cy="9906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3467" b="0" cap="all" baseline="0">
                <a:solidFill>
                  <a:schemeClr val="tx1"/>
                </a:solidFill>
              </a:defRPr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629167" y="4853713"/>
            <a:ext cx="4634700" cy="3511352"/>
          </a:xfrm>
        </p:spPr>
        <p:txBody>
          <a:bodyPr anchor="t">
            <a:normAutofit/>
          </a:bodyPr>
          <a:lstStyle>
            <a:lvl1pPr marL="0" indent="0">
              <a:buNone/>
              <a:defRPr sz="2022"/>
            </a:lvl1pPr>
            <a:lvl2pPr marL="660380" indent="0">
              <a:buNone/>
              <a:defRPr sz="1733"/>
            </a:lvl2pPr>
            <a:lvl3pPr marL="1320759" indent="0">
              <a:buNone/>
              <a:defRPr sz="1444"/>
            </a:lvl3pPr>
            <a:lvl4pPr marL="1981139" indent="0">
              <a:buNone/>
              <a:defRPr sz="1300"/>
            </a:lvl4pPr>
            <a:lvl5pPr marL="2641519" indent="0">
              <a:buNone/>
              <a:defRPr sz="1300"/>
            </a:lvl5pPr>
            <a:lvl6pPr marL="3301898" indent="0">
              <a:buNone/>
              <a:defRPr sz="1300"/>
            </a:lvl6pPr>
            <a:lvl7pPr marL="3962278" indent="0">
              <a:buNone/>
              <a:defRPr sz="1300"/>
            </a:lvl7pPr>
            <a:lvl8pPr marL="4622658" indent="0">
              <a:buNone/>
              <a:defRPr sz="1300"/>
            </a:lvl8pPr>
            <a:lvl9pPr marL="5283037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1134" y="3867695"/>
            <a:ext cx="4599529" cy="9906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3467" b="0" cap="all" baseline="0">
                <a:solidFill>
                  <a:schemeClr val="tx1"/>
                </a:solidFill>
              </a:defRPr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6505890" y="4858295"/>
            <a:ext cx="4616060" cy="3511352"/>
          </a:xfrm>
        </p:spPr>
        <p:txBody>
          <a:bodyPr anchor="t">
            <a:normAutofit/>
          </a:bodyPr>
          <a:lstStyle>
            <a:lvl1pPr marL="0" indent="0">
              <a:buNone/>
              <a:defRPr sz="2022"/>
            </a:lvl1pPr>
            <a:lvl2pPr marL="660380" indent="0">
              <a:buNone/>
              <a:defRPr sz="1733"/>
            </a:lvl2pPr>
            <a:lvl3pPr marL="1320759" indent="0">
              <a:buNone/>
              <a:defRPr sz="1444"/>
            </a:lvl3pPr>
            <a:lvl4pPr marL="1981139" indent="0">
              <a:buNone/>
              <a:defRPr sz="1300"/>
            </a:lvl4pPr>
            <a:lvl5pPr marL="2641519" indent="0">
              <a:buNone/>
              <a:defRPr sz="1300"/>
            </a:lvl5pPr>
            <a:lvl6pPr marL="3301898" indent="0">
              <a:buNone/>
              <a:defRPr sz="1300"/>
            </a:lvl6pPr>
            <a:lvl7pPr marL="3962278" indent="0">
              <a:buNone/>
              <a:defRPr sz="1300"/>
            </a:lvl7pPr>
            <a:lvl8pPr marL="4622658" indent="0">
              <a:buNone/>
              <a:defRPr sz="1300"/>
            </a:lvl8pPr>
            <a:lvl9pPr marL="5283037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1342076" y="3863113"/>
            <a:ext cx="4614815" cy="9906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3467" b="0" cap="all" baseline="0">
                <a:solidFill>
                  <a:schemeClr val="tx1"/>
                </a:solidFill>
              </a:defRPr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11342076" y="4853713"/>
            <a:ext cx="4614815" cy="3511352"/>
          </a:xfrm>
        </p:spPr>
        <p:txBody>
          <a:bodyPr anchor="t">
            <a:normAutofit/>
          </a:bodyPr>
          <a:lstStyle>
            <a:lvl1pPr marL="0" indent="0">
              <a:buNone/>
              <a:defRPr sz="2022"/>
            </a:lvl1pPr>
            <a:lvl2pPr marL="660380" indent="0">
              <a:buNone/>
              <a:defRPr sz="1733"/>
            </a:lvl2pPr>
            <a:lvl3pPr marL="1320759" indent="0">
              <a:buNone/>
              <a:defRPr sz="1444"/>
            </a:lvl3pPr>
            <a:lvl4pPr marL="1981139" indent="0">
              <a:buNone/>
              <a:defRPr sz="1300"/>
            </a:lvl4pPr>
            <a:lvl5pPr marL="2641519" indent="0">
              <a:buNone/>
              <a:defRPr sz="1300"/>
            </a:lvl5pPr>
            <a:lvl6pPr marL="3301898" indent="0">
              <a:buNone/>
              <a:defRPr sz="1300"/>
            </a:lvl6pPr>
            <a:lvl7pPr marL="3962278" indent="0">
              <a:buNone/>
              <a:defRPr sz="1300"/>
            </a:lvl7pPr>
            <a:lvl8pPr marL="4622658" indent="0">
              <a:buNone/>
              <a:defRPr sz="1300"/>
            </a:lvl8pPr>
            <a:lvl9pPr marL="5283037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107524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648656" y="880533"/>
            <a:ext cx="14308236" cy="27516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648658" y="6362194"/>
            <a:ext cx="4615208" cy="832378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889" b="0" cap="all" baseline="0">
                <a:solidFill>
                  <a:schemeClr val="tx1"/>
                </a:solidFill>
              </a:defRPr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648658" y="3852331"/>
            <a:ext cx="4615208" cy="2201333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889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648658" y="7194573"/>
            <a:ext cx="4615208" cy="1181329"/>
          </a:xfrm>
        </p:spPr>
        <p:txBody>
          <a:bodyPr anchor="t">
            <a:normAutofit/>
          </a:bodyPr>
          <a:lstStyle>
            <a:lvl1pPr marL="0" indent="0">
              <a:buNone/>
              <a:defRPr sz="2022"/>
            </a:lvl1pPr>
            <a:lvl2pPr marL="660380" indent="0">
              <a:buNone/>
              <a:defRPr sz="1733"/>
            </a:lvl2pPr>
            <a:lvl3pPr marL="1320759" indent="0">
              <a:buNone/>
              <a:defRPr sz="1444"/>
            </a:lvl3pPr>
            <a:lvl4pPr marL="1981139" indent="0">
              <a:buNone/>
              <a:defRPr sz="1300"/>
            </a:lvl4pPr>
            <a:lvl5pPr marL="2641519" indent="0">
              <a:buNone/>
              <a:defRPr sz="1300"/>
            </a:lvl5pPr>
            <a:lvl6pPr marL="3301898" indent="0">
              <a:buNone/>
              <a:defRPr sz="1300"/>
            </a:lvl6pPr>
            <a:lvl7pPr marL="3962278" indent="0">
              <a:buNone/>
              <a:defRPr sz="1300"/>
            </a:lvl7pPr>
            <a:lvl8pPr marL="4622658" indent="0">
              <a:buNone/>
              <a:defRPr sz="1300"/>
            </a:lvl8pPr>
            <a:lvl9pPr marL="5283037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3993" y="6362194"/>
            <a:ext cx="4622661" cy="832378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889" b="0" cap="all" baseline="0">
                <a:solidFill>
                  <a:schemeClr val="tx1"/>
                </a:solidFill>
              </a:defRPr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6483993" y="3852331"/>
            <a:ext cx="4620552" cy="2201333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889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6481884" y="7194571"/>
            <a:ext cx="4622661" cy="1170494"/>
          </a:xfrm>
        </p:spPr>
        <p:txBody>
          <a:bodyPr anchor="t">
            <a:normAutofit/>
          </a:bodyPr>
          <a:lstStyle>
            <a:lvl1pPr marL="0" indent="0">
              <a:buNone/>
              <a:defRPr sz="2022"/>
            </a:lvl1pPr>
            <a:lvl2pPr marL="660380" indent="0">
              <a:buNone/>
              <a:defRPr sz="1733"/>
            </a:lvl2pPr>
            <a:lvl3pPr marL="1320759" indent="0">
              <a:buNone/>
              <a:defRPr sz="1444"/>
            </a:lvl3pPr>
            <a:lvl4pPr marL="1981139" indent="0">
              <a:buNone/>
              <a:defRPr sz="1300"/>
            </a:lvl4pPr>
            <a:lvl5pPr marL="2641519" indent="0">
              <a:buNone/>
              <a:defRPr sz="1300"/>
            </a:lvl5pPr>
            <a:lvl6pPr marL="3301898" indent="0">
              <a:buNone/>
              <a:defRPr sz="1300"/>
            </a:lvl6pPr>
            <a:lvl7pPr marL="3962278" indent="0">
              <a:buNone/>
              <a:defRPr sz="1300"/>
            </a:lvl7pPr>
            <a:lvl8pPr marL="4622658" indent="0">
              <a:buNone/>
              <a:defRPr sz="1300"/>
            </a:lvl8pPr>
            <a:lvl9pPr marL="5283037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1342257" y="6362193"/>
            <a:ext cx="4608710" cy="832378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889" b="0" cap="all" baseline="0">
                <a:solidFill>
                  <a:schemeClr val="tx1"/>
                </a:solidFill>
              </a:defRPr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11342076" y="3852331"/>
            <a:ext cx="4614817" cy="2201333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889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11342076" y="7194568"/>
            <a:ext cx="4614815" cy="1170498"/>
          </a:xfrm>
        </p:spPr>
        <p:txBody>
          <a:bodyPr anchor="t">
            <a:normAutofit/>
          </a:bodyPr>
          <a:lstStyle>
            <a:lvl1pPr marL="0" indent="0">
              <a:buNone/>
              <a:defRPr sz="2022"/>
            </a:lvl1pPr>
            <a:lvl2pPr marL="660380" indent="0">
              <a:buNone/>
              <a:defRPr sz="1733"/>
            </a:lvl2pPr>
            <a:lvl3pPr marL="1320759" indent="0">
              <a:buNone/>
              <a:defRPr sz="1444"/>
            </a:lvl3pPr>
            <a:lvl4pPr marL="1981139" indent="0">
              <a:buNone/>
              <a:defRPr sz="1300"/>
            </a:lvl4pPr>
            <a:lvl5pPr marL="2641519" indent="0">
              <a:buNone/>
              <a:defRPr sz="1300"/>
            </a:lvl5pPr>
            <a:lvl6pPr marL="3301898" indent="0">
              <a:buNone/>
              <a:defRPr sz="1300"/>
            </a:lvl6pPr>
            <a:lvl7pPr marL="3962278" indent="0">
              <a:buNone/>
              <a:defRPr sz="1300"/>
            </a:lvl7pPr>
            <a:lvl8pPr marL="4622658" indent="0">
              <a:buNone/>
              <a:defRPr sz="1300"/>
            </a:lvl8pPr>
            <a:lvl9pPr marL="5283037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059287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6616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60853" y="880533"/>
            <a:ext cx="2896040" cy="74845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8654" y="880533"/>
            <a:ext cx="11192072" cy="74845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42162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67306" y="490402"/>
            <a:ext cx="16716338" cy="104613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8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xmlns="" val="4064022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7610142" cy="9906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20638" y="1"/>
            <a:ext cx="17410649" cy="9906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8658" y="893415"/>
            <a:ext cx="14308234" cy="2135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8657" y="3249259"/>
            <a:ext cx="14308236" cy="51158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770785" y="8498066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8656" y="8498065"/>
            <a:ext cx="901206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17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843130" y="8498063"/>
            <a:ext cx="111376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99903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</p:sldLayoutIdLst>
  <p:txStyles>
    <p:titleStyle>
      <a:lvl1pPr algn="l" defTabSz="1320759" rtl="0" eaLnBrk="1" latinLnBrk="0" hangingPunct="1">
        <a:lnSpc>
          <a:spcPct val="90000"/>
        </a:lnSpc>
        <a:spcBef>
          <a:spcPct val="0"/>
        </a:spcBef>
        <a:buNone/>
        <a:defRPr sz="52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0" hangingPunct="1">
        <a:lnSpc>
          <a:spcPct val="120000"/>
        </a:lnSpc>
        <a:spcBef>
          <a:spcPts val="1444"/>
        </a:spcBef>
        <a:buSzPct val="125000"/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0" hangingPunct="1">
        <a:lnSpc>
          <a:spcPct val="120000"/>
        </a:lnSpc>
        <a:spcBef>
          <a:spcPts val="722"/>
        </a:spcBef>
        <a:buSzPct val="125000"/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lnSpc>
          <a:spcPct val="120000"/>
        </a:lnSpc>
        <a:spcBef>
          <a:spcPts val="722"/>
        </a:spcBef>
        <a:buSzPct val="125000"/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lnSpc>
          <a:spcPct val="120000"/>
        </a:lnSpc>
        <a:spcBef>
          <a:spcPts val="722"/>
        </a:spcBef>
        <a:buSzPct val="125000"/>
        <a:buFont typeface="Arial" panose="020B0604020202020204" pitchFamily="34" charset="0"/>
        <a:buChar char="•"/>
        <a:defRPr sz="2311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lnSpc>
          <a:spcPct val="120000"/>
        </a:lnSpc>
        <a:spcBef>
          <a:spcPts val="722"/>
        </a:spcBef>
        <a:buSzPct val="125000"/>
        <a:buFont typeface="Arial" panose="020B0604020202020204" pitchFamily="34" charset="0"/>
        <a:buChar char="•"/>
        <a:defRPr sz="2311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lnSpc>
          <a:spcPct val="120000"/>
        </a:lnSpc>
        <a:spcBef>
          <a:spcPts val="722"/>
        </a:spcBef>
        <a:buSzPct val="125000"/>
        <a:buFont typeface="Arial" panose="020B0604020202020204" pitchFamily="34" charset="0"/>
        <a:buChar char="•"/>
        <a:defRPr sz="2022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lnSpc>
          <a:spcPct val="120000"/>
        </a:lnSpc>
        <a:spcBef>
          <a:spcPts val="722"/>
        </a:spcBef>
        <a:buSzPct val="125000"/>
        <a:buFont typeface="Arial" panose="020B0604020202020204" pitchFamily="34" charset="0"/>
        <a:buChar char="•"/>
        <a:defRPr sz="2022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lnSpc>
          <a:spcPct val="120000"/>
        </a:lnSpc>
        <a:spcBef>
          <a:spcPts val="722"/>
        </a:spcBef>
        <a:buSzPct val="125000"/>
        <a:buFont typeface="Arial" panose="020B0604020202020204" pitchFamily="34" charset="0"/>
        <a:buChar char="•"/>
        <a:defRPr sz="2022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lnSpc>
          <a:spcPct val="120000"/>
        </a:lnSpc>
        <a:spcBef>
          <a:spcPts val="722"/>
        </a:spcBef>
        <a:buSzPct val="125000"/>
        <a:buFont typeface="Arial" panose="020B0604020202020204" pitchFamily="34" charset="0"/>
        <a:buChar char="•"/>
        <a:defRPr sz="20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7.png"/><Relationship Id="rId4" Type="http://schemas.openxmlformats.org/officeDocument/2006/relationships/image" Target="../media/image20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chart" Target="../charts/chart10.xml"/><Relationship Id="rId18" Type="http://schemas.openxmlformats.org/officeDocument/2006/relationships/image" Target="../media/image27.png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12" Type="http://schemas.openxmlformats.org/officeDocument/2006/relationships/chart" Target="../charts/chart9.xml"/><Relationship Id="rId17" Type="http://schemas.openxmlformats.org/officeDocument/2006/relationships/chart" Target="../charts/chart14.xml"/><Relationship Id="rId2" Type="http://schemas.openxmlformats.org/officeDocument/2006/relationships/notesSlide" Target="../notesSlides/notesSlide1.xml"/><Relationship Id="rId16" Type="http://schemas.openxmlformats.org/officeDocument/2006/relationships/chart" Target="../charts/chart13.xml"/><Relationship Id="rId1" Type="http://schemas.openxmlformats.org/officeDocument/2006/relationships/slideLayout" Target="../slideLayouts/slideLayout18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chart" Target="../charts/chart12.xml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chart" Target="../charts/char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618752F-CE6F-4EB2-A50E-E594ADA686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202" y="0"/>
            <a:ext cx="17643340" cy="9906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E9CB2706-499E-4106-8E52-145B086E9E0D}"/>
              </a:ext>
            </a:extLst>
          </p:cNvPr>
          <p:cNvCxnSpPr>
            <a:cxnSpLocks/>
          </p:cNvCxnSpPr>
          <p:nvPr/>
        </p:nvCxnSpPr>
        <p:spPr>
          <a:xfrm>
            <a:off x="1628487" y="1052218"/>
            <a:ext cx="3619374" cy="133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8B9E553-ABD5-47DB-8288-BE986E57D32A}"/>
              </a:ext>
            </a:extLst>
          </p:cNvPr>
          <p:cNvSpPr txBox="1"/>
          <p:nvPr/>
        </p:nvSpPr>
        <p:spPr>
          <a:xfrm>
            <a:off x="564228" y="3555516"/>
            <a:ext cx="1588373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RAPAT KOORDINASI </a:t>
            </a:r>
            <a:r>
              <a:rPr lang="en-US" sz="44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EVALUASI </a:t>
            </a:r>
            <a:r>
              <a:rPr lang="en-US" sz="4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PELAKSANAAN PROGRAM KEGIATAN DAN ANGGARAN </a:t>
            </a:r>
            <a:r>
              <a:rPr lang="id-ID" sz="4400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TRIWULAN I</a:t>
            </a:r>
            <a:r>
              <a:rPr lang="en-US" sz="4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sz="4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US" sz="4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TAHUN 2018</a:t>
            </a:r>
            <a:endParaRPr lang="en-ID" sz="4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7D59FF2-3AED-42B7-92B0-9D36699CC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6512" y="309384"/>
            <a:ext cx="4165199" cy="115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defTabSz="990570">
              <a:defRPr/>
            </a:pPr>
            <a:r>
              <a:rPr lang="en-US" altLang="en-US" sz="2311" b="1" kern="0" dirty="0">
                <a:cs typeface="Times New Roman" pitchFamily="18" charset="0"/>
              </a:rPr>
              <a:t>BADAN PENGEMBANGAN SUMBER DAYA MANUSIA</a:t>
            </a:r>
          </a:p>
          <a:p>
            <a:pPr defTabSz="990570">
              <a:defRPr/>
            </a:pPr>
            <a:r>
              <a:rPr lang="en-ID" altLang="en-US" sz="2311" kern="0" dirty="0">
                <a:cs typeface="Times New Roman" pitchFamily="18" charset="0"/>
              </a:rPr>
              <a:t>KEMENTERIAN</a:t>
            </a:r>
            <a:r>
              <a:rPr lang="id-ID" altLang="en-US" sz="2311" kern="0" dirty="0">
                <a:cs typeface="Times New Roman" pitchFamily="18" charset="0"/>
              </a:rPr>
              <a:t> DALAM NEGERI</a:t>
            </a:r>
          </a:p>
        </p:txBody>
      </p:sp>
      <p:pic>
        <p:nvPicPr>
          <p:cNvPr id="8" name="irc_mi" descr="http://www.kemendagri.go.id/media/images/2011/09/23/d/e/depdagrilogo.png">
            <a:extLst>
              <a:ext uri="{FF2B5EF4-FFF2-40B4-BE49-F238E27FC236}">
                <a16:creationId xmlns:a16="http://schemas.microsoft.com/office/drawing/2014/main" xmlns="" id="{96813F12-DAF3-4DF3-9EE3-ADAE8891E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838" y="406309"/>
            <a:ext cx="1074779" cy="1248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2BD59C8-B94D-4B9A-90BB-F54F3AEEC2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5368" y="8182473"/>
            <a:ext cx="2763916" cy="1838423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AFC2129A-C6E5-4C4A-959B-028D3FAA60EF}"/>
              </a:ext>
            </a:extLst>
          </p:cNvPr>
          <p:cNvGrpSpPr/>
          <p:nvPr/>
        </p:nvGrpSpPr>
        <p:grpSpPr>
          <a:xfrm>
            <a:off x="15197727" y="8699914"/>
            <a:ext cx="2345114" cy="1069551"/>
            <a:chOff x="9527084" y="8182473"/>
            <a:chExt cx="3206085" cy="1462220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xmlns="" id="{50F59880-9338-41F0-92B7-43E5345ADEC9}"/>
                </a:ext>
              </a:extLst>
            </p:cNvPr>
            <p:cNvGrpSpPr/>
            <p:nvPr/>
          </p:nvGrpSpPr>
          <p:grpSpPr>
            <a:xfrm>
              <a:off x="9527084" y="8182473"/>
              <a:ext cx="3206085" cy="1462220"/>
              <a:chOff x="9527084" y="8182473"/>
              <a:chExt cx="3206085" cy="1462220"/>
            </a:xfrm>
          </p:grpSpPr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xmlns="" id="{231FF3E3-7482-4579-9E09-C77310ED9D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527084" y="8182473"/>
                <a:ext cx="1297131" cy="1462220"/>
              </a:xfrm>
              <a:prstGeom prst="rect">
                <a:avLst/>
              </a:prstGeom>
            </p:spPr>
          </p:pic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78D3E230-40B9-4B7F-B96A-E8218DE51F69}"/>
                  </a:ext>
                </a:extLst>
              </p:cNvPr>
              <p:cNvSpPr txBox="1"/>
              <p:nvPr/>
            </p:nvSpPr>
            <p:spPr>
              <a:xfrm>
                <a:off x="10780673" y="8327843"/>
                <a:ext cx="1952496" cy="10519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D" sz="4400" b="1" dirty="0">
                    <a:solidFill>
                      <a:schemeClr val="bg1"/>
                    </a:solidFill>
                    <a:latin typeface="Bahnschrift Light" panose="020B0502040204020203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2019</a:t>
                </a: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D3C7F215-9ACD-4279-967F-4E1550ED1A95}"/>
                </a:ext>
              </a:extLst>
            </p:cNvPr>
            <p:cNvSpPr txBox="1"/>
            <p:nvPr/>
          </p:nvSpPr>
          <p:spPr>
            <a:xfrm>
              <a:off x="10824215" y="9169243"/>
              <a:ext cx="1714628" cy="336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000" b="1" dirty="0">
                  <a:solidFill>
                    <a:srgbClr val="C00000"/>
                  </a:solidFill>
                  <a:latin typeface="Bahnschrift Light" panose="020B050204020402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PEMILIHAN UMUM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Rectangle 534">
            <a:extLst>
              <a:ext uri="{FF2B5EF4-FFF2-40B4-BE49-F238E27FC236}">
                <a16:creationId xmlns:a16="http://schemas.microsoft.com/office/drawing/2014/main" xmlns="" id="{13F49374-036F-4FC8-B235-D7B70D1128F1}"/>
              </a:ext>
            </a:extLst>
          </p:cNvPr>
          <p:cNvSpPr/>
          <p:nvPr/>
        </p:nvSpPr>
        <p:spPr>
          <a:xfrm>
            <a:off x="-4323" y="-26452"/>
            <a:ext cx="17592481" cy="9924535"/>
          </a:xfrm>
          <a:prstGeom prst="rect">
            <a:avLst/>
          </a:prstGeom>
          <a:solidFill>
            <a:srgbClr val="EA3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cxnSp>
        <p:nvCxnSpPr>
          <p:cNvPr id="525" name="Straight Connector 524">
            <a:extLst>
              <a:ext uri="{FF2B5EF4-FFF2-40B4-BE49-F238E27FC236}">
                <a16:creationId xmlns:a16="http://schemas.microsoft.com/office/drawing/2014/main" xmlns="" id="{6FAD9EC6-E70E-4EB2-836E-4810142D5DEE}"/>
              </a:ext>
            </a:extLst>
          </p:cNvPr>
          <p:cNvCxnSpPr>
            <a:cxnSpLocks/>
          </p:cNvCxnSpPr>
          <p:nvPr/>
        </p:nvCxnSpPr>
        <p:spPr>
          <a:xfrm flipH="1" flipV="1">
            <a:off x="15226010" y="2023813"/>
            <a:ext cx="1141798" cy="11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xmlns="" id="{F356CB8F-0981-4394-B150-559FF326823C}"/>
              </a:ext>
            </a:extLst>
          </p:cNvPr>
          <p:cNvCxnSpPr>
            <a:cxnSpLocks/>
          </p:cNvCxnSpPr>
          <p:nvPr/>
        </p:nvCxnSpPr>
        <p:spPr>
          <a:xfrm flipV="1">
            <a:off x="2462434" y="8698017"/>
            <a:ext cx="5243251" cy="25052"/>
          </a:xfrm>
          <a:prstGeom prst="line">
            <a:avLst/>
          </a:prstGeom>
          <a:ln w="28575">
            <a:solidFill>
              <a:srgbClr val="1331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2" name="Straight Connector 381">
            <a:extLst>
              <a:ext uri="{FF2B5EF4-FFF2-40B4-BE49-F238E27FC236}">
                <a16:creationId xmlns:a16="http://schemas.microsoft.com/office/drawing/2014/main" xmlns="" id="{1175F094-7F5D-4D69-89C4-650A0E98C911}"/>
              </a:ext>
            </a:extLst>
          </p:cNvPr>
          <p:cNvCxnSpPr>
            <a:cxnSpLocks/>
          </p:cNvCxnSpPr>
          <p:nvPr/>
        </p:nvCxnSpPr>
        <p:spPr>
          <a:xfrm flipV="1">
            <a:off x="1341547" y="6767681"/>
            <a:ext cx="2772" cy="1192838"/>
          </a:xfrm>
          <a:prstGeom prst="line">
            <a:avLst/>
          </a:prstGeom>
          <a:ln w="28575">
            <a:solidFill>
              <a:srgbClr val="1331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>
            <a:extLst>
              <a:ext uri="{FF2B5EF4-FFF2-40B4-BE49-F238E27FC236}">
                <a16:creationId xmlns:a16="http://schemas.microsoft.com/office/drawing/2014/main" xmlns="" id="{C3B27544-1058-449A-821C-CDF65C069754}"/>
              </a:ext>
            </a:extLst>
          </p:cNvPr>
          <p:cNvGrpSpPr/>
          <p:nvPr/>
        </p:nvGrpSpPr>
        <p:grpSpPr>
          <a:xfrm>
            <a:off x="7692078" y="122200"/>
            <a:ext cx="2607385" cy="1606431"/>
            <a:chOff x="7222599" y="237710"/>
            <a:chExt cx="2607385" cy="160643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6F0CFC96-0135-4114-84A8-B80DD02B2F6A}"/>
                </a:ext>
              </a:extLst>
            </p:cNvPr>
            <p:cNvSpPr/>
            <p:nvPr/>
          </p:nvSpPr>
          <p:spPr>
            <a:xfrm>
              <a:off x="7228115" y="914401"/>
              <a:ext cx="2460172" cy="874727"/>
            </a:xfrm>
            <a:prstGeom prst="rect">
              <a:avLst/>
            </a:prstGeom>
            <a:solidFill>
              <a:srgbClr val="FAD1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baseline="-250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81F8D3C4-60C6-4B56-B587-500299DEED32}"/>
                </a:ext>
              </a:extLst>
            </p:cNvPr>
            <p:cNvSpPr txBox="1"/>
            <p:nvPr/>
          </p:nvSpPr>
          <p:spPr>
            <a:xfrm>
              <a:off x="7412757" y="237710"/>
              <a:ext cx="2417227" cy="984885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id-ID" sz="2000" b="1" dirty="0">
                  <a:solidFill>
                    <a:srgbClr val="133160"/>
                  </a:solidFill>
                </a:rPr>
                <a:t>CAPAIAN</a:t>
              </a:r>
              <a:r>
                <a:rPr lang="en-ID" sz="2000" b="1" dirty="0">
                  <a:solidFill>
                    <a:srgbClr val="133160"/>
                  </a:solidFill>
                </a:rPr>
                <a:t> </a:t>
              </a:r>
              <a:r>
                <a:rPr lang="id-ID" sz="2000" b="1" dirty="0">
                  <a:solidFill>
                    <a:srgbClr val="133160"/>
                  </a:solidFill>
                </a:rPr>
                <a:t>KINERJA</a:t>
              </a:r>
              <a:endParaRPr lang="en-ID" sz="2000" b="1" dirty="0">
                <a:solidFill>
                  <a:srgbClr val="133160"/>
                </a:solidFill>
              </a:endParaRPr>
            </a:p>
            <a:p>
              <a:pPr algn="ctr"/>
              <a:r>
                <a:rPr lang="id-ID" sz="2000" b="1" dirty="0">
                  <a:solidFill>
                    <a:srgbClr val="133160"/>
                  </a:solidFill>
                </a:rPr>
                <a:t> TRIWULAN I</a:t>
              </a:r>
              <a:endParaRPr lang="en-ID" sz="2000" dirty="0">
                <a:solidFill>
                  <a:srgbClr val="133160"/>
                </a:solidFill>
              </a:endParaRPr>
            </a:p>
            <a:p>
              <a:r>
                <a:rPr lang="id-ID" sz="1600" b="1" dirty="0">
                  <a:solidFill>
                    <a:srgbClr val="133160"/>
                  </a:solidFill>
                </a:rPr>
                <a:t> </a:t>
              </a:r>
              <a:endParaRPr lang="en-ID" sz="1600" b="1" dirty="0">
                <a:solidFill>
                  <a:srgbClr val="133160"/>
                </a:solidFill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28237979-B142-4CF1-B7AD-F16579E089D9}"/>
                </a:ext>
              </a:extLst>
            </p:cNvPr>
            <p:cNvSpPr txBox="1"/>
            <p:nvPr/>
          </p:nvSpPr>
          <p:spPr>
            <a:xfrm>
              <a:off x="7228114" y="924355"/>
              <a:ext cx="246017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ID" sz="1100" dirty="0">
                <a:solidFill>
                  <a:srgbClr val="133160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C43BB510-471D-4F4D-85A2-E3411D9D7ED0}"/>
                </a:ext>
              </a:extLst>
            </p:cNvPr>
            <p:cNvSpPr txBox="1"/>
            <p:nvPr/>
          </p:nvSpPr>
          <p:spPr>
            <a:xfrm>
              <a:off x="7222599" y="1110404"/>
              <a:ext cx="24601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400" b="1" dirty="0">
                  <a:solidFill>
                    <a:srgbClr val="133160"/>
                  </a:solidFill>
                </a:rPr>
                <a:t>KEMENDAGRI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6109A156-1B66-432B-B46F-C2E309BFDA11}"/>
                </a:ext>
              </a:extLst>
            </p:cNvPr>
            <p:cNvSpPr txBox="1"/>
            <p:nvPr/>
          </p:nvSpPr>
          <p:spPr>
            <a:xfrm>
              <a:off x="7228114" y="1382476"/>
              <a:ext cx="24601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400" b="1" dirty="0">
                  <a:solidFill>
                    <a:srgbClr val="133160"/>
                  </a:solidFill>
                </a:rPr>
                <a:t>TAHUN 2019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2342B2D-119C-4DD4-804E-C296DD341C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998" y="452333"/>
              <a:ext cx="439081" cy="475091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0F3BBC29-A39F-42CD-A470-628ED7CB5C5E}"/>
              </a:ext>
            </a:extLst>
          </p:cNvPr>
          <p:cNvGrpSpPr/>
          <p:nvPr/>
        </p:nvGrpSpPr>
        <p:grpSpPr>
          <a:xfrm>
            <a:off x="7351333" y="2433277"/>
            <a:ext cx="1763876" cy="778503"/>
            <a:chOff x="5675065" y="3441180"/>
            <a:chExt cx="1226650" cy="369332"/>
          </a:xfrm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D7C4DCD5-7F39-4CD9-891F-A994BCA0EFFF}"/>
                </a:ext>
              </a:extLst>
            </p:cNvPr>
            <p:cNvSpPr/>
            <p:nvPr/>
          </p:nvSpPr>
          <p:spPr>
            <a:xfrm>
              <a:off x="5677945" y="3441180"/>
              <a:ext cx="1223770" cy="369332"/>
            </a:xfrm>
            <a:prstGeom prst="rect">
              <a:avLst/>
            </a:prstGeom>
            <a:solidFill>
              <a:srgbClr val="1331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>
                <a:solidFill>
                  <a:srgbClr val="FAD116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63621EBD-C37C-47FC-8FE1-FF5149608281}"/>
                </a:ext>
              </a:extLst>
            </p:cNvPr>
            <p:cNvSpPr txBox="1"/>
            <p:nvPr/>
          </p:nvSpPr>
          <p:spPr>
            <a:xfrm>
              <a:off x="5675065" y="3493213"/>
              <a:ext cx="1204804" cy="277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3200" b="1" dirty="0">
                  <a:solidFill>
                    <a:srgbClr val="FAD116"/>
                  </a:solidFill>
                </a:rPr>
                <a:t>PUSAT I</a:t>
              </a:r>
            </a:p>
          </p:txBody>
        </p:sp>
      </p:grpSp>
      <p:grpSp>
        <p:nvGrpSpPr>
          <p:cNvPr id="261" name="Group 260">
            <a:extLst>
              <a:ext uri="{FF2B5EF4-FFF2-40B4-BE49-F238E27FC236}">
                <a16:creationId xmlns:a16="http://schemas.microsoft.com/office/drawing/2014/main" xmlns="" id="{67075F24-ABF8-4D4A-9021-707A20C74C2A}"/>
              </a:ext>
            </a:extLst>
          </p:cNvPr>
          <p:cNvGrpSpPr/>
          <p:nvPr/>
        </p:nvGrpSpPr>
        <p:grpSpPr>
          <a:xfrm>
            <a:off x="367373" y="323799"/>
            <a:ext cx="6470410" cy="5093487"/>
            <a:chOff x="466499" y="884725"/>
            <a:chExt cx="6470410" cy="5093487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5B2E441F-558C-4E97-B874-186C92AD1AC1}"/>
                </a:ext>
              </a:extLst>
            </p:cNvPr>
            <p:cNvSpPr txBox="1"/>
            <p:nvPr/>
          </p:nvSpPr>
          <p:spPr>
            <a:xfrm>
              <a:off x="623343" y="3701911"/>
              <a:ext cx="135577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1600" dirty="0" err="1"/>
                <a:t>Afirmasi</a:t>
              </a:r>
              <a:r>
                <a:rPr lang="en-ID" sz="1600" dirty="0"/>
                <a:t> </a:t>
              </a:r>
              <a:r>
                <a:rPr lang="en-ID" sz="1600" dirty="0" err="1"/>
                <a:t>bagi</a:t>
              </a:r>
              <a:r>
                <a:rPr lang="en-ID" sz="1600" dirty="0"/>
                <a:t> </a:t>
              </a:r>
              <a:r>
                <a:rPr lang="en-ID" sz="1600" dirty="0" err="1"/>
                <a:t>Pejabat</a:t>
              </a:r>
              <a:r>
                <a:rPr lang="en-ID" sz="1600" dirty="0"/>
                <a:t> </a:t>
              </a:r>
              <a:r>
                <a:rPr lang="en-ID" sz="1600" dirty="0" err="1"/>
                <a:t>Eselon</a:t>
              </a:r>
              <a:r>
                <a:rPr lang="en-ID" sz="1600" dirty="0"/>
                <a:t> I dan II</a:t>
              </a: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B3C2AE79-EE99-41AD-9555-62F3630493F3}"/>
                </a:ext>
              </a:extLst>
            </p:cNvPr>
            <p:cNvGrpSpPr/>
            <p:nvPr/>
          </p:nvGrpSpPr>
          <p:grpSpPr>
            <a:xfrm>
              <a:off x="1005932" y="2946524"/>
              <a:ext cx="980876" cy="745131"/>
              <a:chOff x="1062289" y="2681704"/>
              <a:chExt cx="885372" cy="672580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xmlns="" id="{013E1AEE-3762-4C1D-B15C-07E0DAC48D34}"/>
                  </a:ext>
                </a:extLst>
              </p:cNvPr>
              <p:cNvSpPr/>
              <p:nvPr/>
            </p:nvSpPr>
            <p:spPr>
              <a:xfrm>
                <a:off x="1193150" y="2681704"/>
                <a:ext cx="646331" cy="646331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xmlns="" id="{53F46850-5487-412A-B669-A355CF2716E6}"/>
                  </a:ext>
                </a:extLst>
              </p:cNvPr>
              <p:cNvSpPr txBox="1"/>
              <p:nvPr/>
            </p:nvSpPr>
            <p:spPr>
              <a:xfrm>
                <a:off x="1062289" y="2831064"/>
                <a:ext cx="885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1400" b="1" dirty="0">
                    <a:solidFill>
                      <a:schemeClr val="bg1"/>
                    </a:solidFill>
                  </a:rPr>
                  <a:t>80 Org</a:t>
                </a:r>
              </a:p>
              <a:p>
                <a:pPr algn="ctr"/>
                <a:endParaRPr lang="en-ID" sz="14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E6FE2983-F46A-4932-B0B2-7BBF153B9280}"/>
                </a:ext>
              </a:extLst>
            </p:cNvPr>
            <p:cNvSpPr txBox="1"/>
            <p:nvPr/>
          </p:nvSpPr>
          <p:spPr>
            <a:xfrm>
              <a:off x="1741396" y="4924105"/>
              <a:ext cx="135577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1600" dirty="0" err="1"/>
                <a:t>Diklat</a:t>
              </a:r>
              <a:r>
                <a:rPr lang="en-ID" sz="1600" dirty="0"/>
                <a:t> Training </a:t>
              </a:r>
              <a:r>
                <a:rPr lang="en-ID" sz="1600" dirty="0" err="1"/>
                <a:t>Pelaksanaan</a:t>
              </a:r>
              <a:r>
                <a:rPr lang="en-ID" sz="1600" dirty="0"/>
                <a:t> </a:t>
              </a:r>
              <a:r>
                <a:rPr lang="en-ID" sz="1600" dirty="0" err="1"/>
                <a:t>Kediklatan</a:t>
              </a:r>
              <a:endParaRPr lang="en-ID" sz="1600" dirty="0"/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31E01806-2B98-48E3-98A6-677660AD4FC3}"/>
                </a:ext>
              </a:extLst>
            </p:cNvPr>
            <p:cNvGrpSpPr/>
            <p:nvPr/>
          </p:nvGrpSpPr>
          <p:grpSpPr>
            <a:xfrm>
              <a:off x="1928847" y="4144734"/>
              <a:ext cx="980876" cy="754617"/>
              <a:chOff x="1947600" y="2912712"/>
              <a:chExt cx="885372" cy="681143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xmlns="" id="{8C52699A-D2E6-40DA-B024-B34EFAC73239}"/>
                  </a:ext>
                </a:extLst>
              </p:cNvPr>
              <p:cNvSpPr/>
              <p:nvPr/>
            </p:nvSpPr>
            <p:spPr>
              <a:xfrm>
                <a:off x="2067121" y="2912712"/>
                <a:ext cx="646331" cy="646331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xmlns="" id="{364D63A2-4E00-48E5-95FE-0EC386A76822}"/>
                  </a:ext>
                </a:extLst>
              </p:cNvPr>
              <p:cNvSpPr txBox="1"/>
              <p:nvPr/>
            </p:nvSpPr>
            <p:spPr>
              <a:xfrm>
                <a:off x="1947600" y="3070635"/>
                <a:ext cx="885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1400" b="1" dirty="0">
                    <a:solidFill>
                      <a:schemeClr val="bg1"/>
                    </a:solidFill>
                  </a:rPr>
                  <a:t>30 Org</a:t>
                </a:r>
              </a:p>
              <a:p>
                <a:pPr algn="ctr"/>
                <a:endParaRPr lang="en-ID" sz="14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8FEA99A4-98E0-496B-AD39-CF49F4FF8491}"/>
                </a:ext>
              </a:extLst>
            </p:cNvPr>
            <p:cNvSpPr txBox="1"/>
            <p:nvPr/>
          </p:nvSpPr>
          <p:spPr>
            <a:xfrm>
              <a:off x="4536976" y="4876985"/>
              <a:ext cx="161951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600" dirty="0" err="1"/>
                <a:t>Penyusunan</a:t>
              </a:r>
              <a:r>
                <a:rPr lang="en-ID" sz="1600" dirty="0"/>
                <a:t> Learning </a:t>
              </a:r>
              <a:r>
                <a:rPr lang="en-ID" sz="1600" dirty="0" err="1"/>
                <a:t>Manajemen</a:t>
              </a:r>
              <a:r>
                <a:rPr lang="en-ID" sz="1600" dirty="0"/>
                <a:t> System (LMS)</a:t>
              </a: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xmlns="" id="{8133AFFA-2B5B-4D2E-A138-C8B00E87E5C2}"/>
                </a:ext>
              </a:extLst>
            </p:cNvPr>
            <p:cNvGrpSpPr/>
            <p:nvPr/>
          </p:nvGrpSpPr>
          <p:grpSpPr>
            <a:xfrm>
              <a:off x="4466873" y="4131448"/>
              <a:ext cx="980876" cy="754617"/>
              <a:chOff x="1947600" y="2912712"/>
              <a:chExt cx="885372" cy="681143"/>
            </a:xfrm>
          </p:grpSpPr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xmlns="" id="{4AB33B20-09DD-4336-B1C3-7990D5E2E985}"/>
                  </a:ext>
                </a:extLst>
              </p:cNvPr>
              <p:cNvSpPr/>
              <p:nvPr/>
            </p:nvSpPr>
            <p:spPr>
              <a:xfrm>
                <a:off x="2067121" y="2912712"/>
                <a:ext cx="646331" cy="646331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9A34FD2F-5965-4F36-BBA5-BF45890E5CFA}"/>
                  </a:ext>
                </a:extLst>
              </p:cNvPr>
              <p:cNvSpPr txBox="1"/>
              <p:nvPr/>
            </p:nvSpPr>
            <p:spPr>
              <a:xfrm>
                <a:off x="1947600" y="3070635"/>
                <a:ext cx="885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1400" b="1" dirty="0">
                    <a:solidFill>
                      <a:schemeClr val="bg1"/>
                    </a:solidFill>
                  </a:rPr>
                  <a:t>25 Org</a:t>
                </a:r>
              </a:p>
              <a:p>
                <a:pPr algn="ctr"/>
                <a:endParaRPr lang="en-ID" sz="14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C91BC853-B56C-4BA8-8414-53EBDA799FD7}"/>
                </a:ext>
              </a:extLst>
            </p:cNvPr>
            <p:cNvSpPr txBox="1"/>
            <p:nvPr/>
          </p:nvSpPr>
          <p:spPr>
            <a:xfrm>
              <a:off x="5347202" y="3556934"/>
              <a:ext cx="1207201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1600" dirty="0" err="1"/>
                <a:t>Diklat</a:t>
              </a:r>
              <a:r>
                <a:rPr lang="en-ID" sz="1600" dirty="0"/>
                <a:t> Training Multimedia </a:t>
              </a:r>
              <a:r>
                <a:rPr lang="en-ID" sz="1600" dirty="0" err="1"/>
                <a:t>lingkup</a:t>
              </a:r>
              <a:r>
                <a:rPr lang="en-ID" sz="1600" dirty="0"/>
                <a:t> </a:t>
              </a:r>
              <a:r>
                <a:rPr lang="en-ID" sz="1600" dirty="0" err="1"/>
                <a:t>Kemdangri</a:t>
              </a:r>
              <a:endParaRPr lang="en-ID" sz="1600" dirty="0"/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xmlns="" id="{3EEB0258-B299-4D7C-803C-A0421B6A8F30}"/>
                </a:ext>
              </a:extLst>
            </p:cNvPr>
            <p:cNvGrpSpPr/>
            <p:nvPr/>
          </p:nvGrpSpPr>
          <p:grpSpPr>
            <a:xfrm>
              <a:off x="5360071" y="2884771"/>
              <a:ext cx="980876" cy="754617"/>
              <a:chOff x="1947600" y="2912712"/>
              <a:chExt cx="885372" cy="681143"/>
            </a:xfrm>
          </p:grpSpPr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xmlns="" id="{679801AA-249A-45DD-88B7-BFD5F4741AC3}"/>
                  </a:ext>
                </a:extLst>
              </p:cNvPr>
              <p:cNvSpPr/>
              <p:nvPr/>
            </p:nvSpPr>
            <p:spPr>
              <a:xfrm>
                <a:off x="2067121" y="2912712"/>
                <a:ext cx="646331" cy="646331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xmlns="" id="{CA6333F1-7928-475A-8E2E-81A200E9630A}"/>
                  </a:ext>
                </a:extLst>
              </p:cNvPr>
              <p:cNvSpPr txBox="1"/>
              <p:nvPr/>
            </p:nvSpPr>
            <p:spPr>
              <a:xfrm>
                <a:off x="1947600" y="3070635"/>
                <a:ext cx="885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1400" b="1" dirty="0">
                    <a:solidFill>
                      <a:schemeClr val="bg1"/>
                    </a:solidFill>
                  </a:rPr>
                  <a:t>30 Org</a:t>
                </a:r>
              </a:p>
              <a:p>
                <a:pPr algn="ctr"/>
                <a:endParaRPr lang="en-ID" sz="1400" b="1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xmlns="" id="{8AAC267D-F5D2-4877-8B79-4BBCC7BBD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04940" y="2538920"/>
              <a:ext cx="1998582" cy="1949171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xmlns="" id="{2C77FC7F-FC07-4E25-801E-57194A1111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21786" y="2377043"/>
              <a:ext cx="1844182" cy="1427186"/>
            </a:xfrm>
            <a:prstGeom prst="rect">
              <a:avLst/>
            </a:prstGeom>
          </p:spPr>
        </p:pic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AED96197-08D3-4887-A70E-EC0E3F8C06C9}"/>
                </a:ext>
              </a:extLst>
            </p:cNvPr>
            <p:cNvSpPr txBox="1"/>
            <p:nvPr/>
          </p:nvSpPr>
          <p:spPr>
            <a:xfrm>
              <a:off x="466499" y="893863"/>
              <a:ext cx="1602359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ID" sz="1600" dirty="0" err="1"/>
                <a:t>Rapat</a:t>
              </a:r>
              <a:r>
                <a:rPr lang="en-ID" sz="1600" dirty="0"/>
                <a:t> </a:t>
              </a:r>
              <a:r>
                <a:rPr lang="en-ID" sz="1600" dirty="0" err="1"/>
                <a:t>Pembinaan</a:t>
              </a:r>
              <a:r>
                <a:rPr lang="en-ID" sz="1600" dirty="0"/>
                <a:t> </a:t>
              </a:r>
              <a:r>
                <a:rPr lang="en-ID" sz="1600" dirty="0" err="1"/>
                <a:t>Informasi</a:t>
              </a:r>
              <a:r>
                <a:rPr lang="en-ID" sz="1600" dirty="0"/>
                <a:t> </a:t>
              </a:r>
              <a:r>
                <a:rPr lang="en-ID" sz="1600" dirty="0" err="1"/>
                <a:t>Pengembangan</a:t>
              </a:r>
              <a:r>
                <a:rPr lang="en-ID" sz="1600" dirty="0"/>
                <a:t> SDM </a:t>
              </a:r>
              <a:r>
                <a:rPr lang="en-ID" sz="1600" dirty="0" err="1"/>
                <a:t>lingkup</a:t>
              </a:r>
              <a:r>
                <a:rPr lang="en-ID" sz="1600" dirty="0"/>
                <a:t> </a:t>
              </a:r>
              <a:r>
                <a:rPr lang="en-ID" sz="1600" dirty="0" err="1"/>
                <a:t>Standarisasi</a:t>
              </a:r>
              <a:r>
                <a:rPr lang="en-ID" sz="1600" dirty="0"/>
                <a:t> dan </a:t>
              </a:r>
              <a:r>
                <a:rPr lang="en-ID" sz="1600" dirty="0" err="1"/>
                <a:t>Sertifikasi</a:t>
              </a:r>
              <a:r>
                <a:rPr lang="en-ID" sz="1600" dirty="0"/>
                <a:t> </a:t>
              </a:r>
            </a:p>
          </p:txBody>
        </p: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xmlns="" id="{D5350598-EBBD-473B-A8F8-238AC0A9AE95}"/>
                </a:ext>
              </a:extLst>
            </p:cNvPr>
            <p:cNvGrpSpPr/>
            <p:nvPr/>
          </p:nvGrpSpPr>
          <p:grpSpPr>
            <a:xfrm>
              <a:off x="2033083" y="1799420"/>
              <a:ext cx="980876" cy="761150"/>
              <a:chOff x="1063743" y="2671537"/>
              <a:chExt cx="885372" cy="687040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xmlns="" id="{EDA3A6AC-07D0-478B-81DB-349FF219FD6C}"/>
                  </a:ext>
                </a:extLst>
              </p:cNvPr>
              <p:cNvSpPr/>
              <p:nvPr/>
            </p:nvSpPr>
            <p:spPr>
              <a:xfrm>
                <a:off x="1183264" y="2671537"/>
                <a:ext cx="646331" cy="646331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xmlns="" id="{BC653939-1C7A-489E-8034-5C61B41418AD}"/>
                  </a:ext>
                </a:extLst>
              </p:cNvPr>
              <p:cNvSpPr txBox="1"/>
              <p:nvPr/>
            </p:nvSpPr>
            <p:spPr>
              <a:xfrm>
                <a:off x="1063743" y="2835357"/>
                <a:ext cx="885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1400" b="1" dirty="0">
                    <a:solidFill>
                      <a:schemeClr val="bg1"/>
                    </a:solidFill>
                  </a:rPr>
                  <a:t>100 Org</a:t>
                </a:r>
              </a:p>
              <a:p>
                <a:pPr algn="ctr"/>
                <a:endParaRPr lang="en-ID" sz="14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AED240A8-C693-4940-8093-4F0F14C166B6}"/>
                </a:ext>
              </a:extLst>
            </p:cNvPr>
            <p:cNvSpPr txBox="1"/>
            <p:nvPr/>
          </p:nvSpPr>
          <p:spPr>
            <a:xfrm>
              <a:off x="5363975" y="1066225"/>
              <a:ext cx="1572934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600" dirty="0"/>
                <a:t>Training </a:t>
              </a:r>
              <a:r>
                <a:rPr lang="en-ID" sz="1600" dirty="0" err="1"/>
                <a:t>Pelaksanaan</a:t>
              </a:r>
              <a:r>
                <a:rPr lang="en-ID" sz="1600" dirty="0"/>
                <a:t> </a:t>
              </a:r>
              <a:r>
                <a:rPr lang="en-ID" sz="1600" dirty="0" err="1"/>
                <a:t>Kediklatan</a:t>
              </a:r>
              <a:r>
                <a:rPr lang="en-ID" sz="1600" dirty="0"/>
                <a:t> di </a:t>
              </a:r>
              <a:r>
                <a:rPr lang="en-ID" sz="1600" dirty="0" err="1"/>
                <a:t>Lingkungan</a:t>
              </a:r>
              <a:r>
                <a:rPr lang="en-ID" sz="1600" dirty="0"/>
                <a:t> </a:t>
              </a:r>
              <a:r>
                <a:rPr lang="en-ID" sz="1600" dirty="0" err="1"/>
                <a:t>Kemendagri</a:t>
              </a:r>
              <a:r>
                <a:rPr lang="en-ID" sz="1600" dirty="0"/>
                <a:t> </a:t>
              </a:r>
              <a:r>
                <a:rPr lang="en-ID" sz="1600" dirty="0" err="1"/>
                <a:t>Tahun</a:t>
              </a:r>
              <a:r>
                <a:rPr lang="en-ID" sz="1600" dirty="0"/>
                <a:t> 2019</a:t>
              </a:r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xmlns="" id="{845D8A7C-E53A-4982-9102-F6DBF45176AC}"/>
                </a:ext>
              </a:extLst>
            </p:cNvPr>
            <p:cNvGrpSpPr/>
            <p:nvPr/>
          </p:nvGrpSpPr>
          <p:grpSpPr>
            <a:xfrm>
              <a:off x="4466873" y="1798243"/>
              <a:ext cx="980876" cy="754617"/>
              <a:chOff x="1947600" y="2912712"/>
              <a:chExt cx="885372" cy="681143"/>
            </a:xfrm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xmlns="" id="{B3C7086E-5734-4EC0-856F-9DA1F25A633A}"/>
                  </a:ext>
                </a:extLst>
              </p:cNvPr>
              <p:cNvSpPr/>
              <p:nvPr/>
            </p:nvSpPr>
            <p:spPr>
              <a:xfrm>
                <a:off x="2067121" y="2912712"/>
                <a:ext cx="646331" cy="646331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xmlns="" id="{43FD5FDA-A99B-453F-8274-BEEC014DB5A8}"/>
                  </a:ext>
                </a:extLst>
              </p:cNvPr>
              <p:cNvSpPr txBox="1"/>
              <p:nvPr/>
            </p:nvSpPr>
            <p:spPr>
              <a:xfrm>
                <a:off x="1947600" y="3070635"/>
                <a:ext cx="885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1400" b="1" dirty="0">
                    <a:solidFill>
                      <a:schemeClr val="bg1"/>
                    </a:solidFill>
                  </a:rPr>
                  <a:t>30 Org</a:t>
                </a:r>
              </a:p>
              <a:p>
                <a:pPr algn="ctr"/>
                <a:endParaRPr lang="en-ID" sz="14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3D84086F-1C81-46CF-ADAA-1FAF20FB1FA6}"/>
                </a:ext>
              </a:extLst>
            </p:cNvPr>
            <p:cNvSpPr txBox="1"/>
            <p:nvPr/>
          </p:nvSpPr>
          <p:spPr>
            <a:xfrm>
              <a:off x="2652848" y="884725"/>
              <a:ext cx="19882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1600" dirty="0" err="1"/>
                <a:t>Diklat</a:t>
              </a:r>
              <a:r>
                <a:rPr lang="en-ID" sz="1600" dirty="0"/>
                <a:t> </a:t>
              </a:r>
              <a:r>
                <a:rPr lang="en-ID" sz="1600" dirty="0" err="1"/>
                <a:t>Perumus</a:t>
              </a:r>
              <a:r>
                <a:rPr lang="en-ID" sz="1600" dirty="0"/>
                <a:t> </a:t>
              </a:r>
              <a:r>
                <a:rPr lang="en-ID" sz="1600" dirty="0" err="1"/>
                <a:t>Standar</a:t>
              </a:r>
              <a:endParaRPr lang="en-ID" sz="1600" dirty="0"/>
            </a:p>
          </p:txBody>
        </p: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xmlns="" id="{0659BCD7-1D64-4AFC-A85F-A50AA3FC2129}"/>
                </a:ext>
              </a:extLst>
            </p:cNvPr>
            <p:cNvGrpSpPr/>
            <p:nvPr/>
          </p:nvGrpSpPr>
          <p:grpSpPr>
            <a:xfrm>
              <a:off x="3183771" y="1398597"/>
              <a:ext cx="980876" cy="754617"/>
              <a:chOff x="1947600" y="2912712"/>
              <a:chExt cx="885372" cy="681143"/>
            </a:xfrm>
          </p:grpSpPr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xmlns="" id="{828B9D41-6335-4399-BB31-0392820E43BF}"/>
                  </a:ext>
                </a:extLst>
              </p:cNvPr>
              <p:cNvSpPr/>
              <p:nvPr/>
            </p:nvSpPr>
            <p:spPr>
              <a:xfrm>
                <a:off x="2067121" y="2912712"/>
                <a:ext cx="646331" cy="646331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xmlns="" id="{6A52A758-F8C2-4B01-90F8-323C53F0A5C3}"/>
                  </a:ext>
                </a:extLst>
              </p:cNvPr>
              <p:cNvSpPr txBox="1"/>
              <p:nvPr/>
            </p:nvSpPr>
            <p:spPr>
              <a:xfrm>
                <a:off x="1947600" y="3070635"/>
                <a:ext cx="885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1400" b="1" dirty="0">
                    <a:solidFill>
                      <a:schemeClr val="bg1"/>
                    </a:solidFill>
                  </a:rPr>
                  <a:t>55 Org</a:t>
                </a:r>
              </a:p>
              <a:p>
                <a:pPr algn="ctr"/>
                <a:endParaRPr lang="en-ID" sz="14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xmlns="" id="{90EC51E7-ED02-40C8-8711-F37CEF678BE1}"/>
                </a:ext>
              </a:extLst>
            </p:cNvPr>
            <p:cNvSpPr txBox="1"/>
            <p:nvPr/>
          </p:nvSpPr>
          <p:spPr>
            <a:xfrm>
              <a:off x="2856972" y="5393437"/>
              <a:ext cx="173133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600" dirty="0"/>
                <a:t>Diklat TOF Multimedia</a:t>
              </a:r>
              <a:endParaRPr lang="en-ID" sz="1600" dirty="0"/>
            </a:p>
          </p:txBody>
        </p: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xmlns="" id="{BE335F72-B8A1-46C4-A6AF-60CE306403A3}"/>
                </a:ext>
              </a:extLst>
            </p:cNvPr>
            <p:cNvGrpSpPr/>
            <p:nvPr/>
          </p:nvGrpSpPr>
          <p:grpSpPr>
            <a:xfrm>
              <a:off x="3189549" y="4704580"/>
              <a:ext cx="980876" cy="754617"/>
              <a:chOff x="1947600" y="2912712"/>
              <a:chExt cx="885372" cy="681143"/>
            </a:xfrm>
          </p:grpSpPr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xmlns="" id="{BFB4E10C-7694-4310-9E39-12B1083B7B77}"/>
                  </a:ext>
                </a:extLst>
              </p:cNvPr>
              <p:cNvSpPr/>
              <p:nvPr/>
            </p:nvSpPr>
            <p:spPr>
              <a:xfrm>
                <a:off x="2067121" y="2912712"/>
                <a:ext cx="646331" cy="646331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xmlns="" id="{C1BE0887-C990-4B32-8511-9C2D85A32039}"/>
                  </a:ext>
                </a:extLst>
              </p:cNvPr>
              <p:cNvSpPr txBox="1"/>
              <p:nvPr/>
            </p:nvSpPr>
            <p:spPr>
              <a:xfrm>
                <a:off x="1947600" y="3070635"/>
                <a:ext cx="8853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1400" b="1" dirty="0">
                    <a:solidFill>
                      <a:schemeClr val="bg1"/>
                    </a:solidFill>
                  </a:rPr>
                  <a:t>30 Org</a:t>
                </a:r>
              </a:p>
              <a:p>
                <a:pPr algn="ctr"/>
                <a:endParaRPr lang="en-ID" sz="1400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68" name="Connector: Elbow 67">
              <a:extLst>
                <a:ext uri="{FF2B5EF4-FFF2-40B4-BE49-F238E27FC236}">
                  <a16:creationId xmlns:a16="http://schemas.microsoft.com/office/drawing/2014/main" xmlns="" id="{D607E1C4-C394-45B8-9B29-0C92D09F121E}"/>
                </a:ext>
              </a:extLst>
            </p:cNvPr>
            <p:cNvCxnSpPr>
              <a:stCxn id="21" idx="1"/>
            </p:cNvCxnSpPr>
            <p:nvPr/>
          </p:nvCxnSpPr>
          <p:spPr>
            <a:xfrm rot="10800000">
              <a:off x="2504674" y="2571196"/>
              <a:ext cx="317112" cy="519441"/>
            </a:xfrm>
            <a:prstGeom prst="bentConnector2">
              <a:avLst/>
            </a:prstGeom>
            <a:ln>
              <a:headEnd type="oval" w="med" len="med"/>
              <a:tailEnd type="oval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0" name="Connector: Elbow 69">
              <a:extLst>
                <a:ext uri="{FF2B5EF4-FFF2-40B4-BE49-F238E27FC236}">
                  <a16:creationId xmlns:a16="http://schemas.microsoft.com/office/drawing/2014/main" xmlns="" id="{D6A1E230-E8A1-448A-960A-5A11892D84B8}"/>
                </a:ext>
              </a:extLst>
            </p:cNvPr>
            <p:cNvCxnSpPr>
              <a:cxnSpLocks/>
              <a:stCxn id="48" idx="1"/>
              <a:endCxn id="30" idx="3"/>
            </p:cNvCxnSpPr>
            <p:nvPr/>
          </p:nvCxnSpPr>
          <p:spPr>
            <a:xfrm rot="10800000">
              <a:off x="1986809" y="3401823"/>
              <a:ext cx="718132" cy="111680"/>
            </a:xfrm>
            <a:prstGeom prst="bentConnector3">
              <a:avLst/>
            </a:prstGeom>
            <a:ln>
              <a:headEnd type="oval" w="med" len="med"/>
              <a:tailEnd type="oval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3" name="Connector: Elbow 82">
              <a:extLst>
                <a:ext uri="{FF2B5EF4-FFF2-40B4-BE49-F238E27FC236}">
                  <a16:creationId xmlns:a16="http://schemas.microsoft.com/office/drawing/2014/main" xmlns="" id="{E3EB3974-089F-4351-BF4B-7E8BAF973165}"/>
                </a:ext>
              </a:extLst>
            </p:cNvPr>
            <p:cNvCxnSpPr>
              <a:stCxn id="21" idx="0"/>
              <a:endCxn id="62" idx="2"/>
            </p:cNvCxnSpPr>
            <p:nvPr/>
          </p:nvCxnSpPr>
          <p:spPr>
            <a:xfrm rot="16200000" flipV="1">
              <a:off x="3597129" y="2230295"/>
              <a:ext cx="223829" cy="69667"/>
            </a:xfrm>
            <a:prstGeom prst="bentConnector3">
              <a:avLst/>
            </a:prstGeom>
            <a:ln>
              <a:headEnd type="oval" w="med" len="med"/>
              <a:tailEnd type="oval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5" name="Connector: Elbow 84">
              <a:extLst>
                <a:ext uri="{FF2B5EF4-FFF2-40B4-BE49-F238E27FC236}">
                  <a16:creationId xmlns:a16="http://schemas.microsoft.com/office/drawing/2014/main" xmlns="" id="{C9BAC9E8-2E97-40B8-A4DC-7DAEBD7844E5}"/>
                </a:ext>
              </a:extLst>
            </p:cNvPr>
            <p:cNvCxnSpPr>
              <a:endCxn id="58" idx="2"/>
            </p:cNvCxnSpPr>
            <p:nvPr/>
          </p:nvCxnSpPr>
          <p:spPr>
            <a:xfrm rot="5400000" flipH="1" flipV="1">
              <a:off x="4548066" y="2670765"/>
              <a:ext cx="527152" cy="291343"/>
            </a:xfrm>
            <a:prstGeom prst="bentConnector3">
              <a:avLst/>
            </a:prstGeom>
            <a:ln>
              <a:headEnd type="oval" w="med" len="med"/>
              <a:tailEnd type="oval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7" name="Connector: Elbow 86">
              <a:extLst>
                <a:ext uri="{FF2B5EF4-FFF2-40B4-BE49-F238E27FC236}">
                  <a16:creationId xmlns:a16="http://schemas.microsoft.com/office/drawing/2014/main" xmlns="" id="{B65498AA-3C31-4FE0-9318-9FAC1C8C9AED}"/>
                </a:ext>
              </a:extLst>
            </p:cNvPr>
            <p:cNvCxnSpPr>
              <a:stCxn id="48" idx="3"/>
              <a:endCxn id="46" idx="1"/>
            </p:cNvCxnSpPr>
            <p:nvPr/>
          </p:nvCxnSpPr>
          <p:spPr>
            <a:xfrm flipV="1">
              <a:off x="4703522" y="3349560"/>
              <a:ext cx="656550" cy="163946"/>
            </a:xfrm>
            <a:prstGeom prst="bentConnector3">
              <a:avLst/>
            </a:prstGeom>
            <a:ln>
              <a:headEnd type="oval" w="med" len="med"/>
              <a:tailEnd type="oval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3" name="Connector: Elbow 92">
              <a:extLst>
                <a:ext uri="{FF2B5EF4-FFF2-40B4-BE49-F238E27FC236}">
                  <a16:creationId xmlns:a16="http://schemas.microsoft.com/office/drawing/2014/main" xmlns="" id="{3FA3A446-88C4-4DC2-9C56-80E03FB1EBFB}"/>
                </a:ext>
              </a:extLst>
            </p:cNvPr>
            <p:cNvCxnSpPr>
              <a:cxnSpLocks/>
              <a:endCxn id="38" idx="0"/>
            </p:cNvCxnSpPr>
            <p:nvPr/>
          </p:nvCxnSpPr>
          <p:spPr>
            <a:xfrm>
              <a:off x="4646555" y="3870353"/>
              <a:ext cx="310758" cy="261095"/>
            </a:xfrm>
            <a:prstGeom prst="bentConnector2">
              <a:avLst/>
            </a:prstGeom>
            <a:ln>
              <a:headEnd type="oval" w="med" len="med"/>
              <a:tailEnd type="oval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5" name="Connector: Elbow 94">
              <a:extLst>
                <a:ext uri="{FF2B5EF4-FFF2-40B4-BE49-F238E27FC236}">
                  <a16:creationId xmlns:a16="http://schemas.microsoft.com/office/drawing/2014/main" xmlns="" id="{DFC007ED-8137-47A1-81D9-CF880EF6608F}"/>
                </a:ext>
              </a:extLst>
            </p:cNvPr>
            <p:cNvCxnSpPr>
              <a:cxnSpLocks/>
              <a:stCxn id="48" idx="2"/>
              <a:endCxn id="65" idx="0"/>
            </p:cNvCxnSpPr>
            <p:nvPr/>
          </p:nvCxnSpPr>
          <p:spPr>
            <a:xfrm rot="5400000">
              <a:off x="3583866" y="4584213"/>
              <a:ext cx="216490" cy="24243"/>
            </a:xfrm>
            <a:prstGeom prst="bentConnector3">
              <a:avLst/>
            </a:prstGeom>
            <a:ln>
              <a:headEnd type="oval" w="med" len="med"/>
              <a:tailEnd type="oval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7" name="Connector: Elbow 96">
              <a:extLst>
                <a:ext uri="{FF2B5EF4-FFF2-40B4-BE49-F238E27FC236}">
                  <a16:creationId xmlns:a16="http://schemas.microsoft.com/office/drawing/2014/main" xmlns="" id="{5DC14823-A0CF-45CD-AD6A-D0B3F3A52CB4}"/>
                </a:ext>
              </a:extLst>
            </p:cNvPr>
            <p:cNvCxnSpPr>
              <a:cxnSpLocks/>
              <a:endCxn id="31" idx="0"/>
            </p:cNvCxnSpPr>
            <p:nvPr/>
          </p:nvCxnSpPr>
          <p:spPr>
            <a:xfrm rot="10800000" flipV="1">
              <a:off x="2419286" y="3857170"/>
              <a:ext cx="297773" cy="287563"/>
            </a:xfrm>
            <a:prstGeom prst="bentConnector2">
              <a:avLst/>
            </a:prstGeom>
            <a:ln>
              <a:headEnd type="oval" w="med" len="med"/>
              <a:tailEnd type="oval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308" name="Group 307">
            <a:extLst>
              <a:ext uri="{FF2B5EF4-FFF2-40B4-BE49-F238E27FC236}">
                <a16:creationId xmlns:a16="http://schemas.microsoft.com/office/drawing/2014/main" xmlns="" id="{ACF1B60E-BBB9-4B2F-8B3C-363E9350A8E6}"/>
              </a:ext>
            </a:extLst>
          </p:cNvPr>
          <p:cNvGrpSpPr/>
          <p:nvPr/>
        </p:nvGrpSpPr>
        <p:grpSpPr>
          <a:xfrm>
            <a:off x="10152250" y="61638"/>
            <a:ext cx="7153541" cy="5475273"/>
            <a:chOff x="10037649" y="1743355"/>
            <a:chExt cx="7153541" cy="5475273"/>
          </a:xfrm>
        </p:grpSpPr>
        <p:pic>
          <p:nvPicPr>
            <p:cNvPr id="166" name="Picture 165">
              <a:extLst>
                <a:ext uri="{FF2B5EF4-FFF2-40B4-BE49-F238E27FC236}">
                  <a16:creationId xmlns:a16="http://schemas.microsoft.com/office/drawing/2014/main" xmlns="" id="{B2DA3DC7-CD6E-4CC0-A8BF-575C42EE9D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V="1">
              <a:off x="13900409" y="4529311"/>
              <a:ext cx="1316214" cy="50696"/>
            </a:xfrm>
            <a:prstGeom prst="rect">
              <a:avLst/>
            </a:prstGeom>
          </p:spPr>
        </p:pic>
        <p:grpSp>
          <p:nvGrpSpPr>
            <p:cNvPr id="253" name="Group 252">
              <a:extLst>
                <a:ext uri="{FF2B5EF4-FFF2-40B4-BE49-F238E27FC236}">
                  <a16:creationId xmlns:a16="http://schemas.microsoft.com/office/drawing/2014/main" xmlns="" id="{BB8FD0B1-5446-4DDA-9B7A-426E8DD61930}"/>
                </a:ext>
              </a:extLst>
            </p:cNvPr>
            <p:cNvGrpSpPr/>
            <p:nvPr/>
          </p:nvGrpSpPr>
          <p:grpSpPr>
            <a:xfrm>
              <a:off x="11849163" y="4744574"/>
              <a:ext cx="2110966" cy="431587"/>
              <a:chOff x="12780814" y="2804097"/>
              <a:chExt cx="1903732" cy="389218"/>
            </a:xfrm>
          </p:grpSpPr>
          <p:cxnSp>
            <p:nvCxnSpPr>
              <p:cNvPr id="189" name="Straight Connector 188">
                <a:extLst>
                  <a:ext uri="{FF2B5EF4-FFF2-40B4-BE49-F238E27FC236}">
                    <a16:creationId xmlns:a16="http://schemas.microsoft.com/office/drawing/2014/main" xmlns="" id="{D84F4ED9-3479-470D-8B76-E07CB45CB5E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2780814" y="3172854"/>
                <a:ext cx="704850" cy="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>
                <a:extLst>
                  <a:ext uri="{FF2B5EF4-FFF2-40B4-BE49-F238E27FC236}">
                    <a16:creationId xmlns:a16="http://schemas.microsoft.com/office/drawing/2014/main" xmlns="" id="{B0CE069B-4931-43E8-B96D-7495A604E2D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979696" y="2822924"/>
                <a:ext cx="704850" cy="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>
                <a:extLst>
                  <a:ext uri="{FF2B5EF4-FFF2-40B4-BE49-F238E27FC236}">
                    <a16:creationId xmlns:a16="http://schemas.microsoft.com/office/drawing/2014/main" xmlns="" id="{2D83C9AA-5BBB-44F0-9129-D0BE030375C6}"/>
                  </a:ext>
                </a:extLst>
              </p:cNvPr>
              <p:cNvCxnSpPr>
                <a:cxnSpLocks/>
                <a:stCxn id="183" idx="3"/>
              </p:cNvCxnSpPr>
              <p:nvPr/>
            </p:nvCxnSpPr>
            <p:spPr>
              <a:xfrm flipH="1">
                <a:off x="13489274" y="2843121"/>
                <a:ext cx="486548" cy="32904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3" name="Oval 182">
                <a:extLst>
                  <a:ext uri="{FF2B5EF4-FFF2-40B4-BE49-F238E27FC236}">
                    <a16:creationId xmlns:a16="http://schemas.microsoft.com/office/drawing/2014/main" xmlns="" id="{1D499ADF-8F36-43E1-AB3C-8933827B9E61}"/>
                  </a:ext>
                </a:extLst>
              </p:cNvPr>
              <p:cNvSpPr/>
              <p:nvPr/>
            </p:nvSpPr>
            <p:spPr>
              <a:xfrm>
                <a:off x="13969127" y="2804097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  <p:sp>
            <p:nvSpPr>
              <p:cNvPr id="191" name="Oval 190">
                <a:extLst>
                  <a:ext uri="{FF2B5EF4-FFF2-40B4-BE49-F238E27FC236}">
                    <a16:creationId xmlns:a16="http://schemas.microsoft.com/office/drawing/2014/main" xmlns="" id="{C9F45D9B-B1F7-4785-8D89-76726EC52E13}"/>
                  </a:ext>
                </a:extLst>
              </p:cNvPr>
              <p:cNvSpPr/>
              <p:nvPr/>
            </p:nvSpPr>
            <p:spPr>
              <a:xfrm>
                <a:off x="13464354" y="3147596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</p:grpSp>
        <p:grpSp>
          <p:nvGrpSpPr>
            <p:cNvPr id="249" name="Group 248">
              <a:extLst>
                <a:ext uri="{FF2B5EF4-FFF2-40B4-BE49-F238E27FC236}">
                  <a16:creationId xmlns:a16="http://schemas.microsoft.com/office/drawing/2014/main" xmlns="" id="{00CD0A04-62E3-4BE4-B637-85B789EB85F4}"/>
                </a:ext>
              </a:extLst>
            </p:cNvPr>
            <p:cNvGrpSpPr/>
            <p:nvPr/>
          </p:nvGrpSpPr>
          <p:grpSpPr>
            <a:xfrm>
              <a:off x="12841952" y="4876237"/>
              <a:ext cx="1307425" cy="1086724"/>
              <a:chOff x="13676141" y="2922834"/>
              <a:chExt cx="1179075" cy="980040"/>
            </a:xfrm>
          </p:grpSpPr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xmlns="" id="{51D0E71F-23E8-45BA-B4A0-2B522D908EB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4150366" y="2945694"/>
                <a:ext cx="704850" cy="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xmlns="" id="{9FD3606F-2D8B-42E0-AE89-7307F151D43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696203" y="2957003"/>
                <a:ext cx="446853" cy="30724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4" name="Oval 183">
                <a:extLst>
                  <a:ext uri="{FF2B5EF4-FFF2-40B4-BE49-F238E27FC236}">
                    <a16:creationId xmlns:a16="http://schemas.microsoft.com/office/drawing/2014/main" xmlns="" id="{5EF8E09B-FEDB-4CE5-BFF1-3FE0A7A4078B}"/>
                  </a:ext>
                </a:extLst>
              </p:cNvPr>
              <p:cNvSpPr/>
              <p:nvPr/>
            </p:nvSpPr>
            <p:spPr>
              <a:xfrm>
                <a:off x="14127506" y="2922834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  <p:cxnSp>
            <p:nvCxnSpPr>
              <p:cNvPr id="203" name="Straight Connector 202">
                <a:extLst>
                  <a:ext uri="{FF2B5EF4-FFF2-40B4-BE49-F238E27FC236}">
                    <a16:creationId xmlns:a16="http://schemas.microsoft.com/office/drawing/2014/main" xmlns="" id="{7163E23E-E981-4A0C-B4E8-B261E222075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698922" y="3289136"/>
                <a:ext cx="78" cy="6137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xmlns="" id="{4B2FD399-183B-4CEB-9B19-AAEBBF87C5A9}"/>
                  </a:ext>
                </a:extLst>
              </p:cNvPr>
              <p:cNvSpPr/>
              <p:nvPr/>
            </p:nvSpPr>
            <p:spPr>
              <a:xfrm>
                <a:off x="13676141" y="3242798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</p:grpSp>
        <p:grpSp>
          <p:nvGrpSpPr>
            <p:cNvPr id="248" name="Group 247">
              <a:extLst>
                <a:ext uri="{FF2B5EF4-FFF2-40B4-BE49-F238E27FC236}">
                  <a16:creationId xmlns:a16="http://schemas.microsoft.com/office/drawing/2014/main" xmlns="" id="{61276563-A43A-475D-BB1A-ECD4DBE3A26E}"/>
                </a:ext>
              </a:extLst>
            </p:cNvPr>
            <p:cNvGrpSpPr/>
            <p:nvPr/>
          </p:nvGrpSpPr>
          <p:grpSpPr>
            <a:xfrm>
              <a:off x="13086597" y="5030167"/>
              <a:ext cx="1243004" cy="1237827"/>
              <a:chOff x="13896769" y="3061653"/>
              <a:chExt cx="1120978" cy="1116309"/>
            </a:xfrm>
          </p:grpSpPr>
          <p:cxnSp>
            <p:nvCxnSpPr>
              <p:cNvPr id="175" name="Straight Connector 174">
                <a:extLst>
                  <a:ext uri="{FF2B5EF4-FFF2-40B4-BE49-F238E27FC236}">
                    <a16:creationId xmlns:a16="http://schemas.microsoft.com/office/drawing/2014/main" xmlns="" id="{305D6882-ED75-49A3-ACA3-B551E4C37FA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4312897" y="3080979"/>
                <a:ext cx="704850" cy="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>
                <a:extLst>
                  <a:ext uri="{FF2B5EF4-FFF2-40B4-BE49-F238E27FC236}">
                    <a16:creationId xmlns:a16="http://schemas.microsoft.com/office/drawing/2014/main" xmlns="" id="{D414C72E-13E0-4070-A3BE-B16BC491F78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911797" y="3087381"/>
                <a:ext cx="399530" cy="28514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5" name="Oval 184">
                <a:extLst>
                  <a:ext uri="{FF2B5EF4-FFF2-40B4-BE49-F238E27FC236}">
                    <a16:creationId xmlns:a16="http://schemas.microsoft.com/office/drawing/2014/main" xmlns="" id="{7327FC96-49D1-444C-A9C7-86C888F64093}"/>
                  </a:ext>
                </a:extLst>
              </p:cNvPr>
              <p:cNvSpPr/>
              <p:nvPr/>
            </p:nvSpPr>
            <p:spPr>
              <a:xfrm>
                <a:off x="14287855" y="3061653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  <p:cxnSp>
            <p:nvCxnSpPr>
              <p:cNvPr id="215" name="Straight Connector 214">
                <a:extLst>
                  <a:ext uri="{FF2B5EF4-FFF2-40B4-BE49-F238E27FC236}">
                    <a16:creationId xmlns:a16="http://schemas.microsoft.com/office/drawing/2014/main" xmlns="" id="{C4E9EF39-F0CA-4BF6-947B-02075DB20E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919628" y="3379224"/>
                <a:ext cx="4184" cy="7987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2" name="Oval 211">
                <a:extLst>
                  <a:ext uri="{FF2B5EF4-FFF2-40B4-BE49-F238E27FC236}">
                    <a16:creationId xmlns:a16="http://schemas.microsoft.com/office/drawing/2014/main" xmlns="" id="{6FB9DB87-FF92-4F78-9B87-A33EE648F10A}"/>
                  </a:ext>
                </a:extLst>
              </p:cNvPr>
              <p:cNvSpPr/>
              <p:nvPr/>
            </p:nvSpPr>
            <p:spPr>
              <a:xfrm>
                <a:off x="13896769" y="3346972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</p:grpSp>
        <p:grpSp>
          <p:nvGrpSpPr>
            <p:cNvPr id="247" name="Group 246">
              <a:extLst>
                <a:ext uri="{FF2B5EF4-FFF2-40B4-BE49-F238E27FC236}">
                  <a16:creationId xmlns:a16="http://schemas.microsoft.com/office/drawing/2014/main" xmlns="" id="{C8C80D38-62CF-444C-8173-D69D59B1527B}"/>
                </a:ext>
              </a:extLst>
            </p:cNvPr>
            <p:cNvGrpSpPr/>
            <p:nvPr/>
          </p:nvGrpSpPr>
          <p:grpSpPr>
            <a:xfrm>
              <a:off x="13355322" y="5199157"/>
              <a:ext cx="2590270" cy="1079267"/>
              <a:chOff x="14139114" y="3214053"/>
              <a:chExt cx="2335983" cy="973315"/>
            </a:xfrm>
          </p:grpSpPr>
          <p:cxnSp>
            <p:nvCxnSpPr>
              <p:cNvPr id="208" name="Straight Connector 207">
                <a:extLst>
                  <a:ext uri="{FF2B5EF4-FFF2-40B4-BE49-F238E27FC236}">
                    <a16:creationId xmlns:a16="http://schemas.microsoft.com/office/drawing/2014/main" xmlns="" id="{61AABA3D-4FC8-4B39-BCB0-13D0F80CD10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4465297" y="3233379"/>
                <a:ext cx="704850" cy="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Straight Connector 209">
                <a:extLst>
                  <a:ext uri="{FF2B5EF4-FFF2-40B4-BE49-F238E27FC236}">
                    <a16:creationId xmlns:a16="http://schemas.microsoft.com/office/drawing/2014/main" xmlns="" id="{FC33E718-8D42-4F10-8B5F-11A48E674F7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4150366" y="3239781"/>
                <a:ext cx="313361" cy="22610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9" name="Oval 208">
                <a:extLst>
                  <a:ext uri="{FF2B5EF4-FFF2-40B4-BE49-F238E27FC236}">
                    <a16:creationId xmlns:a16="http://schemas.microsoft.com/office/drawing/2014/main" xmlns="" id="{95F0427B-EDAB-4C83-B6D8-94131C3A0112}"/>
                  </a:ext>
                </a:extLst>
              </p:cNvPr>
              <p:cNvSpPr/>
              <p:nvPr/>
            </p:nvSpPr>
            <p:spPr>
              <a:xfrm>
                <a:off x="14440255" y="3214053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  <p:cxnSp>
            <p:nvCxnSpPr>
              <p:cNvPr id="217" name="Straight Connector 216">
                <a:extLst>
                  <a:ext uri="{FF2B5EF4-FFF2-40B4-BE49-F238E27FC236}">
                    <a16:creationId xmlns:a16="http://schemas.microsoft.com/office/drawing/2014/main" xmlns="" id="{3E64FB02-A804-4CED-A1E5-0465AE3C8D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158423" y="3466744"/>
                <a:ext cx="8412" cy="54234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3" name="Oval 212">
                <a:extLst>
                  <a:ext uri="{FF2B5EF4-FFF2-40B4-BE49-F238E27FC236}">
                    <a16:creationId xmlns:a16="http://schemas.microsoft.com/office/drawing/2014/main" xmlns="" id="{D95E56C3-0837-4D1D-AEFE-7A8A865BA4AE}"/>
                  </a:ext>
                </a:extLst>
              </p:cNvPr>
              <p:cNvSpPr/>
              <p:nvPr/>
            </p:nvSpPr>
            <p:spPr>
              <a:xfrm>
                <a:off x="14139114" y="3439138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  <p:cxnSp>
            <p:nvCxnSpPr>
              <p:cNvPr id="220" name="Straight Connector 219">
                <a:extLst>
                  <a:ext uri="{FF2B5EF4-FFF2-40B4-BE49-F238E27FC236}">
                    <a16:creationId xmlns:a16="http://schemas.microsoft.com/office/drawing/2014/main" xmlns="" id="{37A7774C-A213-493A-81FE-57720545C75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4442303" y="4166889"/>
                <a:ext cx="2032794" cy="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:a16="http://schemas.microsoft.com/office/drawing/2014/main" xmlns="" id="{AC19E7B8-B377-4A4D-A1FD-DDBF01A66F1C}"/>
                  </a:ext>
                </a:extLst>
              </p:cNvPr>
              <p:cNvCxnSpPr/>
              <p:nvPr/>
            </p:nvCxnSpPr>
            <p:spPr>
              <a:xfrm>
                <a:off x="14166835" y="4009089"/>
                <a:ext cx="252609" cy="16887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4" name="Oval 223">
                <a:extLst>
                  <a:ext uri="{FF2B5EF4-FFF2-40B4-BE49-F238E27FC236}">
                    <a16:creationId xmlns:a16="http://schemas.microsoft.com/office/drawing/2014/main" xmlns="" id="{21EB3FC9-F8C4-4986-9A9B-86A8575469A6}"/>
                  </a:ext>
                </a:extLst>
              </p:cNvPr>
              <p:cNvSpPr/>
              <p:nvPr/>
            </p:nvSpPr>
            <p:spPr>
              <a:xfrm>
                <a:off x="14150365" y="3986228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  <p:sp>
            <p:nvSpPr>
              <p:cNvPr id="225" name="Oval 224">
                <a:extLst>
                  <a:ext uri="{FF2B5EF4-FFF2-40B4-BE49-F238E27FC236}">
                    <a16:creationId xmlns:a16="http://schemas.microsoft.com/office/drawing/2014/main" xmlns="" id="{4803C069-F8C9-40AE-BDEC-9369556F78C6}"/>
                  </a:ext>
                </a:extLst>
              </p:cNvPr>
              <p:cNvSpPr/>
              <p:nvPr/>
            </p:nvSpPr>
            <p:spPr>
              <a:xfrm>
                <a:off x="14396584" y="4141649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</p:grpSp>
        <p:grpSp>
          <p:nvGrpSpPr>
            <p:cNvPr id="167" name="Group 166">
              <a:extLst>
                <a:ext uri="{FF2B5EF4-FFF2-40B4-BE49-F238E27FC236}">
                  <a16:creationId xmlns:a16="http://schemas.microsoft.com/office/drawing/2014/main" xmlns="" id="{FFC6D445-200F-4008-A855-59FD3D26085B}"/>
                </a:ext>
              </a:extLst>
            </p:cNvPr>
            <p:cNvGrpSpPr/>
            <p:nvPr/>
          </p:nvGrpSpPr>
          <p:grpSpPr>
            <a:xfrm>
              <a:off x="13296355" y="3628226"/>
              <a:ext cx="1352875" cy="733285"/>
              <a:chOff x="14085935" y="1797341"/>
              <a:chExt cx="1220063" cy="661298"/>
            </a:xfrm>
          </p:grpSpPr>
          <p:grpSp>
            <p:nvGrpSpPr>
              <p:cNvPr id="118" name="Group 117">
                <a:extLst>
                  <a:ext uri="{FF2B5EF4-FFF2-40B4-BE49-F238E27FC236}">
                    <a16:creationId xmlns:a16="http://schemas.microsoft.com/office/drawing/2014/main" xmlns="" id="{F76C6F9A-8D1B-4B03-B650-A7C9816C0FA7}"/>
                  </a:ext>
                </a:extLst>
              </p:cNvPr>
              <p:cNvGrpSpPr/>
              <p:nvPr/>
            </p:nvGrpSpPr>
            <p:grpSpPr>
              <a:xfrm>
                <a:off x="14829318" y="1824214"/>
                <a:ext cx="476680" cy="634425"/>
                <a:chOff x="14406133" y="1098186"/>
                <a:chExt cx="476680" cy="634425"/>
              </a:xfrm>
            </p:grpSpPr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xmlns="" id="{8BA96FC1-F9FC-424C-9BE5-AFEA1DB4A497}"/>
                    </a:ext>
                  </a:extLst>
                </p:cNvPr>
                <p:cNvCxnSpPr/>
                <p:nvPr/>
              </p:nvCxnSpPr>
              <p:spPr>
                <a:xfrm flipV="1">
                  <a:off x="14878050" y="1426850"/>
                  <a:ext cx="0" cy="305761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4" name="Straight Connector 113">
                  <a:extLst>
                    <a:ext uri="{FF2B5EF4-FFF2-40B4-BE49-F238E27FC236}">
                      <a16:creationId xmlns:a16="http://schemas.microsoft.com/office/drawing/2014/main" xmlns="" id="{620C5811-BD1A-4BA6-93CA-C7913ADBC73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14406133" y="1098186"/>
                  <a:ext cx="476680" cy="34057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0" name="Oval 129">
                <a:extLst>
                  <a:ext uri="{FF2B5EF4-FFF2-40B4-BE49-F238E27FC236}">
                    <a16:creationId xmlns:a16="http://schemas.microsoft.com/office/drawing/2014/main" xmlns="" id="{F25FAA0F-010E-43B5-858C-227D4249B890}"/>
                  </a:ext>
                </a:extLst>
              </p:cNvPr>
              <p:cNvSpPr/>
              <p:nvPr/>
            </p:nvSpPr>
            <p:spPr>
              <a:xfrm>
                <a:off x="14790785" y="1797341"/>
                <a:ext cx="45719" cy="4571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cxnSp>
            <p:nvCxnSpPr>
              <p:cNvPr id="134" name="Straight Connector 133">
                <a:extLst>
                  <a:ext uri="{FF2B5EF4-FFF2-40B4-BE49-F238E27FC236}">
                    <a16:creationId xmlns:a16="http://schemas.microsoft.com/office/drawing/2014/main" xmlns="" id="{A7AE152E-56E8-494A-BB7B-0AF5B2085807}"/>
                  </a:ext>
                </a:extLst>
              </p:cNvPr>
              <p:cNvCxnSpPr>
                <a:cxnSpLocks/>
                <a:stCxn id="130" idx="2"/>
              </p:cNvCxnSpPr>
              <p:nvPr/>
            </p:nvCxnSpPr>
            <p:spPr>
              <a:xfrm flipH="1" flipV="1">
                <a:off x="14085935" y="1820200"/>
                <a:ext cx="704850" cy="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xmlns="" id="{25CCEB1A-8D3A-4A29-B477-1D889FD35A92}"/>
                </a:ext>
              </a:extLst>
            </p:cNvPr>
            <p:cNvSpPr txBox="1"/>
            <p:nvPr/>
          </p:nvSpPr>
          <p:spPr>
            <a:xfrm>
              <a:off x="11820850" y="2577218"/>
              <a:ext cx="15729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ID" sz="1400" dirty="0" err="1"/>
                <a:t>Diklat</a:t>
              </a:r>
              <a:r>
                <a:rPr lang="en-ID" sz="1400" dirty="0"/>
                <a:t> </a:t>
              </a:r>
              <a:r>
                <a:rPr lang="en-ID" sz="1400" dirty="0" err="1"/>
                <a:t>Perbendaharaan</a:t>
              </a:r>
              <a:r>
                <a:rPr lang="en-ID" sz="1400" dirty="0"/>
                <a:t> </a:t>
              </a:r>
              <a:r>
                <a:rPr lang="en-ID" sz="1400" dirty="0" err="1"/>
                <a:t>Keuangan</a:t>
              </a:r>
              <a:r>
                <a:rPr lang="en-ID" sz="1400" dirty="0"/>
                <a:t> Daerah </a:t>
              </a:r>
            </a:p>
          </p:txBody>
        </p:sp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xmlns="" id="{566540FD-2B1B-42B7-BCFA-6AC4FDB25E6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578421" y="2419433"/>
              <a:ext cx="1012719" cy="500999"/>
            </a:xfrm>
            <a:prstGeom prst="rect">
              <a:avLst/>
            </a:prstGeom>
          </p:spPr>
        </p:pic>
        <p:pic>
          <p:nvPicPr>
            <p:cNvPr id="138" name="Picture 137">
              <a:extLst>
                <a:ext uri="{FF2B5EF4-FFF2-40B4-BE49-F238E27FC236}">
                  <a16:creationId xmlns:a16="http://schemas.microsoft.com/office/drawing/2014/main" xmlns="" id="{2CCE6F47-F506-493C-98EA-7F3507382D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932874" y="2945321"/>
              <a:ext cx="1012719" cy="500999"/>
            </a:xfrm>
            <a:prstGeom prst="rect">
              <a:avLst/>
            </a:prstGeom>
          </p:spPr>
        </p:pic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xmlns="" id="{3CDB181D-6B9C-46B0-9361-E8F753C578FC}"/>
                </a:ext>
              </a:extLst>
            </p:cNvPr>
            <p:cNvGrpSpPr/>
            <p:nvPr/>
          </p:nvGrpSpPr>
          <p:grpSpPr>
            <a:xfrm>
              <a:off x="14060329" y="2871866"/>
              <a:ext cx="760153" cy="1507312"/>
              <a:chOff x="14774910" y="1115233"/>
              <a:chExt cx="685529" cy="1359339"/>
            </a:xfrm>
          </p:grpSpPr>
          <p:grpSp>
            <p:nvGrpSpPr>
              <p:cNvPr id="119" name="Group 118">
                <a:extLst>
                  <a:ext uri="{FF2B5EF4-FFF2-40B4-BE49-F238E27FC236}">
                    <a16:creationId xmlns:a16="http://schemas.microsoft.com/office/drawing/2014/main" xmlns="" id="{7797285E-B306-4433-8438-E725E98138DE}"/>
                  </a:ext>
                </a:extLst>
              </p:cNvPr>
              <p:cNvGrpSpPr/>
              <p:nvPr/>
            </p:nvGrpSpPr>
            <p:grpSpPr>
              <a:xfrm>
                <a:off x="14814108" y="1611126"/>
                <a:ext cx="646331" cy="863446"/>
                <a:chOff x="14524349" y="978388"/>
                <a:chExt cx="476680" cy="636806"/>
              </a:xfrm>
            </p:grpSpPr>
            <p:cxnSp>
              <p:nvCxnSpPr>
                <p:cNvPr id="116" name="Straight Connector 115">
                  <a:extLst>
                    <a:ext uri="{FF2B5EF4-FFF2-40B4-BE49-F238E27FC236}">
                      <a16:creationId xmlns:a16="http://schemas.microsoft.com/office/drawing/2014/main" xmlns="" id="{065A776F-022D-4B12-8F88-AAF3133F9428}"/>
                    </a:ext>
                  </a:extLst>
                </p:cNvPr>
                <p:cNvCxnSpPr/>
                <p:nvPr/>
              </p:nvCxnSpPr>
              <p:spPr>
                <a:xfrm flipV="1">
                  <a:off x="14996772" y="1309433"/>
                  <a:ext cx="0" cy="305761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7" name="Straight Connector 116">
                  <a:extLst>
                    <a:ext uri="{FF2B5EF4-FFF2-40B4-BE49-F238E27FC236}">
                      <a16:creationId xmlns:a16="http://schemas.microsoft.com/office/drawing/2014/main" xmlns="" id="{F1187C6D-5FEA-41F9-8DC3-99C67FAEFF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14524349" y="978388"/>
                  <a:ext cx="476680" cy="34057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1" name="Oval 130">
                <a:extLst>
                  <a:ext uri="{FF2B5EF4-FFF2-40B4-BE49-F238E27FC236}">
                    <a16:creationId xmlns:a16="http://schemas.microsoft.com/office/drawing/2014/main" xmlns="" id="{9B7C14F5-2968-447E-AB2A-B4074D301930}"/>
                  </a:ext>
                </a:extLst>
              </p:cNvPr>
              <p:cNvSpPr/>
              <p:nvPr/>
            </p:nvSpPr>
            <p:spPr>
              <a:xfrm>
                <a:off x="14774910" y="1584616"/>
                <a:ext cx="45719" cy="4571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  <p:cxnSp>
            <p:nvCxnSpPr>
              <p:cNvPr id="144" name="Straight Connector 143">
                <a:extLst>
                  <a:ext uri="{FF2B5EF4-FFF2-40B4-BE49-F238E27FC236}">
                    <a16:creationId xmlns:a16="http://schemas.microsoft.com/office/drawing/2014/main" xmlns="" id="{46A2A75D-9742-4813-BA31-19CFB05D0690}"/>
                  </a:ext>
                </a:extLst>
              </p:cNvPr>
              <p:cNvCxnSpPr>
                <a:cxnSpLocks/>
                <a:endCxn id="131" idx="0"/>
              </p:cNvCxnSpPr>
              <p:nvPr/>
            </p:nvCxnSpPr>
            <p:spPr>
              <a:xfrm flipH="1">
                <a:off x="14797770" y="1115233"/>
                <a:ext cx="620" cy="46938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xmlns="" id="{A0D6E5B7-52AE-4E2C-AD74-BA325A1ADDC3}"/>
                </a:ext>
              </a:extLst>
            </p:cNvPr>
            <p:cNvSpPr txBox="1"/>
            <p:nvPr/>
          </p:nvSpPr>
          <p:spPr>
            <a:xfrm>
              <a:off x="15549708" y="1942305"/>
              <a:ext cx="124239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 err="1"/>
                <a:t>Diklat</a:t>
              </a:r>
              <a:endParaRPr lang="en-ID" sz="1400" dirty="0"/>
            </a:p>
            <a:p>
              <a:r>
                <a:rPr lang="en-ID" sz="1400" dirty="0" err="1"/>
                <a:t>Renstra</a:t>
              </a:r>
              <a:r>
                <a:rPr lang="en-ID" sz="1400" dirty="0"/>
                <a:t> PD </a:t>
              </a:r>
            </a:p>
          </p:txBody>
        </p:sp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xmlns="" id="{2DE8FD07-F11B-46A5-83EC-2FDEF77AEE0A}"/>
                </a:ext>
              </a:extLst>
            </p:cNvPr>
            <p:cNvSpPr txBox="1"/>
            <p:nvPr/>
          </p:nvSpPr>
          <p:spPr>
            <a:xfrm>
              <a:off x="13527375" y="2534131"/>
              <a:ext cx="9921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b="1" dirty="0">
                  <a:solidFill>
                    <a:srgbClr val="133160"/>
                  </a:solidFill>
                </a:rPr>
                <a:t>120 org</a:t>
              </a:r>
            </a:p>
          </p:txBody>
        </p:sp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xmlns="" id="{DD5F7BA3-ABC9-4897-94A5-80D0D1076C0B}"/>
                </a:ext>
              </a:extLst>
            </p:cNvPr>
            <p:cNvGrpSpPr/>
            <p:nvPr/>
          </p:nvGrpSpPr>
          <p:grpSpPr>
            <a:xfrm>
              <a:off x="14199958" y="3227052"/>
              <a:ext cx="816613" cy="1195713"/>
              <a:chOff x="14900832" y="1435550"/>
              <a:chExt cx="736446" cy="1078330"/>
            </a:xfrm>
          </p:grpSpPr>
          <p:grpSp>
            <p:nvGrpSpPr>
              <p:cNvPr id="120" name="Group 119">
                <a:extLst>
                  <a:ext uri="{FF2B5EF4-FFF2-40B4-BE49-F238E27FC236}">
                    <a16:creationId xmlns:a16="http://schemas.microsoft.com/office/drawing/2014/main" xmlns="" id="{3E31DC61-B419-4431-82CF-F5F4B8962855}"/>
                  </a:ext>
                </a:extLst>
              </p:cNvPr>
              <p:cNvGrpSpPr/>
              <p:nvPr/>
            </p:nvGrpSpPr>
            <p:grpSpPr>
              <a:xfrm>
                <a:off x="14930676" y="1470355"/>
                <a:ext cx="662966" cy="1043525"/>
                <a:chOff x="14524855" y="978388"/>
                <a:chExt cx="476680" cy="750306"/>
              </a:xfrm>
            </p:grpSpPr>
            <p:cxnSp>
              <p:nvCxnSpPr>
                <p:cNvPr id="121" name="Straight Connector 120">
                  <a:extLst>
                    <a:ext uri="{FF2B5EF4-FFF2-40B4-BE49-F238E27FC236}">
                      <a16:creationId xmlns:a16="http://schemas.microsoft.com/office/drawing/2014/main" xmlns="" id="{69FC3FD7-A1D6-452F-A9E6-B93EB1C2075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996772" y="1309434"/>
                  <a:ext cx="0" cy="41926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Straight Connector 121">
                  <a:extLst>
                    <a:ext uri="{FF2B5EF4-FFF2-40B4-BE49-F238E27FC236}">
                      <a16:creationId xmlns:a16="http://schemas.microsoft.com/office/drawing/2014/main" xmlns="" id="{5E12B732-E0D3-4830-A59F-26D7ED0AEDB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14524855" y="978388"/>
                  <a:ext cx="476680" cy="34057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xmlns="" id="{C8F7DB6D-9E74-42C3-8DB1-6FB74CC4BB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4932428" y="1452725"/>
                <a:ext cx="704850" cy="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2" name="Oval 131">
                <a:extLst>
                  <a:ext uri="{FF2B5EF4-FFF2-40B4-BE49-F238E27FC236}">
                    <a16:creationId xmlns:a16="http://schemas.microsoft.com/office/drawing/2014/main" xmlns="" id="{A9DC3360-862D-4116-B8B8-480739C2D326}"/>
                  </a:ext>
                </a:extLst>
              </p:cNvPr>
              <p:cNvSpPr/>
              <p:nvPr/>
            </p:nvSpPr>
            <p:spPr>
              <a:xfrm>
                <a:off x="14900832" y="1435550"/>
                <a:ext cx="45719" cy="45719"/>
              </a:xfrm>
              <a:prstGeom prst="ellipse">
                <a:avLst/>
              </a:prstGeom>
              <a:solidFill>
                <a:srgbClr val="EA3E25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/>
              </a:p>
            </p:txBody>
          </p:sp>
        </p:grpSp>
        <p:grpSp>
          <p:nvGrpSpPr>
            <p:cNvPr id="160" name="Group 159">
              <a:extLst>
                <a:ext uri="{FF2B5EF4-FFF2-40B4-BE49-F238E27FC236}">
                  <a16:creationId xmlns:a16="http://schemas.microsoft.com/office/drawing/2014/main" xmlns="" id="{1AEFB410-1856-424A-910B-8B3D36F61B7B}"/>
                </a:ext>
              </a:extLst>
            </p:cNvPr>
            <p:cNvGrpSpPr/>
            <p:nvPr/>
          </p:nvGrpSpPr>
          <p:grpSpPr>
            <a:xfrm>
              <a:off x="12634812" y="3309464"/>
              <a:ext cx="1042368" cy="500999"/>
              <a:chOff x="13298677" y="1509872"/>
              <a:chExt cx="940039" cy="451816"/>
            </a:xfrm>
          </p:grpSpPr>
          <p:pic>
            <p:nvPicPr>
              <p:cNvPr id="106" name="Picture 105">
                <a:extLst>
                  <a:ext uri="{FF2B5EF4-FFF2-40B4-BE49-F238E27FC236}">
                    <a16:creationId xmlns:a16="http://schemas.microsoft.com/office/drawing/2014/main" xmlns="" id="{87910522-7730-4B96-9BBF-217F38E3D6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325416" y="1509872"/>
                <a:ext cx="913300" cy="451816"/>
              </a:xfrm>
              <a:prstGeom prst="rect">
                <a:avLst/>
              </a:prstGeom>
            </p:spPr>
          </p:pic>
          <p:sp>
            <p:nvSpPr>
              <p:cNvPr id="135" name="TextBox 134">
                <a:extLst>
                  <a:ext uri="{FF2B5EF4-FFF2-40B4-BE49-F238E27FC236}">
                    <a16:creationId xmlns:a16="http://schemas.microsoft.com/office/drawing/2014/main" xmlns="" id="{292AF750-F9A2-460F-A980-E8E4714FDA5F}"/>
                  </a:ext>
                </a:extLst>
              </p:cNvPr>
              <p:cNvSpPr txBox="1"/>
              <p:nvPr/>
            </p:nvSpPr>
            <p:spPr>
              <a:xfrm>
                <a:off x="13298677" y="1591458"/>
                <a:ext cx="8947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b="1" dirty="0">
                    <a:solidFill>
                      <a:srgbClr val="133160"/>
                    </a:solidFill>
                  </a:rPr>
                  <a:t>62 org</a:t>
                </a:r>
              </a:p>
            </p:txBody>
          </p:sp>
        </p:grp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xmlns="" id="{E9120B1B-350C-443C-B379-A505860E3256}"/>
                </a:ext>
              </a:extLst>
            </p:cNvPr>
            <p:cNvSpPr txBox="1"/>
            <p:nvPr/>
          </p:nvSpPr>
          <p:spPr>
            <a:xfrm>
              <a:off x="12438183" y="1743355"/>
              <a:ext cx="3085260" cy="692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00" dirty="0"/>
                <a:t>Diklat Pengembangan Kompetensi Penyusunan Dokumen Perencanaan </a:t>
              </a:r>
              <a:r>
                <a:rPr lang="en-ID" sz="1300" dirty="0"/>
                <a:t> </a:t>
              </a:r>
              <a:r>
                <a:rPr lang="id-ID" sz="1300" dirty="0"/>
                <a:t>dalam hal penerapan SPM</a:t>
              </a:r>
              <a:r>
                <a:rPr lang="en-ID" sz="1300" dirty="0"/>
                <a:t> </a:t>
              </a:r>
              <a:r>
                <a:rPr lang="id-ID" sz="1300" dirty="0"/>
                <a:t>di daerah</a:t>
              </a:r>
              <a:endParaRPr lang="en-ID" sz="1300" dirty="0"/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xmlns="" id="{62EAD54B-241F-4A93-B674-401540D658F0}"/>
                </a:ext>
              </a:extLst>
            </p:cNvPr>
            <p:cNvSpPr txBox="1"/>
            <p:nvPr/>
          </p:nvSpPr>
          <p:spPr>
            <a:xfrm>
              <a:off x="14892582" y="3046976"/>
              <a:ext cx="9921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b="1" dirty="0">
                  <a:solidFill>
                    <a:srgbClr val="133160"/>
                  </a:solidFill>
                </a:rPr>
                <a:t>55 org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xmlns="" id="{815BBD16-E549-40EB-85E6-C8C1E2C3BC23}"/>
                </a:ext>
              </a:extLst>
            </p:cNvPr>
            <p:cNvSpPr/>
            <p:nvPr/>
          </p:nvSpPr>
          <p:spPr>
            <a:xfrm>
              <a:off x="14780797" y="3901513"/>
              <a:ext cx="50696" cy="50696"/>
            </a:xfrm>
            <a:prstGeom prst="ellipse">
              <a:avLst/>
            </a:prstGeom>
            <a:solidFill>
              <a:srgbClr val="D93A3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xmlns="" id="{8DBA2FC5-56F1-4ECE-BECF-6E433E7F4A42}"/>
                </a:ext>
              </a:extLst>
            </p:cNvPr>
            <p:cNvSpPr/>
            <p:nvPr/>
          </p:nvSpPr>
          <p:spPr>
            <a:xfrm>
              <a:off x="14924906" y="3764745"/>
              <a:ext cx="50696" cy="50696"/>
            </a:xfrm>
            <a:prstGeom prst="ellipse">
              <a:avLst/>
            </a:prstGeom>
            <a:solidFill>
              <a:srgbClr val="D6393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80E9890C-D83B-4B77-BAC8-70F8D9B038ED}"/>
                </a:ext>
              </a:extLst>
            </p:cNvPr>
            <p:cNvSpPr/>
            <p:nvPr/>
          </p:nvSpPr>
          <p:spPr>
            <a:xfrm>
              <a:off x="14607351" y="4005402"/>
              <a:ext cx="50696" cy="50696"/>
            </a:xfrm>
            <a:prstGeom prst="ellipse">
              <a:avLst/>
            </a:prstGeom>
            <a:solidFill>
              <a:srgbClr val="D6393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grpSp>
          <p:nvGrpSpPr>
            <p:cNvPr id="186" name="Group 185">
              <a:extLst>
                <a:ext uri="{FF2B5EF4-FFF2-40B4-BE49-F238E27FC236}">
                  <a16:creationId xmlns:a16="http://schemas.microsoft.com/office/drawing/2014/main" xmlns="" id="{6928CED5-EBB3-4F80-820C-162C737B1353}"/>
                </a:ext>
              </a:extLst>
            </p:cNvPr>
            <p:cNvGrpSpPr/>
            <p:nvPr/>
          </p:nvGrpSpPr>
          <p:grpSpPr>
            <a:xfrm>
              <a:off x="11398563" y="4740497"/>
              <a:ext cx="1055990" cy="500999"/>
              <a:chOff x="13443397" y="1488429"/>
              <a:chExt cx="952324" cy="451816"/>
            </a:xfrm>
          </p:grpSpPr>
          <p:pic>
            <p:nvPicPr>
              <p:cNvPr id="187" name="Picture 186">
                <a:extLst>
                  <a:ext uri="{FF2B5EF4-FFF2-40B4-BE49-F238E27FC236}">
                    <a16:creationId xmlns:a16="http://schemas.microsoft.com/office/drawing/2014/main" xmlns="" id="{F042D3A5-460D-4BA7-B74B-41F06B5D6C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482421" y="1488429"/>
                <a:ext cx="913300" cy="451816"/>
              </a:xfrm>
              <a:prstGeom prst="rect">
                <a:avLst/>
              </a:prstGeom>
            </p:spPr>
          </p:pic>
          <p:sp>
            <p:nvSpPr>
              <p:cNvPr id="188" name="TextBox 187">
                <a:extLst>
                  <a:ext uri="{FF2B5EF4-FFF2-40B4-BE49-F238E27FC236}">
                    <a16:creationId xmlns:a16="http://schemas.microsoft.com/office/drawing/2014/main" xmlns="" id="{3980C3EF-2BDA-4D29-B124-D2A2E9FBC281}"/>
                  </a:ext>
                </a:extLst>
              </p:cNvPr>
              <p:cNvSpPr txBox="1"/>
              <p:nvPr/>
            </p:nvSpPr>
            <p:spPr>
              <a:xfrm>
                <a:off x="13443397" y="1594716"/>
                <a:ext cx="894784" cy="3330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b="1" dirty="0">
                    <a:solidFill>
                      <a:srgbClr val="133160"/>
                    </a:solidFill>
                  </a:rPr>
                  <a:t>53 org</a:t>
                </a:r>
              </a:p>
            </p:txBody>
          </p:sp>
        </p:grp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xmlns="" id="{D35698C7-2F12-41BE-B80F-A83E84F8096E}"/>
                </a:ext>
              </a:extLst>
            </p:cNvPr>
            <p:cNvSpPr txBox="1"/>
            <p:nvPr/>
          </p:nvSpPr>
          <p:spPr>
            <a:xfrm>
              <a:off x="10744401" y="5574655"/>
              <a:ext cx="12037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ID" sz="1400" dirty="0" err="1"/>
                <a:t>Diklat</a:t>
              </a:r>
              <a:r>
                <a:rPr lang="en-ID" sz="1400" dirty="0"/>
                <a:t> </a:t>
              </a:r>
              <a:r>
                <a:rPr lang="en-ID" sz="1400" dirty="0" err="1"/>
                <a:t>Barang</a:t>
              </a:r>
              <a:r>
                <a:rPr lang="en-ID" sz="1400" dirty="0"/>
                <a:t> </a:t>
              </a:r>
              <a:r>
                <a:rPr lang="en-ID" sz="1400" dirty="0" err="1"/>
                <a:t>Milik</a:t>
              </a:r>
              <a:r>
                <a:rPr lang="en-ID" sz="1400" dirty="0"/>
                <a:t> Daerah dan </a:t>
              </a:r>
              <a:r>
                <a:rPr lang="en-ID" sz="1400" dirty="0" err="1"/>
                <a:t>Aset</a:t>
              </a:r>
              <a:endParaRPr lang="en-ID" sz="1400" dirty="0"/>
            </a:p>
          </p:txBody>
        </p:sp>
        <p:grpSp>
          <p:nvGrpSpPr>
            <p:cNvPr id="200" name="Group 199">
              <a:extLst>
                <a:ext uri="{FF2B5EF4-FFF2-40B4-BE49-F238E27FC236}">
                  <a16:creationId xmlns:a16="http://schemas.microsoft.com/office/drawing/2014/main" xmlns="" id="{21882066-1AB9-41DB-BCB1-D71C7C5225AE}"/>
                </a:ext>
              </a:extLst>
            </p:cNvPr>
            <p:cNvGrpSpPr/>
            <p:nvPr/>
          </p:nvGrpSpPr>
          <p:grpSpPr>
            <a:xfrm>
              <a:off x="11928947" y="5571271"/>
              <a:ext cx="1042368" cy="500999"/>
              <a:chOff x="13298677" y="1509872"/>
              <a:chExt cx="940039" cy="451816"/>
            </a:xfrm>
          </p:grpSpPr>
          <p:pic>
            <p:nvPicPr>
              <p:cNvPr id="201" name="Picture 200">
                <a:extLst>
                  <a:ext uri="{FF2B5EF4-FFF2-40B4-BE49-F238E27FC236}">
                    <a16:creationId xmlns:a16="http://schemas.microsoft.com/office/drawing/2014/main" xmlns="" id="{10C6C51B-B3D4-4CEA-B874-F781BFD286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325416" y="1509872"/>
                <a:ext cx="913300" cy="451816"/>
              </a:xfrm>
              <a:prstGeom prst="rect">
                <a:avLst/>
              </a:prstGeom>
            </p:spPr>
          </p:pic>
          <p:sp>
            <p:nvSpPr>
              <p:cNvPr id="202" name="TextBox 201">
                <a:extLst>
                  <a:ext uri="{FF2B5EF4-FFF2-40B4-BE49-F238E27FC236}">
                    <a16:creationId xmlns:a16="http://schemas.microsoft.com/office/drawing/2014/main" xmlns="" id="{8C19D2A1-48E6-45F6-AA8B-32CAAE6AB668}"/>
                  </a:ext>
                </a:extLst>
              </p:cNvPr>
              <p:cNvSpPr txBox="1"/>
              <p:nvPr/>
            </p:nvSpPr>
            <p:spPr>
              <a:xfrm>
                <a:off x="13298677" y="1591458"/>
                <a:ext cx="894784" cy="3330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b="1" dirty="0">
                    <a:solidFill>
                      <a:srgbClr val="133160"/>
                    </a:solidFill>
                  </a:rPr>
                  <a:t>62 org</a:t>
                </a:r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:a16="http://schemas.microsoft.com/office/drawing/2014/main" xmlns="" id="{ACEF9D4A-26E8-4498-AE52-CA3F27A8D1C6}"/>
                </a:ext>
              </a:extLst>
            </p:cNvPr>
            <p:cNvGrpSpPr/>
            <p:nvPr/>
          </p:nvGrpSpPr>
          <p:grpSpPr>
            <a:xfrm>
              <a:off x="15860120" y="5822512"/>
              <a:ext cx="1042368" cy="500999"/>
              <a:chOff x="13298677" y="1509872"/>
              <a:chExt cx="940039" cy="451816"/>
            </a:xfrm>
          </p:grpSpPr>
          <p:pic>
            <p:nvPicPr>
              <p:cNvPr id="227" name="Picture 226">
                <a:extLst>
                  <a:ext uri="{FF2B5EF4-FFF2-40B4-BE49-F238E27FC236}">
                    <a16:creationId xmlns:a16="http://schemas.microsoft.com/office/drawing/2014/main" xmlns="" id="{195432D8-6EA8-40C4-8E1E-9356176A31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325416" y="1509872"/>
                <a:ext cx="913300" cy="451816"/>
              </a:xfrm>
              <a:prstGeom prst="rect">
                <a:avLst/>
              </a:prstGeom>
            </p:spPr>
          </p:pic>
          <p:sp>
            <p:nvSpPr>
              <p:cNvPr id="228" name="TextBox 227">
                <a:extLst>
                  <a:ext uri="{FF2B5EF4-FFF2-40B4-BE49-F238E27FC236}">
                    <a16:creationId xmlns:a16="http://schemas.microsoft.com/office/drawing/2014/main" xmlns="" id="{0B2590CF-C782-4AC7-B819-DDA070DE59DC}"/>
                  </a:ext>
                </a:extLst>
              </p:cNvPr>
              <p:cNvSpPr txBox="1"/>
              <p:nvPr/>
            </p:nvSpPr>
            <p:spPr>
              <a:xfrm>
                <a:off x="13298677" y="1591458"/>
                <a:ext cx="8947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b="1" dirty="0">
                    <a:solidFill>
                      <a:srgbClr val="133160"/>
                    </a:solidFill>
                  </a:rPr>
                  <a:t>60 org</a:t>
                </a:r>
              </a:p>
            </p:txBody>
          </p:sp>
        </p:grpSp>
        <p:grpSp>
          <p:nvGrpSpPr>
            <p:cNvPr id="230" name="Group 229">
              <a:extLst>
                <a:ext uri="{FF2B5EF4-FFF2-40B4-BE49-F238E27FC236}">
                  <a16:creationId xmlns:a16="http://schemas.microsoft.com/office/drawing/2014/main" xmlns="" id="{7A0131B3-AF2B-4465-B255-C4E820A47237}"/>
                </a:ext>
              </a:extLst>
            </p:cNvPr>
            <p:cNvGrpSpPr/>
            <p:nvPr/>
          </p:nvGrpSpPr>
          <p:grpSpPr>
            <a:xfrm>
              <a:off x="12598451" y="6236774"/>
              <a:ext cx="1042368" cy="500999"/>
              <a:chOff x="13298677" y="1509872"/>
              <a:chExt cx="940039" cy="451816"/>
            </a:xfrm>
          </p:grpSpPr>
          <p:pic>
            <p:nvPicPr>
              <p:cNvPr id="231" name="Picture 230">
                <a:extLst>
                  <a:ext uri="{FF2B5EF4-FFF2-40B4-BE49-F238E27FC236}">
                    <a16:creationId xmlns:a16="http://schemas.microsoft.com/office/drawing/2014/main" xmlns="" id="{05045798-75C0-41BF-845C-ED939D6A16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325416" y="1509872"/>
                <a:ext cx="913300" cy="451816"/>
              </a:xfrm>
              <a:prstGeom prst="rect">
                <a:avLst/>
              </a:prstGeom>
            </p:spPr>
          </p:pic>
          <p:sp>
            <p:nvSpPr>
              <p:cNvPr id="232" name="TextBox 231">
                <a:extLst>
                  <a:ext uri="{FF2B5EF4-FFF2-40B4-BE49-F238E27FC236}">
                    <a16:creationId xmlns:a16="http://schemas.microsoft.com/office/drawing/2014/main" xmlns="" id="{23E11964-D2DB-40D4-8C09-FF5515F4FAD6}"/>
                  </a:ext>
                </a:extLst>
              </p:cNvPr>
              <p:cNvSpPr txBox="1"/>
              <p:nvPr/>
            </p:nvSpPr>
            <p:spPr>
              <a:xfrm>
                <a:off x="13298677" y="1591458"/>
                <a:ext cx="8947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b="1" dirty="0">
                    <a:solidFill>
                      <a:srgbClr val="133160"/>
                    </a:solidFill>
                  </a:rPr>
                  <a:t>60 org</a:t>
                </a:r>
              </a:p>
            </p:txBody>
          </p:sp>
        </p:grpSp>
        <p:sp>
          <p:nvSpPr>
            <p:cNvPr id="233" name="TextBox 232">
              <a:extLst>
                <a:ext uri="{FF2B5EF4-FFF2-40B4-BE49-F238E27FC236}">
                  <a16:creationId xmlns:a16="http://schemas.microsoft.com/office/drawing/2014/main" xmlns="" id="{576FB832-162E-4D06-8A23-FC1E28FD2812}"/>
                </a:ext>
              </a:extLst>
            </p:cNvPr>
            <p:cNvSpPr txBox="1"/>
            <p:nvPr/>
          </p:nvSpPr>
          <p:spPr>
            <a:xfrm>
              <a:off x="10037649" y="4777552"/>
              <a:ext cx="147043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d-ID" sz="1400" dirty="0"/>
                <a:t>Diklat </a:t>
              </a:r>
              <a:endParaRPr lang="en-ID" sz="1400" dirty="0"/>
            </a:p>
            <a:p>
              <a:pPr algn="r"/>
              <a:r>
                <a:rPr lang="id-ID" sz="1400" dirty="0"/>
                <a:t>RPJMD</a:t>
              </a:r>
              <a:endParaRPr lang="en-ID" sz="1400" dirty="0"/>
            </a:p>
          </p:txBody>
        </p: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xmlns="" id="{C88E82E6-9CF1-4686-A2A4-E21474A18E1B}"/>
                </a:ext>
              </a:extLst>
            </p:cNvPr>
            <p:cNvSpPr txBox="1"/>
            <p:nvPr/>
          </p:nvSpPr>
          <p:spPr>
            <a:xfrm>
              <a:off x="11889713" y="6695408"/>
              <a:ext cx="23722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dirty="0"/>
                <a:t>Diklat Pejabat Strategis Anggota DPRD</a:t>
              </a:r>
              <a:endParaRPr lang="en-ID" sz="1400" dirty="0"/>
            </a:p>
          </p:txBody>
        </p:sp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xmlns="" id="{301B9A55-692E-493B-96B3-057FFB61E0F9}"/>
                </a:ext>
              </a:extLst>
            </p:cNvPr>
            <p:cNvSpPr txBox="1"/>
            <p:nvPr/>
          </p:nvSpPr>
          <p:spPr>
            <a:xfrm>
              <a:off x="14491695" y="6389739"/>
              <a:ext cx="269949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d-ID" sz="1400" dirty="0"/>
                <a:t>Diklat Peningkatan Kapasitas Bagi Pejabat Pada Sekretariat DPRD</a:t>
              </a:r>
              <a:endParaRPr lang="en-ID" sz="1400" dirty="0"/>
            </a:p>
          </p:txBody>
        </p:sp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xmlns="" id="{4DF3B902-EBDA-41CB-ACD6-F5048066DC7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490430" y="3628483"/>
              <a:ext cx="4631432" cy="2320491"/>
            </a:xfrm>
            <a:prstGeom prst="rect">
              <a:avLst/>
            </a:prstGeom>
          </p:spPr>
        </p:pic>
      </p:grpSp>
      <p:cxnSp>
        <p:nvCxnSpPr>
          <p:cNvPr id="289" name="Connector: Elbow 288">
            <a:extLst>
              <a:ext uri="{FF2B5EF4-FFF2-40B4-BE49-F238E27FC236}">
                <a16:creationId xmlns:a16="http://schemas.microsoft.com/office/drawing/2014/main" xmlns="" id="{7684816A-2EE5-4989-89E0-B4D27E238A15}"/>
              </a:ext>
            </a:extLst>
          </p:cNvPr>
          <p:cNvCxnSpPr>
            <a:cxnSpLocks/>
          </p:cNvCxnSpPr>
          <p:nvPr/>
        </p:nvCxnSpPr>
        <p:spPr>
          <a:xfrm rot="16200000" flipV="1">
            <a:off x="6028589" y="1210812"/>
            <a:ext cx="2109478" cy="335453"/>
          </a:xfrm>
          <a:prstGeom prst="bentConnector3">
            <a:avLst>
              <a:gd name="adj1" fmla="val 99669"/>
            </a:avLst>
          </a:prstGeom>
          <a:ln w="5715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Connector: Elbow 293">
            <a:extLst>
              <a:ext uri="{FF2B5EF4-FFF2-40B4-BE49-F238E27FC236}">
                <a16:creationId xmlns:a16="http://schemas.microsoft.com/office/drawing/2014/main" xmlns="" id="{FAA486B2-DD47-424B-ACFD-B9A854D0EABF}"/>
              </a:ext>
            </a:extLst>
          </p:cNvPr>
          <p:cNvCxnSpPr>
            <a:cxnSpLocks/>
          </p:cNvCxnSpPr>
          <p:nvPr/>
        </p:nvCxnSpPr>
        <p:spPr>
          <a:xfrm rot="5400000">
            <a:off x="5892947" y="4185187"/>
            <a:ext cx="2367586" cy="335862"/>
          </a:xfrm>
          <a:prstGeom prst="bentConnector3">
            <a:avLst>
              <a:gd name="adj1" fmla="val 99886"/>
            </a:avLst>
          </a:prstGeom>
          <a:ln w="5715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Connector: Elbow 311">
            <a:extLst>
              <a:ext uri="{FF2B5EF4-FFF2-40B4-BE49-F238E27FC236}">
                <a16:creationId xmlns:a16="http://schemas.microsoft.com/office/drawing/2014/main" xmlns="" id="{65F38AF8-D8D7-44A0-8190-F32C2F8F88E4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9009310" y="1899702"/>
            <a:ext cx="3565313" cy="361667"/>
          </a:xfrm>
          <a:prstGeom prst="bentConnector3">
            <a:avLst>
              <a:gd name="adj1" fmla="val 99958"/>
            </a:avLst>
          </a:prstGeom>
          <a:ln w="5715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7" name="Connector: Elbow 316">
            <a:extLst>
              <a:ext uri="{FF2B5EF4-FFF2-40B4-BE49-F238E27FC236}">
                <a16:creationId xmlns:a16="http://schemas.microsoft.com/office/drawing/2014/main" xmlns="" id="{23B7EC72-CE97-4FCB-904E-58260EC8CEA6}"/>
              </a:ext>
            </a:extLst>
          </p:cNvPr>
          <p:cNvCxnSpPr>
            <a:cxnSpLocks/>
          </p:cNvCxnSpPr>
          <p:nvPr/>
        </p:nvCxnSpPr>
        <p:spPr>
          <a:xfrm rot="16200000" flipH="1">
            <a:off x="10221100" y="4913500"/>
            <a:ext cx="1008669" cy="274380"/>
          </a:xfrm>
          <a:prstGeom prst="bentConnector3">
            <a:avLst>
              <a:gd name="adj1" fmla="val 99860"/>
            </a:avLst>
          </a:prstGeom>
          <a:ln w="5715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9" name="Group 318">
            <a:extLst>
              <a:ext uri="{FF2B5EF4-FFF2-40B4-BE49-F238E27FC236}">
                <a16:creationId xmlns:a16="http://schemas.microsoft.com/office/drawing/2014/main" xmlns="" id="{75FC25A7-59F9-4B94-9C63-2A66F8A9A464}"/>
              </a:ext>
            </a:extLst>
          </p:cNvPr>
          <p:cNvGrpSpPr/>
          <p:nvPr/>
        </p:nvGrpSpPr>
        <p:grpSpPr>
          <a:xfrm>
            <a:off x="8667606" y="3841350"/>
            <a:ext cx="1763876" cy="778503"/>
            <a:chOff x="5675065" y="3441180"/>
            <a:chExt cx="1226650" cy="369332"/>
          </a:xfrm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20" name="Rectangle 319">
              <a:extLst>
                <a:ext uri="{FF2B5EF4-FFF2-40B4-BE49-F238E27FC236}">
                  <a16:creationId xmlns:a16="http://schemas.microsoft.com/office/drawing/2014/main" xmlns="" id="{AAF5D8F2-291D-4702-9B18-A1E6EE642CD5}"/>
                </a:ext>
              </a:extLst>
            </p:cNvPr>
            <p:cNvSpPr/>
            <p:nvPr/>
          </p:nvSpPr>
          <p:spPr>
            <a:xfrm>
              <a:off x="5677945" y="3441180"/>
              <a:ext cx="1223770" cy="369332"/>
            </a:xfrm>
            <a:prstGeom prst="rect">
              <a:avLst/>
            </a:prstGeom>
            <a:solidFill>
              <a:srgbClr val="1331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>
                <a:solidFill>
                  <a:srgbClr val="FAD116"/>
                </a:solidFill>
              </a:endParaRPr>
            </a:p>
          </p:txBody>
        </p:sp>
        <p:sp>
          <p:nvSpPr>
            <p:cNvPr id="321" name="TextBox 320">
              <a:extLst>
                <a:ext uri="{FF2B5EF4-FFF2-40B4-BE49-F238E27FC236}">
                  <a16:creationId xmlns:a16="http://schemas.microsoft.com/office/drawing/2014/main" xmlns="" id="{73E1D30E-CC32-4884-B931-6FBAFD36111E}"/>
                </a:ext>
              </a:extLst>
            </p:cNvPr>
            <p:cNvSpPr txBox="1"/>
            <p:nvPr/>
          </p:nvSpPr>
          <p:spPr>
            <a:xfrm>
              <a:off x="5675065" y="3493213"/>
              <a:ext cx="1204804" cy="277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3200" b="1" dirty="0">
                  <a:solidFill>
                    <a:srgbClr val="FAD116"/>
                  </a:solidFill>
                </a:rPr>
                <a:t>PUSAT II</a:t>
              </a:r>
            </a:p>
          </p:txBody>
        </p:sp>
      </p:grpSp>
      <p:grpSp>
        <p:nvGrpSpPr>
          <p:cNvPr id="351" name="Group 350">
            <a:extLst>
              <a:ext uri="{FF2B5EF4-FFF2-40B4-BE49-F238E27FC236}">
                <a16:creationId xmlns:a16="http://schemas.microsoft.com/office/drawing/2014/main" xmlns="" id="{5C307E8A-EA17-48A4-8075-B3E4D0C534BD}"/>
              </a:ext>
            </a:extLst>
          </p:cNvPr>
          <p:cNvGrpSpPr/>
          <p:nvPr/>
        </p:nvGrpSpPr>
        <p:grpSpPr>
          <a:xfrm>
            <a:off x="211389" y="5554620"/>
            <a:ext cx="7912204" cy="778503"/>
            <a:chOff x="381775" y="5675199"/>
            <a:chExt cx="6862896" cy="778503"/>
          </a:xfrm>
        </p:grpSpPr>
        <p:cxnSp>
          <p:nvCxnSpPr>
            <p:cNvPr id="338" name="Straight Arrow Connector 337">
              <a:extLst>
                <a:ext uri="{FF2B5EF4-FFF2-40B4-BE49-F238E27FC236}">
                  <a16:creationId xmlns:a16="http://schemas.microsoft.com/office/drawing/2014/main" xmlns="" id="{17F61D61-C769-428B-9BE2-12B79CF4DD7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75880" y="6077265"/>
              <a:ext cx="2668791" cy="0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Arrow Connector 336">
              <a:extLst>
                <a:ext uri="{FF2B5EF4-FFF2-40B4-BE49-F238E27FC236}">
                  <a16:creationId xmlns:a16="http://schemas.microsoft.com/office/drawing/2014/main" xmlns="" id="{CB572676-BEF6-4A77-8B9F-1779E34202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1775" y="6064451"/>
              <a:ext cx="2724592" cy="0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3" name="Group 332">
              <a:extLst>
                <a:ext uri="{FF2B5EF4-FFF2-40B4-BE49-F238E27FC236}">
                  <a16:creationId xmlns:a16="http://schemas.microsoft.com/office/drawing/2014/main" xmlns="" id="{8E2428BD-66F7-418A-954E-DA0E5F0A7454}"/>
                </a:ext>
              </a:extLst>
            </p:cNvPr>
            <p:cNvGrpSpPr/>
            <p:nvPr/>
          </p:nvGrpSpPr>
          <p:grpSpPr>
            <a:xfrm>
              <a:off x="2943284" y="5675199"/>
              <a:ext cx="1763876" cy="778503"/>
              <a:chOff x="5675065" y="3441180"/>
              <a:chExt cx="1226650" cy="369332"/>
            </a:xfrm>
            <a:effectLst>
              <a:glow rad="63500">
                <a:schemeClr val="accent2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34" name="Rectangle 333">
                <a:extLst>
                  <a:ext uri="{FF2B5EF4-FFF2-40B4-BE49-F238E27FC236}">
                    <a16:creationId xmlns:a16="http://schemas.microsoft.com/office/drawing/2014/main" xmlns="" id="{01D8CEB2-47C3-4451-ADDB-7397ED174691}"/>
                  </a:ext>
                </a:extLst>
              </p:cNvPr>
              <p:cNvSpPr/>
              <p:nvPr/>
            </p:nvSpPr>
            <p:spPr>
              <a:xfrm>
                <a:off x="5677945" y="3441180"/>
                <a:ext cx="1223770" cy="369332"/>
              </a:xfrm>
              <a:prstGeom prst="rect">
                <a:avLst/>
              </a:prstGeom>
              <a:solidFill>
                <a:srgbClr val="1331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FAD116"/>
                  </a:solidFill>
                </a:endParaRPr>
              </a:p>
            </p:txBody>
          </p:sp>
          <p:sp>
            <p:nvSpPr>
              <p:cNvPr id="335" name="TextBox 334">
                <a:extLst>
                  <a:ext uri="{FF2B5EF4-FFF2-40B4-BE49-F238E27FC236}">
                    <a16:creationId xmlns:a16="http://schemas.microsoft.com/office/drawing/2014/main" xmlns="" id="{E8DFB697-E67F-4A60-BC59-9935DCCD427D}"/>
                  </a:ext>
                </a:extLst>
              </p:cNvPr>
              <p:cNvSpPr txBox="1"/>
              <p:nvPr/>
            </p:nvSpPr>
            <p:spPr>
              <a:xfrm>
                <a:off x="5675065" y="3493213"/>
                <a:ext cx="1204804" cy="277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200" b="1" dirty="0">
                    <a:solidFill>
                      <a:srgbClr val="FAD116"/>
                    </a:solidFill>
                  </a:rPr>
                  <a:t>PUSAT III</a:t>
                </a:r>
              </a:p>
            </p:txBody>
          </p:sp>
        </p:grpSp>
      </p:grpSp>
      <p:grpSp>
        <p:nvGrpSpPr>
          <p:cNvPr id="352" name="Group 351">
            <a:extLst>
              <a:ext uri="{FF2B5EF4-FFF2-40B4-BE49-F238E27FC236}">
                <a16:creationId xmlns:a16="http://schemas.microsoft.com/office/drawing/2014/main" xmlns="" id="{EB50BED0-2DA9-4719-885A-C48EB5282A5A}"/>
              </a:ext>
            </a:extLst>
          </p:cNvPr>
          <p:cNvGrpSpPr/>
          <p:nvPr/>
        </p:nvGrpSpPr>
        <p:grpSpPr>
          <a:xfrm>
            <a:off x="9342788" y="5593396"/>
            <a:ext cx="8055962" cy="778503"/>
            <a:chOff x="10535853" y="5732542"/>
            <a:chExt cx="6862896" cy="778503"/>
          </a:xfrm>
        </p:grpSpPr>
        <p:cxnSp>
          <p:nvCxnSpPr>
            <p:cNvPr id="341" name="Straight Arrow Connector 340">
              <a:extLst>
                <a:ext uri="{FF2B5EF4-FFF2-40B4-BE49-F238E27FC236}">
                  <a16:creationId xmlns:a16="http://schemas.microsoft.com/office/drawing/2014/main" xmlns="" id="{42535E78-3070-4199-8E0A-680CA80CD0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729958" y="6134608"/>
              <a:ext cx="2668791" cy="0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Arrow Connector 341">
              <a:extLst>
                <a:ext uri="{FF2B5EF4-FFF2-40B4-BE49-F238E27FC236}">
                  <a16:creationId xmlns:a16="http://schemas.microsoft.com/office/drawing/2014/main" xmlns="" id="{7D2BBF66-8539-40B7-B06B-5E5FD6EE84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35853" y="6121794"/>
              <a:ext cx="2724592" cy="0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3" name="Group 342">
              <a:extLst>
                <a:ext uri="{FF2B5EF4-FFF2-40B4-BE49-F238E27FC236}">
                  <a16:creationId xmlns:a16="http://schemas.microsoft.com/office/drawing/2014/main" xmlns="" id="{017F48F0-A4C5-4C6E-A3B2-D0632515C392}"/>
                </a:ext>
              </a:extLst>
            </p:cNvPr>
            <p:cNvGrpSpPr/>
            <p:nvPr/>
          </p:nvGrpSpPr>
          <p:grpSpPr>
            <a:xfrm>
              <a:off x="13097362" y="5732542"/>
              <a:ext cx="1791538" cy="778503"/>
              <a:chOff x="5675065" y="3441180"/>
              <a:chExt cx="1245887" cy="369332"/>
            </a:xfrm>
            <a:effectLst>
              <a:glow rad="63500">
                <a:schemeClr val="accent2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44" name="Rectangle 343">
                <a:extLst>
                  <a:ext uri="{FF2B5EF4-FFF2-40B4-BE49-F238E27FC236}">
                    <a16:creationId xmlns:a16="http://schemas.microsoft.com/office/drawing/2014/main" xmlns="" id="{3C2769AE-B829-4CF3-AA9D-009A8AFE112F}"/>
                  </a:ext>
                </a:extLst>
              </p:cNvPr>
              <p:cNvSpPr/>
              <p:nvPr/>
            </p:nvSpPr>
            <p:spPr>
              <a:xfrm>
                <a:off x="5677945" y="3441180"/>
                <a:ext cx="1223770" cy="369332"/>
              </a:xfrm>
              <a:prstGeom prst="rect">
                <a:avLst/>
              </a:prstGeom>
              <a:solidFill>
                <a:srgbClr val="1331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FAD116"/>
                  </a:solidFill>
                </a:endParaRPr>
              </a:p>
            </p:txBody>
          </p:sp>
          <p:sp>
            <p:nvSpPr>
              <p:cNvPr id="345" name="TextBox 344">
                <a:extLst>
                  <a:ext uri="{FF2B5EF4-FFF2-40B4-BE49-F238E27FC236}">
                    <a16:creationId xmlns:a16="http://schemas.microsoft.com/office/drawing/2014/main" xmlns="" id="{96D14DEE-DD99-44E7-A6CE-497D3F11998F}"/>
                  </a:ext>
                </a:extLst>
              </p:cNvPr>
              <p:cNvSpPr txBox="1"/>
              <p:nvPr/>
            </p:nvSpPr>
            <p:spPr>
              <a:xfrm>
                <a:off x="5675065" y="3493213"/>
                <a:ext cx="1245887" cy="277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200" b="1" dirty="0">
                    <a:solidFill>
                      <a:srgbClr val="FAD116"/>
                    </a:solidFill>
                  </a:rPr>
                  <a:t>PUSAT IV</a:t>
                </a:r>
              </a:p>
            </p:txBody>
          </p:sp>
        </p:grpSp>
      </p:grpSp>
      <p:grpSp>
        <p:nvGrpSpPr>
          <p:cNvPr id="350" name="Group 349">
            <a:extLst>
              <a:ext uri="{FF2B5EF4-FFF2-40B4-BE49-F238E27FC236}">
                <a16:creationId xmlns:a16="http://schemas.microsoft.com/office/drawing/2014/main" xmlns="" id="{5A9D65B6-03B7-4E83-B76E-223A2A49E509}"/>
              </a:ext>
            </a:extLst>
          </p:cNvPr>
          <p:cNvGrpSpPr/>
          <p:nvPr/>
        </p:nvGrpSpPr>
        <p:grpSpPr>
          <a:xfrm>
            <a:off x="8784684" y="6086805"/>
            <a:ext cx="98183" cy="3541053"/>
            <a:chOff x="8755977" y="6134608"/>
            <a:chExt cx="98183" cy="3541053"/>
          </a:xfrm>
        </p:grpSpPr>
        <p:cxnSp>
          <p:nvCxnSpPr>
            <p:cNvPr id="347" name="Straight Arrow Connector 346">
              <a:extLst>
                <a:ext uri="{FF2B5EF4-FFF2-40B4-BE49-F238E27FC236}">
                  <a16:creationId xmlns:a16="http://schemas.microsoft.com/office/drawing/2014/main" xmlns="" id="{3A26813A-B3C1-4163-80DA-3221C51C75CE}"/>
                </a:ext>
              </a:extLst>
            </p:cNvPr>
            <p:cNvCxnSpPr/>
            <p:nvPr/>
          </p:nvCxnSpPr>
          <p:spPr>
            <a:xfrm>
              <a:off x="8805069" y="6134608"/>
              <a:ext cx="0" cy="1770527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8" name="Oval 347">
              <a:extLst>
                <a:ext uri="{FF2B5EF4-FFF2-40B4-BE49-F238E27FC236}">
                  <a16:creationId xmlns:a16="http://schemas.microsoft.com/office/drawing/2014/main" xmlns="" id="{E08DF11F-4718-4218-9A79-98B6D8D17E5D}"/>
                </a:ext>
              </a:extLst>
            </p:cNvPr>
            <p:cNvSpPr/>
            <p:nvPr/>
          </p:nvSpPr>
          <p:spPr>
            <a:xfrm>
              <a:off x="8755977" y="7856043"/>
              <a:ext cx="98183" cy="98183"/>
            </a:xfrm>
            <a:prstGeom prst="ellipse">
              <a:avLst/>
            </a:prstGeom>
            <a:solidFill>
              <a:schemeClr val="tx1"/>
            </a:solidFill>
            <a:ln w="571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cxnSp>
          <p:nvCxnSpPr>
            <p:cNvPr id="349" name="Straight Arrow Connector 348">
              <a:extLst>
                <a:ext uri="{FF2B5EF4-FFF2-40B4-BE49-F238E27FC236}">
                  <a16:creationId xmlns:a16="http://schemas.microsoft.com/office/drawing/2014/main" xmlns="" id="{616C1C8F-CF24-49BF-9AB4-0619541F8F42}"/>
                </a:ext>
              </a:extLst>
            </p:cNvPr>
            <p:cNvCxnSpPr/>
            <p:nvPr/>
          </p:nvCxnSpPr>
          <p:spPr>
            <a:xfrm>
              <a:off x="8805068" y="7905134"/>
              <a:ext cx="0" cy="1770527"/>
            </a:xfrm>
            <a:prstGeom prst="straightConnector1">
              <a:avLst/>
            </a:prstGeom>
            <a:ln w="57150">
              <a:solidFill>
                <a:srgbClr val="FFC000"/>
              </a:solidFill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59" name="Picture 358">
            <a:extLst>
              <a:ext uri="{FF2B5EF4-FFF2-40B4-BE49-F238E27FC236}">
                <a16:creationId xmlns:a16="http://schemas.microsoft.com/office/drawing/2014/main" xmlns="" id="{7E020C3A-E806-4BE7-ADE2-3F2FF2FF95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56779" y="4144345"/>
            <a:ext cx="1655022" cy="1387336"/>
          </a:xfrm>
          <a:prstGeom prst="rect">
            <a:avLst/>
          </a:prstGeom>
        </p:spPr>
      </p:pic>
      <p:pic>
        <p:nvPicPr>
          <p:cNvPr id="363" name="Picture 362">
            <a:extLst>
              <a:ext uri="{FF2B5EF4-FFF2-40B4-BE49-F238E27FC236}">
                <a16:creationId xmlns:a16="http://schemas.microsoft.com/office/drawing/2014/main" xmlns="" id="{BCCAF9E9-5089-4D7F-929F-076AFD7E70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4323" y="8604437"/>
            <a:ext cx="1885238" cy="1287037"/>
          </a:xfrm>
          <a:prstGeom prst="rect">
            <a:avLst/>
          </a:prstGeom>
        </p:spPr>
      </p:pic>
      <p:cxnSp>
        <p:nvCxnSpPr>
          <p:cNvPr id="378" name="Straight Connector 377">
            <a:extLst>
              <a:ext uri="{FF2B5EF4-FFF2-40B4-BE49-F238E27FC236}">
                <a16:creationId xmlns:a16="http://schemas.microsoft.com/office/drawing/2014/main" xmlns="" id="{85809CDA-8A6E-40AF-8439-5A285D149EDC}"/>
              </a:ext>
            </a:extLst>
          </p:cNvPr>
          <p:cNvCxnSpPr>
            <a:cxnSpLocks/>
          </p:cNvCxnSpPr>
          <p:nvPr/>
        </p:nvCxnSpPr>
        <p:spPr>
          <a:xfrm flipV="1">
            <a:off x="1324554" y="8161908"/>
            <a:ext cx="1" cy="580686"/>
          </a:xfrm>
          <a:prstGeom prst="line">
            <a:avLst/>
          </a:prstGeom>
          <a:ln w="28575">
            <a:solidFill>
              <a:srgbClr val="1331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9" name="TextBox 378">
            <a:extLst>
              <a:ext uri="{FF2B5EF4-FFF2-40B4-BE49-F238E27FC236}">
                <a16:creationId xmlns:a16="http://schemas.microsoft.com/office/drawing/2014/main" xmlns="" id="{8D8AA467-6D9B-4EB8-B895-BAC30FEC5D9E}"/>
              </a:ext>
            </a:extLst>
          </p:cNvPr>
          <p:cNvSpPr txBox="1"/>
          <p:nvPr/>
        </p:nvSpPr>
        <p:spPr>
          <a:xfrm>
            <a:off x="49058" y="7898046"/>
            <a:ext cx="992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600" dirty="0" err="1"/>
              <a:t>Diklat</a:t>
            </a:r>
            <a:r>
              <a:rPr lang="en-ID" sz="1600" dirty="0"/>
              <a:t> APRM</a:t>
            </a:r>
          </a:p>
        </p:txBody>
      </p:sp>
      <p:grpSp>
        <p:nvGrpSpPr>
          <p:cNvPr id="429" name="Group 428">
            <a:extLst>
              <a:ext uri="{FF2B5EF4-FFF2-40B4-BE49-F238E27FC236}">
                <a16:creationId xmlns:a16="http://schemas.microsoft.com/office/drawing/2014/main" xmlns="" id="{480438E3-334C-4C6C-873F-5FC3E53C64D4}"/>
              </a:ext>
            </a:extLst>
          </p:cNvPr>
          <p:cNvGrpSpPr/>
          <p:nvPr/>
        </p:nvGrpSpPr>
        <p:grpSpPr>
          <a:xfrm>
            <a:off x="882750" y="7629557"/>
            <a:ext cx="924741" cy="905156"/>
            <a:chOff x="989439" y="7520402"/>
            <a:chExt cx="695041" cy="680321"/>
          </a:xfrm>
        </p:grpSpPr>
        <p:grpSp>
          <p:nvGrpSpPr>
            <p:cNvPr id="373" name="Group 372">
              <a:extLst>
                <a:ext uri="{FF2B5EF4-FFF2-40B4-BE49-F238E27FC236}">
                  <a16:creationId xmlns:a16="http://schemas.microsoft.com/office/drawing/2014/main" xmlns="" id="{E8473B2D-5905-44A9-9A15-6EF6DD6F89F6}"/>
                </a:ext>
              </a:extLst>
            </p:cNvPr>
            <p:cNvGrpSpPr/>
            <p:nvPr/>
          </p:nvGrpSpPr>
          <p:grpSpPr>
            <a:xfrm>
              <a:off x="1004158" y="7520402"/>
              <a:ext cx="680322" cy="680321"/>
              <a:chOff x="729486" y="7255755"/>
              <a:chExt cx="680322" cy="680321"/>
            </a:xfrm>
          </p:grpSpPr>
          <p:sp>
            <p:nvSpPr>
              <p:cNvPr id="364" name="Diamond 363">
                <a:extLst>
                  <a:ext uri="{FF2B5EF4-FFF2-40B4-BE49-F238E27FC236}">
                    <a16:creationId xmlns:a16="http://schemas.microsoft.com/office/drawing/2014/main" xmlns="" id="{B432F1E2-7428-41F3-B940-0EA827724F48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365" name="Diamond 364">
                <a:extLst>
                  <a:ext uri="{FF2B5EF4-FFF2-40B4-BE49-F238E27FC236}">
                    <a16:creationId xmlns:a16="http://schemas.microsoft.com/office/drawing/2014/main" xmlns="" id="{0E5F1D1A-344F-4B93-91D4-9297E97A0D6E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380" name="TextBox 379">
              <a:extLst>
                <a:ext uri="{FF2B5EF4-FFF2-40B4-BE49-F238E27FC236}">
                  <a16:creationId xmlns:a16="http://schemas.microsoft.com/office/drawing/2014/main" xmlns="" id="{D6276A81-236E-4EF3-A662-F1CE11A0A1D8}"/>
                </a:ext>
              </a:extLst>
            </p:cNvPr>
            <p:cNvSpPr txBox="1"/>
            <p:nvPr/>
          </p:nvSpPr>
          <p:spPr>
            <a:xfrm>
              <a:off x="989439" y="7590719"/>
              <a:ext cx="6026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b="1" dirty="0">
                  <a:solidFill>
                    <a:srgbClr val="C00000"/>
                  </a:solidFill>
                </a:rPr>
                <a:t>30</a:t>
              </a:r>
              <a:endParaRPr lang="en-ID" sz="1200" b="1" dirty="0">
                <a:solidFill>
                  <a:srgbClr val="C00000"/>
                </a:solidFill>
              </a:endParaRPr>
            </a:p>
          </p:txBody>
        </p:sp>
        <p:sp>
          <p:nvSpPr>
            <p:cNvPr id="381" name="TextBox 380">
              <a:extLst>
                <a:ext uri="{FF2B5EF4-FFF2-40B4-BE49-F238E27FC236}">
                  <a16:creationId xmlns:a16="http://schemas.microsoft.com/office/drawing/2014/main" xmlns="" id="{A5E662E1-A501-43F4-9C4A-A777E3208794}"/>
                </a:ext>
              </a:extLst>
            </p:cNvPr>
            <p:cNvSpPr txBox="1"/>
            <p:nvPr/>
          </p:nvSpPr>
          <p:spPr>
            <a:xfrm>
              <a:off x="1060053" y="7775618"/>
              <a:ext cx="52900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1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sp>
        <p:nvSpPr>
          <p:cNvPr id="384" name="TextBox 383">
            <a:extLst>
              <a:ext uri="{FF2B5EF4-FFF2-40B4-BE49-F238E27FC236}">
                <a16:creationId xmlns:a16="http://schemas.microsoft.com/office/drawing/2014/main" xmlns="" id="{DFFE8097-5096-4FAD-9400-82F8761F5BBF}"/>
              </a:ext>
            </a:extLst>
          </p:cNvPr>
          <p:cNvSpPr txBox="1"/>
          <p:nvPr/>
        </p:nvSpPr>
        <p:spPr>
          <a:xfrm>
            <a:off x="13354" y="6063406"/>
            <a:ext cx="2332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Kepamongprajaan</a:t>
            </a:r>
            <a:r>
              <a:rPr lang="en-ID" sz="1600" dirty="0"/>
              <a:t> </a:t>
            </a:r>
            <a:r>
              <a:rPr lang="en-ID" sz="1600" dirty="0" err="1"/>
              <a:t>bagi</a:t>
            </a:r>
            <a:r>
              <a:rPr lang="en-ID" sz="1600" dirty="0"/>
              <a:t> </a:t>
            </a:r>
            <a:r>
              <a:rPr lang="en-ID" sz="1600" dirty="0" err="1"/>
              <a:t>Camat</a:t>
            </a:r>
            <a:endParaRPr lang="en-ID" sz="1600" dirty="0"/>
          </a:p>
        </p:txBody>
      </p:sp>
      <p:sp>
        <p:nvSpPr>
          <p:cNvPr id="391" name="TextBox 390">
            <a:extLst>
              <a:ext uri="{FF2B5EF4-FFF2-40B4-BE49-F238E27FC236}">
                <a16:creationId xmlns:a16="http://schemas.microsoft.com/office/drawing/2014/main" xmlns="" id="{3B37283B-E3B3-459C-87F0-4110EFE70F11}"/>
              </a:ext>
            </a:extLst>
          </p:cNvPr>
          <p:cNvSpPr txBox="1"/>
          <p:nvPr/>
        </p:nvSpPr>
        <p:spPr>
          <a:xfrm>
            <a:off x="2202170" y="7283936"/>
            <a:ext cx="2395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Kepamongprajaan</a:t>
            </a:r>
            <a:r>
              <a:rPr lang="en-ID" sz="1600" dirty="0"/>
              <a:t> </a:t>
            </a:r>
            <a:r>
              <a:rPr lang="en-ID" sz="1600" dirty="0" err="1"/>
              <a:t>bagi</a:t>
            </a:r>
            <a:r>
              <a:rPr lang="en-ID" sz="1600" dirty="0"/>
              <a:t> </a:t>
            </a:r>
            <a:r>
              <a:rPr lang="en-ID" sz="1600" dirty="0" err="1"/>
              <a:t>Pengasuh</a:t>
            </a:r>
            <a:r>
              <a:rPr lang="en-ID" sz="1600" dirty="0"/>
              <a:t>  dan </a:t>
            </a:r>
            <a:r>
              <a:rPr lang="en-ID" sz="1600" dirty="0" err="1"/>
              <a:t>Calon</a:t>
            </a:r>
            <a:r>
              <a:rPr lang="en-ID" sz="1600" dirty="0"/>
              <a:t> </a:t>
            </a:r>
            <a:r>
              <a:rPr lang="en-ID" sz="1600" dirty="0" err="1"/>
              <a:t>Pengasuh</a:t>
            </a:r>
            <a:r>
              <a:rPr lang="en-ID" sz="1600" dirty="0"/>
              <a:t> di IPDN</a:t>
            </a:r>
          </a:p>
        </p:txBody>
      </p:sp>
      <p:sp>
        <p:nvSpPr>
          <p:cNvPr id="406" name="TextBox 405">
            <a:extLst>
              <a:ext uri="{FF2B5EF4-FFF2-40B4-BE49-F238E27FC236}">
                <a16:creationId xmlns:a16="http://schemas.microsoft.com/office/drawing/2014/main" xmlns="" id="{63BC8784-8509-4B23-8FB6-F73568F8C033}"/>
              </a:ext>
            </a:extLst>
          </p:cNvPr>
          <p:cNvSpPr txBox="1"/>
          <p:nvPr/>
        </p:nvSpPr>
        <p:spPr>
          <a:xfrm>
            <a:off x="5038749" y="7233891"/>
            <a:ext cx="1258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PIM Tk. II</a:t>
            </a:r>
          </a:p>
        </p:txBody>
      </p:sp>
      <p:sp>
        <p:nvSpPr>
          <p:cNvPr id="414" name="TextBox 413">
            <a:extLst>
              <a:ext uri="{FF2B5EF4-FFF2-40B4-BE49-F238E27FC236}">
                <a16:creationId xmlns:a16="http://schemas.microsoft.com/office/drawing/2014/main" xmlns="" id="{298CDC8A-B34A-4B09-99EC-CED3C747BC27}"/>
              </a:ext>
            </a:extLst>
          </p:cNvPr>
          <p:cNvSpPr txBox="1"/>
          <p:nvPr/>
        </p:nvSpPr>
        <p:spPr>
          <a:xfrm>
            <a:off x="6819151" y="7134440"/>
            <a:ext cx="768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PIM Tk. III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xmlns="" id="{11D7F54D-CA2B-43B2-94A1-3CEB8A6FC64B}"/>
              </a:ext>
            </a:extLst>
          </p:cNvPr>
          <p:cNvSpPr txBox="1"/>
          <p:nvPr/>
        </p:nvSpPr>
        <p:spPr>
          <a:xfrm>
            <a:off x="7089415" y="9114681"/>
            <a:ext cx="1052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PIM Tk. IV</a:t>
            </a:r>
          </a:p>
        </p:txBody>
      </p:sp>
      <p:cxnSp>
        <p:nvCxnSpPr>
          <p:cNvPr id="407" name="Straight Connector 406">
            <a:extLst>
              <a:ext uri="{FF2B5EF4-FFF2-40B4-BE49-F238E27FC236}">
                <a16:creationId xmlns:a16="http://schemas.microsoft.com/office/drawing/2014/main" xmlns="" id="{FBC0CB00-7AFD-4EBE-9C2A-29DCB477278D}"/>
              </a:ext>
            </a:extLst>
          </p:cNvPr>
          <p:cNvCxnSpPr>
            <a:cxnSpLocks/>
          </p:cNvCxnSpPr>
          <p:nvPr/>
        </p:nvCxnSpPr>
        <p:spPr>
          <a:xfrm>
            <a:off x="1441450" y="6859596"/>
            <a:ext cx="6115329" cy="0"/>
          </a:xfrm>
          <a:prstGeom prst="line">
            <a:avLst/>
          </a:prstGeom>
          <a:ln w="28575">
            <a:solidFill>
              <a:srgbClr val="1331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3" name="Group 432">
            <a:extLst>
              <a:ext uri="{FF2B5EF4-FFF2-40B4-BE49-F238E27FC236}">
                <a16:creationId xmlns:a16="http://schemas.microsoft.com/office/drawing/2014/main" xmlns="" id="{63BE91D7-E275-458A-A9B8-DFAF212130C0}"/>
              </a:ext>
            </a:extLst>
          </p:cNvPr>
          <p:cNvGrpSpPr/>
          <p:nvPr/>
        </p:nvGrpSpPr>
        <p:grpSpPr>
          <a:xfrm>
            <a:off x="876316" y="6418628"/>
            <a:ext cx="911592" cy="905156"/>
            <a:chOff x="989439" y="6519435"/>
            <a:chExt cx="685158" cy="680321"/>
          </a:xfrm>
        </p:grpSpPr>
        <p:grpSp>
          <p:nvGrpSpPr>
            <p:cNvPr id="374" name="Group 373">
              <a:extLst>
                <a:ext uri="{FF2B5EF4-FFF2-40B4-BE49-F238E27FC236}">
                  <a16:creationId xmlns:a16="http://schemas.microsoft.com/office/drawing/2014/main" xmlns="" id="{8E8BAF45-2D47-4127-9B51-A8D5B9880E0F}"/>
                </a:ext>
              </a:extLst>
            </p:cNvPr>
            <p:cNvGrpSpPr/>
            <p:nvPr/>
          </p:nvGrpSpPr>
          <p:grpSpPr>
            <a:xfrm>
              <a:off x="994275" y="6519435"/>
              <a:ext cx="680322" cy="680321"/>
              <a:chOff x="729486" y="7255755"/>
              <a:chExt cx="680322" cy="680321"/>
            </a:xfrm>
          </p:grpSpPr>
          <p:sp>
            <p:nvSpPr>
              <p:cNvPr id="375" name="Diamond 374">
                <a:extLst>
                  <a:ext uri="{FF2B5EF4-FFF2-40B4-BE49-F238E27FC236}">
                    <a16:creationId xmlns:a16="http://schemas.microsoft.com/office/drawing/2014/main" xmlns="" id="{7A9BB588-7C13-4029-A2A5-FBC18D377C3C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376" name="Diamond 375">
                <a:extLst>
                  <a:ext uri="{FF2B5EF4-FFF2-40B4-BE49-F238E27FC236}">
                    <a16:creationId xmlns:a16="http://schemas.microsoft.com/office/drawing/2014/main" xmlns="" id="{C42B267F-8722-43FB-97BD-9CA91CBBD567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386" name="TextBox 385">
              <a:extLst>
                <a:ext uri="{FF2B5EF4-FFF2-40B4-BE49-F238E27FC236}">
                  <a16:creationId xmlns:a16="http://schemas.microsoft.com/office/drawing/2014/main" xmlns="" id="{2FEB5D7E-18A8-4CB8-95C8-2FB2FF1C5218}"/>
                </a:ext>
              </a:extLst>
            </p:cNvPr>
            <p:cNvSpPr txBox="1"/>
            <p:nvPr/>
          </p:nvSpPr>
          <p:spPr>
            <a:xfrm>
              <a:off x="989439" y="6590786"/>
              <a:ext cx="602687" cy="393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C00000"/>
                  </a:solidFill>
                </a:rPr>
                <a:t>60</a:t>
              </a:r>
              <a:endParaRPr lang="en-ID" sz="1200" b="1" dirty="0">
                <a:solidFill>
                  <a:srgbClr val="C00000"/>
                </a:solidFill>
              </a:endParaRPr>
            </a:p>
          </p:txBody>
        </p:sp>
        <p:sp>
          <p:nvSpPr>
            <p:cNvPr id="387" name="TextBox 386">
              <a:extLst>
                <a:ext uri="{FF2B5EF4-FFF2-40B4-BE49-F238E27FC236}">
                  <a16:creationId xmlns:a16="http://schemas.microsoft.com/office/drawing/2014/main" xmlns="" id="{62ADC6A0-B858-48C7-9C5C-80C4BCBD76B4}"/>
                </a:ext>
              </a:extLst>
            </p:cNvPr>
            <p:cNvSpPr txBox="1"/>
            <p:nvPr/>
          </p:nvSpPr>
          <p:spPr>
            <a:xfrm>
              <a:off x="1074114" y="6797296"/>
              <a:ext cx="529002" cy="23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grpSp>
        <p:nvGrpSpPr>
          <p:cNvPr id="418" name="Group 417">
            <a:extLst>
              <a:ext uri="{FF2B5EF4-FFF2-40B4-BE49-F238E27FC236}">
                <a16:creationId xmlns:a16="http://schemas.microsoft.com/office/drawing/2014/main" xmlns="" id="{5E9CB8BD-D5DE-45EB-9A09-A17A556101F7}"/>
              </a:ext>
            </a:extLst>
          </p:cNvPr>
          <p:cNvGrpSpPr/>
          <p:nvPr/>
        </p:nvGrpSpPr>
        <p:grpSpPr>
          <a:xfrm>
            <a:off x="2988356" y="6415239"/>
            <a:ext cx="905158" cy="905156"/>
            <a:chOff x="2814420" y="6519655"/>
            <a:chExt cx="680322" cy="680321"/>
          </a:xfrm>
        </p:grpSpPr>
        <p:grpSp>
          <p:nvGrpSpPr>
            <p:cNvPr id="388" name="Group 387">
              <a:extLst>
                <a:ext uri="{FF2B5EF4-FFF2-40B4-BE49-F238E27FC236}">
                  <a16:creationId xmlns:a16="http://schemas.microsoft.com/office/drawing/2014/main" xmlns="" id="{1C035B2C-9C47-4D52-9AA7-C74AF5171FC9}"/>
                </a:ext>
              </a:extLst>
            </p:cNvPr>
            <p:cNvGrpSpPr/>
            <p:nvPr/>
          </p:nvGrpSpPr>
          <p:grpSpPr>
            <a:xfrm>
              <a:off x="2814420" y="6519655"/>
              <a:ext cx="680322" cy="680321"/>
              <a:chOff x="729486" y="7255755"/>
              <a:chExt cx="680322" cy="680321"/>
            </a:xfrm>
          </p:grpSpPr>
          <p:sp>
            <p:nvSpPr>
              <p:cNvPr id="389" name="Diamond 388">
                <a:extLst>
                  <a:ext uri="{FF2B5EF4-FFF2-40B4-BE49-F238E27FC236}">
                    <a16:creationId xmlns:a16="http://schemas.microsoft.com/office/drawing/2014/main" xmlns="" id="{F5105020-84F3-49CF-9030-0E1815F2A8B7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390" name="Diamond 389">
                <a:extLst>
                  <a:ext uri="{FF2B5EF4-FFF2-40B4-BE49-F238E27FC236}">
                    <a16:creationId xmlns:a16="http://schemas.microsoft.com/office/drawing/2014/main" xmlns="" id="{87AE0815-1FC3-496B-8B77-27C6A32A31A7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397" name="TextBox 396">
              <a:extLst>
                <a:ext uri="{FF2B5EF4-FFF2-40B4-BE49-F238E27FC236}">
                  <a16:creationId xmlns:a16="http://schemas.microsoft.com/office/drawing/2014/main" xmlns="" id="{4F9AFCF2-2EE8-4ACA-B71D-581C2CFABB58}"/>
                </a:ext>
              </a:extLst>
            </p:cNvPr>
            <p:cNvSpPr txBox="1"/>
            <p:nvPr/>
          </p:nvSpPr>
          <p:spPr>
            <a:xfrm>
              <a:off x="2828288" y="6592973"/>
              <a:ext cx="602687" cy="393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C00000"/>
                  </a:solidFill>
                </a:rPr>
                <a:t>30</a:t>
              </a:r>
            </a:p>
          </p:txBody>
        </p:sp>
        <p:sp>
          <p:nvSpPr>
            <p:cNvPr id="398" name="TextBox 397">
              <a:extLst>
                <a:ext uri="{FF2B5EF4-FFF2-40B4-BE49-F238E27FC236}">
                  <a16:creationId xmlns:a16="http://schemas.microsoft.com/office/drawing/2014/main" xmlns="" id="{7C8D7216-12CE-45C8-AF32-2A4E66445ED4}"/>
                </a:ext>
              </a:extLst>
            </p:cNvPr>
            <p:cNvSpPr txBox="1"/>
            <p:nvPr/>
          </p:nvSpPr>
          <p:spPr>
            <a:xfrm>
              <a:off x="2900819" y="6804835"/>
              <a:ext cx="529002" cy="23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grpSp>
        <p:nvGrpSpPr>
          <p:cNvPr id="415" name="Group 414">
            <a:extLst>
              <a:ext uri="{FF2B5EF4-FFF2-40B4-BE49-F238E27FC236}">
                <a16:creationId xmlns:a16="http://schemas.microsoft.com/office/drawing/2014/main" xmlns="" id="{BA7576B2-1447-4283-83E0-8AF347A3CCAE}"/>
              </a:ext>
            </a:extLst>
          </p:cNvPr>
          <p:cNvGrpSpPr/>
          <p:nvPr/>
        </p:nvGrpSpPr>
        <p:grpSpPr>
          <a:xfrm>
            <a:off x="5147210" y="6407018"/>
            <a:ext cx="913431" cy="905156"/>
            <a:chOff x="5061402" y="6519435"/>
            <a:chExt cx="686540" cy="680321"/>
          </a:xfrm>
        </p:grpSpPr>
        <p:grpSp>
          <p:nvGrpSpPr>
            <p:cNvPr id="399" name="Group 398">
              <a:extLst>
                <a:ext uri="{FF2B5EF4-FFF2-40B4-BE49-F238E27FC236}">
                  <a16:creationId xmlns:a16="http://schemas.microsoft.com/office/drawing/2014/main" xmlns="" id="{47376079-E9CF-4C35-9C4C-926FC3214DA9}"/>
                </a:ext>
              </a:extLst>
            </p:cNvPr>
            <p:cNvGrpSpPr/>
            <p:nvPr/>
          </p:nvGrpSpPr>
          <p:grpSpPr>
            <a:xfrm>
              <a:off x="5067620" y="6519435"/>
              <a:ext cx="680322" cy="680321"/>
              <a:chOff x="729486" y="7255755"/>
              <a:chExt cx="680322" cy="680321"/>
            </a:xfrm>
          </p:grpSpPr>
          <p:sp>
            <p:nvSpPr>
              <p:cNvPr id="400" name="Diamond 399">
                <a:extLst>
                  <a:ext uri="{FF2B5EF4-FFF2-40B4-BE49-F238E27FC236}">
                    <a16:creationId xmlns:a16="http://schemas.microsoft.com/office/drawing/2014/main" xmlns="" id="{7BD086F6-90A0-4D3A-8B06-ADCB5EFA0A3B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401" name="Diamond 400">
                <a:extLst>
                  <a:ext uri="{FF2B5EF4-FFF2-40B4-BE49-F238E27FC236}">
                    <a16:creationId xmlns:a16="http://schemas.microsoft.com/office/drawing/2014/main" xmlns="" id="{D972CA33-2DBD-465F-849D-F832E5474C9C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402" name="TextBox 401">
              <a:extLst>
                <a:ext uri="{FF2B5EF4-FFF2-40B4-BE49-F238E27FC236}">
                  <a16:creationId xmlns:a16="http://schemas.microsoft.com/office/drawing/2014/main" xmlns="" id="{735D4663-7DE9-4FD9-AFDC-C82460D62F3C}"/>
                </a:ext>
              </a:extLst>
            </p:cNvPr>
            <p:cNvSpPr txBox="1"/>
            <p:nvPr/>
          </p:nvSpPr>
          <p:spPr>
            <a:xfrm>
              <a:off x="5061402" y="6601021"/>
              <a:ext cx="602687" cy="393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C00000"/>
                  </a:solidFill>
                </a:rPr>
                <a:t>55</a:t>
              </a:r>
            </a:p>
          </p:txBody>
        </p:sp>
        <p:sp>
          <p:nvSpPr>
            <p:cNvPr id="403" name="TextBox 402">
              <a:extLst>
                <a:ext uri="{FF2B5EF4-FFF2-40B4-BE49-F238E27FC236}">
                  <a16:creationId xmlns:a16="http://schemas.microsoft.com/office/drawing/2014/main" xmlns="" id="{13781CE5-9EB7-42B9-A11D-5BDD76D08B22}"/>
                </a:ext>
              </a:extLst>
            </p:cNvPr>
            <p:cNvSpPr txBox="1"/>
            <p:nvPr/>
          </p:nvSpPr>
          <p:spPr>
            <a:xfrm>
              <a:off x="5133160" y="6814818"/>
              <a:ext cx="529002" cy="23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xmlns="" id="{38A662AD-20CF-4745-8C24-ADA1CC5A6ECF}"/>
              </a:ext>
            </a:extLst>
          </p:cNvPr>
          <p:cNvCxnSpPr>
            <a:cxnSpLocks/>
          </p:cNvCxnSpPr>
          <p:nvPr/>
        </p:nvCxnSpPr>
        <p:spPr>
          <a:xfrm flipV="1">
            <a:off x="7682496" y="7147175"/>
            <a:ext cx="0" cy="1555500"/>
          </a:xfrm>
          <a:prstGeom prst="line">
            <a:avLst/>
          </a:prstGeom>
          <a:ln w="28575">
            <a:solidFill>
              <a:srgbClr val="1331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5" name="Group 434">
            <a:extLst>
              <a:ext uri="{FF2B5EF4-FFF2-40B4-BE49-F238E27FC236}">
                <a16:creationId xmlns:a16="http://schemas.microsoft.com/office/drawing/2014/main" xmlns="" id="{20381131-9E54-4556-B761-1F1FA00A3677}"/>
              </a:ext>
            </a:extLst>
          </p:cNvPr>
          <p:cNvGrpSpPr/>
          <p:nvPr/>
        </p:nvGrpSpPr>
        <p:grpSpPr>
          <a:xfrm>
            <a:off x="5435878" y="8266370"/>
            <a:ext cx="905158" cy="905157"/>
            <a:chOff x="7165691" y="6518168"/>
            <a:chExt cx="680322" cy="680321"/>
          </a:xfrm>
        </p:grpSpPr>
        <p:grpSp>
          <p:nvGrpSpPr>
            <p:cNvPr id="436" name="Group 435">
              <a:extLst>
                <a:ext uri="{FF2B5EF4-FFF2-40B4-BE49-F238E27FC236}">
                  <a16:creationId xmlns:a16="http://schemas.microsoft.com/office/drawing/2014/main" xmlns="" id="{51D605FE-CAE3-41EF-801C-F64E45D27A56}"/>
                </a:ext>
              </a:extLst>
            </p:cNvPr>
            <p:cNvGrpSpPr/>
            <p:nvPr/>
          </p:nvGrpSpPr>
          <p:grpSpPr>
            <a:xfrm>
              <a:off x="7165691" y="6518168"/>
              <a:ext cx="680322" cy="680321"/>
              <a:chOff x="729486" y="7255755"/>
              <a:chExt cx="680322" cy="680321"/>
            </a:xfrm>
          </p:grpSpPr>
          <p:sp>
            <p:nvSpPr>
              <p:cNvPr id="439" name="Diamond 438">
                <a:extLst>
                  <a:ext uri="{FF2B5EF4-FFF2-40B4-BE49-F238E27FC236}">
                    <a16:creationId xmlns:a16="http://schemas.microsoft.com/office/drawing/2014/main" xmlns="" id="{8F173B9C-A670-49C0-AABD-9BE9F767B2E5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440" name="Diamond 439">
                <a:extLst>
                  <a:ext uri="{FF2B5EF4-FFF2-40B4-BE49-F238E27FC236}">
                    <a16:creationId xmlns:a16="http://schemas.microsoft.com/office/drawing/2014/main" xmlns="" id="{0BCA1217-41CD-4DCA-94EB-5435E6448E45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437" name="TextBox 436">
              <a:extLst>
                <a:ext uri="{FF2B5EF4-FFF2-40B4-BE49-F238E27FC236}">
                  <a16:creationId xmlns:a16="http://schemas.microsoft.com/office/drawing/2014/main" xmlns="" id="{A5DA658B-E589-46CF-A801-6447929CD1BC}"/>
                </a:ext>
              </a:extLst>
            </p:cNvPr>
            <p:cNvSpPr txBox="1"/>
            <p:nvPr/>
          </p:nvSpPr>
          <p:spPr>
            <a:xfrm>
              <a:off x="7181025" y="6604461"/>
              <a:ext cx="602687" cy="393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C00000"/>
                  </a:solidFill>
                </a:rPr>
                <a:t>161</a:t>
              </a:r>
            </a:p>
          </p:txBody>
        </p:sp>
        <p:sp>
          <p:nvSpPr>
            <p:cNvPr id="438" name="TextBox 437">
              <a:extLst>
                <a:ext uri="{FF2B5EF4-FFF2-40B4-BE49-F238E27FC236}">
                  <a16:creationId xmlns:a16="http://schemas.microsoft.com/office/drawing/2014/main" xmlns="" id="{FC8B2CBA-63D9-4DB7-A9F5-A396C66FF044}"/>
                </a:ext>
              </a:extLst>
            </p:cNvPr>
            <p:cNvSpPr txBox="1"/>
            <p:nvPr/>
          </p:nvSpPr>
          <p:spPr>
            <a:xfrm>
              <a:off x="7239382" y="6825009"/>
              <a:ext cx="529002" cy="23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sp>
        <p:nvSpPr>
          <p:cNvPr id="441" name="TextBox 440">
            <a:extLst>
              <a:ext uri="{FF2B5EF4-FFF2-40B4-BE49-F238E27FC236}">
                <a16:creationId xmlns:a16="http://schemas.microsoft.com/office/drawing/2014/main" xmlns="" id="{A32E7255-FE32-4A17-A198-4BEAAFA2A781}"/>
              </a:ext>
            </a:extLst>
          </p:cNvPr>
          <p:cNvSpPr txBox="1"/>
          <p:nvPr/>
        </p:nvSpPr>
        <p:spPr>
          <a:xfrm>
            <a:off x="5122870" y="9093538"/>
            <a:ext cx="18676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Latsar</a:t>
            </a:r>
            <a:r>
              <a:rPr lang="en-ID" sz="1600" dirty="0"/>
              <a:t> CPNS Gol. III </a:t>
            </a:r>
            <a:r>
              <a:rPr lang="en-ID" sz="1600" dirty="0" err="1"/>
              <a:t>bagi</a:t>
            </a:r>
            <a:r>
              <a:rPr lang="en-ID" sz="1600" dirty="0"/>
              <a:t> </a:t>
            </a:r>
            <a:r>
              <a:rPr lang="en-ID" sz="1600" dirty="0" err="1"/>
              <a:t>Purna</a:t>
            </a:r>
            <a:r>
              <a:rPr lang="en-ID" sz="1600" dirty="0"/>
              <a:t> </a:t>
            </a:r>
            <a:r>
              <a:rPr lang="en-ID" sz="1600" dirty="0" err="1"/>
              <a:t>Praja</a:t>
            </a:r>
            <a:r>
              <a:rPr lang="en-ID" sz="1600" dirty="0"/>
              <a:t> </a:t>
            </a:r>
            <a:r>
              <a:rPr lang="en-ID" sz="1600" dirty="0" err="1"/>
              <a:t>Akt</a:t>
            </a:r>
            <a:r>
              <a:rPr lang="en-ID" sz="1600" dirty="0"/>
              <a:t>. XXV TA. 2019</a:t>
            </a:r>
          </a:p>
        </p:txBody>
      </p:sp>
      <p:grpSp>
        <p:nvGrpSpPr>
          <p:cNvPr id="444" name="Group 443">
            <a:extLst>
              <a:ext uri="{FF2B5EF4-FFF2-40B4-BE49-F238E27FC236}">
                <a16:creationId xmlns:a16="http://schemas.microsoft.com/office/drawing/2014/main" xmlns="" id="{A78C35D5-C5EA-4D3F-A799-84CEA07C0692}"/>
              </a:ext>
            </a:extLst>
          </p:cNvPr>
          <p:cNvGrpSpPr/>
          <p:nvPr/>
        </p:nvGrpSpPr>
        <p:grpSpPr>
          <a:xfrm>
            <a:off x="3784963" y="8279323"/>
            <a:ext cx="905158" cy="905157"/>
            <a:chOff x="7165691" y="6518168"/>
            <a:chExt cx="680322" cy="680321"/>
          </a:xfrm>
        </p:grpSpPr>
        <p:grpSp>
          <p:nvGrpSpPr>
            <p:cNvPr id="445" name="Group 444">
              <a:extLst>
                <a:ext uri="{FF2B5EF4-FFF2-40B4-BE49-F238E27FC236}">
                  <a16:creationId xmlns:a16="http://schemas.microsoft.com/office/drawing/2014/main" xmlns="" id="{C9EA06B2-714A-450D-9F41-21776CC3FA2B}"/>
                </a:ext>
              </a:extLst>
            </p:cNvPr>
            <p:cNvGrpSpPr/>
            <p:nvPr/>
          </p:nvGrpSpPr>
          <p:grpSpPr>
            <a:xfrm>
              <a:off x="7165691" y="6518168"/>
              <a:ext cx="680322" cy="680321"/>
              <a:chOff x="729486" y="7255755"/>
              <a:chExt cx="680322" cy="680321"/>
            </a:xfrm>
          </p:grpSpPr>
          <p:sp>
            <p:nvSpPr>
              <p:cNvPr id="448" name="Diamond 447">
                <a:extLst>
                  <a:ext uri="{FF2B5EF4-FFF2-40B4-BE49-F238E27FC236}">
                    <a16:creationId xmlns:a16="http://schemas.microsoft.com/office/drawing/2014/main" xmlns="" id="{DBAE9EB7-A133-401A-8184-944370EA48B9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449" name="Diamond 448">
                <a:extLst>
                  <a:ext uri="{FF2B5EF4-FFF2-40B4-BE49-F238E27FC236}">
                    <a16:creationId xmlns:a16="http://schemas.microsoft.com/office/drawing/2014/main" xmlns="" id="{20E5F6ED-D48D-43F5-B571-D3B9852EF8A6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446" name="TextBox 445">
              <a:extLst>
                <a:ext uri="{FF2B5EF4-FFF2-40B4-BE49-F238E27FC236}">
                  <a16:creationId xmlns:a16="http://schemas.microsoft.com/office/drawing/2014/main" xmlns="" id="{58EAC08C-EA0A-4808-9630-8E67C4BE7120}"/>
                </a:ext>
              </a:extLst>
            </p:cNvPr>
            <p:cNvSpPr txBox="1"/>
            <p:nvPr/>
          </p:nvSpPr>
          <p:spPr>
            <a:xfrm>
              <a:off x="7182029" y="6605718"/>
              <a:ext cx="602687" cy="393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C00000"/>
                  </a:solidFill>
                </a:rPr>
                <a:t>30</a:t>
              </a:r>
            </a:p>
          </p:txBody>
        </p:sp>
        <p:sp>
          <p:nvSpPr>
            <p:cNvPr id="447" name="TextBox 446">
              <a:extLst>
                <a:ext uri="{FF2B5EF4-FFF2-40B4-BE49-F238E27FC236}">
                  <a16:creationId xmlns:a16="http://schemas.microsoft.com/office/drawing/2014/main" xmlns="" id="{4F91E43A-AEE5-4E1C-82AD-A716B729B43D}"/>
                </a:ext>
              </a:extLst>
            </p:cNvPr>
            <p:cNvSpPr txBox="1"/>
            <p:nvPr/>
          </p:nvSpPr>
          <p:spPr>
            <a:xfrm>
              <a:off x="7241025" y="6821869"/>
              <a:ext cx="529002" cy="23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sp>
        <p:nvSpPr>
          <p:cNvPr id="450" name="TextBox 449">
            <a:extLst>
              <a:ext uri="{FF2B5EF4-FFF2-40B4-BE49-F238E27FC236}">
                <a16:creationId xmlns:a16="http://schemas.microsoft.com/office/drawing/2014/main" xmlns="" id="{A5E019A9-7FF1-4979-B388-7E192572DBEE}"/>
              </a:ext>
            </a:extLst>
          </p:cNvPr>
          <p:cNvSpPr txBox="1"/>
          <p:nvPr/>
        </p:nvSpPr>
        <p:spPr>
          <a:xfrm>
            <a:off x="3815165" y="9163720"/>
            <a:ext cx="1022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Kearsipan</a:t>
            </a:r>
            <a:endParaRPr lang="en-ID" sz="1600" dirty="0"/>
          </a:p>
        </p:txBody>
      </p:sp>
      <p:grpSp>
        <p:nvGrpSpPr>
          <p:cNvPr id="451" name="Group 450">
            <a:extLst>
              <a:ext uri="{FF2B5EF4-FFF2-40B4-BE49-F238E27FC236}">
                <a16:creationId xmlns:a16="http://schemas.microsoft.com/office/drawing/2014/main" xmlns="" id="{A009094F-FA87-4BA1-B0A0-562CA8EFA958}"/>
              </a:ext>
            </a:extLst>
          </p:cNvPr>
          <p:cNvGrpSpPr/>
          <p:nvPr/>
        </p:nvGrpSpPr>
        <p:grpSpPr>
          <a:xfrm>
            <a:off x="2230059" y="8280262"/>
            <a:ext cx="905158" cy="905156"/>
            <a:chOff x="5067620" y="6519435"/>
            <a:chExt cx="680322" cy="680321"/>
          </a:xfrm>
        </p:grpSpPr>
        <p:grpSp>
          <p:nvGrpSpPr>
            <p:cNvPr id="452" name="Group 451">
              <a:extLst>
                <a:ext uri="{FF2B5EF4-FFF2-40B4-BE49-F238E27FC236}">
                  <a16:creationId xmlns:a16="http://schemas.microsoft.com/office/drawing/2014/main" xmlns="" id="{8E04D55F-ECE1-45DF-AA10-6B5F7A992CA1}"/>
                </a:ext>
              </a:extLst>
            </p:cNvPr>
            <p:cNvGrpSpPr/>
            <p:nvPr/>
          </p:nvGrpSpPr>
          <p:grpSpPr>
            <a:xfrm>
              <a:off x="5067620" y="6519435"/>
              <a:ext cx="680322" cy="680321"/>
              <a:chOff x="729486" y="7255755"/>
              <a:chExt cx="680322" cy="680321"/>
            </a:xfrm>
          </p:grpSpPr>
          <p:sp>
            <p:nvSpPr>
              <p:cNvPr id="455" name="Diamond 454">
                <a:extLst>
                  <a:ext uri="{FF2B5EF4-FFF2-40B4-BE49-F238E27FC236}">
                    <a16:creationId xmlns:a16="http://schemas.microsoft.com/office/drawing/2014/main" xmlns="" id="{0F34B2D3-08E7-4A60-8123-4C5B64173C20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456" name="Diamond 455">
                <a:extLst>
                  <a:ext uri="{FF2B5EF4-FFF2-40B4-BE49-F238E27FC236}">
                    <a16:creationId xmlns:a16="http://schemas.microsoft.com/office/drawing/2014/main" xmlns="" id="{B7015861-A4FF-414F-A067-BC9ED7146932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453" name="TextBox 452">
              <a:extLst>
                <a:ext uri="{FF2B5EF4-FFF2-40B4-BE49-F238E27FC236}">
                  <a16:creationId xmlns:a16="http://schemas.microsoft.com/office/drawing/2014/main" xmlns="" id="{9C2ED9F1-4D12-4DDC-A11D-29180C533B47}"/>
                </a:ext>
              </a:extLst>
            </p:cNvPr>
            <p:cNvSpPr txBox="1"/>
            <p:nvPr/>
          </p:nvSpPr>
          <p:spPr>
            <a:xfrm>
              <a:off x="5074970" y="6606280"/>
              <a:ext cx="602687" cy="393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C00000"/>
                  </a:solidFill>
                </a:rPr>
                <a:t>54</a:t>
              </a:r>
            </a:p>
          </p:txBody>
        </p:sp>
        <p:sp>
          <p:nvSpPr>
            <p:cNvPr id="454" name="TextBox 453">
              <a:extLst>
                <a:ext uri="{FF2B5EF4-FFF2-40B4-BE49-F238E27FC236}">
                  <a16:creationId xmlns:a16="http://schemas.microsoft.com/office/drawing/2014/main" xmlns="" id="{1A462218-7A22-4442-8D75-EF9D85B726F8}"/>
                </a:ext>
              </a:extLst>
            </p:cNvPr>
            <p:cNvSpPr txBox="1"/>
            <p:nvPr/>
          </p:nvSpPr>
          <p:spPr>
            <a:xfrm>
              <a:off x="5095946" y="6822671"/>
              <a:ext cx="529002" cy="23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14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sp>
        <p:nvSpPr>
          <p:cNvPr id="457" name="TextBox 456">
            <a:extLst>
              <a:ext uri="{FF2B5EF4-FFF2-40B4-BE49-F238E27FC236}">
                <a16:creationId xmlns:a16="http://schemas.microsoft.com/office/drawing/2014/main" xmlns="" id="{BC29468F-2A87-4F0D-9DC2-35B66BC95D81}"/>
              </a:ext>
            </a:extLst>
          </p:cNvPr>
          <p:cNvSpPr txBox="1"/>
          <p:nvPr/>
        </p:nvSpPr>
        <p:spPr>
          <a:xfrm>
            <a:off x="2091547" y="9123462"/>
            <a:ext cx="13636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Analisis</a:t>
            </a:r>
            <a:r>
              <a:rPr lang="en-ID" sz="1600" dirty="0"/>
              <a:t> </a:t>
            </a:r>
            <a:r>
              <a:rPr lang="en-ID" sz="1600" dirty="0" err="1"/>
              <a:t>Jabatan</a:t>
            </a:r>
            <a:endParaRPr lang="en-ID" sz="1600" dirty="0"/>
          </a:p>
        </p:txBody>
      </p:sp>
      <p:grpSp>
        <p:nvGrpSpPr>
          <p:cNvPr id="420" name="Group 419">
            <a:extLst>
              <a:ext uri="{FF2B5EF4-FFF2-40B4-BE49-F238E27FC236}">
                <a16:creationId xmlns:a16="http://schemas.microsoft.com/office/drawing/2014/main" xmlns="" id="{2689634C-CFB1-4273-9EBF-0969C25D253C}"/>
              </a:ext>
            </a:extLst>
          </p:cNvPr>
          <p:cNvGrpSpPr/>
          <p:nvPr/>
        </p:nvGrpSpPr>
        <p:grpSpPr>
          <a:xfrm>
            <a:off x="7242014" y="8260273"/>
            <a:ext cx="905158" cy="905157"/>
            <a:chOff x="7165691" y="6518168"/>
            <a:chExt cx="680322" cy="680321"/>
          </a:xfrm>
        </p:grpSpPr>
        <p:grpSp>
          <p:nvGrpSpPr>
            <p:cNvPr id="421" name="Group 420">
              <a:extLst>
                <a:ext uri="{FF2B5EF4-FFF2-40B4-BE49-F238E27FC236}">
                  <a16:creationId xmlns:a16="http://schemas.microsoft.com/office/drawing/2014/main" xmlns="" id="{B7E11F9F-C2CE-4BBA-818B-CB9FFC2E41F9}"/>
                </a:ext>
              </a:extLst>
            </p:cNvPr>
            <p:cNvGrpSpPr/>
            <p:nvPr/>
          </p:nvGrpSpPr>
          <p:grpSpPr>
            <a:xfrm>
              <a:off x="7165691" y="6518168"/>
              <a:ext cx="680322" cy="680321"/>
              <a:chOff x="729486" y="7255755"/>
              <a:chExt cx="680322" cy="680321"/>
            </a:xfrm>
          </p:grpSpPr>
          <p:sp>
            <p:nvSpPr>
              <p:cNvPr id="424" name="Diamond 423">
                <a:extLst>
                  <a:ext uri="{FF2B5EF4-FFF2-40B4-BE49-F238E27FC236}">
                    <a16:creationId xmlns:a16="http://schemas.microsoft.com/office/drawing/2014/main" xmlns="" id="{E445E000-033D-408E-9AAC-AE6D517EE791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425" name="Diamond 424">
                <a:extLst>
                  <a:ext uri="{FF2B5EF4-FFF2-40B4-BE49-F238E27FC236}">
                    <a16:creationId xmlns:a16="http://schemas.microsoft.com/office/drawing/2014/main" xmlns="" id="{B33539FC-2318-41D9-B077-39DCFA3C2D95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422" name="TextBox 421">
              <a:extLst>
                <a:ext uri="{FF2B5EF4-FFF2-40B4-BE49-F238E27FC236}">
                  <a16:creationId xmlns:a16="http://schemas.microsoft.com/office/drawing/2014/main" xmlns="" id="{0DF5C94B-F69B-4565-98C9-ABA747ED90DD}"/>
                </a:ext>
              </a:extLst>
            </p:cNvPr>
            <p:cNvSpPr txBox="1"/>
            <p:nvPr/>
          </p:nvSpPr>
          <p:spPr>
            <a:xfrm>
              <a:off x="7181020" y="6590786"/>
              <a:ext cx="602687" cy="393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C00000"/>
                  </a:solidFill>
                </a:rPr>
                <a:t>28</a:t>
              </a:r>
            </a:p>
          </p:txBody>
        </p:sp>
        <p:sp>
          <p:nvSpPr>
            <p:cNvPr id="423" name="TextBox 422">
              <a:extLst>
                <a:ext uri="{FF2B5EF4-FFF2-40B4-BE49-F238E27FC236}">
                  <a16:creationId xmlns:a16="http://schemas.microsoft.com/office/drawing/2014/main" xmlns="" id="{0DAD2719-2C40-4F43-B09E-C0EC7055155A}"/>
                </a:ext>
              </a:extLst>
            </p:cNvPr>
            <p:cNvSpPr txBox="1"/>
            <p:nvPr/>
          </p:nvSpPr>
          <p:spPr>
            <a:xfrm>
              <a:off x="7239382" y="6810673"/>
              <a:ext cx="529002" cy="23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grpSp>
        <p:nvGrpSpPr>
          <p:cNvPr id="416" name="Group 415">
            <a:extLst>
              <a:ext uri="{FF2B5EF4-FFF2-40B4-BE49-F238E27FC236}">
                <a16:creationId xmlns:a16="http://schemas.microsoft.com/office/drawing/2014/main" xmlns="" id="{9A21F5DD-1096-4EC6-9E07-58ED6329A809}"/>
              </a:ext>
            </a:extLst>
          </p:cNvPr>
          <p:cNvGrpSpPr/>
          <p:nvPr/>
        </p:nvGrpSpPr>
        <p:grpSpPr>
          <a:xfrm>
            <a:off x="7229917" y="6418413"/>
            <a:ext cx="905158" cy="905157"/>
            <a:chOff x="7165691" y="6518168"/>
            <a:chExt cx="680322" cy="680321"/>
          </a:xfrm>
        </p:grpSpPr>
        <p:grpSp>
          <p:nvGrpSpPr>
            <p:cNvPr id="409" name="Group 408">
              <a:extLst>
                <a:ext uri="{FF2B5EF4-FFF2-40B4-BE49-F238E27FC236}">
                  <a16:creationId xmlns:a16="http://schemas.microsoft.com/office/drawing/2014/main" xmlns="" id="{4ADB43EC-D5AD-4FCB-A7E9-6594E7E4BCC6}"/>
                </a:ext>
              </a:extLst>
            </p:cNvPr>
            <p:cNvGrpSpPr/>
            <p:nvPr/>
          </p:nvGrpSpPr>
          <p:grpSpPr>
            <a:xfrm>
              <a:off x="7165691" y="6518168"/>
              <a:ext cx="680322" cy="680321"/>
              <a:chOff x="729486" y="7255755"/>
              <a:chExt cx="680322" cy="680321"/>
            </a:xfrm>
          </p:grpSpPr>
          <p:sp>
            <p:nvSpPr>
              <p:cNvPr id="410" name="Diamond 409">
                <a:extLst>
                  <a:ext uri="{FF2B5EF4-FFF2-40B4-BE49-F238E27FC236}">
                    <a16:creationId xmlns:a16="http://schemas.microsoft.com/office/drawing/2014/main" xmlns="" id="{5D347F9A-D9FF-4675-A7DA-5EBA0EBF8C4D}"/>
                  </a:ext>
                </a:extLst>
              </p:cNvPr>
              <p:cNvSpPr/>
              <p:nvPr/>
            </p:nvSpPr>
            <p:spPr>
              <a:xfrm>
                <a:off x="729487" y="7255755"/>
                <a:ext cx="680321" cy="680321"/>
              </a:xfrm>
              <a:prstGeom prst="diamond">
                <a:avLst/>
              </a:prstGeom>
              <a:solidFill>
                <a:srgbClr val="1331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424041"/>
                  </a:solidFill>
                </a:endParaRPr>
              </a:p>
            </p:txBody>
          </p:sp>
          <p:sp>
            <p:nvSpPr>
              <p:cNvPr id="411" name="Diamond 410">
                <a:extLst>
                  <a:ext uri="{FF2B5EF4-FFF2-40B4-BE49-F238E27FC236}">
                    <a16:creationId xmlns:a16="http://schemas.microsoft.com/office/drawing/2014/main" xmlns="" id="{A2A30D62-BABE-4E0D-92DE-896A571DB3E6}"/>
                  </a:ext>
                </a:extLst>
              </p:cNvPr>
              <p:cNvSpPr/>
              <p:nvPr/>
            </p:nvSpPr>
            <p:spPr>
              <a:xfrm>
                <a:off x="729486" y="7294568"/>
                <a:ext cx="602693" cy="602693"/>
              </a:xfrm>
              <a:prstGeom prst="diamond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/>
              </a:p>
            </p:txBody>
          </p:sp>
        </p:grpSp>
        <p:sp>
          <p:nvSpPr>
            <p:cNvPr id="412" name="TextBox 411">
              <a:extLst>
                <a:ext uri="{FF2B5EF4-FFF2-40B4-BE49-F238E27FC236}">
                  <a16:creationId xmlns:a16="http://schemas.microsoft.com/office/drawing/2014/main" xmlns="" id="{86A7F71F-B86A-4A78-9EAC-C1392B9B08D7}"/>
                </a:ext>
              </a:extLst>
            </p:cNvPr>
            <p:cNvSpPr txBox="1"/>
            <p:nvPr/>
          </p:nvSpPr>
          <p:spPr>
            <a:xfrm>
              <a:off x="7181020" y="6590786"/>
              <a:ext cx="602687" cy="393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C00000"/>
                  </a:solidFill>
                </a:rPr>
                <a:t>66</a:t>
              </a:r>
            </a:p>
          </p:txBody>
        </p:sp>
        <p:sp>
          <p:nvSpPr>
            <p:cNvPr id="413" name="TextBox 412">
              <a:extLst>
                <a:ext uri="{FF2B5EF4-FFF2-40B4-BE49-F238E27FC236}">
                  <a16:creationId xmlns:a16="http://schemas.microsoft.com/office/drawing/2014/main" xmlns="" id="{5229A7B5-1E15-43C8-8131-FAAC2EC819F7}"/>
                </a:ext>
              </a:extLst>
            </p:cNvPr>
            <p:cNvSpPr txBox="1"/>
            <p:nvPr/>
          </p:nvSpPr>
          <p:spPr>
            <a:xfrm>
              <a:off x="7254705" y="6791042"/>
              <a:ext cx="529002" cy="23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>
                  <a:solidFill>
                    <a:srgbClr val="C00000"/>
                  </a:solidFill>
                </a:rPr>
                <a:t>orang</a:t>
              </a:r>
            </a:p>
          </p:txBody>
        </p:sp>
      </p:grpSp>
      <p:sp>
        <p:nvSpPr>
          <p:cNvPr id="487" name="TextBox 486">
            <a:extLst>
              <a:ext uri="{FF2B5EF4-FFF2-40B4-BE49-F238E27FC236}">
                <a16:creationId xmlns:a16="http://schemas.microsoft.com/office/drawing/2014/main" xmlns="" id="{5BEB4FD1-F360-429F-BFBB-E02AFD788B32}"/>
              </a:ext>
            </a:extLst>
          </p:cNvPr>
          <p:cNvSpPr txBox="1"/>
          <p:nvPr/>
        </p:nvSpPr>
        <p:spPr>
          <a:xfrm>
            <a:off x="15068409" y="8514852"/>
            <a:ext cx="23289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400" dirty="0"/>
              <a:t>Workshop </a:t>
            </a:r>
            <a:r>
              <a:rPr lang="en-ID" sz="1400" dirty="0" err="1"/>
              <a:t>Pembinaan</a:t>
            </a:r>
            <a:r>
              <a:rPr lang="en-ID" sz="1400" dirty="0"/>
              <a:t> dan </a:t>
            </a:r>
            <a:r>
              <a:rPr lang="en-ID" sz="1400" dirty="0" err="1"/>
              <a:t>Pengembangan</a:t>
            </a:r>
            <a:r>
              <a:rPr lang="en-ID" sz="1400" dirty="0"/>
              <a:t> </a:t>
            </a:r>
            <a:r>
              <a:rPr lang="en-ID" sz="1400" dirty="0" err="1"/>
              <a:t>Jabatan</a:t>
            </a:r>
            <a:r>
              <a:rPr lang="en-ID" sz="1400" dirty="0"/>
              <a:t> </a:t>
            </a:r>
            <a:r>
              <a:rPr lang="en-ID" sz="1400" dirty="0" err="1"/>
              <a:t>Fungsional</a:t>
            </a:r>
            <a:r>
              <a:rPr lang="en-ID" sz="1400" dirty="0"/>
              <a:t> Tenaga </a:t>
            </a:r>
            <a:r>
              <a:rPr lang="en-ID" sz="1400" dirty="0" err="1"/>
              <a:t>Kesehatan</a:t>
            </a:r>
            <a:r>
              <a:rPr lang="en-ID" sz="1400" dirty="0"/>
              <a:t> </a:t>
            </a:r>
            <a:r>
              <a:rPr lang="en-ID" sz="1400" dirty="0" err="1"/>
              <a:t>Lingkup</a:t>
            </a:r>
            <a:r>
              <a:rPr lang="en-ID" sz="1400" dirty="0"/>
              <a:t>. KMDN</a:t>
            </a:r>
          </a:p>
        </p:txBody>
      </p:sp>
      <p:pic>
        <p:nvPicPr>
          <p:cNvPr id="490" name="Picture 489">
            <a:extLst>
              <a:ext uri="{FF2B5EF4-FFF2-40B4-BE49-F238E27FC236}">
                <a16:creationId xmlns:a16="http://schemas.microsoft.com/office/drawing/2014/main" xmlns="" id="{82F32440-54EC-43D5-9EB7-04B6D0C2F15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51037" t="30415" b="36978"/>
          <a:stretch/>
        </p:blipFill>
        <p:spPr>
          <a:xfrm>
            <a:off x="13588793" y="6698394"/>
            <a:ext cx="1407165" cy="1381989"/>
          </a:xfrm>
          <a:prstGeom prst="rect">
            <a:avLst/>
          </a:prstGeom>
        </p:spPr>
      </p:pic>
      <p:grpSp>
        <p:nvGrpSpPr>
          <p:cNvPr id="499" name="Group 498">
            <a:extLst>
              <a:ext uri="{FF2B5EF4-FFF2-40B4-BE49-F238E27FC236}">
                <a16:creationId xmlns:a16="http://schemas.microsoft.com/office/drawing/2014/main" xmlns="" id="{F62FBE6A-8D68-4D62-BA35-607FDE712E1A}"/>
              </a:ext>
            </a:extLst>
          </p:cNvPr>
          <p:cNvGrpSpPr/>
          <p:nvPr/>
        </p:nvGrpSpPr>
        <p:grpSpPr>
          <a:xfrm>
            <a:off x="14379232" y="6664286"/>
            <a:ext cx="848703" cy="743200"/>
            <a:chOff x="15598437" y="7283936"/>
            <a:chExt cx="848703" cy="743200"/>
          </a:xfrm>
        </p:grpSpPr>
        <p:sp>
          <p:nvSpPr>
            <p:cNvPr id="494" name="TextBox 493">
              <a:extLst>
                <a:ext uri="{FF2B5EF4-FFF2-40B4-BE49-F238E27FC236}">
                  <a16:creationId xmlns:a16="http://schemas.microsoft.com/office/drawing/2014/main" xmlns="" id="{92BB7363-26C3-4A54-9107-CFF5350FF5AF}"/>
                </a:ext>
              </a:extLst>
            </p:cNvPr>
            <p:cNvSpPr txBox="1"/>
            <p:nvPr/>
          </p:nvSpPr>
          <p:spPr>
            <a:xfrm>
              <a:off x="15598437" y="7283936"/>
              <a:ext cx="8018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3600" b="1" dirty="0">
                  <a:solidFill>
                    <a:srgbClr val="0973BA"/>
                  </a:solidFill>
                </a:rPr>
                <a:t>30</a:t>
              </a:r>
              <a:endParaRPr lang="en-ID" sz="1600" b="1" dirty="0">
                <a:solidFill>
                  <a:srgbClr val="0973BA"/>
                </a:solidFill>
              </a:endParaRPr>
            </a:p>
          </p:txBody>
        </p:sp>
        <p:sp>
          <p:nvSpPr>
            <p:cNvPr id="495" name="TextBox 494">
              <a:extLst>
                <a:ext uri="{FF2B5EF4-FFF2-40B4-BE49-F238E27FC236}">
                  <a16:creationId xmlns:a16="http://schemas.microsoft.com/office/drawing/2014/main" xmlns="" id="{6B3949B5-024B-499F-BE60-2FC2C857B2AB}"/>
                </a:ext>
              </a:extLst>
            </p:cNvPr>
            <p:cNvSpPr txBox="1"/>
            <p:nvPr/>
          </p:nvSpPr>
          <p:spPr>
            <a:xfrm>
              <a:off x="15646264" y="7657804"/>
              <a:ext cx="8008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dirty="0">
                  <a:solidFill>
                    <a:srgbClr val="27AAE1"/>
                  </a:solidFill>
                </a:rPr>
                <a:t>orang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65509414-4EA4-42E2-8FC9-3F39AE8779C4}"/>
              </a:ext>
            </a:extLst>
          </p:cNvPr>
          <p:cNvGrpSpPr/>
          <p:nvPr/>
        </p:nvGrpSpPr>
        <p:grpSpPr>
          <a:xfrm>
            <a:off x="9166462" y="6443738"/>
            <a:ext cx="4481643" cy="1926419"/>
            <a:chOff x="9557971" y="6387646"/>
            <a:chExt cx="4481643" cy="1926419"/>
          </a:xfrm>
        </p:grpSpPr>
        <p:pic>
          <p:nvPicPr>
            <p:cNvPr id="486" name="Picture 485">
              <a:extLst>
                <a:ext uri="{FF2B5EF4-FFF2-40B4-BE49-F238E27FC236}">
                  <a16:creationId xmlns:a16="http://schemas.microsoft.com/office/drawing/2014/main" xmlns="" id="{ACC56D60-D7C4-4E49-A80B-35EBEE2CDA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557971" y="6574515"/>
              <a:ext cx="1932947" cy="1613705"/>
            </a:xfrm>
            <a:prstGeom prst="rect">
              <a:avLst/>
            </a:prstGeom>
          </p:spPr>
        </p:pic>
        <p:sp>
          <p:nvSpPr>
            <p:cNvPr id="465" name="TextBox 464">
              <a:extLst>
                <a:ext uri="{FF2B5EF4-FFF2-40B4-BE49-F238E27FC236}">
                  <a16:creationId xmlns:a16="http://schemas.microsoft.com/office/drawing/2014/main" xmlns="" id="{E3CACFF8-316D-42AA-80A4-73431191DCBD}"/>
                </a:ext>
              </a:extLst>
            </p:cNvPr>
            <p:cNvSpPr txBox="1"/>
            <p:nvPr/>
          </p:nvSpPr>
          <p:spPr>
            <a:xfrm>
              <a:off x="11876510" y="6424909"/>
              <a:ext cx="2163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1400" dirty="0" err="1"/>
                <a:t>Diklat</a:t>
              </a:r>
              <a:r>
                <a:rPr lang="en-ID" sz="1400" dirty="0"/>
                <a:t> </a:t>
              </a:r>
              <a:r>
                <a:rPr lang="en-ID" sz="1400" dirty="0" err="1"/>
                <a:t>Berjenjang</a:t>
              </a:r>
              <a:r>
                <a:rPr lang="en-ID" sz="1400" dirty="0"/>
                <a:t> Madya </a:t>
              </a:r>
              <a:r>
                <a:rPr lang="en-ID" sz="1400" dirty="0" err="1"/>
                <a:t>Pengawas</a:t>
              </a:r>
              <a:r>
                <a:rPr lang="en-ID" sz="1400" dirty="0"/>
                <a:t> </a:t>
              </a:r>
              <a:r>
                <a:rPr lang="en-ID" sz="1400" dirty="0" err="1"/>
                <a:t>Pemerintahan</a:t>
              </a:r>
              <a:endParaRPr lang="en-ID" sz="1400" dirty="0"/>
            </a:p>
          </p:txBody>
        </p:sp>
        <p:grpSp>
          <p:nvGrpSpPr>
            <p:cNvPr id="469" name="Group 468">
              <a:extLst>
                <a:ext uri="{FF2B5EF4-FFF2-40B4-BE49-F238E27FC236}">
                  <a16:creationId xmlns:a16="http://schemas.microsoft.com/office/drawing/2014/main" xmlns="" id="{493CCE57-53F1-4056-94BA-8BBCD15BC979}"/>
                </a:ext>
              </a:extLst>
            </p:cNvPr>
            <p:cNvGrpSpPr/>
            <p:nvPr/>
          </p:nvGrpSpPr>
          <p:grpSpPr>
            <a:xfrm>
              <a:off x="11218206" y="6387646"/>
              <a:ext cx="849693" cy="748188"/>
              <a:chOff x="11223505" y="6781468"/>
              <a:chExt cx="849693" cy="748188"/>
            </a:xfrm>
          </p:grpSpPr>
          <p:sp>
            <p:nvSpPr>
              <p:cNvPr id="467" name="TextBox 466">
                <a:extLst>
                  <a:ext uri="{FF2B5EF4-FFF2-40B4-BE49-F238E27FC236}">
                    <a16:creationId xmlns:a16="http://schemas.microsoft.com/office/drawing/2014/main" xmlns="" id="{0D9E2876-2CEB-4EC8-96FD-F84A52052289}"/>
                  </a:ext>
                </a:extLst>
              </p:cNvPr>
              <p:cNvSpPr txBox="1"/>
              <p:nvPr/>
            </p:nvSpPr>
            <p:spPr>
              <a:xfrm>
                <a:off x="11223505" y="6781468"/>
                <a:ext cx="8018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600" b="1" dirty="0">
                    <a:solidFill>
                      <a:srgbClr val="27AAE1"/>
                    </a:solidFill>
                  </a:rPr>
                  <a:t>88</a:t>
                </a:r>
                <a:endParaRPr lang="en-ID" sz="1600" b="1" dirty="0">
                  <a:solidFill>
                    <a:srgbClr val="27AAE1"/>
                  </a:solidFill>
                </a:endParaRPr>
              </a:p>
            </p:txBody>
          </p:sp>
          <p:sp>
            <p:nvSpPr>
              <p:cNvPr id="468" name="TextBox 467">
                <a:extLst>
                  <a:ext uri="{FF2B5EF4-FFF2-40B4-BE49-F238E27FC236}">
                    <a16:creationId xmlns:a16="http://schemas.microsoft.com/office/drawing/2014/main" xmlns="" id="{2A349FB5-6BE7-45D0-86A6-2CB1A232632D}"/>
                  </a:ext>
                </a:extLst>
              </p:cNvPr>
              <p:cNvSpPr txBox="1"/>
              <p:nvPr/>
            </p:nvSpPr>
            <p:spPr>
              <a:xfrm>
                <a:off x="11272322" y="7160324"/>
                <a:ext cx="8008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D" dirty="0">
                    <a:solidFill>
                      <a:srgbClr val="27AAE1"/>
                    </a:solidFill>
                  </a:rPr>
                  <a:t>orang</a:t>
                </a:r>
              </a:p>
            </p:txBody>
          </p:sp>
        </p:grpSp>
        <p:grpSp>
          <p:nvGrpSpPr>
            <p:cNvPr id="471" name="Group 470">
              <a:extLst>
                <a:ext uri="{FF2B5EF4-FFF2-40B4-BE49-F238E27FC236}">
                  <a16:creationId xmlns:a16="http://schemas.microsoft.com/office/drawing/2014/main" xmlns="" id="{B58CE00F-C32F-4572-A828-6B45D5DA4A63}"/>
                </a:ext>
              </a:extLst>
            </p:cNvPr>
            <p:cNvGrpSpPr/>
            <p:nvPr/>
          </p:nvGrpSpPr>
          <p:grpSpPr>
            <a:xfrm>
              <a:off x="10752602" y="6976762"/>
              <a:ext cx="849693" cy="748188"/>
              <a:chOff x="11223505" y="6781468"/>
              <a:chExt cx="849693" cy="748188"/>
            </a:xfrm>
          </p:grpSpPr>
          <p:sp>
            <p:nvSpPr>
              <p:cNvPr id="472" name="TextBox 471">
                <a:extLst>
                  <a:ext uri="{FF2B5EF4-FFF2-40B4-BE49-F238E27FC236}">
                    <a16:creationId xmlns:a16="http://schemas.microsoft.com/office/drawing/2014/main" xmlns="" id="{D67434C2-093D-4CA7-B748-9D8D75681181}"/>
                  </a:ext>
                </a:extLst>
              </p:cNvPr>
              <p:cNvSpPr txBox="1"/>
              <p:nvPr/>
            </p:nvSpPr>
            <p:spPr>
              <a:xfrm>
                <a:off x="11223505" y="6781468"/>
                <a:ext cx="8018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600" b="1" dirty="0">
                    <a:solidFill>
                      <a:srgbClr val="A270B1"/>
                    </a:solidFill>
                  </a:rPr>
                  <a:t>30</a:t>
                </a:r>
                <a:endParaRPr lang="en-ID" sz="1600" b="1" dirty="0">
                  <a:solidFill>
                    <a:srgbClr val="A270B1"/>
                  </a:solidFill>
                </a:endParaRPr>
              </a:p>
            </p:txBody>
          </p:sp>
          <p:sp>
            <p:nvSpPr>
              <p:cNvPr id="473" name="TextBox 472">
                <a:extLst>
                  <a:ext uri="{FF2B5EF4-FFF2-40B4-BE49-F238E27FC236}">
                    <a16:creationId xmlns:a16="http://schemas.microsoft.com/office/drawing/2014/main" xmlns="" id="{570CB511-A8CB-4802-9939-C331926DCD08}"/>
                  </a:ext>
                </a:extLst>
              </p:cNvPr>
              <p:cNvSpPr txBox="1"/>
              <p:nvPr/>
            </p:nvSpPr>
            <p:spPr>
              <a:xfrm>
                <a:off x="11272322" y="7160324"/>
                <a:ext cx="8008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D" dirty="0">
                    <a:solidFill>
                      <a:srgbClr val="A270B1"/>
                    </a:solidFill>
                  </a:rPr>
                  <a:t>orang</a:t>
                </a:r>
              </a:p>
            </p:txBody>
          </p:sp>
        </p:grpSp>
        <p:sp>
          <p:nvSpPr>
            <p:cNvPr id="479" name="Rectangle 478">
              <a:extLst>
                <a:ext uri="{FF2B5EF4-FFF2-40B4-BE49-F238E27FC236}">
                  <a16:creationId xmlns:a16="http://schemas.microsoft.com/office/drawing/2014/main" xmlns="" id="{FD3CD3CD-586F-4497-83F3-30F9E982C2C3}"/>
                </a:ext>
              </a:extLst>
            </p:cNvPr>
            <p:cNvSpPr/>
            <p:nvPr/>
          </p:nvSpPr>
          <p:spPr>
            <a:xfrm>
              <a:off x="11395644" y="7154631"/>
              <a:ext cx="212466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sv-SE" sz="1400" dirty="0"/>
                <a:t>Diklat Pengadaan Barang dan Jasa Pemerintah </a:t>
              </a:r>
              <a:endParaRPr lang="en-ID" sz="1400" dirty="0"/>
            </a:p>
          </p:txBody>
        </p:sp>
        <p:grpSp>
          <p:nvGrpSpPr>
            <p:cNvPr id="480" name="Group 479">
              <a:extLst>
                <a:ext uri="{FF2B5EF4-FFF2-40B4-BE49-F238E27FC236}">
                  <a16:creationId xmlns:a16="http://schemas.microsoft.com/office/drawing/2014/main" xmlns="" id="{85D67490-F65F-4524-A102-039EF02360BD}"/>
                </a:ext>
              </a:extLst>
            </p:cNvPr>
            <p:cNvGrpSpPr/>
            <p:nvPr/>
          </p:nvGrpSpPr>
          <p:grpSpPr>
            <a:xfrm>
              <a:off x="11523859" y="7565877"/>
              <a:ext cx="849693" cy="748188"/>
              <a:chOff x="11223505" y="6781468"/>
              <a:chExt cx="849693" cy="748188"/>
            </a:xfrm>
          </p:grpSpPr>
          <p:sp>
            <p:nvSpPr>
              <p:cNvPr id="481" name="TextBox 480">
                <a:extLst>
                  <a:ext uri="{FF2B5EF4-FFF2-40B4-BE49-F238E27FC236}">
                    <a16:creationId xmlns:a16="http://schemas.microsoft.com/office/drawing/2014/main" xmlns="" id="{D58F0844-0260-4EAB-9BC9-CA9D7BBDA1FC}"/>
                  </a:ext>
                </a:extLst>
              </p:cNvPr>
              <p:cNvSpPr txBox="1"/>
              <p:nvPr/>
            </p:nvSpPr>
            <p:spPr>
              <a:xfrm>
                <a:off x="11223505" y="6781468"/>
                <a:ext cx="8018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600" b="1" dirty="0">
                    <a:solidFill>
                      <a:srgbClr val="70BF4E"/>
                    </a:solidFill>
                  </a:rPr>
                  <a:t>30</a:t>
                </a:r>
                <a:endParaRPr lang="en-ID" sz="1600" b="1" dirty="0">
                  <a:solidFill>
                    <a:srgbClr val="70BF4E"/>
                  </a:solidFill>
                </a:endParaRPr>
              </a:p>
            </p:txBody>
          </p:sp>
          <p:sp>
            <p:nvSpPr>
              <p:cNvPr id="482" name="TextBox 481">
                <a:extLst>
                  <a:ext uri="{FF2B5EF4-FFF2-40B4-BE49-F238E27FC236}">
                    <a16:creationId xmlns:a16="http://schemas.microsoft.com/office/drawing/2014/main" xmlns="" id="{398699E0-C01F-4057-8569-CE0CFF1A7FA4}"/>
                  </a:ext>
                </a:extLst>
              </p:cNvPr>
              <p:cNvSpPr txBox="1"/>
              <p:nvPr/>
            </p:nvSpPr>
            <p:spPr>
              <a:xfrm>
                <a:off x="11272322" y="7160324"/>
                <a:ext cx="8008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D" dirty="0">
                    <a:solidFill>
                      <a:srgbClr val="70BF4E"/>
                    </a:solidFill>
                  </a:rPr>
                  <a:t>orang</a:t>
                </a:r>
              </a:p>
            </p:txBody>
          </p:sp>
        </p:grpSp>
        <p:sp>
          <p:nvSpPr>
            <p:cNvPr id="502" name="TextBox 501">
              <a:extLst>
                <a:ext uri="{FF2B5EF4-FFF2-40B4-BE49-F238E27FC236}">
                  <a16:creationId xmlns:a16="http://schemas.microsoft.com/office/drawing/2014/main" xmlns="" id="{89A3F294-0302-4056-955B-9F9A0F4EB8CC}"/>
                </a:ext>
              </a:extLst>
            </p:cNvPr>
            <p:cNvSpPr txBox="1"/>
            <p:nvPr/>
          </p:nvSpPr>
          <p:spPr>
            <a:xfrm>
              <a:off x="12213328" y="7667452"/>
              <a:ext cx="15168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400" dirty="0"/>
                <a:t>Diklat P2UPD Berjenjang Muda</a:t>
              </a:r>
              <a:endParaRPr lang="en-ID" sz="1400" dirty="0"/>
            </a:p>
          </p:txBody>
        </p:sp>
      </p:grpSp>
      <p:grpSp>
        <p:nvGrpSpPr>
          <p:cNvPr id="515" name="Group 514">
            <a:extLst>
              <a:ext uri="{FF2B5EF4-FFF2-40B4-BE49-F238E27FC236}">
                <a16:creationId xmlns:a16="http://schemas.microsoft.com/office/drawing/2014/main" xmlns="" id="{77784CD4-050E-4697-A1E6-A6A674E96D2C}"/>
              </a:ext>
            </a:extLst>
          </p:cNvPr>
          <p:cNvGrpSpPr/>
          <p:nvPr/>
        </p:nvGrpSpPr>
        <p:grpSpPr>
          <a:xfrm>
            <a:off x="12933835" y="8716744"/>
            <a:ext cx="849693" cy="748188"/>
            <a:chOff x="11072104" y="8272668"/>
            <a:chExt cx="849693" cy="748188"/>
          </a:xfrm>
        </p:grpSpPr>
        <p:sp>
          <p:nvSpPr>
            <p:cNvPr id="509" name="TextBox 508">
              <a:extLst>
                <a:ext uri="{FF2B5EF4-FFF2-40B4-BE49-F238E27FC236}">
                  <a16:creationId xmlns:a16="http://schemas.microsoft.com/office/drawing/2014/main" xmlns="" id="{9C36B944-938D-4FA9-9EC6-CFA2251F48FA}"/>
                </a:ext>
              </a:extLst>
            </p:cNvPr>
            <p:cNvSpPr txBox="1"/>
            <p:nvPr/>
          </p:nvSpPr>
          <p:spPr>
            <a:xfrm>
              <a:off x="11072104" y="8272668"/>
              <a:ext cx="8018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3600" b="1" dirty="0">
                  <a:solidFill>
                    <a:srgbClr val="0973BA"/>
                  </a:solidFill>
                </a:rPr>
                <a:t>60</a:t>
              </a:r>
              <a:endParaRPr lang="en-ID" sz="1600" b="1" dirty="0">
                <a:solidFill>
                  <a:srgbClr val="0973BA"/>
                </a:solidFill>
              </a:endParaRPr>
            </a:p>
          </p:txBody>
        </p:sp>
        <p:sp>
          <p:nvSpPr>
            <p:cNvPr id="510" name="TextBox 509">
              <a:extLst>
                <a:ext uri="{FF2B5EF4-FFF2-40B4-BE49-F238E27FC236}">
                  <a16:creationId xmlns:a16="http://schemas.microsoft.com/office/drawing/2014/main" xmlns="" id="{E76450E0-DD47-4171-B9D3-8D1548BA3E4B}"/>
                </a:ext>
              </a:extLst>
            </p:cNvPr>
            <p:cNvSpPr txBox="1"/>
            <p:nvPr/>
          </p:nvSpPr>
          <p:spPr>
            <a:xfrm>
              <a:off x="11120921" y="8651524"/>
              <a:ext cx="8008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dirty="0">
                  <a:solidFill>
                    <a:srgbClr val="0973BA"/>
                  </a:solidFill>
                </a:rPr>
                <a:t>orang</a:t>
              </a:r>
            </a:p>
          </p:txBody>
        </p:sp>
      </p:grpSp>
      <p:pic>
        <p:nvPicPr>
          <p:cNvPr id="514" name="Picture 513">
            <a:extLst>
              <a:ext uri="{FF2B5EF4-FFF2-40B4-BE49-F238E27FC236}">
                <a16:creationId xmlns:a16="http://schemas.microsoft.com/office/drawing/2014/main" xmlns="" id="{C3B6E62F-11BB-4849-9186-D0796FB3C70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758042" y="8497681"/>
            <a:ext cx="3205181" cy="370274"/>
          </a:xfrm>
          <a:prstGeom prst="rect">
            <a:avLst/>
          </a:prstGeom>
        </p:spPr>
      </p:pic>
      <p:sp>
        <p:nvSpPr>
          <p:cNvPr id="516" name="TextBox 515">
            <a:extLst>
              <a:ext uri="{FF2B5EF4-FFF2-40B4-BE49-F238E27FC236}">
                <a16:creationId xmlns:a16="http://schemas.microsoft.com/office/drawing/2014/main" xmlns="" id="{F92EE848-2487-4704-A0D2-FF9D1E504EFE}"/>
              </a:ext>
            </a:extLst>
          </p:cNvPr>
          <p:cNvSpPr txBox="1"/>
          <p:nvPr/>
        </p:nvSpPr>
        <p:spPr>
          <a:xfrm>
            <a:off x="12381733" y="9370650"/>
            <a:ext cx="1852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400" dirty="0" err="1"/>
              <a:t>Diklat</a:t>
            </a:r>
            <a:r>
              <a:rPr lang="en-ID" sz="1400" dirty="0"/>
              <a:t> Audit </a:t>
            </a:r>
            <a:r>
              <a:rPr lang="en-ID" sz="1400" dirty="0" err="1"/>
              <a:t>Investigasi</a:t>
            </a:r>
            <a:r>
              <a:rPr lang="en-ID" sz="1400" dirty="0"/>
              <a:t> Level Dasar </a:t>
            </a:r>
            <a:r>
              <a:rPr lang="en-ID" sz="1400" dirty="0" err="1"/>
              <a:t>Akt.I</a:t>
            </a:r>
            <a:r>
              <a:rPr lang="en-ID" sz="1400" dirty="0"/>
              <a:t> dan II</a:t>
            </a:r>
          </a:p>
        </p:txBody>
      </p:sp>
      <p:grpSp>
        <p:nvGrpSpPr>
          <p:cNvPr id="517" name="Group 516">
            <a:extLst>
              <a:ext uri="{FF2B5EF4-FFF2-40B4-BE49-F238E27FC236}">
                <a16:creationId xmlns:a16="http://schemas.microsoft.com/office/drawing/2014/main" xmlns="" id="{A5F93C24-7E4A-451B-AFD6-E55D3A14825A}"/>
              </a:ext>
            </a:extLst>
          </p:cNvPr>
          <p:cNvGrpSpPr/>
          <p:nvPr/>
        </p:nvGrpSpPr>
        <p:grpSpPr>
          <a:xfrm>
            <a:off x="11521500" y="8731288"/>
            <a:ext cx="849693" cy="748188"/>
            <a:chOff x="11072104" y="8272668"/>
            <a:chExt cx="849693" cy="748188"/>
          </a:xfrm>
        </p:grpSpPr>
        <p:sp>
          <p:nvSpPr>
            <p:cNvPr id="518" name="TextBox 517">
              <a:extLst>
                <a:ext uri="{FF2B5EF4-FFF2-40B4-BE49-F238E27FC236}">
                  <a16:creationId xmlns:a16="http://schemas.microsoft.com/office/drawing/2014/main" xmlns="" id="{4EB01641-E34A-40AA-B4A4-D2B91E1A333D}"/>
                </a:ext>
              </a:extLst>
            </p:cNvPr>
            <p:cNvSpPr txBox="1"/>
            <p:nvPr/>
          </p:nvSpPr>
          <p:spPr>
            <a:xfrm>
              <a:off x="11072104" y="8272668"/>
              <a:ext cx="8018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3600" b="1" dirty="0">
                  <a:solidFill>
                    <a:srgbClr val="673091"/>
                  </a:solidFill>
                </a:rPr>
                <a:t>40</a:t>
              </a:r>
              <a:endParaRPr lang="en-ID" sz="1600" b="1" dirty="0">
                <a:solidFill>
                  <a:srgbClr val="673091"/>
                </a:solidFill>
              </a:endParaRPr>
            </a:p>
          </p:txBody>
        </p:sp>
        <p:sp>
          <p:nvSpPr>
            <p:cNvPr id="519" name="TextBox 518">
              <a:extLst>
                <a:ext uri="{FF2B5EF4-FFF2-40B4-BE49-F238E27FC236}">
                  <a16:creationId xmlns:a16="http://schemas.microsoft.com/office/drawing/2014/main" xmlns="" id="{1C640C83-90D1-4EBF-B107-65BC37270F17}"/>
                </a:ext>
              </a:extLst>
            </p:cNvPr>
            <p:cNvSpPr txBox="1"/>
            <p:nvPr/>
          </p:nvSpPr>
          <p:spPr>
            <a:xfrm>
              <a:off x="11120921" y="8651524"/>
              <a:ext cx="8008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dirty="0">
                  <a:solidFill>
                    <a:srgbClr val="673091"/>
                  </a:solidFill>
                </a:rPr>
                <a:t>orang</a:t>
              </a:r>
            </a:p>
          </p:txBody>
        </p:sp>
      </p:grpSp>
      <p:grpSp>
        <p:nvGrpSpPr>
          <p:cNvPr id="522" name="Group 521">
            <a:extLst>
              <a:ext uri="{FF2B5EF4-FFF2-40B4-BE49-F238E27FC236}">
                <a16:creationId xmlns:a16="http://schemas.microsoft.com/office/drawing/2014/main" xmlns="" id="{81D71130-D256-4E01-8C21-4435EE25EBF5}"/>
              </a:ext>
            </a:extLst>
          </p:cNvPr>
          <p:cNvGrpSpPr/>
          <p:nvPr/>
        </p:nvGrpSpPr>
        <p:grpSpPr>
          <a:xfrm>
            <a:off x="15957891" y="1795468"/>
            <a:ext cx="1053011" cy="500999"/>
            <a:chOff x="16273926" y="2067958"/>
            <a:chExt cx="1053011" cy="500999"/>
          </a:xfrm>
        </p:grpSpPr>
        <p:pic>
          <p:nvPicPr>
            <p:cNvPr id="520" name="Picture 519">
              <a:extLst>
                <a:ext uri="{FF2B5EF4-FFF2-40B4-BE49-F238E27FC236}">
                  <a16:creationId xmlns:a16="http://schemas.microsoft.com/office/drawing/2014/main" xmlns="" id="{324D7155-50EF-4A2B-A5E2-3AE4AFE39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314218" y="2067958"/>
              <a:ext cx="1012719" cy="500999"/>
            </a:xfrm>
            <a:prstGeom prst="rect">
              <a:avLst/>
            </a:prstGeom>
          </p:spPr>
        </p:pic>
        <p:sp>
          <p:nvSpPr>
            <p:cNvPr id="521" name="TextBox 520">
              <a:extLst>
                <a:ext uri="{FF2B5EF4-FFF2-40B4-BE49-F238E27FC236}">
                  <a16:creationId xmlns:a16="http://schemas.microsoft.com/office/drawing/2014/main" xmlns="" id="{53430E3D-BD7C-4F81-BF4F-F797AEF991C9}"/>
                </a:ext>
              </a:extLst>
            </p:cNvPr>
            <p:cNvSpPr txBox="1"/>
            <p:nvPr/>
          </p:nvSpPr>
          <p:spPr>
            <a:xfrm>
              <a:off x="16273926" y="2169613"/>
              <a:ext cx="9921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b="1" dirty="0">
                  <a:solidFill>
                    <a:srgbClr val="133160"/>
                  </a:solidFill>
                </a:rPr>
                <a:t>40 org</a:t>
              </a:r>
            </a:p>
          </p:txBody>
        </p:sp>
      </p:grpSp>
      <p:cxnSp>
        <p:nvCxnSpPr>
          <p:cNvPr id="523" name="Straight Connector 522">
            <a:extLst>
              <a:ext uri="{FF2B5EF4-FFF2-40B4-BE49-F238E27FC236}">
                <a16:creationId xmlns:a16="http://schemas.microsoft.com/office/drawing/2014/main" xmlns="" id="{080E7661-2995-4BE8-9ED5-47B341929AA1}"/>
              </a:ext>
            </a:extLst>
          </p:cNvPr>
          <p:cNvCxnSpPr>
            <a:cxnSpLocks/>
          </p:cNvCxnSpPr>
          <p:nvPr/>
        </p:nvCxnSpPr>
        <p:spPr>
          <a:xfrm flipV="1">
            <a:off x="15226010" y="2011083"/>
            <a:ext cx="0" cy="64658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4" name="Oval 523">
            <a:extLst>
              <a:ext uri="{FF2B5EF4-FFF2-40B4-BE49-F238E27FC236}">
                <a16:creationId xmlns:a16="http://schemas.microsoft.com/office/drawing/2014/main" xmlns="" id="{DB14B95A-B0E6-4D2D-BFE8-0BF5ABFF8F44}"/>
              </a:ext>
            </a:extLst>
          </p:cNvPr>
          <p:cNvSpPr/>
          <p:nvPr/>
        </p:nvSpPr>
        <p:spPr>
          <a:xfrm>
            <a:off x="15190076" y="1999644"/>
            <a:ext cx="50696" cy="50696"/>
          </a:xfrm>
          <a:prstGeom prst="ellipse">
            <a:avLst/>
          </a:prstGeom>
          <a:solidFill>
            <a:srgbClr val="D6393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529" name="TextBox 528">
            <a:extLst>
              <a:ext uri="{FF2B5EF4-FFF2-40B4-BE49-F238E27FC236}">
                <a16:creationId xmlns:a16="http://schemas.microsoft.com/office/drawing/2014/main" xmlns="" id="{19A20144-B814-4035-BE96-58716DF7EA5D}"/>
              </a:ext>
            </a:extLst>
          </p:cNvPr>
          <p:cNvSpPr txBox="1"/>
          <p:nvPr/>
        </p:nvSpPr>
        <p:spPr>
          <a:xfrm>
            <a:off x="15965832" y="2263169"/>
            <a:ext cx="14749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400" dirty="0" err="1"/>
              <a:t>Diklat</a:t>
            </a:r>
            <a:r>
              <a:rPr lang="en-ID" sz="1400" dirty="0"/>
              <a:t> </a:t>
            </a:r>
            <a:r>
              <a:rPr lang="en-ID" sz="1400" dirty="0" err="1"/>
              <a:t>Pengelolaan</a:t>
            </a:r>
            <a:r>
              <a:rPr lang="en-ID" sz="1400" dirty="0"/>
              <a:t> </a:t>
            </a:r>
            <a:r>
              <a:rPr lang="en-ID" sz="1400" dirty="0" err="1"/>
              <a:t>Keuangan</a:t>
            </a:r>
            <a:r>
              <a:rPr lang="en-ID" sz="1400" dirty="0"/>
              <a:t> </a:t>
            </a:r>
            <a:r>
              <a:rPr lang="en-ID" sz="1400" dirty="0" err="1"/>
              <a:t>Desa</a:t>
            </a:r>
            <a:endParaRPr lang="en-ID" sz="1400" dirty="0"/>
          </a:p>
        </p:txBody>
      </p:sp>
      <p:sp>
        <p:nvSpPr>
          <p:cNvPr id="530" name="TextBox 529">
            <a:extLst>
              <a:ext uri="{FF2B5EF4-FFF2-40B4-BE49-F238E27FC236}">
                <a16:creationId xmlns:a16="http://schemas.microsoft.com/office/drawing/2014/main" xmlns="" id="{F57EB8E7-E554-47E8-9582-0E18F9CE35E6}"/>
              </a:ext>
            </a:extLst>
          </p:cNvPr>
          <p:cNvSpPr txBox="1"/>
          <p:nvPr/>
        </p:nvSpPr>
        <p:spPr>
          <a:xfrm>
            <a:off x="9833224" y="8424378"/>
            <a:ext cx="178246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1400" dirty="0" err="1"/>
              <a:t>Sosialisasi</a:t>
            </a:r>
            <a:r>
              <a:rPr lang="en-ID" sz="1400" dirty="0"/>
              <a:t> </a:t>
            </a:r>
            <a:r>
              <a:rPr lang="en-ID" sz="1400" dirty="0" err="1"/>
              <a:t>Pembentukan</a:t>
            </a:r>
            <a:r>
              <a:rPr lang="en-ID" sz="1400" dirty="0"/>
              <a:t> Tim </a:t>
            </a:r>
            <a:r>
              <a:rPr lang="en-ID" sz="1400" dirty="0" err="1"/>
              <a:t>Penilai</a:t>
            </a:r>
            <a:r>
              <a:rPr lang="en-ID" sz="1400" dirty="0"/>
              <a:t> </a:t>
            </a:r>
            <a:r>
              <a:rPr lang="en-ID" sz="1400" dirty="0" err="1"/>
              <a:t>Angka</a:t>
            </a:r>
            <a:r>
              <a:rPr lang="en-ID" sz="1400" dirty="0"/>
              <a:t> </a:t>
            </a:r>
            <a:r>
              <a:rPr lang="en-ID" sz="1400" dirty="0" err="1"/>
              <a:t>Kredit</a:t>
            </a:r>
            <a:r>
              <a:rPr lang="en-ID" sz="1400" dirty="0"/>
              <a:t> </a:t>
            </a:r>
            <a:r>
              <a:rPr lang="en-ID" sz="1400" dirty="0" err="1"/>
              <a:t>Jabfuyng</a:t>
            </a:r>
            <a:r>
              <a:rPr lang="en-ID" sz="1400" dirty="0"/>
              <a:t> Pol PP Wilayah Barat</a:t>
            </a:r>
          </a:p>
        </p:txBody>
      </p:sp>
      <p:sp>
        <p:nvSpPr>
          <p:cNvPr id="531" name="TextBox 530">
            <a:extLst>
              <a:ext uri="{FF2B5EF4-FFF2-40B4-BE49-F238E27FC236}">
                <a16:creationId xmlns:a16="http://schemas.microsoft.com/office/drawing/2014/main" xmlns="" id="{D37EC62B-E14B-4344-9014-B60110E99178}"/>
              </a:ext>
            </a:extLst>
          </p:cNvPr>
          <p:cNvSpPr txBox="1"/>
          <p:nvPr/>
        </p:nvSpPr>
        <p:spPr>
          <a:xfrm>
            <a:off x="15160851" y="6850111"/>
            <a:ext cx="19885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400" dirty="0"/>
              <a:t>Workshop </a:t>
            </a:r>
            <a:r>
              <a:rPr lang="en-ID" sz="1400" dirty="0" err="1"/>
              <a:t>Pembinaan</a:t>
            </a:r>
            <a:r>
              <a:rPr lang="en-ID" sz="1400" dirty="0"/>
              <a:t> dan </a:t>
            </a:r>
            <a:r>
              <a:rPr lang="en-ID" sz="1400" dirty="0" err="1"/>
              <a:t>Pengembangan</a:t>
            </a:r>
            <a:r>
              <a:rPr lang="en-ID" sz="1400" dirty="0"/>
              <a:t> </a:t>
            </a:r>
            <a:r>
              <a:rPr lang="en-ID" sz="1400" dirty="0" err="1"/>
              <a:t>Jabatan</a:t>
            </a:r>
            <a:r>
              <a:rPr lang="en-ID" sz="1400" dirty="0"/>
              <a:t> </a:t>
            </a:r>
            <a:r>
              <a:rPr lang="en-ID" sz="1400" dirty="0" err="1"/>
              <a:t>Fungsional</a:t>
            </a:r>
            <a:r>
              <a:rPr lang="en-ID" sz="1400" dirty="0"/>
              <a:t> </a:t>
            </a:r>
            <a:r>
              <a:rPr lang="en-ID" sz="1400" dirty="0" err="1"/>
              <a:t>Dosen</a:t>
            </a:r>
            <a:r>
              <a:rPr lang="en-ID" sz="1400" dirty="0"/>
              <a:t> IPDN</a:t>
            </a:r>
          </a:p>
        </p:txBody>
      </p:sp>
      <p:grpSp>
        <p:nvGrpSpPr>
          <p:cNvPr id="532" name="Group 531">
            <a:extLst>
              <a:ext uri="{FF2B5EF4-FFF2-40B4-BE49-F238E27FC236}">
                <a16:creationId xmlns:a16="http://schemas.microsoft.com/office/drawing/2014/main" xmlns="" id="{5699D503-8EF0-4FA0-B3D5-0C853B6BFB3B}"/>
              </a:ext>
            </a:extLst>
          </p:cNvPr>
          <p:cNvGrpSpPr/>
          <p:nvPr/>
        </p:nvGrpSpPr>
        <p:grpSpPr>
          <a:xfrm>
            <a:off x="14421157" y="8739188"/>
            <a:ext cx="849693" cy="748188"/>
            <a:chOff x="11072104" y="8272668"/>
            <a:chExt cx="849693" cy="748188"/>
          </a:xfrm>
        </p:grpSpPr>
        <p:sp>
          <p:nvSpPr>
            <p:cNvPr id="533" name="TextBox 532">
              <a:extLst>
                <a:ext uri="{FF2B5EF4-FFF2-40B4-BE49-F238E27FC236}">
                  <a16:creationId xmlns:a16="http://schemas.microsoft.com/office/drawing/2014/main" xmlns="" id="{DA7D95FB-4978-46CF-8E8D-6949EDC75E1D}"/>
                </a:ext>
              </a:extLst>
            </p:cNvPr>
            <p:cNvSpPr txBox="1"/>
            <p:nvPr/>
          </p:nvSpPr>
          <p:spPr>
            <a:xfrm>
              <a:off x="11072104" y="8272668"/>
              <a:ext cx="8018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3600" b="1" dirty="0">
                  <a:solidFill>
                    <a:srgbClr val="26AAE1"/>
                  </a:solidFill>
                </a:rPr>
                <a:t>30</a:t>
              </a:r>
            </a:p>
          </p:txBody>
        </p:sp>
        <p:sp>
          <p:nvSpPr>
            <p:cNvPr id="534" name="TextBox 533">
              <a:extLst>
                <a:ext uri="{FF2B5EF4-FFF2-40B4-BE49-F238E27FC236}">
                  <a16:creationId xmlns:a16="http://schemas.microsoft.com/office/drawing/2014/main" xmlns="" id="{51313B9B-F10D-4073-A51F-3976A05361F8}"/>
                </a:ext>
              </a:extLst>
            </p:cNvPr>
            <p:cNvSpPr txBox="1"/>
            <p:nvPr/>
          </p:nvSpPr>
          <p:spPr>
            <a:xfrm>
              <a:off x="11120921" y="8651524"/>
              <a:ext cx="8008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dirty="0">
                  <a:solidFill>
                    <a:srgbClr val="26AAE1"/>
                  </a:solidFill>
                </a:rPr>
                <a:t>orang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3053BA5-C024-4327-9EF3-8E38EC0AAD05}"/>
              </a:ext>
            </a:extLst>
          </p:cNvPr>
          <p:cNvSpPr txBox="1"/>
          <p:nvPr/>
        </p:nvSpPr>
        <p:spPr>
          <a:xfrm>
            <a:off x="7704423" y="720647"/>
            <a:ext cx="2435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2400" b="1" dirty="0">
                <a:solidFill>
                  <a:srgbClr val="133160"/>
                </a:solidFill>
              </a:rPr>
              <a:t>BPSDM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9804C35-BD55-4914-9B4B-47A395FDA56F}"/>
              </a:ext>
            </a:extLst>
          </p:cNvPr>
          <p:cNvSpPr txBox="1"/>
          <p:nvPr/>
        </p:nvSpPr>
        <p:spPr>
          <a:xfrm>
            <a:off x="10711562" y="1269574"/>
            <a:ext cx="123100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400" dirty="0" err="1"/>
              <a:t>Diklat</a:t>
            </a:r>
            <a:r>
              <a:rPr lang="en-ID" sz="1400" dirty="0"/>
              <a:t> </a:t>
            </a:r>
            <a:r>
              <a:rPr lang="en-ID" sz="1400" dirty="0" err="1"/>
              <a:t>Peningkatan</a:t>
            </a:r>
            <a:r>
              <a:rPr lang="en-ID" sz="1400" dirty="0"/>
              <a:t> </a:t>
            </a:r>
            <a:r>
              <a:rPr lang="en-ID" sz="1400" dirty="0" err="1"/>
              <a:t>kapasitas</a:t>
            </a:r>
            <a:r>
              <a:rPr lang="en-ID" sz="1400" dirty="0"/>
              <a:t> </a:t>
            </a:r>
            <a:r>
              <a:rPr lang="en-ID" sz="1400" dirty="0" err="1"/>
              <a:t>bagi</a:t>
            </a:r>
            <a:r>
              <a:rPr lang="en-ID" sz="1400" dirty="0"/>
              <a:t> </a:t>
            </a:r>
            <a:r>
              <a:rPr lang="en-ID" sz="1400" dirty="0" err="1"/>
              <a:t>Pejabat</a:t>
            </a:r>
            <a:r>
              <a:rPr lang="en-ID" sz="1400" dirty="0"/>
              <a:t> </a:t>
            </a:r>
            <a:r>
              <a:rPr lang="en-ID" sz="1400" dirty="0" err="1"/>
              <a:t>Strategis</a:t>
            </a:r>
            <a:r>
              <a:rPr lang="en-ID" sz="1400" dirty="0"/>
              <a:t> </a:t>
            </a:r>
            <a:r>
              <a:rPr lang="en-ID" sz="1400" dirty="0" err="1"/>
              <a:t>dilingk</a:t>
            </a:r>
            <a:r>
              <a:rPr lang="en-ID" sz="1400" dirty="0"/>
              <a:t>. SEKWAN</a:t>
            </a:r>
          </a:p>
        </p:txBody>
      </p:sp>
      <p:pic>
        <p:nvPicPr>
          <p:cNvPr id="268" name="Picture 267">
            <a:extLst>
              <a:ext uri="{FF2B5EF4-FFF2-40B4-BE49-F238E27FC236}">
                <a16:creationId xmlns:a16="http://schemas.microsoft.com/office/drawing/2014/main" xmlns="" id="{A47BF0E6-9017-45D2-91D8-E983372DFA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7635" y="2204888"/>
            <a:ext cx="1012718" cy="500999"/>
          </a:xfrm>
          <a:prstGeom prst="rect">
            <a:avLst/>
          </a:prstGeom>
        </p:spPr>
      </p:pic>
      <p:sp>
        <p:nvSpPr>
          <p:cNvPr id="269" name="TextBox 268">
            <a:extLst>
              <a:ext uri="{FF2B5EF4-FFF2-40B4-BE49-F238E27FC236}">
                <a16:creationId xmlns:a16="http://schemas.microsoft.com/office/drawing/2014/main" xmlns="" id="{8F225D2C-C2A3-46FA-9ED5-D29A11249383}"/>
              </a:ext>
            </a:extLst>
          </p:cNvPr>
          <p:cNvSpPr txBox="1"/>
          <p:nvPr/>
        </p:nvSpPr>
        <p:spPr>
          <a:xfrm>
            <a:off x="11483100" y="2346632"/>
            <a:ext cx="992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solidFill>
                  <a:srgbClr val="133160"/>
                </a:solidFill>
              </a:rPr>
              <a:t>61 org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xmlns="" id="{642B3FC1-F59E-4F77-B817-7EE8ADF01FE6}"/>
              </a:ext>
            </a:extLst>
          </p:cNvPr>
          <p:cNvCxnSpPr>
            <a:cxnSpLocks/>
          </p:cNvCxnSpPr>
          <p:nvPr/>
        </p:nvCxnSpPr>
        <p:spPr>
          <a:xfrm flipH="1">
            <a:off x="13251187" y="2663283"/>
            <a:ext cx="66073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1" name="Oval 270">
            <a:extLst>
              <a:ext uri="{FF2B5EF4-FFF2-40B4-BE49-F238E27FC236}">
                <a16:creationId xmlns:a16="http://schemas.microsoft.com/office/drawing/2014/main" xmlns="" id="{D799193D-C974-4DB5-BEDF-0C09FBA53A5B}"/>
              </a:ext>
            </a:extLst>
          </p:cNvPr>
          <p:cNvSpPr/>
          <p:nvPr/>
        </p:nvSpPr>
        <p:spPr>
          <a:xfrm>
            <a:off x="13239468" y="2642407"/>
            <a:ext cx="50696" cy="50696"/>
          </a:xfrm>
          <a:prstGeom prst="ellipse">
            <a:avLst/>
          </a:prstGeom>
          <a:solidFill>
            <a:srgbClr val="EA3E2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xmlns="" id="{9D42BC49-0598-4FDC-B183-64CD4094F137}"/>
              </a:ext>
            </a:extLst>
          </p:cNvPr>
          <p:cNvCxnSpPr>
            <a:cxnSpLocks/>
          </p:cNvCxnSpPr>
          <p:nvPr/>
        </p:nvCxnSpPr>
        <p:spPr>
          <a:xfrm flipH="1" flipV="1">
            <a:off x="12467882" y="2667458"/>
            <a:ext cx="781578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67129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1FCCB96D-3014-432C-A0F8-06A797D2819C}"/>
              </a:ext>
            </a:extLst>
          </p:cNvPr>
          <p:cNvGrpSpPr/>
          <p:nvPr/>
        </p:nvGrpSpPr>
        <p:grpSpPr>
          <a:xfrm>
            <a:off x="5513799" y="2863828"/>
            <a:ext cx="1763876" cy="778503"/>
            <a:chOff x="5675065" y="3441180"/>
            <a:chExt cx="1226650" cy="369332"/>
          </a:xfrm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A1E683E9-9876-4AA8-85CD-4BC1D5661F15}"/>
                </a:ext>
              </a:extLst>
            </p:cNvPr>
            <p:cNvSpPr/>
            <p:nvPr/>
          </p:nvSpPr>
          <p:spPr>
            <a:xfrm>
              <a:off x="5677945" y="3441180"/>
              <a:ext cx="1223770" cy="369332"/>
            </a:xfrm>
            <a:prstGeom prst="rect">
              <a:avLst/>
            </a:prstGeom>
            <a:solidFill>
              <a:srgbClr val="1331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>
                <a:solidFill>
                  <a:srgbClr val="FAD116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D14E87D1-8FEA-4854-ACE4-06D82B5BCAA9}"/>
                </a:ext>
              </a:extLst>
            </p:cNvPr>
            <p:cNvSpPr txBox="1"/>
            <p:nvPr/>
          </p:nvSpPr>
          <p:spPr>
            <a:xfrm>
              <a:off x="5675065" y="3493213"/>
              <a:ext cx="1204804" cy="248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FAD116"/>
                  </a:solidFill>
                </a:rPr>
                <a:t>Bandung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006799B-7C27-4036-8B33-4FBA68F33E68}"/>
              </a:ext>
            </a:extLst>
          </p:cNvPr>
          <p:cNvGrpSpPr/>
          <p:nvPr/>
        </p:nvGrpSpPr>
        <p:grpSpPr>
          <a:xfrm>
            <a:off x="10391010" y="2880279"/>
            <a:ext cx="1759735" cy="778503"/>
            <a:chOff x="5677945" y="3441180"/>
            <a:chExt cx="1223770" cy="369332"/>
          </a:xfrm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408F2E46-4A28-4A36-89D3-471EDA72A6C3}"/>
                </a:ext>
              </a:extLst>
            </p:cNvPr>
            <p:cNvSpPr/>
            <p:nvPr/>
          </p:nvSpPr>
          <p:spPr>
            <a:xfrm>
              <a:off x="5677945" y="3441180"/>
              <a:ext cx="1223770" cy="369332"/>
            </a:xfrm>
            <a:prstGeom prst="rect">
              <a:avLst/>
            </a:prstGeom>
            <a:solidFill>
              <a:srgbClr val="1331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>
                <a:solidFill>
                  <a:srgbClr val="FAD116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065B87F9-7DB7-4F76-AC9C-7E5D9962187E}"/>
                </a:ext>
              </a:extLst>
            </p:cNvPr>
            <p:cNvSpPr txBox="1"/>
            <p:nvPr/>
          </p:nvSpPr>
          <p:spPr>
            <a:xfrm>
              <a:off x="5677945" y="3517928"/>
              <a:ext cx="1204804" cy="2190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400" b="1" dirty="0">
                  <a:solidFill>
                    <a:srgbClr val="FAD116"/>
                  </a:solidFill>
                </a:rPr>
                <a:t>Yogyakarta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011095A-49B5-4342-AED7-029256328BAC}"/>
              </a:ext>
            </a:extLst>
          </p:cNvPr>
          <p:cNvSpPr txBox="1"/>
          <p:nvPr/>
        </p:nvSpPr>
        <p:spPr>
          <a:xfrm>
            <a:off x="1988163" y="4798126"/>
            <a:ext cx="15523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Kepemimpinan</a:t>
            </a:r>
            <a:r>
              <a:rPr lang="en-ID" sz="1600" dirty="0"/>
              <a:t> Tingkat III </a:t>
            </a:r>
            <a:r>
              <a:rPr lang="en-ID" sz="1600" dirty="0" err="1"/>
              <a:t>Angkatan</a:t>
            </a:r>
            <a:r>
              <a:rPr lang="en-ID" sz="1600" dirty="0"/>
              <a:t> I&amp;II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2AB34666-EA22-48EB-95D8-E985BBEF2A47}"/>
              </a:ext>
            </a:extLst>
          </p:cNvPr>
          <p:cNvSpPr txBox="1"/>
          <p:nvPr/>
        </p:nvSpPr>
        <p:spPr>
          <a:xfrm>
            <a:off x="3625088" y="4806314"/>
            <a:ext cx="15523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Kepemimpinan</a:t>
            </a:r>
            <a:r>
              <a:rPr lang="en-ID" sz="1600" dirty="0"/>
              <a:t> Tingkat IV </a:t>
            </a:r>
            <a:r>
              <a:rPr lang="en-ID" sz="1600" dirty="0" err="1"/>
              <a:t>Angkatan</a:t>
            </a:r>
            <a:r>
              <a:rPr lang="en-ID" sz="1600" dirty="0"/>
              <a:t> I&amp;II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xmlns="" id="{8D9B6A68-2810-49AB-83EB-F76C648A475E}"/>
              </a:ext>
            </a:extLst>
          </p:cNvPr>
          <p:cNvGrpSpPr/>
          <p:nvPr/>
        </p:nvGrpSpPr>
        <p:grpSpPr>
          <a:xfrm>
            <a:off x="3884060" y="3851707"/>
            <a:ext cx="1104995" cy="1104995"/>
            <a:chOff x="3230739" y="1597153"/>
            <a:chExt cx="1104995" cy="1104995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xmlns="" id="{01751BEF-572C-49FF-BC41-332AB49D19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30739" y="1597153"/>
              <a:ext cx="1104995" cy="1104995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9F24A0A7-DFB4-4124-955C-92A5FE5FEFD8}"/>
                </a:ext>
              </a:extLst>
            </p:cNvPr>
            <p:cNvSpPr txBox="1"/>
            <p:nvPr/>
          </p:nvSpPr>
          <p:spPr>
            <a:xfrm>
              <a:off x="3360568" y="1869034"/>
              <a:ext cx="8453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814C9B"/>
                  </a:solidFill>
                </a:rPr>
                <a:t>80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xmlns="" id="{F70B983C-B9A7-49F3-A760-6095BBFB8D8A}"/>
              </a:ext>
            </a:extLst>
          </p:cNvPr>
          <p:cNvGrpSpPr/>
          <p:nvPr/>
        </p:nvGrpSpPr>
        <p:grpSpPr>
          <a:xfrm>
            <a:off x="2231384" y="3835496"/>
            <a:ext cx="1105817" cy="1104995"/>
            <a:chOff x="1578115" y="1585212"/>
            <a:chExt cx="1105817" cy="1104995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xmlns="" id="{F0FFBF3E-25AC-4B54-B1B7-AF8C80308D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78115" y="1585212"/>
              <a:ext cx="1105817" cy="1104995"/>
            </a:xfrm>
            <a:prstGeom prst="rect">
              <a:avLst/>
            </a:prstGeom>
          </p:spPr>
        </p:pic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C3BD785A-D34D-41D9-B422-4AF01969B7F1}"/>
                </a:ext>
              </a:extLst>
            </p:cNvPr>
            <p:cNvSpPr txBox="1"/>
            <p:nvPr/>
          </p:nvSpPr>
          <p:spPr>
            <a:xfrm>
              <a:off x="1689305" y="1843199"/>
              <a:ext cx="8453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26739B"/>
                  </a:solidFill>
                </a:rPr>
                <a:t>80</a:t>
              </a:r>
            </a:p>
          </p:txBody>
        </p:sp>
      </p:grpSp>
      <p:pic>
        <p:nvPicPr>
          <p:cNvPr id="66" name="Picture 65">
            <a:extLst>
              <a:ext uri="{FF2B5EF4-FFF2-40B4-BE49-F238E27FC236}">
                <a16:creationId xmlns:a16="http://schemas.microsoft.com/office/drawing/2014/main" xmlns="" id="{3BAD6C99-8BDB-4510-8EEC-D8CE273B0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36" y="2374891"/>
            <a:ext cx="1634948" cy="1608873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xmlns="" id="{8BF1E556-4E9E-483C-AACF-3B0E68C839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8248" y="2354560"/>
            <a:ext cx="1681278" cy="16431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180830B2-B86E-4154-8273-514EC333CD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4861" y="2354560"/>
            <a:ext cx="1681278" cy="1643626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1A043ADD-F17E-4D03-B217-F82B5461B3DD}"/>
              </a:ext>
            </a:extLst>
          </p:cNvPr>
          <p:cNvSpPr txBox="1"/>
          <p:nvPr/>
        </p:nvSpPr>
        <p:spPr>
          <a:xfrm>
            <a:off x="820725" y="2520649"/>
            <a:ext cx="12192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dirty="0" err="1">
                <a:solidFill>
                  <a:srgbClr val="EE314C"/>
                </a:solidFill>
              </a:rPr>
              <a:t>Diklat</a:t>
            </a:r>
            <a:r>
              <a:rPr lang="en-ID" dirty="0">
                <a:solidFill>
                  <a:srgbClr val="EE314C"/>
                </a:solidFill>
              </a:rPr>
              <a:t> P2UPD </a:t>
            </a:r>
            <a:r>
              <a:rPr lang="en-ID" dirty="0" err="1">
                <a:solidFill>
                  <a:srgbClr val="EE314C"/>
                </a:solidFill>
              </a:rPr>
              <a:t>bagi</a:t>
            </a:r>
            <a:r>
              <a:rPr lang="en-ID" dirty="0">
                <a:solidFill>
                  <a:srgbClr val="EE314C"/>
                </a:solidFill>
              </a:rPr>
              <a:t> </a:t>
            </a:r>
            <a:r>
              <a:rPr lang="en-ID" dirty="0" err="1">
                <a:solidFill>
                  <a:srgbClr val="EE314C"/>
                </a:solidFill>
              </a:rPr>
              <a:t>pengawas</a:t>
            </a:r>
            <a:endParaRPr lang="en-ID" dirty="0">
              <a:solidFill>
                <a:srgbClr val="EE314C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3CE6F07A-9166-49C5-8395-DDD7C6BD7150}"/>
              </a:ext>
            </a:extLst>
          </p:cNvPr>
          <p:cNvSpPr txBox="1"/>
          <p:nvPr/>
        </p:nvSpPr>
        <p:spPr>
          <a:xfrm>
            <a:off x="2477002" y="2434732"/>
            <a:ext cx="11034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dirty="0">
                <a:solidFill>
                  <a:srgbClr val="26739B"/>
                </a:solidFill>
              </a:rPr>
              <a:t>TOF </a:t>
            </a:r>
            <a:r>
              <a:rPr lang="en-ID" dirty="0" err="1">
                <a:solidFill>
                  <a:srgbClr val="26739B"/>
                </a:solidFill>
              </a:rPr>
              <a:t>Latsar</a:t>
            </a:r>
            <a:r>
              <a:rPr lang="en-ID" dirty="0">
                <a:solidFill>
                  <a:srgbClr val="26739B"/>
                </a:solidFill>
              </a:rPr>
              <a:t> CPNS</a:t>
            </a:r>
          </a:p>
          <a:p>
            <a:r>
              <a:rPr lang="en-ID" dirty="0">
                <a:solidFill>
                  <a:srgbClr val="26739B"/>
                </a:solidFill>
              </a:rPr>
              <a:t>Agenda</a:t>
            </a:r>
          </a:p>
          <a:p>
            <a:r>
              <a:rPr lang="en-ID" dirty="0">
                <a:solidFill>
                  <a:srgbClr val="26739B"/>
                </a:solidFill>
              </a:rPr>
              <a:t>ANEKA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48503104-B17B-4945-ACAB-D49F60A19FFF}"/>
              </a:ext>
            </a:extLst>
          </p:cNvPr>
          <p:cNvSpPr txBox="1"/>
          <p:nvPr/>
        </p:nvSpPr>
        <p:spPr>
          <a:xfrm>
            <a:off x="477301" y="4798126"/>
            <a:ext cx="17421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Teknis</a:t>
            </a:r>
            <a:endParaRPr lang="en-ID" sz="1600" dirty="0"/>
          </a:p>
          <a:p>
            <a:r>
              <a:rPr lang="en-ID" sz="1600" dirty="0" err="1"/>
              <a:t>Penatausahaan</a:t>
            </a:r>
            <a:endParaRPr lang="en-ID" sz="1600" dirty="0"/>
          </a:p>
          <a:p>
            <a:r>
              <a:rPr lang="en-ID" sz="1600" dirty="0" err="1"/>
              <a:t>Keuangan</a:t>
            </a:r>
            <a:r>
              <a:rPr lang="en-ID" sz="1600" dirty="0"/>
              <a:t> </a:t>
            </a:r>
            <a:r>
              <a:rPr lang="en-ID" sz="1600" dirty="0" err="1"/>
              <a:t>bagu</a:t>
            </a:r>
            <a:endParaRPr lang="en-ID" sz="1600" dirty="0"/>
          </a:p>
          <a:p>
            <a:r>
              <a:rPr lang="en-ID" sz="1600" dirty="0"/>
              <a:t>BP dan BPP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801A5E8C-EF75-4721-991D-6E56793A893C}"/>
              </a:ext>
            </a:extLst>
          </p:cNvPr>
          <p:cNvSpPr txBox="1"/>
          <p:nvPr/>
        </p:nvSpPr>
        <p:spPr>
          <a:xfrm>
            <a:off x="4007004" y="2563563"/>
            <a:ext cx="1348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600" dirty="0" err="1">
                <a:solidFill>
                  <a:srgbClr val="85529A"/>
                </a:solidFill>
              </a:rPr>
              <a:t>Latsar</a:t>
            </a:r>
            <a:r>
              <a:rPr lang="en-ID" sz="1600" dirty="0">
                <a:solidFill>
                  <a:srgbClr val="85529A"/>
                </a:solidFill>
              </a:rPr>
              <a:t> CPNS </a:t>
            </a:r>
            <a:r>
              <a:rPr lang="en-ID" sz="1600" dirty="0" err="1">
                <a:solidFill>
                  <a:srgbClr val="85529A"/>
                </a:solidFill>
              </a:rPr>
              <a:t>Bagi</a:t>
            </a:r>
            <a:r>
              <a:rPr lang="en-ID" sz="1600" dirty="0">
                <a:solidFill>
                  <a:srgbClr val="85529A"/>
                </a:solidFill>
              </a:rPr>
              <a:t> </a:t>
            </a:r>
            <a:r>
              <a:rPr lang="en-ID" sz="1600" dirty="0" err="1">
                <a:solidFill>
                  <a:srgbClr val="85529A"/>
                </a:solidFill>
              </a:rPr>
              <a:t>Purna</a:t>
            </a:r>
            <a:r>
              <a:rPr lang="en-ID" sz="1600" dirty="0">
                <a:solidFill>
                  <a:srgbClr val="85529A"/>
                </a:solidFill>
              </a:rPr>
              <a:t> </a:t>
            </a:r>
            <a:r>
              <a:rPr lang="en-ID" sz="1600" dirty="0" err="1">
                <a:solidFill>
                  <a:srgbClr val="85529A"/>
                </a:solidFill>
              </a:rPr>
              <a:t>Praja</a:t>
            </a:r>
            <a:r>
              <a:rPr lang="en-ID" sz="1600" dirty="0">
                <a:solidFill>
                  <a:srgbClr val="85529A"/>
                </a:solidFill>
              </a:rPr>
              <a:t> IPDN </a:t>
            </a:r>
            <a:r>
              <a:rPr lang="en-ID" sz="1600" dirty="0" err="1">
                <a:solidFill>
                  <a:srgbClr val="85529A"/>
                </a:solidFill>
              </a:rPr>
              <a:t>Golongan</a:t>
            </a:r>
            <a:r>
              <a:rPr lang="en-ID" sz="1600" dirty="0">
                <a:solidFill>
                  <a:srgbClr val="85529A"/>
                </a:solidFill>
              </a:rPr>
              <a:t> III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49CEA003-2D81-49F6-B849-EC03E7DA0090}"/>
              </a:ext>
            </a:extLst>
          </p:cNvPr>
          <p:cNvSpPr txBox="1"/>
          <p:nvPr/>
        </p:nvSpPr>
        <p:spPr>
          <a:xfrm>
            <a:off x="3390973" y="2919522"/>
            <a:ext cx="845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2400" b="1" dirty="0"/>
              <a:t>285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xmlns="" id="{51870EF9-ACCE-4271-9485-DB8398E50F8C}"/>
              </a:ext>
            </a:extLst>
          </p:cNvPr>
          <p:cNvSpPr txBox="1"/>
          <p:nvPr/>
        </p:nvSpPr>
        <p:spPr>
          <a:xfrm>
            <a:off x="1797983" y="2942563"/>
            <a:ext cx="845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2400" b="1" dirty="0"/>
              <a:t>81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BA5B48B2-C270-4575-B0EA-E53686B26D00}"/>
              </a:ext>
            </a:extLst>
          </p:cNvPr>
          <p:cNvSpPr txBox="1"/>
          <p:nvPr/>
        </p:nvSpPr>
        <p:spPr>
          <a:xfrm>
            <a:off x="205670" y="2951535"/>
            <a:ext cx="845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2400" b="1" dirty="0"/>
              <a:t>40</a:t>
            </a: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xmlns="" id="{BB99DE44-CE72-432A-AD0A-D3A563BFA022}"/>
              </a:ext>
            </a:extLst>
          </p:cNvPr>
          <p:cNvGrpSpPr/>
          <p:nvPr/>
        </p:nvGrpSpPr>
        <p:grpSpPr>
          <a:xfrm>
            <a:off x="657045" y="3849330"/>
            <a:ext cx="1105865" cy="1104995"/>
            <a:chOff x="346261" y="1989381"/>
            <a:chExt cx="1105865" cy="1104995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xmlns="" id="{E24A93C8-685A-4DAD-B2A6-F69EAD82D3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46261" y="1989381"/>
              <a:ext cx="1105865" cy="1104995"/>
            </a:xfrm>
            <a:prstGeom prst="rect">
              <a:avLst/>
            </a:prstGeom>
          </p:spPr>
        </p:pic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xmlns="" id="{3A7B4439-2820-43DB-80C5-AB53D8FA8F46}"/>
                </a:ext>
              </a:extLst>
            </p:cNvPr>
            <p:cNvSpPr txBox="1"/>
            <p:nvPr/>
          </p:nvSpPr>
          <p:spPr>
            <a:xfrm>
              <a:off x="456552" y="2252167"/>
              <a:ext cx="8453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EE2A50"/>
                  </a:solidFill>
                </a:rPr>
                <a:t>60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xmlns="" id="{BDAC7962-36BA-4BC1-9961-2BC5B8FCC1F1}"/>
              </a:ext>
            </a:extLst>
          </p:cNvPr>
          <p:cNvGrpSpPr/>
          <p:nvPr/>
        </p:nvGrpSpPr>
        <p:grpSpPr>
          <a:xfrm>
            <a:off x="3903550" y="1359637"/>
            <a:ext cx="1104995" cy="1104995"/>
            <a:chOff x="3230739" y="1597153"/>
            <a:chExt cx="1104995" cy="1104995"/>
          </a:xfrm>
        </p:grpSpPr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xmlns="" id="{9D90EF4F-93CD-4041-9B2C-389F922112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30739" y="1597153"/>
              <a:ext cx="1104995" cy="1104995"/>
            </a:xfrm>
            <a:prstGeom prst="rect">
              <a:avLst/>
            </a:prstGeom>
          </p:spPr>
        </p:pic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xmlns="" id="{258884E8-44F9-4AF4-A86A-A0F834ABC41D}"/>
                </a:ext>
              </a:extLst>
            </p:cNvPr>
            <p:cNvSpPr txBox="1"/>
            <p:nvPr/>
          </p:nvSpPr>
          <p:spPr>
            <a:xfrm>
              <a:off x="3360568" y="1869034"/>
              <a:ext cx="8453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814C9B"/>
                  </a:solidFill>
                </a:rPr>
                <a:t>30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xmlns="" id="{B4EBCA67-5979-4966-866B-0B0C89F24581}"/>
              </a:ext>
            </a:extLst>
          </p:cNvPr>
          <p:cNvGrpSpPr/>
          <p:nvPr/>
        </p:nvGrpSpPr>
        <p:grpSpPr>
          <a:xfrm>
            <a:off x="2250874" y="1343426"/>
            <a:ext cx="1105817" cy="1104995"/>
            <a:chOff x="1578115" y="1585212"/>
            <a:chExt cx="1105817" cy="1104995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xmlns="" id="{248780E6-1B02-4ACB-8EF8-62E94240A1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78115" y="1585212"/>
              <a:ext cx="1105817" cy="1104995"/>
            </a:xfrm>
            <a:prstGeom prst="rect">
              <a:avLst/>
            </a:prstGeom>
          </p:spPr>
        </p:pic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xmlns="" id="{1017D404-A802-44B5-ABAC-33B30586C0EC}"/>
                </a:ext>
              </a:extLst>
            </p:cNvPr>
            <p:cNvSpPr txBox="1"/>
            <p:nvPr/>
          </p:nvSpPr>
          <p:spPr>
            <a:xfrm>
              <a:off x="1689305" y="1843199"/>
              <a:ext cx="8453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26739B"/>
                  </a:solidFill>
                </a:rPr>
                <a:t>30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xmlns="" id="{2174EA37-145A-4668-900A-57103A389088}"/>
              </a:ext>
            </a:extLst>
          </p:cNvPr>
          <p:cNvGrpSpPr/>
          <p:nvPr/>
        </p:nvGrpSpPr>
        <p:grpSpPr>
          <a:xfrm>
            <a:off x="676535" y="1357260"/>
            <a:ext cx="1105865" cy="1104995"/>
            <a:chOff x="346261" y="1989381"/>
            <a:chExt cx="1105865" cy="1104995"/>
          </a:xfrm>
        </p:grpSpPr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xmlns="" id="{EF9E70D8-61B1-4A8A-98BF-70CE80145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46261" y="1989381"/>
              <a:ext cx="1105865" cy="1104995"/>
            </a:xfrm>
            <a:prstGeom prst="rect">
              <a:avLst/>
            </a:prstGeom>
          </p:spPr>
        </p:pic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xmlns="" id="{F66F9DAA-E5F9-4B59-8D82-C7DD0D49B914}"/>
                </a:ext>
              </a:extLst>
            </p:cNvPr>
            <p:cNvSpPr txBox="1"/>
            <p:nvPr/>
          </p:nvSpPr>
          <p:spPr>
            <a:xfrm>
              <a:off x="456552" y="2252167"/>
              <a:ext cx="84533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EE2A50"/>
                  </a:solidFill>
                </a:rPr>
                <a:t>60</a:t>
              </a:r>
            </a:p>
          </p:txBody>
        </p:sp>
      </p:grpSp>
      <p:sp>
        <p:nvSpPr>
          <p:cNvPr id="89" name="TextBox 88">
            <a:extLst>
              <a:ext uri="{FF2B5EF4-FFF2-40B4-BE49-F238E27FC236}">
                <a16:creationId xmlns:a16="http://schemas.microsoft.com/office/drawing/2014/main" xmlns="" id="{EF90A96C-0B9D-4B26-897D-3509A293C084}"/>
              </a:ext>
            </a:extLst>
          </p:cNvPr>
          <p:cNvSpPr txBox="1"/>
          <p:nvPr/>
        </p:nvSpPr>
        <p:spPr>
          <a:xfrm>
            <a:off x="434595" y="559647"/>
            <a:ext cx="1623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Teknis</a:t>
            </a:r>
            <a:r>
              <a:rPr lang="en-ID" sz="1600" dirty="0"/>
              <a:t> </a:t>
            </a:r>
            <a:r>
              <a:rPr lang="en-ID" sz="1600" dirty="0" err="1"/>
              <a:t>Manajemen</a:t>
            </a:r>
            <a:r>
              <a:rPr lang="en-ID" sz="1600" dirty="0"/>
              <a:t> </a:t>
            </a:r>
            <a:r>
              <a:rPr lang="en-ID" sz="1600" dirty="0" err="1"/>
              <a:t>Kearsipan</a:t>
            </a:r>
            <a:endParaRPr lang="en-ID" sz="1600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xmlns="" id="{2AFC8E23-1507-4E24-88C5-BED1F0AFCB58}"/>
              </a:ext>
            </a:extLst>
          </p:cNvPr>
          <p:cNvSpPr txBox="1"/>
          <p:nvPr/>
        </p:nvSpPr>
        <p:spPr>
          <a:xfrm>
            <a:off x="2006131" y="579978"/>
            <a:ext cx="1556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Subtantif</a:t>
            </a:r>
            <a:r>
              <a:rPr lang="en-ID" sz="1600" dirty="0"/>
              <a:t> </a:t>
            </a:r>
            <a:r>
              <a:rPr lang="en-ID" sz="1600" dirty="0" err="1"/>
              <a:t>Peningkatan</a:t>
            </a:r>
            <a:r>
              <a:rPr lang="en-ID" sz="1600" dirty="0"/>
              <a:t> </a:t>
            </a:r>
            <a:r>
              <a:rPr lang="en-ID" sz="1600" dirty="0" err="1"/>
              <a:t>Kapasitas</a:t>
            </a:r>
            <a:r>
              <a:rPr lang="en-ID" sz="1600" dirty="0"/>
              <a:t> Lura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xmlns="" id="{2DFDACED-EFEA-40AC-9520-F669654CB732}"/>
              </a:ext>
            </a:extLst>
          </p:cNvPr>
          <p:cNvSpPr txBox="1"/>
          <p:nvPr/>
        </p:nvSpPr>
        <p:spPr>
          <a:xfrm>
            <a:off x="3580422" y="543993"/>
            <a:ext cx="23996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600" dirty="0" err="1"/>
              <a:t>Diklat</a:t>
            </a:r>
            <a:r>
              <a:rPr lang="en-ID" sz="1600" dirty="0"/>
              <a:t> </a:t>
            </a:r>
            <a:r>
              <a:rPr lang="en-ID" sz="1600" dirty="0" err="1"/>
              <a:t>Intelejen</a:t>
            </a:r>
            <a:r>
              <a:rPr lang="en-ID" sz="1600" dirty="0"/>
              <a:t> Dasar </a:t>
            </a:r>
            <a:r>
              <a:rPr lang="en-ID" sz="1600" dirty="0" err="1"/>
              <a:t>Bagi</a:t>
            </a:r>
            <a:r>
              <a:rPr lang="en-ID" sz="1600" dirty="0"/>
              <a:t> </a:t>
            </a:r>
            <a:r>
              <a:rPr lang="en-ID" sz="1600" dirty="0" err="1"/>
              <a:t>Pemerintah</a:t>
            </a:r>
            <a:r>
              <a:rPr lang="en-ID" sz="1600" dirty="0"/>
              <a:t> Daerah </a:t>
            </a:r>
            <a:r>
              <a:rPr lang="en-ID" sz="1600" dirty="0" err="1"/>
              <a:t>Dalam</a:t>
            </a:r>
            <a:r>
              <a:rPr lang="en-ID" sz="1600" dirty="0"/>
              <a:t> </a:t>
            </a:r>
            <a:r>
              <a:rPr lang="en-ID" sz="1600" dirty="0" err="1"/>
              <a:t>Rangka</a:t>
            </a:r>
            <a:r>
              <a:rPr lang="en-ID" sz="1600" dirty="0"/>
              <a:t> </a:t>
            </a:r>
            <a:r>
              <a:rPr lang="en-ID" sz="1600" dirty="0" err="1"/>
              <a:t>Kewaspadaan</a:t>
            </a:r>
            <a:r>
              <a:rPr lang="en-ID" sz="1600" dirty="0"/>
              <a:t> Din</a:t>
            </a:r>
          </a:p>
        </p:txBody>
      </p:sp>
      <p:cxnSp>
        <p:nvCxnSpPr>
          <p:cNvPr id="92" name="Connector: Elbow 91">
            <a:extLst>
              <a:ext uri="{FF2B5EF4-FFF2-40B4-BE49-F238E27FC236}">
                <a16:creationId xmlns:a16="http://schemas.microsoft.com/office/drawing/2014/main" xmlns="" id="{145CABAB-8A4C-4382-BA19-ED317A7D6B02}"/>
              </a:ext>
            </a:extLst>
          </p:cNvPr>
          <p:cNvCxnSpPr>
            <a:cxnSpLocks/>
          </p:cNvCxnSpPr>
          <p:nvPr/>
        </p:nvCxnSpPr>
        <p:spPr>
          <a:xfrm rot="16200000" flipV="1">
            <a:off x="5134903" y="1492239"/>
            <a:ext cx="2109478" cy="335453"/>
          </a:xfrm>
          <a:prstGeom prst="bentConnector3">
            <a:avLst>
              <a:gd name="adj1" fmla="val 99669"/>
            </a:avLst>
          </a:prstGeom>
          <a:ln w="5715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Connector: Elbow 92">
            <a:extLst>
              <a:ext uri="{FF2B5EF4-FFF2-40B4-BE49-F238E27FC236}">
                <a16:creationId xmlns:a16="http://schemas.microsoft.com/office/drawing/2014/main" xmlns="" id="{FAAB3940-03FD-40D2-BD7B-E29A28EA0F35}"/>
              </a:ext>
            </a:extLst>
          </p:cNvPr>
          <p:cNvCxnSpPr>
            <a:cxnSpLocks/>
          </p:cNvCxnSpPr>
          <p:nvPr/>
        </p:nvCxnSpPr>
        <p:spPr>
          <a:xfrm rot="5400000">
            <a:off x="5172805" y="4633773"/>
            <a:ext cx="2026883" cy="342246"/>
          </a:xfrm>
          <a:prstGeom prst="bentConnector3">
            <a:avLst>
              <a:gd name="adj1" fmla="val 100126"/>
            </a:avLst>
          </a:prstGeom>
          <a:ln w="57150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1A4DF2CB-3E27-46CD-AA23-C97D8865BCAD}"/>
              </a:ext>
            </a:extLst>
          </p:cNvPr>
          <p:cNvGrpSpPr/>
          <p:nvPr/>
        </p:nvGrpSpPr>
        <p:grpSpPr>
          <a:xfrm>
            <a:off x="12565068" y="49550"/>
            <a:ext cx="4604399" cy="6727300"/>
            <a:chOff x="12085617" y="480905"/>
            <a:chExt cx="4102462" cy="5993940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xmlns="" id="{837D8CEF-AA31-4D5E-A8B7-62F79329643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2085617" y="480905"/>
              <a:ext cx="4102462" cy="5993940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0C73990C-8640-4A6F-BA67-54507CD4B887}"/>
                </a:ext>
              </a:extLst>
            </p:cNvPr>
            <p:cNvSpPr txBox="1"/>
            <p:nvPr/>
          </p:nvSpPr>
          <p:spPr>
            <a:xfrm>
              <a:off x="12111606" y="715636"/>
              <a:ext cx="3344670" cy="740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/>
                <a:t>Pelatihan</a:t>
              </a:r>
              <a:r>
                <a:rPr lang="en-US" sz="2400" dirty="0"/>
                <a:t> Dasar CPNS</a:t>
              </a:r>
            </a:p>
            <a:p>
              <a:r>
                <a:rPr lang="en-US" sz="2400" dirty="0"/>
                <a:t> Gol. III </a:t>
              </a:r>
              <a:endParaRPr lang="en-ID" sz="2400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8905333D-4D28-48D7-86C7-29490BA5DCA2}"/>
                </a:ext>
              </a:extLst>
            </p:cNvPr>
            <p:cNvSpPr txBox="1"/>
            <p:nvPr/>
          </p:nvSpPr>
          <p:spPr>
            <a:xfrm>
              <a:off x="15270111" y="733866"/>
              <a:ext cx="7699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sz="2800" b="1" dirty="0">
                  <a:solidFill>
                    <a:schemeClr val="bg1"/>
                  </a:solidFill>
                </a:rPr>
                <a:t>885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E7864C10-65BA-4CED-9FE0-5B463DBC6CF9}"/>
                </a:ext>
              </a:extLst>
            </p:cNvPr>
            <p:cNvSpPr txBox="1"/>
            <p:nvPr/>
          </p:nvSpPr>
          <p:spPr>
            <a:xfrm>
              <a:off x="12159608" y="1755301"/>
              <a:ext cx="2740391" cy="4113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/>
                <a:t>Diklat</a:t>
              </a:r>
              <a:r>
                <a:rPr lang="en-US" sz="2400" dirty="0"/>
                <a:t> </a:t>
              </a:r>
              <a:r>
                <a:rPr lang="en-US" sz="2400" dirty="0" err="1"/>
                <a:t>Purna</a:t>
              </a:r>
              <a:r>
                <a:rPr lang="en-US" sz="2400" dirty="0"/>
                <a:t> </a:t>
              </a:r>
              <a:r>
                <a:rPr lang="en-US" sz="2400" dirty="0" err="1"/>
                <a:t>Tugas</a:t>
              </a:r>
              <a:endParaRPr lang="en-ID" sz="2400" dirty="0"/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xmlns="" id="{2275F44B-6E71-42CB-9B4A-3C868148C927}"/>
                </a:ext>
              </a:extLst>
            </p:cNvPr>
            <p:cNvSpPr txBox="1"/>
            <p:nvPr/>
          </p:nvSpPr>
          <p:spPr>
            <a:xfrm>
              <a:off x="14589326" y="1698473"/>
              <a:ext cx="7699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chemeClr val="bg1"/>
                  </a:solidFill>
                </a:rPr>
                <a:t>33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516799B0-9CEF-4ECB-B596-1E5CBA0079FB}"/>
                </a:ext>
              </a:extLst>
            </p:cNvPr>
            <p:cNvSpPr txBox="1"/>
            <p:nvPr/>
          </p:nvSpPr>
          <p:spPr>
            <a:xfrm>
              <a:off x="12182744" y="2630955"/>
              <a:ext cx="297365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TOF </a:t>
              </a:r>
              <a:r>
                <a:rPr lang="en-US" sz="2400" dirty="0" err="1"/>
                <a:t>Latihan</a:t>
              </a:r>
              <a:r>
                <a:rPr lang="en-US" sz="2000" dirty="0"/>
                <a:t> Dasar CPNS</a:t>
              </a:r>
              <a:endParaRPr lang="en-ID" sz="2000" dirty="0"/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xmlns="" id="{0E2B7121-488F-4C1B-BD91-D5E9F1C044A3}"/>
                </a:ext>
              </a:extLst>
            </p:cNvPr>
            <p:cNvSpPr txBox="1"/>
            <p:nvPr/>
          </p:nvSpPr>
          <p:spPr>
            <a:xfrm>
              <a:off x="15266921" y="2508988"/>
              <a:ext cx="7699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chemeClr val="bg1"/>
                  </a:solidFill>
                </a:rPr>
                <a:t>30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E58BEA30-7A17-472C-BC45-6F04FD0324A4}"/>
                </a:ext>
              </a:extLst>
            </p:cNvPr>
            <p:cNvSpPr/>
            <p:nvPr/>
          </p:nvSpPr>
          <p:spPr>
            <a:xfrm>
              <a:off x="12116057" y="3393151"/>
              <a:ext cx="25738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 err="1">
                  <a:latin typeface="+mj-lt"/>
                  <a:ea typeface="Times New Roman" panose="02020603050405020304" pitchFamily="18" charset="0"/>
                </a:rPr>
                <a:t>Diklat</a:t>
              </a:r>
              <a:r>
                <a:rPr lang="en-US" dirty="0">
                  <a:latin typeface="+mj-lt"/>
                  <a:ea typeface="Times New Roman" panose="02020603050405020304" pitchFamily="18" charset="0"/>
                </a:rPr>
                <a:t> JAFUNG P2UPD </a:t>
              </a:r>
            </a:p>
            <a:p>
              <a:r>
                <a:rPr lang="en-US" dirty="0" err="1">
                  <a:latin typeface="+mj-lt"/>
                  <a:ea typeface="Times New Roman" panose="02020603050405020304" pitchFamily="18" charset="0"/>
                </a:rPr>
                <a:t>bagi</a:t>
              </a:r>
              <a:r>
                <a:rPr lang="en-US" dirty="0">
                  <a:latin typeface="+mj-lt"/>
                  <a:ea typeface="Times New Roman" panose="02020603050405020304" pitchFamily="18" charset="0"/>
                </a:rPr>
                <a:t> </a:t>
              </a:r>
              <a:r>
                <a:rPr lang="en-US" dirty="0" err="1">
                  <a:latin typeface="+mj-lt"/>
                  <a:ea typeface="Times New Roman" panose="02020603050405020304" pitchFamily="18" charset="0"/>
                </a:rPr>
                <a:t>Peserta</a:t>
              </a:r>
              <a:r>
                <a:rPr lang="en-US" dirty="0">
                  <a:latin typeface="+mj-lt"/>
                  <a:ea typeface="Times New Roman" panose="02020603050405020304" pitchFamily="18" charset="0"/>
                </a:rPr>
                <a:t> </a:t>
              </a:r>
              <a:r>
                <a:rPr lang="en-US" dirty="0" err="1">
                  <a:latin typeface="+mj-lt"/>
                  <a:ea typeface="Times New Roman" panose="02020603050405020304" pitchFamily="18" charset="0"/>
                </a:rPr>
                <a:t>Matrikulasi</a:t>
              </a:r>
              <a:endParaRPr lang="en-ID" dirty="0">
                <a:latin typeface="+mj-lt"/>
              </a:endParaRP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xmlns="" id="{24E5BCBE-31A3-4E34-9A68-C6153EAA57D9}"/>
                </a:ext>
              </a:extLst>
            </p:cNvPr>
            <p:cNvSpPr txBox="1"/>
            <p:nvPr/>
          </p:nvSpPr>
          <p:spPr>
            <a:xfrm>
              <a:off x="14608816" y="3420251"/>
              <a:ext cx="7699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chemeClr val="bg1"/>
                  </a:solidFill>
                </a:rPr>
                <a:t>70</a:t>
              </a: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xmlns="" id="{B8DAC0EF-4EAB-4D66-8700-9FEEABAE3ACE}"/>
                </a:ext>
              </a:extLst>
            </p:cNvPr>
            <p:cNvSpPr/>
            <p:nvPr/>
          </p:nvSpPr>
          <p:spPr>
            <a:xfrm>
              <a:off x="12182744" y="4414633"/>
              <a:ext cx="180850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err="1">
                  <a:latin typeface="+mj-lt"/>
                  <a:ea typeface="Times New Roman" panose="02020603050405020304" pitchFamily="18" charset="0"/>
                </a:rPr>
                <a:t>Diklat</a:t>
              </a:r>
              <a:r>
                <a:rPr lang="en-US" sz="2400" dirty="0">
                  <a:latin typeface="+mj-lt"/>
                  <a:ea typeface="Times New Roman" panose="02020603050405020304" pitchFamily="18" charset="0"/>
                </a:rPr>
                <a:t> PIM III </a:t>
              </a:r>
              <a:endParaRPr lang="en-ID" sz="2400" dirty="0">
                <a:latin typeface="+mj-lt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xmlns="" id="{4896EB49-4B0F-40CE-B5A6-7D9474DBEF32}"/>
                </a:ext>
              </a:extLst>
            </p:cNvPr>
            <p:cNvSpPr/>
            <p:nvPr/>
          </p:nvSpPr>
          <p:spPr>
            <a:xfrm>
              <a:off x="12192526" y="5363444"/>
              <a:ext cx="17748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err="1">
                  <a:latin typeface="+mj-lt"/>
                  <a:ea typeface="Times New Roman" panose="02020603050405020304" pitchFamily="18" charset="0"/>
                </a:rPr>
                <a:t>Diklat</a:t>
              </a:r>
              <a:r>
                <a:rPr lang="en-US" sz="2400" dirty="0">
                  <a:latin typeface="+mj-lt"/>
                  <a:ea typeface="Times New Roman" panose="02020603050405020304" pitchFamily="18" charset="0"/>
                </a:rPr>
                <a:t> PIM IV</a:t>
              </a:r>
              <a:endParaRPr lang="en-ID" sz="2400" dirty="0">
                <a:latin typeface="+mj-lt"/>
              </a:endParaRP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xmlns="" id="{7535C78A-8CEF-4F53-B44C-6D2CBAC93A52}"/>
                </a:ext>
              </a:extLst>
            </p:cNvPr>
            <p:cNvSpPr txBox="1"/>
            <p:nvPr/>
          </p:nvSpPr>
          <p:spPr>
            <a:xfrm>
              <a:off x="15237006" y="4349954"/>
              <a:ext cx="7699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chemeClr val="bg1"/>
                  </a:solidFill>
                </a:rPr>
                <a:t>40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xmlns="" id="{B09C7F52-CA09-49B3-83B2-318AFF4E6DAD}"/>
                </a:ext>
              </a:extLst>
            </p:cNvPr>
            <p:cNvSpPr txBox="1"/>
            <p:nvPr/>
          </p:nvSpPr>
          <p:spPr>
            <a:xfrm>
              <a:off x="14635323" y="5301889"/>
              <a:ext cx="7699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chemeClr val="bg1"/>
                  </a:solidFill>
                </a:rPr>
                <a:t>37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xmlns="" id="{59312CDA-79C8-4BC4-8B6B-3F891DA18537}"/>
              </a:ext>
            </a:extLst>
          </p:cNvPr>
          <p:cNvGrpSpPr/>
          <p:nvPr/>
        </p:nvGrpSpPr>
        <p:grpSpPr>
          <a:xfrm>
            <a:off x="11652982" y="7002617"/>
            <a:ext cx="5463465" cy="2703601"/>
            <a:chOff x="11986052" y="6660167"/>
            <a:chExt cx="5463465" cy="2703601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xmlns="" id="{1BF881C5-1505-4363-A35D-02F749492EB6}"/>
                </a:ext>
              </a:extLst>
            </p:cNvPr>
            <p:cNvGrpSpPr/>
            <p:nvPr/>
          </p:nvGrpSpPr>
          <p:grpSpPr>
            <a:xfrm>
              <a:off x="11986052" y="6660167"/>
              <a:ext cx="5463465" cy="2639511"/>
              <a:chOff x="11986052" y="6660167"/>
              <a:chExt cx="5463465" cy="2639511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xmlns="" id="{36770999-763F-428F-884C-AD41430ED280}"/>
                  </a:ext>
                </a:extLst>
              </p:cNvPr>
              <p:cNvGrpSpPr/>
              <p:nvPr/>
            </p:nvGrpSpPr>
            <p:grpSpPr>
              <a:xfrm>
                <a:off x="15491779" y="6660167"/>
                <a:ext cx="1957738" cy="778503"/>
                <a:chOff x="5609096" y="3441180"/>
                <a:chExt cx="1361467" cy="369332"/>
              </a:xfrm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xmlns="" id="{41AAC91D-A2D1-434A-851E-55212DB17FB9}"/>
                    </a:ext>
                  </a:extLst>
                </p:cNvPr>
                <p:cNvSpPr/>
                <p:nvPr/>
              </p:nvSpPr>
              <p:spPr>
                <a:xfrm>
                  <a:off x="5677945" y="3441180"/>
                  <a:ext cx="1223770" cy="369332"/>
                </a:xfrm>
                <a:prstGeom prst="rect">
                  <a:avLst/>
                </a:prstGeom>
                <a:solidFill>
                  <a:srgbClr val="1331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 dirty="0">
                    <a:solidFill>
                      <a:srgbClr val="FAD116"/>
                    </a:solidFill>
                  </a:endParaRPr>
                </a:p>
              </p:txBody>
            </p:sp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xmlns="" id="{54B7AC5E-ADED-4B2F-AFBA-06EA916ADE01}"/>
                    </a:ext>
                  </a:extLst>
                </p:cNvPr>
                <p:cNvSpPr txBox="1"/>
                <p:nvPr/>
              </p:nvSpPr>
              <p:spPr>
                <a:xfrm>
                  <a:off x="5609096" y="3473445"/>
                  <a:ext cx="1361467" cy="2482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ID" sz="2800" b="1" dirty="0" err="1">
                      <a:solidFill>
                        <a:srgbClr val="FAD116"/>
                      </a:solidFill>
                    </a:rPr>
                    <a:t>Rokan</a:t>
                  </a:r>
                  <a:r>
                    <a:rPr lang="en-ID" sz="2800" b="1" dirty="0">
                      <a:solidFill>
                        <a:srgbClr val="FAD116"/>
                      </a:solidFill>
                    </a:rPr>
                    <a:t> </a:t>
                  </a:r>
                  <a:r>
                    <a:rPr lang="en-ID" sz="2800" b="1" dirty="0" err="1">
                      <a:solidFill>
                        <a:srgbClr val="FAD116"/>
                      </a:solidFill>
                    </a:rPr>
                    <a:t>Hilir</a:t>
                  </a:r>
                  <a:endParaRPr lang="en-ID" sz="2800" b="1" dirty="0">
                    <a:solidFill>
                      <a:srgbClr val="FAD116"/>
                    </a:solidFill>
                  </a:endParaRPr>
                </a:p>
              </p:txBody>
            </p:sp>
          </p:grpSp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xmlns="" id="{7344E4DF-F46B-418F-8802-E87CDAD4E7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14997351" y="7665276"/>
                <a:ext cx="2320337" cy="1634402"/>
              </a:xfrm>
              <a:prstGeom prst="rect">
                <a:avLst/>
              </a:prstGeom>
            </p:spPr>
          </p:pic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xmlns="" id="{50F3D36D-9DD5-4EC3-81C2-A1DC3102A541}"/>
                  </a:ext>
                </a:extLst>
              </p:cNvPr>
              <p:cNvSpPr txBox="1"/>
              <p:nvPr/>
            </p:nvSpPr>
            <p:spPr>
              <a:xfrm>
                <a:off x="12404713" y="7518286"/>
                <a:ext cx="24498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ID" dirty="0" err="1"/>
                  <a:t>Diklat</a:t>
                </a:r>
                <a:r>
                  <a:rPr lang="en-ID" dirty="0"/>
                  <a:t> DAMKAR </a:t>
                </a:r>
                <a:r>
                  <a:rPr lang="en-ID" dirty="0" err="1"/>
                  <a:t>Kualifikasi</a:t>
                </a:r>
                <a:r>
                  <a:rPr lang="en-ID" dirty="0"/>
                  <a:t> </a:t>
                </a:r>
                <a:r>
                  <a:rPr lang="en-ID" dirty="0" err="1"/>
                  <a:t>Pemadam</a:t>
                </a:r>
                <a:r>
                  <a:rPr lang="en-ID" dirty="0"/>
                  <a:t> I</a:t>
                </a: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xmlns="" id="{B9C3A535-F396-45E7-840D-66BE5C075CB7}"/>
                  </a:ext>
                </a:extLst>
              </p:cNvPr>
              <p:cNvSpPr txBox="1"/>
              <p:nvPr/>
            </p:nvSpPr>
            <p:spPr>
              <a:xfrm>
                <a:off x="14733739" y="7377743"/>
                <a:ext cx="8018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600" b="1" dirty="0">
                    <a:solidFill>
                      <a:srgbClr val="27AAE1"/>
                    </a:solidFill>
                  </a:rPr>
                  <a:t>60</a:t>
                </a:r>
                <a:endParaRPr lang="en-ID" sz="1600" b="1" dirty="0">
                  <a:solidFill>
                    <a:srgbClr val="27AAE1"/>
                  </a:solidFill>
                </a:endParaRP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xmlns="" id="{AD7F6336-5617-4AA1-B2AB-8666719AB2CC}"/>
                  </a:ext>
                </a:extLst>
              </p:cNvPr>
              <p:cNvSpPr txBox="1"/>
              <p:nvPr/>
            </p:nvSpPr>
            <p:spPr>
              <a:xfrm>
                <a:off x="14781566" y="7751611"/>
                <a:ext cx="8008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D" dirty="0">
                    <a:solidFill>
                      <a:srgbClr val="27AAE1"/>
                    </a:solidFill>
                  </a:rPr>
                  <a:t>orang</a:t>
                </a:r>
              </a:p>
            </p:txBody>
          </p:sp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xmlns="" id="{65603F49-2BBB-43DA-B53F-F94035028113}"/>
                  </a:ext>
                </a:extLst>
              </p:cNvPr>
              <p:cNvSpPr txBox="1"/>
              <p:nvPr/>
            </p:nvSpPr>
            <p:spPr>
              <a:xfrm>
                <a:off x="12812850" y="8305154"/>
                <a:ext cx="24498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ID" dirty="0"/>
                  <a:t>TOT &amp; TOF POL-PP</a:t>
                </a: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xmlns="" id="{112CF703-11B3-4A12-B129-C643B7F88BB7}"/>
                  </a:ext>
                </a:extLst>
              </p:cNvPr>
              <p:cNvSpPr txBox="1"/>
              <p:nvPr/>
            </p:nvSpPr>
            <p:spPr>
              <a:xfrm>
                <a:off x="15090846" y="8049968"/>
                <a:ext cx="8018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600" b="1" dirty="0">
                    <a:solidFill>
                      <a:srgbClr val="A270B1"/>
                    </a:solidFill>
                  </a:rPr>
                  <a:t>58</a:t>
                </a: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xmlns="" id="{7A42C573-9747-4E46-BE79-D83F194BA11E}"/>
                  </a:ext>
                </a:extLst>
              </p:cNvPr>
              <p:cNvSpPr txBox="1"/>
              <p:nvPr/>
            </p:nvSpPr>
            <p:spPr>
              <a:xfrm>
                <a:off x="15138673" y="8423836"/>
                <a:ext cx="8008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D" dirty="0">
                    <a:solidFill>
                      <a:srgbClr val="A270B1"/>
                    </a:solidFill>
                  </a:rPr>
                  <a:t>orang</a:t>
                </a: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xmlns="" id="{F5E28F06-1F86-49D3-9E27-940688F9F5E5}"/>
                  </a:ext>
                </a:extLst>
              </p:cNvPr>
              <p:cNvSpPr txBox="1"/>
              <p:nvPr/>
            </p:nvSpPr>
            <p:spPr>
              <a:xfrm>
                <a:off x="11986052" y="8857151"/>
                <a:ext cx="24498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ID" dirty="0"/>
                  <a:t>DIKSAR POL-PP</a:t>
                </a:r>
              </a:p>
            </p:txBody>
          </p:sp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xmlns="" id="{EBD7655C-E20A-4013-8088-E842FE4E8FA8}"/>
                  </a:ext>
                </a:extLst>
              </p:cNvPr>
              <p:cNvSpPr txBox="1"/>
              <p:nvPr/>
            </p:nvSpPr>
            <p:spPr>
              <a:xfrm>
                <a:off x="14300024" y="8620568"/>
                <a:ext cx="8018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600" b="1" dirty="0">
                    <a:solidFill>
                      <a:srgbClr val="70BF4E"/>
                    </a:solidFill>
                  </a:rPr>
                  <a:t>90</a:t>
                </a:r>
              </a:p>
            </p:txBody>
          </p:sp>
        </p:grp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xmlns="" id="{2025A973-3916-41D8-A5A0-163C107E8FD0}"/>
                </a:ext>
              </a:extLst>
            </p:cNvPr>
            <p:cNvSpPr txBox="1"/>
            <p:nvPr/>
          </p:nvSpPr>
          <p:spPr>
            <a:xfrm>
              <a:off x="14347851" y="8994436"/>
              <a:ext cx="8008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dirty="0">
                  <a:solidFill>
                    <a:srgbClr val="70BF4E"/>
                  </a:solidFill>
                </a:rPr>
                <a:t>orang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xmlns="" id="{8243E970-1B53-498C-BCFE-394978228F53}"/>
              </a:ext>
            </a:extLst>
          </p:cNvPr>
          <p:cNvGrpSpPr/>
          <p:nvPr/>
        </p:nvGrpSpPr>
        <p:grpSpPr>
          <a:xfrm>
            <a:off x="6891068" y="234560"/>
            <a:ext cx="4046280" cy="2133575"/>
            <a:chOff x="6719484" y="193511"/>
            <a:chExt cx="3277196" cy="1595617"/>
          </a:xfrm>
        </p:grpSpPr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xmlns="" id="{E79C5E19-A3F3-49C0-B497-7D0F435302D9}"/>
                </a:ext>
              </a:extLst>
            </p:cNvPr>
            <p:cNvSpPr/>
            <p:nvPr/>
          </p:nvSpPr>
          <p:spPr>
            <a:xfrm>
              <a:off x="7228115" y="914401"/>
              <a:ext cx="2460172" cy="874727"/>
            </a:xfrm>
            <a:prstGeom prst="rect">
              <a:avLst/>
            </a:prstGeom>
            <a:solidFill>
              <a:srgbClr val="FAD1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sz="2000" baseline="-25000" dirty="0"/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xmlns="" id="{0543C853-0C07-4D7F-9654-41CED566A910}"/>
                </a:ext>
              </a:extLst>
            </p:cNvPr>
            <p:cNvSpPr txBox="1"/>
            <p:nvPr/>
          </p:nvSpPr>
          <p:spPr>
            <a:xfrm>
              <a:off x="7412756" y="237710"/>
              <a:ext cx="2583924" cy="94371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id-ID" sz="2800" b="1" dirty="0">
                  <a:solidFill>
                    <a:srgbClr val="133160"/>
                  </a:solidFill>
                </a:rPr>
                <a:t>CAPAIAN</a:t>
              </a:r>
              <a:r>
                <a:rPr lang="en-ID" sz="2800" b="1" dirty="0">
                  <a:solidFill>
                    <a:srgbClr val="133160"/>
                  </a:solidFill>
                </a:rPr>
                <a:t> </a:t>
              </a:r>
              <a:r>
                <a:rPr lang="id-ID" sz="2800" b="1" dirty="0">
                  <a:solidFill>
                    <a:srgbClr val="133160"/>
                  </a:solidFill>
                </a:rPr>
                <a:t>KINERJA</a:t>
              </a:r>
              <a:endParaRPr lang="en-ID" sz="2800" b="1" dirty="0">
                <a:solidFill>
                  <a:srgbClr val="133160"/>
                </a:solidFill>
              </a:endParaRPr>
            </a:p>
            <a:p>
              <a:pPr algn="ctr"/>
              <a:r>
                <a:rPr lang="id-ID" sz="2800" b="1" dirty="0">
                  <a:solidFill>
                    <a:srgbClr val="133160"/>
                  </a:solidFill>
                </a:rPr>
                <a:t> TRIWULAN I</a:t>
              </a:r>
              <a:endParaRPr lang="en-ID" sz="2800" dirty="0">
                <a:solidFill>
                  <a:srgbClr val="133160"/>
                </a:solidFill>
              </a:endParaRPr>
            </a:p>
            <a:p>
              <a:r>
                <a:rPr lang="id-ID" sz="2000" b="1" dirty="0">
                  <a:solidFill>
                    <a:srgbClr val="133160"/>
                  </a:solidFill>
                </a:rPr>
                <a:t> </a:t>
              </a:r>
              <a:endParaRPr lang="en-ID" sz="2000" b="1" dirty="0">
                <a:solidFill>
                  <a:srgbClr val="133160"/>
                </a:solidFill>
              </a:endParaRPr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xmlns="" id="{D818B99F-6D4C-4F81-93F5-3F955D181AB3}"/>
                </a:ext>
              </a:extLst>
            </p:cNvPr>
            <p:cNvSpPr txBox="1"/>
            <p:nvPr/>
          </p:nvSpPr>
          <p:spPr>
            <a:xfrm>
              <a:off x="7228114" y="924355"/>
              <a:ext cx="2460172" cy="2071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ID" sz="1200" dirty="0">
                <a:solidFill>
                  <a:srgbClr val="133160"/>
                </a:solidFill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xmlns="" id="{BD1101C9-554C-429D-89D2-749D793BF147}"/>
                </a:ext>
              </a:extLst>
            </p:cNvPr>
            <p:cNvSpPr txBox="1"/>
            <p:nvPr/>
          </p:nvSpPr>
          <p:spPr>
            <a:xfrm>
              <a:off x="7222599" y="1110404"/>
              <a:ext cx="2460172" cy="391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133160"/>
                  </a:solidFill>
                </a:rPr>
                <a:t>KEMENDAGRI</a:t>
              </a:r>
            </a:p>
          </p:txBody>
        </p:sp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xmlns="" id="{33A808B8-D7B6-479B-B792-5E8591C007C4}"/>
                </a:ext>
              </a:extLst>
            </p:cNvPr>
            <p:cNvSpPr txBox="1"/>
            <p:nvPr/>
          </p:nvSpPr>
          <p:spPr>
            <a:xfrm>
              <a:off x="7228114" y="1382476"/>
              <a:ext cx="2460172" cy="391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2800" b="1" dirty="0">
                  <a:solidFill>
                    <a:srgbClr val="133160"/>
                  </a:solidFill>
                </a:rPr>
                <a:t>TAHUN 2019</a:t>
              </a:r>
            </a:p>
          </p:txBody>
        </p:sp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xmlns="" id="{269E978A-2114-49EF-B5D5-5D4EF1025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719484" y="193511"/>
              <a:ext cx="675650" cy="731061"/>
            </a:xfrm>
            <a:prstGeom prst="rect">
              <a:avLst/>
            </a:prstGeom>
          </p:spPr>
        </p:pic>
      </p:grpSp>
      <p:sp>
        <p:nvSpPr>
          <p:cNvPr id="125" name="TextBox 124">
            <a:extLst>
              <a:ext uri="{FF2B5EF4-FFF2-40B4-BE49-F238E27FC236}">
                <a16:creationId xmlns:a16="http://schemas.microsoft.com/office/drawing/2014/main" xmlns="" id="{24FA1046-D9B0-457A-95DE-17F3B93D0CAA}"/>
              </a:ext>
            </a:extLst>
          </p:cNvPr>
          <p:cNvSpPr txBox="1"/>
          <p:nvPr/>
        </p:nvSpPr>
        <p:spPr>
          <a:xfrm>
            <a:off x="7793797" y="1146873"/>
            <a:ext cx="2435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2800" b="1" dirty="0">
                <a:solidFill>
                  <a:srgbClr val="133160"/>
                </a:solidFill>
              </a:rPr>
              <a:t>BPSDM</a:t>
            </a:r>
          </a:p>
        </p:txBody>
      </p:sp>
      <p:cxnSp>
        <p:nvCxnSpPr>
          <p:cNvPr id="61" name="Connector: Elbow 60">
            <a:extLst>
              <a:ext uri="{FF2B5EF4-FFF2-40B4-BE49-F238E27FC236}">
                <a16:creationId xmlns:a16="http://schemas.microsoft.com/office/drawing/2014/main" xmlns="" id="{6575ABFF-6D92-4B6C-A2E5-32F1AF3607AF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10512845" y="1317679"/>
            <a:ext cx="2155059" cy="638997"/>
          </a:xfrm>
          <a:prstGeom prst="bentConnector3">
            <a:avLst>
              <a:gd name="adj1" fmla="val 100386"/>
            </a:avLst>
          </a:prstGeom>
          <a:ln w="57150">
            <a:solidFill>
              <a:srgbClr val="FAD11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9" name="Group 128">
            <a:extLst>
              <a:ext uri="{FF2B5EF4-FFF2-40B4-BE49-F238E27FC236}">
                <a16:creationId xmlns:a16="http://schemas.microsoft.com/office/drawing/2014/main" xmlns="" id="{E06A4BF3-7F5D-4626-9DCF-9BF5E1B2E3B5}"/>
              </a:ext>
            </a:extLst>
          </p:cNvPr>
          <p:cNvGrpSpPr/>
          <p:nvPr/>
        </p:nvGrpSpPr>
        <p:grpSpPr>
          <a:xfrm>
            <a:off x="-533933" y="6450020"/>
            <a:ext cx="7780194" cy="3127252"/>
            <a:chOff x="120718" y="6488351"/>
            <a:chExt cx="7780194" cy="3127252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xmlns="" id="{A3D4CA7F-CDA3-43A3-B02F-E33EB90B9EB8}"/>
                </a:ext>
              </a:extLst>
            </p:cNvPr>
            <p:cNvGrpSpPr/>
            <p:nvPr/>
          </p:nvGrpSpPr>
          <p:grpSpPr>
            <a:xfrm>
              <a:off x="120718" y="6488351"/>
              <a:ext cx="7780194" cy="3127252"/>
              <a:chOff x="-401377" y="6818223"/>
              <a:chExt cx="7780194" cy="3127252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xmlns="" id="{4C0C5078-8951-4FE9-86E7-1029571330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343947" y="6818223"/>
                <a:ext cx="3572917" cy="3127252"/>
              </a:xfrm>
              <a:prstGeom prst="rect">
                <a:avLst/>
              </a:prstGeom>
            </p:spPr>
          </p:pic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xmlns="" id="{E8320C05-7941-463B-B39D-15A8D2996EBB}"/>
                  </a:ext>
                </a:extLst>
              </p:cNvPr>
              <p:cNvGrpSpPr/>
              <p:nvPr/>
            </p:nvGrpSpPr>
            <p:grpSpPr>
              <a:xfrm>
                <a:off x="2294467" y="8076601"/>
                <a:ext cx="1763877" cy="778503"/>
                <a:chOff x="5828204" y="3751419"/>
                <a:chExt cx="1226651" cy="369332"/>
              </a:xfrm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xmlns="" id="{2AA3ABE1-7A50-4492-995F-5657601AE741}"/>
                    </a:ext>
                  </a:extLst>
                </p:cNvPr>
                <p:cNvSpPr/>
                <p:nvPr/>
              </p:nvSpPr>
              <p:spPr>
                <a:xfrm>
                  <a:off x="5831085" y="3751419"/>
                  <a:ext cx="1223770" cy="369332"/>
                </a:xfrm>
                <a:prstGeom prst="rect">
                  <a:avLst/>
                </a:prstGeom>
                <a:solidFill>
                  <a:srgbClr val="1331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D" dirty="0">
                    <a:solidFill>
                      <a:srgbClr val="FAD116"/>
                    </a:solidFill>
                  </a:endParaRPr>
                </a:p>
              </p:txBody>
            </p:sp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xmlns="" id="{20456BFB-A59E-48C9-9B6E-C4F5FB59BC80}"/>
                    </a:ext>
                  </a:extLst>
                </p:cNvPr>
                <p:cNvSpPr txBox="1"/>
                <p:nvPr/>
              </p:nvSpPr>
              <p:spPr>
                <a:xfrm>
                  <a:off x="5828204" y="3803452"/>
                  <a:ext cx="1204804" cy="2409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ID" sz="2700" b="1" dirty="0" err="1" smtClean="0">
                      <a:solidFill>
                        <a:srgbClr val="FAD116"/>
                      </a:solidFill>
                    </a:rPr>
                    <a:t>Bukittinggi</a:t>
                  </a:r>
                  <a:endParaRPr lang="en-ID" sz="2700" b="1" dirty="0">
                    <a:solidFill>
                      <a:srgbClr val="FAD116"/>
                    </a:solidFill>
                  </a:endParaRPr>
                </a:p>
              </p:txBody>
            </p:sp>
          </p:grp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xmlns="" id="{9B5E5EBC-CCEF-4224-8FE9-CA7BC5B5D241}"/>
                  </a:ext>
                </a:extLst>
              </p:cNvPr>
              <p:cNvSpPr txBox="1"/>
              <p:nvPr/>
            </p:nvSpPr>
            <p:spPr>
              <a:xfrm>
                <a:off x="3782015" y="6841405"/>
                <a:ext cx="187427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d-ID" b="1" dirty="0">
                    <a:solidFill>
                      <a:srgbClr val="4FBE94"/>
                    </a:solidFill>
                  </a:rPr>
                  <a:t>Diklat </a:t>
                </a:r>
                <a:r>
                  <a:rPr lang="en-US" b="1" dirty="0" err="1">
                    <a:solidFill>
                      <a:srgbClr val="4FBE94"/>
                    </a:solidFill>
                  </a:rPr>
                  <a:t>Kepemimpinan</a:t>
                </a:r>
                <a:r>
                  <a:rPr lang="en-US" b="1" dirty="0">
                    <a:solidFill>
                      <a:srgbClr val="4FBE94"/>
                    </a:solidFill>
                  </a:rPr>
                  <a:t> Tingkat III </a:t>
                </a:r>
                <a:endParaRPr lang="en-ID" dirty="0">
                  <a:solidFill>
                    <a:srgbClr val="4FBE94"/>
                  </a:solidFill>
                </a:endParaRP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xmlns="" id="{9BC31CC5-B449-4801-AF05-F58A6AE020BE}"/>
                  </a:ext>
                </a:extLst>
              </p:cNvPr>
              <p:cNvSpPr/>
              <p:nvPr/>
            </p:nvSpPr>
            <p:spPr>
              <a:xfrm>
                <a:off x="-401377" y="7820713"/>
                <a:ext cx="2399609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id-ID" b="1" dirty="0">
                    <a:solidFill>
                      <a:srgbClr val="FBA819"/>
                    </a:solidFill>
                    <a:latin typeface="Arial" panose="020B0604020202020204" pitchFamily="34" charset="0"/>
                    <a:ea typeface="Times New Roman" panose="02020603050405020304" pitchFamily="18" charset="0"/>
                  </a:rPr>
                  <a:t>Diklat </a:t>
                </a:r>
                <a:r>
                  <a:rPr lang="en-US" b="1" dirty="0" err="1">
                    <a:solidFill>
                      <a:srgbClr val="FBA819"/>
                    </a:solidFill>
                    <a:latin typeface="Arial" panose="020B0604020202020204" pitchFamily="34" charset="0"/>
                    <a:ea typeface="Times New Roman" panose="02020603050405020304" pitchFamily="18" charset="0"/>
                  </a:rPr>
                  <a:t>Kepemimpinan</a:t>
                </a:r>
                <a:r>
                  <a:rPr lang="en-US" b="1" dirty="0">
                    <a:solidFill>
                      <a:srgbClr val="FBA819"/>
                    </a:solidFill>
                    <a:latin typeface="Arial" panose="020B0604020202020204" pitchFamily="34" charset="0"/>
                    <a:ea typeface="Times New Roman" panose="02020603050405020304" pitchFamily="18" charset="0"/>
                  </a:rPr>
                  <a:t> Tingkat IV </a:t>
                </a:r>
                <a:endParaRPr lang="en-ID" dirty="0">
                  <a:solidFill>
                    <a:srgbClr val="FBA819"/>
                  </a:solidFill>
                </a:endParaRP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xmlns="" id="{602190F5-CF25-437C-80F6-B7F55F6F825C}"/>
                  </a:ext>
                </a:extLst>
              </p:cNvPr>
              <p:cNvSpPr txBox="1"/>
              <p:nvPr/>
            </p:nvSpPr>
            <p:spPr>
              <a:xfrm>
                <a:off x="1638649" y="8892024"/>
                <a:ext cx="84533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200" b="1" dirty="0"/>
                  <a:t>40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57C53EE4-9EE3-4630-A07D-1192C495C5BF}"/>
                  </a:ext>
                </a:extLst>
              </p:cNvPr>
              <p:cNvSpPr txBox="1"/>
              <p:nvPr/>
            </p:nvSpPr>
            <p:spPr>
              <a:xfrm>
                <a:off x="4933259" y="8814189"/>
                <a:ext cx="244555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 err="1"/>
                  <a:t>Latsar</a:t>
                </a:r>
                <a:r>
                  <a:rPr lang="en-US" b="1" dirty="0"/>
                  <a:t> CPNS </a:t>
                </a:r>
              </a:p>
              <a:p>
                <a:r>
                  <a:rPr lang="en-US" b="1" dirty="0"/>
                  <a:t>Gol. III </a:t>
                </a:r>
                <a:r>
                  <a:rPr lang="en-US" b="1" dirty="0" err="1"/>
                  <a:t>Bagi</a:t>
                </a:r>
                <a:r>
                  <a:rPr lang="en-US" b="1" dirty="0"/>
                  <a:t> </a:t>
                </a:r>
                <a:r>
                  <a:rPr lang="en-US" b="1" dirty="0" err="1"/>
                  <a:t>Purna</a:t>
                </a:r>
                <a:r>
                  <a:rPr lang="en-US" b="1" dirty="0"/>
                  <a:t> </a:t>
                </a:r>
                <a:r>
                  <a:rPr lang="en-US" b="1" dirty="0" err="1"/>
                  <a:t>Praja</a:t>
                </a:r>
                <a:r>
                  <a:rPr lang="en-US" b="1" dirty="0"/>
                  <a:t> IPDN </a:t>
                </a:r>
                <a:endParaRPr lang="en-ID" dirty="0"/>
              </a:p>
            </p:txBody>
          </p: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xmlns="" id="{9352C2A7-7FB7-492D-B7A7-E52C5C0A73FE}"/>
                  </a:ext>
                </a:extLst>
              </p:cNvPr>
              <p:cNvSpPr txBox="1"/>
              <p:nvPr/>
            </p:nvSpPr>
            <p:spPr>
              <a:xfrm>
                <a:off x="3956269" y="8904519"/>
                <a:ext cx="84533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200" b="1" dirty="0"/>
                  <a:t>285</a:t>
                </a:r>
              </a:p>
            </p:txBody>
          </p:sp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2B6B9168-4DEE-4E4B-BF4D-1D9C12D72CAA}"/>
                </a:ext>
              </a:extLst>
            </p:cNvPr>
            <p:cNvSpPr txBox="1"/>
            <p:nvPr/>
          </p:nvSpPr>
          <p:spPr>
            <a:xfrm>
              <a:off x="3337201" y="6746052"/>
              <a:ext cx="84533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3200" b="1" dirty="0"/>
                <a:t>38</a:t>
              </a:r>
            </a:p>
          </p:txBody>
        </p:sp>
      </p:grpSp>
      <p:cxnSp>
        <p:nvCxnSpPr>
          <p:cNvPr id="127" name="Connector: Elbow 126">
            <a:extLst>
              <a:ext uri="{FF2B5EF4-FFF2-40B4-BE49-F238E27FC236}">
                <a16:creationId xmlns:a16="http://schemas.microsoft.com/office/drawing/2014/main" xmlns="" id="{B5996D4D-BEAC-4C6A-853B-DF6179EBD1E2}"/>
              </a:ext>
            </a:extLst>
          </p:cNvPr>
          <p:cNvCxnSpPr/>
          <p:nvPr/>
        </p:nvCxnSpPr>
        <p:spPr>
          <a:xfrm rot="16200000" flipH="1">
            <a:off x="10438262" y="4624067"/>
            <a:ext cx="2083890" cy="418663"/>
          </a:xfrm>
          <a:prstGeom prst="bentConnector3">
            <a:avLst>
              <a:gd name="adj1" fmla="val 99974"/>
            </a:avLst>
          </a:prstGeom>
          <a:ln w="57150">
            <a:solidFill>
              <a:srgbClr val="FAD11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097D8BF0-655F-4F35-8321-07C31D08196A}"/>
              </a:ext>
            </a:extLst>
          </p:cNvPr>
          <p:cNvGrpSpPr/>
          <p:nvPr/>
        </p:nvGrpSpPr>
        <p:grpSpPr>
          <a:xfrm>
            <a:off x="6403320" y="4616703"/>
            <a:ext cx="5907641" cy="5290134"/>
            <a:chOff x="6403717" y="4581798"/>
            <a:chExt cx="5907641" cy="5290134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xmlns="" id="{1B698F7D-7D56-4382-BAB5-1961FEA0B560}"/>
                </a:ext>
              </a:extLst>
            </p:cNvPr>
            <p:cNvGrpSpPr/>
            <p:nvPr/>
          </p:nvGrpSpPr>
          <p:grpSpPr>
            <a:xfrm>
              <a:off x="6403717" y="6221605"/>
              <a:ext cx="1763876" cy="778503"/>
              <a:chOff x="5675065" y="3441180"/>
              <a:chExt cx="1226650" cy="369332"/>
            </a:xfrm>
            <a:effectLst>
              <a:glow rad="63500">
                <a:schemeClr val="accent2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xmlns="" id="{563C5C3E-5A5D-461B-B1B3-42FE3A746254}"/>
                  </a:ext>
                </a:extLst>
              </p:cNvPr>
              <p:cNvSpPr/>
              <p:nvPr/>
            </p:nvSpPr>
            <p:spPr>
              <a:xfrm>
                <a:off x="5677945" y="3441180"/>
                <a:ext cx="1223770" cy="369332"/>
              </a:xfrm>
              <a:prstGeom prst="rect">
                <a:avLst/>
              </a:prstGeom>
              <a:solidFill>
                <a:srgbClr val="1331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D" dirty="0">
                  <a:solidFill>
                    <a:srgbClr val="FAD116"/>
                  </a:solidFill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0F335B48-9207-4FF6-8DE4-4D16164B10CF}"/>
                  </a:ext>
                </a:extLst>
              </p:cNvPr>
              <p:cNvSpPr txBox="1"/>
              <p:nvPr/>
            </p:nvSpPr>
            <p:spPr>
              <a:xfrm>
                <a:off x="5675065" y="3493213"/>
                <a:ext cx="1204804" cy="262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D" sz="3000" b="1" dirty="0">
                    <a:solidFill>
                      <a:srgbClr val="FAD116"/>
                    </a:solidFill>
                  </a:rPr>
                  <a:t>Makassar</a:t>
                </a: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xmlns="" id="{C0AAFB5F-7D68-4158-B085-94F7EB75F39F}"/>
                </a:ext>
              </a:extLst>
            </p:cNvPr>
            <p:cNvGrpSpPr/>
            <p:nvPr/>
          </p:nvGrpSpPr>
          <p:grpSpPr>
            <a:xfrm>
              <a:off x="7043725" y="4581798"/>
              <a:ext cx="5166487" cy="3979186"/>
              <a:chOff x="8416423" y="5736673"/>
              <a:chExt cx="5166487" cy="3979186"/>
            </a:xfrm>
          </p:grpSpPr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394AB0C4-E222-42DF-B781-EA4C49F82FB8}"/>
                  </a:ext>
                </a:extLst>
              </p:cNvPr>
              <p:cNvSpPr txBox="1"/>
              <p:nvPr/>
            </p:nvSpPr>
            <p:spPr>
              <a:xfrm>
                <a:off x="9576465" y="6042011"/>
                <a:ext cx="262753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ID" dirty="0" err="1"/>
                  <a:t>Diklat</a:t>
                </a:r>
                <a:r>
                  <a:rPr lang="en-ID" dirty="0"/>
                  <a:t> </a:t>
                </a:r>
                <a:r>
                  <a:rPr lang="en-ID" dirty="0" err="1"/>
                  <a:t>Pembentukan</a:t>
                </a:r>
                <a:r>
                  <a:rPr lang="en-ID" dirty="0"/>
                  <a:t> P2UPD </a:t>
                </a:r>
                <a:r>
                  <a:rPr lang="en-ID" dirty="0" err="1"/>
                  <a:t>bagi</a:t>
                </a:r>
                <a:r>
                  <a:rPr lang="en-ID" dirty="0"/>
                  <a:t> PNS yang </a:t>
                </a:r>
                <a:r>
                  <a:rPr lang="en-ID" i="1" dirty="0" err="1"/>
                  <a:t>inpassing</a:t>
                </a:r>
                <a:endParaRPr lang="en-ID" i="1" dirty="0"/>
              </a:p>
            </p:txBody>
          </p: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xmlns="" id="{AE761107-BD02-4831-9AE2-372D3405292A}"/>
                  </a:ext>
                </a:extLst>
              </p:cNvPr>
              <p:cNvGrpSpPr/>
              <p:nvPr/>
            </p:nvGrpSpPr>
            <p:grpSpPr>
              <a:xfrm>
                <a:off x="8416423" y="5736673"/>
                <a:ext cx="5166487" cy="3979186"/>
                <a:chOff x="8416423" y="5736673"/>
                <a:chExt cx="5166487" cy="3979186"/>
              </a:xfrm>
            </p:grpSpPr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xmlns="" id="{CE75774E-9A80-41A9-A722-66956A7CC13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8416423" y="6059739"/>
                  <a:ext cx="2460172" cy="3628133"/>
                </a:xfrm>
                <a:prstGeom prst="rect">
                  <a:avLst/>
                </a:prstGeom>
              </p:spPr>
            </p:pic>
            <p:grpSp>
              <p:nvGrpSpPr>
                <p:cNvPr id="76" name="Group 75">
                  <a:extLst>
                    <a:ext uri="{FF2B5EF4-FFF2-40B4-BE49-F238E27FC236}">
                      <a16:creationId xmlns:a16="http://schemas.microsoft.com/office/drawing/2014/main" xmlns="" id="{FCB37950-03F2-448D-8B9F-E85AF4F877A0}"/>
                    </a:ext>
                  </a:extLst>
                </p:cNvPr>
                <p:cNvGrpSpPr/>
                <p:nvPr/>
              </p:nvGrpSpPr>
              <p:grpSpPr>
                <a:xfrm>
                  <a:off x="8928920" y="5736673"/>
                  <a:ext cx="848703" cy="743200"/>
                  <a:chOff x="15598437" y="7283936"/>
                  <a:chExt cx="848703" cy="743200"/>
                </a:xfrm>
              </p:grpSpPr>
              <p:sp>
                <p:nvSpPr>
                  <p:cNvPr id="94" name="TextBox 93">
                    <a:extLst>
                      <a:ext uri="{FF2B5EF4-FFF2-40B4-BE49-F238E27FC236}">
                        <a16:creationId xmlns:a16="http://schemas.microsoft.com/office/drawing/2014/main" xmlns="" id="{BB9A4099-B944-4CD3-8153-BFBC50E2E1B9}"/>
                      </a:ext>
                    </a:extLst>
                  </p:cNvPr>
                  <p:cNvSpPr txBox="1"/>
                  <p:nvPr/>
                </p:nvSpPr>
                <p:spPr>
                  <a:xfrm>
                    <a:off x="15598437" y="7283936"/>
                    <a:ext cx="801866" cy="6463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ID" sz="3600" b="1" dirty="0">
                        <a:solidFill>
                          <a:srgbClr val="27AAE1"/>
                        </a:solidFill>
                      </a:rPr>
                      <a:t>80</a:t>
                    </a:r>
                    <a:endParaRPr lang="en-ID" sz="1600" b="1" dirty="0">
                      <a:solidFill>
                        <a:srgbClr val="27AAE1"/>
                      </a:solidFill>
                    </a:endParaRPr>
                  </a:p>
                </p:txBody>
              </p:sp>
              <p:sp>
                <p:nvSpPr>
                  <p:cNvPr id="95" name="TextBox 94">
                    <a:extLst>
                      <a:ext uri="{FF2B5EF4-FFF2-40B4-BE49-F238E27FC236}">
                        <a16:creationId xmlns:a16="http://schemas.microsoft.com/office/drawing/2014/main" xmlns="" id="{173E1DFC-6BE3-4EF4-8995-C61D804C3C5D}"/>
                      </a:ext>
                    </a:extLst>
                  </p:cNvPr>
                  <p:cNvSpPr txBox="1"/>
                  <p:nvPr/>
                </p:nvSpPr>
                <p:spPr>
                  <a:xfrm>
                    <a:off x="15646264" y="7657804"/>
                    <a:ext cx="80087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ID" dirty="0">
                        <a:solidFill>
                          <a:srgbClr val="27AAE1"/>
                        </a:solidFill>
                      </a:rPr>
                      <a:t>orang</a:t>
                    </a:r>
                  </a:p>
                </p:txBody>
              </p:sp>
            </p:grpSp>
            <p:sp>
              <p:nvSpPr>
                <p:cNvPr id="96" name="TextBox 95">
                  <a:extLst>
                    <a:ext uri="{FF2B5EF4-FFF2-40B4-BE49-F238E27FC236}">
                      <a16:creationId xmlns:a16="http://schemas.microsoft.com/office/drawing/2014/main" xmlns="" id="{5AB8FBF2-66BA-4335-8D1E-2DC57026890E}"/>
                    </a:ext>
                  </a:extLst>
                </p:cNvPr>
                <p:cNvSpPr txBox="1"/>
                <p:nvPr/>
              </p:nvSpPr>
              <p:spPr>
                <a:xfrm>
                  <a:off x="10955377" y="7211169"/>
                  <a:ext cx="2627533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ID" dirty="0" err="1"/>
                    <a:t>Diklat</a:t>
                  </a:r>
                  <a:r>
                    <a:rPr lang="en-ID" dirty="0"/>
                    <a:t> </a:t>
                  </a:r>
                  <a:r>
                    <a:rPr lang="en-ID" dirty="0" err="1"/>
                    <a:t>Penyusunan</a:t>
                  </a:r>
                  <a:r>
                    <a:rPr lang="en-ID" dirty="0"/>
                    <a:t> </a:t>
                  </a:r>
                  <a:r>
                    <a:rPr lang="en-ID" dirty="0" err="1"/>
                    <a:t>Dokumen</a:t>
                  </a:r>
                  <a:r>
                    <a:rPr lang="en-ID" dirty="0"/>
                    <a:t> </a:t>
                  </a:r>
                  <a:r>
                    <a:rPr lang="en-ID" dirty="0" err="1"/>
                    <a:t>Perencanaan</a:t>
                  </a:r>
                  <a:r>
                    <a:rPr lang="en-ID" dirty="0"/>
                    <a:t> </a:t>
                  </a:r>
                  <a:r>
                    <a:rPr lang="en-ID" dirty="0" err="1"/>
                    <a:t>dalam</a:t>
                  </a:r>
                  <a:r>
                    <a:rPr lang="en-ID" dirty="0"/>
                    <a:t> </a:t>
                  </a:r>
                  <a:r>
                    <a:rPr lang="en-ID" dirty="0" err="1"/>
                    <a:t>Penerapan</a:t>
                  </a:r>
                  <a:r>
                    <a:rPr lang="en-ID" dirty="0"/>
                    <a:t> SPM </a:t>
                  </a:r>
                  <a:r>
                    <a:rPr lang="en-ID" dirty="0" err="1"/>
                    <a:t>bagi</a:t>
                  </a:r>
                  <a:r>
                    <a:rPr lang="en-ID" dirty="0"/>
                    <a:t> </a:t>
                  </a:r>
                  <a:r>
                    <a:rPr lang="en-ID" dirty="0" err="1"/>
                    <a:t>Pejabat</a:t>
                  </a:r>
                  <a:r>
                    <a:rPr lang="en-ID" dirty="0"/>
                    <a:t> </a:t>
                  </a:r>
                  <a:r>
                    <a:rPr lang="en-ID" dirty="0" err="1"/>
                    <a:t>Pengawas</a:t>
                  </a:r>
                  <a:endParaRPr lang="en-ID" i="1" dirty="0"/>
                </a:p>
              </p:txBody>
            </p:sp>
            <p:grpSp>
              <p:nvGrpSpPr>
                <p:cNvPr id="97" name="Group 96">
                  <a:extLst>
                    <a:ext uri="{FF2B5EF4-FFF2-40B4-BE49-F238E27FC236}">
                      <a16:creationId xmlns:a16="http://schemas.microsoft.com/office/drawing/2014/main" xmlns="" id="{44D24CFC-72C5-4BD8-AD0E-41A7098AE834}"/>
                    </a:ext>
                  </a:extLst>
                </p:cNvPr>
                <p:cNvGrpSpPr/>
                <p:nvPr/>
              </p:nvGrpSpPr>
              <p:grpSpPr>
                <a:xfrm>
                  <a:off x="10267242" y="7022532"/>
                  <a:ext cx="848703" cy="743200"/>
                  <a:chOff x="15598437" y="7283936"/>
                  <a:chExt cx="848703" cy="743200"/>
                </a:xfrm>
              </p:grpSpPr>
              <p:sp>
                <p:nvSpPr>
                  <p:cNvPr id="98" name="TextBox 97">
                    <a:extLst>
                      <a:ext uri="{FF2B5EF4-FFF2-40B4-BE49-F238E27FC236}">
                        <a16:creationId xmlns:a16="http://schemas.microsoft.com/office/drawing/2014/main" xmlns="" id="{905D11AA-1728-48C4-8DED-652A65B36AE8}"/>
                      </a:ext>
                    </a:extLst>
                  </p:cNvPr>
                  <p:cNvSpPr txBox="1"/>
                  <p:nvPr/>
                </p:nvSpPr>
                <p:spPr>
                  <a:xfrm>
                    <a:off x="15598437" y="7283936"/>
                    <a:ext cx="801866" cy="6463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ID" sz="3600" b="1" dirty="0">
                        <a:solidFill>
                          <a:srgbClr val="0973BA"/>
                        </a:solidFill>
                      </a:rPr>
                      <a:t>60</a:t>
                    </a:r>
                    <a:endParaRPr lang="en-ID" sz="1600" b="1" dirty="0">
                      <a:solidFill>
                        <a:srgbClr val="0973BA"/>
                      </a:solidFill>
                    </a:endParaRPr>
                  </a:p>
                </p:txBody>
              </p:sp>
              <p:sp>
                <p:nvSpPr>
                  <p:cNvPr id="99" name="TextBox 98">
                    <a:extLst>
                      <a:ext uri="{FF2B5EF4-FFF2-40B4-BE49-F238E27FC236}">
                        <a16:creationId xmlns:a16="http://schemas.microsoft.com/office/drawing/2014/main" xmlns="" id="{371712C3-A15D-4A32-9345-6633B35EABE7}"/>
                      </a:ext>
                    </a:extLst>
                  </p:cNvPr>
                  <p:cNvSpPr txBox="1"/>
                  <p:nvPr/>
                </p:nvSpPr>
                <p:spPr>
                  <a:xfrm>
                    <a:off x="15646264" y="7657804"/>
                    <a:ext cx="80087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ID" dirty="0">
                        <a:solidFill>
                          <a:srgbClr val="0973BA"/>
                        </a:solidFill>
                      </a:rPr>
                      <a:t>orang</a:t>
                    </a:r>
                  </a:p>
                </p:txBody>
              </p:sp>
            </p:grpSp>
            <p:sp>
              <p:nvSpPr>
                <p:cNvPr id="103" name="TextBox 102">
                  <a:extLst>
                    <a:ext uri="{FF2B5EF4-FFF2-40B4-BE49-F238E27FC236}">
                      <a16:creationId xmlns:a16="http://schemas.microsoft.com/office/drawing/2014/main" xmlns="" id="{3DA74335-6534-4E22-8A7D-4F9CF6C6F653}"/>
                    </a:ext>
                  </a:extLst>
                </p:cNvPr>
                <p:cNvSpPr txBox="1"/>
                <p:nvPr/>
              </p:nvSpPr>
              <p:spPr>
                <a:xfrm>
                  <a:off x="9576464" y="8515530"/>
                  <a:ext cx="2748886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ID" dirty="0" err="1"/>
                    <a:t>Diklat</a:t>
                  </a:r>
                  <a:r>
                    <a:rPr lang="en-ID" dirty="0"/>
                    <a:t> </a:t>
                  </a:r>
                  <a:r>
                    <a:rPr lang="en-ID" dirty="0" err="1"/>
                    <a:t>Penyusunan</a:t>
                  </a:r>
                  <a:r>
                    <a:rPr lang="en-ID" dirty="0"/>
                    <a:t> </a:t>
                  </a:r>
                  <a:r>
                    <a:rPr lang="en-ID" dirty="0" err="1"/>
                    <a:t>Dokumen</a:t>
                  </a:r>
                  <a:r>
                    <a:rPr lang="en-ID" dirty="0"/>
                    <a:t> </a:t>
                  </a:r>
                  <a:r>
                    <a:rPr lang="en-ID" dirty="0" err="1"/>
                    <a:t>Perencanaan</a:t>
                  </a:r>
                  <a:r>
                    <a:rPr lang="en-ID" dirty="0"/>
                    <a:t> </a:t>
                  </a:r>
                  <a:r>
                    <a:rPr lang="en-ID" dirty="0" err="1"/>
                    <a:t>dalam</a:t>
                  </a:r>
                  <a:r>
                    <a:rPr lang="en-ID" dirty="0"/>
                    <a:t> </a:t>
                  </a:r>
                  <a:r>
                    <a:rPr lang="en-ID" dirty="0" err="1"/>
                    <a:t>Penerapan</a:t>
                  </a:r>
                  <a:r>
                    <a:rPr lang="en-ID" dirty="0"/>
                    <a:t> SPM </a:t>
                  </a:r>
                  <a:r>
                    <a:rPr lang="en-ID" dirty="0" err="1"/>
                    <a:t>bagi</a:t>
                  </a:r>
                  <a:r>
                    <a:rPr lang="en-ID" dirty="0"/>
                    <a:t> </a:t>
                  </a:r>
                  <a:r>
                    <a:rPr lang="en-ID" dirty="0" err="1"/>
                    <a:t>Pejabat</a:t>
                  </a:r>
                  <a:r>
                    <a:rPr lang="en-ID" dirty="0"/>
                    <a:t> Administrator</a:t>
                  </a:r>
                  <a:endParaRPr lang="en-ID" i="1" dirty="0"/>
                </a:p>
              </p:txBody>
            </p:sp>
            <p:grpSp>
              <p:nvGrpSpPr>
                <p:cNvPr id="104" name="Group 103">
                  <a:extLst>
                    <a:ext uri="{FF2B5EF4-FFF2-40B4-BE49-F238E27FC236}">
                      <a16:creationId xmlns:a16="http://schemas.microsoft.com/office/drawing/2014/main" xmlns="" id="{652CE1E7-FA7E-4542-9ACD-2F53B68ED248}"/>
                    </a:ext>
                  </a:extLst>
                </p:cNvPr>
                <p:cNvGrpSpPr/>
                <p:nvPr/>
              </p:nvGrpSpPr>
              <p:grpSpPr>
                <a:xfrm>
                  <a:off x="8882083" y="8449494"/>
                  <a:ext cx="848703" cy="743200"/>
                  <a:chOff x="15598437" y="7283936"/>
                  <a:chExt cx="848703" cy="743200"/>
                </a:xfrm>
              </p:grpSpPr>
              <p:sp>
                <p:nvSpPr>
                  <p:cNvPr id="105" name="TextBox 104">
                    <a:extLst>
                      <a:ext uri="{FF2B5EF4-FFF2-40B4-BE49-F238E27FC236}">
                        <a16:creationId xmlns:a16="http://schemas.microsoft.com/office/drawing/2014/main" xmlns="" id="{241A85DC-6DD7-4EEC-B4D3-CE83330A191F}"/>
                      </a:ext>
                    </a:extLst>
                  </p:cNvPr>
                  <p:cNvSpPr txBox="1"/>
                  <p:nvPr/>
                </p:nvSpPr>
                <p:spPr>
                  <a:xfrm>
                    <a:off x="15598437" y="7283936"/>
                    <a:ext cx="801866" cy="6463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ID" sz="3600" b="1" dirty="0">
                        <a:solidFill>
                          <a:srgbClr val="673091"/>
                        </a:solidFill>
                      </a:rPr>
                      <a:t>30</a:t>
                    </a:r>
                    <a:endParaRPr lang="en-ID" sz="1600" b="1" dirty="0">
                      <a:solidFill>
                        <a:srgbClr val="673091"/>
                      </a:solidFill>
                    </a:endParaRPr>
                  </a:p>
                </p:txBody>
              </p:sp>
              <p:sp>
                <p:nvSpPr>
                  <p:cNvPr id="106" name="TextBox 105">
                    <a:extLst>
                      <a:ext uri="{FF2B5EF4-FFF2-40B4-BE49-F238E27FC236}">
                        <a16:creationId xmlns:a16="http://schemas.microsoft.com/office/drawing/2014/main" xmlns="" id="{CF73BA45-02D1-40D6-8B77-A8ED439C7390}"/>
                      </a:ext>
                    </a:extLst>
                  </p:cNvPr>
                  <p:cNvSpPr txBox="1"/>
                  <p:nvPr/>
                </p:nvSpPr>
                <p:spPr>
                  <a:xfrm>
                    <a:off x="15646264" y="7657804"/>
                    <a:ext cx="800876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ID" dirty="0">
                        <a:solidFill>
                          <a:srgbClr val="673091"/>
                        </a:solidFill>
                      </a:rPr>
                      <a:t>orang</a:t>
                    </a:r>
                  </a:p>
                </p:txBody>
              </p:sp>
            </p:grpSp>
          </p:grpSp>
        </p:grp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xmlns="" id="{FAEB51B7-03BB-40BA-AD62-E9CCFE6C5F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54924" t="32297" r="-2289" b="36655"/>
            <a:stretch/>
          </p:blipFill>
          <p:spPr>
            <a:xfrm>
              <a:off x="8389592" y="8745420"/>
              <a:ext cx="1165262" cy="1126512"/>
            </a:xfrm>
            <a:prstGeom prst="rect">
              <a:avLst/>
            </a:prstGeom>
          </p:spPr>
        </p:pic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xmlns="" id="{C206E737-A908-45D4-8E9C-0BB8C1A055A8}"/>
                </a:ext>
              </a:extLst>
            </p:cNvPr>
            <p:cNvSpPr txBox="1"/>
            <p:nvPr/>
          </p:nvSpPr>
          <p:spPr>
            <a:xfrm>
              <a:off x="8798016" y="8599033"/>
              <a:ext cx="11106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D" sz="3600" b="1" dirty="0">
                  <a:solidFill>
                    <a:srgbClr val="27AAE1"/>
                  </a:solidFill>
                </a:rPr>
                <a:t>287</a:t>
              </a:r>
              <a:endParaRPr lang="en-ID" sz="1600" b="1" dirty="0">
                <a:solidFill>
                  <a:srgbClr val="27AAE1"/>
                </a:solidFill>
              </a:endParaRPr>
            </a:p>
          </p:txBody>
        </p:sp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xmlns="" id="{B9B080EF-97A7-4F2A-99B4-4688952C3C3F}"/>
                </a:ext>
              </a:extLst>
            </p:cNvPr>
            <p:cNvSpPr txBox="1"/>
            <p:nvPr/>
          </p:nvSpPr>
          <p:spPr>
            <a:xfrm>
              <a:off x="8946668" y="8971619"/>
              <a:ext cx="8008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dirty="0">
                  <a:solidFill>
                    <a:srgbClr val="27AAE1"/>
                  </a:solidFill>
                </a:rPr>
                <a:t>orang</a:t>
              </a: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xmlns="" id="{30E66A12-0331-453A-9CB5-DD5367819AA6}"/>
                </a:ext>
              </a:extLst>
            </p:cNvPr>
            <p:cNvSpPr txBox="1"/>
            <p:nvPr/>
          </p:nvSpPr>
          <p:spPr>
            <a:xfrm>
              <a:off x="9683825" y="8644528"/>
              <a:ext cx="26275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D" dirty="0" err="1"/>
                <a:t>Latsar</a:t>
              </a:r>
              <a:r>
                <a:rPr lang="en-ID" dirty="0"/>
                <a:t> CPNS </a:t>
              </a:r>
              <a:r>
                <a:rPr lang="en-ID" dirty="0" err="1"/>
                <a:t>Purna</a:t>
              </a:r>
              <a:r>
                <a:rPr lang="en-ID" dirty="0"/>
                <a:t> </a:t>
              </a:r>
              <a:r>
                <a:rPr lang="en-ID" dirty="0" err="1"/>
                <a:t>Praja</a:t>
              </a:r>
              <a:endParaRPr lang="en-ID" dirty="0"/>
            </a:p>
            <a:p>
              <a:r>
                <a:rPr lang="en-ID" dirty="0"/>
                <a:t>IPDN </a:t>
              </a:r>
              <a:r>
                <a:rPr lang="en-ID" dirty="0" err="1"/>
                <a:t>Angkatan</a:t>
              </a:r>
              <a:r>
                <a:rPr lang="en-ID" dirty="0"/>
                <a:t> XXV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84380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" name="Chart 7">
            <a:extLst>
              <a:ext uri="{FF2B5EF4-FFF2-40B4-BE49-F238E27FC236}">
                <a16:creationId xmlns:a16="http://schemas.microsoft.com/office/drawing/2014/main" xmlns="" id="{2879F217-81FB-4522-B8E4-C97B2B2B6E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963317282"/>
              </p:ext>
            </p:extLst>
          </p:nvPr>
        </p:nvGraphicFramePr>
        <p:xfrm>
          <a:off x="375630" y="2656703"/>
          <a:ext cx="1458090" cy="1720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18" name="Chart 7">
            <a:extLst>
              <a:ext uri="{FF2B5EF4-FFF2-40B4-BE49-F238E27FC236}">
                <a16:creationId xmlns:a16="http://schemas.microsoft.com/office/drawing/2014/main" xmlns="" id="{94511E21-BEAF-442D-959D-AF2FCBCF57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793246373"/>
              </p:ext>
            </p:extLst>
          </p:nvPr>
        </p:nvGraphicFramePr>
        <p:xfrm>
          <a:off x="12157375" y="1871250"/>
          <a:ext cx="1579996" cy="1841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9" name="Chart 7">
            <a:extLst>
              <a:ext uri="{FF2B5EF4-FFF2-40B4-BE49-F238E27FC236}">
                <a16:creationId xmlns:a16="http://schemas.microsoft.com/office/drawing/2014/main" xmlns="" id="{2879F217-81FB-4522-B8E4-C97B2B2B6E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4016396724"/>
              </p:ext>
            </p:extLst>
          </p:nvPr>
        </p:nvGraphicFramePr>
        <p:xfrm>
          <a:off x="6811480" y="7052347"/>
          <a:ext cx="1597765" cy="1835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17" name="Chart 7">
            <a:extLst>
              <a:ext uri="{FF2B5EF4-FFF2-40B4-BE49-F238E27FC236}">
                <a16:creationId xmlns:a16="http://schemas.microsoft.com/office/drawing/2014/main" xmlns="" id="{1EDAB720-DCA0-482B-A4C8-65BE21AB9B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4160218893"/>
              </p:ext>
            </p:extLst>
          </p:nvPr>
        </p:nvGraphicFramePr>
        <p:xfrm>
          <a:off x="2747530" y="6788518"/>
          <a:ext cx="1504790" cy="1722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98" name="Chart 7">
            <a:extLst>
              <a:ext uri="{FF2B5EF4-FFF2-40B4-BE49-F238E27FC236}">
                <a16:creationId xmlns:a16="http://schemas.microsoft.com/office/drawing/2014/main" xmlns="" id="{C85BBCE2-084D-49A4-B042-F9B74D86FA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09394019"/>
              </p:ext>
            </p:extLst>
          </p:nvPr>
        </p:nvGraphicFramePr>
        <p:xfrm>
          <a:off x="3388328" y="127717"/>
          <a:ext cx="1609430" cy="17835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4098" name="Picture 2" descr="Indonesia Map Vecto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2770" y="1553380"/>
            <a:ext cx="13979054" cy="698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440568" y="246014"/>
            <a:ext cx="6321144" cy="787274"/>
          </a:xfrm>
          <a:prstGeom prst="rect">
            <a:avLst/>
          </a:prstGeom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2800" b="1" dirty="0" err="1" smtClean="0">
                <a:latin typeface="Arial" pitchFamily="34" charset="0"/>
              </a:rPr>
              <a:t>Gambaran</a:t>
            </a:r>
            <a:r>
              <a:rPr lang="en-US" sz="2800" b="1" dirty="0" smtClean="0">
                <a:latin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</a:rPr>
              <a:t>Realisasi</a:t>
            </a:r>
            <a:r>
              <a:rPr lang="en-US" sz="2800" b="1" dirty="0" smtClean="0">
                <a:latin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</a:rPr>
              <a:t>Anggaran</a:t>
            </a:r>
            <a:endParaRPr lang="en-US" sz="2800" b="1" dirty="0" smtClean="0">
              <a:latin typeface="Arial" pitchFamily="34" charset="0"/>
            </a:endParaRPr>
          </a:p>
          <a:p>
            <a:pPr algn="r">
              <a:lnSpc>
                <a:spcPct val="100000"/>
              </a:lnSpc>
            </a:pPr>
            <a:r>
              <a:rPr lang="en-US" sz="2800" b="1" dirty="0" err="1" smtClean="0">
                <a:latin typeface="Arial" pitchFamily="34" charset="0"/>
              </a:rPr>
              <a:t>Lingkup</a:t>
            </a:r>
            <a:r>
              <a:rPr lang="en-US" sz="2800" b="1" dirty="0" smtClean="0">
                <a:latin typeface="Arial" pitchFamily="34" charset="0"/>
              </a:rPr>
              <a:t> BPSDM </a:t>
            </a:r>
            <a:r>
              <a:rPr lang="en-US" sz="2800" b="1" dirty="0" err="1" smtClean="0">
                <a:latin typeface="Arial" pitchFamily="34" charset="0"/>
              </a:rPr>
              <a:t>Kemendagri</a:t>
            </a:r>
            <a:endParaRPr lang="en-US" sz="2800" b="1" dirty="0">
              <a:latin typeface="Arial" pitchFamily="34" charset="0"/>
            </a:endParaRPr>
          </a:p>
        </p:txBody>
      </p:sp>
      <p:sp>
        <p:nvSpPr>
          <p:cNvPr id="296" name="Oval 295">
            <a:extLst>
              <a:ext uri="{FF2B5EF4-FFF2-40B4-BE49-F238E27FC236}">
                <a16:creationId xmlns:a16="http://schemas.microsoft.com/office/drawing/2014/main" xmlns="" id="{7AA830F1-3C9B-4E1A-9F9D-80C6AB9B1F75}"/>
              </a:ext>
            </a:extLst>
          </p:cNvPr>
          <p:cNvSpPr/>
          <p:nvPr/>
        </p:nvSpPr>
        <p:spPr>
          <a:xfrm>
            <a:off x="5412340" y="5937580"/>
            <a:ext cx="593538" cy="575503"/>
          </a:xfrm>
          <a:prstGeom prst="ellipse">
            <a:avLst/>
          </a:prstGeom>
          <a:solidFill>
            <a:schemeClr val="accent4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2076" tIns="66038" rIns="132076" bIns="66038"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97" name="Elbow Connector 5">
            <a:extLst>
              <a:ext uri="{FF2B5EF4-FFF2-40B4-BE49-F238E27FC236}">
                <a16:creationId xmlns:a16="http://schemas.microsoft.com/office/drawing/2014/main" xmlns="" id="{9B86E1D1-E6A7-4744-BEFF-FD0587DA47F6}"/>
              </a:ext>
            </a:extLst>
          </p:cNvPr>
          <p:cNvCxnSpPr>
            <a:cxnSpLocks/>
            <a:stCxn id="298" idx="3"/>
            <a:endCxn id="296" idx="0"/>
          </p:cNvCxnSpPr>
          <p:nvPr/>
        </p:nvCxnSpPr>
        <p:spPr>
          <a:xfrm>
            <a:off x="4997758" y="1019471"/>
            <a:ext cx="711352" cy="4918109"/>
          </a:xfrm>
          <a:prstGeom prst="bentConnector2">
            <a:avLst/>
          </a:prstGeom>
          <a:ln w="19050">
            <a:solidFill>
              <a:schemeClr val="accent4">
                <a:alpha val="69000"/>
              </a:schemeClr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0" name="TextBox 299">
            <a:extLst>
              <a:ext uri="{FF2B5EF4-FFF2-40B4-BE49-F238E27FC236}">
                <a16:creationId xmlns:a16="http://schemas.microsoft.com/office/drawing/2014/main" xmlns="" id="{13ECEF28-3797-45E0-9A78-85E284954E6D}"/>
              </a:ext>
            </a:extLst>
          </p:cNvPr>
          <p:cNvSpPr txBox="1"/>
          <p:nvPr/>
        </p:nvSpPr>
        <p:spPr>
          <a:xfrm>
            <a:off x="3626654" y="1644526"/>
            <a:ext cx="1975941" cy="625808"/>
          </a:xfrm>
          <a:prstGeom prst="rect">
            <a:avLst/>
          </a:prstGeom>
          <a:noFill/>
        </p:spPr>
        <p:txBody>
          <a:bodyPr wrap="square" lIns="132076" tIns="66038" rIns="132076" bIns="66038" rtlCol="0">
            <a:spAutoFit/>
          </a:bodyPr>
          <a:lstStyle/>
          <a:p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PPSDM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</a:t>
            </a:r>
            <a:endParaRPr lang="en-US" altLang="ko-KR" sz="1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Bandung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2" name="Oval 301">
            <a:extLst>
              <a:ext uri="{FF2B5EF4-FFF2-40B4-BE49-F238E27FC236}">
                <a16:creationId xmlns:a16="http://schemas.microsoft.com/office/drawing/2014/main" xmlns="" id="{837B5133-FBE9-46AD-A609-1B998A2B2D75}"/>
              </a:ext>
            </a:extLst>
          </p:cNvPr>
          <p:cNvSpPr/>
          <p:nvPr/>
        </p:nvSpPr>
        <p:spPr>
          <a:xfrm>
            <a:off x="4693499" y="5937580"/>
            <a:ext cx="626289" cy="612225"/>
          </a:xfrm>
          <a:prstGeom prst="ellipse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2076" tIns="66038" rIns="132076" bIns="66038"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03" name="Elbow Connector 97">
            <a:extLst>
              <a:ext uri="{FF2B5EF4-FFF2-40B4-BE49-F238E27FC236}">
                <a16:creationId xmlns:a16="http://schemas.microsoft.com/office/drawing/2014/main" xmlns="" id="{0B2603FE-5983-4D6C-B00F-62E0EAA74D31}"/>
              </a:ext>
            </a:extLst>
          </p:cNvPr>
          <p:cNvCxnSpPr>
            <a:cxnSpLocks/>
            <a:stCxn id="319" idx="1"/>
            <a:endCxn id="302" idx="4"/>
          </p:cNvCxnSpPr>
          <p:nvPr/>
        </p:nvCxnSpPr>
        <p:spPr>
          <a:xfrm rot="10800000">
            <a:off x="5006644" y="6549807"/>
            <a:ext cx="1804837" cy="1420529"/>
          </a:xfrm>
          <a:prstGeom prst="bentConnector2">
            <a:avLst/>
          </a:prstGeom>
          <a:ln w="19050">
            <a:solidFill>
              <a:schemeClr val="accent1">
                <a:alpha val="69000"/>
              </a:schemeClr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5" name="TextBox 304">
            <a:extLst>
              <a:ext uri="{FF2B5EF4-FFF2-40B4-BE49-F238E27FC236}">
                <a16:creationId xmlns:a16="http://schemas.microsoft.com/office/drawing/2014/main" xmlns="" id="{6012AA35-F8D4-4DD7-AE22-FE9A5DF89B3A}"/>
              </a:ext>
            </a:extLst>
          </p:cNvPr>
          <p:cNvSpPr txBox="1"/>
          <p:nvPr/>
        </p:nvSpPr>
        <p:spPr>
          <a:xfrm>
            <a:off x="5401990" y="7566961"/>
            <a:ext cx="1975941" cy="400110"/>
          </a:xfrm>
          <a:prstGeom prst="rect">
            <a:avLst/>
          </a:prstGeom>
          <a:noFill/>
        </p:spPr>
        <p:txBody>
          <a:bodyPr wrap="square" lIns="132076" tIns="66038" rIns="132076" bIns="66038" rtlCol="0">
            <a:spAutoFit/>
          </a:bodyPr>
          <a:lstStyle/>
          <a:p>
            <a:r>
              <a:rPr lang="en-US" altLang="ko-KR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BPSDM </a:t>
            </a:r>
            <a:r>
              <a:rPr lang="en-US" altLang="ko-KR" sz="17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Pusat</a:t>
            </a:r>
            <a:endParaRPr lang="en-US" altLang="ko-KR" sz="17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7" name="Oval 306">
            <a:extLst>
              <a:ext uri="{FF2B5EF4-FFF2-40B4-BE49-F238E27FC236}">
                <a16:creationId xmlns:a16="http://schemas.microsoft.com/office/drawing/2014/main" xmlns="" id="{AA0E8AAF-6D67-41A1-9B25-31EADB06F0D8}"/>
              </a:ext>
            </a:extLst>
          </p:cNvPr>
          <p:cNvSpPr/>
          <p:nvPr/>
        </p:nvSpPr>
        <p:spPr>
          <a:xfrm>
            <a:off x="9194781" y="5378438"/>
            <a:ext cx="575637" cy="580493"/>
          </a:xfrm>
          <a:prstGeom prst="ellipse">
            <a:avLst/>
          </a:prstGeom>
          <a:solidFill>
            <a:schemeClr val="accent3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2076" tIns="66038" rIns="132076" bIns="66038"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08" name="Elbow Connector 117">
            <a:extLst>
              <a:ext uri="{FF2B5EF4-FFF2-40B4-BE49-F238E27FC236}">
                <a16:creationId xmlns:a16="http://schemas.microsoft.com/office/drawing/2014/main" xmlns="" id="{3C4CC02B-99A1-4E6B-BEA7-19263EC15FED}"/>
              </a:ext>
            </a:extLst>
          </p:cNvPr>
          <p:cNvCxnSpPr>
            <a:cxnSpLocks/>
            <a:endCxn id="307" idx="0"/>
          </p:cNvCxnSpPr>
          <p:nvPr/>
        </p:nvCxnSpPr>
        <p:spPr>
          <a:xfrm rot="10800000" flipV="1">
            <a:off x="9482602" y="2980886"/>
            <a:ext cx="2586002" cy="2397552"/>
          </a:xfrm>
          <a:prstGeom prst="bentConnector2">
            <a:avLst/>
          </a:prstGeom>
          <a:ln w="19050">
            <a:solidFill>
              <a:schemeClr val="accent3">
                <a:alpha val="69000"/>
              </a:schemeClr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" name="Oval 308">
            <a:extLst>
              <a:ext uri="{FF2B5EF4-FFF2-40B4-BE49-F238E27FC236}">
                <a16:creationId xmlns:a16="http://schemas.microsoft.com/office/drawing/2014/main" xmlns="" id="{F1283252-EBDB-4A5A-A9B9-6A9AC70A9280}"/>
              </a:ext>
            </a:extLst>
          </p:cNvPr>
          <p:cNvSpPr/>
          <p:nvPr/>
        </p:nvSpPr>
        <p:spPr>
          <a:xfrm>
            <a:off x="3125009" y="4064535"/>
            <a:ext cx="728059" cy="624910"/>
          </a:xfrm>
          <a:prstGeom prst="ellipse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2076" tIns="66038" rIns="132076" bIns="66038"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10" name="Elbow Connector 119">
            <a:extLst>
              <a:ext uri="{FF2B5EF4-FFF2-40B4-BE49-F238E27FC236}">
                <a16:creationId xmlns:a16="http://schemas.microsoft.com/office/drawing/2014/main" xmlns="" id="{3AFB5C3F-6AB3-40AC-9B13-C81246E4DDFE}"/>
              </a:ext>
            </a:extLst>
          </p:cNvPr>
          <p:cNvCxnSpPr>
            <a:cxnSpLocks/>
            <a:stCxn id="317" idx="0"/>
            <a:endCxn id="309" idx="4"/>
          </p:cNvCxnSpPr>
          <p:nvPr/>
        </p:nvCxnSpPr>
        <p:spPr>
          <a:xfrm rot="16200000" flipV="1">
            <a:off x="2444945" y="5733539"/>
            <a:ext cx="2099072" cy="10885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>
                <a:alpha val="69000"/>
              </a:schemeClr>
            </a:solidFill>
            <a:prstDash val="sys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xmlns="" id="{527C5718-E5DE-49DD-8755-3BF4A03EB546}"/>
              </a:ext>
            </a:extLst>
          </p:cNvPr>
          <p:cNvSpPr txBox="1"/>
          <p:nvPr/>
        </p:nvSpPr>
        <p:spPr>
          <a:xfrm>
            <a:off x="9539751" y="3023267"/>
            <a:ext cx="2674775" cy="400110"/>
          </a:xfrm>
          <a:prstGeom prst="rect">
            <a:avLst/>
          </a:prstGeom>
          <a:noFill/>
        </p:spPr>
        <p:txBody>
          <a:bodyPr wrap="square" lIns="132076" tIns="66038" rIns="132076" bIns="66038" rtlCol="0">
            <a:spAutoFit/>
          </a:bodyPr>
          <a:lstStyle/>
          <a:p>
            <a:pPr algn="r"/>
            <a:r>
              <a:rPr lang="en-US" altLang="ko-KR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PPSDM </a:t>
            </a:r>
            <a:r>
              <a:rPr lang="en-US" altLang="ko-KR" sz="17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</a:t>
            </a:r>
            <a:r>
              <a:rPr lang="en-US" altLang="ko-KR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Makassar</a:t>
            </a:r>
            <a:endParaRPr lang="en-US" altLang="ko-KR" sz="17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5" name="TextBox 314">
            <a:extLst>
              <a:ext uri="{FF2B5EF4-FFF2-40B4-BE49-F238E27FC236}">
                <a16:creationId xmlns:a16="http://schemas.microsoft.com/office/drawing/2014/main" xmlns="" id="{D623D773-94CA-44AE-93FA-A816FBF91A90}"/>
              </a:ext>
            </a:extLst>
          </p:cNvPr>
          <p:cNvSpPr txBox="1"/>
          <p:nvPr/>
        </p:nvSpPr>
        <p:spPr>
          <a:xfrm>
            <a:off x="3572173" y="8153884"/>
            <a:ext cx="1629543" cy="625808"/>
          </a:xfrm>
          <a:prstGeom prst="rect">
            <a:avLst/>
          </a:prstGeom>
          <a:noFill/>
        </p:spPr>
        <p:txBody>
          <a:bodyPr wrap="square" lIns="132076" tIns="66038" rIns="132076" bIns="66038" rtlCol="0">
            <a:spAutoFit/>
          </a:bodyPr>
          <a:lstStyle/>
          <a:p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PPSDM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Bukittinggi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6785" y="830530"/>
            <a:ext cx="956715" cy="377881"/>
          </a:xfrm>
          <a:prstGeom prst="rect">
            <a:avLst/>
          </a:prstGeom>
          <a:noFill/>
        </p:spPr>
        <p:txBody>
          <a:bodyPr wrap="none" lIns="132076" tIns="66038" rIns="132076" bIns="66038" rtlCol="0">
            <a:spAutoFit/>
          </a:bodyPr>
          <a:lstStyle/>
          <a:p>
            <a:r>
              <a:rPr lang="en-US" sz="1600" dirty="0" smtClean="0"/>
              <a:t>14.31%</a:t>
            </a:r>
            <a:endParaRPr lang="en-US" sz="1600" dirty="0"/>
          </a:p>
        </p:txBody>
      </p:sp>
      <p:graphicFrame>
        <p:nvGraphicFramePr>
          <p:cNvPr id="30" name="Chart 29">
            <a:extLst>
              <a:ext uri="{FF2B5EF4-FFF2-40B4-BE49-F238E27FC236}">
                <a16:creationId xmlns:a16="http://schemas.microsoft.com/office/drawing/2014/main" xmlns="" id="{2592E867-1D9E-492E-AFB1-63C56D5A03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605174835"/>
              </p:ext>
            </p:extLst>
          </p:nvPr>
        </p:nvGraphicFramePr>
        <p:xfrm>
          <a:off x="53523" y="261419"/>
          <a:ext cx="3560395" cy="2394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3021568" y="7475143"/>
            <a:ext cx="956715" cy="377881"/>
          </a:xfrm>
          <a:prstGeom prst="rect">
            <a:avLst/>
          </a:prstGeom>
          <a:noFill/>
        </p:spPr>
        <p:txBody>
          <a:bodyPr wrap="none" lIns="132076" tIns="66038" rIns="132076" bIns="66038" rtlCol="0">
            <a:spAutoFit/>
          </a:bodyPr>
          <a:lstStyle/>
          <a:p>
            <a:r>
              <a:rPr lang="en-US" sz="1600" dirty="0" smtClean="0"/>
              <a:t>14.91%</a:t>
            </a:r>
            <a:endParaRPr lang="en-US" sz="1600" dirty="0"/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xmlns="" id="{2592E867-1D9E-492E-AFB1-63C56D5A03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974904186"/>
              </p:ext>
            </p:extLst>
          </p:nvPr>
        </p:nvGraphicFramePr>
        <p:xfrm>
          <a:off x="68466" y="7457180"/>
          <a:ext cx="3540513" cy="2127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138901" y="7748111"/>
            <a:ext cx="956715" cy="377881"/>
          </a:xfrm>
          <a:prstGeom prst="rect">
            <a:avLst/>
          </a:prstGeom>
          <a:noFill/>
        </p:spPr>
        <p:txBody>
          <a:bodyPr wrap="none" lIns="132076" tIns="66038" rIns="132076" bIns="66038" rtlCol="0">
            <a:spAutoFit/>
          </a:bodyPr>
          <a:lstStyle/>
          <a:p>
            <a:r>
              <a:rPr lang="en-US" sz="1600" dirty="0" smtClean="0"/>
              <a:t>17.09%</a:t>
            </a:r>
            <a:endParaRPr lang="en-US" sz="1600" dirty="0"/>
          </a:p>
        </p:txBody>
      </p:sp>
      <p:graphicFrame>
        <p:nvGraphicFramePr>
          <p:cNvPr id="45" name="Chart 44">
            <a:extLst>
              <a:ext uri="{FF2B5EF4-FFF2-40B4-BE49-F238E27FC236}">
                <a16:creationId xmlns:a16="http://schemas.microsoft.com/office/drawing/2014/main" xmlns="" id="{2592E867-1D9E-492E-AFB1-63C56D5A03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777678871"/>
              </p:ext>
            </p:extLst>
          </p:nvPr>
        </p:nvGraphicFramePr>
        <p:xfrm>
          <a:off x="8259838" y="7624611"/>
          <a:ext cx="3596798" cy="2100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53" name="TextBox 52"/>
          <p:cNvSpPr txBox="1"/>
          <p:nvPr/>
        </p:nvSpPr>
        <p:spPr>
          <a:xfrm>
            <a:off x="12485080" y="2578770"/>
            <a:ext cx="956715" cy="377881"/>
          </a:xfrm>
          <a:prstGeom prst="rect">
            <a:avLst/>
          </a:prstGeom>
          <a:noFill/>
        </p:spPr>
        <p:txBody>
          <a:bodyPr wrap="none" lIns="132076" tIns="66038" rIns="132076" bIns="66038" rtlCol="0">
            <a:spAutoFit/>
          </a:bodyPr>
          <a:lstStyle/>
          <a:p>
            <a:r>
              <a:rPr lang="en-US" sz="1600" dirty="0" smtClean="0"/>
              <a:t>14.76%</a:t>
            </a:r>
            <a:endParaRPr lang="en-US" sz="1600" dirty="0"/>
          </a:p>
        </p:txBody>
      </p:sp>
      <p:graphicFrame>
        <p:nvGraphicFramePr>
          <p:cNvPr id="54" name="Chart 53">
            <a:extLst>
              <a:ext uri="{FF2B5EF4-FFF2-40B4-BE49-F238E27FC236}">
                <a16:creationId xmlns:a16="http://schemas.microsoft.com/office/drawing/2014/main" xmlns="" id="{2592E867-1D9E-492E-AFB1-63C56D5A03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306201705"/>
              </p:ext>
            </p:extLst>
          </p:nvPr>
        </p:nvGraphicFramePr>
        <p:xfrm>
          <a:off x="13393326" y="2533181"/>
          <a:ext cx="3596798" cy="2100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57" name="Oval 56">
            <a:extLst>
              <a:ext uri="{FF2B5EF4-FFF2-40B4-BE49-F238E27FC236}">
                <a16:creationId xmlns:a16="http://schemas.microsoft.com/office/drawing/2014/main" xmlns="" id="{AA0E8AAF-6D67-41A1-9B25-31EADB06F0D8}"/>
              </a:ext>
            </a:extLst>
          </p:cNvPr>
          <p:cNvSpPr/>
          <p:nvPr/>
        </p:nvSpPr>
        <p:spPr>
          <a:xfrm>
            <a:off x="6235844" y="6373955"/>
            <a:ext cx="575637" cy="580493"/>
          </a:xfrm>
          <a:prstGeom prst="ellipse">
            <a:avLst/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2076" tIns="66038" rIns="132076" bIns="66038"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59" name="Elbow Connector 117">
            <a:extLst>
              <a:ext uri="{FF2B5EF4-FFF2-40B4-BE49-F238E27FC236}">
                <a16:creationId xmlns:a16="http://schemas.microsoft.com/office/drawing/2014/main" xmlns="" id="{3C4CC02B-99A1-4E6B-BEA7-19263EC15FED}"/>
              </a:ext>
            </a:extLst>
          </p:cNvPr>
          <p:cNvCxnSpPr>
            <a:cxnSpLocks/>
          </p:cNvCxnSpPr>
          <p:nvPr/>
        </p:nvCxnSpPr>
        <p:spPr>
          <a:xfrm rot="10800000">
            <a:off x="6811480" y="6664202"/>
            <a:ext cx="6151956" cy="472966"/>
          </a:xfrm>
          <a:prstGeom prst="bentConnector3">
            <a:avLst>
              <a:gd name="adj1" fmla="val 562"/>
            </a:avLst>
          </a:prstGeom>
          <a:ln w="12700">
            <a:solidFill>
              <a:schemeClr val="accent5">
                <a:lumMod val="40000"/>
                <a:lumOff val="60000"/>
              </a:schemeClr>
            </a:solidFill>
            <a:prstDash val="dash"/>
            <a:head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graphicFrame>
        <p:nvGraphicFramePr>
          <p:cNvPr id="67" name="Chart 7">
            <a:extLst>
              <a:ext uri="{FF2B5EF4-FFF2-40B4-BE49-F238E27FC236}">
                <a16:creationId xmlns:a16="http://schemas.microsoft.com/office/drawing/2014/main" xmlns="" id="{2879F217-81FB-4522-B8E4-C97B2B2B6E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230285541"/>
              </p:ext>
            </p:extLst>
          </p:nvPr>
        </p:nvGraphicFramePr>
        <p:xfrm>
          <a:off x="12164554" y="7208006"/>
          <a:ext cx="1597765" cy="1835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71" name="TextBox 70"/>
          <p:cNvSpPr txBox="1"/>
          <p:nvPr/>
        </p:nvSpPr>
        <p:spPr>
          <a:xfrm>
            <a:off x="12485079" y="7922001"/>
            <a:ext cx="956715" cy="377881"/>
          </a:xfrm>
          <a:prstGeom prst="rect">
            <a:avLst/>
          </a:prstGeom>
          <a:noFill/>
        </p:spPr>
        <p:txBody>
          <a:bodyPr wrap="none" lIns="132076" tIns="66038" rIns="132076" bIns="66038" rtlCol="0">
            <a:spAutoFit/>
          </a:bodyPr>
          <a:lstStyle/>
          <a:p>
            <a:r>
              <a:rPr lang="en-US" sz="1600" dirty="0" smtClean="0"/>
              <a:t>24.72%</a:t>
            </a:r>
            <a:endParaRPr lang="en-US" sz="1600" dirty="0"/>
          </a:p>
        </p:txBody>
      </p:sp>
      <p:graphicFrame>
        <p:nvGraphicFramePr>
          <p:cNvPr id="72" name="Chart 71">
            <a:extLst>
              <a:ext uri="{FF2B5EF4-FFF2-40B4-BE49-F238E27FC236}">
                <a16:creationId xmlns:a16="http://schemas.microsoft.com/office/drawing/2014/main" xmlns="" id="{2592E867-1D9E-492E-AFB1-63C56D5A03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709577575"/>
              </p:ext>
            </p:extLst>
          </p:nvPr>
        </p:nvGraphicFramePr>
        <p:xfrm>
          <a:off x="13569133" y="7748112"/>
          <a:ext cx="3596798" cy="2100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6012AA35-F8D4-4DD7-AE22-FE9A5DF89B3A}"/>
              </a:ext>
            </a:extLst>
          </p:cNvPr>
          <p:cNvSpPr txBox="1"/>
          <p:nvPr/>
        </p:nvSpPr>
        <p:spPr>
          <a:xfrm>
            <a:off x="12963435" y="6637124"/>
            <a:ext cx="1622015" cy="656586"/>
          </a:xfrm>
          <a:prstGeom prst="rect">
            <a:avLst/>
          </a:prstGeom>
          <a:noFill/>
        </p:spPr>
        <p:txBody>
          <a:bodyPr wrap="square" lIns="132076" tIns="66038" rIns="132076" bIns="66038" rtlCol="0">
            <a:spAutoFit/>
          </a:bodyPr>
          <a:lstStyle/>
          <a:p>
            <a:r>
              <a:rPr lang="en-US" altLang="ko-KR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PPSDM </a:t>
            </a:r>
            <a:r>
              <a:rPr lang="en-US" altLang="ko-KR" sz="17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</a:t>
            </a:r>
            <a:r>
              <a:rPr lang="en-US" altLang="ko-KR" sz="17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Yogyakarta</a:t>
            </a:r>
            <a:endParaRPr lang="en-US" altLang="ko-KR" sz="17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xmlns="" id="{7AA830F1-3C9B-4E1A-9F9D-80C6AB9B1F75}"/>
              </a:ext>
            </a:extLst>
          </p:cNvPr>
          <p:cNvSpPr/>
          <p:nvPr/>
        </p:nvSpPr>
        <p:spPr>
          <a:xfrm>
            <a:off x="3368441" y="3478779"/>
            <a:ext cx="593538" cy="575503"/>
          </a:xfrm>
          <a:prstGeom prst="ellipse">
            <a:avLst/>
          </a:prstGeom>
          <a:solidFill>
            <a:srgbClr val="7030A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2076" tIns="66038" rIns="132076" bIns="66038"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3" name="Elbow Connector 5">
            <a:extLst>
              <a:ext uri="{FF2B5EF4-FFF2-40B4-BE49-F238E27FC236}">
                <a16:creationId xmlns:a16="http://schemas.microsoft.com/office/drawing/2014/main" xmlns="" id="{9B86E1D1-E6A7-4744-BEFF-FD0587DA47F6}"/>
              </a:ext>
            </a:extLst>
          </p:cNvPr>
          <p:cNvCxnSpPr>
            <a:cxnSpLocks/>
          </p:cNvCxnSpPr>
          <p:nvPr/>
        </p:nvCxnSpPr>
        <p:spPr>
          <a:xfrm flipV="1">
            <a:off x="1833720" y="3748522"/>
            <a:ext cx="1534721" cy="9002"/>
          </a:xfrm>
          <a:prstGeom prst="bentConnector3">
            <a:avLst>
              <a:gd name="adj1" fmla="val 50000"/>
            </a:avLst>
          </a:prstGeom>
          <a:ln w="12700">
            <a:solidFill>
              <a:srgbClr val="7030A0"/>
            </a:solidFill>
            <a:prstDash val="dash"/>
            <a:head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646172" y="3326190"/>
            <a:ext cx="956715" cy="377881"/>
          </a:xfrm>
          <a:prstGeom prst="rect">
            <a:avLst/>
          </a:prstGeom>
          <a:noFill/>
        </p:spPr>
        <p:txBody>
          <a:bodyPr wrap="none" lIns="132076" tIns="66038" rIns="132076" bIns="66038" rtlCol="0">
            <a:spAutoFit/>
          </a:bodyPr>
          <a:lstStyle/>
          <a:p>
            <a:r>
              <a:rPr lang="en-US" sz="1600" dirty="0" smtClean="0"/>
              <a:t>15.45%</a:t>
            </a:r>
            <a:endParaRPr lang="en-US" sz="1600" dirty="0"/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xmlns="" id="{13ECEF28-3797-45E0-9A78-85E284954E6D}"/>
              </a:ext>
            </a:extLst>
          </p:cNvPr>
          <p:cNvSpPr txBox="1"/>
          <p:nvPr/>
        </p:nvSpPr>
        <p:spPr>
          <a:xfrm>
            <a:off x="442438" y="4031293"/>
            <a:ext cx="1486531" cy="625808"/>
          </a:xfrm>
          <a:prstGeom prst="rect">
            <a:avLst/>
          </a:prstGeom>
          <a:noFill/>
        </p:spPr>
        <p:txBody>
          <a:bodyPr wrap="square" lIns="132076" tIns="66038" rIns="132076" bIns="66038" rtlCol="0">
            <a:spAutoFit/>
          </a:bodyPr>
          <a:lstStyle/>
          <a:p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Balai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POL </a:t>
            </a:r>
            <a:r>
              <a:rPr lang="en-US" altLang="ko-KR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PP&amp;Damkar</a:t>
            </a:r>
            <a:endParaRPr lang="en-US" altLang="ko-KR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93" name="Chart 92">
            <a:extLst>
              <a:ext uri="{FF2B5EF4-FFF2-40B4-BE49-F238E27FC236}">
                <a16:creationId xmlns:a16="http://schemas.microsoft.com/office/drawing/2014/main" xmlns="" id="{2592E867-1D9E-492E-AFB1-63C56D5A03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757549770"/>
              </p:ext>
            </p:extLst>
          </p:nvPr>
        </p:nvGraphicFramePr>
        <p:xfrm>
          <a:off x="1" y="4689445"/>
          <a:ext cx="3368440" cy="2127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pSp>
        <p:nvGrpSpPr>
          <p:cNvPr id="4" name="Group 50"/>
          <p:cNvGrpSpPr/>
          <p:nvPr/>
        </p:nvGrpSpPr>
        <p:grpSpPr>
          <a:xfrm>
            <a:off x="5048749" y="150498"/>
            <a:ext cx="6405749" cy="2747172"/>
            <a:chOff x="3495392" y="104191"/>
            <a:chExt cx="4434882" cy="1901888"/>
          </a:xfrm>
        </p:grpSpPr>
        <p:graphicFrame>
          <p:nvGraphicFramePr>
            <p:cNvPr id="77" name="Chart 76">
              <a:extLst>
                <a:ext uri="{FF2B5EF4-FFF2-40B4-BE49-F238E27FC236}">
                  <a16:creationId xmlns:a16="http://schemas.microsoft.com/office/drawing/2014/main" xmlns="" id="{6C365849-FC06-4717-8D34-16958912E2B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xmlns="" val="3600347120"/>
                </p:ext>
              </p:extLst>
            </p:nvPr>
          </p:nvGraphicFramePr>
          <p:xfrm>
            <a:off x="3495392" y="104191"/>
            <a:ext cx="2811760" cy="17275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6"/>
            </a:graphicData>
          </a:graphic>
        </p:graphicFrame>
        <p:grpSp>
          <p:nvGrpSpPr>
            <p:cNvPr id="5" name="Group 49"/>
            <p:cNvGrpSpPr/>
            <p:nvPr/>
          </p:nvGrpSpPr>
          <p:grpSpPr>
            <a:xfrm>
              <a:off x="4407279" y="226743"/>
              <a:ext cx="3522995" cy="1779336"/>
              <a:chOff x="4407279" y="226743"/>
              <a:chExt cx="3522995" cy="1779336"/>
            </a:xfrm>
          </p:grpSpPr>
          <p:sp>
            <p:nvSpPr>
              <p:cNvPr id="78" name="Oval 77">
                <a:extLst>
                  <a:ext uri="{FF2B5EF4-FFF2-40B4-BE49-F238E27FC236}">
                    <a16:creationId xmlns:a16="http://schemas.microsoft.com/office/drawing/2014/main" xmlns="" id="{42EF322B-65E0-49BA-AEDA-48473AFDF8B3}"/>
                  </a:ext>
                </a:extLst>
              </p:cNvPr>
              <p:cNvSpPr/>
              <p:nvPr/>
            </p:nvSpPr>
            <p:spPr>
              <a:xfrm>
                <a:off x="4407279" y="444615"/>
                <a:ext cx="978453" cy="993315"/>
              </a:xfrm>
              <a:prstGeom prst="ellipse">
                <a:avLst/>
              </a:prstGeom>
              <a:solidFill>
                <a:schemeClr val="bg1"/>
              </a:solidFill>
              <a:effectLst>
                <a:outerShdw blurRad="57150" dist="101600" dir="4200000" algn="ctr" rotWithShape="0">
                  <a:srgbClr val="000000">
                    <a:alpha val="33000"/>
                  </a:srgbClr>
                </a:outerShdw>
              </a:effectLst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300" b="1" noProof="1">
                  <a:solidFill>
                    <a:schemeClr val="tx2"/>
                  </a:solidFill>
                </a:endParaRPr>
              </a:p>
            </p:txBody>
          </p:sp>
          <p:graphicFrame>
            <p:nvGraphicFramePr>
              <p:cNvPr id="95" name="Chart 94">
                <a:extLst>
                  <a:ext uri="{FF2B5EF4-FFF2-40B4-BE49-F238E27FC236}">
                    <a16:creationId xmlns:a16="http://schemas.microsoft.com/office/drawing/2014/main" xmlns="" id="{2592E867-1D9E-492E-AFB1-63C56D5A03E8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xmlns="" val="1928097746"/>
                  </p:ext>
                </p:extLst>
              </p:nvPr>
            </p:nvGraphicFramePr>
            <p:xfrm>
              <a:off x="5794587" y="794805"/>
              <a:ext cx="2135687" cy="121127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17"/>
              </a:graphicData>
            </a:graphic>
          </p:graphicFrame>
          <p:pic>
            <p:nvPicPr>
              <p:cNvPr id="74" name="Picture 3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84580" y="596075"/>
                <a:ext cx="624984" cy="7193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4" name="TextBox 93"/>
              <p:cNvSpPr txBox="1"/>
              <p:nvPr/>
            </p:nvSpPr>
            <p:spPr>
              <a:xfrm>
                <a:off x="5385732" y="226743"/>
                <a:ext cx="1052317" cy="4048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dirty="0" smtClean="0"/>
                  <a:t>17.25%</a:t>
                </a:r>
                <a:endParaRPr lang="en-US" sz="3200" dirty="0"/>
              </a:p>
            </p:txBody>
          </p:sp>
        </p:grpSp>
      </p:grpSp>
      <p:sp>
        <p:nvSpPr>
          <p:cNvPr id="97" name="TextBox 96"/>
          <p:cNvSpPr txBox="1"/>
          <p:nvPr/>
        </p:nvSpPr>
        <p:spPr>
          <a:xfrm>
            <a:off x="12485077" y="2600069"/>
            <a:ext cx="956715" cy="377881"/>
          </a:xfrm>
          <a:prstGeom prst="rect">
            <a:avLst/>
          </a:prstGeom>
          <a:noFill/>
        </p:spPr>
        <p:txBody>
          <a:bodyPr wrap="none" lIns="132076" tIns="66038" rIns="132076" bIns="66038" rtlCol="0">
            <a:spAutoFit/>
          </a:bodyPr>
          <a:lstStyle/>
          <a:p>
            <a:r>
              <a:rPr lang="en-US" sz="1600" dirty="0" smtClean="0"/>
              <a:t>14.76%</a:t>
            </a:r>
            <a:endParaRPr lang="en-US" sz="1600" dirty="0"/>
          </a:p>
        </p:txBody>
      </p:sp>
      <p:sp>
        <p:nvSpPr>
          <p:cNvPr id="52" name="TextBox 51"/>
          <p:cNvSpPr txBox="1"/>
          <p:nvPr/>
        </p:nvSpPr>
        <p:spPr>
          <a:xfrm>
            <a:off x="11684122" y="1287692"/>
            <a:ext cx="4328934" cy="410365"/>
          </a:xfrm>
          <a:prstGeom prst="rect">
            <a:avLst/>
          </a:prstGeom>
          <a:noFill/>
        </p:spPr>
        <p:txBody>
          <a:bodyPr wrap="none" lIns="132076" tIns="66038" rIns="132076" bIns="66038" rtlCol="0">
            <a:spAutoFit/>
          </a:bodyPr>
          <a:lstStyle/>
          <a:p>
            <a:r>
              <a:rPr lang="en-US" dirty="0" err="1" smtClean="0"/>
              <a:t>Sumber</a:t>
            </a:r>
            <a:r>
              <a:rPr lang="en-US" dirty="0" smtClean="0"/>
              <a:t>: </a:t>
            </a:r>
            <a:r>
              <a:rPr lang="en-US" dirty="0"/>
              <a:t>D</a:t>
            </a:r>
            <a:r>
              <a:rPr lang="en-US" dirty="0" smtClean="0"/>
              <a:t>ata Span </a:t>
            </a:r>
            <a:r>
              <a:rPr lang="en-US" dirty="0" err="1" smtClean="0"/>
              <a:t>tanggal</a:t>
            </a:r>
            <a:r>
              <a:rPr lang="en-US" dirty="0" smtClean="0"/>
              <a:t> 29 </a:t>
            </a:r>
            <a:r>
              <a:rPr lang="en-US" dirty="0" err="1" smtClean="0"/>
              <a:t>maret</a:t>
            </a:r>
            <a:r>
              <a:rPr lang="en-US" dirty="0" smtClean="0"/>
              <a:t> 2019</a:t>
            </a:r>
            <a:endParaRPr lang="en-US" dirty="0"/>
          </a:p>
        </p:txBody>
      </p:sp>
      <p:cxnSp>
        <p:nvCxnSpPr>
          <p:cNvPr id="51" name="Straight Connector 50"/>
          <p:cNvCxnSpPr/>
          <p:nvPr/>
        </p:nvCxnSpPr>
        <p:spPr>
          <a:xfrm>
            <a:off x="11753850" y="1276350"/>
            <a:ext cx="489585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6330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2638CF7-5266-4243-9C84-2DDFE7AECB7D}"/>
              </a:ext>
            </a:extLst>
          </p:cNvPr>
          <p:cNvSpPr/>
          <p:nvPr/>
        </p:nvSpPr>
        <p:spPr>
          <a:xfrm>
            <a:off x="7177306" y="3454111"/>
            <a:ext cx="3257235" cy="3131475"/>
          </a:xfrm>
          <a:prstGeom prst="rect">
            <a:avLst/>
          </a:prstGeom>
          <a:solidFill>
            <a:srgbClr val="FAD1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baseline="-250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B558A324-644D-44EB-B159-5D0BC6A6C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4540" y="360619"/>
            <a:ext cx="7146854" cy="908915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0DB4EE7F-9DA9-435E-AF95-DC0429E491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2" y="407913"/>
            <a:ext cx="7146853" cy="9089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41948EA-7CB2-4A7D-93A8-2B703458C920}"/>
              </a:ext>
            </a:extLst>
          </p:cNvPr>
          <p:cNvSpPr txBox="1"/>
          <p:nvPr/>
        </p:nvSpPr>
        <p:spPr>
          <a:xfrm>
            <a:off x="5961370" y="398919"/>
            <a:ext cx="5722686" cy="13234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ID" sz="4000" b="1" dirty="0">
                <a:solidFill>
                  <a:srgbClr val="133160"/>
                </a:solidFill>
              </a:rPr>
              <a:t>REALISASI ANGGARAN</a:t>
            </a:r>
          </a:p>
          <a:p>
            <a:pPr algn="ctr"/>
            <a:r>
              <a:rPr lang="id-ID" sz="4000" b="1" dirty="0">
                <a:solidFill>
                  <a:srgbClr val="133160"/>
                </a:solidFill>
              </a:rPr>
              <a:t>TRIWULAN I</a:t>
            </a:r>
            <a:endParaRPr lang="en-ID" sz="4000" dirty="0">
              <a:solidFill>
                <a:srgbClr val="1331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776DD74-FDC9-4D23-A03D-AC2430B885C4}"/>
              </a:ext>
            </a:extLst>
          </p:cNvPr>
          <p:cNvSpPr txBox="1"/>
          <p:nvPr/>
        </p:nvSpPr>
        <p:spPr>
          <a:xfrm>
            <a:off x="7177305" y="4336341"/>
            <a:ext cx="3257235" cy="519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ID" sz="1100" dirty="0">
              <a:solidFill>
                <a:srgbClr val="1331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BE95605-D875-42A1-9875-DC8528FCD2B0}"/>
              </a:ext>
            </a:extLst>
          </p:cNvPr>
          <p:cNvSpPr txBox="1"/>
          <p:nvPr/>
        </p:nvSpPr>
        <p:spPr>
          <a:xfrm>
            <a:off x="7329021" y="2054207"/>
            <a:ext cx="3257235" cy="646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ID" sz="3600" b="1" dirty="0">
                <a:solidFill>
                  <a:srgbClr val="133160"/>
                </a:solidFill>
              </a:rPr>
              <a:t>KEMENDAGRI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670FB33-D20F-4E7B-AF88-2DAE320BA211}"/>
              </a:ext>
            </a:extLst>
          </p:cNvPr>
          <p:cNvSpPr txBox="1"/>
          <p:nvPr/>
        </p:nvSpPr>
        <p:spPr>
          <a:xfrm>
            <a:off x="7321231" y="2558726"/>
            <a:ext cx="3257235" cy="646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ID" sz="3600" b="1" dirty="0">
                <a:solidFill>
                  <a:srgbClr val="133160"/>
                </a:solidFill>
              </a:rPr>
              <a:t>TAHUN 2019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1E0C774-0DBD-4182-9F36-71A702C2A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1231" y="6670573"/>
            <a:ext cx="2824003" cy="33296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78CBB21-CF66-4618-9666-28DCBB09EB77}"/>
              </a:ext>
            </a:extLst>
          </p:cNvPr>
          <p:cNvSpPr txBox="1"/>
          <p:nvPr/>
        </p:nvSpPr>
        <p:spPr>
          <a:xfrm>
            <a:off x="7262503" y="1525482"/>
            <a:ext cx="3265025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ID" sz="4000" b="1" dirty="0">
                <a:solidFill>
                  <a:srgbClr val="133160"/>
                </a:solidFill>
              </a:rPr>
              <a:t>BPSDM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306CE447-492A-40AB-AB78-0FD03E4F6B23}"/>
              </a:ext>
            </a:extLst>
          </p:cNvPr>
          <p:cNvSpPr txBox="1"/>
          <p:nvPr/>
        </p:nvSpPr>
        <p:spPr>
          <a:xfrm>
            <a:off x="15005592" y="593877"/>
            <a:ext cx="2186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b="1" dirty="0"/>
              <a:t>PPSDM </a:t>
            </a:r>
          </a:p>
          <a:p>
            <a:r>
              <a:rPr lang="en-ID" sz="2400" b="1" dirty="0"/>
              <a:t>REGIONAL </a:t>
            </a:r>
          </a:p>
          <a:p>
            <a:r>
              <a:rPr lang="en-ID" sz="2400" b="1" dirty="0"/>
              <a:t>YOGYAKARTA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25B3E45-D081-4154-9C87-7B3567A34E8F}"/>
              </a:ext>
            </a:extLst>
          </p:cNvPr>
          <p:cNvSpPr txBox="1"/>
          <p:nvPr/>
        </p:nvSpPr>
        <p:spPr>
          <a:xfrm>
            <a:off x="12549079" y="752901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5400" b="1" dirty="0" smtClean="0"/>
              <a:t>2</a:t>
            </a:r>
            <a:r>
              <a:rPr lang="en-ID" sz="5400" b="1" dirty="0" smtClean="0"/>
              <a:t>4,</a:t>
            </a:r>
            <a:r>
              <a:rPr lang="id-ID" sz="5400" b="1" dirty="0" smtClean="0"/>
              <a:t>72</a:t>
            </a:r>
            <a:r>
              <a:rPr lang="en-ID" sz="5400" b="1" dirty="0" smtClean="0"/>
              <a:t>%</a:t>
            </a:r>
            <a:endParaRPr lang="en-ID" sz="5400" b="1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98EC85E-4CA1-4A66-AC66-32E8F8FAF7B3}"/>
              </a:ext>
            </a:extLst>
          </p:cNvPr>
          <p:cNvSpPr txBox="1"/>
          <p:nvPr/>
        </p:nvSpPr>
        <p:spPr>
          <a:xfrm>
            <a:off x="15090234" y="2461237"/>
            <a:ext cx="2186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b="1" dirty="0"/>
              <a:t>PPSDM </a:t>
            </a:r>
          </a:p>
          <a:p>
            <a:r>
              <a:rPr lang="en-ID" sz="2400" b="1" dirty="0"/>
              <a:t>REGIONAL </a:t>
            </a:r>
          </a:p>
          <a:p>
            <a:r>
              <a:rPr lang="en-ID" sz="2400" b="1" dirty="0"/>
              <a:t>MAKASSAR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EA83C74-D9BC-4F8D-9301-07F539A0FC1E}"/>
              </a:ext>
            </a:extLst>
          </p:cNvPr>
          <p:cNvSpPr txBox="1"/>
          <p:nvPr/>
        </p:nvSpPr>
        <p:spPr>
          <a:xfrm>
            <a:off x="12549079" y="2559980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 smtClean="0"/>
              <a:t>1</a:t>
            </a:r>
            <a:r>
              <a:rPr lang="id-ID" sz="5400" b="1" dirty="0" smtClean="0"/>
              <a:t>4</a:t>
            </a:r>
            <a:r>
              <a:rPr lang="en-ID" sz="5400" b="1" dirty="0" smtClean="0"/>
              <a:t>,</a:t>
            </a:r>
            <a:r>
              <a:rPr lang="id-ID" sz="5400" b="1" dirty="0" smtClean="0"/>
              <a:t>76</a:t>
            </a:r>
            <a:r>
              <a:rPr lang="en-ID" sz="5400" b="1" dirty="0" smtClean="0"/>
              <a:t>%</a:t>
            </a:r>
            <a:endParaRPr lang="en-ID" sz="54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2E21AAB-B91B-4A88-8D91-9584A2424C93}"/>
              </a:ext>
            </a:extLst>
          </p:cNvPr>
          <p:cNvSpPr txBox="1"/>
          <p:nvPr/>
        </p:nvSpPr>
        <p:spPr>
          <a:xfrm>
            <a:off x="15186992" y="4327281"/>
            <a:ext cx="2186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b="1" dirty="0"/>
              <a:t>PPSDM </a:t>
            </a:r>
          </a:p>
          <a:p>
            <a:r>
              <a:rPr lang="en-ID" sz="2400" b="1" dirty="0"/>
              <a:t>REGIONAL </a:t>
            </a:r>
          </a:p>
          <a:p>
            <a:r>
              <a:rPr lang="en-ID" sz="2400" b="1" dirty="0"/>
              <a:t>BANDUNG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9801A30-6B3C-4DDB-AFB0-643D32B6FBA1}"/>
              </a:ext>
            </a:extLst>
          </p:cNvPr>
          <p:cNvSpPr txBox="1"/>
          <p:nvPr/>
        </p:nvSpPr>
        <p:spPr>
          <a:xfrm>
            <a:off x="12544781" y="4411823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 smtClean="0"/>
              <a:t>1</a:t>
            </a:r>
            <a:r>
              <a:rPr lang="id-ID" sz="5400" b="1" dirty="0" smtClean="0"/>
              <a:t>4</a:t>
            </a:r>
            <a:r>
              <a:rPr lang="en-ID" sz="5400" b="1" dirty="0" smtClean="0"/>
              <a:t>,</a:t>
            </a:r>
            <a:r>
              <a:rPr lang="id-ID" sz="5400" b="1" dirty="0" smtClean="0"/>
              <a:t>31</a:t>
            </a:r>
            <a:r>
              <a:rPr lang="en-ID" sz="5400" b="1" dirty="0" smtClean="0"/>
              <a:t>%</a:t>
            </a:r>
            <a:endParaRPr lang="en-ID" sz="5400" b="1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135E9950-8891-4AB1-A527-BC6FDB9896A3}"/>
              </a:ext>
            </a:extLst>
          </p:cNvPr>
          <p:cNvSpPr txBox="1"/>
          <p:nvPr/>
        </p:nvSpPr>
        <p:spPr>
          <a:xfrm>
            <a:off x="15235763" y="6151057"/>
            <a:ext cx="2186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b="1" dirty="0"/>
              <a:t>PPSDM </a:t>
            </a:r>
          </a:p>
          <a:p>
            <a:r>
              <a:rPr lang="en-ID" sz="2400" b="1" dirty="0"/>
              <a:t>REGIONAL </a:t>
            </a:r>
          </a:p>
          <a:p>
            <a:r>
              <a:rPr lang="en-ID" sz="2400" b="1" dirty="0"/>
              <a:t>BUKITTINGGI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7F1240E3-EF10-4D72-8AAC-5D0F192F2C3B}"/>
              </a:ext>
            </a:extLst>
          </p:cNvPr>
          <p:cNvSpPr txBox="1"/>
          <p:nvPr/>
        </p:nvSpPr>
        <p:spPr>
          <a:xfrm>
            <a:off x="12606862" y="6309434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 smtClean="0"/>
              <a:t>14,</a:t>
            </a:r>
            <a:r>
              <a:rPr lang="id-ID" sz="5400" b="1" dirty="0" smtClean="0"/>
              <a:t>91</a:t>
            </a:r>
            <a:r>
              <a:rPr lang="en-ID" sz="5400" b="1" dirty="0" smtClean="0"/>
              <a:t>%</a:t>
            </a:r>
            <a:endParaRPr lang="en-ID" sz="5400" b="1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5459891F-F2CF-4BE3-885E-BFCF7B85CFFC}"/>
              </a:ext>
            </a:extLst>
          </p:cNvPr>
          <p:cNvSpPr txBox="1"/>
          <p:nvPr/>
        </p:nvSpPr>
        <p:spPr>
          <a:xfrm>
            <a:off x="15012522" y="7834061"/>
            <a:ext cx="253554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000" b="1" dirty="0"/>
              <a:t>BALAI PENGEMBANGAN KOMPETENSI  POL-PP DAN DAMLKAR ROHIL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F9406FD4-746F-4AE2-8048-F6EDACBABF24}"/>
              </a:ext>
            </a:extLst>
          </p:cNvPr>
          <p:cNvSpPr txBox="1"/>
          <p:nvPr/>
        </p:nvSpPr>
        <p:spPr>
          <a:xfrm>
            <a:off x="12626739" y="8153088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 smtClean="0"/>
              <a:t>1</a:t>
            </a:r>
            <a:r>
              <a:rPr lang="id-ID" sz="5400" b="1" dirty="0" smtClean="0"/>
              <a:t>5</a:t>
            </a:r>
            <a:r>
              <a:rPr lang="en-ID" sz="5400" b="1" dirty="0" smtClean="0"/>
              <a:t>,</a:t>
            </a:r>
            <a:r>
              <a:rPr lang="id-ID" sz="5400" b="1" dirty="0" smtClean="0"/>
              <a:t>45</a:t>
            </a:r>
            <a:r>
              <a:rPr lang="en-ID" sz="5400" b="1" dirty="0" smtClean="0"/>
              <a:t>%</a:t>
            </a:r>
            <a:endParaRPr lang="en-ID" sz="54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F7351716-DC7A-4CF3-8B0D-E3232AB6ADCB}"/>
              </a:ext>
            </a:extLst>
          </p:cNvPr>
          <p:cNvSpPr txBox="1"/>
          <p:nvPr/>
        </p:nvSpPr>
        <p:spPr>
          <a:xfrm>
            <a:off x="417938" y="917619"/>
            <a:ext cx="21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200" b="1" dirty="0"/>
              <a:t>PUSAT I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A66684C7-FC66-4EDE-9636-F99AC1613918}"/>
              </a:ext>
            </a:extLst>
          </p:cNvPr>
          <p:cNvSpPr txBox="1"/>
          <p:nvPr/>
        </p:nvSpPr>
        <p:spPr>
          <a:xfrm>
            <a:off x="2532546" y="767567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 smtClean="0"/>
              <a:t>1</a:t>
            </a:r>
            <a:r>
              <a:rPr lang="id-ID" sz="5400" b="1" dirty="0" smtClean="0"/>
              <a:t>6</a:t>
            </a:r>
            <a:r>
              <a:rPr lang="en-ID" sz="5400" b="1" dirty="0" smtClean="0"/>
              <a:t>,</a:t>
            </a:r>
            <a:r>
              <a:rPr lang="id-ID" sz="5400" b="1" dirty="0" smtClean="0"/>
              <a:t>80</a:t>
            </a:r>
            <a:r>
              <a:rPr lang="en-ID" sz="5400" b="1" dirty="0" smtClean="0"/>
              <a:t>%</a:t>
            </a:r>
            <a:endParaRPr lang="en-ID" sz="5400" b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AF133AB0-4F57-469D-B87B-F12444BE95F6}"/>
              </a:ext>
            </a:extLst>
          </p:cNvPr>
          <p:cNvSpPr txBox="1"/>
          <p:nvPr/>
        </p:nvSpPr>
        <p:spPr>
          <a:xfrm>
            <a:off x="236538" y="2793400"/>
            <a:ext cx="21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200" b="1" dirty="0"/>
              <a:t>PUSAT II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5B10585E-8969-41BE-9B92-85C950E0253B}"/>
              </a:ext>
            </a:extLst>
          </p:cNvPr>
          <p:cNvSpPr txBox="1"/>
          <p:nvPr/>
        </p:nvSpPr>
        <p:spPr>
          <a:xfrm>
            <a:off x="2598144" y="2660781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/>
              <a:t>5,46%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0A0DF21-C8C7-4C29-8F31-EEE6826F1360}"/>
              </a:ext>
            </a:extLst>
          </p:cNvPr>
          <p:cNvSpPr txBox="1"/>
          <p:nvPr/>
        </p:nvSpPr>
        <p:spPr>
          <a:xfrm>
            <a:off x="274020" y="4625847"/>
            <a:ext cx="21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200" b="1" dirty="0"/>
              <a:t>PUSAT III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E6E52FD6-D63F-4B8F-B18F-F917FA9470E5}"/>
              </a:ext>
            </a:extLst>
          </p:cNvPr>
          <p:cNvSpPr txBox="1"/>
          <p:nvPr/>
        </p:nvSpPr>
        <p:spPr>
          <a:xfrm>
            <a:off x="2621927" y="4433330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 smtClean="0"/>
              <a:t>1,</a:t>
            </a:r>
            <a:r>
              <a:rPr lang="id-ID" sz="5400" b="1" dirty="0" smtClean="0"/>
              <a:t>63</a:t>
            </a:r>
            <a:r>
              <a:rPr lang="en-ID" sz="5400" b="1" dirty="0" smtClean="0"/>
              <a:t>%</a:t>
            </a:r>
            <a:endParaRPr lang="en-ID" sz="54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6F54A1A-02A2-4560-83B9-55F52614798D}"/>
              </a:ext>
            </a:extLst>
          </p:cNvPr>
          <p:cNvSpPr txBox="1"/>
          <p:nvPr/>
        </p:nvSpPr>
        <p:spPr>
          <a:xfrm>
            <a:off x="2585234" y="6273688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/>
              <a:t>7,26%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7BDEF6FD-4C98-4693-A936-2E03BD1D15BB}"/>
              </a:ext>
            </a:extLst>
          </p:cNvPr>
          <p:cNvSpPr txBox="1"/>
          <p:nvPr/>
        </p:nvSpPr>
        <p:spPr>
          <a:xfrm>
            <a:off x="367882" y="6475488"/>
            <a:ext cx="21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200" b="1" dirty="0"/>
              <a:t>PUSAT IV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14524D2B-5F1D-4BC4-B3F0-2F0C170A4A2F}"/>
              </a:ext>
            </a:extLst>
          </p:cNvPr>
          <p:cNvSpPr txBox="1"/>
          <p:nvPr/>
        </p:nvSpPr>
        <p:spPr>
          <a:xfrm>
            <a:off x="288788" y="8357672"/>
            <a:ext cx="223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800" b="1" dirty="0"/>
              <a:t>SEKRETARIAT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7E137FC-AB56-478D-B88F-BCB8BC05DD8B}"/>
              </a:ext>
            </a:extLst>
          </p:cNvPr>
          <p:cNvSpPr txBox="1"/>
          <p:nvPr/>
        </p:nvSpPr>
        <p:spPr>
          <a:xfrm>
            <a:off x="2447253" y="8136924"/>
            <a:ext cx="26776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5400" b="1" dirty="0" smtClean="0"/>
              <a:t>2</a:t>
            </a:r>
            <a:r>
              <a:rPr lang="id-ID" sz="5400" b="1" dirty="0" smtClean="0"/>
              <a:t>2</a:t>
            </a:r>
            <a:r>
              <a:rPr lang="en-ID" sz="5400" b="1" dirty="0" smtClean="0"/>
              <a:t>,</a:t>
            </a:r>
            <a:r>
              <a:rPr lang="id-ID" sz="5400" b="1" dirty="0" smtClean="0"/>
              <a:t>90</a:t>
            </a:r>
            <a:r>
              <a:rPr lang="en-ID" sz="5400" b="1" dirty="0" smtClean="0"/>
              <a:t>%</a:t>
            </a:r>
            <a:endParaRPr lang="en-ID" sz="54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D2C25D78-87B4-40CA-8D7D-2E95D9D45597}"/>
              </a:ext>
            </a:extLst>
          </p:cNvPr>
          <p:cNvSpPr txBox="1"/>
          <p:nvPr/>
        </p:nvSpPr>
        <p:spPr>
          <a:xfrm>
            <a:off x="7246976" y="4291334"/>
            <a:ext cx="3270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7200" b="1" dirty="0" smtClean="0">
                <a:solidFill>
                  <a:schemeClr val="bg1"/>
                </a:solidFill>
              </a:rPr>
              <a:t>1</a:t>
            </a:r>
            <a:r>
              <a:rPr lang="id-ID" sz="7200" b="1" dirty="0" smtClean="0">
                <a:solidFill>
                  <a:schemeClr val="bg1"/>
                </a:solidFill>
              </a:rPr>
              <a:t>7</a:t>
            </a:r>
            <a:r>
              <a:rPr lang="en-ID" sz="7200" b="1" dirty="0" smtClean="0">
                <a:solidFill>
                  <a:schemeClr val="bg1"/>
                </a:solidFill>
              </a:rPr>
              <a:t>,</a:t>
            </a:r>
            <a:r>
              <a:rPr lang="id-ID" sz="7200" b="1" dirty="0" smtClean="0">
                <a:solidFill>
                  <a:schemeClr val="bg1"/>
                </a:solidFill>
              </a:rPr>
              <a:t>25</a:t>
            </a:r>
            <a:r>
              <a:rPr lang="en-ID" sz="7200" b="1" dirty="0" smtClean="0">
                <a:solidFill>
                  <a:schemeClr val="bg1"/>
                </a:solidFill>
              </a:rPr>
              <a:t>%</a:t>
            </a:r>
            <a:endParaRPr lang="en-ID" sz="7200" b="1" dirty="0">
              <a:solidFill>
                <a:schemeClr val="bg1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F670FB33-D20F-4E7B-AF88-2DAE320BA211}"/>
              </a:ext>
            </a:extLst>
          </p:cNvPr>
          <p:cNvSpPr txBox="1"/>
          <p:nvPr/>
        </p:nvSpPr>
        <p:spPr>
          <a:xfrm>
            <a:off x="11330007" y="9484091"/>
            <a:ext cx="675720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 smtClean="0"/>
              <a:t>Sumber Data: OM-SPAN Tgl. 29-03-19</a:t>
            </a:r>
            <a:endParaRPr lang="en-ID" sz="2000" b="1" dirty="0"/>
          </a:p>
        </p:txBody>
      </p:sp>
    </p:spTree>
    <p:extLst>
      <p:ext uri="{BB962C8B-B14F-4D97-AF65-F5344CB8AC3E}">
        <p14:creationId xmlns:p14="http://schemas.microsoft.com/office/powerpoint/2010/main" xmlns="" val="3524579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>
            <a:extLst>
              <a:ext uri="{FF2B5EF4-FFF2-40B4-BE49-F238E27FC236}">
                <a16:creationId xmlns:a16="http://schemas.microsoft.com/office/drawing/2014/main" xmlns="" id="{EA8ADA9F-99E3-4964-8962-1118D1439F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7610141" cy="9906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366C3164-AA9F-47E3-913A-4F002BC0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20636" y="0"/>
            <a:ext cx="17410644" cy="9906001"/>
            <a:chOff x="-14288" y="0"/>
            <a:chExt cx="12053888" cy="6858001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xmlns="" id="{23FFBAC2-26D2-48B6-B2AA-34AEA0E79E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33" name="Rectangle 5">
                <a:extLst>
                  <a:ext uri="{FF2B5EF4-FFF2-40B4-BE49-F238E27FC236}">
                    <a16:creationId xmlns:a16="http://schemas.microsoft.com/office/drawing/2014/main" xmlns="" id="{9B164BCB-27D3-4B8C-AC13-0A6F461082B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xmlns="" id="{10B247BE-F4A2-4259-9B20-FB9A555D2802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7">
                <a:extLst>
                  <a:ext uri="{FF2B5EF4-FFF2-40B4-BE49-F238E27FC236}">
                    <a16:creationId xmlns:a16="http://schemas.microsoft.com/office/drawing/2014/main" xmlns="" id="{39322C5A-DB6D-4B28-8C1C-1B1E89678918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8">
                <a:extLst>
                  <a:ext uri="{FF2B5EF4-FFF2-40B4-BE49-F238E27FC236}">
                    <a16:creationId xmlns:a16="http://schemas.microsoft.com/office/drawing/2014/main" xmlns="" id="{67009B08-E345-4516-96EC-ED0AB1F30BAF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Freeform 9">
                <a:extLst>
                  <a:ext uri="{FF2B5EF4-FFF2-40B4-BE49-F238E27FC236}">
                    <a16:creationId xmlns:a16="http://schemas.microsoft.com/office/drawing/2014/main" xmlns="" id="{DFE2793C-165C-4635-A26E-C569C8E0C536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10">
                <a:extLst>
                  <a:ext uri="{FF2B5EF4-FFF2-40B4-BE49-F238E27FC236}">
                    <a16:creationId xmlns:a16="http://schemas.microsoft.com/office/drawing/2014/main" xmlns="" id="{ECDFEF2C-7B0A-41A1-BB61-C92CB3E3A77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11">
                <a:extLst>
                  <a:ext uri="{FF2B5EF4-FFF2-40B4-BE49-F238E27FC236}">
                    <a16:creationId xmlns:a16="http://schemas.microsoft.com/office/drawing/2014/main" xmlns="" id="{0012A396-1946-4B40-AA39-0790157CE932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12">
                <a:extLst>
                  <a:ext uri="{FF2B5EF4-FFF2-40B4-BE49-F238E27FC236}">
                    <a16:creationId xmlns:a16="http://schemas.microsoft.com/office/drawing/2014/main" xmlns="" id="{CD6C6024-F73D-4991-97B9-BE53FF24E311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13">
                <a:extLst>
                  <a:ext uri="{FF2B5EF4-FFF2-40B4-BE49-F238E27FC236}">
                    <a16:creationId xmlns:a16="http://schemas.microsoft.com/office/drawing/2014/main" xmlns="" id="{5977EDD1-3D10-43FA-B800-7A7C8112B77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14">
                <a:extLst>
                  <a:ext uri="{FF2B5EF4-FFF2-40B4-BE49-F238E27FC236}">
                    <a16:creationId xmlns:a16="http://schemas.microsoft.com/office/drawing/2014/main" xmlns="" id="{D37988CF-9FC6-48F5-82F8-D2EB0178A3B9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15">
                <a:extLst>
                  <a:ext uri="{FF2B5EF4-FFF2-40B4-BE49-F238E27FC236}">
                    <a16:creationId xmlns:a16="http://schemas.microsoft.com/office/drawing/2014/main" xmlns="" id="{EC5BB05B-491C-414A-91C3-B1CAB785A84C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Line 16">
                <a:extLst>
                  <a:ext uri="{FF2B5EF4-FFF2-40B4-BE49-F238E27FC236}">
                    <a16:creationId xmlns:a16="http://schemas.microsoft.com/office/drawing/2014/main" xmlns="" id="{F3180CB6-F8D2-4596-B6CB-F9CEF5D3894E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45" name="Freeform 17">
                <a:extLst>
                  <a:ext uri="{FF2B5EF4-FFF2-40B4-BE49-F238E27FC236}">
                    <a16:creationId xmlns:a16="http://schemas.microsoft.com/office/drawing/2014/main" xmlns="" id="{DF338DD3-80F8-4F68-AC7C-361ABF2A9BF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18">
                <a:extLst>
                  <a:ext uri="{FF2B5EF4-FFF2-40B4-BE49-F238E27FC236}">
                    <a16:creationId xmlns:a16="http://schemas.microsoft.com/office/drawing/2014/main" xmlns="" id="{9666E4DB-B855-4A4E-BB50-1880738C11D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19">
                <a:extLst>
                  <a:ext uri="{FF2B5EF4-FFF2-40B4-BE49-F238E27FC236}">
                    <a16:creationId xmlns:a16="http://schemas.microsoft.com/office/drawing/2014/main" xmlns="" id="{F570FD9C-B435-4EF1-962C-621F1261AA5B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8" name="Freeform 20">
                <a:extLst>
                  <a:ext uri="{FF2B5EF4-FFF2-40B4-BE49-F238E27FC236}">
                    <a16:creationId xmlns:a16="http://schemas.microsoft.com/office/drawing/2014/main" xmlns="" id="{E236AF0B-3BDC-43C3-8FFC-2A94121E946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9" name="Rectangle 21">
                <a:extLst>
                  <a:ext uri="{FF2B5EF4-FFF2-40B4-BE49-F238E27FC236}">
                    <a16:creationId xmlns:a16="http://schemas.microsoft.com/office/drawing/2014/main" xmlns="" id="{3BA2C208-5097-4497-AA2C-ADDDAB48B6A5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50" name="Freeform 22">
                <a:extLst>
                  <a:ext uri="{FF2B5EF4-FFF2-40B4-BE49-F238E27FC236}">
                    <a16:creationId xmlns:a16="http://schemas.microsoft.com/office/drawing/2014/main" xmlns="" id="{6A45DD96-8D07-43CA-B036-6FDA880A17B2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1" name="Freeform 23">
                <a:extLst>
                  <a:ext uri="{FF2B5EF4-FFF2-40B4-BE49-F238E27FC236}">
                    <a16:creationId xmlns:a16="http://schemas.microsoft.com/office/drawing/2014/main" xmlns="" id="{AF7F7CBB-E154-4CD5-9ED0-D5DDC1DFEAE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2" name="Freeform 24">
                <a:extLst>
                  <a:ext uri="{FF2B5EF4-FFF2-40B4-BE49-F238E27FC236}">
                    <a16:creationId xmlns:a16="http://schemas.microsoft.com/office/drawing/2014/main" xmlns="" id="{EFF4AB16-41DD-4877-8C28-ED78F4CA7FEA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3" name="Freeform 25">
                <a:extLst>
                  <a:ext uri="{FF2B5EF4-FFF2-40B4-BE49-F238E27FC236}">
                    <a16:creationId xmlns:a16="http://schemas.microsoft.com/office/drawing/2014/main" xmlns="" id="{30BCBD5D-92EB-487E-B1D0-F9000D45D10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4" name="Freeform 26">
                <a:extLst>
                  <a:ext uri="{FF2B5EF4-FFF2-40B4-BE49-F238E27FC236}">
                    <a16:creationId xmlns:a16="http://schemas.microsoft.com/office/drawing/2014/main" xmlns="" id="{DA07BDB8-9827-4EBF-9B99-6C503EA0BC6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5" name="Freeform 27">
                <a:extLst>
                  <a:ext uri="{FF2B5EF4-FFF2-40B4-BE49-F238E27FC236}">
                    <a16:creationId xmlns:a16="http://schemas.microsoft.com/office/drawing/2014/main" xmlns="" id="{7F41FB05-1B3F-450A-A1A7-8C8BD182A54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6" name="Freeform 28">
                <a:extLst>
                  <a:ext uri="{FF2B5EF4-FFF2-40B4-BE49-F238E27FC236}">
                    <a16:creationId xmlns:a16="http://schemas.microsoft.com/office/drawing/2014/main" xmlns="" id="{0629E219-1F32-41C1-B921-05E4561179BE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7" name="Freeform 29">
                <a:extLst>
                  <a:ext uri="{FF2B5EF4-FFF2-40B4-BE49-F238E27FC236}">
                    <a16:creationId xmlns:a16="http://schemas.microsoft.com/office/drawing/2014/main" xmlns="" id="{8081FB28-486E-4C09-9D15-0B2657B56FB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8" name="Freeform 30">
                <a:extLst>
                  <a:ext uri="{FF2B5EF4-FFF2-40B4-BE49-F238E27FC236}">
                    <a16:creationId xmlns:a16="http://schemas.microsoft.com/office/drawing/2014/main" xmlns="" id="{CB547EFB-F29D-4336-9644-0AE7A94EA4CD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9" name="Freeform 31">
                <a:extLst>
                  <a:ext uri="{FF2B5EF4-FFF2-40B4-BE49-F238E27FC236}">
                    <a16:creationId xmlns:a16="http://schemas.microsoft.com/office/drawing/2014/main" xmlns="" id="{BB2793F4-FAD7-459A-BC46-06BB1D4FAAC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xmlns="" id="{FC01589C-0235-4B21-B264-777746D4D59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3" name="Freeform 32">
                <a:extLst>
                  <a:ext uri="{FF2B5EF4-FFF2-40B4-BE49-F238E27FC236}">
                    <a16:creationId xmlns:a16="http://schemas.microsoft.com/office/drawing/2014/main" xmlns="" id="{678F5669-8CE7-445E-8D54-49C5E2013B4D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33">
                <a:extLst>
                  <a:ext uri="{FF2B5EF4-FFF2-40B4-BE49-F238E27FC236}">
                    <a16:creationId xmlns:a16="http://schemas.microsoft.com/office/drawing/2014/main" xmlns="" id="{E93A3F8E-D876-485E-9EDC-43E315DE1EE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34">
                <a:extLst>
                  <a:ext uri="{FF2B5EF4-FFF2-40B4-BE49-F238E27FC236}">
                    <a16:creationId xmlns:a16="http://schemas.microsoft.com/office/drawing/2014/main" xmlns="" id="{B4F848A6-931A-4CC9-9B29-C7A9CEA3ACED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35">
                <a:extLst>
                  <a:ext uri="{FF2B5EF4-FFF2-40B4-BE49-F238E27FC236}">
                    <a16:creationId xmlns:a16="http://schemas.microsoft.com/office/drawing/2014/main" xmlns="" id="{5C4204D4-6782-4DB1-8FF8-86CC698AF2F1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36">
                <a:extLst>
                  <a:ext uri="{FF2B5EF4-FFF2-40B4-BE49-F238E27FC236}">
                    <a16:creationId xmlns:a16="http://schemas.microsoft.com/office/drawing/2014/main" xmlns="" id="{3907C583-5764-43DC-8AF9-992D3472F678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37">
                <a:extLst>
                  <a:ext uri="{FF2B5EF4-FFF2-40B4-BE49-F238E27FC236}">
                    <a16:creationId xmlns:a16="http://schemas.microsoft.com/office/drawing/2014/main" xmlns="" id="{56CE3D6E-1121-4EF2-9DFB-7F3937FCCD05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38">
                <a:extLst>
                  <a:ext uri="{FF2B5EF4-FFF2-40B4-BE49-F238E27FC236}">
                    <a16:creationId xmlns:a16="http://schemas.microsoft.com/office/drawing/2014/main" xmlns="" id="{3AEB7245-E197-4AE5-BCFC-7821E49EFE4F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39">
                <a:extLst>
                  <a:ext uri="{FF2B5EF4-FFF2-40B4-BE49-F238E27FC236}">
                    <a16:creationId xmlns:a16="http://schemas.microsoft.com/office/drawing/2014/main" xmlns="" id="{801E9C76-F4FB-4C4D-9350-B526F294E012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40">
                <a:extLst>
                  <a:ext uri="{FF2B5EF4-FFF2-40B4-BE49-F238E27FC236}">
                    <a16:creationId xmlns:a16="http://schemas.microsoft.com/office/drawing/2014/main" xmlns="" id="{F9C0C5DE-6C8C-4CD0-9C91-6A132A06DA79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Rectangle 41">
                <a:extLst>
                  <a:ext uri="{FF2B5EF4-FFF2-40B4-BE49-F238E27FC236}">
                    <a16:creationId xmlns:a16="http://schemas.microsoft.com/office/drawing/2014/main" xmlns="" id="{955A7039-8B66-4CF0-8048-0AD0F4A5B85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pic>
        <p:nvPicPr>
          <p:cNvPr id="61" name="Picture 2">
            <a:extLst>
              <a:ext uri="{FF2B5EF4-FFF2-40B4-BE49-F238E27FC236}">
                <a16:creationId xmlns:a16="http://schemas.microsoft.com/office/drawing/2014/main" xmlns="" id="{6D651BB0-1DFD-4941-83DD-704006F6B1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610141" cy="9906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Round Diagonal Corner Rectangle 6">
            <a:extLst>
              <a:ext uri="{FF2B5EF4-FFF2-40B4-BE49-F238E27FC236}">
                <a16:creationId xmlns:a16="http://schemas.microsoft.com/office/drawing/2014/main" xmlns="" id="{3D66C6E3-EBD2-40B7-8FD8-D6D2250FC4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16298" y="1167193"/>
            <a:ext cx="14772948" cy="7560791"/>
          </a:xfrm>
          <a:prstGeom prst="round2DiagRect">
            <a:avLst>
              <a:gd name="adj1" fmla="val 6185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xmlns="" id="{3BD566F4-98D8-4777-9B1C-266BAC0369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011" y="2784539"/>
            <a:ext cx="13843523" cy="43261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7BF0791-4E6C-40BD-B6BF-3B86544C2726}"/>
              </a:ext>
            </a:extLst>
          </p:cNvPr>
          <p:cNvSpPr/>
          <p:nvPr/>
        </p:nvSpPr>
        <p:spPr>
          <a:xfrm>
            <a:off x="4348638" y="6615465"/>
            <a:ext cx="9083040" cy="8300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xmlns="" val="35327070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14971C58-AB76-4A2A-B231-5F8CA03CF4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2255</TotalTime>
  <Words>645</Words>
  <Application>Microsoft Office PowerPoint</Application>
  <PresentationFormat>Custom</PresentationFormat>
  <Paragraphs>236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Circuit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FANO BAGREN</dc:creator>
  <cp:lastModifiedBy>azis umum</cp:lastModifiedBy>
  <cp:revision>110</cp:revision>
  <cp:lastPrinted>2019-04-01T01:55:47Z</cp:lastPrinted>
  <dcterms:created xsi:type="dcterms:W3CDTF">2019-03-20T07:37:17Z</dcterms:created>
  <dcterms:modified xsi:type="dcterms:W3CDTF">2019-04-01T03:07:12Z</dcterms:modified>
</cp:coreProperties>
</file>