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3"/>
  </p:notesMasterIdLst>
  <p:sldIdLst>
    <p:sldId id="258" r:id="rId4"/>
    <p:sldId id="1863" r:id="rId5"/>
    <p:sldId id="1864" r:id="rId6"/>
    <p:sldId id="1865" r:id="rId7"/>
    <p:sldId id="1876" r:id="rId8"/>
    <p:sldId id="407" r:id="rId9"/>
    <p:sldId id="307" r:id="rId10"/>
    <p:sldId id="405" r:id="rId11"/>
    <p:sldId id="259" r:id="rId12"/>
    <p:sldId id="1873" r:id="rId13"/>
    <p:sldId id="1866" r:id="rId14"/>
    <p:sldId id="1874" r:id="rId15"/>
    <p:sldId id="1869" r:id="rId16"/>
    <p:sldId id="1875" r:id="rId17"/>
    <p:sldId id="260" r:id="rId18"/>
    <p:sldId id="263" r:id="rId19"/>
    <p:sldId id="264" r:id="rId20"/>
    <p:sldId id="266" r:id="rId21"/>
    <p:sldId id="1870" r:id="rId22"/>
    <p:sldId id="269" r:id="rId23"/>
    <p:sldId id="268" r:id="rId24"/>
    <p:sldId id="1872" r:id="rId25"/>
    <p:sldId id="270" r:id="rId26"/>
    <p:sldId id="277" r:id="rId27"/>
    <p:sldId id="271" r:id="rId28"/>
    <p:sldId id="273" r:id="rId29"/>
    <p:sldId id="275" r:id="rId30"/>
    <p:sldId id="1871" r:id="rId31"/>
    <p:sldId id="276" r:id="rId32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889E54-3C1F-4800-B5DE-D25395FB8320}" type="doc">
      <dgm:prSet loTypeId="urn:microsoft.com/office/officeart/2005/8/layout/matrix3" loCatId="cycle" qsTypeId="urn:microsoft.com/office/officeart/2005/8/quickstyle/3D4" qsCatId="3D" csTypeId="urn:microsoft.com/office/officeart/2005/8/colors/accent2_4" csCatId="accent2" phldr="1"/>
      <dgm:spPr/>
    </dgm:pt>
    <dgm:pt modelId="{07FA728B-4276-46E5-90B3-FA3DC3608B41}">
      <dgm:prSet phldrT="[Text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id-ID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VOLATILITY</a:t>
          </a:r>
        </a:p>
        <a:p>
          <a:r>
            <a:rPr lang="en-US" sz="1800" spc="-5" dirty="0" err="1">
              <a:latin typeface="Arial"/>
              <a:cs typeface="Arial"/>
            </a:rPr>
            <a:t>lingkungan</a:t>
          </a:r>
          <a:r>
            <a:rPr lang="en-US" sz="1800" spc="-5" dirty="0">
              <a:latin typeface="Arial"/>
              <a:cs typeface="Arial"/>
            </a:rPr>
            <a:t> </a:t>
          </a:r>
          <a:r>
            <a:rPr lang="en-US" sz="1800" spc="-5" dirty="0" err="1">
              <a:latin typeface="Arial"/>
              <a:cs typeface="Arial"/>
            </a:rPr>
            <a:t>bisnis</a:t>
          </a:r>
          <a:r>
            <a:rPr lang="en-US" sz="1800" spc="-5" dirty="0">
              <a:latin typeface="Arial"/>
              <a:cs typeface="Arial"/>
            </a:rPr>
            <a:t>  yang </a:t>
          </a:r>
          <a:r>
            <a:rPr lang="en-US" sz="1800" spc="-5" dirty="0" err="1">
              <a:latin typeface="Arial"/>
              <a:cs typeface="Arial"/>
            </a:rPr>
            <a:t>labil</a:t>
          </a:r>
          <a:r>
            <a:rPr lang="en-US" sz="1800" spc="-5" dirty="0">
              <a:latin typeface="Arial"/>
              <a:cs typeface="Arial"/>
            </a:rPr>
            <a:t>,</a:t>
          </a:r>
          <a:r>
            <a:rPr lang="en-US" sz="1800" spc="-20" dirty="0">
              <a:latin typeface="Arial"/>
              <a:cs typeface="Arial"/>
            </a:rPr>
            <a:t> </a:t>
          </a:r>
          <a:r>
            <a:rPr lang="en-US" sz="1800" spc="-5" dirty="0" err="1">
              <a:latin typeface="Arial"/>
              <a:cs typeface="Arial"/>
            </a:rPr>
            <a:t>berubah</a:t>
          </a:r>
          <a:r>
            <a:rPr lang="en-US" sz="1800" spc="-5" dirty="0">
              <a:latin typeface="Arial"/>
              <a:cs typeface="Arial"/>
            </a:rPr>
            <a:t>  </a:t>
          </a:r>
          <a:r>
            <a:rPr lang="en-US" sz="1800" spc="-5" dirty="0" err="1">
              <a:latin typeface="Arial"/>
              <a:cs typeface="Arial"/>
            </a:rPr>
            <a:t>amat</a:t>
          </a:r>
          <a:r>
            <a:rPr lang="en-US" sz="1800" spc="-5" dirty="0">
              <a:latin typeface="Arial"/>
              <a:cs typeface="Arial"/>
            </a:rPr>
            <a:t> </a:t>
          </a:r>
          <a:r>
            <a:rPr lang="en-US" sz="1800" spc="-5" dirty="0" err="1">
              <a:latin typeface="Arial"/>
              <a:cs typeface="Arial"/>
            </a:rPr>
            <a:t>cepat</a:t>
          </a:r>
          <a:r>
            <a:rPr lang="en-US" sz="1800" spc="-5" dirty="0">
              <a:latin typeface="Arial"/>
              <a:cs typeface="Arial"/>
            </a:rPr>
            <a:t> dan  </a:t>
          </a:r>
          <a:r>
            <a:rPr lang="en-US" sz="1800" spc="-5" dirty="0" err="1">
              <a:latin typeface="Arial"/>
              <a:cs typeface="Arial"/>
            </a:rPr>
            <a:t>terjadi</a:t>
          </a:r>
          <a:r>
            <a:rPr lang="en-US" sz="1800" spc="-5" dirty="0">
              <a:latin typeface="Arial"/>
              <a:cs typeface="Arial"/>
            </a:rPr>
            <a:t> </a:t>
          </a:r>
          <a:r>
            <a:rPr lang="en-US" sz="1800" spc="-5" dirty="0" err="1">
              <a:latin typeface="Arial"/>
              <a:cs typeface="Arial"/>
            </a:rPr>
            <a:t>dalam</a:t>
          </a:r>
          <a:r>
            <a:rPr lang="en-US" sz="1800" spc="-5" dirty="0">
              <a:latin typeface="Arial"/>
              <a:cs typeface="Arial"/>
            </a:rPr>
            <a:t> </a:t>
          </a:r>
          <a:r>
            <a:rPr lang="en-US" sz="1800" spc="-5" dirty="0" err="1">
              <a:latin typeface="Arial"/>
              <a:cs typeface="Arial"/>
            </a:rPr>
            <a:t>skala</a:t>
          </a:r>
          <a:r>
            <a:rPr lang="en-US" sz="1800" spc="-5" dirty="0">
              <a:latin typeface="Arial"/>
              <a:cs typeface="Arial"/>
            </a:rPr>
            <a:t>  </a:t>
          </a:r>
          <a:r>
            <a:rPr lang="en-US" sz="1800" spc="-5" dirty="0" err="1">
              <a:latin typeface="Arial"/>
              <a:cs typeface="Arial"/>
            </a:rPr>
            <a:t>besar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7AF4F8D-66C0-4855-9198-DACC92229060}" type="parTrans" cxnId="{ADE640B0-1803-47BE-9ACC-C1311F406A53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5E525F-1A1B-4210-AEFD-FFAA0B853BDC}" type="sibTrans" cxnId="{ADE640B0-1803-47BE-9ACC-C1311F406A53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8709491-2838-498C-A916-888E73BC9B7E}">
      <dgm:prSet phldrT="[Text]" custT="1"/>
      <dgm:spPr>
        <a:solidFill>
          <a:srgbClr val="FFFF00"/>
        </a:solidFill>
      </dgm:spPr>
      <dgm:t>
        <a:bodyPr/>
        <a:lstStyle/>
        <a:p>
          <a:r>
            <a:rPr lang="id-ID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UNCERTAINTY</a:t>
          </a:r>
        </a:p>
        <a:p>
          <a:r>
            <a:rPr lang="en-US" sz="1800" spc="-5" dirty="0" err="1">
              <a:solidFill>
                <a:srgbClr val="FF0000"/>
              </a:solidFill>
              <a:latin typeface="Arial"/>
              <a:cs typeface="Arial"/>
            </a:rPr>
            <a:t>sulitnya</a:t>
          </a:r>
          <a:r>
            <a:rPr lang="en-US" sz="1800" spc="-2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spc="-5" dirty="0" err="1">
              <a:solidFill>
                <a:srgbClr val="FF0000"/>
              </a:solidFill>
              <a:latin typeface="Arial"/>
              <a:cs typeface="Arial"/>
            </a:rPr>
            <a:t>memprediksi</a:t>
          </a:r>
          <a:r>
            <a:rPr lang="en-US" sz="1800" spc="-5" dirty="0">
              <a:solidFill>
                <a:srgbClr val="FF0000"/>
              </a:solidFill>
              <a:latin typeface="Arial"/>
              <a:cs typeface="Arial"/>
            </a:rPr>
            <a:t>  </a:t>
          </a:r>
          <a:r>
            <a:rPr lang="en-US" sz="1800" spc="-5" dirty="0" err="1">
              <a:solidFill>
                <a:srgbClr val="FF0000"/>
              </a:solidFill>
              <a:latin typeface="Arial"/>
              <a:cs typeface="Arial"/>
            </a:rPr>
            <a:t>dengan</a:t>
          </a:r>
          <a:r>
            <a:rPr lang="en-US" sz="18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spc="-5" dirty="0" err="1">
              <a:solidFill>
                <a:srgbClr val="FF0000"/>
              </a:solidFill>
              <a:latin typeface="Arial"/>
              <a:cs typeface="Arial"/>
            </a:rPr>
            <a:t>akurat</a:t>
          </a:r>
          <a:r>
            <a:rPr lang="en-US" sz="18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spc="-5" dirty="0" err="1">
              <a:solidFill>
                <a:srgbClr val="FF0000"/>
              </a:solidFill>
              <a:latin typeface="Arial"/>
              <a:cs typeface="Arial"/>
            </a:rPr>
            <a:t>apa</a:t>
          </a:r>
          <a:r>
            <a:rPr lang="en-US" sz="1800" spc="-5" dirty="0">
              <a:solidFill>
                <a:srgbClr val="FF0000"/>
              </a:solidFill>
              <a:latin typeface="Arial"/>
              <a:cs typeface="Arial"/>
            </a:rPr>
            <a:t>  yang </a:t>
          </a:r>
          <a:r>
            <a:rPr lang="en-US" sz="1800" spc="-5" dirty="0" err="1">
              <a:solidFill>
                <a:srgbClr val="FF0000"/>
              </a:solidFill>
              <a:latin typeface="Arial"/>
              <a:cs typeface="Arial"/>
            </a:rPr>
            <a:t>akan</a:t>
          </a:r>
          <a:r>
            <a:rPr lang="en-US" sz="1800" spc="-1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dirty="0" err="1">
              <a:solidFill>
                <a:srgbClr val="FF0000"/>
              </a:solidFill>
              <a:latin typeface="Arial"/>
              <a:cs typeface="Arial"/>
            </a:rPr>
            <a:t>terjadi</a:t>
          </a:r>
          <a:endParaRPr lang="en-US" sz="18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7DB7F4F-427B-4576-820C-E4706EC207FF}" type="parTrans" cxnId="{F6202479-0640-4C3C-BD76-5D74C73B92B3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1AD3A7-BA3B-4389-AAED-5492D83C58F9}" type="sibTrans" cxnId="{F6202479-0640-4C3C-BD76-5D74C73B92B3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0C24C4F-7AF9-4FFA-838E-5D9EAB9CD94E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id-ID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COMPLEXITY</a:t>
          </a:r>
        </a:p>
        <a:p>
          <a:r>
            <a:rPr lang="en-US" sz="1600" spc="-5" dirty="0" err="1">
              <a:solidFill>
                <a:srgbClr val="FF0000"/>
              </a:solidFill>
              <a:latin typeface="Arial"/>
              <a:cs typeface="Arial"/>
            </a:rPr>
            <a:t>tantangan</a:t>
          </a:r>
          <a:r>
            <a:rPr lang="en-US" sz="16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dirty="0" err="1">
              <a:solidFill>
                <a:srgbClr val="FF0000"/>
              </a:solidFill>
              <a:latin typeface="Arial"/>
              <a:cs typeface="Arial"/>
            </a:rPr>
            <a:t>menjadi</a:t>
          </a:r>
          <a:r>
            <a:rPr lang="en-US" sz="1600" dirty="0">
              <a:solidFill>
                <a:srgbClr val="FF0000"/>
              </a:solidFill>
              <a:latin typeface="Arial"/>
              <a:cs typeface="Arial"/>
            </a:rPr>
            <a:t>  </a:t>
          </a:r>
          <a:r>
            <a:rPr lang="en-US" sz="1600" spc="-5" dirty="0" err="1">
              <a:solidFill>
                <a:srgbClr val="FF0000"/>
              </a:solidFill>
              <a:latin typeface="Arial"/>
              <a:cs typeface="Arial"/>
            </a:rPr>
            <a:t>lebih</a:t>
          </a:r>
          <a:r>
            <a:rPr lang="en-US" sz="16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dirty="0" err="1">
              <a:solidFill>
                <a:srgbClr val="FF0000"/>
              </a:solidFill>
              <a:latin typeface="Arial"/>
              <a:cs typeface="Arial"/>
            </a:rPr>
            <a:t>rumit</a:t>
          </a:r>
          <a:r>
            <a:rPr lang="en-US" sz="1600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spc="-5" dirty="0" err="1">
              <a:solidFill>
                <a:srgbClr val="FF0000"/>
              </a:solidFill>
              <a:latin typeface="Arial"/>
              <a:cs typeface="Arial"/>
            </a:rPr>
            <a:t>karena</a:t>
          </a:r>
          <a:r>
            <a:rPr lang="en-US" sz="1600" spc="-20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spc="-5" dirty="0">
              <a:solidFill>
                <a:srgbClr val="FF0000"/>
              </a:solidFill>
              <a:latin typeface="Arial"/>
              <a:cs typeface="Arial"/>
            </a:rPr>
            <a:t>multi  </a:t>
          </a:r>
          <a:r>
            <a:rPr lang="en-US" sz="1600" dirty="0" err="1">
              <a:solidFill>
                <a:srgbClr val="FF0000"/>
              </a:solidFill>
              <a:latin typeface="Arial"/>
              <a:cs typeface="Arial"/>
            </a:rPr>
            <a:t>faktor</a:t>
          </a:r>
          <a:r>
            <a:rPr lang="en-US" sz="1600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spc="-5" dirty="0">
              <a:solidFill>
                <a:srgbClr val="FF0000"/>
              </a:solidFill>
              <a:latin typeface="Arial"/>
              <a:cs typeface="Arial"/>
            </a:rPr>
            <a:t>yang </a:t>
          </a:r>
          <a:r>
            <a:rPr lang="en-US" sz="1600" spc="-5" dirty="0" err="1">
              <a:solidFill>
                <a:srgbClr val="FF0000"/>
              </a:solidFill>
              <a:latin typeface="Arial"/>
              <a:cs typeface="Arial"/>
            </a:rPr>
            <a:t>saling</a:t>
          </a:r>
          <a:r>
            <a:rPr lang="en-US" sz="1600" spc="-5" dirty="0">
              <a:solidFill>
                <a:srgbClr val="FF0000"/>
              </a:solidFill>
              <a:latin typeface="Arial"/>
              <a:cs typeface="Arial"/>
            </a:rPr>
            <a:t>  </a:t>
          </a:r>
          <a:r>
            <a:rPr lang="en-US" sz="1600" dirty="0" err="1">
              <a:solidFill>
                <a:srgbClr val="FF0000"/>
              </a:solidFill>
              <a:latin typeface="Arial"/>
              <a:cs typeface="Arial"/>
            </a:rPr>
            <a:t>terkait</a:t>
          </a:r>
          <a:endParaRPr lang="en-US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3BF5018-9497-4587-A5AA-85F28E33A80D}" type="parTrans" cxnId="{FA917429-9496-4748-BFD4-013E081CEB4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D9AE25A-8214-4F1B-AA53-B6C06C672DCC}" type="sibTrans" cxnId="{FA917429-9496-4748-BFD4-013E081CEB4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BAF538-2E93-4A82-875A-172EBD64D93C}">
      <dgm:prSet phldrT="[Text]" custT="1"/>
      <dgm:spPr>
        <a:solidFill>
          <a:srgbClr val="660066"/>
        </a:solidFill>
      </dgm:spPr>
      <dgm:t>
        <a:bodyPr/>
        <a:lstStyle/>
        <a:p>
          <a:r>
            <a:rPr lang="id-ID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AMBIGUITY</a:t>
          </a:r>
        </a:p>
        <a:p>
          <a:r>
            <a:rPr lang="fi-FI" sz="1600" spc="-5" dirty="0">
              <a:latin typeface="Arial"/>
              <a:cs typeface="Arial"/>
            </a:rPr>
            <a:t>ketidakjelasan  </a:t>
          </a:r>
          <a:r>
            <a:rPr lang="fi-FI" sz="1600" dirty="0">
              <a:latin typeface="Arial"/>
              <a:cs typeface="Arial"/>
            </a:rPr>
            <a:t>suatu kejadian</a:t>
          </a:r>
          <a:r>
            <a:rPr lang="fi-FI" sz="1600" spc="-55" dirty="0">
              <a:latin typeface="Arial"/>
              <a:cs typeface="Arial"/>
            </a:rPr>
            <a:t> </a:t>
          </a:r>
          <a:r>
            <a:rPr lang="fi-FI" sz="1600" spc="-5" dirty="0">
              <a:latin typeface="Arial"/>
              <a:cs typeface="Arial"/>
            </a:rPr>
            <a:t>dan  mata rantai  akibatnya</a:t>
          </a:r>
          <a:endParaRPr lang="en-US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C638202-CBFA-4932-825C-B06998075523}" type="parTrans" cxnId="{AE3C4CDA-A8C2-4D6F-80D2-6C376CE62E7E}">
      <dgm:prSet/>
      <dgm:spPr/>
      <dgm:t>
        <a:bodyPr/>
        <a:lstStyle/>
        <a:p>
          <a:endParaRPr lang="en-US"/>
        </a:p>
      </dgm:t>
    </dgm:pt>
    <dgm:pt modelId="{36B9A395-DC31-4BF1-8AD7-E1F8444BDFD3}" type="sibTrans" cxnId="{AE3C4CDA-A8C2-4D6F-80D2-6C376CE62E7E}">
      <dgm:prSet/>
      <dgm:spPr/>
      <dgm:t>
        <a:bodyPr/>
        <a:lstStyle/>
        <a:p>
          <a:endParaRPr lang="en-US"/>
        </a:p>
      </dgm:t>
    </dgm:pt>
    <dgm:pt modelId="{FB85C27C-FA76-FE4E-BB68-8BC907282D51}" type="pres">
      <dgm:prSet presAssocID="{7E889E54-3C1F-4800-B5DE-D25395FB8320}" presName="matrix" presStyleCnt="0">
        <dgm:presLayoutVars>
          <dgm:chMax val="1"/>
          <dgm:dir/>
          <dgm:resizeHandles val="exact"/>
        </dgm:presLayoutVars>
      </dgm:prSet>
      <dgm:spPr/>
    </dgm:pt>
    <dgm:pt modelId="{0FC1CFC6-09B6-D846-AE8D-4B40D90CA5A1}" type="pres">
      <dgm:prSet presAssocID="{7E889E54-3C1F-4800-B5DE-D25395FB8320}" presName="diamond" presStyleLbl="bgShp" presStyleIdx="0" presStyleCnt="1"/>
      <dgm:spPr>
        <a:solidFill>
          <a:srgbClr val="FFC000"/>
        </a:solidFill>
      </dgm:spPr>
    </dgm:pt>
    <dgm:pt modelId="{71B765C3-D7FE-CE4B-8615-333DB77582E1}" type="pres">
      <dgm:prSet presAssocID="{7E889E54-3C1F-4800-B5DE-D25395FB8320}" presName="quad1" presStyleLbl="node1" presStyleIdx="0" presStyleCnt="4" custScaleX="123095" custLinFactNeighborX="-6037">
        <dgm:presLayoutVars>
          <dgm:chMax val="0"/>
          <dgm:chPref val="0"/>
          <dgm:bulletEnabled val="1"/>
        </dgm:presLayoutVars>
      </dgm:prSet>
      <dgm:spPr/>
    </dgm:pt>
    <dgm:pt modelId="{CC0F34FC-E3F3-FC44-A158-36F2CB6DEA5C}" type="pres">
      <dgm:prSet presAssocID="{7E889E54-3C1F-4800-B5DE-D25395FB8320}" presName="quad2" presStyleLbl="node1" presStyleIdx="1" presStyleCnt="4" custScaleX="113797" custLinFactNeighborX="17580" custLinFactNeighborY="1376">
        <dgm:presLayoutVars>
          <dgm:chMax val="0"/>
          <dgm:chPref val="0"/>
          <dgm:bulletEnabled val="1"/>
        </dgm:presLayoutVars>
      </dgm:prSet>
      <dgm:spPr/>
    </dgm:pt>
    <dgm:pt modelId="{1CD1B74E-DEC8-A444-A9FC-42363D8D44FE}" type="pres">
      <dgm:prSet presAssocID="{7E889E54-3C1F-4800-B5DE-D25395FB8320}" presName="quad3" presStyleLbl="node1" presStyleIdx="2" presStyleCnt="4" custScaleX="123095">
        <dgm:presLayoutVars>
          <dgm:chMax val="0"/>
          <dgm:chPref val="0"/>
          <dgm:bulletEnabled val="1"/>
        </dgm:presLayoutVars>
      </dgm:prSet>
      <dgm:spPr/>
    </dgm:pt>
    <dgm:pt modelId="{904F8488-E11D-9248-9E2A-22F245A97F07}" type="pres">
      <dgm:prSet presAssocID="{7E889E54-3C1F-4800-B5DE-D25395FB8320}" presName="quad4" presStyleLbl="node1" presStyleIdx="3" presStyleCnt="4" custScaleX="108377" custLinFactNeighborX="14762" custLinFactNeighborY="-1342">
        <dgm:presLayoutVars>
          <dgm:chMax val="0"/>
          <dgm:chPref val="0"/>
          <dgm:bulletEnabled val="1"/>
        </dgm:presLayoutVars>
      </dgm:prSet>
      <dgm:spPr/>
    </dgm:pt>
  </dgm:ptLst>
  <dgm:cxnLst>
    <dgm:cxn modelId="{FA917429-9496-4748-BFD4-013E081CEB4E}" srcId="{7E889E54-3C1F-4800-B5DE-D25395FB8320}" destId="{B0C24C4F-7AF9-4FFA-838E-5D9EAB9CD94E}" srcOrd="2" destOrd="0" parTransId="{73BF5018-9497-4587-A5AA-85F28E33A80D}" sibTransId="{6D9AE25A-8214-4F1B-AA53-B6C06C672DCC}"/>
    <dgm:cxn modelId="{6146BE31-F46D-4FDD-A2AC-34DAF38F0CD2}" type="presOf" srcId="{07FA728B-4276-46E5-90B3-FA3DC3608B41}" destId="{71B765C3-D7FE-CE4B-8615-333DB77582E1}" srcOrd="0" destOrd="0" presId="urn:microsoft.com/office/officeart/2005/8/layout/matrix3"/>
    <dgm:cxn modelId="{E914763E-AEA7-4436-8330-8B2E4AB9B62F}" type="presOf" srcId="{7E889E54-3C1F-4800-B5DE-D25395FB8320}" destId="{FB85C27C-FA76-FE4E-BB68-8BC907282D51}" srcOrd="0" destOrd="0" presId="urn:microsoft.com/office/officeart/2005/8/layout/matrix3"/>
    <dgm:cxn modelId="{DBCAA451-6547-4B0B-BC7E-988E1B236291}" type="presOf" srcId="{C8709491-2838-498C-A916-888E73BC9B7E}" destId="{CC0F34FC-E3F3-FC44-A158-36F2CB6DEA5C}" srcOrd="0" destOrd="0" presId="urn:microsoft.com/office/officeart/2005/8/layout/matrix3"/>
    <dgm:cxn modelId="{F6202479-0640-4C3C-BD76-5D74C73B92B3}" srcId="{7E889E54-3C1F-4800-B5DE-D25395FB8320}" destId="{C8709491-2838-498C-A916-888E73BC9B7E}" srcOrd="1" destOrd="0" parTransId="{87DB7F4F-427B-4576-820C-E4706EC207FF}" sibTransId="{A71AD3A7-BA3B-4389-AAED-5492D83C58F9}"/>
    <dgm:cxn modelId="{C33951A4-304C-4AFB-AB5F-06E94C307574}" type="presOf" srcId="{7DBAF538-2E93-4A82-875A-172EBD64D93C}" destId="{904F8488-E11D-9248-9E2A-22F245A97F07}" srcOrd="0" destOrd="0" presId="urn:microsoft.com/office/officeart/2005/8/layout/matrix3"/>
    <dgm:cxn modelId="{ADE640B0-1803-47BE-9ACC-C1311F406A53}" srcId="{7E889E54-3C1F-4800-B5DE-D25395FB8320}" destId="{07FA728B-4276-46E5-90B3-FA3DC3608B41}" srcOrd="0" destOrd="0" parTransId="{97AF4F8D-66C0-4855-9198-DACC92229060}" sibTransId="{EC5E525F-1A1B-4210-AEFD-FFAA0B853BDC}"/>
    <dgm:cxn modelId="{AE3C4CDA-A8C2-4D6F-80D2-6C376CE62E7E}" srcId="{7E889E54-3C1F-4800-B5DE-D25395FB8320}" destId="{7DBAF538-2E93-4A82-875A-172EBD64D93C}" srcOrd="3" destOrd="0" parTransId="{3C638202-CBFA-4932-825C-B06998075523}" sibTransId="{36B9A395-DC31-4BF1-8AD7-E1F8444BDFD3}"/>
    <dgm:cxn modelId="{47D88EF1-ACFD-4217-9B6D-367F7E086836}" type="presOf" srcId="{B0C24C4F-7AF9-4FFA-838E-5D9EAB9CD94E}" destId="{1CD1B74E-DEC8-A444-A9FC-42363D8D44FE}" srcOrd="0" destOrd="0" presId="urn:microsoft.com/office/officeart/2005/8/layout/matrix3"/>
    <dgm:cxn modelId="{68131DDF-1EFB-4AC4-AE11-C229CFD22870}" type="presParOf" srcId="{FB85C27C-FA76-FE4E-BB68-8BC907282D51}" destId="{0FC1CFC6-09B6-D846-AE8D-4B40D90CA5A1}" srcOrd="0" destOrd="0" presId="urn:microsoft.com/office/officeart/2005/8/layout/matrix3"/>
    <dgm:cxn modelId="{CFC6E1CE-F340-44A0-B8A8-030BA6E9A924}" type="presParOf" srcId="{FB85C27C-FA76-FE4E-BB68-8BC907282D51}" destId="{71B765C3-D7FE-CE4B-8615-333DB77582E1}" srcOrd="1" destOrd="0" presId="urn:microsoft.com/office/officeart/2005/8/layout/matrix3"/>
    <dgm:cxn modelId="{56BE05AF-F657-434F-980F-FFA0EBC1BF8A}" type="presParOf" srcId="{FB85C27C-FA76-FE4E-BB68-8BC907282D51}" destId="{CC0F34FC-E3F3-FC44-A158-36F2CB6DEA5C}" srcOrd="2" destOrd="0" presId="urn:microsoft.com/office/officeart/2005/8/layout/matrix3"/>
    <dgm:cxn modelId="{9E5CD4EF-C1A6-4F36-8462-3A221F97C9DF}" type="presParOf" srcId="{FB85C27C-FA76-FE4E-BB68-8BC907282D51}" destId="{1CD1B74E-DEC8-A444-A9FC-42363D8D44FE}" srcOrd="3" destOrd="0" presId="urn:microsoft.com/office/officeart/2005/8/layout/matrix3"/>
    <dgm:cxn modelId="{54FB67C5-D3DB-4758-A566-092325347E04}" type="presParOf" srcId="{FB85C27C-FA76-FE4E-BB68-8BC907282D51}" destId="{904F8488-E11D-9248-9E2A-22F245A97F07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1CFC6-09B6-D846-AE8D-4B40D90CA5A1}">
      <dsp:nvSpPr>
        <dsp:cNvPr id="0" name=""/>
        <dsp:cNvSpPr/>
      </dsp:nvSpPr>
      <dsp:spPr>
        <a:xfrm>
          <a:off x="1099604" y="0"/>
          <a:ext cx="5910806" cy="5910806"/>
        </a:xfrm>
        <a:prstGeom prst="diamond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765C3-D7FE-CE4B-8615-333DB77582E1}">
      <dsp:nvSpPr>
        <dsp:cNvPr id="0" name=""/>
        <dsp:cNvSpPr/>
      </dsp:nvSpPr>
      <dsp:spPr>
        <a:xfrm>
          <a:off x="1255770" y="561526"/>
          <a:ext cx="2837603" cy="2305214"/>
        </a:xfrm>
        <a:prstGeom prst="roundRect">
          <a:avLst/>
        </a:prstGeom>
        <a:solidFill>
          <a:schemeClr val="tx2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VOLATILITY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spc="-5" dirty="0" err="1">
              <a:latin typeface="Arial"/>
              <a:cs typeface="Arial"/>
            </a:rPr>
            <a:t>lingkungan</a:t>
          </a:r>
          <a:r>
            <a:rPr lang="en-US" sz="1800" kern="1200" spc="-5" dirty="0">
              <a:latin typeface="Arial"/>
              <a:cs typeface="Arial"/>
            </a:rPr>
            <a:t> </a:t>
          </a:r>
          <a:r>
            <a:rPr lang="en-US" sz="1800" kern="1200" spc="-5" dirty="0" err="1">
              <a:latin typeface="Arial"/>
              <a:cs typeface="Arial"/>
            </a:rPr>
            <a:t>bisnis</a:t>
          </a:r>
          <a:r>
            <a:rPr lang="en-US" sz="1800" kern="1200" spc="-5" dirty="0">
              <a:latin typeface="Arial"/>
              <a:cs typeface="Arial"/>
            </a:rPr>
            <a:t>  yang </a:t>
          </a:r>
          <a:r>
            <a:rPr lang="en-US" sz="1800" kern="1200" spc="-5" dirty="0" err="1">
              <a:latin typeface="Arial"/>
              <a:cs typeface="Arial"/>
            </a:rPr>
            <a:t>labil</a:t>
          </a:r>
          <a:r>
            <a:rPr lang="en-US" sz="1800" kern="1200" spc="-5" dirty="0">
              <a:latin typeface="Arial"/>
              <a:cs typeface="Arial"/>
            </a:rPr>
            <a:t>,</a:t>
          </a:r>
          <a:r>
            <a:rPr lang="en-US" sz="1800" kern="1200" spc="-20" dirty="0">
              <a:latin typeface="Arial"/>
              <a:cs typeface="Arial"/>
            </a:rPr>
            <a:t> </a:t>
          </a:r>
          <a:r>
            <a:rPr lang="en-US" sz="1800" kern="1200" spc="-5" dirty="0" err="1">
              <a:latin typeface="Arial"/>
              <a:cs typeface="Arial"/>
            </a:rPr>
            <a:t>berubah</a:t>
          </a:r>
          <a:r>
            <a:rPr lang="en-US" sz="1800" kern="1200" spc="-5" dirty="0">
              <a:latin typeface="Arial"/>
              <a:cs typeface="Arial"/>
            </a:rPr>
            <a:t>  </a:t>
          </a:r>
          <a:r>
            <a:rPr lang="en-US" sz="1800" kern="1200" spc="-5" dirty="0" err="1">
              <a:latin typeface="Arial"/>
              <a:cs typeface="Arial"/>
            </a:rPr>
            <a:t>amat</a:t>
          </a:r>
          <a:r>
            <a:rPr lang="en-US" sz="1800" kern="1200" spc="-5" dirty="0">
              <a:latin typeface="Arial"/>
              <a:cs typeface="Arial"/>
            </a:rPr>
            <a:t> </a:t>
          </a:r>
          <a:r>
            <a:rPr lang="en-US" sz="1800" kern="1200" spc="-5" dirty="0" err="1">
              <a:latin typeface="Arial"/>
              <a:cs typeface="Arial"/>
            </a:rPr>
            <a:t>cepat</a:t>
          </a:r>
          <a:r>
            <a:rPr lang="en-US" sz="1800" kern="1200" spc="-5" dirty="0">
              <a:latin typeface="Arial"/>
              <a:cs typeface="Arial"/>
            </a:rPr>
            <a:t> dan  </a:t>
          </a:r>
          <a:r>
            <a:rPr lang="en-US" sz="1800" kern="1200" spc="-5" dirty="0" err="1">
              <a:latin typeface="Arial"/>
              <a:cs typeface="Arial"/>
            </a:rPr>
            <a:t>terjadi</a:t>
          </a:r>
          <a:r>
            <a:rPr lang="en-US" sz="1800" kern="1200" spc="-5" dirty="0">
              <a:latin typeface="Arial"/>
              <a:cs typeface="Arial"/>
            </a:rPr>
            <a:t> </a:t>
          </a:r>
          <a:r>
            <a:rPr lang="en-US" sz="1800" kern="1200" spc="-5" dirty="0" err="1">
              <a:latin typeface="Arial"/>
              <a:cs typeface="Arial"/>
            </a:rPr>
            <a:t>dalam</a:t>
          </a:r>
          <a:r>
            <a:rPr lang="en-US" sz="1800" kern="1200" spc="-5" dirty="0">
              <a:latin typeface="Arial"/>
              <a:cs typeface="Arial"/>
            </a:rPr>
            <a:t> </a:t>
          </a:r>
          <a:r>
            <a:rPr lang="en-US" sz="1800" kern="1200" spc="-5" dirty="0" err="1">
              <a:latin typeface="Arial"/>
              <a:cs typeface="Arial"/>
            </a:rPr>
            <a:t>skala</a:t>
          </a:r>
          <a:r>
            <a:rPr lang="en-US" sz="1800" kern="1200" spc="-5" dirty="0">
              <a:latin typeface="Arial"/>
              <a:cs typeface="Arial"/>
            </a:rPr>
            <a:t>  </a:t>
          </a:r>
          <a:r>
            <a:rPr lang="en-US" sz="1800" kern="1200" spc="-5" dirty="0" err="1">
              <a:latin typeface="Arial"/>
              <a:cs typeface="Arial"/>
            </a:rPr>
            <a:t>besar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368301" y="674057"/>
        <a:ext cx="2612541" cy="2080152"/>
      </dsp:txXfrm>
    </dsp:sp>
    <dsp:sp modelId="{CC0F34FC-E3F3-FC44-A158-36F2CB6DEA5C}">
      <dsp:nvSpPr>
        <dsp:cNvPr id="0" name=""/>
        <dsp:cNvSpPr/>
      </dsp:nvSpPr>
      <dsp:spPr>
        <a:xfrm>
          <a:off x="4389901" y="593246"/>
          <a:ext cx="2623264" cy="2305214"/>
        </a:xfrm>
        <a:prstGeom prst="round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UNCERTAINTY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spc="-5" dirty="0" err="1">
              <a:solidFill>
                <a:srgbClr val="FF0000"/>
              </a:solidFill>
              <a:latin typeface="Arial"/>
              <a:cs typeface="Arial"/>
            </a:rPr>
            <a:t>sulitnya</a:t>
          </a:r>
          <a:r>
            <a:rPr lang="en-US" sz="1800" kern="1200" spc="-2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kern="1200" spc="-5" dirty="0" err="1">
              <a:solidFill>
                <a:srgbClr val="FF0000"/>
              </a:solidFill>
              <a:latin typeface="Arial"/>
              <a:cs typeface="Arial"/>
            </a:rPr>
            <a:t>memprediksi</a:t>
          </a:r>
          <a:r>
            <a:rPr lang="en-US" sz="1800" kern="1200" spc="-5" dirty="0">
              <a:solidFill>
                <a:srgbClr val="FF0000"/>
              </a:solidFill>
              <a:latin typeface="Arial"/>
              <a:cs typeface="Arial"/>
            </a:rPr>
            <a:t>  </a:t>
          </a:r>
          <a:r>
            <a:rPr lang="en-US" sz="1800" kern="1200" spc="-5" dirty="0" err="1">
              <a:solidFill>
                <a:srgbClr val="FF0000"/>
              </a:solidFill>
              <a:latin typeface="Arial"/>
              <a:cs typeface="Arial"/>
            </a:rPr>
            <a:t>dengan</a:t>
          </a:r>
          <a:r>
            <a:rPr lang="en-US" sz="1800" kern="12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kern="1200" spc="-5" dirty="0" err="1">
              <a:solidFill>
                <a:srgbClr val="FF0000"/>
              </a:solidFill>
              <a:latin typeface="Arial"/>
              <a:cs typeface="Arial"/>
            </a:rPr>
            <a:t>akurat</a:t>
          </a:r>
          <a:r>
            <a:rPr lang="en-US" sz="1800" kern="12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kern="1200" spc="-5" dirty="0" err="1">
              <a:solidFill>
                <a:srgbClr val="FF0000"/>
              </a:solidFill>
              <a:latin typeface="Arial"/>
              <a:cs typeface="Arial"/>
            </a:rPr>
            <a:t>apa</a:t>
          </a:r>
          <a:r>
            <a:rPr lang="en-US" sz="1800" kern="1200" spc="-5" dirty="0">
              <a:solidFill>
                <a:srgbClr val="FF0000"/>
              </a:solidFill>
              <a:latin typeface="Arial"/>
              <a:cs typeface="Arial"/>
            </a:rPr>
            <a:t>  yang </a:t>
          </a:r>
          <a:r>
            <a:rPr lang="en-US" sz="1800" kern="1200" spc="-5" dirty="0" err="1">
              <a:solidFill>
                <a:srgbClr val="FF0000"/>
              </a:solidFill>
              <a:latin typeface="Arial"/>
              <a:cs typeface="Arial"/>
            </a:rPr>
            <a:t>akan</a:t>
          </a:r>
          <a:r>
            <a:rPr lang="en-US" sz="1800" kern="1200" spc="-1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800" kern="1200" dirty="0" err="1">
              <a:solidFill>
                <a:srgbClr val="FF0000"/>
              </a:solidFill>
              <a:latin typeface="Arial"/>
              <a:cs typeface="Arial"/>
            </a:rPr>
            <a:t>terjadi</a:t>
          </a:r>
          <a:endParaRPr lang="en-US" sz="18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02432" y="705777"/>
        <a:ext cx="2398202" cy="2080152"/>
      </dsp:txXfrm>
    </dsp:sp>
    <dsp:sp modelId="{1CD1B74E-DEC8-A444-A9FC-42363D8D44FE}">
      <dsp:nvSpPr>
        <dsp:cNvPr id="0" name=""/>
        <dsp:cNvSpPr/>
      </dsp:nvSpPr>
      <dsp:spPr>
        <a:xfrm>
          <a:off x="1394936" y="3044065"/>
          <a:ext cx="2837603" cy="2305214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b="1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COMPLEXITY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spc="-5" dirty="0" err="1">
              <a:solidFill>
                <a:srgbClr val="FF0000"/>
              </a:solidFill>
              <a:latin typeface="Arial"/>
              <a:cs typeface="Arial"/>
            </a:rPr>
            <a:t>tantangan</a:t>
          </a:r>
          <a:r>
            <a:rPr lang="en-US" sz="1600" kern="12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kern="1200" dirty="0" err="1">
              <a:solidFill>
                <a:srgbClr val="FF0000"/>
              </a:solidFill>
              <a:latin typeface="Arial"/>
              <a:cs typeface="Arial"/>
            </a:rPr>
            <a:t>menjadi</a:t>
          </a:r>
          <a:r>
            <a:rPr lang="en-US" sz="1600" kern="1200" dirty="0">
              <a:solidFill>
                <a:srgbClr val="FF0000"/>
              </a:solidFill>
              <a:latin typeface="Arial"/>
              <a:cs typeface="Arial"/>
            </a:rPr>
            <a:t>  </a:t>
          </a:r>
          <a:r>
            <a:rPr lang="en-US" sz="1600" kern="1200" spc="-5" dirty="0" err="1">
              <a:solidFill>
                <a:srgbClr val="FF0000"/>
              </a:solidFill>
              <a:latin typeface="Arial"/>
              <a:cs typeface="Arial"/>
            </a:rPr>
            <a:t>lebih</a:t>
          </a:r>
          <a:r>
            <a:rPr lang="en-US" sz="1600" kern="1200" spc="-5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kern="1200" dirty="0" err="1">
              <a:solidFill>
                <a:srgbClr val="FF0000"/>
              </a:solidFill>
              <a:latin typeface="Arial"/>
              <a:cs typeface="Arial"/>
            </a:rPr>
            <a:t>rumit</a:t>
          </a:r>
          <a:r>
            <a:rPr lang="en-US" sz="1600" kern="1200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kern="1200" spc="-5" dirty="0" err="1">
              <a:solidFill>
                <a:srgbClr val="FF0000"/>
              </a:solidFill>
              <a:latin typeface="Arial"/>
              <a:cs typeface="Arial"/>
            </a:rPr>
            <a:t>karena</a:t>
          </a:r>
          <a:r>
            <a:rPr lang="en-US" sz="1600" kern="1200" spc="-20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kern="1200" spc="-5" dirty="0">
              <a:solidFill>
                <a:srgbClr val="FF0000"/>
              </a:solidFill>
              <a:latin typeface="Arial"/>
              <a:cs typeface="Arial"/>
            </a:rPr>
            <a:t>multi  </a:t>
          </a:r>
          <a:r>
            <a:rPr lang="en-US" sz="1600" kern="1200" dirty="0" err="1">
              <a:solidFill>
                <a:srgbClr val="FF0000"/>
              </a:solidFill>
              <a:latin typeface="Arial"/>
              <a:cs typeface="Arial"/>
            </a:rPr>
            <a:t>faktor</a:t>
          </a:r>
          <a:r>
            <a:rPr lang="en-US" sz="1600" kern="1200" dirty="0">
              <a:solidFill>
                <a:srgbClr val="FF0000"/>
              </a:solidFill>
              <a:latin typeface="Arial"/>
              <a:cs typeface="Arial"/>
            </a:rPr>
            <a:t> </a:t>
          </a:r>
          <a:r>
            <a:rPr lang="en-US" sz="1600" kern="1200" spc="-5" dirty="0">
              <a:solidFill>
                <a:srgbClr val="FF0000"/>
              </a:solidFill>
              <a:latin typeface="Arial"/>
              <a:cs typeface="Arial"/>
            </a:rPr>
            <a:t>yang </a:t>
          </a:r>
          <a:r>
            <a:rPr lang="en-US" sz="1600" kern="1200" spc="-5" dirty="0" err="1">
              <a:solidFill>
                <a:srgbClr val="FF0000"/>
              </a:solidFill>
              <a:latin typeface="Arial"/>
              <a:cs typeface="Arial"/>
            </a:rPr>
            <a:t>saling</a:t>
          </a:r>
          <a:r>
            <a:rPr lang="en-US" sz="1600" kern="1200" spc="-5" dirty="0">
              <a:solidFill>
                <a:srgbClr val="FF0000"/>
              </a:solidFill>
              <a:latin typeface="Arial"/>
              <a:cs typeface="Arial"/>
            </a:rPr>
            <a:t>  </a:t>
          </a:r>
          <a:r>
            <a:rPr lang="en-US" sz="1600" kern="1200" dirty="0" err="1">
              <a:solidFill>
                <a:srgbClr val="FF0000"/>
              </a:solidFill>
              <a:latin typeface="Arial"/>
              <a:cs typeface="Arial"/>
            </a:rPr>
            <a:t>terkait</a:t>
          </a:r>
          <a:endParaRPr lang="en-US" sz="16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507467" y="3156596"/>
        <a:ext cx="2612541" cy="2080152"/>
      </dsp:txXfrm>
    </dsp:sp>
    <dsp:sp modelId="{904F8488-E11D-9248-9E2A-22F245A97F07}">
      <dsp:nvSpPr>
        <dsp:cNvPr id="0" name=""/>
        <dsp:cNvSpPr/>
      </dsp:nvSpPr>
      <dsp:spPr>
        <a:xfrm>
          <a:off x="4387411" y="3013129"/>
          <a:ext cx="2498322" cy="2305214"/>
        </a:xfrm>
        <a:prstGeom prst="roundRect">
          <a:avLst/>
        </a:prstGeom>
        <a:solidFill>
          <a:srgbClr val="660066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AMBIGUITY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1600" kern="1200" spc="-5" dirty="0">
              <a:latin typeface="Arial"/>
              <a:cs typeface="Arial"/>
            </a:rPr>
            <a:t>ketidakjelasan  </a:t>
          </a:r>
          <a:r>
            <a:rPr lang="fi-FI" sz="1600" kern="1200" dirty="0">
              <a:latin typeface="Arial"/>
              <a:cs typeface="Arial"/>
            </a:rPr>
            <a:t>suatu kejadian</a:t>
          </a:r>
          <a:r>
            <a:rPr lang="fi-FI" sz="1600" kern="1200" spc="-55" dirty="0">
              <a:latin typeface="Arial"/>
              <a:cs typeface="Arial"/>
            </a:rPr>
            <a:t> </a:t>
          </a:r>
          <a:r>
            <a:rPr lang="fi-FI" sz="1600" kern="1200" spc="-5" dirty="0">
              <a:latin typeface="Arial"/>
              <a:cs typeface="Arial"/>
            </a:rPr>
            <a:t>dan  mata rantai  akibatnya</a:t>
          </a:r>
          <a:endParaRPr 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99942" y="3125660"/>
        <a:ext cx="2273260" cy="2080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F73EF-7A6A-4967-9C2A-DD055A1316E4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4BEBC2-6A00-485B-B45E-8FD1CB039D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8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24AB81A0-C044-4B64-8232-7BEDBE3CCE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836A9C3E-E7C5-4B91-8C6D-21226E697B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88EAB46D-35D4-409B-A320-7F7587EFBF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665B00-A2E0-4EED-9D61-02E11DFC5163}" type="slidenum">
              <a:rPr lang="en-US" altLang="id-ID" smtClean="0">
                <a:latin typeface="Arial" panose="020B0604020202020204" pitchFamily="34" charset="0"/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</a:t>
            </a:fld>
            <a:endParaRPr lang="en-US" altLang="id-ID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:a16="http://schemas.microsoft.com/office/drawing/2014/main" id="{84FB4C1E-2704-47C9-8893-433784568F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>
            <a:extLst>
              <a:ext uri="{FF2B5EF4-FFF2-40B4-BE49-F238E27FC236}">
                <a16:creationId xmlns:a16="http://schemas.microsoft.com/office/drawing/2014/main" id="{B7FF66A6-D188-4A68-A171-031CF32366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C13D80DD-7779-439E-A42F-8830883612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788158-C6FA-4192-8E72-37EC0A9E26E1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BAF391A0-DFD1-406A-B800-5BD60E15A0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3DEA661E-16A3-42D0-9B55-EE10F42774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8F528225-0373-4557-AF4E-9A5EE74A14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0523F8-3B02-46CA-BF6A-1FF8CCCDC19A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BEBC2-6A00-485B-B45E-8FD1CB039DB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955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ampungan Gambar Slide 1">
            <a:extLst>
              <a:ext uri="{FF2B5EF4-FFF2-40B4-BE49-F238E27FC236}">
                <a16:creationId xmlns:a16="http://schemas.microsoft.com/office/drawing/2014/main" id="{4D7EC1C8-4B6B-4AB0-A725-1578660DB7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Tampungan Catatan 2">
            <a:extLst>
              <a:ext uri="{FF2B5EF4-FFF2-40B4-BE49-F238E27FC236}">
                <a16:creationId xmlns:a16="http://schemas.microsoft.com/office/drawing/2014/main" id="{99409B71-A2F6-4693-8EBC-E754925F51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Tampungan Nomor Slide 3">
            <a:extLst>
              <a:ext uri="{FF2B5EF4-FFF2-40B4-BE49-F238E27FC236}">
                <a16:creationId xmlns:a16="http://schemas.microsoft.com/office/drawing/2014/main" id="{0DFEFABE-3477-4306-B0AE-18ED04BA1D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BF550C-A636-46CE-AD84-12108684B791}" type="slidenum">
              <a:rPr lang="en-AU" altLang="en-US" smtClean="0"/>
              <a:pPr>
                <a:defRPr/>
              </a:pPr>
              <a:t>28</a:t>
            </a:fld>
            <a:endParaRPr lang="en-A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3" y="2130430"/>
            <a:ext cx="10361851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4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8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850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1" y="4406905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1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32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695" y="1600205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6413" y="1600205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197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272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27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322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055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1" y="1435103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16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045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481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4067" y="274643"/>
            <a:ext cx="365500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694" y="274643"/>
            <a:ext cx="10768198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647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Logo Kemenpan-Rb (update 2012).png">
            <a:extLst>
              <a:ext uri="{FF2B5EF4-FFF2-40B4-BE49-F238E27FC236}">
                <a16:creationId xmlns:a16="http://schemas.microsoft.com/office/drawing/2014/main" id="{398ECCC0-030F-41D1-B3F3-E30358D22CA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60" y="152401"/>
            <a:ext cx="1015868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1" y="1600202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3" y="1600202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BE4219AE-1489-4B97-A760-1EBF248FE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z="1800">
                <a:solidFill>
                  <a:prstClr val="black"/>
                </a:solidFill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C3A41F53-6BF2-41B0-8B71-FD8A44488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4456BC5-0432-4955-A63B-37FA88495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C8D92-E1B4-4D06-A2AC-E7B48B0089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59391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301" y="2130466"/>
            <a:ext cx="10361851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8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715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833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79" y="440694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7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8768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695" y="1600206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6431" y="1600206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47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8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711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943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31" y="27309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1" y="1435103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479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24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24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24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90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082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4067" y="274679"/>
            <a:ext cx="365500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694" y="274679"/>
            <a:ext cx="10768198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4680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99" b="0" i="1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520" y="1577340"/>
            <a:ext cx="5302830" cy="492443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063" y="1577340"/>
            <a:ext cx="5302830" cy="492443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>
            <a:extLst>
              <a:ext uri="{FF2B5EF4-FFF2-40B4-BE49-F238E27FC236}">
                <a16:creationId xmlns:a16="http://schemas.microsoft.com/office/drawing/2014/main" id="{A91C0478-AF9C-49A5-A0CA-B321A587C08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6">
            <a:extLst>
              <a:ext uri="{FF2B5EF4-FFF2-40B4-BE49-F238E27FC236}">
                <a16:creationId xmlns:a16="http://schemas.microsoft.com/office/drawing/2014/main" id="{A7880E79-CC83-4801-8528-74BFDC1D48F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AFC739-5D4E-43F6-8CE7-B070727A1B6D}" type="datetimeFigureOut">
              <a:rPr lang="en-US"/>
              <a:pPr>
                <a:defRPr/>
              </a:pPr>
              <a:t>7/21/2020</a:t>
            </a:fld>
            <a:endParaRPr lang="en-US"/>
          </a:p>
        </p:txBody>
      </p:sp>
      <p:sp>
        <p:nvSpPr>
          <p:cNvPr id="7" name="Holder 7">
            <a:extLst>
              <a:ext uri="{FF2B5EF4-FFF2-40B4-BE49-F238E27FC236}">
                <a16:creationId xmlns:a16="http://schemas.microsoft.com/office/drawing/2014/main" id="{ECF0CFCD-6BE3-4C0D-A79F-EF9B78451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880A4D8-64BE-47D5-9E04-9C6ED222D3E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239902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3222A-0ED5-486D-9073-D48F72F8A0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541E5-CB55-4768-9C9C-62EBF2C35C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DD128-7D0C-4F46-A1E7-D3683DA51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E5AC27-B229-41D2-89C5-BD51D6D6F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2DEC8B-AADE-401A-85ED-DF96EC850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330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1FE18-93CF-4897-AA17-78E71051F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198AA-3062-445D-9524-A618115FB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E45F5-149A-4023-87D2-53DCF061E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DC901-3629-486C-A0E2-B93FECCCE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603150-B2BF-4A28-85D3-98F95314B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453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1909D-35D9-49D1-81AB-B830404BE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742" y="1709739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E5D32-C75C-4F6A-AAA0-A4334D7E7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742" y="4589464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88C837-FAFD-46A9-8AFA-328BF1532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03CB5-BEE2-4DF2-950E-A000689C0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4347F-D927-4E6C-8413-5C94A7044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472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1ADBA-9E94-4731-9878-B9363AAB0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D95F7-15B5-4216-A983-03DE60E3E3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54A2C5-1E22-4608-963A-802314490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64DA91-65B5-4E1D-8D81-E19008137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73BFA-7542-4CB7-AAB2-8F2FE5E5A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7ACE1C-5E59-4163-9524-66E249DAB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1128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82702-3BC9-4052-BEB5-A283C2A77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DBB8F-9E76-4746-AB50-56225441A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679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4BC9E6-E161-48E3-8FF0-EFA5B562FC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679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7FAD7B-FA00-4E04-ABD0-E73040A3D8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C8AF96-38D9-46F5-B5C9-85DA33180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B80E0A-1D48-4278-8901-697B93C7F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BBEF30-CDE5-4544-9049-E591A4846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1560A0-1D53-46FA-A2DC-9ADCE0EE8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9800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7CE66-E417-410C-AB1E-FE1418B00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6EED6A-C5C7-488C-A586-64BCC3F40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3CABBC-2C60-4433-B705-C15E86144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9854D1-6B04-4B8D-85FA-EA85B8A43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244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3910A-9116-486E-96D7-BC8D76277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903FBB-F604-41F7-9630-DE9E633F4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5339FD-0808-4A84-BE3F-29564685A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381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D92AB-FBA8-4C5F-9651-03CDAE8EC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FF0C97-7D6D-4D90-96FA-FFAADB416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A555D3-5676-41D7-9A5F-7A19C132F7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5837E2-3083-4D43-9123-8C17FF24A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380567-54F8-42F3-B9F4-CB1241605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A44393-2EB8-4603-BA8B-998F472E1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2693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2DFE8-19D3-4F44-A610-B1C26C3ED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A13081-E7B2-4383-A737-20C070BD25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550B3-BCBD-4F8A-8F8E-B11BAE643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A2138F-C278-4DA9-B467-EB5CE6B42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C6B80-0A6A-44D2-86E2-015C8F6F6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CC379-5773-4D72-B103-954793B1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0848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B02B7-DCCE-4845-933C-FAA45312D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29854-F5A5-4A69-8573-0C0DC37C2E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76462-CFF8-4F7C-916A-FA9E39E08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22F95-9815-4F92-9348-C6F664658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99BFD-1F7B-45AC-99C4-750DE326E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8144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68EDEC-5885-4CD4-B131-FF82866587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3764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497544-7507-4BB9-B84E-CD9D418C4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091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94DE8-05F0-40B8-B836-94CE667F2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5C5CC-7175-496C-BCE2-A8295F157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564E1B-0BBA-44AC-8CF4-CD5184055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148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205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6355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6680B-0332-4DCD-A18F-077A1A1552ED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60" y="6356355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6355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4E6C4-E7BC-4A8B-A528-D9C08A6559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444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206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39" y="635639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5EEEF-3347-454E-A35E-6D0885FA44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78" y="635639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639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61CC3-B0E1-47F5-AEBE-BEF87FD7FD7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15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2F34EB-3840-4736-8E21-E215C2A69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21106-AFE2-436A-BA4E-1A2AB34D7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10F58-6A9F-4B47-BF59-712253FB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091" y="635635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4DCC4-D10E-4681-B0E6-4A7CBB64766F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21/07/2020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1FDA3-F118-4F9F-8014-AD6B1CB3D5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075" y="6356351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BC4F6-BB8E-4E51-A235-89CDDC36E2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09479" y="635635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BC3F4-B27C-41FB-BE93-A5636EF2031B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650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jpeg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melda\Documents\2020\BAHAN KABAN\BAHAN JATIM\Jatim1-01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675820" y="98688"/>
            <a:ext cx="60917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KEMENTERIAN DALAM NEGERI</a:t>
            </a:r>
          </a:p>
        </p:txBody>
      </p:sp>
      <p:sp>
        <p:nvSpPr>
          <p:cNvPr id="7" name="Rectangle 6"/>
          <p:cNvSpPr/>
          <p:nvPr/>
        </p:nvSpPr>
        <p:spPr>
          <a:xfrm>
            <a:off x="2206776" y="620692"/>
            <a:ext cx="89069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BADAN PENGEMBANGAN SUMBER DAYA MANUSIA</a:t>
            </a:r>
          </a:p>
        </p:txBody>
      </p:sp>
      <p:sp>
        <p:nvSpPr>
          <p:cNvPr id="8" name="Rectangle 7"/>
          <p:cNvSpPr/>
          <p:nvPr/>
        </p:nvSpPr>
        <p:spPr>
          <a:xfrm>
            <a:off x="3741007" y="1929606"/>
            <a:ext cx="840287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“</a:t>
            </a:r>
            <a:r>
              <a:rPr lang="id-ID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BPSDM </a:t>
            </a:r>
            <a:r>
              <a:rPr lang="id-ID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</a:t>
            </a:r>
            <a:r>
              <a:rPr lang="en-ID" sz="5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  <a:r>
              <a:rPr lang="en-ID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era </a:t>
            </a:r>
            <a:r>
              <a:rPr lang="en-ID" sz="5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new normal</a:t>
            </a:r>
            <a:r>
              <a:rPr lang="en-ID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”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1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3251158-6BDC-4B17-A250-EC12C282D316}"/>
              </a:ext>
            </a:extLst>
          </p:cNvPr>
          <p:cNvSpPr txBox="1"/>
          <p:nvPr/>
        </p:nvSpPr>
        <p:spPr>
          <a:xfrm>
            <a:off x="8253400" y="4653136"/>
            <a:ext cx="3962486" cy="1514504"/>
          </a:xfrm>
          <a:prstGeom prst="rect">
            <a:avLst/>
          </a:prstGeom>
          <a:noFill/>
          <a:ln cap="flat">
            <a:noFill/>
          </a:ln>
        </p:spPr>
        <p:txBody>
          <a:bodyPr anchor="ctr" anchorCtr="1"/>
          <a:lstStyle/>
          <a:p>
            <a:pPr algn="ctr" defTabSz="914126" eaLnBrk="1" fontAlgn="auto" hangingPunct="1">
              <a:spcBef>
                <a:spcPts val="6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d-ID" sz="1400" b="1" kern="0" dirty="0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Oleh :</a:t>
            </a:r>
          </a:p>
          <a:p>
            <a:pPr algn="ctr" defTabSz="914126" eaLnBrk="1" fontAlgn="auto" hangingPunct="1">
              <a:spcBef>
                <a:spcPts val="60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1" kern="0" dirty="0" err="1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Teguh</a:t>
            </a:r>
            <a:r>
              <a:rPr lang="en-US" sz="1400" b="1" kern="0" dirty="0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 </a:t>
            </a:r>
            <a:r>
              <a:rPr lang="en-US" sz="1400" b="1" kern="0" dirty="0" err="1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Setyabudi</a:t>
            </a:r>
            <a:br>
              <a:rPr lang="id-ID" sz="1400" b="1" kern="0" dirty="0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</a:br>
            <a:r>
              <a:rPr lang="en-US" sz="1400" b="1" kern="0" dirty="0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KEPALA </a:t>
            </a:r>
            <a:r>
              <a:rPr lang="id-ID" sz="1400" b="1" kern="0" dirty="0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BPSDM</a:t>
            </a:r>
            <a:r>
              <a:rPr lang="en-US" sz="1400" b="1" kern="0" dirty="0">
                <a:solidFill>
                  <a:srgbClr val="000000"/>
                </a:solidFill>
                <a:latin typeface="Bodoni MT Black" panose="02070A03080606020203" pitchFamily="18" charset="0"/>
                <a:cs typeface="Arial" pitchFamily="34"/>
              </a:rPr>
              <a:t> - KEMENDAGRI</a:t>
            </a:r>
            <a:endParaRPr lang="id-ID" sz="1400" b="1" kern="0" dirty="0">
              <a:solidFill>
                <a:srgbClr val="000000"/>
              </a:solidFill>
              <a:latin typeface="Bodoni MT Black" panose="02070A03080606020203" pitchFamily="18" charset="0"/>
              <a:cs typeface="Arial" pitchFamily="34"/>
            </a:endParaRPr>
          </a:p>
          <a:p>
            <a:pPr algn="ctr" defTabSz="914126" eaLnBrk="1" fontAlgn="auto" hangingPunct="1">
              <a:spcBef>
                <a:spcPts val="600"/>
              </a:spcBef>
              <a:spcAft>
                <a:spcPts val="0"/>
              </a:spcAft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kern="0" dirty="0">
              <a:solidFill>
                <a:srgbClr val="000000"/>
              </a:solidFill>
              <a:latin typeface="Arial Black" panose="020B0A04020102020204" pitchFamily="34" charset="0"/>
              <a:cs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65368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up 1">
            <a:extLst>
              <a:ext uri="{FF2B5EF4-FFF2-40B4-BE49-F238E27FC236}">
                <a16:creationId xmlns:a16="http://schemas.microsoft.com/office/drawing/2014/main" id="{1011A1A6-24BE-46A1-BB8B-2D86F1852629}"/>
              </a:ext>
            </a:extLst>
          </p:cNvPr>
          <p:cNvGrpSpPr>
            <a:grpSpLocks/>
          </p:cNvGrpSpPr>
          <p:nvPr/>
        </p:nvGrpSpPr>
        <p:grpSpPr bwMode="auto">
          <a:xfrm>
            <a:off x="0" y="-86855"/>
            <a:ext cx="12647553" cy="7172979"/>
            <a:chOff x="0" y="-87313"/>
            <a:chExt cx="12649200" cy="7173913"/>
          </a:xfrm>
        </p:grpSpPr>
        <p:pic>
          <p:nvPicPr>
            <p:cNvPr id="10" name="Gambar 9">
              <a:extLst>
                <a:ext uri="{FF2B5EF4-FFF2-40B4-BE49-F238E27FC236}">
                  <a16:creationId xmlns:a16="http://schemas.microsoft.com/office/drawing/2014/main" id="{0D961D91-D225-4215-B9F5-053F6814C4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712" t="7084" r="22705" b="29583"/>
            <a:stretch/>
          </p:blipFill>
          <p:spPr bwMode="auto">
            <a:xfrm rot="20088959">
              <a:off x="822085" y="2101848"/>
              <a:ext cx="2905258" cy="3544478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7172" name="ZoneTexte 6">
              <a:extLst>
                <a:ext uri="{FF2B5EF4-FFF2-40B4-BE49-F238E27FC236}">
                  <a16:creationId xmlns:a16="http://schemas.microsoft.com/office/drawing/2014/main" id="{14354F60-7508-443A-83DF-04F4F41A3F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73975" y="1871496"/>
              <a:ext cx="4975225" cy="338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386" tIns="45693" rIns="91386" bIns="45693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id-ID" sz="1600" b="1">
                  <a:solidFill>
                    <a:srgbClr val="00000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PANGKAT/GOL. </a:t>
              </a:r>
              <a:r>
                <a:rPr lang="en-US" altLang="id-ID" sz="1600" b="1">
                  <a:solidFill>
                    <a:srgbClr val="00206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PEMBINA UTAMA</a:t>
              </a:r>
              <a:r>
                <a:rPr lang="id-ID" altLang="id-ID" sz="1600" b="1">
                  <a:solidFill>
                    <a:srgbClr val="00206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 </a:t>
              </a:r>
              <a:r>
                <a:rPr lang="en-US" altLang="id-ID" sz="1600" b="1">
                  <a:solidFill>
                    <a:srgbClr val="00206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 (IV</a:t>
              </a:r>
              <a:r>
                <a:rPr lang="id-ID" altLang="id-ID" sz="1600" b="1">
                  <a:solidFill>
                    <a:srgbClr val="00206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/e</a:t>
              </a:r>
              <a:r>
                <a:rPr lang="en-US" altLang="id-ID" sz="1600" b="1">
                  <a:solidFill>
                    <a:srgbClr val="00206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)</a:t>
              </a:r>
            </a:p>
          </p:txBody>
        </p:sp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CA28719D-847C-4E05-BF3E-4333F1B6C4BE}"/>
                </a:ext>
              </a:extLst>
            </p:cNvPr>
            <p:cNvGrpSpPr/>
            <p:nvPr/>
          </p:nvGrpSpPr>
          <p:grpSpPr bwMode="auto">
            <a:xfrm>
              <a:off x="0" y="-87313"/>
              <a:ext cx="12192000" cy="1159418"/>
              <a:chOff x="2561870" y="0"/>
              <a:chExt cx="4296129" cy="1545841"/>
            </a:xfrm>
            <a:solidFill>
              <a:srgbClr val="0583BB"/>
            </a:solidFill>
          </p:grpSpPr>
          <p:sp>
            <p:nvSpPr>
              <p:cNvPr id="29" name="Triangle rectangle 28">
                <a:extLst>
                  <a:ext uri="{FF2B5EF4-FFF2-40B4-BE49-F238E27FC236}">
                    <a16:creationId xmlns:a16="http://schemas.microsoft.com/office/drawing/2014/main" id="{5BF19D19-A24F-4384-8290-819B0BD0C99A}"/>
                  </a:ext>
                </a:extLst>
              </p:cNvPr>
              <p:cNvSpPr/>
              <p:nvPr/>
            </p:nvSpPr>
            <p:spPr>
              <a:xfrm rot="16200000" flipH="1">
                <a:off x="2561870" y="1257810"/>
                <a:ext cx="288032" cy="288030"/>
              </a:xfrm>
              <a:prstGeom prst="rtTriangl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 sz="1201" dirty="0">
                  <a:solidFill>
                    <a:prstClr val="white"/>
                  </a:solidFill>
                  <a:latin typeface="Tahoma"/>
                  <a:cs typeface="Tahoma"/>
                </a:endParaRP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B0D8DC5-49D0-4DAB-9A07-6DBB0721F516}"/>
                  </a:ext>
                </a:extLst>
              </p:cNvPr>
              <p:cNvSpPr/>
              <p:nvPr/>
            </p:nvSpPr>
            <p:spPr>
              <a:xfrm>
                <a:off x="2561870" y="0"/>
                <a:ext cx="4296129" cy="1257807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02685" anchor="ctr"/>
              <a:lstStyle/>
              <a:p>
                <a:pPr>
                  <a:defRPr/>
                </a:pPr>
                <a:endParaRPr lang="en-US" sz="1201" cap="small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/>
                  <a:cs typeface="Tahoma"/>
                </a:endParaRPr>
              </a:p>
            </p:txBody>
          </p:sp>
        </p:grpSp>
        <p:sp>
          <p:nvSpPr>
            <p:cNvPr id="40" name="WordArt 88">
              <a:extLst>
                <a:ext uri="{FF2B5EF4-FFF2-40B4-BE49-F238E27FC236}">
                  <a16:creationId xmlns:a16="http://schemas.microsoft.com/office/drawing/2014/main" id="{ED4BDD14-EC55-44A2-9C70-3E1681D73082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2180692" y="188420"/>
              <a:ext cx="4451653" cy="576082"/>
            </a:xfrm>
            <a:prstGeom prst="rect">
              <a:avLst/>
            </a:prstGeom>
          </p:spPr>
          <p:txBody>
            <a:bodyPr wrap="none" lIns="91386" tIns="45693" rIns="91386" bIns="45693" numCol="1" fromWordArt="1">
              <a:prstTxWarp prst="textPlain">
                <a:avLst>
                  <a:gd name="adj" fmla="val 49534"/>
                </a:avLst>
              </a:prstTxWarp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>
                <a:defRPr/>
              </a:pPr>
              <a:r>
                <a:rPr lang="en-US" sz="3604" kern="10" dirty="0">
                  <a:ln/>
                  <a:solidFill>
                    <a:schemeClr val="bg1"/>
                  </a:solidFill>
                  <a:latin typeface="Tahoma"/>
                  <a:ea typeface="ＭＳ Ｐゴシック" charset="0"/>
                  <a:cs typeface="Tahoma"/>
                </a:rPr>
                <a:t>SEKILAS INFO</a:t>
              </a:r>
            </a:p>
          </p:txBody>
        </p:sp>
        <p:sp>
          <p:nvSpPr>
            <p:cNvPr id="5146" name="TextBox 4">
              <a:extLst>
                <a:ext uri="{FF2B5EF4-FFF2-40B4-BE49-F238E27FC236}">
                  <a16:creationId xmlns:a16="http://schemas.microsoft.com/office/drawing/2014/main" id="{6EE8B648-031A-498C-B5C8-FCA687E6E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1130300"/>
              <a:ext cx="4929188" cy="588963"/>
            </a:xfrm>
            <a:prstGeom prst="rect">
              <a:avLst/>
            </a:prstGeom>
            <a:noFill/>
            <a:ln>
              <a:noFill/>
            </a:ln>
          </p:spPr>
          <p:txBody>
            <a:bodyPr lIns="91386" tIns="45693" rIns="91386" bIns="4569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id-ID" sz="3228" dirty="0">
                  <a:latin typeface="Arial Black" panose="020B0A04020102020204" pitchFamily="34" charset="0"/>
                  <a:cs typeface="Tahoma" panose="020B0604030504040204" pitchFamily="34" charset="0"/>
                </a:rPr>
                <a:t>TEGUH SETYABUDI</a:t>
              </a:r>
            </a:p>
          </p:txBody>
        </p:sp>
        <p:sp>
          <p:nvSpPr>
            <p:cNvPr id="5147" name="ZoneTexte 6">
              <a:extLst>
                <a:ext uri="{FF2B5EF4-FFF2-40B4-BE49-F238E27FC236}">
                  <a16:creationId xmlns:a16="http://schemas.microsoft.com/office/drawing/2014/main" id="{C97720A0-9A5B-49C0-A586-574500361F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43663" y="998538"/>
              <a:ext cx="5519737" cy="83026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txBody>
            <a:bodyPr lIns="91386" tIns="45693" rIns="91386" bIns="4569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id-ID" sz="2400" dirty="0">
                  <a:solidFill>
                    <a:srgbClr val="FF0000"/>
                  </a:solidFill>
                  <a:latin typeface="Arial Black" panose="020B0A04020102020204" pitchFamily="34" charset="0"/>
                  <a:cs typeface="Tahoma" panose="020B0604030504040204" pitchFamily="34" charset="0"/>
                </a:rPr>
                <a:t>JABATAN SAAT INI </a:t>
              </a:r>
            </a:p>
            <a:p>
              <a:pPr eaLnBrk="1" hangingPunct="1">
                <a:defRPr/>
              </a:pPr>
              <a:r>
                <a:rPr lang="en-US" altLang="id-ID" sz="2400" dirty="0">
                  <a:solidFill>
                    <a:srgbClr val="FF0000"/>
                  </a:solidFill>
                  <a:latin typeface="Arial Black" panose="020B0A04020102020204" pitchFamily="34" charset="0"/>
                  <a:cs typeface="Tahoma" panose="020B0604030504040204" pitchFamily="34" charset="0"/>
                </a:rPr>
                <a:t>KEPALA </a:t>
              </a:r>
              <a:r>
                <a:rPr lang="id-ID" altLang="id-ID" sz="2400" dirty="0">
                  <a:solidFill>
                    <a:srgbClr val="FF0000"/>
                  </a:solidFill>
                  <a:latin typeface="Arial Black" panose="020B0A04020102020204" pitchFamily="34" charset="0"/>
                  <a:cs typeface="Tahoma" panose="020B0604030504040204" pitchFamily="34" charset="0"/>
                </a:rPr>
                <a:t>BPSDM</a:t>
              </a:r>
              <a:r>
                <a:rPr lang="en-US" altLang="id-ID" sz="2400" dirty="0">
                  <a:solidFill>
                    <a:srgbClr val="FF0000"/>
                  </a:solidFill>
                  <a:latin typeface="Arial Black" panose="020B0A04020102020204" pitchFamily="34" charset="0"/>
                  <a:cs typeface="Tahoma" panose="020B0604030504040204" pitchFamily="34" charset="0"/>
                </a:rPr>
                <a:t> KEMENDAGRI</a:t>
              </a:r>
            </a:p>
          </p:txBody>
        </p:sp>
        <p:sp>
          <p:nvSpPr>
            <p:cNvPr id="5166" name="ZoneTexte 6">
              <a:extLst>
                <a:ext uri="{FF2B5EF4-FFF2-40B4-BE49-F238E27FC236}">
                  <a16:creationId xmlns:a16="http://schemas.microsoft.com/office/drawing/2014/main" id="{6D2FC4AF-474B-454F-BA50-C1D99EA614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34363" y="5562600"/>
              <a:ext cx="3500437" cy="762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lIns="91386" tIns="45693" rIns="91386" bIns="4569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en-US" altLang="id-ID" sz="1201" b="1" dirty="0">
                  <a:solidFill>
                    <a:schemeClr val="bg1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ALAMAT KANTOR</a:t>
              </a:r>
            </a:p>
            <a:p>
              <a:pPr eaLnBrk="1" hangingPunct="1">
                <a:defRPr/>
              </a:pPr>
              <a:r>
                <a:rPr lang="en-US" altLang="id-ID" sz="1577" b="1" dirty="0">
                  <a:solidFill>
                    <a:schemeClr val="bg1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JL. TMP KALIBATA NOMOR 8</a:t>
              </a:r>
            </a:p>
            <a:p>
              <a:pPr eaLnBrk="1" hangingPunct="1">
                <a:defRPr/>
              </a:pPr>
              <a:r>
                <a:rPr lang="en-US" altLang="id-ID" sz="1577" b="1" dirty="0">
                  <a:solidFill>
                    <a:schemeClr val="bg1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JAKARTA SELATAN </a:t>
              </a:r>
            </a:p>
          </p:txBody>
        </p:sp>
        <p:sp>
          <p:nvSpPr>
            <p:cNvPr id="5167" name="ZoneTexte 36">
              <a:extLst>
                <a:ext uri="{FF2B5EF4-FFF2-40B4-BE49-F238E27FC236}">
                  <a16:creationId xmlns:a16="http://schemas.microsoft.com/office/drawing/2014/main" id="{A032ECCA-3DF3-4630-A61D-00A629188C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588" y="5676900"/>
              <a:ext cx="3249612" cy="6477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txBody>
            <a:bodyPr lIns="91386" tIns="45693" rIns="91386" bIns="4569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defRPr/>
              </a:pPr>
              <a:r>
                <a:rPr lang="id-ID" altLang="id-ID" sz="1802" dirty="0">
                  <a:solidFill>
                    <a:srgbClr val="FFFF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Tempat/</a:t>
              </a:r>
              <a:r>
                <a:rPr lang="id-ID" altLang="id-ID" sz="1802" dirty="0" err="1">
                  <a:solidFill>
                    <a:srgbClr val="FFFF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tgl</a:t>
              </a:r>
              <a:r>
                <a:rPr lang="id-ID" altLang="id-ID" sz="1802" dirty="0">
                  <a:solidFill>
                    <a:srgbClr val="FFFF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 lahir :</a:t>
              </a:r>
            </a:p>
            <a:p>
              <a:pPr eaLnBrk="1" hangingPunct="1">
                <a:defRPr/>
              </a:pPr>
              <a:r>
                <a:rPr lang="id-ID" altLang="id-ID" sz="1802" dirty="0">
                  <a:solidFill>
                    <a:srgbClr val="FFFF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Purwokerto, 8 Maret 1967</a:t>
              </a:r>
              <a:endParaRPr lang="en-US" altLang="id-ID" sz="1802" dirty="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208DF0B-BF5E-4991-9183-61E8645C05A0}"/>
                </a:ext>
              </a:extLst>
            </p:cNvPr>
            <p:cNvSpPr/>
            <p:nvPr/>
          </p:nvSpPr>
          <p:spPr bwMode="auto">
            <a:xfrm>
              <a:off x="228600" y="4648200"/>
              <a:ext cx="2119313" cy="639763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FFC000">
                  <a:alpha val="8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86" tIns="45693" rIns="91386" bIns="45693" anchor="ctr"/>
            <a:lstStyle/>
            <a:p>
              <a:pPr algn="ctr">
                <a:defRPr/>
              </a:pPr>
              <a:r>
                <a:rPr lang="en-US" sz="1802" dirty="0">
                  <a:solidFill>
                    <a:schemeClr val="bg1"/>
                  </a:solidFill>
                  <a:latin typeface="Tahoma"/>
                  <a:cs typeface="Tahoma"/>
                </a:rPr>
                <a:t>HP. 0811858973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5BD2751-95CD-4666-AEBD-563DF1FB5112}"/>
                </a:ext>
              </a:extLst>
            </p:cNvPr>
            <p:cNvSpPr/>
            <p:nvPr/>
          </p:nvSpPr>
          <p:spPr bwMode="auto">
            <a:xfrm>
              <a:off x="0" y="6424613"/>
              <a:ext cx="12192000" cy="520700"/>
            </a:xfrm>
            <a:prstGeom prst="rect">
              <a:avLst/>
            </a:prstGeom>
            <a:solidFill>
              <a:schemeClr val="tx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386" tIns="45693" rIns="91386" bIns="45693" anchor="ctr"/>
            <a:lstStyle/>
            <a:p>
              <a:pPr algn="ctr">
                <a:defRPr/>
              </a:pPr>
              <a:endParaRPr lang="en-US" sz="1201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28F76D4-346A-471A-845F-653923929947}"/>
                </a:ext>
              </a:extLst>
            </p:cNvPr>
            <p:cNvSpPr/>
            <p:nvPr/>
          </p:nvSpPr>
          <p:spPr bwMode="auto">
            <a:xfrm>
              <a:off x="4429125" y="2438400"/>
              <a:ext cx="4714875" cy="5334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69839" tIns="45693" rIns="91386" bIns="45693" anchor="ctr"/>
            <a:lstStyle/>
            <a:p>
              <a:pPr>
                <a:defRPr/>
              </a:pPr>
              <a:r>
                <a:rPr lang="id-ID" sz="2400" cap="small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/>
                  <a:cs typeface="Tahoma"/>
                </a:rPr>
                <a:t>RIWAYAT PEKERJAAN</a:t>
              </a:r>
              <a:endParaRPr lang="en-US" sz="2400" cap="small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endParaRPr>
            </a:p>
          </p:txBody>
        </p:sp>
        <p:sp>
          <p:nvSpPr>
            <p:cNvPr id="7182" name="ZoneTexte 36">
              <a:extLst>
                <a:ext uri="{FF2B5EF4-FFF2-40B4-BE49-F238E27FC236}">
                  <a16:creationId xmlns:a16="http://schemas.microsoft.com/office/drawing/2014/main" id="{38E8F35F-884C-4CD5-9FEA-EDB073E32B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97788" y="6562708"/>
              <a:ext cx="4265612" cy="523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386" tIns="45693" rIns="91386" bIns="45693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id-ID" sz="1400" b="1">
                  <a:solidFill>
                    <a:srgbClr val="FFFF0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EMAIL : ts_please@yahoo.co.id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d-ID" altLang="id-ID" sz="1400" b="1">
                  <a:solidFill>
                    <a:srgbClr val="FFFF00"/>
                  </a:solidFill>
                  <a:latin typeface="Tahoma" panose="020B0604030504040204" pitchFamily="34" charset="0"/>
                  <a:ea typeface="MS PGothic" panose="020B0600070205080204" pitchFamily="34" charset="-128"/>
                  <a:cs typeface="Tahoma" panose="020B0604030504040204" pitchFamily="34" charset="0"/>
                </a:rPr>
                <a:t>  </a:t>
              </a:r>
              <a:endParaRPr lang="en-US" altLang="id-ID" sz="1400" b="1">
                <a:solidFill>
                  <a:srgbClr val="FFFF00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ahoma" panose="020B0604030504040204" pitchFamily="34" charset="0"/>
              </a:endParaRPr>
            </a:p>
          </p:txBody>
        </p:sp>
        <p:sp>
          <p:nvSpPr>
            <p:cNvPr id="4" name="Kotak Teks 3">
              <a:extLst>
                <a:ext uri="{FF2B5EF4-FFF2-40B4-BE49-F238E27FC236}">
                  <a16:creationId xmlns:a16="http://schemas.microsoft.com/office/drawing/2014/main" id="{DFC5420A-0845-4FD1-9127-FC3EB4289288}"/>
                </a:ext>
              </a:extLst>
            </p:cNvPr>
            <p:cNvSpPr txBox="1"/>
            <p:nvPr/>
          </p:nvSpPr>
          <p:spPr bwMode="auto">
            <a:xfrm>
              <a:off x="4419600" y="3259138"/>
              <a:ext cx="7532688" cy="207486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C00000"/>
              </a:solidFill>
              <a:prstDash val="dash"/>
            </a:ln>
          </p:spPr>
          <p:txBody>
            <a:bodyPr>
              <a:spAutoFit/>
            </a:bodyPr>
            <a:lstStyle/>
            <a:p>
              <a:pPr marL="342866" indent="-342866">
                <a:buFontTx/>
                <a:buAutoNum type="arabicPeriod"/>
                <a:defRPr/>
              </a:pPr>
              <a:r>
                <a:rPr lang="id-ID" b="1" dirty="0"/>
                <a:t>Staf di Badan Diklat Kemendagri			Th. 1993 -1998</a:t>
              </a:r>
            </a:p>
            <a:p>
              <a:pPr marL="342866" indent="-342866">
                <a:buFontTx/>
                <a:buAutoNum type="arabicPeriod"/>
                <a:defRPr/>
              </a:pPr>
              <a:r>
                <a:rPr lang="id-ID" b="1" dirty="0"/>
                <a:t>Eselon IV di Badan Diklat Kemendagri		Th. 1998 - 2003  </a:t>
              </a:r>
            </a:p>
            <a:p>
              <a:pPr marL="342866" indent="-342866">
                <a:buFontTx/>
                <a:buAutoNum type="arabicPeriod"/>
                <a:defRPr/>
              </a:pPr>
              <a:r>
                <a:rPr lang="id-ID" b="1" dirty="0"/>
                <a:t>Eselon III di Badan Diklat Kemendagri		Th. 2003 - 2010</a:t>
              </a:r>
            </a:p>
            <a:p>
              <a:pPr marL="342866" indent="-342866">
                <a:buFontTx/>
                <a:buAutoNum type="arabicPeriod"/>
                <a:defRPr/>
              </a:pPr>
              <a:r>
                <a:rPr lang="id-ID" b="1" dirty="0"/>
                <a:t>Karo Umum </a:t>
              </a:r>
              <a:r>
                <a:rPr lang="id-ID" b="1" dirty="0" err="1"/>
                <a:t>Setjen</a:t>
              </a:r>
              <a:r>
                <a:rPr lang="id-ID" b="1" dirty="0"/>
                <a:t> Kemendagri			Th. 2010 – 2014</a:t>
              </a:r>
            </a:p>
            <a:p>
              <a:pPr marL="342866" indent="-342866">
                <a:buFontTx/>
                <a:buAutoNum type="arabicPeriod"/>
                <a:defRPr/>
              </a:pPr>
              <a:r>
                <a:rPr lang="id-ID" b="1" dirty="0"/>
                <a:t>Direktur di Ditjen Otda Kemendagri		Th. 2014 – 2016</a:t>
              </a:r>
            </a:p>
            <a:p>
              <a:pPr marL="342866" indent="-342866">
                <a:buFontTx/>
                <a:buAutoNum type="arabicPeriod"/>
                <a:defRPr/>
              </a:pPr>
              <a:r>
                <a:rPr lang="id-ID" b="1" dirty="0"/>
                <a:t>Kepala BPSDM Kemendagri			Th. 2016 – </a:t>
              </a:r>
              <a:r>
                <a:rPr lang="id-ID" b="1" dirty="0" err="1"/>
                <a:t>skr</a:t>
              </a:r>
              <a:endParaRPr lang="id-ID" b="1" dirty="0"/>
            </a:p>
            <a:p>
              <a:pPr marL="342866" indent="-342866">
                <a:buFontTx/>
                <a:buAutoNum type="arabicPeriod"/>
                <a:defRPr/>
              </a:pPr>
              <a:r>
                <a:rPr lang="id-ID" b="1" dirty="0" err="1"/>
                <a:t>Pj</a:t>
              </a:r>
              <a:r>
                <a:rPr lang="id-ID" b="1" dirty="0"/>
                <a:t>. Gubernur Sulawesi Tenggara			Th. 2018</a:t>
              </a:r>
              <a:endParaRPr lang="en-US" b="1" dirty="0"/>
            </a:p>
          </p:txBody>
        </p:sp>
        <p:pic>
          <p:nvPicPr>
            <p:cNvPr id="7184" name="Gambar 17">
              <a:extLst>
                <a:ext uri="{FF2B5EF4-FFF2-40B4-BE49-F238E27FC236}">
                  <a16:creationId xmlns:a16="http://schemas.microsoft.com/office/drawing/2014/main" id="{21BC503A-18B3-47DC-96EC-42F877593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775" y="47625"/>
              <a:ext cx="733425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ambar 5">
            <a:extLst>
              <a:ext uri="{FF2B5EF4-FFF2-40B4-BE49-F238E27FC236}">
                <a16:creationId xmlns:a16="http://schemas.microsoft.com/office/drawing/2014/main" id="{F42FD1E4-08F5-439C-BDB8-F9766048F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0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852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085CAE70-6B7E-4EC5-AFA2-E0408B6C6EDE}"/>
              </a:ext>
            </a:extLst>
          </p:cNvPr>
          <p:cNvGrpSpPr/>
          <p:nvPr/>
        </p:nvGrpSpPr>
        <p:grpSpPr>
          <a:xfrm>
            <a:off x="622598" y="188640"/>
            <a:ext cx="10729192" cy="6480720"/>
            <a:chOff x="622598" y="188640"/>
            <a:chExt cx="10729192" cy="6480720"/>
          </a:xfrm>
        </p:grpSpPr>
        <p:pic>
          <p:nvPicPr>
            <p:cNvPr id="3" name="Gambar 2">
              <a:extLst>
                <a:ext uri="{FF2B5EF4-FFF2-40B4-BE49-F238E27FC236}">
                  <a16:creationId xmlns:a16="http://schemas.microsoft.com/office/drawing/2014/main" id="{AAF6764F-6DB2-43AC-94AE-94DBFBDEC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638" y="188640"/>
              <a:ext cx="10081120" cy="6480720"/>
            </a:xfrm>
            <a:prstGeom prst="rect">
              <a:avLst/>
            </a:prstGeom>
          </p:spPr>
        </p:pic>
        <p:sp>
          <p:nvSpPr>
            <p:cNvPr id="4" name="Persegi Panjang 3">
              <a:extLst>
                <a:ext uri="{FF2B5EF4-FFF2-40B4-BE49-F238E27FC236}">
                  <a16:creationId xmlns:a16="http://schemas.microsoft.com/office/drawing/2014/main" id="{37BF7E3F-8F90-439B-8733-40CCA6262886}"/>
                </a:ext>
              </a:extLst>
            </p:cNvPr>
            <p:cNvSpPr/>
            <p:nvPr/>
          </p:nvSpPr>
          <p:spPr>
            <a:xfrm>
              <a:off x="622598" y="188640"/>
              <a:ext cx="10729192" cy="720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1712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469EAF68-EC48-4B1A-9D26-639E478D4120}"/>
              </a:ext>
            </a:extLst>
          </p:cNvPr>
          <p:cNvGrpSpPr/>
          <p:nvPr/>
        </p:nvGrpSpPr>
        <p:grpSpPr>
          <a:xfrm>
            <a:off x="694606" y="548680"/>
            <a:ext cx="11161240" cy="5976664"/>
            <a:chOff x="694606" y="548680"/>
            <a:chExt cx="11161240" cy="5976664"/>
          </a:xfrm>
        </p:grpSpPr>
        <p:pic>
          <p:nvPicPr>
            <p:cNvPr id="5122" name="Picture 2" descr="Image result for pandemic covid 19">
              <a:extLst>
                <a:ext uri="{FF2B5EF4-FFF2-40B4-BE49-F238E27FC236}">
                  <a16:creationId xmlns:a16="http://schemas.microsoft.com/office/drawing/2014/main" id="{2B506141-21DB-4233-88C2-B0584E8655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" y="548680"/>
              <a:ext cx="3376365" cy="265573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Image result for TATANAN KEHIDUPABN MASYARAKAT YANG PRODUKTIF DAN AMAN COVID">
              <a:extLst>
                <a:ext uri="{FF2B5EF4-FFF2-40B4-BE49-F238E27FC236}">
                  <a16:creationId xmlns:a16="http://schemas.microsoft.com/office/drawing/2014/main" id="{3FD8196D-B7C7-4ED0-BF42-214CD4EF1D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" y="3437558"/>
              <a:ext cx="3831655" cy="308778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Image result for ERA NEW NORMAL">
              <a:extLst>
                <a:ext uri="{FF2B5EF4-FFF2-40B4-BE49-F238E27FC236}">
                  <a16:creationId xmlns:a16="http://schemas.microsoft.com/office/drawing/2014/main" id="{D216D78C-95DD-4E60-BF15-0CB1381A5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1649" y="620688"/>
              <a:ext cx="3478173" cy="237626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8" name="Picture 8" descr="Image result for ADAPTASI KEBIASAAN BARU">
              <a:extLst>
                <a:ext uri="{FF2B5EF4-FFF2-40B4-BE49-F238E27FC236}">
                  <a16:creationId xmlns:a16="http://schemas.microsoft.com/office/drawing/2014/main" id="{5F905B63-3347-4046-9CF9-D9AA8D3B58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7271" y="3429000"/>
              <a:ext cx="3838575" cy="302433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Panah: Kanan 3">
              <a:extLst>
                <a:ext uri="{FF2B5EF4-FFF2-40B4-BE49-F238E27FC236}">
                  <a16:creationId xmlns:a16="http://schemas.microsoft.com/office/drawing/2014/main" id="{8E0DCF87-0181-49B6-AC21-E6B64379AF88}"/>
                </a:ext>
              </a:extLst>
            </p:cNvPr>
            <p:cNvSpPr/>
            <p:nvPr/>
          </p:nvSpPr>
          <p:spPr>
            <a:xfrm>
              <a:off x="4295006" y="764704"/>
              <a:ext cx="3824437" cy="2183567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dirty="0">
                  <a:solidFill>
                    <a:schemeClr val="accent1">
                      <a:lumMod val="75000"/>
                    </a:schemeClr>
                  </a:solidFill>
                </a:rPr>
                <a:t>TATANAN KEHIDUPAN MASYARAKAT YANG PRODUKTIF DAN AMAN DARI COVID 19</a:t>
              </a:r>
              <a:endParaRPr lang="en-US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5130" name="Picture 10" descr="Image result for Contoh Kerumunan SEMBAKO">
              <a:extLst>
                <a:ext uri="{FF2B5EF4-FFF2-40B4-BE49-F238E27FC236}">
                  <a16:creationId xmlns:a16="http://schemas.microsoft.com/office/drawing/2014/main" id="{6AEACADE-FA22-4152-A05F-1E00E81014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5046" y="4344888"/>
              <a:ext cx="3124200" cy="16764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Kotak Teks 4">
              <a:extLst>
                <a:ext uri="{FF2B5EF4-FFF2-40B4-BE49-F238E27FC236}">
                  <a16:creationId xmlns:a16="http://schemas.microsoft.com/office/drawing/2014/main" id="{24E2522C-A196-4E7E-8E89-78A089C6957F}"/>
                </a:ext>
              </a:extLst>
            </p:cNvPr>
            <p:cNvSpPr txBox="1"/>
            <p:nvPr/>
          </p:nvSpPr>
          <p:spPr>
            <a:xfrm>
              <a:off x="5704420" y="4310742"/>
              <a:ext cx="1326890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0" dirty="0">
                  <a:solidFill>
                    <a:srgbClr val="FFFF00"/>
                  </a:solidFill>
                </a:rPr>
                <a:t>X</a:t>
              </a:r>
              <a:endParaRPr lang="en-US" sz="110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46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263BE4C8-CDDF-4D6F-9580-8DDCBF654D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380" y="229017"/>
            <a:ext cx="10971371" cy="1184121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algn="l" eaLnBrk="1" hangingPunct="1"/>
            <a:r>
              <a:rPr lang="id-ID" altLang="en-US" b="1" dirty="0">
                <a:solidFill>
                  <a:schemeClr val="bg1"/>
                </a:solidFill>
              </a:rPr>
              <a:t>	Birokrasi </a:t>
            </a:r>
            <a:r>
              <a:rPr lang="en-US" altLang="en-US" b="1" dirty="0">
                <a:solidFill>
                  <a:schemeClr val="bg1"/>
                </a:solidFill>
              </a:rPr>
              <a:t>di Era Normal </a:t>
            </a:r>
            <a:r>
              <a:rPr lang="en-US" altLang="en-US" b="1" dirty="0" err="1">
                <a:solidFill>
                  <a:schemeClr val="bg1"/>
                </a:solidFill>
              </a:rPr>
              <a:t>Baru</a:t>
            </a:r>
            <a:r>
              <a:rPr lang="en-US" altLang="en-US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4FB5D-945B-4628-844D-BB0FBB21F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4752" y="1875040"/>
            <a:ext cx="10057090" cy="4525373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id-ID" b="1" dirty="0"/>
              <a:t>M</a:t>
            </a:r>
            <a:r>
              <a:rPr lang="en-US" b="1" dirty="0" err="1"/>
              <a:t>engelola</a:t>
            </a:r>
            <a:r>
              <a:rPr lang="en-US" b="1" dirty="0"/>
              <a:t> </a:t>
            </a:r>
            <a:r>
              <a:rPr lang="en-US" b="1" dirty="0" err="1"/>
              <a:t>birokrasi</a:t>
            </a:r>
            <a:r>
              <a:rPr lang="en-US" b="1" dirty="0"/>
              <a:t> di era </a:t>
            </a:r>
            <a:r>
              <a:rPr lang="id-ID" b="1" dirty="0"/>
              <a:t>normal </a:t>
            </a:r>
            <a:r>
              <a:rPr lang="en-US" b="1" dirty="0" err="1"/>
              <a:t>baru</a:t>
            </a:r>
            <a:r>
              <a:rPr lang="en-US" b="1" dirty="0"/>
              <a:t>? </a:t>
            </a:r>
          </a:p>
          <a:p>
            <a:pPr>
              <a:spcBef>
                <a:spcPts val="0"/>
              </a:spcBef>
              <a:defRPr/>
            </a:pPr>
            <a:r>
              <a:rPr lang="en-US" dirty="0" err="1"/>
              <a:t>Kompetensi</a:t>
            </a:r>
            <a:r>
              <a:rPr lang="en-US" dirty="0"/>
              <a:t> </a:t>
            </a:r>
            <a:r>
              <a:rPr lang="id-ID" dirty="0"/>
              <a:t>SDM</a:t>
            </a:r>
            <a:r>
              <a:rPr lang="en-US" dirty="0" err="1"/>
              <a:t>berubah</a:t>
            </a:r>
            <a:r>
              <a:rPr lang="en-US" dirty="0"/>
              <a:t> </a:t>
            </a:r>
          </a:p>
          <a:p>
            <a:pPr>
              <a:spcBef>
                <a:spcPts val="0"/>
              </a:spcBef>
              <a:defRPr/>
            </a:pPr>
            <a:r>
              <a:rPr lang="en-US" dirty="0" err="1"/>
              <a:t>Efisiensi</a:t>
            </a:r>
            <a:r>
              <a:rPr lang="en-US" dirty="0"/>
              <a:t>  SDM</a:t>
            </a:r>
          </a:p>
          <a:p>
            <a:pPr>
              <a:spcBef>
                <a:spcPts val="0"/>
              </a:spcBef>
              <a:defRPr/>
            </a:pPr>
            <a:r>
              <a:rPr lang="en-US" dirty="0"/>
              <a:t>Cara </a:t>
            </a:r>
            <a:r>
              <a:rPr lang="en-US" dirty="0" err="1"/>
              <a:t>kerja</a:t>
            </a:r>
            <a:r>
              <a:rPr lang="en-US" dirty="0"/>
              <a:t> yang </a:t>
            </a:r>
            <a:r>
              <a:rPr lang="en-US" dirty="0" err="1"/>
              <a:t>cepat</a:t>
            </a: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kinerja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produktivitas</a:t>
            </a: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en-US" dirty="0" err="1"/>
              <a:t>Efisiensi</a:t>
            </a:r>
            <a:r>
              <a:rPr lang="en-US" dirty="0"/>
              <a:t> </a:t>
            </a:r>
            <a:r>
              <a:rPr lang="en-US" dirty="0" err="1"/>
              <a:t>perjalanan</a:t>
            </a:r>
            <a:r>
              <a:rPr lang="en-US" dirty="0"/>
              <a:t> </a:t>
            </a:r>
          </a:p>
          <a:p>
            <a:pPr>
              <a:spcBef>
                <a:spcPts val="0"/>
              </a:spcBef>
              <a:defRPr/>
            </a:pPr>
            <a:r>
              <a:rPr lang="en-US" dirty="0" err="1"/>
              <a:t>Efisiensi</a:t>
            </a:r>
            <a:r>
              <a:rPr lang="en-US" dirty="0"/>
              <a:t> </a:t>
            </a:r>
            <a:r>
              <a:rPr lang="en-US" dirty="0" err="1"/>
              <a:t>infrastruktur</a:t>
            </a:r>
            <a:r>
              <a:rPr lang="en-US" dirty="0"/>
              <a:t> </a:t>
            </a:r>
            <a:r>
              <a:rPr lang="en-US" dirty="0" err="1"/>
              <a:t>gedung</a:t>
            </a:r>
            <a:r>
              <a:rPr lang="en-US" dirty="0"/>
              <a:t>  </a:t>
            </a:r>
          </a:p>
          <a:p>
            <a:pPr>
              <a:spcBef>
                <a:spcPts val="0"/>
              </a:spcBef>
              <a:defRPr/>
            </a:pPr>
            <a:r>
              <a:rPr lang="en-US" dirty="0" err="1"/>
              <a:t>Penggunaan</a:t>
            </a:r>
            <a:r>
              <a:rPr lang="en-US" dirty="0"/>
              <a:t> IT yang </a:t>
            </a:r>
            <a:r>
              <a:rPr lang="en-US" dirty="0" err="1"/>
              <a:t>masif</a:t>
            </a:r>
            <a:endParaRPr lang="en-US" dirty="0"/>
          </a:p>
          <a:p>
            <a:pPr marL="0" indent="0">
              <a:buNone/>
              <a:defRPr/>
            </a:pPr>
            <a:endParaRPr lang="en-US" b="1" dirty="0"/>
          </a:p>
        </p:txBody>
      </p:sp>
      <p:pic>
        <p:nvPicPr>
          <p:cNvPr id="38916" name="Picture 3">
            <a:extLst>
              <a:ext uri="{FF2B5EF4-FFF2-40B4-BE49-F238E27FC236}">
                <a16:creationId xmlns:a16="http://schemas.microsoft.com/office/drawing/2014/main" id="{713C7A89-62E0-4E57-9713-8AAF1F585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80" y="2286149"/>
            <a:ext cx="1390469" cy="356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6" name="Picture 4" descr="Image result for new normal">
            <a:extLst>
              <a:ext uri="{FF2B5EF4-FFF2-40B4-BE49-F238E27FC236}">
                <a16:creationId xmlns:a16="http://schemas.microsoft.com/office/drawing/2014/main" id="{5C71A690-5CFE-43A1-B071-863AD128F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685669" y="1752818"/>
            <a:ext cx="3276173" cy="4723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8918" name="Grup 5">
            <a:extLst>
              <a:ext uri="{FF2B5EF4-FFF2-40B4-BE49-F238E27FC236}">
                <a16:creationId xmlns:a16="http://schemas.microsoft.com/office/drawing/2014/main" id="{9406FE4B-9B9B-4598-A843-F34D5C9062DD}"/>
              </a:ext>
            </a:extLst>
          </p:cNvPr>
          <p:cNvGrpSpPr>
            <a:grpSpLocks/>
          </p:cNvGrpSpPr>
          <p:nvPr/>
        </p:nvGrpSpPr>
        <p:grpSpPr bwMode="auto">
          <a:xfrm>
            <a:off x="152380" y="5943272"/>
            <a:ext cx="8457099" cy="761901"/>
            <a:chOff x="2828925" y="5800724"/>
            <a:chExt cx="8982075" cy="904875"/>
          </a:xfrm>
        </p:grpSpPr>
        <p:pic>
          <p:nvPicPr>
            <p:cNvPr id="38919" name="Picture 3" descr="Image result for Where Is a New Normal">
              <a:extLst>
                <a:ext uri="{FF2B5EF4-FFF2-40B4-BE49-F238E27FC236}">
                  <a16:creationId xmlns:a16="http://schemas.microsoft.com/office/drawing/2014/main" id="{E434534B-BA7B-4291-B325-7F335B5BB4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8925" y="5800725"/>
              <a:ext cx="2581275" cy="752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0" descr="Image result for wfh">
              <a:extLst>
                <a:ext uri="{FF2B5EF4-FFF2-40B4-BE49-F238E27FC236}">
                  <a16:creationId xmlns:a16="http://schemas.microsoft.com/office/drawing/2014/main" id="{27215108-8B4F-47C2-9834-E3AABE206D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562600" y="5800724"/>
              <a:ext cx="2638425" cy="90487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" name="Picture 12" descr="Image result for information technology">
              <a:extLst>
                <a:ext uri="{FF2B5EF4-FFF2-40B4-BE49-F238E27FC236}">
                  <a16:creationId xmlns:a16="http://schemas.microsoft.com/office/drawing/2014/main" id="{C3CC4C43-854F-488C-9612-63828E0C6B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8739188" y="5800724"/>
              <a:ext cx="3071812" cy="81915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>
            <a:extLst>
              <a:ext uri="{FF2B5EF4-FFF2-40B4-BE49-F238E27FC236}">
                <a16:creationId xmlns:a16="http://schemas.microsoft.com/office/drawing/2014/main" id="{4234EE79-EC5A-4B03-A694-D8DA55B76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49" y="3181382"/>
            <a:ext cx="11965017" cy="321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itle 1">
            <a:extLst>
              <a:ext uri="{FF2B5EF4-FFF2-40B4-BE49-F238E27FC236}">
                <a16:creationId xmlns:a16="http://schemas.microsoft.com/office/drawing/2014/main" id="{2A558DA1-0B76-48AC-82FF-765D9E6C0DA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28567" y="168700"/>
            <a:ext cx="10358676" cy="1469834"/>
          </a:xfrm>
        </p:spPr>
        <p:txBody>
          <a:bodyPr/>
          <a:lstStyle/>
          <a:p>
            <a:pPr eaLnBrk="1" hangingPunct="1"/>
            <a:r>
              <a:rPr lang="en-US" altLang="en-US" sz="4000"/>
              <a:t>PEMERINTAH SIAP MENUJU </a:t>
            </a:r>
            <a:br>
              <a:rPr lang="en-US" altLang="en-US" sz="4000"/>
            </a:br>
            <a:r>
              <a:rPr lang="en-US" altLang="en-US" sz="4000" b="1">
                <a:solidFill>
                  <a:srgbClr val="FF0000"/>
                </a:solidFill>
              </a:rPr>
              <a:t>DIGITAL GOVERNMENT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3A00A3-6B2B-4BC3-9C6B-09E091CB125F}"/>
              </a:ext>
            </a:extLst>
          </p:cNvPr>
          <p:cNvSpPr/>
          <p:nvPr/>
        </p:nvSpPr>
        <p:spPr>
          <a:xfrm>
            <a:off x="988884" y="1821073"/>
            <a:ext cx="9938043" cy="12408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006">
              <a:spcAft>
                <a:spcPts val="600"/>
              </a:spcAft>
              <a:defRPr/>
            </a:pPr>
            <a:r>
              <a:rPr lang="en-US" sz="3199" b="1" i="1" baseline="30000" dirty="0" err="1">
                <a:solidFill>
                  <a:prstClr val="black"/>
                </a:solidFill>
              </a:rPr>
              <a:t>Digitalisasi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dalam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administrasi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publik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mendorong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pemerintah</a:t>
            </a:r>
            <a:r>
              <a:rPr lang="en-US" sz="3199" b="1" i="1" baseline="30000" dirty="0">
                <a:solidFill>
                  <a:prstClr val="black"/>
                </a:solidFill>
              </a:rPr>
              <a:t> 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berinovasi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dalam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penyediaan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layanan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khususnya</a:t>
            </a:r>
            <a:r>
              <a:rPr lang="en-US" sz="3199" b="1" i="1" baseline="30000" dirty="0">
                <a:solidFill>
                  <a:prstClr val="black"/>
                </a:solidFill>
              </a:rPr>
              <a:t> smart city yang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praktis</a:t>
            </a:r>
            <a:r>
              <a:rPr lang="en-US" sz="3199" b="1" i="1" baseline="30000" dirty="0">
                <a:solidFill>
                  <a:prstClr val="black"/>
                </a:solidFill>
              </a:rPr>
              <a:t>,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mudah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diakses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serta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bersifat</a:t>
            </a:r>
            <a:r>
              <a:rPr lang="id-ID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>
                <a:solidFill>
                  <a:prstClr val="black"/>
                </a:solidFill>
              </a:rPr>
              <a:t>online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sehingga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pemeri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ntah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dapat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berinteraksi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dengan</a:t>
            </a:r>
            <a:r>
              <a:rPr lang="en-US" sz="3199" b="1" i="1" baseline="30000" dirty="0">
                <a:solidFill>
                  <a:prstClr val="black"/>
                </a:solidFill>
              </a:rPr>
              <a:t> </a:t>
            </a:r>
            <a:r>
              <a:rPr lang="en-US" sz="3199" b="1" i="1" baseline="30000" dirty="0" err="1">
                <a:solidFill>
                  <a:prstClr val="black"/>
                </a:solidFill>
              </a:rPr>
              <a:t>masyarakat</a:t>
            </a:r>
            <a:endParaRPr lang="en-US" sz="3199" b="1" i="1" dirty="0">
              <a:solidFill>
                <a:prstClr val="black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FEA8A9-656B-403C-A7E8-F0ED8AFFAD9D}"/>
              </a:ext>
            </a:extLst>
          </p:cNvPr>
          <p:cNvSpPr/>
          <p:nvPr/>
        </p:nvSpPr>
        <p:spPr>
          <a:xfrm>
            <a:off x="1588" y="6475016"/>
            <a:ext cx="12187238" cy="42380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006">
              <a:defRPr/>
            </a:pPr>
            <a:endParaRPr lang="en-US" sz="1799">
              <a:solidFill>
                <a:prstClr val="white"/>
              </a:solidFill>
            </a:endParaRPr>
          </a:p>
        </p:txBody>
      </p:sp>
      <p:pic>
        <p:nvPicPr>
          <p:cNvPr id="41990" name="Gambar 7">
            <a:extLst>
              <a:ext uri="{FF2B5EF4-FFF2-40B4-BE49-F238E27FC236}">
                <a16:creationId xmlns:a16="http://schemas.microsoft.com/office/drawing/2014/main" id="{5DB48D38-EEDE-4C38-B332-F66E9FA49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42" y="200446"/>
            <a:ext cx="733330" cy="86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48148-8BDF-47B7-85B8-14DCE1860C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20" y="1600438"/>
            <a:ext cx="5384099" cy="4525374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en-US" dirty="0"/>
              <a:t> </a:t>
            </a:r>
            <a:r>
              <a:rPr lang="en-US" sz="2000" b="1" dirty="0"/>
              <a:t>Intelligent infrastructure </a:t>
            </a: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/>
              <a:t>1. Big data</a:t>
            </a:r>
          </a:p>
          <a:p>
            <a:pPr marL="0" indent="0">
              <a:buNone/>
              <a:defRPr/>
            </a:pPr>
            <a:r>
              <a:rPr lang="en-US" sz="2000" dirty="0"/>
              <a:t>2. Artificial intelligence</a:t>
            </a:r>
          </a:p>
          <a:p>
            <a:pPr marL="0" indent="0">
              <a:buNone/>
              <a:defRPr/>
            </a:pPr>
            <a:r>
              <a:rPr lang="en-US" sz="2000" dirty="0"/>
              <a:t>3. 5G networks and Internet of Things (‘</a:t>
            </a:r>
            <a:r>
              <a:rPr lang="en-US" sz="2000" dirty="0" err="1"/>
              <a:t>IoT</a:t>
            </a:r>
            <a:r>
              <a:rPr lang="en-US" sz="2000" dirty="0"/>
              <a:t>’)</a:t>
            </a:r>
          </a:p>
          <a:p>
            <a:pPr marL="0" indent="0">
              <a:buNone/>
              <a:defRPr/>
            </a:pPr>
            <a:endParaRPr lang="en-US" sz="2000" b="1" dirty="0"/>
          </a:p>
          <a:p>
            <a:pPr marL="0" indent="0">
              <a:buNone/>
              <a:defRPr/>
            </a:pPr>
            <a:r>
              <a:rPr lang="en-US" sz="2000" b="1" dirty="0"/>
              <a:t>Smart transportation </a:t>
            </a: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/>
              <a:t>4. Self-driving vehicles</a:t>
            </a:r>
          </a:p>
          <a:p>
            <a:pPr marL="0" indent="0">
              <a:buNone/>
              <a:defRPr/>
            </a:pPr>
            <a:r>
              <a:rPr lang="en-US" sz="2000" dirty="0"/>
              <a:t>5. Drones</a:t>
            </a:r>
          </a:p>
          <a:p>
            <a:pPr marL="0" indent="0">
              <a:buNone/>
              <a:defRPr/>
            </a:pPr>
            <a:endParaRPr lang="en-US" sz="2000" b="1" dirty="0"/>
          </a:p>
          <a:p>
            <a:pPr marL="0" indent="0">
              <a:buNone/>
              <a:defRPr/>
            </a:pPr>
            <a:r>
              <a:rPr lang="en-US" sz="2000" b="1" dirty="0"/>
              <a:t>(</a:t>
            </a:r>
            <a:r>
              <a:rPr lang="en-US" sz="2000" b="1" dirty="0" err="1"/>
              <a:t>Hee</a:t>
            </a:r>
            <a:r>
              <a:rPr lang="en-US" sz="2000" b="1" dirty="0"/>
              <a:t> </a:t>
            </a:r>
            <a:r>
              <a:rPr lang="en-US" sz="2000" b="1" dirty="0" err="1"/>
              <a:t>Woong</a:t>
            </a:r>
            <a:r>
              <a:rPr lang="en-US" sz="2000" b="1" dirty="0"/>
              <a:t> Yoon et al.)</a:t>
            </a:r>
          </a:p>
          <a:p>
            <a:pPr>
              <a:defRPr/>
            </a:pPr>
            <a:endParaRPr lang="en-US" sz="20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212E6EB-2131-4F9D-AE3A-5B6BAE0C5D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6793" y="1600438"/>
            <a:ext cx="5384099" cy="4525374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en-US" sz="2000" b="1" dirty="0"/>
              <a:t>Combined services </a:t>
            </a: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/>
              <a:t>6. Personalized healthcare</a:t>
            </a:r>
          </a:p>
          <a:p>
            <a:pPr marL="0" indent="0">
              <a:buNone/>
              <a:defRPr/>
            </a:pPr>
            <a:r>
              <a:rPr lang="en-US" sz="2000" dirty="0"/>
              <a:t>7. Smart city</a:t>
            </a:r>
          </a:p>
          <a:p>
            <a:pPr marL="0" indent="0">
              <a:buNone/>
              <a:defRPr/>
            </a:pPr>
            <a:r>
              <a:rPr lang="en-US" sz="2000" dirty="0"/>
              <a:t>8. Augmented/virtual reality</a:t>
            </a:r>
          </a:p>
          <a:p>
            <a:pPr marL="0" indent="0">
              <a:buNone/>
              <a:defRPr/>
            </a:pPr>
            <a:r>
              <a:rPr lang="en-US" sz="2000" dirty="0"/>
              <a:t>9. Intelligent robot</a:t>
            </a:r>
          </a:p>
          <a:p>
            <a:pPr marL="0" indent="0">
              <a:buNone/>
              <a:defRPr/>
            </a:pPr>
            <a:endParaRPr lang="id-ID" sz="2000" b="1" dirty="0"/>
          </a:p>
          <a:p>
            <a:pPr marL="0" indent="0">
              <a:buNone/>
              <a:defRPr/>
            </a:pPr>
            <a:r>
              <a:rPr lang="en-US" sz="2000" b="1" dirty="0"/>
              <a:t>Industrial foundation </a:t>
            </a: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/>
              <a:t>10. Intelligent semi-conductors</a:t>
            </a:r>
          </a:p>
          <a:p>
            <a:pPr marL="0" indent="0">
              <a:buNone/>
              <a:defRPr/>
            </a:pPr>
            <a:r>
              <a:rPr lang="en-US" sz="2000" dirty="0"/>
              <a:t>11. Advanced materials</a:t>
            </a:r>
          </a:p>
          <a:p>
            <a:pPr marL="0" indent="0">
              <a:buNone/>
              <a:defRPr/>
            </a:pPr>
            <a:r>
              <a:rPr lang="en-US" sz="2000" dirty="0"/>
              <a:t>12. Innovative medicine</a:t>
            </a:r>
          </a:p>
          <a:p>
            <a:pPr marL="0" indent="0">
              <a:buNone/>
              <a:defRPr/>
            </a:pPr>
            <a:r>
              <a:rPr lang="en-US" sz="2000" dirty="0"/>
              <a:t>13. New and renewable energy</a:t>
            </a:r>
          </a:p>
          <a:p>
            <a:pPr>
              <a:defRPr/>
            </a:pPr>
            <a:endParaRPr lang="en-US" sz="2000" dirty="0"/>
          </a:p>
        </p:txBody>
      </p:sp>
      <p:sp>
        <p:nvSpPr>
          <p:cNvPr id="43012" name="Title 1">
            <a:extLst>
              <a:ext uri="{FF2B5EF4-FFF2-40B4-BE49-F238E27FC236}">
                <a16:creationId xmlns:a16="http://schemas.microsoft.com/office/drawing/2014/main" id="{469019E5-0219-433D-951E-54AE8B8FB0F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826"/>
            <a:ext cx="9696775" cy="106190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Government 4.0</a:t>
            </a:r>
          </a:p>
        </p:txBody>
      </p:sp>
      <p:pic>
        <p:nvPicPr>
          <p:cNvPr id="44038" name="Picture 6" descr="Image result for goververnment 4.0">
            <a:extLst>
              <a:ext uri="{FF2B5EF4-FFF2-40B4-BE49-F238E27FC236}">
                <a16:creationId xmlns:a16="http://schemas.microsoft.com/office/drawing/2014/main" id="{4B24C0C1-ED9C-434E-A703-9F45EB017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521" y="6019463"/>
            <a:ext cx="9112649" cy="7619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4" name="Picture 3">
            <a:extLst>
              <a:ext uri="{FF2B5EF4-FFF2-40B4-BE49-F238E27FC236}">
                <a16:creationId xmlns:a16="http://schemas.microsoft.com/office/drawing/2014/main" id="{20620E8D-C891-4C86-BB5F-5CC5138E0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345" y="114731"/>
            <a:ext cx="2146021" cy="6590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object 7">
            <a:extLst>
              <a:ext uri="{FF2B5EF4-FFF2-40B4-BE49-F238E27FC236}">
                <a16:creationId xmlns:a16="http://schemas.microsoft.com/office/drawing/2014/main" id="{DF980139-DFBB-4151-BB67-440E163901C9}"/>
              </a:ext>
            </a:extLst>
          </p:cNvPr>
          <p:cNvSpPr>
            <a:spLocks/>
          </p:cNvSpPr>
          <p:nvPr/>
        </p:nvSpPr>
        <p:spPr bwMode="auto">
          <a:xfrm>
            <a:off x="5415845" y="538539"/>
            <a:ext cx="2646018" cy="461902"/>
          </a:xfrm>
          <a:custGeom>
            <a:avLst/>
            <a:gdLst>
              <a:gd name="T0" fmla="*/ 0 w 2646045"/>
              <a:gd name="T1" fmla="*/ 460503 h 462280"/>
              <a:gd name="T2" fmla="*/ 2646935 w 2646045"/>
              <a:gd name="T3" fmla="*/ 460503 h 462280"/>
              <a:gd name="T4" fmla="*/ 2646935 w 2646045"/>
              <a:gd name="T5" fmla="*/ 0 h 462280"/>
              <a:gd name="T6" fmla="*/ 0 w 2646045"/>
              <a:gd name="T7" fmla="*/ 0 h 462280"/>
              <a:gd name="T8" fmla="*/ 0 w 2646045"/>
              <a:gd name="T9" fmla="*/ 460503 h 462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646045" h="462280">
                <a:moveTo>
                  <a:pt x="0" y="461772"/>
                </a:moveTo>
                <a:lnTo>
                  <a:pt x="2645663" y="461772"/>
                </a:lnTo>
                <a:lnTo>
                  <a:pt x="2645663" y="0"/>
                </a:lnTo>
                <a:lnTo>
                  <a:pt x="0" y="0"/>
                </a:lnTo>
                <a:lnTo>
                  <a:pt x="0" y="461772"/>
                </a:lnTo>
                <a:close/>
              </a:path>
            </a:pathLst>
          </a:custGeom>
          <a:noFill/>
          <a:ln w="57912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0179" name="object 8">
            <a:extLst>
              <a:ext uri="{FF2B5EF4-FFF2-40B4-BE49-F238E27FC236}">
                <a16:creationId xmlns:a16="http://schemas.microsoft.com/office/drawing/2014/main" id="{FB21EB4F-7F4D-459A-9EE4-5D6D5633216C}"/>
              </a:ext>
            </a:extLst>
          </p:cNvPr>
          <p:cNvSpPr>
            <a:spLocks/>
          </p:cNvSpPr>
          <p:nvPr/>
        </p:nvSpPr>
        <p:spPr bwMode="auto">
          <a:xfrm>
            <a:off x="5328544" y="3462334"/>
            <a:ext cx="2647605" cy="461902"/>
          </a:xfrm>
          <a:custGeom>
            <a:avLst/>
            <a:gdLst>
              <a:gd name="T0" fmla="*/ 0 w 2647315"/>
              <a:gd name="T1" fmla="*/ 460507 h 462279"/>
              <a:gd name="T2" fmla="*/ 2649727 w 2647315"/>
              <a:gd name="T3" fmla="*/ 460507 h 462279"/>
              <a:gd name="T4" fmla="*/ 2649727 w 2647315"/>
              <a:gd name="T5" fmla="*/ 0 h 462279"/>
              <a:gd name="T6" fmla="*/ 0 w 2647315"/>
              <a:gd name="T7" fmla="*/ 0 h 462279"/>
              <a:gd name="T8" fmla="*/ 0 w 2647315"/>
              <a:gd name="T9" fmla="*/ 460507 h 4622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647315" h="462279">
                <a:moveTo>
                  <a:pt x="0" y="461772"/>
                </a:moveTo>
                <a:lnTo>
                  <a:pt x="2647187" y="461772"/>
                </a:lnTo>
                <a:lnTo>
                  <a:pt x="2647187" y="0"/>
                </a:lnTo>
                <a:lnTo>
                  <a:pt x="0" y="0"/>
                </a:lnTo>
                <a:lnTo>
                  <a:pt x="0" y="461772"/>
                </a:lnTo>
                <a:close/>
              </a:path>
            </a:pathLst>
          </a:custGeom>
          <a:noFill/>
          <a:ln w="57912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0180" name="object 9">
            <a:extLst>
              <a:ext uri="{FF2B5EF4-FFF2-40B4-BE49-F238E27FC236}">
                <a16:creationId xmlns:a16="http://schemas.microsoft.com/office/drawing/2014/main" id="{0DF2A974-5820-4A0E-9954-5DDD19A1E7AC}"/>
              </a:ext>
            </a:extLst>
          </p:cNvPr>
          <p:cNvSpPr>
            <a:spLocks/>
          </p:cNvSpPr>
          <p:nvPr/>
        </p:nvSpPr>
        <p:spPr bwMode="auto">
          <a:xfrm>
            <a:off x="8587257" y="3936934"/>
            <a:ext cx="2646018" cy="461903"/>
          </a:xfrm>
          <a:custGeom>
            <a:avLst/>
            <a:gdLst>
              <a:gd name="T0" fmla="*/ 0 w 2647315"/>
              <a:gd name="T1" fmla="*/ 460511 h 462279"/>
              <a:gd name="T2" fmla="*/ 2643382 w 2647315"/>
              <a:gd name="T3" fmla="*/ 460511 h 462279"/>
              <a:gd name="T4" fmla="*/ 2643382 w 2647315"/>
              <a:gd name="T5" fmla="*/ 0 h 462279"/>
              <a:gd name="T6" fmla="*/ 0 w 2647315"/>
              <a:gd name="T7" fmla="*/ 0 h 462279"/>
              <a:gd name="T8" fmla="*/ 0 w 2647315"/>
              <a:gd name="T9" fmla="*/ 460511 h 4622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647315" h="462279">
                <a:moveTo>
                  <a:pt x="0" y="461772"/>
                </a:moveTo>
                <a:lnTo>
                  <a:pt x="2647188" y="461772"/>
                </a:lnTo>
                <a:lnTo>
                  <a:pt x="2647188" y="0"/>
                </a:lnTo>
                <a:lnTo>
                  <a:pt x="0" y="0"/>
                </a:lnTo>
                <a:lnTo>
                  <a:pt x="0" y="461772"/>
                </a:lnTo>
                <a:close/>
              </a:path>
            </a:pathLst>
          </a:custGeom>
          <a:noFill/>
          <a:ln w="57912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0181" name="object 10">
            <a:extLst>
              <a:ext uri="{FF2B5EF4-FFF2-40B4-BE49-F238E27FC236}">
                <a16:creationId xmlns:a16="http://schemas.microsoft.com/office/drawing/2014/main" id="{87DAD511-9406-449A-8391-58C7E2010A8C}"/>
              </a:ext>
            </a:extLst>
          </p:cNvPr>
          <p:cNvSpPr>
            <a:spLocks/>
          </p:cNvSpPr>
          <p:nvPr/>
        </p:nvSpPr>
        <p:spPr bwMode="auto">
          <a:xfrm>
            <a:off x="8801542" y="1300440"/>
            <a:ext cx="2647605" cy="461902"/>
          </a:xfrm>
          <a:custGeom>
            <a:avLst/>
            <a:gdLst>
              <a:gd name="T0" fmla="*/ 0 w 2647315"/>
              <a:gd name="T1" fmla="*/ 460503 h 462280"/>
              <a:gd name="T2" fmla="*/ 2649727 w 2647315"/>
              <a:gd name="T3" fmla="*/ 460503 h 462280"/>
              <a:gd name="T4" fmla="*/ 2649727 w 2647315"/>
              <a:gd name="T5" fmla="*/ 0 h 462280"/>
              <a:gd name="T6" fmla="*/ 0 w 2647315"/>
              <a:gd name="T7" fmla="*/ 0 h 462280"/>
              <a:gd name="T8" fmla="*/ 0 w 2647315"/>
              <a:gd name="T9" fmla="*/ 460503 h 4622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647315" h="462280">
                <a:moveTo>
                  <a:pt x="0" y="461772"/>
                </a:moveTo>
                <a:lnTo>
                  <a:pt x="2647187" y="461772"/>
                </a:lnTo>
                <a:lnTo>
                  <a:pt x="2647187" y="0"/>
                </a:lnTo>
                <a:lnTo>
                  <a:pt x="0" y="0"/>
                </a:lnTo>
                <a:lnTo>
                  <a:pt x="0" y="461772"/>
                </a:lnTo>
                <a:close/>
              </a:path>
            </a:pathLst>
          </a:custGeom>
          <a:noFill/>
          <a:ln w="57912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0" name="object 50">
            <a:extLst>
              <a:ext uri="{FF2B5EF4-FFF2-40B4-BE49-F238E27FC236}">
                <a16:creationId xmlns:a16="http://schemas.microsoft.com/office/drawing/2014/main" id="{660288FF-91EF-444F-8C32-CA6E567C1F82}"/>
              </a:ext>
            </a:extLst>
          </p:cNvPr>
          <p:cNvSpPr txBox="1"/>
          <p:nvPr/>
        </p:nvSpPr>
        <p:spPr>
          <a:xfrm>
            <a:off x="804758" y="2665513"/>
            <a:ext cx="4772990" cy="2744430"/>
          </a:xfrm>
          <a:prstGeom prst="rect">
            <a:avLst/>
          </a:prstGeom>
        </p:spPr>
        <p:txBody>
          <a:bodyPr lIns="0" tIns="12063" rIns="0" bIns="0">
            <a:spAutoFit/>
          </a:bodyPr>
          <a:lstStyle>
            <a:lvl1pPr marL="1555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3025"/>
              </a:lnSpc>
              <a:spcBef>
                <a:spcPts val="100"/>
              </a:spcBef>
              <a:defRPr/>
            </a:pP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Revolusi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Industri</a:t>
            </a:r>
            <a:r>
              <a:rPr lang="id-ID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4.0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menyebabkan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bisnis</a:t>
            </a:r>
            <a:r>
              <a:rPr lang="id-ID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mengalami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peningkatan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800" b="1" i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Volatility, Uncertainty,  Complexity and  Ambiguity 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yang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biasa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dikenal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istilah</a:t>
            </a:r>
            <a:r>
              <a:rPr lang="en-US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altLang="en-US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‘VUCA’</a:t>
            </a:r>
            <a:endParaRPr lang="en-US" altLang="en-US" sz="28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183" name="object 51">
            <a:extLst>
              <a:ext uri="{FF2B5EF4-FFF2-40B4-BE49-F238E27FC236}">
                <a16:creationId xmlns:a16="http://schemas.microsoft.com/office/drawing/2014/main" id="{102F03E2-52F7-4996-A94B-3778E4723DE6}"/>
              </a:ext>
            </a:extLst>
          </p:cNvPr>
          <p:cNvSpPr>
            <a:spLocks/>
          </p:cNvSpPr>
          <p:nvPr/>
        </p:nvSpPr>
        <p:spPr bwMode="auto">
          <a:xfrm>
            <a:off x="0" y="446"/>
            <a:ext cx="3401570" cy="985710"/>
          </a:xfrm>
          <a:custGeom>
            <a:avLst/>
            <a:gdLst>
              <a:gd name="T0" fmla="*/ 0 w 3401695"/>
              <a:gd name="T1" fmla="*/ 984759 h 986155"/>
              <a:gd name="T2" fmla="*/ 3402840 w 3401695"/>
              <a:gd name="T3" fmla="*/ 984759 h 986155"/>
              <a:gd name="T4" fmla="*/ 3402840 w 3401695"/>
              <a:gd name="T5" fmla="*/ 0 h 986155"/>
              <a:gd name="T6" fmla="*/ 0 w 3401695"/>
              <a:gd name="T7" fmla="*/ 0 h 986155"/>
              <a:gd name="T8" fmla="*/ 0 w 3401695"/>
              <a:gd name="T9" fmla="*/ 984759 h 9861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01695" h="986155">
                <a:moveTo>
                  <a:pt x="0" y="986027"/>
                </a:moveTo>
                <a:lnTo>
                  <a:pt x="3401568" y="986027"/>
                </a:lnTo>
                <a:lnTo>
                  <a:pt x="3401568" y="0"/>
                </a:lnTo>
                <a:lnTo>
                  <a:pt x="0" y="0"/>
                </a:lnTo>
                <a:lnTo>
                  <a:pt x="0" y="986027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55BEDE05-BC1C-4C91-BA32-1F860AF2D2F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99991" y="1249947"/>
            <a:ext cx="2742843" cy="935903"/>
          </a:xfrm>
        </p:spPr>
        <p:txBody>
          <a:bodyPr vert="horz" lIns="0" tIns="12698" rIns="0" bIns="0" rtlCol="0" anchor="ctr">
            <a:spAutoFit/>
          </a:bodyPr>
          <a:lstStyle/>
          <a:p>
            <a:pPr marL="12699">
              <a:spcBef>
                <a:spcPts val="100"/>
              </a:spcBef>
              <a:defRPr/>
            </a:pPr>
            <a:r>
              <a:rPr sz="5999" b="1" spc="-5" dirty="0">
                <a:solidFill>
                  <a:srgbClr val="FF0000"/>
                </a:solidFill>
                <a:latin typeface="Arial Black" panose="020B0A04020102020204" pitchFamily="34" charset="0"/>
                <a:cs typeface="Calibri"/>
              </a:rPr>
              <a:t>VUCA</a:t>
            </a:r>
            <a:endParaRPr sz="5999" dirty="0">
              <a:solidFill>
                <a:srgbClr val="FF0000"/>
              </a:solidFill>
              <a:latin typeface="Arial Black" panose="020B0A04020102020204" pitchFamily="34" charset="0"/>
              <a:cs typeface="Calibri"/>
            </a:endParaRPr>
          </a:p>
        </p:txBody>
      </p:sp>
      <p:sp>
        <p:nvSpPr>
          <p:cNvPr id="53" name="object 53">
            <a:extLst>
              <a:ext uri="{FF2B5EF4-FFF2-40B4-BE49-F238E27FC236}">
                <a16:creationId xmlns:a16="http://schemas.microsoft.com/office/drawing/2014/main" id="{A7D18DBB-4235-4BD5-A8D1-30A701DF0E16}"/>
              </a:ext>
            </a:extLst>
          </p:cNvPr>
          <p:cNvSpPr txBox="1"/>
          <p:nvPr/>
        </p:nvSpPr>
        <p:spPr>
          <a:xfrm>
            <a:off x="11269783" y="6516286"/>
            <a:ext cx="582537" cy="217339"/>
          </a:xfrm>
          <a:prstGeom prst="rect">
            <a:avLst/>
          </a:prstGeom>
        </p:spPr>
        <p:txBody>
          <a:bodyPr lIns="0" tIns="17143" rIns="0" bIns="0">
            <a:spAutoFit/>
          </a:bodyPr>
          <a:lstStyle/>
          <a:p>
            <a:pPr marL="12699">
              <a:spcBef>
                <a:spcPts val="135"/>
              </a:spcBef>
              <a:defRPr/>
            </a:pPr>
            <a:r>
              <a:rPr sz="1300" b="1" spc="20" dirty="0">
                <a:solidFill>
                  <a:srgbClr val="FFFFFF"/>
                </a:solidFill>
                <a:latin typeface="Trebuchet MS"/>
                <a:cs typeface="Trebuchet MS"/>
              </a:rPr>
              <a:t>P</a:t>
            </a:r>
            <a:r>
              <a:rPr sz="1300" b="1" spc="10" dirty="0">
                <a:solidFill>
                  <a:srgbClr val="FFFFFF"/>
                </a:solidFill>
                <a:latin typeface="Trebuchet MS"/>
                <a:cs typeface="Trebuchet MS"/>
              </a:rPr>
              <a:t>ED</a:t>
            </a:r>
            <a:r>
              <a:rPr sz="1300" b="1" spc="15" dirty="0">
                <a:solidFill>
                  <a:srgbClr val="FFFFFF"/>
                </a:solidFill>
                <a:latin typeface="Trebuchet MS"/>
                <a:cs typeface="Trebuchet MS"/>
              </a:rPr>
              <a:t>UL</a:t>
            </a:r>
            <a:r>
              <a:rPr sz="1300" b="1" spc="5" dirty="0">
                <a:solidFill>
                  <a:srgbClr val="FFFFFF"/>
                </a:solidFill>
                <a:latin typeface="Trebuchet MS"/>
                <a:cs typeface="Trebuchet MS"/>
              </a:rPr>
              <a:t>I</a:t>
            </a:r>
            <a:endParaRPr sz="1300">
              <a:latin typeface="Trebuchet MS"/>
              <a:cs typeface="Trebuchet MS"/>
            </a:endParaRPr>
          </a:p>
        </p:txBody>
      </p:sp>
      <p:sp>
        <p:nvSpPr>
          <p:cNvPr id="54" name="object 54">
            <a:extLst>
              <a:ext uri="{FF2B5EF4-FFF2-40B4-BE49-F238E27FC236}">
                <a16:creationId xmlns:a16="http://schemas.microsoft.com/office/drawing/2014/main" id="{8B2929E4-DEB9-4DC6-A47E-047529A46FBD}"/>
              </a:ext>
            </a:extLst>
          </p:cNvPr>
          <p:cNvSpPr txBox="1"/>
          <p:nvPr/>
        </p:nvSpPr>
        <p:spPr>
          <a:xfrm>
            <a:off x="10131693" y="6511523"/>
            <a:ext cx="736504" cy="216698"/>
          </a:xfrm>
          <a:prstGeom prst="rect">
            <a:avLst/>
          </a:prstGeom>
        </p:spPr>
        <p:txBody>
          <a:bodyPr lIns="0" tIns="16508" rIns="0" bIns="0">
            <a:spAutoFit/>
          </a:bodyPr>
          <a:lstStyle/>
          <a:p>
            <a:pPr marL="12699">
              <a:spcBef>
                <a:spcPts val="130"/>
              </a:spcBef>
              <a:defRPr/>
            </a:pPr>
            <a:r>
              <a:rPr sz="1300" b="1" spc="10" dirty="0">
                <a:solidFill>
                  <a:srgbClr val="FFFFFF"/>
                </a:solidFill>
                <a:latin typeface="Trebuchet MS"/>
                <a:cs typeface="Trebuchet MS"/>
              </a:rPr>
              <a:t>INO</a:t>
            </a:r>
            <a:r>
              <a:rPr sz="1300" b="1" spc="-85" dirty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sz="1300" b="1" spc="-114" dirty="0">
                <a:solidFill>
                  <a:srgbClr val="FFFFFF"/>
                </a:solidFill>
                <a:latin typeface="Trebuchet MS"/>
                <a:cs typeface="Trebuchet MS"/>
              </a:rPr>
              <a:t>A</a:t>
            </a:r>
            <a:r>
              <a:rPr sz="1300" b="1" spc="15" dirty="0">
                <a:solidFill>
                  <a:srgbClr val="FFFFFF"/>
                </a:solidFill>
                <a:latin typeface="Trebuchet MS"/>
                <a:cs typeface="Trebuchet MS"/>
              </a:rPr>
              <a:t>TIF</a:t>
            </a:r>
            <a:endParaRPr sz="1300">
              <a:latin typeface="Trebuchet MS"/>
              <a:cs typeface="Trebuchet MS"/>
            </a:endParaRPr>
          </a:p>
        </p:txBody>
      </p:sp>
      <p:sp>
        <p:nvSpPr>
          <p:cNvPr id="50187" name="object 55">
            <a:extLst>
              <a:ext uri="{FF2B5EF4-FFF2-40B4-BE49-F238E27FC236}">
                <a16:creationId xmlns:a16="http://schemas.microsoft.com/office/drawing/2014/main" id="{90E0FCEE-E119-454D-93BD-0608D7916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4724" y="6511523"/>
            <a:ext cx="931742" cy="216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6508" rIns="0" bIns="0">
            <a:spAutoFit/>
          </a:bodyPr>
          <a:lstStyle>
            <a:lvl1pPr marL="12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125"/>
              </a:spcBef>
              <a:buNone/>
            </a:pPr>
            <a:r>
              <a:rPr lang="en-US" altLang="en-US" sz="1300" b="1">
                <a:solidFill>
                  <a:srgbClr val="FFFFFF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INTEGRITAS</a:t>
            </a:r>
            <a:endParaRPr lang="en-US" altLang="en-US" sz="1300">
              <a:latin typeface="Trebuchet MS" panose="020B0603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object 56">
            <a:extLst>
              <a:ext uri="{FF2B5EF4-FFF2-40B4-BE49-F238E27FC236}">
                <a16:creationId xmlns:a16="http://schemas.microsoft.com/office/drawing/2014/main" id="{3576075A-24B3-47F3-AF35-CDF27FC898E1}"/>
              </a:ext>
            </a:extLst>
          </p:cNvPr>
          <p:cNvSpPr txBox="1"/>
          <p:nvPr/>
        </p:nvSpPr>
        <p:spPr>
          <a:xfrm>
            <a:off x="8638050" y="6511523"/>
            <a:ext cx="1109519" cy="216698"/>
          </a:xfrm>
          <a:prstGeom prst="rect">
            <a:avLst/>
          </a:prstGeom>
        </p:spPr>
        <p:txBody>
          <a:bodyPr lIns="0" tIns="16508" rIns="0" bIns="0">
            <a:spAutoFit/>
          </a:bodyPr>
          <a:lstStyle/>
          <a:p>
            <a:pPr marL="12699">
              <a:spcBef>
                <a:spcPts val="130"/>
              </a:spcBef>
              <a:defRPr/>
            </a:pPr>
            <a:r>
              <a:rPr sz="1300" b="1" spc="15" dirty="0">
                <a:solidFill>
                  <a:srgbClr val="FFFFFF"/>
                </a:solidFill>
                <a:latin typeface="Trebuchet MS"/>
                <a:cs typeface="Trebuchet MS"/>
              </a:rPr>
              <a:t>PROFESIONAL</a:t>
            </a:r>
            <a:endParaRPr sz="1300">
              <a:latin typeface="Trebuchet MS"/>
              <a:cs typeface="Trebuchet MS"/>
            </a:endParaRPr>
          </a:p>
        </p:txBody>
      </p:sp>
      <p:graphicFrame>
        <p:nvGraphicFramePr>
          <p:cNvPr id="61" name="Content Placeholder 3">
            <a:extLst>
              <a:ext uri="{FF2B5EF4-FFF2-40B4-BE49-F238E27FC236}">
                <a16:creationId xmlns:a16="http://schemas.microsoft.com/office/drawing/2014/main" id="{09053C58-FCA5-476D-8084-7137DCD8B7C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37538" y="457587"/>
          <a:ext cx="8110015" cy="59108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2AEE0407-6A65-4FF5-8EF8-BEEAC433253E}"/>
              </a:ext>
            </a:extLst>
          </p:cNvPr>
          <p:cNvSpPr/>
          <p:nvPr/>
        </p:nvSpPr>
        <p:spPr>
          <a:xfrm>
            <a:off x="1066661" y="990918"/>
            <a:ext cx="3733314" cy="1373009"/>
          </a:xfrm>
          <a:prstGeom prst="ellipse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0191" name="Gambar 33">
            <a:extLst>
              <a:ext uri="{FF2B5EF4-FFF2-40B4-BE49-F238E27FC236}">
                <a16:creationId xmlns:a16="http://schemas.microsoft.com/office/drawing/2014/main" id="{ADB6BC54-EF2E-4D83-8C35-CB1C715C3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70" y="152827"/>
            <a:ext cx="733330" cy="86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ersegi Panjang 7">
            <a:extLst>
              <a:ext uri="{FF2B5EF4-FFF2-40B4-BE49-F238E27FC236}">
                <a16:creationId xmlns:a16="http://schemas.microsoft.com/office/drawing/2014/main" id="{75B1202C-6306-468F-BFD7-E0974D753D25}"/>
              </a:ext>
            </a:extLst>
          </p:cNvPr>
          <p:cNvSpPr/>
          <p:nvPr/>
        </p:nvSpPr>
        <p:spPr>
          <a:xfrm>
            <a:off x="-1" y="447"/>
            <a:ext cx="12190413" cy="6857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EC5D89A-65A2-4814-A2FA-B12816EA3A06}"/>
              </a:ext>
            </a:extLst>
          </p:cNvPr>
          <p:cNvSpPr/>
          <p:nvPr/>
        </p:nvSpPr>
        <p:spPr>
          <a:xfrm>
            <a:off x="-1" y="447"/>
            <a:ext cx="12190413" cy="6872980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84" name="object 2">
            <a:extLst>
              <a:ext uri="{FF2B5EF4-FFF2-40B4-BE49-F238E27FC236}">
                <a16:creationId xmlns:a16="http://schemas.microsoft.com/office/drawing/2014/main" id="{81F2BB23-2CC6-4753-89E8-66BC99BCA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661" y="4957564"/>
            <a:ext cx="3809504" cy="1146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8" rIns="0" bIns="0">
            <a:spAutoFit/>
          </a:bodyPr>
          <a:lstStyle>
            <a:lvl1pPr marL="7524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600" b="1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PEKERJAA</a:t>
            </a:r>
            <a:r>
              <a:rPr lang="id-ID" altLang="en-US" sz="1600" b="1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N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endParaRPr lang="en-US" altLang="en-US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Banyak jenis pekerjaan</a:t>
            </a:r>
            <a:r>
              <a:rPr lang="id-ID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</a:t>
            </a:r>
            <a:r>
              <a:rPr lang="id-ID" altLang="en-US" sz="1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akan tergantikan dengan  teknologi informasi</a:t>
            </a:r>
            <a:endParaRPr lang="en-US" altLang="en-U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85" name="object 3">
            <a:extLst>
              <a:ext uri="{FF2B5EF4-FFF2-40B4-BE49-F238E27FC236}">
                <a16:creationId xmlns:a16="http://schemas.microsoft.com/office/drawing/2014/main" id="{FB1D8882-B025-4B78-BE47-8A7D8E501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5530" y="4984548"/>
            <a:ext cx="2819033" cy="1158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8" rIns="0" bIns="0">
            <a:spAutoFit/>
          </a:bodyPr>
          <a:lstStyle>
            <a:lvl1pPr marL="3921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600" b="1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TEMPAT  BEKERJA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endParaRPr lang="en-US" altLang="en-US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Teknologi baru</a:t>
            </a:r>
            <a:r>
              <a:rPr lang="en-US" altLang="en-US" sz="1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menciptakan inovasi </a:t>
            </a:r>
            <a:r>
              <a:rPr lang="id-ID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tempat bekerja, bisa WFH, WFO -  WFA</a:t>
            </a:r>
            <a:endParaRPr lang="en-US" altLang="en-U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86" name="object 6">
            <a:extLst>
              <a:ext uri="{FF2B5EF4-FFF2-40B4-BE49-F238E27FC236}">
                <a16:creationId xmlns:a16="http://schemas.microsoft.com/office/drawing/2014/main" id="{163D100E-94A6-4924-828F-3E2F9BF19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4247" y="5014707"/>
            <a:ext cx="2939667" cy="930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8" rIns="0" bIns="0">
            <a:spAutoFit/>
          </a:bodyPr>
          <a:lstStyle>
            <a:lvl1pPr marL="4508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600" b="1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PEKERJA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endParaRPr lang="id-ID" altLang="en-US" sz="1400" b="1">
              <a:solidFill>
                <a:srgbClr val="53607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Terjadi perubahan</a:t>
            </a:r>
            <a:r>
              <a:rPr lang="en-US" altLang="en-US" sz="1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en-US" sz="140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 /system</a:t>
            </a:r>
            <a:r>
              <a:rPr lang="en-US" altLang="en-US" sz="1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400" b="1">
                <a:solidFill>
                  <a:srgbClr val="3939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interaksi kerja</a:t>
            </a:r>
            <a:endParaRPr lang="en-US" altLang="en-U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3DC6CC0A-EE5A-4577-B34F-E9C64C4CFF0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66645" y="387965"/>
            <a:ext cx="3171412" cy="1366222"/>
          </a:xfrm>
        </p:spPr>
        <p:txBody>
          <a:bodyPr vert="horz" lIns="0" tIns="12063" rIns="0" bIns="0" rtlCol="0" anchor="ctr">
            <a:spAutoFit/>
          </a:bodyPr>
          <a:lstStyle/>
          <a:p>
            <a:pPr marL="12699">
              <a:spcBef>
                <a:spcPts val="100"/>
              </a:spcBef>
              <a:defRPr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Bernard MT Condensed" panose="02050806060905020404" pitchFamily="18" charset="0"/>
              </a:rPr>
              <a:t>CHANGE  EVER</a:t>
            </a:r>
            <a:r>
              <a:rPr lang="id-ID" altLang="en-US" dirty="0">
                <a:solidFill>
                  <a:schemeClr val="accent1">
                    <a:lumMod val="75000"/>
                  </a:schemeClr>
                </a:solidFill>
                <a:latin typeface="Bernard MT Condensed" panose="02050806060905020404" pitchFamily="18" charset="0"/>
              </a:rPr>
              <a:t>YWHERE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A3E224A7-4B41-4EC9-BEA9-CB4118EBF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4871" y="6387443"/>
            <a:ext cx="165079" cy="384671"/>
          </a:xfrm>
        </p:spPr>
        <p:txBody>
          <a:bodyPr vert="horz" lIns="0" tIns="0" rIns="0" bIns="0" rtlCol="0" anchor="ctr">
            <a:spAutoFit/>
          </a:bodyPr>
          <a:lstStyle>
            <a:defPPr>
              <a:defRPr lang="en-US"/>
            </a:defPPr>
            <a:lvl1pPr marL="0" algn="l" defTabSz="914309" rtl="0" eaLnBrk="1" latinLnBrk="0" hangingPunct="1">
              <a:defRPr sz="1250" b="0" i="0" kern="1200">
                <a:solidFill>
                  <a:srgbClr val="A0A0A0"/>
                </a:solidFill>
                <a:latin typeface="Arial"/>
                <a:ea typeface="+mn-ea"/>
                <a:cs typeface="Arial"/>
              </a:defRPr>
            </a:lvl1pPr>
            <a:lvl2pPr marL="457154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096">
              <a:lnSpc>
                <a:spcPts val="1480"/>
              </a:lnSpc>
              <a:defRPr/>
            </a:pPr>
            <a:fld id="{2B4A3B47-D21D-416A-8C29-DECCC7C39859}" type="slidenum">
              <a:rPr lang="en-US" spc="-5"/>
              <a:pPr marL="38096">
                <a:lnSpc>
                  <a:spcPts val="1480"/>
                </a:lnSpc>
                <a:defRPr/>
              </a:pPr>
              <a:t>10</a:t>
            </a:fld>
            <a:endParaRPr spc="-5" dirty="0"/>
          </a:p>
        </p:txBody>
      </p:sp>
      <p:sp>
        <p:nvSpPr>
          <p:cNvPr id="46089" name="object 10">
            <a:extLst>
              <a:ext uri="{FF2B5EF4-FFF2-40B4-BE49-F238E27FC236}">
                <a16:creationId xmlns:a16="http://schemas.microsoft.com/office/drawing/2014/main" id="{59CCB768-5B1F-47DC-B14F-5B99D98002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3477" y="4103601"/>
            <a:ext cx="769837" cy="71904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90" name="object 11">
            <a:extLst>
              <a:ext uri="{FF2B5EF4-FFF2-40B4-BE49-F238E27FC236}">
                <a16:creationId xmlns:a16="http://schemas.microsoft.com/office/drawing/2014/main" id="{EE62F88A-F3E5-4BD0-A142-83B1A3A69C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9335" y="4040109"/>
            <a:ext cx="742853" cy="74602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91" name="object 12">
            <a:extLst>
              <a:ext uri="{FF2B5EF4-FFF2-40B4-BE49-F238E27FC236}">
                <a16:creationId xmlns:a16="http://schemas.microsoft.com/office/drawing/2014/main" id="{87D1F6CE-AF20-4FF3-AC39-75CE81652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3924" y="3962331"/>
            <a:ext cx="741265" cy="93015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163" name="Picture 11" descr="See the source image">
            <a:extLst>
              <a:ext uri="{FF2B5EF4-FFF2-40B4-BE49-F238E27FC236}">
                <a16:creationId xmlns:a16="http://schemas.microsoft.com/office/drawing/2014/main" id="{FF9E8524-F0D7-4BFF-B021-340F21C87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99983" y="1808707"/>
            <a:ext cx="5866636" cy="20774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0688251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20170327_083001.jpg">
            <a:extLst>
              <a:ext uri="{FF2B5EF4-FFF2-40B4-BE49-F238E27FC236}">
                <a16:creationId xmlns:a16="http://schemas.microsoft.com/office/drawing/2014/main" id="{7EBC6647-4FFA-4321-A1E1-68C13AF3529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790" y="1124744"/>
            <a:ext cx="7848872" cy="47251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Kotak Teks 2">
            <a:extLst>
              <a:ext uri="{FF2B5EF4-FFF2-40B4-BE49-F238E27FC236}">
                <a16:creationId xmlns:a16="http://schemas.microsoft.com/office/drawing/2014/main" id="{424C826E-2F92-43DB-AAB2-C5055401CC56}"/>
              </a:ext>
            </a:extLst>
          </p:cNvPr>
          <p:cNvSpPr txBox="1"/>
          <p:nvPr/>
        </p:nvSpPr>
        <p:spPr>
          <a:xfrm flipH="1">
            <a:off x="4340725" y="1497558"/>
            <a:ext cx="34826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5400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BPSDM ??</a:t>
            </a:r>
            <a:endParaRPr lang="en-US" sz="5400" dirty="0">
              <a:solidFill>
                <a:schemeClr val="accent1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17524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itle 1">
            <a:extLst>
              <a:ext uri="{FF2B5EF4-FFF2-40B4-BE49-F238E27FC236}">
                <a16:creationId xmlns:a16="http://schemas.microsoft.com/office/drawing/2014/main" id="{99C469D1-74AB-4988-9FC9-C4520AB55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471" y="686157"/>
            <a:ext cx="4495215" cy="761901"/>
          </a:xfrm>
          <a:solidFill>
            <a:schemeClr val="accent1">
              <a:lumMod val="75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latin typeface="Arial Black" panose="020B0A04020102020204" pitchFamily="34" charset="0"/>
              </a:rPr>
              <a:t>Leadership 4.0</a:t>
            </a: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id="{197A81DC-65C5-4EB0-8BD5-AD6606566C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 Good leadership makes organizations go faster:</a:t>
            </a:r>
          </a:p>
          <a:p>
            <a:pPr lvl="1" eaLnBrk="1" hangingPunct="1"/>
            <a:r>
              <a:rPr lang="en-US" altLang="en-US"/>
              <a:t>Speed (kecepatan)</a:t>
            </a:r>
          </a:p>
          <a:p>
            <a:pPr lvl="1" eaLnBrk="1" hangingPunct="1"/>
            <a:r>
              <a:rPr lang="en-US" altLang="en-US"/>
              <a:t>Agility (kelincahan)</a:t>
            </a:r>
          </a:p>
          <a:p>
            <a:pPr lvl="1" eaLnBrk="1" hangingPunct="1"/>
            <a:r>
              <a:rPr lang="en-US" altLang="en-US"/>
              <a:t>Adaptability (kemampuan menyesuaikan)</a:t>
            </a:r>
          </a:p>
          <a:p>
            <a:pPr eaLnBrk="1" hangingPunct="1"/>
            <a:r>
              <a:rPr lang="en-US" altLang="en-US"/>
              <a:t>Dari silo organization ke networking &amp; collaboration</a:t>
            </a:r>
          </a:p>
          <a:p>
            <a:pPr eaLnBrk="1" hangingPunct="1"/>
            <a:r>
              <a:rPr lang="en-US" altLang="en-US"/>
              <a:t>Dari sentralisasi ke desentralisasi dalam pembuatan keputusan </a:t>
            </a:r>
            <a:r>
              <a:rPr lang="en-US" altLang="en-US" b="1"/>
              <a:t>(Brian Bacon, Oxford Leadership)</a:t>
            </a:r>
          </a:p>
          <a:p>
            <a:pPr eaLnBrk="1" hangingPunct="1"/>
            <a:endParaRPr lang="en-US" altLang="en-US"/>
          </a:p>
        </p:txBody>
      </p:sp>
      <p:pic>
        <p:nvPicPr>
          <p:cNvPr id="46085" name="Picture 5" descr="See the source image">
            <a:extLst>
              <a:ext uri="{FF2B5EF4-FFF2-40B4-BE49-F238E27FC236}">
                <a16:creationId xmlns:a16="http://schemas.microsoft.com/office/drawing/2014/main" id="{E7922416-C67A-4EBC-ADCB-9FC41DBC33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6875" t="26667" r="9375" b="13333"/>
          <a:stretch/>
        </p:blipFill>
        <p:spPr bwMode="auto">
          <a:xfrm>
            <a:off x="914281" y="5486132"/>
            <a:ext cx="10209470" cy="1219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6" name="Picture 6" descr="See the source image">
            <a:extLst>
              <a:ext uri="{FF2B5EF4-FFF2-40B4-BE49-F238E27FC236}">
                <a16:creationId xmlns:a16="http://schemas.microsoft.com/office/drawing/2014/main" id="{653AAB7D-BE83-4D82-A845-7FE806853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091832">
            <a:off x="8096355" y="187805"/>
            <a:ext cx="4008529" cy="3434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3705650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 16">
            <a:extLst>
              <a:ext uri="{FF2B5EF4-FFF2-40B4-BE49-F238E27FC236}">
                <a16:creationId xmlns:a16="http://schemas.microsoft.com/office/drawing/2014/main" id="{6D878A73-7CCA-461D-BCC5-2CFBCA9E7B56}"/>
              </a:ext>
            </a:extLst>
          </p:cNvPr>
          <p:cNvGrpSpPr/>
          <p:nvPr/>
        </p:nvGrpSpPr>
        <p:grpSpPr>
          <a:xfrm>
            <a:off x="550590" y="395333"/>
            <a:ext cx="11089232" cy="6196377"/>
            <a:chOff x="550590" y="404664"/>
            <a:chExt cx="11089232" cy="6196377"/>
          </a:xfrm>
        </p:grpSpPr>
        <p:sp>
          <p:nvSpPr>
            <p:cNvPr id="2" name="AutoShape 2">
              <a:extLst>
                <a:ext uri="{FF2B5EF4-FFF2-40B4-BE49-F238E27FC236}">
                  <a16:creationId xmlns:a16="http://schemas.microsoft.com/office/drawing/2014/main" id="{A597D64F-AB2A-4180-B594-B592C1AA757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942012" y="3276599"/>
              <a:ext cx="1017289" cy="10172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Panah: Kanan 8">
              <a:extLst>
                <a:ext uri="{FF2B5EF4-FFF2-40B4-BE49-F238E27FC236}">
                  <a16:creationId xmlns:a16="http://schemas.microsoft.com/office/drawing/2014/main" id="{B4F87EE6-49F4-4078-A410-BC5FAA66E4EB}"/>
                </a:ext>
              </a:extLst>
            </p:cNvPr>
            <p:cNvSpPr/>
            <p:nvPr/>
          </p:nvSpPr>
          <p:spPr>
            <a:xfrm>
              <a:off x="3527133" y="2564904"/>
              <a:ext cx="8112689" cy="2505919"/>
            </a:xfrm>
            <a:prstGeom prst="rightArrow">
              <a:avLst/>
            </a:prstGeom>
            <a:solidFill>
              <a:schemeClr val="accent6"/>
            </a:solidFill>
            <a:effectLst>
              <a:innerShdw blurRad="63500" dist="50800" dir="18900000">
                <a:prstClr val="black">
                  <a:alpha val="50000"/>
                </a:prstClr>
              </a:innerShdw>
            </a:effectLst>
            <a:scene3d>
              <a:camera prst="isometricOffAxis2Left" zoom="95000"/>
              <a:lightRig rig="flat" dir="t"/>
            </a:scene3d>
            <a:sp3d z="-400500" extrusionH="63500" contourW="12700" prstMaterial="matte">
              <a:contourClr>
                <a:schemeClr val="lt1">
                  <a:tint val="50000"/>
                </a:schemeClr>
              </a:contourClr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0" name="Bentuk Bebas: Bentuk 9">
              <a:extLst>
                <a:ext uri="{FF2B5EF4-FFF2-40B4-BE49-F238E27FC236}">
                  <a16:creationId xmlns:a16="http://schemas.microsoft.com/office/drawing/2014/main" id="{A6D800B6-608C-48B7-9A52-4002DC81324C}"/>
                </a:ext>
              </a:extLst>
            </p:cNvPr>
            <p:cNvSpPr/>
            <p:nvPr/>
          </p:nvSpPr>
          <p:spPr>
            <a:xfrm>
              <a:off x="4230891" y="2996952"/>
              <a:ext cx="2038783" cy="871648"/>
            </a:xfrm>
            <a:custGeom>
              <a:avLst/>
              <a:gdLst>
                <a:gd name="connsiteX0" fmla="*/ 0 w 2397520"/>
                <a:gd name="connsiteY0" fmla="*/ 179893 h 1079334"/>
                <a:gd name="connsiteX1" fmla="*/ 179893 w 2397520"/>
                <a:gd name="connsiteY1" fmla="*/ 0 h 1079334"/>
                <a:gd name="connsiteX2" fmla="*/ 2217627 w 2397520"/>
                <a:gd name="connsiteY2" fmla="*/ 0 h 1079334"/>
                <a:gd name="connsiteX3" fmla="*/ 2397520 w 2397520"/>
                <a:gd name="connsiteY3" fmla="*/ 179893 h 1079334"/>
                <a:gd name="connsiteX4" fmla="*/ 2397520 w 2397520"/>
                <a:gd name="connsiteY4" fmla="*/ 899441 h 1079334"/>
                <a:gd name="connsiteX5" fmla="*/ 2217627 w 2397520"/>
                <a:gd name="connsiteY5" fmla="*/ 1079334 h 1079334"/>
                <a:gd name="connsiteX6" fmla="*/ 179893 w 2397520"/>
                <a:gd name="connsiteY6" fmla="*/ 1079334 h 1079334"/>
                <a:gd name="connsiteX7" fmla="*/ 0 w 2397520"/>
                <a:gd name="connsiteY7" fmla="*/ 899441 h 1079334"/>
                <a:gd name="connsiteX8" fmla="*/ 0 w 2397520"/>
                <a:gd name="connsiteY8" fmla="*/ 179893 h 1079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97520" h="1079334">
                  <a:moveTo>
                    <a:pt x="0" y="179893"/>
                  </a:moveTo>
                  <a:cubicBezTo>
                    <a:pt x="0" y="80541"/>
                    <a:pt x="80541" y="0"/>
                    <a:pt x="179893" y="0"/>
                  </a:cubicBezTo>
                  <a:lnTo>
                    <a:pt x="2217627" y="0"/>
                  </a:lnTo>
                  <a:cubicBezTo>
                    <a:pt x="2316979" y="0"/>
                    <a:pt x="2397520" y="80541"/>
                    <a:pt x="2397520" y="179893"/>
                  </a:cubicBezTo>
                  <a:lnTo>
                    <a:pt x="2397520" y="899441"/>
                  </a:lnTo>
                  <a:cubicBezTo>
                    <a:pt x="2397520" y="998793"/>
                    <a:pt x="2316979" y="1079334"/>
                    <a:pt x="2217627" y="1079334"/>
                  </a:cubicBezTo>
                  <a:lnTo>
                    <a:pt x="179893" y="1079334"/>
                  </a:lnTo>
                  <a:cubicBezTo>
                    <a:pt x="80541" y="1079334"/>
                    <a:pt x="0" y="998793"/>
                    <a:pt x="0" y="899441"/>
                  </a:cubicBezTo>
                  <a:lnTo>
                    <a:pt x="0" y="179893"/>
                  </a:lnTo>
                  <a:close/>
                </a:path>
              </a:pathLst>
            </a:custGeom>
            <a:solidFill>
              <a:srgbClr val="333399"/>
            </a:solidFill>
            <a:scene3d>
              <a:camera prst="isometricOffAxis2Left" zoom="95000"/>
              <a:lightRig rig="flat" dir="t"/>
            </a:scene3d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5079" tIns="125079" rIns="125079" bIns="125079" numCol="1" spcCol="1270" anchor="ctr" anchorCtr="0">
              <a:noAutofit/>
            </a:bodyPr>
            <a:lstStyle/>
            <a:p>
              <a:pPr marL="0" lvl="0" indent="0" algn="ctr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b="1" kern="1200" dirty="0"/>
                <a:t>KELEMBAGAAN (Organization)</a:t>
              </a:r>
              <a:endParaRPr lang="en-US" kern="1200" dirty="0"/>
            </a:p>
          </p:txBody>
        </p:sp>
        <p:sp>
          <p:nvSpPr>
            <p:cNvPr id="11" name="Bentuk Bebas: Bentuk 10">
              <a:extLst>
                <a:ext uri="{FF2B5EF4-FFF2-40B4-BE49-F238E27FC236}">
                  <a16:creationId xmlns:a16="http://schemas.microsoft.com/office/drawing/2014/main" id="{87134EF4-1B5C-4E79-A831-FED61582E1E1}"/>
                </a:ext>
              </a:extLst>
            </p:cNvPr>
            <p:cNvSpPr/>
            <p:nvPr/>
          </p:nvSpPr>
          <p:spPr>
            <a:xfrm>
              <a:off x="6330037" y="3316577"/>
              <a:ext cx="2213441" cy="871648"/>
            </a:xfrm>
            <a:custGeom>
              <a:avLst/>
              <a:gdLst>
                <a:gd name="connsiteX0" fmla="*/ 0 w 2397520"/>
                <a:gd name="connsiteY0" fmla="*/ 179893 h 1079334"/>
                <a:gd name="connsiteX1" fmla="*/ 179893 w 2397520"/>
                <a:gd name="connsiteY1" fmla="*/ 0 h 1079334"/>
                <a:gd name="connsiteX2" fmla="*/ 2217627 w 2397520"/>
                <a:gd name="connsiteY2" fmla="*/ 0 h 1079334"/>
                <a:gd name="connsiteX3" fmla="*/ 2397520 w 2397520"/>
                <a:gd name="connsiteY3" fmla="*/ 179893 h 1079334"/>
                <a:gd name="connsiteX4" fmla="*/ 2397520 w 2397520"/>
                <a:gd name="connsiteY4" fmla="*/ 899441 h 1079334"/>
                <a:gd name="connsiteX5" fmla="*/ 2217627 w 2397520"/>
                <a:gd name="connsiteY5" fmla="*/ 1079334 h 1079334"/>
                <a:gd name="connsiteX6" fmla="*/ 179893 w 2397520"/>
                <a:gd name="connsiteY6" fmla="*/ 1079334 h 1079334"/>
                <a:gd name="connsiteX7" fmla="*/ 0 w 2397520"/>
                <a:gd name="connsiteY7" fmla="*/ 899441 h 1079334"/>
                <a:gd name="connsiteX8" fmla="*/ 0 w 2397520"/>
                <a:gd name="connsiteY8" fmla="*/ 179893 h 1079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97520" h="1079334">
                  <a:moveTo>
                    <a:pt x="0" y="179893"/>
                  </a:moveTo>
                  <a:cubicBezTo>
                    <a:pt x="0" y="80541"/>
                    <a:pt x="80541" y="0"/>
                    <a:pt x="179893" y="0"/>
                  </a:cubicBezTo>
                  <a:lnTo>
                    <a:pt x="2217627" y="0"/>
                  </a:lnTo>
                  <a:cubicBezTo>
                    <a:pt x="2316979" y="0"/>
                    <a:pt x="2397520" y="80541"/>
                    <a:pt x="2397520" y="179893"/>
                  </a:cubicBezTo>
                  <a:lnTo>
                    <a:pt x="2397520" y="899441"/>
                  </a:lnTo>
                  <a:cubicBezTo>
                    <a:pt x="2397520" y="998793"/>
                    <a:pt x="2316979" y="1079334"/>
                    <a:pt x="2217627" y="1079334"/>
                  </a:cubicBezTo>
                  <a:lnTo>
                    <a:pt x="179893" y="1079334"/>
                  </a:lnTo>
                  <a:cubicBezTo>
                    <a:pt x="80541" y="1079334"/>
                    <a:pt x="0" y="998793"/>
                    <a:pt x="0" y="899441"/>
                  </a:cubicBezTo>
                  <a:lnTo>
                    <a:pt x="0" y="179893"/>
                  </a:lnTo>
                  <a:close/>
                </a:path>
              </a:pathLst>
            </a:custGeom>
            <a:scene3d>
              <a:camera prst="isometricOffAxis2Left" zoom="95000"/>
              <a:lightRig rig="flat" dir="t"/>
            </a:scene3d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5079" tIns="125079" rIns="125079" bIns="125079" numCol="1" spcCol="1270" anchor="ctr" anchorCtr="0">
              <a:noAutofit/>
            </a:bodyPr>
            <a:lstStyle/>
            <a:p>
              <a:pPr marL="0" lvl="0" indent="0" algn="ctr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b="1" kern="1200" dirty="0"/>
                <a:t>KETATALAKSANAAN (Business Process)</a:t>
              </a:r>
              <a:endParaRPr lang="en-US" kern="1200" dirty="0"/>
            </a:p>
          </p:txBody>
        </p:sp>
        <p:sp>
          <p:nvSpPr>
            <p:cNvPr id="12" name="Bentuk Bebas: Bentuk 11">
              <a:extLst>
                <a:ext uri="{FF2B5EF4-FFF2-40B4-BE49-F238E27FC236}">
                  <a16:creationId xmlns:a16="http://schemas.microsoft.com/office/drawing/2014/main" id="{E5D6AE97-344A-41CF-B872-121DF518C87B}"/>
                </a:ext>
              </a:extLst>
            </p:cNvPr>
            <p:cNvSpPr/>
            <p:nvPr/>
          </p:nvSpPr>
          <p:spPr>
            <a:xfrm>
              <a:off x="8592927" y="3645024"/>
              <a:ext cx="2038783" cy="871648"/>
            </a:xfrm>
            <a:custGeom>
              <a:avLst/>
              <a:gdLst>
                <a:gd name="connsiteX0" fmla="*/ 0 w 2397520"/>
                <a:gd name="connsiteY0" fmla="*/ 179893 h 1079334"/>
                <a:gd name="connsiteX1" fmla="*/ 179893 w 2397520"/>
                <a:gd name="connsiteY1" fmla="*/ 0 h 1079334"/>
                <a:gd name="connsiteX2" fmla="*/ 2217627 w 2397520"/>
                <a:gd name="connsiteY2" fmla="*/ 0 h 1079334"/>
                <a:gd name="connsiteX3" fmla="*/ 2397520 w 2397520"/>
                <a:gd name="connsiteY3" fmla="*/ 179893 h 1079334"/>
                <a:gd name="connsiteX4" fmla="*/ 2397520 w 2397520"/>
                <a:gd name="connsiteY4" fmla="*/ 899441 h 1079334"/>
                <a:gd name="connsiteX5" fmla="*/ 2217627 w 2397520"/>
                <a:gd name="connsiteY5" fmla="*/ 1079334 h 1079334"/>
                <a:gd name="connsiteX6" fmla="*/ 179893 w 2397520"/>
                <a:gd name="connsiteY6" fmla="*/ 1079334 h 1079334"/>
                <a:gd name="connsiteX7" fmla="*/ 0 w 2397520"/>
                <a:gd name="connsiteY7" fmla="*/ 899441 h 1079334"/>
                <a:gd name="connsiteX8" fmla="*/ 0 w 2397520"/>
                <a:gd name="connsiteY8" fmla="*/ 179893 h 1079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97520" h="1079334">
                  <a:moveTo>
                    <a:pt x="0" y="179893"/>
                  </a:moveTo>
                  <a:cubicBezTo>
                    <a:pt x="0" y="80541"/>
                    <a:pt x="80541" y="0"/>
                    <a:pt x="179893" y="0"/>
                  </a:cubicBezTo>
                  <a:lnTo>
                    <a:pt x="2217627" y="0"/>
                  </a:lnTo>
                  <a:cubicBezTo>
                    <a:pt x="2316979" y="0"/>
                    <a:pt x="2397520" y="80541"/>
                    <a:pt x="2397520" y="179893"/>
                  </a:cubicBezTo>
                  <a:lnTo>
                    <a:pt x="2397520" y="899441"/>
                  </a:lnTo>
                  <a:cubicBezTo>
                    <a:pt x="2397520" y="998793"/>
                    <a:pt x="2316979" y="1079334"/>
                    <a:pt x="2217627" y="1079334"/>
                  </a:cubicBezTo>
                  <a:lnTo>
                    <a:pt x="179893" y="1079334"/>
                  </a:lnTo>
                  <a:cubicBezTo>
                    <a:pt x="80541" y="1079334"/>
                    <a:pt x="0" y="998793"/>
                    <a:pt x="0" y="899441"/>
                  </a:cubicBezTo>
                  <a:lnTo>
                    <a:pt x="0" y="179893"/>
                  </a:lnTo>
                  <a:close/>
                </a:path>
              </a:pathLst>
            </a:custGeom>
            <a:solidFill>
              <a:schemeClr val="accent3"/>
            </a:solidFill>
            <a:scene3d>
              <a:camera prst="isometricOffAxis2Left" zoom="95000"/>
              <a:lightRig rig="flat" dir="t"/>
            </a:scene3d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5079" tIns="125079" rIns="125079" bIns="125079" numCol="1" spcCol="1270" anchor="ctr" anchorCtr="0">
              <a:noAutofit/>
            </a:bodyPr>
            <a:lstStyle/>
            <a:p>
              <a:pPr marL="0" lvl="0" indent="0" algn="ctr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b="1" kern="1200" dirty="0"/>
                <a:t>SUMBER DAYA APARATUR (Human Resources)</a:t>
              </a:r>
              <a:endParaRPr lang="en-US" sz="1400" kern="1200" dirty="0"/>
            </a:p>
          </p:txBody>
        </p:sp>
        <p:pic>
          <p:nvPicPr>
            <p:cNvPr id="13" name="Picture 15" descr="Image result for reformasi birokrasi">
              <a:extLst>
                <a:ext uri="{FF2B5EF4-FFF2-40B4-BE49-F238E27FC236}">
                  <a16:creationId xmlns:a16="http://schemas.microsoft.com/office/drawing/2014/main" id="{400B52FD-C30C-4FCA-BF9F-87831B6A015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/>
            <a:srcRect l="8057" t="10889" b="14445"/>
            <a:stretch/>
          </p:blipFill>
          <p:spPr bwMode="auto">
            <a:xfrm>
              <a:off x="550590" y="404664"/>
              <a:ext cx="3625007" cy="59046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6" name="Ledakan: 14 Titik 15">
              <a:extLst>
                <a:ext uri="{FF2B5EF4-FFF2-40B4-BE49-F238E27FC236}">
                  <a16:creationId xmlns:a16="http://schemas.microsoft.com/office/drawing/2014/main" id="{66B10899-539C-4B13-B22A-D7580EA25FF3}"/>
                </a:ext>
              </a:extLst>
            </p:cNvPr>
            <p:cNvSpPr/>
            <p:nvPr/>
          </p:nvSpPr>
          <p:spPr>
            <a:xfrm>
              <a:off x="2134766" y="5686641"/>
              <a:ext cx="9217024" cy="914400"/>
            </a:xfrm>
            <a:prstGeom prst="irregularSeal2">
              <a:avLst/>
            </a:prstGeom>
            <a:solidFill>
              <a:srgbClr val="FF0000"/>
            </a:solidFill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2000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MUTLAK  DILAKUKAN</a:t>
              </a:r>
              <a:endParaRPr lang="en-US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C21E34FB-C573-488E-8A7A-9E463E57FF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4886" y="1124744"/>
              <a:ext cx="792088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r>
                <a:rPr lang="en-US" altLang="en-US" sz="2400" b="1" dirty="0" err="1">
                  <a:latin typeface="Arial Rounded MT Bold" panose="020F0704030504030204" pitchFamily="34" charset="0"/>
                </a:rPr>
                <a:t>Pembaharuan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 dan </a:t>
              </a:r>
              <a:r>
                <a:rPr lang="en-US" altLang="en-US" sz="2400" b="1" dirty="0" err="1">
                  <a:latin typeface="Arial Rounded MT Bold" panose="020F0704030504030204" pitchFamily="34" charset="0"/>
                </a:rPr>
                <a:t>perubahan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 </a:t>
              </a:r>
              <a:r>
                <a:rPr lang="en-US" altLang="en-US" sz="2400" b="1" dirty="0" err="1">
                  <a:latin typeface="Arial Rounded MT Bold" panose="020F0704030504030204" pitchFamily="34" charset="0"/>
                </a:rPr>
                <a:t>mendasar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 </a:t>
              </a:r>
              <a:r>
                <a:rPr lang="en-US" altLang="en-US" sz="2400" b="1" dirty="0" err="1">
                  <a:latin typeface="Arial Rounded MT Bold" panose="020F0704030504030204" pitchFamily="34" charset="0"/>
                </a:rPr>
                <a:t>terhadap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 </a:t>
              </a:r>
              <a:r>
                <a:rPr lang="en-US" altLang="en-US" sz="2400" b="1" dirty="0">
                  <a:solidFill>
                    <a:srgbClr val="C00000"/>
                  </a:solidFill>
                  <a:latin typeface="Arial Rounded MT Bold" panose="020F0704030504030204" pitchFamily="34" charset="0"/>
                </a:rPr>
                <a:t>SISTEM PENYELENGGARAAN PEMERINTAHAN </a:t>
              </a:r>
              <a:r>
                <a:rPr lang="en-US" altLang="en-US" sz="2400" b="1" dirty="0" err="1">
                  <a:latin typeface="Arial Rounded MT Bold" panose="020F0704030504030204" pitchFamily="34" charset="0"/>
                </a:rPr>
                <a:t>berkaitan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 </a:t>
              </a:r>
              <a:r>
                <a:rPr lang="en-US" altLang="en-US" sz="2400" b="1" dirty="0" err="1">
                  <a:latin typeface="Arial Rounded MT Bold" panose="020F0704030504030204" pitchFamily="34" charset="0"/>
                </a:rPr>
                <a:t>dengan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 </a:t>
              </a:r>
              <a:r>
                <a:rPr lang="en-US" altLang="en-US" sz="2400" b="1" dirty="0" err="1">
                  <a:latin typeface="Arial Rounded MT Bold" panose="020F0704030504030204" pitchFamily="34" charset="0"/>
                </a:rPr>
                <a:t>aspek</a:t>
              </a:r>
              <a:r>
                <a:rPr lang="en-US" altLang="en-US" sz="2400" b="1" dirty="0">
                  <a:latin typeface="Arial Rounded MT Bold" panose="020F0704030504030204" pitchFamily="34" charset="0"/>
                </a:rPr>
                <a:t>:</a:t>
              </a:r>
            </a:p>
          </p:txBody>
        </p:sp>
      </p:grpSp>
      <p:sp>
        <p:nvSpPr>
          <p:cNvPr id="3" name="Kotak Teks 2">
            <a:extLst>
              <a:ext uri="{FF2B5EF4-FFF2-40B4-BE49-F238E27FC236}">
                <a16:creationId xmlns:a16="http://schemas.microsoft.com/office/drawing/2014/main" id="{C2276E42-4E70-43E4-AB77-2F9AD0698B90}"/>
              </a:ext>
            </a:extLst>
          </p:cNvPr>
          <p:cNvSpPr txBox="1"/>
          <p:nvPr/>
        </p:nvSpPr>
        <p:spPr>
          <a:xfrm>
            <a:off x="4150990" y="5445224"/>
            <a:ext cx="4583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600" dirty="0">
                <a:latin typeface="Aharoni" panose="02010803020104030203" pitchFamily="2" charset="-79"/>
                <a:cs typeface="Aharoni" panose="02010803020104030203" pitchFamily="2" charset="-79"/>
              </a:rPr>
              <a:t>REFORMASI BPSDM</a:t>
            </a:r>
            <a:endParaRPr lang="en-US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75236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82BE72F8-737E-4F3A-AAD4-191A21831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66814" y="1304819"/>
            <a:ext cx="7344816" cy="32763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Kotak Teks 4">
            <a:extLst>
              <a:ext uri="{FF2B5EF4-FFF2-40B4-BE49-F238E27FC236}">
                <a16:creationId xmlns:a16="http://schemas.microsoft.com/office/drawing/2014/main" id="{310FEC03-3284-4D67-80CB-C400108AB582}"/>
              </a:ext>
            </a:extLst>
          </p:cNvPr>
          <p:cNvSpPr txBox="1"/>
          <p:nvPr/>
        </p:nvSpPr>
        <p:spPr>
          <a:xfrm>
            <a:off x="2062758" y="4941168"/>
            <a:ext cx="8856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BAGAIMANA</a:t>
            </a:r>
          </a:p>
          <a:p>
            <a:pPr algn="ctr"/>
            <a:r>
              <a:rPr lang="id-ID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IMPLEMENTASI PENGEMBANGAN KOMPETENSI ... ?</a:t>
            </a:r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87075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melda\Documents\2020\BAHAN KABAN\BAHAN JATIM\Jatim2-02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75748" y="332656"/>
            <a:ext cx="5048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RUANG LINGKUP</a:t>
            </a:r>
          </a:p>
        </p:txBody>
      </p:sp>
      <p:sp>
        <p:nvSpPr>
          <p:cNvPr id="5" name="Rectangle 4"/>
          <p:cNvSpPr/>
          <p:nvPr/>
        </p:nvSpPr>
        <p:spPr>
          <a:xfrm>
            <a:off x="1414686" y="2852936"/>
            <a:ext cx="17747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DESAIN</a:t>
            </a:r>
          </a:p>
          <a:p>
            <a:pPr algn="ctr"/>
            <a:r>
              <a:rPr lang="en-ID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PK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3664" y="3081734"/>
            <a:ext cx="1553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SDM</a:t>
            </a:r>
          </a:p>
        </p:txBody>
      </p:sp>
      <p:sp>
        <p:nvSpPr>
          <p:cNvPr id="7" name="Rectangle 6"/>
          <p:cNvSpPr/>
          <p:nvPr/>
        </p:nvSpPr>
        <p:spPr>
          <a:xfrm>
            <a:off x="8527449" y="2780932"/>
            <a:ext cx="287072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SARPRAS/</a:t>
            </a:r>
          </a:p>
          <a:p>
            <a:pPr algn="ctr"/>
            <a:r>
              <a:rPr lang="en-ID" sz="3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INFRASTRUKTUR</a:t>
            </a:r>
            <a:endParaRPr lang="en-US" sz="3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92827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melda\Documents\2020\BAHAN KABAN\PK COVID 19\BAHAN RAPAT30-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2560" y="2793702"/>
            <a:ext cx="30075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Model PK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87296" y="404665"/>
            <a:ext cx="48858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Blended Learning : </a:t>
            </a:r>
            <a:r>
              <a:rPr lang="en-ID" sz="2000" dirty="0" err="1">
                <a:solidFill>
                  <a:prstClr val="black"/>
                </a:solidFill>
              </a:rPr>
              <a:t>gabungan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antara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klasikal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</a:p>
          <a:p>
            <a:r>
              <a:rPr lang="en-ID" sz="2000" dirty="0" err="1">
                <a:solidFill>
                  <a:prstClr val="black"/>
                </a:solidFill>
              </a:rPr>
              <a:t>dan</a:t>
            </a:r>
            <a:r>
              <a:rPr lang="en-ID" sz="2000" dirty="0">
                <a:solidFill>
                  <a:prstClr val="black"/>
                </a:solidFill>
              </a:rPr>
              <a:t> e-learning </a:t>
            </a:r>
            <a:r>
              <a:rPr lang="en-ID" sz="2000" dirty="0" err="1">
                <a:solidFill>
                  <a:prstClr val="black"/>
                </a:solidFill>
              </a:rPr>
              <a:t>menggunakan</a:t>
            </a:r>
            <a:r>
              <a:rPr lang="en-ID" sz="2000" dirty="0">
                <a:solidFill>
                  <a:prstClr val="black"/>
                </a:solidFill>
              </a:rPr>
              <a:t> LMS </a:t>
            </a:r>
            <a:r>
              <a:rPr lang="en-ID" sz="2000" dirty="0" err="1">
                <a:solidFill>
                  <a:prstClr val="black"/>
                </a:solidFill>
              </a:rPr>
              <a:t>yg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dimiliki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</a:p>
          <a:p>
            <a:r>
              <a:rPr lang="en-ID" sz="2000" dirty="0" err="1">
                <a:solidFill>
                  <a:prstClr val="black"/>
                </a:solidFill>
              </a:rPr>
              <a:t>oleh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Lendik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15288" y="2780932"/>
            <a:ext cx="49071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Distance Learning : </a:t>
            </a:r>
            <a:r>
              <a:rPr lang="en-ID" sz="2000" dirty="0" err="1">
                <a:solidFill>
                  <a:prstClr val="black"/>
                </a:solidFill>
              </a:rPr>
              <a:t>Belajar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jarak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jauh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dengan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</a:p>
          <a:p>
            <a:r>
              <a:rPr lang="en-ID" sz="2000" dirty="0" err="1">
                <a:solidFill>
                  <a:prstClr val="black"/>
                </a:solidFill>
              </a:rPr>
              <a:t>Menggunakan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berbagai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wahana</a:t>
            </a:r>
            <a:r>
              <a:rPr lang="en-ID" sz="2000" dirty="0">
                <a:solidFill>
                  <a:prstClr val="black"/>
                </a:solidFill>
              </a:rPr>
              <a:t> yang </a:t>
            </a:r>
            <a:r>
              <a:rPr lang="en-ID" sz="2000" dirty="0" err="1">
                <a:solidFill>
                  <a:prstClr val="black"/>
                </a:solidFill>
              </a:rPr>
              <a:t>dimiliki</a:t>
            </a:r>
            <a:endParaRPr lang="en-ID" sz="2000" dirty="0">
              <a:solidFill>
                <a:prstClr val="black"/>
              </a:solidFill>
            </a:endParaRPr>
          </a:p>
          <a:p>
            <a:r>
              <a:rPr lang="en-ID" sz="2000" dirty="0" err="1">
                <a:solidFill>
                  <a:prstClr val="black"/>
                </a:solidFill>
              </a:rPr>
              <a:t>oleh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Lemdik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87294" y="5415611"/>
            <a:ext cx="4713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>
                <a:solidFill>
                  <a:prstClr val="black"/>
                </a:solidFill>
              </a:rPr>
              <a:t>Klasikal</a:t>
            </a:r>
            <a:r>
              <a:rPr lang="en-ID" sz="2400" dirty="0">
                <a:solidFill>
                  <a:prstClr val="black"/>
                </a:solidFill>
              </a:rPr>
              <a:t> </a:t>
            </a:r>
            <a:r>
              <a:rPr lang="en-ID" sz="2400" dirty="0" err="1">
                <a:solidFill>
                  <a:prstClr val="black"/>
                </a:solidFill>
              </a:rPr>
              <a:t>dengan</a:t>
            </a:r>
            <a:r>
              <a:rPr lang="en-ID" sz="2400" dirty="0">
                <a:solidFill>
                  <a:prstClr val="black"/>
                </a:solidFill>
              </a:rPr>
              <a:t> </a:t>
            </a:r>
            <a:r>
              <a:rPr lang="en-ID" sz="2400" dirty="0" err="1">
                <a:solidFill>
                  <a:prstClr val="black"/>
                </a:solidFill>
              </a:rPr>
              <a:t>presentase</a:t>
            </a:r>
            <a:r>
              <a:rPr lang="en-ID" sz="2400" dirty="0">
                <a:solidFill>
                  <a:prstClr val="black"/>
                </a:solidFill>
              </a:rPr>
              <a:t> </a:t>
            </a:r>
            <a:r>
              <a:rPr lang="en-ID" sz="2400" dirty="0" err="1">
                <a:solidFill>
                  <a:prstClr val="black"/>
                </a:solidFill>
              </a:rPr>
              <a:t>terbatas</a:t>
            </a:r>
            <a:r>
              <a:rPr lang="en-ID" sz="24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5566340" y="332656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</a:p>
        </p:txBody>
      </p:sp>
      <p:sp>
        <p:nvSpPr>
          <p:cNvPr id="8" name="Rectangle 7"/>
          <p:cNvSpPr/>
          <p:nvPr/>
        </p:nvSpPr>
        <p:spPr>
          <a:xfrm>
            <a:off x="5566340" y="2780928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ID" sz="5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en-US" sz="5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52278" y="5169966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ID" sz="5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en-US" sz="5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9581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melda\Documents\2020\BAHAN KABAN\PK COVID 19\PK ERA COVID19-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58904" y="879143"/>
            <a:ext cx="191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sz="2400" dirty="0">
                <a:solidFill>
                  <a:prstClr val="black"/>
                </a:solidFill>
              </a:rPr>
              <a:t>TATAP MUKA/</a:t>
            </a:r>
          </a:p>
          <a:p>
            <a:pPr algn="ctr"/>
            <a:r>
              <a:rPr lang="en-ID" sz="2400" dirty="0">
                <a:solidFill>
                  <a:prstClr val="black"/>
                </a:solidFill>
              </a:rPr>
              <a:t>KLASIKAL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610" y="1566084"/>
            <a:ext cx="37508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>
                <a:solidFill>
                  <a:prstClr val="black"/>
                </a:solidFill>
              </a:rPr>
              <a:t>(Live Synchronous learning)</a:t>
            </a:r>
          </a:p>
          <a:p>
            <a:r>
              <a:rPr lang="en-ID" sz="2400" dirty="0" err="1">
                <a:solidFill>
                  <a:prstClr val="black"/>
                </a:solidFill>
              </a:rPr>
              <a:t>Ceramah</a:t>
            </a:r>
            <a:r>
              <a:rPr lang="en-ID" sz="2400" dirty="0">
                <a:solidFill>
                  <a:prstClr val="black"/>
                </a:solidFill>
              </a:rPr>
              <a:t>, </a:t>
            </a:r>
            <a:r>
              <a:rPr lang="en-ID" sz="2400" dirty="0" err="1">
                <a:solidFill>
                  <a:prstClr val="black"/>
                </a:solidFill>
              </a:rPr>
              <a:t>diskusi</a:t>
            </a:r>
            <a:r>
              <a:rPr lang="en-ID" sz="2400" dirty="0">
                <a:solidFill>
                  <a:prstClr val="black"/>
                </a:solidFill>
              </a:rPr>
              <a:t>, </a:t>
            </a:r>
            <a:r>
              <a:rPr lang="en-ID" sz="2400" dirty="0" err="1">
                <a:solidFill>
                  <a:prstClr val="black"/>
                </a:solidFill>
              </a:rPr>
              <a:t>praktek</a:t>
            </a:r>
            <a:r>
              <a:rPr lang="en-ID" sz="2400" dirty="0">
                <a:solidFill>
                  <a:prstClr val="black"/>
                </a:solidFill>
              </a:rPr>
              <a:t> </a:t>
            </a:r>
            <a:r>
              <a:rPr lang="en-ID" sz="2400" dirty="0" err="1">
                <a:solidFill>
                  <a:prstClr val="black"/>
                </a:solidFill>
              </a:rPr>
              <a:t>dll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15306" y="879143"/>
            <a:ext cx="172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>
                <a:solidFill>
                  <a:prstClr val="black"/>
                </a:solidFill>
              </a:rPr>
              <a:t>TATAP MAYA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12680" y="1422070"/>
            <a:ext cx="33401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(Virtual Synchronous learning)</a:t>
            </a:r>
          </a:p>
          <a:p>
            <a:r>
              <a:rPr lang="en-ID" sz="2000" dirty="0">
                <a:solidFill>
                  <a:prstClr val="black"/>
                </a:solidFill>
              </a:rPr>
              <a:t>Conference : Zoom, </a:t>
            </a:r>
            <a:r>
              <a:rPr lang="en-ID" sz="2000" dirty="0" err="1">
                <a:solidFill>
                  <a:prstClr val="black"/>
                </a:solidFill>
              </a:rPr>
              <a:t>webex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dll</a:t>
            </a:r>
            <a:endParaRPr lang="en-ID" sz="2000" dirty="0">
              <a:solidFill>
                <a:prstClr val="black"/>
              </a:solidFill>
            </a:endParaRPr>
          </a:p>
          <a:p>
            <a:r>
              <a:rPr lang="en-ID" sz="2000" dirty="0">
                <a:solidFill>
                  <a:prstClr val="black"/>
                </a:solidFill>
              </a:rPr>
              <a:t>Audio: Podcast </a:t>
            </a:r>
            <a:r>
              <a:rPr lang="en-ID" sz="2000" dirty="0" err="1">
                <a:solidFill>
                  <a:prstClr val="black"/>
                </a:solidFill>
              </a:rPr>
              <a:t>dll</a:t>
            </a:r>
            <a:endParaRPr lang="en-ID" sz="2000" dirty="0">
              <a:solidFill>
                <a:prstClr val="black"/>
              </a:solidFill>
            </a:endParaRPr>
          </a:p>
          <a:p>
            <a:r>
              <a:rPr lang="en-ID" sz="2000" dirty="0">
                <a:solidFill>
                  <a:prstClr val="black"/>
                </a:solidFill>
              </a:rPr>
              <a:t>Web : Live : FB, </a:t>
            </a:r>
            <a:r>
              <a:rPr lang="en-ID" sz="2000" dirty="0" err="1">
                <a:solidFill>
                  <a:prstClr val="black"/>
                </a:solidFill>
              </a:rPr>
              <a:t>Youtube</a:t>
            </a:r>
            <a:r>
              <a:rPr lang="en-ID" sz="2000" dirty="0">
                <a:solidFill>
                  <a:prstClr val="black"/>
                </a:solidFill>
              </a:rPr>
              <a:t>, IG </a:t>
            </a:r>
            <a:r>
              <a:rPr lang="en-ID" sz="2000" dirty="0" err="1">
                <a:solidFill>
                  <a:prstClr val="black"/>
                </a:solidFill>
              </a:rPr>
              <a:t>dll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98862" y="4509120"/>
            <a:ext cx="1901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>
                <a:solidFill>
                  <a:prstClr val="black"/>
                </a:solidFill>
              </a:rPr>
              <a:t>KOLABORATIF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6632" y="4941168"/>
            <a:ext cx="41375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(Collaborative asynchronous learning)</a:t>
            </a:r>
          </a:p>
          <a:p>
            <a:r>
              <a:rPr lang="en-ID" sz="2000" dirty="0">
                <a:solidFill>
                  <a:prstClr val="black"/>
                </a:solidFill>
              </a:rPr>
              <a:t>Forum </a:t>
            </a:r>
            <a:r>
              <a:rPr lang="en-ID" sz="2000" dirty="0" err="1">
                <a:solidFill>
                  <a:prstClr val="black"/>
                </a:solidFill>
              </a:rPr>
              <a:t>diskusi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dlm</a:t>
            </a:r>
            <a:r>
              <a:rPr lang="en-ID" sz="2000" dirty="0">
                <a:solidFill>
                  <a:prstClr val="black"/>
                </a:solidFill>
              </a:rPr>
              <a:t> platform e learning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55246" y="4829090"/>
            <a:ext cx="23052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PERSONAL MANDIRI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55246" y="5169966"/>
            <a:ext cx="36658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>
                <a:solidFill>
                  <a:prstClr val="black"/>
                </a:solidFill>
              </a:rPr>
              <a:t>(Self directed asynchronous learning)</a:t>
            </a:r>
          </a:p>
          <a:p>
            <a:r>
              <a:rPr lang="en-ID" dirty="0">
                <a:solidFill>
                  <a:prstClr val="black"/>
                </a:solidFill>
              </a:rPr>
              <a:t>Video, </a:t>
            </a:r>
            <a:r>
              <a:rPr lang="en-ID" dirty="0" err="1">
                <a:solidFill>
                  <a:prstClr val="black"/>
                </a:solidFill>
              </a:rPr>
              <a:t>simulasi</a:t>
            </a:r>
            <a:r>
              <a:rPr lang="en-ID" dirty="0">
                <a:solidFill>
                  <a:prstClr val="black"/>
                </a:solidFill>
              </a:rPr>
              <a:t>, slide </a:t>
            </a:r>
            <a:r>
              <a:rPr lang="en-ID" dirty="0" err="1">
                <a:solidFill>
                  <a:prstClr val="black"/>
                </a:solidFill>
              </a:rPr>
              <a:t>presentasi</a:t>
            </a:r>
            <a:r>
              <a:rPr lang="en-ID" dirty="0">
                <a:solidFill>
                  <a:prstClr val="black"/>
                </a:solidFill>
              </a:rPr>
              <a:t>, </a:t>
            </a:r>
            <a:r>
              <a:rPr lang="en-ID" dirty="0" err="1">
                <a:solidFill>
                  <a:prstClr val="black"/>
                </a:solidFill>
              </a:rPr>
              <a:t>ppt</a:t>
            </a:r>
            <a:r>
              <a:rPr lang="en-ID" dirty="0">
                <a:solidFill>
                  <a:prstClr val="black"/>
                </a:solidFill>
              </a:rPr>
              <a:t>,</a:t>
            </a:r>
          </a:p>
          <a:p>
            <a:r>
              <a:rPr lang="en-ID" dirty="0">
                <a:solidFill>
                  <a:prstClr val="black"/>
                </a:solidFill>
              </a:rPr>
              <a:t>E-book </a:t>
            </a:r>
            <a:r>
              <a:rPr lang="en-ID" dirty="0" err="1">
                <a:solidFill>
                  <a:prstClr val="black"/>
                </a:solidFill>
              </a:rPr>
              <a:t>dll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78257" y="2276872"/>
            <a:ext cx="18117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ID" sz="36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Model</a:t>
            </a:r>
          </a:p>
          <a:p>
            <a:pPr algn="ctr"/>
            <a:r>
              <a:rPr lang="en-ID" sz="36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Blended</a:t>
            </a:r>
          </a:p>
          <a:p>
            <a:pPr algn="ctr"/>
            <a:r>
              <a:rPr lang="en-ID" sz="36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learning</a:t>
            </a:r>
            <a:endParaRPr lang="en-US" sz="36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98760" y="4425899"/>
            <a:ext cx="2108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b="1" dirty="0" err="1">
                <a:solidFill>
                  <a:prstClr val="black"/>
                </a:solidFill>
              </a:rPr>
              <a:t>Metode</a:t>
            </a:r>
            <a:r>
              <a:rPr lang="en-ID" b="1" dirty="0">
                <a:solidFill>
                  <a:prstClr val="black"/>
                </a:solidFill>
              </a:rPr>
              <a:t> </a:t>
            </a:r>
            <a:r>
              <a:rPr lang="en-ID" b="1" dirty="0" err="1">
                <a:solidFill>
                  <a:prstClr val="black"/>
                </a:solidFill>
              </a:rPr>
              <a:t>belajar</a:t>
            </a:r>
            <a:r>
              <a:rPr lang="en-ID" b="1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en-ID" b="1" dirty="0">
                <a:solidFill>
                  <a:prstClr val="black"/>
                </a:solidFill>
              </a:rPr>
              <a:t>3 </a:t>
            </a:r>
            <a:r>
              <a:rPr lang="en-ID" b="1" dirty="0" err="1">
                <a:solidFill>
                  <a:prstClr val="black"/>
                </a:solidFill>
              </a:rPr>
              <a:t>dan</a:t>
            </a:r>
            <a:r>
              <a:rPr lang="en-ID" b="1" dirty="0">
                <a:solidFill>
                  <a:prstClr val="black"/>
                </a:solidFill>
              </a:rPr>
              <a:t> 4 </a:t>
            </a:r>
            <a:r>
              <a:rPr lang="en-ID" b="1" dirty="0" err="1">
                <a:solidFill>
                  <a:prstClr val="black"/>
                </a:solidFill>
              </a:rPr>
              <a:t>melalui</a:t>
            </a:r>
            <a:r>
              <a:rPr lang="en-ID" b="1" dirty="0">
                <a:solidFill>
                  <a:prstClr val="black"/>
                </a:solidFill>
              </a:rPr>
              <a:t> LMS</a:t>
            </a:r>
            <a:endParaRPr lang="en-U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756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melda\Documents\2020\BAHAN KABAN\PK COVID 19\PK ERA COVID19-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31330" y="1628805"/>
            <a:ext cx="172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>
                <a:solidFill>
                  <a:prstClr val="black"/>
                </a:solidFill>
              </a:rPr>
              <a:t>TATAP MAYA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31528" y="1444001"/>
            <a:ext cx="33401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(Virtual Synchronous learning)</a:t>
            </a:r>
          </a:p>
          <a:p>
            <a:r>
              <a:rPr lang="en-ID" sz="2000" dirty="0">
                <a:solidFill>
                  <a:prstClr val="black"/>
                </a:solidFill>
              </a:rPr>
              <a:t>Conference : Zoom, </a:t>
            </a:r>
            <a:r>
              <a:rPr lang="en-ID" sz="2000" dirty="0" err="1">
                <a:solidFill>
                  <a:prstClr val="black"/>
                </a:solidFill>
              </a:rPr>
              <a:t>webex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  <a:r>
              <a:rPr lang="en-ID" sz="2000" dirty="0" err="1">
                <a:solidFill>
                  <a:prstClr val="black"/>
                </a:solidFill>
              </a:rPr>
              <a:t>dll</a:t>
            </a:r>
            <a:endParaRPr lang="en-ID" sz="2000" dirty="0">
              <a:solidFill>
                <a:prstClr val="black"/>
              </a:solidFill>
            </a:endParaRPr>
          </a:p>
          <a:p>
            <a:r>
              <a:rPr lang="en-ID" sz="2000" dirty="0">
                <a:solidFill>
                  <a:prstClr val="black"/>
                </a:solidFill>
              </a:rPr>
              <a:t>Audio: Podcast </a:t>
            </a:r>
            <a:r>
              <a:rPr lang="en-ID" sz="2000" dirty="0" err="1">
                <a:solidFill>
                  <a:prstClr val="black"/>
                </a:solidFill>
              </a:rPr>
              <a:t>dll</a:t>
            </a:r>
            <a:endParaRPr lang="en-ID" sz="2000" dirty="0">
              <a:solidFill>
                <a:prstClr val="black"/>
              </a:solidFill>
            </a:endParaRPr>
          </a:p>
          <a:p>
            <a:r>
              <a:rPr lang="en-ID" sz="2000" dirty="0">
                <a:solidFill>
                  <a:prstClr val="black"/>
                </a:solidFill>
              </a:rPr>
              <a:t>Web : Live : FB, </a:t>
            </a:r>
            <a:r>
              <a:rPr lang="en-ID" sz="2000" dirty="0" err="1">
                <a:solidFill>
                  <a:prstClr val="black"/>
                </a:solidFill>
              </a:rPr>
              <a:t>Youtube</a:t>
            </a:r>
            <a:r>
              <a:rPr lang="en-ID" sz="2000" dirty="0">
                <a:solidFill>
                  <a:prstClr val="black"/>
                </a:solidFill>
              </a:rPr>
              <a:t>, IG </a:t>
            </a:r>
            <a:r>
              <a:rPr lang="en-ID" sz="2000" dirty="0" err="1">
                <a:solidFill>
                  <a:prstClr val="black"/>
                </a:solidFill>
              </a:rPr>
              <a:t>dll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2540" y="4725144"/>
            <a:ext cx="23052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PERSONAL MANDIRI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46204" y="4653140"/>
            <a:ext cx="28376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>
                <a:solidFill>
                  <a:prstClr val="black"/>
                </a:solidFill>
              </a:rPr>
              <a:t>(Self directed asynchronous </a:t>
            </a:r>
          </a:p>
          <a:p>
            <a:r>
              <a:rPr lang="en-ID" dirty="0">
                <a:solidFill>
                  <a:prstClr val="black"/>
                </a:solidFill>
              </a:rPr>
              <a:t>learning) via LMS </a:t>
            </a:r>
            <a:r>
              <a:rPr lang="en-ID" dirty="0" err="1">
                <a:solidFill>
                  <a:prstClr val="black"/>
                </a:solidFill>
              </a:rPr>
              <a:t>dgn</a:t>
            </a:r>
            <a:r>
              <a:rPr lang="en-ID" dirty="0">
                <a:solidFill>
                  <a:prstClr val="black"/>
                </a:solidFill>
              </a:rPr>
              <a:t> media</a:t>
            </a:r>
          </a:p>
          <a:p>
            <a:r>
              <a:rPr lang="en-ID" dirty="0">
                <a:solidFill>
                  <a:prstClr val="black"/>
                </a:solidFill>
              </a:rPr>
              <a:t> </a:t>
            </a:r>
            <a:r>
              <a:rPr lang="en-ID" dirty="0" err="1">
                <a:solidFill>
                  <a:prstClr val="black"/>
                </a:solidFill>
              </a:rPr>
              <a:t>Video,slide</a:t>
            </a:r>
            <a:r>
              <a:rPr lang="en-ID" dirty="0">
                <a:solidFill>
                  <a:prstClr val="black"/>
                </a:solidFill>
              </a:rPr>
              <a:t> </a:t>
            </a:r>
            <a:r>
              <a:rPr lang="en-ID" dirty="0" err="1">
                <a:solidFill>
                  <a:prstClr val="black"/>
                </a:solidFill>
              </a:rPr>
              <a:t>presentasi</a:t>
            </a:r>
            <a:r>
              <a:rPr lang="en-ID" dirty="0">
                <a:solidFill>
                  <a:prstClr val="black"/>
                </a:solidFill>
              </a:rPr>
              <a:t>, </a:t>
            </a:r>
            <a:r>
              <a:rPr lang="en-ID" dirty="0" err="1">
                <a:solidFill>
                  <a:prstClr val="black"/>
                </a:solidFill>
              </a:rPr>
              <a:t>ppt</a:t>
            </a:r>
            <a:r>
              <a:rPr lang="en-ID" dirty="0">
                <a:solidFill>
                  <a:prstClr val="black"/>
                </a:solidFill>
              </a:rPr>
              <a:t>,</a:t>
            </a:r>
          </a:p>
          <a:p>
            <a:r>
              <a:rPr lang="en-ID" dirty="0">
                <a:solidFill>
                  <a:prstClr val="black"/>
                </a:solidFill>
              </a:rPr>
              <a:t>E-book </a:t>
            </a:r>
            <a:r>
              <a:rPr lang="en-ID" dirty="0" err="1">
                <a:solidFill>
                  <a:prstClr val="black"/>
                </a:solidFill>
              </a:rPr>
              <a:t>dll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86894" y="4554508"/>
            <a:ext cx="1901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>
                <a:solidFill>
                  <a:prstClr val="black"/>
                </a:solidFill>
              </a:rPr>
              <a:t>KOLABORATIF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25474" y="4573581"/>
            <a:ext cx="31922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>
                <a:solidFill>
                  <a:prstClr val="black"/>
                </a:solidFill>
              </a:rPr>
              <a:t>(Collaborative asynchronous </a:t>
            </a:r>
          </a:p>
          <a:p>
            <a:r>
              <a:rPr lang="en-ID" sz="2000" dirty="0">
                <a:solidFill>
                  <a:prstClr val="black"/>
                </a:solidFill>
              </a:rPr>
              <a:t>learning) Forum </a:t>
            </a:r>
            <a:r>
              <a:rPr lang="en-ID" sz="2000" dirty="0" err="1">
                <a:solidFill>
                  <a:prstClr val="black"/>
                </a:solidFill>
              </a:rPr>
              <a:t>diskusi</a:t>
            </a:r>
            <a:r>
              <a:rPr lang="en-ID" sz="2000" dirty="0">
                <a:solidFill>
                  <a:prstClr val="black"/>
                </a:solidFill>
              </a:rPr>
              <a:t> </a:t>
            </a:r>
          </a:p>
          <a:p>
            <a:r>
              <a:rPr lang="en-ID" sz="2000" dirty="0" err="1">
                <a:solidFill>
                  <a:prstClr val="black"/>
                </a:solidFill>
              </a:rPr>
              <a:t>dlm</a:t>
            </a:r>
            <a:r>
              <a:rPr lang="en-ID" sz="2000" dirty="0">
                <a:solidFill>
                  <a:prstClr val="black"/>
                </a:solidFill>
              </a:rPr>
              <a:t> LMS BPSDM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4464" y="6381328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>
                <a:solidFill>
                  <a:prstClr val="black"/>
                </a:solidFill>
              </a:rPr>
              <a:t>Chaeruman</a:t>
            </a:r>
            <a:r>
              <a:rPr lang="en-ID" dirty="0">
                <a:solidFill>
                  <a:prstClr val="black"/>
                </a:solidFill>
              </a:rPr>
              <a:t>, 2019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95459" y="2999854"/>
            <a:ext cx="179183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Distance </a:t>
            </a:r>
          </a:p>
          <a:p>
            <a:pPr algn="ctr"/>
            <a:r>
              <a:rPr lang="en-US" sz="32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238126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segi Panjang 2">
            <a:extLst>
              <a:ext uri="{FF2B5EF4-FFF2-40B4-BE49-F238E27FC236}">
                <a16:creationId xmlns:a16="http://schemas.microsoft.com/office/drawing/2014/main" id="{A3CCC5E7-914A-4EEA-98DB-C77BF8EF36DE}"/>
              </a:ext>
            </a:extLst>
          </p:cNvPr>
          <p:cNvSpPr/>
          <p:nvPr/>
        </p:nvSpPr>
        <p:spPr>
          <a:xfrm>
            <a:off x="4853943" y="838538"/>
            <a:ext cx="6955519" cy="5469813"/>
          </a:xfrm>
          <a:prstGeom prst="rect">
            <a:avLst/>
          </a:prstGeom>
          <a:solidFill>
            <a:schemeClr val="tx1"/>
          </a:solidFill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5299" name="object 2">
            <a:extLst>
              <a:ext uri="{FF2B5EF4-FFF2-40B4-BE49-F238E27FC236}">
                <a16:creationId xmlns:a16="http://schemas.microsoft.com/office/drawing/2014/main" id="{7E21B683-FB40-4526-895F-95BB6759E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7874" y="6562317"/>
            <a:ext cx="103174" cy="197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8" rIns="0" bIns="0">
            <a:spAutoFit/>
          </a:bodyPr>
          <a:lstStyle>
            <a:lvl1pPr marL="12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200">
                <a:solidFill>
                  <a:srgbClr val="888888"/>
                </a:solidFill>
                <a:cs typeface="Calibri" panose="020F0502020204030204" pitchFamily="34" charset="0"/>
              </a:rPr>
              <a:t>9</a:t>
            </a:r>
            <a:endParaRPr lang="en-US" altLang="en-US" sz="1200">
              <a:cs typeface="Calibri" panose="020F0502020204030204" pitchFamily="34" charset="0"/>
            </a:endParaRPr>
          </a:p>
        </p:txBody>
      </p:sp>
      <p:sp>
        <p:nvSpPr>
          <p:cNvPr id="58371" name="object 3">
            <a:extLst>
              <a:ext uri="{FF2B5EF4-FFF2-40B4-BE49-F238E27FC236}">
                <a16:creationId xmlns:a16="http://schemas.microsoft.com/office/drawing/2014/main" id="{44E62FF8-0BE3-4EEC-B0B4-2B64BE7A6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745" y="1009965"/>
            <a:ext cx="6520147" cy="5109953"/>
          </a:xfrm>
          <a:prstGeom prst="rect">
            <a:avLst/>
          </a:prstGeom>
          <a:blipFill dpi="0" rotWithShape="1">
            <a:blip r:embed="rId2"/>
            <a:srcRect/>
            <a:stretch>
              <a:fillRect l="-919" t="-23502" r="-18893"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5303" name="object 40">
            <a:extLst>
              <a:ext uri="{FF2B5EF4-FFF2-40B4-BE49-F238E27FC236}">
                <a16:creationId xmlns:a16="http://schemas.microsoft.com/office/drawing/2014/main" id="{BA0C8550-EEDA-4FB4-B430-2C7CEF45B267}"/>
              </a:ext>
            </a:extLst>
          </p:cNvPr>
          <p:cNvSpPr>
            <a:spLocks/>
          </p:cNvSpPr>
          <p:nvPr/>
        </p:nvSpPr>
        <p:spPr bwMode="auto">
          <a:xfrm>
            <a:off x="1255550" y="4044870"/>
            <a:ext cx="53968" cy="15873"/>
          </a:xfrm>
          <a:custGeom>
            <a:avLst/>
            <a:gdLst>
              <a:gd name="T0" fmla="*/ 48930 w 54609"/>
              <a:gd name="T1" fmla="*/ 0 h 15239"/>
              <a:gd name="T2" fmla="*/ 2557 w 54609"/>
              <a:gd name="T3" fmla="*/ 0 h 15239"/>
              <a:gd name="T4" fmla="*/ 1600 w 54609"/>
              <a:gd name="T5" fmla="*/ 598 h 15239"/>
              <a:gd name="T6" fmla="*/ 314 w 54609"/>
              <a:gd name="T7" fmla="*/ 3289 h 15239"/>
              <a:gd name="T8" fmla="*/ 0 w 54609"/>
              <a:gd name="T9" fmla="*/ 5534 h 15239"/>
              <a:gd name="T10" fmla="*/ 0 w 54609"/>
              <a:gd name="T11" fmla="*/ 12265 h 15239"/>
              <a:gd name="T12" fmla="*/ 314 w 54609"/>
              <a:gd name="T13" fmla="*/ 14657 h 15239"/>
              <a:gd name="T14" fmla="*/ 1600 w 54609"/>
              <a:gd name="T15" fmla="*/ 17348 h 15239"/>
              <a:gd name="T16" fmla="*/ 2557 w 54609"/>
              <a:gd name="T17" fmla="*/ 17948 h 15239"/>
              <a:gd name="T18" fmla="*/ 49534 w 54609"/>
              <a:gd name="T19" fmla="*/ 17948 h 15239"/>
              <a:gd name="T20" fmla="*/ 50506 w 54609"/>
              <a:gd name="T21" fmla="*/ 17348 h 15239"/>
              <a:gd name="T22" fmla="*/ 51717 w 54609"/>
              <a:gd name="T23" fmla="*/ 14657 h 15239"/>
              <a:gd name="T24" fmla="*/ 52080 w 54609"/>
              <a:gd name="T25" fmla="*/ 12265 h 15239"/>
              <a:gd name="T26" fmla="*/ 52080 w 54609"/>
              <a:gd name="T27" fmla="*/ 7179 h 15239"/>
              <a:gd name="T28" fmla="*/ 48930 w 54609"/>
              <a:gd name="T29" fmla="*/ 0 h 1523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54609" h="15239">
                <a:moveTo>
                  <a:pt x="51269" y="0"/>
                </a:moveTo>
                <a:lnTo>
                  <a:pt x="2679" y="0"/>
                </a:lnTo>
                <a:lnTo>
                  <a:pt x="1676" y="508"/>
                </a:lnTo>
                <a:lnTo>
                  <a:pt x="330" y="2793"/>
                </a:lnTo>
                <a:lnTo>
                  <a:pt x="0" y="4699"/>
                </a:lnTo>
                <a:lnTo>
                  <a:pt x="0" y="10414"/>
                </a:lnTo>
                <a:lnTo>
                  <a:pt x="330" y="12446"/>
                </a:lnTo>
                <a:lnTo>
                  <a:pt x="1676" y="14731"/>
                </a:lnTo>
                <a:lnTo>
                  <a:pt x="2679" y="15240"/>
                </a:lnTo>
                <a:lnTo>
                  <a:pt x="51904" y="15240"/>
                </a:lnTo>
                <a:lnTo>
                  <a:pt x="52920" y="14731"/>
                </a:lnTo>
                <a:lnTo>
                  <a:pt x="54190" y="12446"/>
                </a:lnTo>
                <a:lnTo>
                  <a:pt x="54571" y="10414"/>
                </a:lnTo>
                <a:lnTo>
                  <a:pt x="54571" y="6096"/>
                </a:lnTo>
                <a:lnTo>
                  <a:pt x="51269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55304" name="Grup 4">
            <a:extLst>
              <a:ext uri="{FF2B5EF4-FFF2-40B4-BE49-F238E27FC236}">
                <a16:creationId xmlns:a16="http://schemas.microsoft.com/office/drawing/2014/main" id="{0CF49142-49AC-46CA-9E69-D4AAC9B0F9CE}"/>
              </a:ext>
            </a:extLst>
          </p:cNvPr>
          <p:cNvGrpSpPr>
            <a:grpSpLocks/>
          </p:cNvGrpSpPr>
          <p:nvPr/>
        </p:nvGrpSpPr>
        <p:grpSpPr bwMode="auto">
          <a:xfrm>
            <a:off x="380950" y="849649"/>
            <a:ext cx="4419025" cy="3646012"/>
            <a:chOff x="381000" y="1763486"/>
            <a:chExt cx="4419600" cy="3646714"/>
          </a:xfrm>
        </p:grpSpPr>
        <p:sp>
          <p:nvSpPr>
            <p:cNvPr id="55" name="Panah: Kanan 54">
              <a:extLst>
                <a:ext uri="{FF2B5EF4-FFF2-40B4-BE49-F238E27FC236}">
                  <a16:creationId xmlns:a16="http://schemas.microsoft.com/office/drawing/2014/main" id="{26FF93A0-4451-4464-A545-48D62119A4F3}"/>
                </a:ext>
              </a:extLst>
            </p:cNvPr>
            <p:cNvSpPr/>
            <p:nvPr/>
          </p:nvSpPr>
          <p:spPr>
            <a:xfrm>
              <a:off x="381000" y="1763486"/>
              <a:ext cx="4419600" cy="3646714"/>
            </a:xfrm>
            <a:prstGeom prst="rightArrow">
              <a:avLst/>
            </a:prstGeom>
            <a:solidFill>
              <a:schemeClr val="tx1"/>
            </a:solidFill>
            <a:ln w="57150"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Panah: Kanan 3">
              <a:extLst>
                <a:ext uri="{FF2B5EF4-FFF2-40B4-BE49-F238E27FC236}">
                  <a16:creationId xmlns:a16="http://schemas.microsoft.com/office/drawing/2014/main" id="{C5F80656-B2A4-45AF-96D8-0EF288304B2B}"/>
                </a:ext>
              </a:extLst>
            </p:cNvPr>
            <p:cNvSpPr/>
            <p:nvPr/>
          </p:nvSpPr>
          <p:spPr>
            <a:xfrm>
              <a:off x="512763" y="1980987"/>
              <a:ext cx="4135437" cy="3157735"/>
            </a:xfrm>
            <a:prstGeom prst="rightArrow">
              <a:avLst/>
            </a:prstGeom>
            <a:ln w="5715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PENGEMBANGAN </a:t>
              </a:r>
            </a:p>
            <a:p>
              <a:pPr algn="ctr">
                <a:defRPr/>
              </a:pPr>
              <a:r>
                <a:rPr lang="id-ID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KOMPETENSI  ASN ERA</a:t>
              </a:r>
            </a:p>
            <a:p>
              <a:pPr algn="ctr">
                <a:defRPr/>
              </a:pPr>
              <a:r>
                <a:rPr lang="id-ID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NEW NORMAL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55305" name="Gambar 33">
            <a:extLst>
              <a:ext uri="{FF2B5EF4-FFF2-40B4-BE49-F238E27FC236}">
                <a16:creationId xmlns:a16="http://schemas.microsoft.com/office/drawing/2014/main" id="{D8394CFF-3938-4CD6-8ADF-D1DC5E1ED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42" y="200446"/>
            <a:ext cx="733330" cy="86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420" name="Picture 52" descr="See the source image">
            <a:extLst>
              <a:ext uri="{FF2B5EF4-FFF2-40B4-BE49-F238E27FC236}">
                <a16:creationId xmlns:a16="http://schemas.microsoft.com/office/drawing/2014/main" id="{0BCF6D1F-400B-4CC0-A85B-59A8A145E5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grayscl/>
          </a:blip>
          <a:srcRect l="17611" b="10952"/>
          <a:stretch/>
        </p:blipFill>
        <p:spPr bwMode="auto">
          <a:xfrm>
            <a:off x="76190" y="3657570"/>
            <a:ext cx="4707912" cy="2671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computer keyboard&#10;&#10;Description automatically generated">
            <a:extLst>
              <a:ext uri="{FF2B5EF4-FFF2-40B4-BE49-F238E27FC236}">
                <a16:creationId xmlns:a16="http://schemas.microsoft.com/office/drawing/2014/main" id="{133DE0DB-E8C8-4260-ACB4-14D965BC3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9" b="7869"/>
          <a:stretch/>
        </p:blipFill>
        <p:spPr>
          <a:xfrm>
            <a:off x="1" y="0"/>
            <a:ext cx="12190413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23CF04-5798-474C-B011-57A0196718FE}"/>
              </a:ext>
            </a:extLst>
          </p:cNvPr>
          <p:cNvSpPr/>
          <p:nvPr/>
        </p:nvSpPr>
        <p:spPr>
          <a:xfrm>
            <a:off x="1" y="0"/>
            <a:ext cx="12190413" cy="68580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6B0A7-B82E-4E05-9338-85BE4ACF9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b="1" i="1" dirty="0" err="1">
                <a:latin typeface="Trebuchet MS" panose="020B0603020202020204" pitchFamily="34" charset="0"/>
              </a:rPr>
              <a:t>Kebutuhan</a:t>
            </a:r>
            <a:r>
              <a:rPr lang="en-ID" b="1" i="1" dirty="0">
                <a:latin typeface="Trebuchet MS" panose="020B0603020202020204" pitchFamily="34" charset="0"/>
              </a:rPr>
              <a:t> SDM ERA NEW NORMAL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D119B-176F-4C31-BAFD-197E296FA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D" dirty="0"/>
              <a:t>DUKUNGAN SDM DALAM e-Learning (LMS),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C03CEC9-67F9-4470-9B84-BCB88388CA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254" y="2769009"/>
            <a:ext cx="4088459" cy="4088991"/>
          </a:xfrm>
          <a:prstGeom prst="rect">
            <a:avLst/>
          </a:prstGeom>
        </p:spPr>
      </p:pic>
      <p:sp>
        <p:nvSpPr>
          <p:cNvPr id="11" name="Callout: Right Arrow 10">
            <a:extLst>
              <a:ext uri="{FF2B5EF4-FFF2-40B4-BE49-F238E27FC236}">
                <a16:creationId xmlns:a16="http://schemas.microsoft.com/office/drawing/2014/main" id="{B357B82F-1670-4EE3-9FF4-15D0A4844A26}"/>
              </a:ext>
            </a:extLst>
          </p:cNvPr>
          <p:cNvSpPr/>
          <p:nvPr/>
        </p:nvSpPr>
        <p:spPr>
          <a:xfrm>
            <a:off x="1054646" y="3284984"/>
            <a:ext cx="5144778" cy="3207891"/>
          </a:xfrm>
          <a:prstGeom prst="rightArrowCallout">
            <a:avLst>
              <a:gd name="adj1" fmla="val 20580"/>
              <a:gd name="adj2" fmla="val 15056"/>
              <a:gd name="adj3" fmla="val 15608"/>
              <a:gd name="adj4" fmla="val 88562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D43E9A-3540-4F14-9913-129891E3D6DC}"/>
              </a:ext>
            </a:extLst>
          </p:cNvPr>
          <p:cNvSpPr txBox="1"/>
          <p:nvPr/>
        </p:nvSpPr>
        <p:spPr>
          <a:xfrm>
            <a:off x="1103229" y="3429000"/>
            <a:ext cx="45628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200" b="1" i="1" dirty="0" err="1">
                <a:solidFill>
                  <a:prstClr val="white"/>
                </a:solidFill>
              </a:rPr>
              <a:t>Sumber</a:t>
            </a:r>
            <a:r>
              <a:rPr lang="en-ID" sz="2200" b="1" i="1" dirty="0">
                <a:solidFill>
                  <a:prstClr val="white"/>
                </a:solidFill>
              </a:rPr>
              <a:t> </a:t>
            </a:r>
            <a:r>
              <a:rPr lang="en-ID" sz="2200" b="1" i="1" dirty="0" err="1">
                <a:solidFill>
                  <a:prstClr val="white"/>
                </a:solidFill>
              </a:rPr>
              <a:t>Daya</a:t>
            </a:r>
            <a:r>
              <a:rPr lang="en-ID" sz="2200" b="1" i="1" dirty="0">
                <a:solidFill>
                  <a:prstClr val="white"/>
                </a:solidFill>
              </a:rPr>
              <a:t> </a:t>
            </a:r>
            <a:r>
              <a:rPr lang="en-ID" sz="2200" b="1" i="1" dirty="0" err="1">
                <a:solidFill>
                  <a:prstClr val="white"/>
                </a:solidFill>
              </a:rPr>
              <a:t>Manusia</a:t>
            </a:r>
            <a:endParaRPr lang="en-ID" sz="2200" b="1" i="1" dirty="0">
              <a:solidFill>
                <a:prstClr val="white"/>
              </a:solidFill>
            </a:endParaRP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>
                <a:solidFill>
                  <a:prstClr val="white"/>
                </a:solidFill>
              </a:rPr>
              <a:t>Web &amp; Security Support</a:t>
            </a: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>
                <a:solidFill>
                  <a:prstClr val="white"/>
                </a:solidFill>
              </a:rPr>
              <a:t>IT/Networking System Support</a:t>
            </a: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>
                <a:solidFill>
                  <a:prstClr val="white"/>
                </a:solidFill>
              </a:rPr>
              <a:t>Administrator</a:t>
            </a: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>
                <a:solidFill>
                  <a:prstClr val="white"/>
                </a:solidFill>
              </a:rPr>
              <a:t>Instructional Designer</a:t>
            </a: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>
                <a:solidFill>
                  <a:prstClr val="white"/>
                </a:solidFill>
              </a:rPr>
              <a:t>Instructional Media Developer</a:t>
            </a: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 err="1">
                <a:solidFill>
                  <a:prstClr val="white"/>
                </a:solidFill>
              </a:rPr>
              <a:t>Widyaiswara</a:t>
            </a:r>
            <a:endParaRPr lang="en-ID" sz="2200" dirty="0">
              <a:solidFill>
                <a:prstClr val="white"/>
              </a:solidFill>
            </a:endParaRPr>
          </a:p>
          <a:p>
            <a:pPr marL="449263" lvl="1" indent="-436563">
              <a:buFont typeface="+mj-lt"/>
              <a:buAutoNum type="alphaLcPeriod"/>
            </a:pPr>
            <a:r>
              <a:rPr lang="en-ID" sz="2200" dirty="0" err="1">
                <a:solidFill>
                  <a:prstClr val="white"/>
                </a:solidFill>
              </a:rPr>
              <a:t>Penyelenggara</a:t>
            </a:r>
            <a:endParaRPr lang="en-ID" sz="2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477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melda\Documents\2020\BAHAN KABAN\BAHAN JATIM\Jatim3-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534" y="2420888"/>
            <a:ext cx="214411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Kebutuhan</a:t>
            </a:r>
            <a:r>
              <a:rPr lang="en-US" sz="3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en-US" sz="3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PK </a:t>
            </a:r>
            <a:r>
              <a:rPr lang="en-ID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SDM </a:t>
            </a:r>
          </a:p>
          <a:p>
            <a:pPr algn="ctr"/>
            <a:r>
              <a:rPr lang="en-ID" sz="32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pendukung</a:t>
            </a:r>
            <a:endParaRPr lang="en-U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79182" y="735087"/>
            <a:ext cx="5694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/>
              <a:t>Diklat</a:t>
            </a:r>
            <a:r>
              <a:rPr lang="en-ID" sz="2400" dirty="0"/>
              <a:t> /Workshop </a:t>
            </a:r>
            <a:r>
              <a:rPr lang="en-ID" sz="2400" dirty="0" err="1"/>
              <a:t>Pengembangan</a:t>
            </a:r>
            <a:r>
              <a:rPr lang="en-ID" sz="2400" dirty="0"/>
              <a:t> e-learning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512368" y="1819583"/>
            <a:ext cx="44283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/>
              <a:t>Diklat</a:t>
            </a:r>
            <a:r>
              <a:rPr lang="en-ID" sz="2400" dirty="0"/>
              <a:t> /Workshop </a:t>
            </a:r>
            <a:r>
              <a:rPr lang="en-ID" sz="2400" dirty="0" err="1"/>
              <a:t>Pengembangan</a:t>
            </a:r>
            <a:r>
              <a:rPr lang="en-ID" sz="2400" dirty="0"/>
              <a:t> </a:t>
            </a:r>
          </a:p>
          <a:p>
            <a:r>
              <a:rPr lang="en-ID" sz="2400" dirty="0"/>
              <a:t>media </a:t>
            </a:r>
            <a:r>
              <a:rPr lang="en-ID" sz="2400" dirty="0" err="1"/>
              <a:t>belajar</a:t>
            </a:r>
            <a:r>
              <a:rPr lang="en-ID" sz="2400" dirty="0"/>
              <a:t> digital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743278" y="3183359"/>
            <a:ext cx="4942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/>
              <a:t>Diklat</a:t>
            </a:r>
            <a:r>
              <a:rPr lang="en-ID" sz="2400" dirty="0"/>
              <a:t>  Multi media </a:t>
            </a:r>
            <a:r>
              <a:rPr lang="en-ID" sz="2400" dirty="0" err="1"/>
              <a:t>dasar</a:t>
            </a:r>
            <a:r>
              <a:rPr lang="en-ID" sz="2400" dirty="0"/>
              <a:t> </a:t>
            </a:r>
            <a:r>
              <a:rPr lang="en-ID" sz="2400" dirty="0" err="1"/>
              <a:t>dan</a:t>
            </a:r>
            <a:r>
              <a:rPr lang="en-ID" sz="2400" dirty="0"/>
              <a:t> </a:t>
            </a:r>
            <a:r>
              <a:rPr lang="en-ID" sz="2400" dirty="0" err="1"/>
              <a:t>lanjutan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527254" y="4653136"/>
            <a:ext cx="4475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/>
              <a:t>Diklat</a:t>
            </a:r>
            <a:r>
              <a:rPr lang="en-ID" sz="2400" dirty="0"/>
              <a:t> </a:t>
            </a:r>
            <a:r>
              <a:rPr lang="en-ID" sz="2400" dirty="0" err="1"/>
              <a:t>pengembangan</a:t>
            </a:r>
            <a:r>
              <a:rPr lang="en-ID" sz="2400" dirty="0"/>
              <a:t> hypermedia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663158" y="5445224"/>
            <a:ext cx="61655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200" dirty="0" err="1"/>
              <a:t>Diklat</a:t>
            </a:r>
            <a:r>
              <a:rPr lang="en-ID" sz="2200" dirty="0"/>
              <a:t>/Workshop/Webinar  lain yang </a:t>
            </a:r>
            <a:r>
              <a:rPr lang="en-ID" sz="2200" dirty="0" err="1"/>
              <a:t>mendukung</a:t>
            </a:r>
            <a:r>
              <a:rPr lang="en-ID" sz="2200" dirty="0"/>
              <a:t> </a:t>
            </a:r>
          </a:p>
          <a:p>
            <a:r>
              <a:rPr lang="en-ID" sz="2200" dirty="0" err="1"/>
              <a:t>pengembangan</a:t>
            </a:r>
            <a:r>
              <a:rPr lang="en-ID" sz="2200" dirty="0"/>
              <a:t> </a:t>
            </a:r>
            <a:r>
              <a:rPr lang="en-ID" sz="2200" dirty="0" err="1"/>
              <a:t>kompetensi</a:t>
            </a:r>
            <a:r>
              <a:rPr lang="en-ID" sz="2200" dirty="0"/>
              <a:t> </a:t>
            </a:r>
            <a:r>
              <a:rPr lang="en-ID" sz="2200" dirty="0" err="1"/>
              <a:t>dengan</a:t>
            </a:r>
            <a:r>
              <a:rPr lang="en-ID" sz="2200" dirty="0"/>
              <a:t> model Distance </a:t>
            </a:r>
          </a:p>
          <a:p>
            <a:r>
              <a:rPr lang="en-ID" sz="2200" dirty="0" err="1"/>
              <a:t>dan</a:t>
            </a:r>
            <a:r>
              <a:rPr lang="en-ID" sz="2200" dirty="0"/>
              <a:t> Blended Learning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0096755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6FB1E3F6-A488-4703-A3B4-952571D6888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28571" y="350744"/>
            <a:ext cx="4936482" cy="1120032"/>
          </a:xfrm>
          <a:ln w="28575">
            <a:solidFill>
              <a:schemeClr val="tx2">
                <a:lumMod val="50000"/>
              </a:schemeClr>
            </a:solidFill>
          </a:ln>
        </p:spPr>
        <p:txBody>
          <a:bodyPr vert="horz" lIns="0" tIns="12063" rIns="0" bIns="0" rtlCol="0" anchor="ctr">
            <a:spAutoFit/>
          </a:bodyPr>
          <a:lstStyle/>
          <a:p>
            <a:pPr marL="12699">
              <a:spcBef>
                <a:spcPts val="95"/>
              </a:spcBef>
              <a:defRPr/>
            </a:pPr>
            <a:r>
              <a:rPr lang="en-US" sz="3600" b="1" i="0" spc="-6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lang="id-ID" sz="3600" b="1" i="0" spc="-6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600" b="1" i="0" spc="-65" dirty="0">
                <a:solidFill>
                  <a:srgbClr val="C00000"/>
                </a:solidFill>
                <a:latin typeface="Calibri"/>
                <a:cs typeface="Calibri"/>
              </a:rPr>
              <a:t>PENATAAN </a:t>
            </a:r>
            <a:r>
              <a:rPr sz="3600" b="1" i="0" spc="-10" dirty="0">
                <a:solidFill>
                  <a:srgbClr val="C00000"/>
                </a:solidFill>
                <a:latin typeface="Calibri"/>
                <a:cs typeface="Calibri"/>
              </a:rPr>
              <a:t>SISTEM </a:t>
            </a:r>
            <a:br>
              <a:rPr lang="en-US" sz="3600" b="1" i="0" spc="-10" dirty="0">
                <a:solidFill>
                  <a:srgbClr val="C00000"/>
                </a:solidFill>
                <a:latin typeface="Calibri"/>
                <a:cs typeface="Calibri"/>
              </a:rPr>
            </a:br>
            <a:r>
              <a:rPr lang="id-ID" sz="3600" b="1" i="0" spc="-10" dirty="0">
                <a:solidFill>
                  <a:srgbClr val="C00000"/>
                </a:solidFill>
                <a:latin typeface="Calibri"/>
                <a:cs typeface="Calibri"/>
              </a:rPr>
              <a:t>  </a:t>
            </a:r>
            <a:r>
              <a:rPr sz="3600" b="1" i="0" spc="-5" dirty="0">
                <a:solidFill>
                  <a:srgbClr val="C00000"/>
                </a:solidFill>
                <a:latin typeface="Calibri"/>
                <a:cs typeface="Calibri"/>
              </a:rPr>
              <a:t>MANAJEMEN SDM</a:t>
            </a:r>
            <a:r>
              <a:rPr sz="3600" b="1" i="0" spc="3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600" b="1" i="0" spc="-5" dirty="0">
                <a:solidFill>
                  <a:srgbClr val="C00000"/>
                </a:solidFill>
                <a:latin typeface="Calibri"/>
                <a:cs typeface="Calibri"/>
              </a:rPr>
              <a:t>ASN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54276" name="object 4">
            <a:extLst>
              <a:ext uri="{FF2B5EF4-FFF2-40B4-BE49-F238E27FC236}">
                <a16:creationId xmlns:a16="http://schemas.microsoft.com/office/drawing/2014/main" id="{B9B3D862-EA32-45B7-A485-C969CD42E60D}"/>
              </a:ext>
            </a:extLst>
          </p:cNvPr>
          <p:cNvSpPr>
            <a:spLocks/>
          </p:cNvSpPr>
          <p:nvPr/>
        </p:nvSpPr>
        <p:spPr bwMode="auto">
          <a:xfrm>
            <a:off x="5503146" y="1005204"/>
            <a:ext cx="3657124" cy="3342840"/>
          </a:xfrm>
          <a:custGeom>
            <a:avLst/>
            <a:gdLst>
              <a:gd name="T0" fmla="*/ 0 w 3657600"/>
              <a:gd name="T1" fmla="*/ 3343655 h 3343910"/>
              <a:gd name="T2" fmla="*/ 3657599 w 3657600"/>
              <a:gd name="T3" fmla="*/ 3343655 h 3343910"/>
              <a:gd name="T4" fmla="*/ 3657599 w 3657600"/>
              <a:gd name="T5" fmla="*/ 0 h 3343910"/>
              <a:gd name="T6" fmla="*/ 0 w 3657600"/>
              <a:gd name="T7" fmla="*/ 0 h 3343910"/>
              <a:gd name="T8" fmla="*/ 0 w 3657600"/>
              <a:gd name="T9" fmla="*/ 3343655 h 3343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57600" h="3343910">
                <a:moveTo>
                  <a:pt x="0" y="3343655"/>
                </a:moveTo>
                <a:lnTo>
                  <a:pt x="3657599" y="3343655"/>
                </a:lnTo>
                <a:lnTo>
                  <a:pt x="3657599" y="0"/>
                </a:lnTo>
                <a:lnTo>
                  <a:pt x="0" y="0"/>
                </a:lnTo>
                <a:lnTo>
                  <a:pt x="0" y="3343655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7F40B17B-E62A-4666-AFDE-DC62F1ACE090}"/>
              </a:ext>
            </a:extLst>
          </p:cNvPr>
          <p:cNvSpPr txBox="1"/>
          <p:nvPr/>
        </p:nvSpPr>
        <p:spPr>
          <a:xfrm>
            <a:off x="5568225" y="1129012"/>
            <a:ext cx="3707917" cy="3073000"/>
          </a:xfrm>
          <a:prstGeom prst="rect">
            <a:avLst/>
          </a:prstGeom>
        </p:spPr>
        <p:txBody>
          <a:bodyPr lIns="0" tIns="88888" rIns="0" bIns="0">
            <a:spAutoFit/>
          </a:bodyPr>
          <a:lstStyle/>
          <a:p>
            <a:pPr marL="355564" indent="-342866">
              <a:spcBef>
                <a:spcPts val="7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395" dirty="0">
                <a:solidFill>
                  <a:srgbClr val="FFFFFF"/>
                </a:solidFill>
                <a:latin typeface="Cambria"/>
                <a:cs typeface="Cambria"/>
              </a:rPr>
              <a:t>INTEGRITAS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409" dirty="0">
                <a:solidFill>
                  <a:srgbClr val="FFFFFF"/>
                </a:solidFill>
                <a:latin typeface="Cambria"/>
                <a:cs typeface="Cambria"/>
              </a:rPr>
              <a:t>NASIONALISME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420" dirty="0">
                <a:solidFill>
                  <a:srgbClr val="FFFFFF"/>
                </a:solidFill>
                <a:latin typeface="Cambria"/>
                <a:cs typeface="Cambria"/>
              </a:rPr>
              <a:t>PROFESIONALISME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305" dirty="0">
                <a:solidFill>
                  <a:srgbClr val="FFFFFF"/>
                </a:solidFill>
                <a:latin typeface="Cambria"/>
                <a:cs typeface="Cambria"/>
              </a:rPr>
              <a:t>WAWASAN</a:t>
            </a:r>
            <a:r>
              <a:rPr sz="2000" b="1" spc="300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2000" b="1" spc="450" dirty="0">
                <a:solidFill>
                  <a:srgbClr val="FFFFFF"/>
                </a:solidFill>
                <a:latin typeface="Cambria"/>
                <a:cs typeface="Cambria"/>
              </a:rPr>
              <a:t>GLOBAL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280" dirty="0">
                <a:solidFill>
                  <a:srgbClr val="FFFFFF"/>
                </a:solidFill>
                <a:latin typeface="Cambria"/>
                <a:cs typeface="Cambria"/>
              </a:rPr>
              <a:t>IT </a:t>
            </a:r>
            <a:r>
              <a:rPr sz="2000" b="1" spc="409" dirty="0">
                <a:solidFill>
                  <a:srgbClr val="FFFFFF"/>
                </a:solidFill>
                <a:latin typeface="Cambria"/>
                <a:cs typeface="Cambria"/>
              </a:rPr>
              <a:t>&amp; </a:t>
            </a:r>
            <a:r>
              <a:rPr sz="2000" b="1" spc="395" dirty="0">
                <a:solidFill>
                  <a:srgbClr val="FFFFFF"/>
                </a:solidFill>
                <a:latin typeface="Cambria"/>
                <a:cs typeface="Cambria"/>
              </a:rPr>
              <a:t>BAHASA</a:t>
            </a:r>
            <a:r>
              <a:rPr sz="2000" b="1" spc="240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2000" b="1" spc="425" dirty="0">
                <a:solidFill>
                  <a:srgbClr val="FFFFFF"/>
                </a:solidFill>
                <a:latin typeface="Cambria"/>
                <a:cs typeface="Cambria"/>
              </a:rPr>
              <a:t>ASING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375" dirty="0">
                <a:solidFill>
                  <a:srgbClr val="FFFFFF"/>
                </a:solidFill>
                <a:latin typeface="Cambria"/>
                <a:cs typeface="Cambria"/>
              </a:rPr>
              <a:t>HOSPITALITY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415" dirty="0">
                <a:solidFill>
                  <a:srgbClr val="FFFFFF"/>
                </a:solidFill>
                <a:latin typeface="Cambria"/>
                <a:cs typeface="Cambria"/>
              </a:rPr>
              <a:t>NETWORKING</a:t>
            </a:r>
            <a:endParaRPr sz="2000" dirty="0">
              <a:latin typeface="Cambria"/>
              <a:cs typeface="Cambria"/>
            </a:endParaRPr>
          </a:p>
          <a:p>
            <a:pPr marL="355564" indent="-342866">
              <a:spcBef>
                <a:spcPts val="600"/>
              </a:spcBef>
              <a:buFont typeface="Arial"/>
              <a:buChar char="•"/>
              <a:tabLst>
                <a:tab pos="354930" algn="l"/>
                <a:tab pos="355564" algn="l"/>
              </a:tabLst>
              <a:defRPr/>
            </a:pPr>
            <a:r>
              <a:rPr sz="2000" b="1" spc="415" dirty="0">
                <a:solidFill>
                  <a:srgbClr val="FFFFFF"/>
                </a:solidFill>
                <a:latin typeface="Cambria"/>
                <a:cs typeface="Cambria"/>
              </a:rPr>
              <a:t>ENTREPRENEURSHIP</a:t>
            </a:r>
            <a:endParaRPr sz="2000" dirty="0">
              <a:latin typeface="Cambria"/>
              <a:cs typeface="Cambria"/>
            </a:endParaRPr>
          </a:p>
        </p:txBody>
      </p:sp>
      <p:sp>
        <p:nvSpPr>
          <p:cNvPr id="51205" name="object 6">
            <a:extLst>
              <a:ext uri="{FF2B5EF4-FFF2-40B4-BE49-F238E27FC236}">
                <a16:creationId xmlns:a16="http://schemas.microsoft.com/office/drawing/2014/main" id="{A9A832C3-C0EB-49C9-94A2-855122061D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0624" y="4741692"/>
            <a:ext cx="2526971" cy="112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7300" rIns="0" bIns="0">
            <a:spAutoFit/>
          </a:bodyPr>
          <a:lstStyle>
            <a:lvl1pPr marL="12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850"/>
              </a:spcBef>
              <a:buNone/>
            </a:pPr>
            <a:r>
              <a:rPr lang="en-US" altLang="en-US" sz="1800" b="1">
                <a:latin typeface="Cambria" panose="02040503050406030204" pitchFamily="18" charset="0"/>
                <a:cs typeface="Arial" panose="020B0604020202020204" pitchFamily="34" charset="0"/>
              </a:rPr>
              <a:t>RPJM 4 (2020-2024)</a:t>
            </a:r>
            <a:endParaRPr lang="en-US" altLang="en-US" sz="180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sz="2000" b="1">
                <a:latin typeface="Cambria" panose="02040503050406030204" pitchFamily="18" charset="0"/>
                <a:cs typeface="Arial" panose="020B0604020202020204" pitchFamily="34" charset="0"/>
              </a:rPr>
              <a:t>BIROKRASI  BERKELAS  DUNIA</a:t>
            </a:r>
            <a:endParaRPr lang="en-US" altLang="en-US" sz="200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2558B38A-284C-46AD-BE13-FB0CAE02B53A}"/>
              </a:ext>
            </a:extLst>
          </p:cNvPr>
          <p:cNvSpPr txBox="1"/>
          <p:nvPr/>
        </p:nvSpPr>
        <p:spPr>
          <a:xfrm>
            <a:off x="9526935" y="2759163"/>
            <a:ext cx="1901577" cy="17364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lIns="0" tIns="12698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ts val="100"/>
              </a:spcBef>
              <a:defRPr/>
            </a:pPr>
            <a:r>
              <a:rPr lang="en-US" altLang="en-US" sz="2800" i="1" dirty="0">
                <a:solidFill>
                  <a:srgbClr val="243649"/>
                </a:solidFill>
                <a:latin typeface="Berlin Sans FB Demi" panose="020E0802020502020306" pitchFamily="34" charset="0"/>
              </a:rPr>
              <a:t>DIGITAL  TALENT</a:t>
            </a:r>
            <a:endParaRPr lang="en-US" altLang="en-US" sz="2800" dirty="0">
              <a:latin typeface="Berlin Sans FB Demi" panose="020E0802020502020306" pitchFamily="34" charset="0"/>
            </a:endParaRPr>
          </a:p>
          <a:p>
            <a:pPr>
              <a:defRPr/>
            </a:pPr>
            <a:r>
              <a:rPr lang="en-US" altLang="en-US" sz="2800" i="1" dirty="0">
                <a:solidFill>
                  <a:srgbClr val="243649"/>
                </a:solidFill>
                <a:latin typeface="Berlin Sans FB Demi" panose="020E0802020502020306" pitchFamily="34" charset="0"/>
              </a:rPr>
              <a:t>&amp;  DIGITAL  LEADER</a:t>
            </a:r>
            <a:endParaRPr lang="en-US" altLang="en-US" sz="2800" dirty="0">
              <a:latin typeface="Berlin Sans FB Demi" panose="020E0802020502020306" pitchFamily="34" charset="0"/>
            </a:endParaRPr>
          </a:p>
        </p:txBody>
      </p:sp>
      <p:sp>
        <p:nvSpPr>
          <p:cNvPr id="51207" name="object 8">
            <a:extLst>
              <a:ext uri="{FF2B5EF4-FFF2-40B4-BE49-F238E27FC236}">
                <a16:creationId xmlns:a16="http://schemas.microsoft.com/office/drawing/2014/main" id="{F112849D-5DC0-4F22-85F9-E07C03B2133F}"/>
              </a:ext>
            </a:extLst>
          </p:cNvPr>
          <p:cNvSpPr>
            <a:spLocks/>
          </p:cNvSpPr>
          <p:nvPr/>
        </p:nvSpPr>
        <p:spPr bwMode="auto">
          <a:xfrm>
            <a:off x="2171417" y="5167087"/>
            <a:ext cx="3455538" cy="103174"/>
          </a:xfrm>
          <a:custGeom>
            <a:avLst/>
            <a:gdLst>
              <a:gd name="T0" fmla="*/ 3382211 w 3456304"/>
              <a:gd name="T1" fmla="*/ 75517 h 102235"/>
              <a:gd name="T2" fmla="*/ 3411115 w 3456304"/>
              <a:gd name="T3" fmla="*/ 105700 h 102235"/>
              <a:gd name="T4" fmla="*/ 3440314 w 3456304"/>
              <a:gd name="T5" fmla="*/ 75652 h 102235"/>
              <a:gd name="T6" fmla="*/ 3411242 w 3456304"/>
              <a:gd name="T7" fmla="*/ 75652 h 102235"/>
              <a:gd name="T8" fmla="*/ 3382211 w 3456304"/>
              <a:gd name="T9" fmla="*/ 75517 h 102235"/>
              <a:gd name="T10" fmla="*/ 43671 w 3456304"/>
              <a:gd name="T11" fmla="*/ 0 h 102235"/>
              <a:gd name="T12" fmla="*/ 0 w 3456304"/>
              <a:gd name="T13" fmla="*/ 44811 h 102235"/>
              <a:gd name="T14" fmla="*/ 43164 w 3456304"/>
              <a:gd name="T15" fmla="*/ 90149 h 102235"/>
              <a:gd name="T16" fmla="*/ 72317 w 3456304"/>
              <a:gd name="T17" fmla="*/ 60233 h 102235"/>
              <a:gd name="T18" fmla="*/ 43290 w 3456304"/>
              <a:gd name="T19" fmla="*/ 60098 h 102235"/>
              <a:gd name="T20" fmla="*/ 43545 w 3456304"/>
              <a:gd name="T21" fmla="*/ 30050 h 102235"/>
              <a:gd name="T22" fmla="*/ 72279 w 3456304"/>
              <a:gd name="T23" fmla="*/ 30050 h 102235"/>
              <a:gd name="T24" fmla="*/ 43671 w 3456304"/>
              <a:gd name="T25" fmla="*/ 0 h 102235"/>
              <a:gd name="T26" fmla="*/ 3382427 w 3456304"/>
              <a:gd name="T27" fmla="*/ 45468 h 102235"/>
              <a:gd name="T28" fmla="*/ 3367823 w 3456304"/>
              <a:gd name="T29" fmla="*/ 60495 h 102235"/>
              <a:gd name="T30" fmla="*/ 3382211 w 3456304"/>
              <a:gd name="T31" fmla="*/ 75517 h 102235"/>
              <a:gd name="T32" fmla="*/ 3411242 w 3456304"/>
              <a:gd name="T33" fmla="*/ 75652 h 102235"/>
              <a:gd name="T34" fmla="*/ 3411368 w 3456304"/>
              <a:gd name="T35" fmla="*/ 45602 h 102235"/>
              <a:gd name="T36" fmla="*/ 3382427 w 3456304"/>
              <a:gd name="T37" fmla="*/ 45468 h 102235"/>
              <a:gd name="T38" fmla="*/ 3411496 w 3456304"/>
              <a:gd name="T39" fmla="*/ 15552 h 102235"/>
              <a:gd name="T40" fmla="*/ 3382427 w 3456304"/>
              <a:gd name="T41" fmla="*/ 45468 h 102235"/>
              <a:gd name="T42" fmla="*/ 3411368 w 3456304"/>
              <a:gd name="T43" fmla="*/ 45602 h 102235"/>
              <a:gd name="T44" fmla="*/ 3411242 w 3456304"/>
              <a:gd name="T45" fmla="*/ 75652 h 102235"/>
              <a:gd name="T46" fmla="*/ 3440314 w 3456304"/>
              <a:gd name="T47" fmla="*/ 75652 h 102235"/>
              <a:gd name="T48" fmla="*/ 3454660 w 3456304"/>
              <a:gd name="T49" fmla="*/ 60890 h 102235"/>
              <a:gd name="T50" fmla="*/ 3411496 w 3456304"/>
              <a:gd name="T51" fmla="*/ 15552 h 102235"/>
              <a:gd name="T52" fmla="*/ 72406 w 3456304"/>
              <a:gd name="T53" fmla="*/ 30182 h 102235"/>
              <a:gd name="T54" fmla="*/ 86836 w 3456304"/>
              <a:gd name="T55" fmla="*/ 45338 h 102235"/>
              <a:gd name="T56" fmla="*/ 72317 w 3456304"/>
              <a:gd name="T57" fmla="*/ 60233 h 102235"/>
              <a:gd name="T58" fmla="*/ 3382211 w 3456304"/>
              <a:gd name="T59" fmla="*/ 75517 h 102235"/>
              <a:gd name="T60" fmla="*/ 3367823 w 3456304"/>
              <a:gd name="T61" fmla="*/ 60495 h 102235"/>
              <a:gd name="T62" fmla="*/ 3382427 w 3456304"/>
              <a:gd name="T63" fmla="*/ 45468 h 102235"/>
              <a:gd name="T64" fmla="*/ 72406 w 3456304"/>
              <a:gd name="T65" fmla="*/ 30182 h 102235"/>
              <a:gd name="T66" fmla="*/ 43545 w 3456304"/>
              <a:gd name="T67" fmla="*/ 30050 h 102235"/>
              <a:gd name="T68" fmla="*/ 43290 w 3456304"/>
              <a:gd name="T69" fmla="*/ 60098 h 102235"/>
              <a:gd name="T70" fmla="*/ 72317 w 3456304"/>
              <a:gd name="T71" fmla="*/ 60233 h 102235"/>
              <a:gd name="T72" fmla="*/ 86836 w 3456304"/>
              <a:gd name="T73" fmla="*/ 45338 h 102235"/>
              <a:gd name="T74" fmla="*/ 72406 w 3456304"/>
              <a:gd name="T75" fmla="*/ 30182 h 102235"/>
              <a:gd name="T76" fmla="*/ 43545 w 3456304"/>
              <a:gd name="T77" fmla="*/ 30050 h 102235"/>
              <a:gd name="T78" fmla="*/ 72279 w 3456304"/>
              <a:gd name="T79" fmla="*/ 30050 h 102235"/>
              <a:gd name="T80" fmla="*/ 43545 w 3456304"/>
              <a:gd name="T81" fmla="*/ 30050 h 102235"/>
              <a:gd name="T82" fmla="*/ 72406 w 3456304"/>
              <a:gd name="T83" fmla="*/ 30182 h 102235"/>
              <a:gd name="T84" fmla="*/ 72279 w 3456304"/>
              <a:gd name="T85" fmla="*/ 30050 h 102235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3456304" h="102235">
                <a:moveTo>
                  <a:pt x="3383447" y="72768"/>
                </a:moveTo>
                <a:lnTo>
                  <a:pt x="3412363" y="101854"/>
                </a:lnTo>
                <a:lnTo>
                  <a:pt x="3441574" y="72898"/>
                </a:lnTo>
                <a:lnTo>
                  <a:pt x="3412490" y="72898"/>
                </a:lnTo>
                <a:lnTo>
                  <a:pt x="3383447" y="72768"/>
                </a:lnTo>
                <a:close/>
              </a:path>
              <a:path w="3456304" h="102235">
                <a:moveTo>
                  <a:pt x="43687" y="0"/>
                </a:moveTo>
                <a:lnTo>
                  <a:pt x="0" y="43180"/>
                </a:lnTo>
                <a:lnTo>
                  <a:pt x="43180" y="86868"/>
                </a:lnTo>
                <a:lnTo>
                  <a:pt x="72345" y="58041"/>
                </a:lnTo>
                <a:lnTo>
                  <a:pt x="43306" y="57912"/>
                </a:lnTo>
                <a:lnTo>
                  <a:pt x="43561" y="28956"/>
                </a:lnTo>
                <a:lnTo>
                  <a:pt x="72307" y="28956"/>
                </a:lnTo>
                <a:lnTo>
                  <a:pt x="43687" y="0"/>
                </a:lnTo>
                <a:close/>
              </a:path>
              <a:path w="3456304" h="102235">
                <a:moveTo>
                  <a:pt x="3383663" y="43813"/>
                </a:moveTo>
                <a:lnTo>
                  <a:pt x="3369055" y="58293"/>
                </a:lnTo>
                <a:lnTo>
                  <a:pt x="3383447" y="72768"/>
                </a:lnTo>
                <a:lnTo>
                  <a:pt x="3412490" y="72898"/>
                </a:lnTo>
                <a:lnTo>
                  <a:pt x="3412616" y="43942"/>
                </a:lnTo>
                <a:lnTo>
                  <a:pt x="3383663" y="43813"/>
                </a:lnTo>
                <a:close/>
              </a:path>
              <a:path w="3456304" h="102235">
                <a:moveTo>
                  <a:pt x="3412744" y="14986"/>
                </a:moveTo>
                <a:lnTo>
                  <a:pt x="3383663" y="43813"/>
                </a:lnTo>
                <a:lnTo>
                  <a:pt x="3412616" y="43942"/>
                </a:lnTo>
                <a:lnTo>
                  <a:pt x="3412490" y="72898"/>
                </a:lnTo>
                <a:lnTo>
                  <a:pt x="3441574" y="72898"/>
                </a:lnTo>
                <a:lnTo>
                  <a:pt x="3455924" y="58674"/>
                </a:lnTo>
                <a:lnTo>
                  <a:pt x="3412744" y="14986"/>
                </a:lnTo>
                <a:close/>
              </a:path>
              <a:path w="3456304" h="102235">
                <a:moveTo>
                  <a:pt x="72434" y="29084"/>
                </a:moveTo>
                <a:lnTo>
                  <a:pt x="86868" y="43688"/>
                </a:lnTo>
                <a:lnTo>
                  <a:pt x="72345" y="58041"/>
                </a:lnTo>
                <a:lnTo>
                  <a:pt x="3383447" y="72768"/>
                </a:lnTo>
                <a:lnTo>
                  <a:pt x="3369055" y="58293"/>
                </a:lnTo>
                <a:lnTo>
                  <a:pt x="3383663" y="43813"/>
                </a:lnTo>
                <a:lnTo>
                  <a:pt x="72434" y="29084"/>
                </a:lnTo>
                <a:close/>
              </a:path>
              <a:path w="3456304" h="102235">
                <a:moveTo>
                  <a:pt x="43561" y="28956"/>
                </a:moveTo>
                <a:lnTo>
                  <a:pt x="43306" y="57912"/>
                </a:lnTo>
                <a:lnTo>
                  <a:pt x="72345" y="58041"/>
                </a:lnTo>
                <a:lnTo>
                  <a:pt x="86868" y="43688"/>
                </a:lnTo>
                <a:lnTo>
                  <a:pt x="72434" y="29084"/>
                </a:lnTo>
                <a:lnTo>
                  <a:pt x="43561" y="28956"/>
                </a:lnTo>
                <a:close/>
              </a:path>
              <a:path w="3456304" h="102235">
                <a:moveTo>
                  <a:pt x="72307" y="28956"/>
                </a:moveTo>
                <a:lnTo>
                  <a:pt x="43561" y="28956"/>
                </a:lnTo>
                <a:lnTo>
                  <a:pt x="72434" y="29084"/>
                </a:lnTo>
                <a:lnTo>
                  <a:pt x="72307" y="2895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1208" name="object 9">
            <a:extLst>
              <a:ext uri="{FF2B5EF4-FFF2-40B4-BE49-F238E27FC236}">
                <a16:creationId xmlns:a16="http://schemas.microsoft.com/office/drawing/2014/main" id="{12AF33FF-EBEF-4C07-A6C4-DDA81A7A59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644" y="2030596"/>
            <a:ext cx="3942837" cy="147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8" rIns="0" bIns="0">
            <a:spAutoFit/>
          </a:bodyPr>
          <a:lstStyle>
            <a:lvl1pPr marL="981075" indent="-9683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214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14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14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14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14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14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14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14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14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buNone/>
            </a:pPr>
            <a:r>
              <a:rPr lang="id-ID" altLang="en-US" sz="2400" i="1">
                <a:solidFill>
                  <a:srgbClr val="243649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            </a:t>
            </a:r>
            <a:r>
              <a:rPr lang="en-US" altLang="en-US" sz="2400" i="1">
                <a:solidFill>
                  <a:srgbClr val="243649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PEMBANGUNAN  ASN	2020-2024</a:t>
            </a:r>
            <a:endParaRPr lang="en-US" altLang="en-US" sz="2400">
              <a:latin typeface="Berlin Sans FB Demi" panose="020E0802020502020306" pitchFamily="34" charset="0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ts val="1763"/>
              </a:spcBef>
              <a:buNone/>
            </a:pPr>
            <a:r>
              <a:rPr lang="en-US" altLang="en-US" sz="1600" i="1">
                <a:solidFill>
                  <a:srgbClr val="243649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UNTUK MEWUJUDKAN VISI</a:t>
            </a:r>
            <a:endParaRPr lang="en-US" altLang="en-US" sz="1600">
              <a:latin typeface="Berlin Sans FB Demi" panose="020E0802020502020306" pitchFamily="34" charset="0"/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i="1">
                <a:solidFill>
                  <a:srgbClr val="243649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INDONESIA MAJU</a:t>
            </a:r>
            <a:endParaRPr lang="en-US" altLang="en-US" sz="1600"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51209" name="object 10">
            <a:extLst>
              <a:ext uri="{FF2B5EF4-FFF2-40B4-BE49-F238E27FC236}">
                <a16:creationId xmlns:a16="http://schemas.microsoft.com/office/drawing/2014/main" id="{81E645A2-0582-4CDE-A284-2D87E18290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3146" y="4951215"/>
            <a:ext cx="3657124" cy="1323803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13332" rIns="0" bIns="0">
            <a:spAutoFit/>
          </a:bodyPr>
          <a:lstStyle>
            <a:lvl1pPr marL="1292225" indent="-10668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311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1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1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1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1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1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1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1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1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1675"/>
              </a:spcBef>
              <a:buNone/>
            </a:pPr>
            <a:r>
              <a:rPr lang="id-ID" altLang="en-US" sz="3600" b="1">
                <a:solidFill>
                  <a:srgbClr val="FFFFFF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   </a:t>
            </a:r>
            <a:r>
              <a:rPr lang="en-US" altLang="en-US" sz="3600" b="1">
                <a:solidFill>
                  <a:srgbClr val="FFFFFF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SMART</a:t>
            </a:r>
            <a:r>
              <a:rPr lang="id-ID" altLang="en-US" sz="3600" b="1">
                <a:solidFill>
                  <a:srgbClr val="FFFFFF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altLang="en-US" sz="3600" b="1">
                <a:solidFill>
                  <a:srgbClr val="FFFFFF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ASN  2024</a:t>
            </a:r>
            <a:endParaRPr lang="en-US" altLang="en-US" sz="360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1210" name="object 11">
            <a:extLst>
              <a:ext uri="{FF2B5EF4-FFF2-40B4-BE49-F238E27FC236}">
                <a16:creationId xmlns:a16="http://schemas.microsoft.com/office/drawing/2014/main" id="{F1BA6DC6-4601-4A8A-BD63-163F0BBF2297}"/>
              </a:ext>
            </a:extLst>
          </p:cNvPr>
          <p:cNvSpPr>
            <a:spLocks/>
          </p:cNvSpPr>
          <p:nvPr/>
        </p:nvSpPr>
        <p:spPr bwMode="auto">
          <a:xfrm>
            <a:off x="9160270" y="4644867"/>
            <a:ext cx="1577770" cy="1111105"/>
          </a:xfrm>
          <a:custGeom>
            <a:avLst/>
            <a:gdLst>
              <a:gd name="T0" fmla="*/ 1470914 w 1577975"/>
              <a:gd name="T1" fmla="*/ 1057516 h 1111250"/>
              <a:gd name="T2" fmla="*/ 0 w 1577975"/>
              <a:gd name="T3" fmla="*/ 1057516 h 1111250"/>
              <a:gd name="T4" fmla="*/ 0 w 1577975"/>
              <a:gd name="T5" fmla="*/ 1110856 h 1111250"/>
              <a:gd name="T6" fmla="*/ 1524253 w 1577975"/>
              <a:gd name="T7" fmla="*/ 1110856 h 1111250"/>
              <a:gd name="T8" fmla="*/ 1524253 w 1577975"/>
              <a:gd name="T9" fmla="*/ 1084186 h 1111250"/>
              <a:gd name="T10" fmla="*/ 1470914 w 1577975"/>
              <a:gd name="T11" fmla="*/ 1084186 h 1111250"/>
              <a:gd name="T12" fmla="*/ 1470914 w 1577975"/>
              <a:gd name="T13" fmla="*/ 1057516 h 1111250"/>
              <a:gd name="T14" fmla="*/ 1524253 w 1577975"/>
              <a:gd name="T15" fmla="*/ 133350 h 1111250"/>
              <a:gd name="T16" fmla="*/ 1470914 w 1577975"/>
              <a:gd name="T17" fmla="*/ 133350 h 1111250"/>
              <a:gd name="T18" fmla="*/ 1470914 w 1577975"/>
              <a:gd name="T19" fmla="*/ 1084186 h 1111250"/>
              <a:gd name="T20" fmla="*/ 1497583 w 1577975"/>
              <a:gd name="T21" fmla="*/ 1057516 h 1111250"/>
              <a:gd name="T22" fmla="*/ 1524253 w 1577975"/>
              <a:gd name="T23" fmla="*/ 1057516 h 1111250"/>
              <a:gd name="T24" fmla="*/ 1524253 w 1577975"/>
              <a:gd name="T25" fmla="*/ 133350 h 1111250"/>
              <a:gd name="T26" fmla="*/ 1524253 w 1577975"/>
              <a:gd name="T27" fmla="*/ 1057516 h 1111250"/>
              <a:gd name="T28" fmla="*/ 1497583 w 1577975"/>
              <a:gd name="T29" fmla="*/ 1057516 h 1111250"/>
              <a:gd name="T30" fmla="*/ 1470914 w 1577975"/>
              <a:gd name="T31" fmla="*/ 1084186 h 1111250"/>
              <a:gd name="T32" fmla="*/ 1524253 w 1577975"/>
              <a:gd name="T33" fmla="*/ 1084186 h 1111250"/>
              <a:gd name="T34" fmla="*/ 1524253 w 1577975"/>
              <a:gd name="T35" fmla="*/ 1057516 h 1111250"/>
              <a:gd name="T36" fmla="*/ 1497583 w 1577975"/>
              <a:gd name="T37" fmla="*/ 0 h 1111250"/>
              <a:gd name="T38" fmla="*/ 1417574 w 1577975"/>
              <a:gd name="T39" fmla="*/ 160020 h 1111250"/>
              <a:gd name="T40" fmla="*/ 1470914 w 1577975"/>
              <a:gd name="T41" fmla="*/ 160020 h 1111250"/>
              <a:gd name="T42" fmla="*/ 1470914 w 1577975"/>
              <a:gd name="T43" fmla="*/ 133350 h 1111250"/>
              <a:gd name="T44" fmla="*/ 1564258 w 1577975"/>
              <a:gd name="T45" fmla="*/ 133350 h 1111250"/>
              <a:gd name="T46" fmla="*/ 1497583 w 1577975"/>
              <a:gd name="T47" fmla="*/ 0 h 1111250"/>
              <a:gd name="T48" fmla="*/ 1564258 w 1577975"/>
              <a:gd name="T49" fmla="*/ 133350 h 1111250"/>
              <a:gd name="T50" fmla="*/ 1524253 w 1577975"/>
              <a:gd name="T51" fmla="*/ 133350 h 1111250"/>
              <a:gd name="T52" fmla="*/ 1524253 w 1577975"/>
              <a:gd name="T53" fmla="*/ 160020 h 1111250"/>
              <a:gd name="T54" fmla="*/ 1577594 w 1577975"/>
              <a:gd name="T55" fmla="*/ 160020 h 1111250"/>
              <a:gd name="T56" fmla="*/ 1564258 w 1577975"/>
              <a:gd name="T57" fmla="*/ 133350 h 111125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1577975" h="1111250">
                <a:moveTo>
                  <a:pt x="1470914" y="1057516"/>
                </a:moveTo>
                <a:lnTo>
                  <a:pt x="0" y="1057516"/>
                </a:lnTo>
                <a:lnTo>
                  <a:pt x="0" y="1110856"/>
                </a:lnTo>
                <a:lnTo>
                  <a:pt x="1524253" y="1110856"/>
                </a:lnTo>
                <a:lnTo>
                  <a:pt x="1524253" y="1084186"/>
                </a:lnTo>
                <a:lnTo>
                  <a:pt x="1470914" y="1084186"/>
                </a:lnTo>
                <a:lnTo>
                  <a:pt x="1470914" y="1057516"/>
                </a:lnTo>
                <a:close/>
              </a:path>
              <a:path w="1577975" h="1111250">
                <a:moveTo>
                  <a:pt x="1524253" y="133350"/>
                </a:moveTo>
                <a:lnTo>
                  <a:pt x="1470914" y="133350"/>
                </a:lnTo>
                <a:lnTo>
                  <a:pt x="1470914" y="1084186"/>
                </a:lnTo>
                <a:lnTo>
                  <a:pt x="1497583" y="1057516"/>
                </a:lnTo>
                <a:lnTo>
                  <a:pt x="1524253" y="1057516"/>
                </a:lnTo>
                <a:lnTo>
                  <a:pt x="1524253" y="133350"/>
                </a:lnTo>
                <a:close/>
              </a:path>
              <a:path w="1577975" h="1111250">
                <a:moveTo>
                  <a:pt x="1524253" y="1057516"/>
                </a:moveTo>
                <a:lnTo>
                  <a:pt x="1497583" y="1057516"/>
                </a:lnTo>
                <a:lnTo>
                  <a:pt x="1470914" y="1084186"/>
                </a:lnTo>
                <a:lnTo>
                  <a:pt x="1524253" y="1084186"/>
                </a:lnTo>
                <a:lnTo>
                  <a:pt x="1524253" y="1057516"/>
                </a:lnTo>
                <a:close/>
              </a:path>
              <a:path w="1577975" h="1111250">
                <a:moveTo>
                  <a:pt x="1497583" y="0"/>
                </a:moveTo>
                <a:lnTo>
                  <a:pt x="1417574" y="160020"/>
                </a:lnTo>
                <a:lnTo>
                  <a:pt x="1470914" y="160020"/>
                </a:lnTo>
                <a:lnTo>
                  <a:pt x="1470914" y="133350"/>
                </a:lnTo>
                <a:lnTo>
                  <a:pt x="1564258" y="133350"/>
                </a:lnTo>
                <a:lnTo>
                  <a:pt x="1497583" y="0"/>
                </a:lnTo>
                <a:close/>
              </a:path>
              <a:path w="1577975" h="1111250">
                <a:moveTo>
                  <a:pt x="1564258" y="133350"/>
                </a:moveTo>
                <a:lnTo>
                  <a:pt x="1524253" y="133350"/>
                </a:lnTo>
                <a:lnTo>
                  <a:pt x="1524253" y="160020"/>
                </a:lnTo>
                <a:lnTo>
                  <a:pt x="1577594" y="160020"/>
                </a:lnTo>
                <a:lnTo>
                  <a:pt x="1564258" y="133350"/>
                </a:lnTo>
                <a:close/>
              </a:path>
            </a:pathLst>
          </a:custGeom>
          <a:solidFill>
            <a:srgbClr val="485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1211" name="object 12">
            <a:extLst>
              <a:ext uri="{FF2B5EF4-FFF2-40B4-BE49-F238E27FC236}">
                <a16:creationId xmlns:a16="http://schemas.microsoft.com/office/drawing/2014/main" id="{7C8EA9D7-28D7-4861-99FF-E3E9B12D6178}"/>
              </a:ext>
            </a:extLst>
          </p:cNvPr>
          <p:cNvSpPr>
            <a:spLocks/>
          </p:cNvSpPr>
          <p:nvPr/>
        </p:nvSpPr>
        <p:spPr bwMode="auto">
          <a:xfrm>
            <a:off x="7203137" y="4348043"/>
            <a:ext cx="257142" cy="601584"/>
          </a:xfrm>
          <a:custGeom>
            <a:avLst/>
            <a:gdLst>
              <a:gd name="T0" fmla="*/ 86192 w 256540"/>
              <a:gd name="T1" fmla="*/ 344271 h 602614"/>
              <a:gd name="T2" fmla="*/ 0 w 256540"/>
              <a:gd name="T3" fmla="*/ 344271 h 602614"/>
              <a:gd name="T4" fmla="*/ 129288 w 256540"/>
              <a:gd name="T5" fmla="*/ 598690 h 602614"/>
              <a:gd name="T6" fmla="*/ 237028 w 256540"/>
              <a:gd name="T7" fmla="*/ 386673 h 602614"/>
              <a:gd name="T8" fmla="*/ 86192 w 256540"/>
              <a:gd name="T9" fmla="*/ 386673 h 602614"/>
              <a:gd name="T10" fmla="*/ 86192 w 256540"/>
              <a:gd name="T11" fmla="*/ 344271 h 602614"/>
              <a:gd name="T12" fmla="*/ 172384 w 256540"/>
              <a:gd name="T13" fmla="*/ 0 h 602614"/>
              <a:gd name="T14" fmla="*/ 86192 w 256540"/>
              <a:gd name="T15" fmla="*/ 0 h 602614"/>
              <a:gd name="T16" fmla="*/ 86192 w 256540"/>
              <a:gd name="T17" fmla="*/ 386673 h 602614"/>
              <a:gd name="T18" fmla="*/ 172384 w 256540"/>
              <a:gd name="T19" fmla="*/ 386673 h 602614"/>
              <a:gd name="T20" fmla="*/ 172384 w 256540"/>
              <a:gd name="T21" fmla="*/ 0 h 602614"/>
              <a:gd name="T22" fmla="*/ 258575 w 256540"/>
              <a:gd name="T23" fmla="*/ 344271 h 602614"/>
              <a:gd name="T24" fmla="*/ 172384 w 256540"/>
              <a:gd name="T25" fmla="*/ 344271 h 602614"/>
              <a:gd name="T26" fmla="*/ 172384 w 256540"/>
              <a:gd name="T27" fmla="*/ 386673 h 602614"/>
              <a:gd name="T28" fmla="*/ 237028 w 256540"/>
              <a:gd name="T29" fmla="*/ 386673 h 602614"/>
              <a:gd name="T30" fmla="*/ 258575 w 256540"/>
              <a:gd name="T31" fmla="*/ 344271 h 60261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56540" h="602614">
                <a:moveTo>
                  <a:pt x="85344" y="346455"/>
                </a:moveTo>
                <a:lnTo>
                  <a:pt x="0" y="346455"/>
                </a:lnTo>
                <a:lnTo>
                  <a:pt x="128016" y="602488"/>
                </a:lnTo>
                <a:lnTo>
                  <a:pt x="234696" y="389127"/>
                </a:lnTo>
                <a:lnTo>
                  <a:pt x="85344" y="389127"/>
                </a:lnTo>
                <a:lnTo>
                  <a:pt x="85344" y="346455"/>
                </a:lnTo>
                <a:close/>
              </a:path>
              <a:path w="256540" h="602614">
                <a:moveTo>
                  <a:pt x="170687" y="0"/>
                </a:moveTo>
                <a:lnTo>
                  <a:pt x="85344" y="0"/>
                </a:lnTo>
                <a:lnTo>
                  <a:pt x="85344" y="389127"/>
                </a:lnTo>
                <a:lnTo>
                  <a:pt x="170687" y="389127"/>
                </a:lnTo>
                <a:lnTo>
                  <a:pt x="170687" y="0"/>
                </a:lnTo>
                <a:close/>
              </a:path>
              <a:path w="256540" h="602614">
                <a:moveTo>
                  <a:pt x="256031" y="346455"/>
                </a:moveTo>
                <a:lnTo>
                  <a:pt x="170687" y="346455"/>
                </a:lnTo>
                <a:lnTo>
                  <a:pt x="170687" y="389127"/>
                </a:lnTo>
                <a:lnTo>
                  <a:pt x="234696" y="389127"/>
                </a:lnTo>
                <a:lnTo>
                  <a:pt x="256031" y="346455"/>
                </a:lnTo>
                <a:close/>
              </a:path>
            </a:pathLst>
          </a:custGeom>
          <a:solidFill>
            <a:srgbClr val="485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1212" name="object 16">
            <a:extLst>
              <a:ext uri="{FF2B5EF4-FFF2-40B4-BE49-F238E27FC236}">
                <a16:creationId xmlns:a16="http://schemas.microsoft.com/office/drawing/2014/main" id="{3D6FD013-A59C-4BC9-8B5B-EFBF15A01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41208" y="6336921"/>
            <a:ext cx="103175" cy="197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8" rIns="0" bIns="0">
            <a:spAutoFit/>
          </a:bodyPr>
          <a:lstStyle>
            <a:lvl1pPr marL="12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buNone/>
            </a:pPr>
            <a:r>
              <a:rPr lang="en-US" altLang="en-US" sz="1200">
                <a:solidFill>
                  <a:srgbClr val="888888"/>
                </a:solidFill>
                <a:cs typeface="Calibri" panose="020F0502020204030204" pitchFamily="34" charset="0"/>
              </a:rPr>
              <a:t>8</a:t>
            </a:r>
            <a:endParaRPr lang="en-US" altLang="en-US" sz="1200"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melda\Documents\2020\BAHAN KABAN\BAHAN JATIM\Jatim4-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42878" y="332656"/>
            <a:ext cx="5436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 err="1"/>
              <a:t>Sarpras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mendukung</a:t>
            </a:r>
            <a:r>
              <a:rPr lang="en-ID" sz="2000" dirty="0"/>
              <a:t> Distance </a:t>
            </a:r>
            <a:r>
              <a:rPr lang="en-ID" sz="2000" dirty="0" err="1"/>
              <a:t>dan</a:t>
            </a:r>
            <a:r>
              <a:rPr lang="en-ID" sz="2000" dirty="0"/>
              <a:t> e-learning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9220214" y="2060848"/>
            <a:ext cx="2487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sz="2000" dirty="0"/>
              <a:t>LMS yang </a:t>
            </a:r>
            <a:r>
              <a:rPr lang="en-ID" sz="2000" dirty="0" err="1"/>
              <a:t>terintegrasi</a:t>
            </a:r>
            <a:r>
              <a:rPr lang="en-ID" sz="2000" dirty="0"/>
              <a:t> </a:t>
            </a:r>
          </a:p>
          <a:p>
            <a:pPr algn="ctr"/>
            <a:r>
              <a:rPr lang="en-ID" sz="2000" dirty="0" err="1"/>
              <a:t>dlm</a:t>
            </a:r>
            <a:r>
              <a:rPr lang="en-ID" sz="2000" dirty="0"/>
              <a:t> website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223517" y="3789040"/>
            <a:ext cx="2272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>
                <a:solidFill>
                  <a:schemeClr val="bg1"/>
                </a:solidFill>
              </a:rPr>
              <a:t>Sarana</a:t>
            </a:r>
            <a:r>
              <a:rPr lang="en-ID" sz="2400" dirty="0">
                <a:solidFill>
                  <a:schemeClr val="bg1"/>
                </a:solidFill>
              </a:rPr>
              <a:t> </a:t>
            </a:r>
            <a:r>
              <a:rPr lang="en-ID" sz="2400" dirty="0" err="1">
                <a:solidFill>
                  <a:schemeClr val="bg1"/>
                </a:solidFill>
              </a:rPr>
              <a:t>Vidcon</a:t>
            </a:r>
            <a:r>
              <a:rPr lang="en-ID" sz="2400" dirty="0">
                <a:solidFill>
                  <a:schemeClr val="bg1"/>
                </a:solidFill>
              </a:rPr>
              <a:t> : </a:t>
            </a:r>
          </a:p>
          <a:p>
            <a:r>
              <a:rPr lang="en-ID" sz="2400" dirty="0">
                <a:solidFill>
                  <a:schemeClr val="bg1"/>
                </a:solidFill>
              </a:rPr>
              <a:t>Zoom, </a:t>
            </a:r>
            <a:r>
              <a:rPr lang="en-ID" sz="2400" dirty="0" err="1">
                <a:solidFill>
                  <a:schemeClr val="bg1"/>
                </a:solidFill>
              </a:rPr>
              <a:t>Webex</a:t>
            </a:r>
            <a:r>
              <a:rPr lang="en-ID" sz="2400" dirty="0">
                <a:solidFill>
                  <a:schemeClr val="bg1"/>
                </a:solidFill>
              </a:rPr>
              <a:t> </a:t>
            </a:r>
            <a:r>
              <a:rPr lang="en-ID" sz="2400" dirty="0" err="1">
                <a:solidFill>
                  <a:schemeClr val="bg1"/>
                </a:solidFill>
              </a:rPr>
              <a:t>dll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63558" y="5661248"/>
            <a:ext cx="2293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 err="1">
                <a:solidFill>
                  <a:schemeClr val="bg1"/>
                </a:solidFill>
              </a:rPr>
              <a:t>Jaringan</a:t>
            </a:r>
            <a:r>
              <a:rPr lang="en-ID" sz="2400" dirty="0">
                <a:solidFill>
                  <a:schemeClr val="bg1"/>
                </a:solidFill>
              </a:rPr>
              <a:t> internet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77094" y="5589240"/>
            <a:ext cx="987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400" dirty="0">
                <a:solidFill>
                  <a:schemeClr val="bg1"/>
                </a:solidFill>
              </a:rPr>
              <a:t>Server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622" y="3861048"/>
            <a:ext cx="2039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sz="2000" dirty="0" err="1">
                <a:solidFill>
                  <a:schemeClr val="bg1"/>
                </a:solidFill>
              </a:rPr>
              <a:t>Kamputer</a:t>
            </a:r>
            <a:r>
              <a:rPr lang="en-ID" sz="2000" dirty="0">
                <a:solidFill>
                  <a:schemeClr val="bg1"/>
                </a:solidFill>
              </a:rPr>
              <a:t>/laptop </a:t>
            </a:r>
          </a:p>
          <a:p>
            <a:r>
              <a:rPr lang="en-ID" sz="2000" dirty="0">
                <a:solidFill>
                  <a:schemeClr val="bg1"/>
                </a:solidFill>
              </a:rPr>
              <a:t>Yang </a:t>
            </a:r>
            <a:r>
              <a:rPr lang="en-ID" sz="2000" dirty="0" err="1">
                <a:solidFill>
                  <a:schemeClr val="bg1"/>
                </a:solidFill>
              </a:rPr>
              <a:t>memadai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606" y="2132856"/>
            <a:ext cx="2244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D" dirty="0" err="1"/>
              <a:t>Kurikulum</a:t>
            </a:r>
            <a:r>
              <a:rPr lang="en-ID" dirty="0"/>
              <a:t>, </a:t>
            </a:r>
            <a:r>
              <a:rPr lang="en-ID" dirty="0" err="1"/>
              <a:t>modul</a:t>
            </a:r>
            <a:r>
              <a:rPr lang="en-ID" dirty="0"/>
              <a:t> </a:t>
            </a:r>
          </a:p>
          <a:p>
            <a:pPr algn="ctr"/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konten</a:t>
            </a:r>
            <a:r>
              <a:rPr lang="en-ID" dirty="0"/>
              <a:t> e-learning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1601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" y="0"/>
            <a:ext cx="12189683" cy="68584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14686" y="188640"/>
            <a:ext cx="69073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PROTOKOL KESEHATAN</a:t>
            </a:r>
          </a:p>
        </p:txBody>
      </p:sp>
      <p:sp>
        <p:nvSpPr>
          <p:cNvPr id="6" name="Rectangle 5"/>
          <p:cNvSpPr/>
          <p:nvPr/>
        </p:nvSpPr>
        <p:spPr>
          <a:xfrm>
            <a:off x="2422798" y="2441476"/>
            <a:ext cx="56015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DIKLAT KLASIKAL/ </a:t>
            </a:r>
          </a:p>
          <a:p>
            <a:pPr algn="ctr"/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TATAP MUKA</a:t>
            </a:r>
          </a:p>
        </p:txBody>
      </p:sp>
    </p:spTree>
    <p:extLst>
      <p:ext uri="{BB962C8B-B14F-4D97-AF65-F5344CB8AC3E}">
        <p14:creationId xmlns:p14="http://schemas.microsoft.com/office/powerpoint/2010/main" val="31476657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melda\Documents\2020\BAHAN KABAN\BAHAN JATIM\Jatim5-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10010" y="548680"/>
            <a:ext cx="64413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Protokol</a:t>
            </a:r>
            <a:r>
              <a:rPr lang="en-US" sz="4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40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kesehatan</a:t>
            </a:r>
            <a:r>
              <a:rPr lang="en-U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di </a:t>
            </a:r>
            <a:r>
              <a:rPr lang="en-US" sz="4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kamar</a:t>
            </a:r>
            <a:endParaRPr lang="en-U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5269" y="2708920"/>
            <a:ext cx="2941639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pembersihan</a:t>
            </a:r>
            <a:r>
              <a:rPr lang="en-US" sz="2000" dirty="0"/>
              <a:t> </a:t>
            </a:r>
          </a:p>
          <a:p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disinfeksi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kamar</a:t>
            </a:r>
            <a:r>
              <a:rPr lang="en-US" sz="2000" dirty="0"/>
              <a:t> </a:t>
            </a:r>
          </a:p>
          <a:p>
            <a:r>
              <a:rPr lang="en-US" sz="2000" dirty="0" err="1"/>
              <a:t>sebelum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sesudah</a:t>
            </a:r>
            <a:r>
              <a:rPr lang="en-US" sz="2000" dirty="0"/>
              <a:t> </a:t>
            </a:r>
          </a:p>
          <a:p>
            <a:r>
              <a:rPr lang="en-US" sz="2000" dirty="0" err="1"/>
              <a:t>digunakan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8399462" y="2743760"/>
            <a:ext cx="2792367" cy="147732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 err="1"/>
              <a:t>Memastikan</a:t>
            </a:r>
            <a:r>
              <a:rPr lang="en-US" dirty="0"/>
              <a:t> proses </a:t>
            </a:r>
          </a:p>
          <a:p>
            <a:r>
              <a:rPr lang="en-US" dirty="0" err="1"/>
              <a:t>pembersihan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disinfeksi</a:t>
            </a:r>
            <a:r>
              <a:rPr lang="en-US" dirty="0"/>
              <a:t> </a:t>
            </a:r>
          </a:p>
          <a:p>
            <a:r>
              <a:rPr lang="en-US" dirty="0" err="1"/>
              <a:t>kamar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kamar</a:t>
            </a:r>
            <a:r>
              <a:rPr lang="en-US" dirty="0"/>
              <a:t> </a:t>
            </a:r>
            <a:r>
              <a:rPr lang="en-US" dirty="0" err="1"/>
              <a:t>mandi</a:t>
            </a:r>
            <a:r>
              <a:rPr lang="en-US" dirty="0"/>
              <a:t>, </a:t>
            </a:r>
          </a:p>
          <a:p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</a:p>
          <a:p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peserta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91017" y="5169966"/>
            <a:ext cx="3132781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 err="1"/>
              <a:t>Pastikan</a:t>
            </a:r>
            <a:r>
              <a:rPr lang="en-US" dirty="0"/>
              <a:t> </a:t>
            </a:r>
            <a:r>
              <a:rPr lang="en-US" dirty="0" err="1"/>
              <a:t>mengganti</a:t>
            </a:r>
            <a:r>
              <a:rPr lang="en-US" dirty="0"/>
              <a:t> </a:t>
            </a:r>
            <a:r>
              <a:rPr lang="en-US" dirty="0" err="1"/>
              <a:t>sarung</a:t>
            </a:r>
            <a:r>
              <a:rPr lang="en-US" dirty="0"/>
              <a:t> </a:t>
            </a:r>
          </a:p>
          <a:p>
            <a:r>
              <a:rPr lang="en-US" dirty="0" err="1"/>
              <a:t>bantal</a:t>
            </a:r>
            <a:r>
              <a:rPr lang="en-US" dirty="0"/>
              <a:t>, </a:t>
            </a:r>
            <a:r>
              <a:rPr lang="en-US" dirty="0" err="1"/>
              <a:t>sprei</a:t>
            </a:r>
            <a:r>
              <a:rPr lang="en-US" dirty="0"/>
              <a:t>,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selimut</a:t>
            </a:r>
            <a:r>
              <a:rPr lang="en-US" dirty="0"/>
              <a:t> </a:t>
            </a:r>
          </a:p>
          <a:p>
            <a:r>
              <a:rPr lang="en-US" dirty="0" err="1"/>
              <a:t>dengan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dicuci</a:t>
            </a:r>
            <a:r>
              <a:rPr lang="en-US" dirty="0"/>
              <a:t> </a:t>
            </a:r>
            <a:r>
              <a:rPr lang="en-US" dirty="0" err="1"/>
              <a:t>bersih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198662" y="5301207"/>
            <a:ext cx="263476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 err="1"/>
              <a:t>Penyediaan</a:t>
            </a:r>
            <a:r>
              <a:rPr lang="en-US" dirty="0"/>
              <a:t> </a:t>
            </a:r>
            <a:r>
              <a:rPr lang="en-US" dirty="0" err="1"/>
              <a:t>handsanitizer</a:t>
            </a:r>
            <a:r>
              <a:rPr lang="en-US" dirty="0"/>
              <a:t> </a:t>
            </a:r>
          </a:p>
          <a:p>
            <a:r>
              <a:rPr lang="en-US" dirty="0"/>
              <a:t>di </a:t>
            </a:r>
            <a:r>
              <a:rPr lang="en-US" dirty="0" err="1"/>
              <a:t>meja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55046" y="6453336"/>
            <a:ext cx="7143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Adopsi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Adaptasi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KEPMENKES RI NO. HK.01.07/MENKES/382/2020</a:t>
            </a:r>
          </a:p>
        </p:txBody>
      </p:sp>
    </p:spTree>
    <p:extLst>
      <p:ext uri="{BB962C8B-B14F-4D97-AF65-F5344CB8AC3E}">
        <p14:creationId xmlns:p14="http://schemas.microsoft.com/office/powerpoint/2010/main" val="3486239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melda\Documents\2020\BAHAN KABAN\BAHAN JATIM\Jatim6-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91350" y="513546"/>
            <a:ext cx="44687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Kapasitas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ruangan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</a:p>
          <a:p>
            <a:r>
              <a:rPr lang="en-US" dirty="0" err="1"/>
              <a:t>memperhitungkan</a:t>
            </a:r>
            <a:r>
              <a:rPr lang="en-US" dirty="0"/>
              <a:t> </a:t>
            </a:r>
            <a:r>
              <a:rPr lang="en-US" dirty="0" err="1"/>
              <a:t>jaga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minimal 1 meter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00" y="46365"/>
            <a:ext cx="47581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/>
              <a:t>Adopsi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Adaptasi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</a:p>
          <a:p>
            <a:pPr algn="ctr"/>
            <a:r>
              <a:rPr lang="en-US" dirty="0"/>
              <a:t>KEPMENKES RI NO. HK.01.07/MENKES/382/2020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99462" y="1484784"/>
            <a:ext cx="39382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jaga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pPr algn="ctr"/>
            <a:r>
              <a:rPr lang="en-US" dirty="0" err="1"/>
              <a:t>menjaga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perihal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, </a:t>
            </a:r>
          </a:p>
          <a:p>
            <a:pPr algn="ctr"/>
            <a:r>
              <a:rPr lang="en-US" dirty="0" err="1"/>
              <a:t>pemakaian</a:t>
            </a:r>
            <a:r>
              <a:rPr lang="en-US" dirty="0"/>
              <a:t> masker </a:t>
            </a:r>
            <a:r>
              <a:rPr lang="en-US" dirty="0" err="1"/>
              <a:t>pembatasan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</a:p>
          <a:p>
            <a:pPr algn="ctr"/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cuci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pakai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</a:t>
            </a:r>
          </a:p>
          <a:p>
            <a:pPr algn="ctr"/>
            <a:r>
              <a:rPr lang="en-US" dirty="0" err="1"/>
              <a:t>dengan</a:t>
            </a:r>
            <a:r>
              <a:rPr lang="en-US" dirty="0"/>
              <a:t> air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</a:p>
          <a:p>
            <a:pPr algn="ctr"/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handsanitizer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687494" y="3717032"/>
            <a:ext cx="35745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panduan</a:t>
            </a:r>
            <a:r>
              <a:rPr lang="en-US" dirty="0"/>
              <a:t>/</a:t>
            </a:r>
            <a:r>
              <a:rPr lang="en-US" dirty="0" err="1"/>
              <a:t>informasi</a:t>
            </a:r>
            <a:r>
              <a:rPr lang="en-US" dirty="0"/>
              <a:t> </a:t>
            </a:r>
          </a:p>
          <a:p>
            <a:r>
              <a:rPr lang="en-US" dirty="0"/>
              <a:t>layout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aman</a:t>
            </a:r>
            <a:r>
              <a:rPr lang="en-US" dirty="0"/>
              <a:t>, </a:t>
            </a:r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masuk</a:t>
            </a:r>
            <a:r>
              <a:rPr lang="en-US" dirty="0"/>
              <a:t> </a:t>
            </a:r>
          </a:p>
          <a:p>
            <a:r>
              <a:rPr lang="en-US" dirty="0" err="1"/>
              <a:t>parkiran</a:t>
            </a:r>
            <a:r>
              <a:rPr lang="en-US" dirty="0"/>
              <a:t>, </a:t>
            </a:r>
            <a:r>
              <a:rPr lang="en-US" dirty="0" err="1"/>
              <a:t>didalam</a:t>
            </a:r>
            <a:r>
              <a:rPr lang="en-US" dirty="0"/>
              <a:t> lift, </a:t>
            </a:r>
            <a:r>
              <a:rPr lang="en-US" dirty="0" err="1"/>
              <a:t>ke</a:t>
            </a:r>
            <a:r>
              <a:rPr lang="en-US" dirty="0"/>
              <a:t> lobby, </a:t>
            </a:r>
          </a:p>
          <a:p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/</a:t>
            </a:r>
            <a:r>
              <a:rPr lang="en-US" dirty="0" err="1"/>
              <a:t>pertemuan</a:t>
            </a:r>
            <a:r>
              <a:rPr lang="en-US" dirty="0"/>
              <a:t>, </a:t>
            </a:r>
          </a:p>
          <a:p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keluar</a:t>
            </a:r>
            <a:r>
              <a:rPr lang="en-US" dirty="0"/>
              <a:t> </a:t>
            </a:r>
            <a:r>
              <a:rPr lang="en-US" dirty="0" err="1"/>
              <a:t>parkiran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103318" y="6021288"/>
            <a:ext cx="44203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labirin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en-US" dirty="0"/>
              <a:t> </a:t>
            </a:r>
            <a:r>
              <a:rPr lang="en-US" dirty="0" err="1"/>
              <a:t>antrian</a:t>
            </a:r>
            <a:r>
              <a:rPr lang="en-US" dirty="0"/>
              <a:t>, </a:t>
            </a:r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menjaga</a:t>
            </a:r>
            <a:r>
              <a:rPr lang="en-US" dirty="0"/>
              <a:t> </a:t>
            </a:r>
            <a:r>
              <a:rPr lang="en-US" dirty="0" err="1"/>
              <a:t>jarak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94606" y="5805264"/>
            <a:ext cx="41681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Memastikan</a:t>
            </a:r>
            <a:r>
              <a:rPr lang="en-US" dirty="0"/>
              <a:t> proses </a:t>
            </a:r>
            <a:r>
              <a:rPr lang="en-US" dirty="0" err="1"/>
              <a:t>pembersihan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r>
              <a:rPr lang="en-US" dirty="0" err="1"/>
              <a:t>disinfeksi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/</a:t>
            </a:r>
            <a:r>
              <a:rPr lang="en-US" dirty="0" err="1"/>
              <a:t>pertemuan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</a:p>
          <a:p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digunakan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6534" y="3789040"/>
            <a:ext cx="33895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Membersihkan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mendisinfeksi</a:t>
            </a:r>
            <a:r>
              <a:rPr lang="en-US" dirty="0"/>
              <a:t> </a:t>
            </a:r>
          </a:p>
          <a:p>
            <a:r>
              <a:rPr lang="en-US" dirty="0"/>
              <a:t>microphone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</a:p>
          <a:p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orang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534" y="1900282"/>
            <a:ext cx="33335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informasikan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</a:p>
          <a:p>
            <a:r>
              <a:rPr lang="en-US" dirty="0" err="1"/>
              <a:t>kesehatan</a:t>
            </a:r>
            <a:r>
              <a:rPr lang="en-US" dirty="0"/>
              <a:t>, </a:t>
            </a:r>
            <a:r>
              <a:rPr lang="en-US" dirty="0" err="1"/>
              <a:t>antrian</a:t>
            </a:r>
            <a:r>
              <a:rPr lang="en-US" dirty="0"/>
              <a:t>, </a:t>
            </a:r>
            <a:r>
              <a:rPr lang="en-US" dirty="0" err="1"/>
              <a:t>jaga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, </a:t>
            </a:r>
          </a:p>
          <a:p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pemakaian</a:t>
            </a:r>
            <a:r>
              <a:rPr lang="en-US" dirty="0"/>
              <a:t> masker</a:t>
            </a:r>
          </a:p>
        </p:txBody>
      </p:sp>
    </p:spTree>
    <p:extLst>
      <p:ext uri="{BB962C8B-B14F-4D97-AF65-F5344CB8AC3E}">
        <p14:creationId xmlns:p14="http://schemas.microsoft.com/office/powerpoint/2010/main" val="456297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54" y="868471"/>
            <a:ext cx="10058400" cy="58728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80719" y="1629380"/>
            <a:ext cx="2880320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Mewajibkan</a:t>
            </a:r>
            <a:r>
              <a:rPr lang="en-US" sz="1400" dirty="0"/>
              <a:t> </a:t>
            </a:r>
            <a:r>
              <a:rPr lang="en-US" sz="1400" dirty="0" err="1"/>
              <a:t>setiap</a:t>
            </a:r>
            <a:r>
              <a:rPr lang="en-US" sz="1400" dirty="0"/>
              <a:t> orang yang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masuk</a:t>
            </a:r>
            <a:r>
              <a:rPr lang="en-US" sz="1400" dirty="0"/>
              <a:t> </a:t>
            </a:r>
            <a:r>
              <a:rPr lang="en-US" sz="1400" dirty="0" err="1"/>
              <a:t>ruang</a:t>
            </a:r>
            <a:r>
              <a:rPr lang="en-US" sz="1400" dirty="0"/>
              <a:t> </a:t>
            </a:r>
            <a:r>
              <a:rPr lang="en-US" sz="1400" dirty="0" err="1"/>
              <a:t>makan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mencuci</a:t>
            </a:r>
            <a:r>
              <a:rPr lang="en-US" sz="1400" dirty="0"/>
              <a:t> </a:t>
            </a:r>
            <a:r>
              <a:rPr lang="en-US" sz="1400" dirty="0" err="1"/>
              <a:t>tangan</a:t>
            </a:r>
            <a:r>
              <a:rPr lang="en-US" sz="1400" dirty="0"/>
              <a:t> </a:t>
            </a:r>
            <a:r>
              <a:rPr lang="en-US" sz="1400" dirty="0" err="1"/>
              <a:t>pakai</a:t>
            </a:r>
            <a:r>
              <a:rPr lang="en-US" sz="1400" dirty="0"/>
              <a:t> </a:t>
            </a:r>
            <a:r>
              <a:rPr lang="en-US" sz="1400" dirty="0" err="1"/>
              <a:t>sabun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air </a:t>
            </a:r>
            <a:r>
              <a:rPr lang="en-US" sz="1400" dirty="0" err="1"/>
              <a:t>mengalir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2920879" y="260648"/>
            <a:ext cx="64926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Protokol</a:t>
            </a:r>
            <a:r>
              <a:rPr lang="en-US" sz="3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32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kesehatan</a:t>
            </a:r>
            <a:r>
              <a:rPr lang="en-US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di </a:t>
            </a:r>
            <a:r>
              <a:rPr lang="en-US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Ruang</a:t>
            </a:r>
            <a:r>
              <a:rPr lang="en-US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makan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73394" y="1700808"/>
            <a:ext cx="2880320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err="1"/>
              <a:t>Pengaturan</a:t>
            </a:r>
            <a:r>
              <a:rPr lang="en-US" sz="1600" dirty="0"/>
              <a:t> </a:t>
            </a:r>
            <a:r>
              <a:rPr lang="en-US" sz="1600" dirty="0" err="1"/>
              <a:t>jarak</a:t>
            </a:r>
            <a:r>
              <a:rPr lang="en-US" sz="1600" dirty="0"/>
              <a:t> </a:t>
            </a:r>
            <a:r>
              <a:rPr lang="en-US" sz="1600" dirty="0" err="1"/>
              <a:t>antar</a:t>
            </a:r>
            <a:r>
              <a:rPr lang="en-US" sz="1600" dirty="0"/>
              <a:t> </a:t>
            </a:r>
            <a:r>
              <a:rPr lang="en-US" sz="1600" dirty="0" err="1"/>
              <a:t>kursi</a:t>
            </a:r>
            <a:r>
              <a:rPr lang="en-US" sz="1600" dirty="0"/>
              <a:t> minimal 1 meter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saling</a:t>
            </a:r>
            <a:r>
              <a:rPr lang="en-US" sz="1600" dirty="0"/>
              <a:t> </a:t>
            </a:r>
            <a:r>
              <a:rPr lang="en-US" sz="1600" dirty="0" err="1"/>
              <a:t>berhadapan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424980" y="3262436"/>
            <a:ext cx="2880320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 </a:t>
            </a:r>
            <a:r>
              <a:rPr lang="en-US" dirty="0" err="1"/>
              <a:t>bersama-sama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958747" y="3046991"/>
            <a:ext cx="2960995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err="1"/>
              <a:t>Mewajibkan</a:t>
            </a:r>
            <a:r>
              <a:rPr lang="en-US" sz="1200" dirty="0"/>
              <a:t> </a:t>
            </a:r>
            <a:r>
              <a:rPr lang="en-US" sz="1200" dirty="0" err="1"/>
              <a:t>semua</a:t>
            </a:r>
            <a:r>
              <a:rPr lang="en-US" sz="1200" dirty="0"/>
              <a:t> </a:t>
            </a:r>
            <a:r>
              <a:rPr lang="en-US" sz="1200" dirty="0" err="1"/>
              <a:t>penjamah</a:t>
            </a:r>
            <a:r>
              <a:rPr lang="en-US" sz="1200" dirty="0"/>
              <a:t> </a:t>
            </a:r>
            <a:r>
              <a:rPr lang="en-US" sz="1200" dirty="0" err="1"/>
              <a:t>pangan</a:t>
            </a:r>
            <a:r>
              <a:rPr lang="en-US" sz="1200" dirty="0"/>
              <a:t> </a:t>
            </a:r>
            <a:r>
              <a:rPr lang="en-US" sz="1200" dirty="0" err="1"/>
              <a:t>atau</a:t>
            </a:r>
            <a:r>
              <a:rPr lang="en-US" sz="1200" dirty="0"/>
              <a:t> </a:t>
            </a:r>
            <a:r>
              <a:rPr lang="en-US" sz="1200" dirty="0" err="1"/>
              <a:t>pekerja</a:t>
            </a:r>
            <a:r>
              <a:rPr lang="en-US" sz="1200" dirty="0"/>
              <a:t> yang </a:t>
            </a:r>
            <a:r>
              <a:rPr lang="en-US" sz="1200" dirty="0" err="1"/>
              <a:t>kontak</a:t>
            </a:r>
            <a:r>
              <a:rPr lang="en-US" sz="1200" dirty="0"/>
              <a:t> </a:t>
            </a:r>
            <a:r>
              <a:rPr lang="en-US" sz="1200" dirty="0" err="1"/>
              <a:t>langsung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pangan</a:t>
            </a:r>
            <a:r>
              <a:rPr lang="en-US" sz="1200" dirty="0"/>
              <a:t> </a:t>
            </a:r>
            <a:r>
              <a:rPr lang="en-US" sz="1200" dirty="0" err="1"/>
              <a:t>untuk</a:t>
            </a:r>
            <a:r>
              <a:rPr lang="en-US" sz="1200" dirty="0"/>
              <a:t> </a:t>
            </a:r>
            <a:r>
              <a:rPr lang="en-US" sz="1200" dirty="0" err="1"/>
              <a:t>mengenakan</a:t>
            </a:r>
            <a:r>
              <a:rPr lang="en-US" sz="1200" dirty="0"/>
              <a:t> </a:t>
            </a:r>
            <a:r>
              <a:rPr lang="en-US" sz="1200" dirty="0" err="1"/>
              <a:t>alat</a:t>
            </a:r>
            <a:r>
              <a:rPr lang="en-US" sz="1200" dirty="0"/>
              <a:t> </a:t>
            </a:r>
            <a:r>
              <a:rPr lang="en-US" sz="1200" dirty="0" err="1"/>
              <a:t>pelindung</a:t>
            </a:r>
            <a:r>
              <a:rPr lang="en-US" sz="1200" dirty="0"/>
              <a:t> </a:t>
            </a:r>
            <a:r>
              <a:rPr lang="en-US" sz="1200" dirty="0" err="1"/>
              <a:t>diri</a:t>
            </a:r>
            <a:r>
              <a:rPr lang="en-US" sz="1200" dirty="0"/>
              <a:t> </a:t>
            </a:r>
            <a:r>
              <a:rPr lang="en-US" sz="1200" dirty="0" err="1"/>
              <a:t>seperti</a:t>
            </a:r>
            <a:r>
              <a:rPr lang="en-US" sz="1200" dirty="0"/>
              <a:t> </a:t>
            </a:r>
            <a:r>
              <a:rPr lang="en-US" sz="1200" dirty="0" err="1"/>
              <a:t>penutup</a:t>
            </a:r>
            <a:r>
              <a:rPr lang="en-US" sz="1200" dirty="0"/>
              <a:t> </a:t>
            </a:r>
            <a:r>
              <a:rPr lang="en-US" sz="1200" dirty="0" err="1"/>
              <a:t>kepala</a:t>
            </a:r>
            <a:r>
              <a:rPr lang="en-US" sz="1200" dirty="0"/>
              <a:t>, </a:t>
            </a:r>
            <a:r>
              <a:rPr lang="en-US" sz="1200" dirty="0" err="1"/>
              <a:t>sarung</a:t>
            </a:r>
            <a:r>
              <a:rPr lang="en-US" sz="1200" dirty="0"/>
              <a:t> </a:t>
            </a:r>
            <a:r>
              <a:rPr lang="en-US" sz="1200" dirty="0" err="1"/>
              <a:t>tangan</a:t>
            </a:r>
            <a:r>
              <a:rPr lang="en-US" sz="1200" dirty="0"/>
              <a:t>, </a:t>
            </a:r>
            <a:r>
              <a:rPr lang="en-US" sz="1200" dirty="0" err="1"/>
              <a:t>celemek</a:t>
            </a:r>
            <a:r>
              <a:rPr lang="en-US" sz="1200" dirty="0"/>
              <a:t>, </a:t>
            </a:r>
            <a:r>
              <a:rPr lang="en-US" sz="1200" dirty="0" err="1"/>
              <a:t>dan</a:t>
            </a:r>
            <a:r>
              <a:rPr lang="en-US" sz="1200" dirty="0"/>
              <a:t> masker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24980" y="4675782"/>
            <a:ext cx="2880320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menerapkan</a:t>
            </a:r>
            <a:r>
              <a:rPr lang="en-US" sz="1600" dirty="0"/>
              <a:t> </a:t>
            </a:r>
            <a:r>
              <a:rPr lang="en-US" sz="1600" dirty="0" err="1"/>
              <a:t>sistem</a:t>
            </a:r>
            <a:r>
              <a:rPr lang="en-US" sz="1600" dirty="0"/>
              <a:t> </a:t>
            </a:r>
            <a:r>
              <a:rPr lang="en-US" sz="1600" dirty="0" err="1"/>
              <a:t>prasmanan</a:t>
            </a:r>
            <a:r>
              <a:rPr lang="en-US" sz="1600" dirty="0"/>
              <a:t>/buffet</a:t>
            </a:r>
            <a:endParaRPr lang="en-US" sz="1550" dirty="0"/>
          </a:p>
        </p:txBody>
      </p:sp>
      <p:sp>
        <p:nvSpPr>
          <p:cNvPr id="11" name="TextBox 10"/>
          <p:cNvSpPr txBox="1"/>
          <p:nvPr/>
        </p:nvSpPr>
        <p:spPr>
          <a:xfrm>
            <a:off x="7958747" y="4509120"/>
            <a:ext cx="2960995" cy="10772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err="1"/>
              <a:t>Pelayanan</a:t>
            </a:r>
            <a:r>
              <a:rPr lang="en-US" sz="1600" dirty="0"/>
              <a:t> </a:t>
            </a:r>
            <a:r>
              <a:rPr lang="en-US" sz="1600" dirty="0" err="1"/>
              <a:t>makanan</a:t>
            </a:r>
            <a:r>
              <a:rPr lang="en-US" sz="1600" dirty="0"/>
              <a:t>, </a:t>
            </a:r>
            <a:r>
              <a:rPr lang="en-US" sz="1600" dirty="0" err="1"/>
              <a:t>dilakukan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nasi</a:t>
            </a:r>
            <a:r>
              <a:rPr lang="en-US" sz="1600" dirty="0"/>
              <a:t> </a:t>
            </a:r>
            <a:r>
              <a:rPr lang="en-US" sz="1600" dirty="0" err="1"/>
              <a:t>kotak</a:t>
            </a:r>
            <a:r>
              <a:rPr lang="en-US" sz="1600" dirty="0"/>
              <a:t>/box/take away, individual portion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6209" y="6467770"/>
            <a:ext cx="5599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err="1"/>
              <a:t>Adopsi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Adaptasi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KEPMENKES RI NO. HK.01.07/MENKES/382/2020</a:t>
            </a:r>
          </a:p>
        </p:txBody>
      </p:sp>
    </p:spTree>
    <p:extLst>
      <p:ext uri="{BB962C8B-B14F-4D97-AF65-F5344CB8AC3E}">
        <p14:creationId xmlns:p14="http://schemas.microsoft.com/office/powerpoint/2010/main" val="33149648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object 24">
            <a:extLst>
              <a:ext uri="{FF2B5EF4-FFF2-40B4-BE49-F238E27FC236}">
                <a16:creationId xmlns:a16="http://schemas.microsoft.com/office/drawing/2014/main" id="{C56D2A11-58DC-40CB-9F34-5954DA0CA807}"/>
              </a:ext>
            </a:extLst>
          </p:cNvPr>
          <p:cNvSpPr>
            <a:spLocks/>
          </p:cNvSpPr>
          <p:nvPr/>
        </p:nvSpPr>
        <p:spPr bwMode="auto">
          <a:xfrm>
            <a:off x="4944419" y="4267092"/>
            <a:ext cx="939678" cy="911106"/>
          </a:xfrm>
          <a:custGeom>
            <a:avLst/>
            <a:gdLst>
              <a:gd name="T0" fmla="*/ 336453 w 1205864"/>
              <a:gd name="T1" fmla="*/ 990 h 1262379"/>
              <a:gd name="T2" fmla="*/ 278383 w 1205864"/>
              <a:gd name="T3" fmla="*/ 8906 h 1262379"/>
              <a:gd name="T4" fmla="*/ 223864 w 1205864"/>
              <a:gd name="T5" fmla="*/ 24184 h 1262379"/>
              <a:gd name="T6" fmla="*/ 173438 w 1205864"/>
              <a:gd name="T7" fmla="*/ 46078 h 1262379"/>
              <a:gd name="T8" fmla="*/ 127955 w 1205864"/>
              <a:gd name="T9" fmla="*/ 73973 h 1262379"/>
              <a:gd name="T10" fmla="*/ 88187 w 1205864"/>
              <a:gd name="T11" fmla="*/ 107310 h 1262379"/>
              <a:gd name="T12" fmla="*/ 54905 w 1205864"/>
              <a:gd name="T13" fmla="*/ 145411 h 1262379"/>
              <a:gd name="T14" fmla="*/ 28804 w 1205864"/>
              <a:gd name="T15" fmla="*/ 187716 h 1262379"/>
              <a:gd name="T16" fmla="*/ 10655 w 1205864"/>
              <a:gd name="T17" fmla="*/ 233424 h 1262379"/>
              <a:gd name="T18" fmla="*/ 1235 w 1205864"/>
              <a:gd name="T19" fmla="*/ 282099 h 1262379"/>
              <a:gd name="T20" fmla="*/ 1235 w 1205864"/>
              <a:gd name="T21" fmla="*/ 332446 h 1262379"/>
              <a:gd name="T22" fmla="*/ 10655 w 1205864"/>
              <a:gd name="T23" fmla="*/ 381122 h 1262379"/>
              <a:gd name="T24" fmla="*/ 28804 w 1205864"/>
              <a:gd name="T25" fmla="*/ 426829 h 1262379"/>
              <a:gd name="T26" fmla="*/ 54905 w 1205864"/>
              <a:gd name="T27" fmla="*/ 469135 h 1262379"/>
              <a:gd name="T28" fmla="*/ 88187 w 1205864"/>
              <a:gd name="T29" fmla="*/ 507222 h 1262379"/>
              <a:gd name="T30" fmla="*/ 127955 w 1205864"/>
              <a:gd name="T31" fmla="*/ 540559 h 1262379"/>
              <a:gd name="T32" fmla="*/ 173438 w 1205864"/>
              <a:gd name="T33" fmla="*/ 568497 h 1262379"/>
              <a:gd name="T34" fmla="*/ 223864 w 1205864"/>
              <a:gd name="T35" fmla="*/ 590393 h 1262379"/>
              <a:gd name="T36" fmla="*/ 278383 w 1205864"/>
              <a:gd name="T37" fmla="*/ 605614 h 1262379"/>
              <a:gd name="T38" fmla="*/ 336453 w 1205864"/>
              <a:gd name="T39" fmla="*/ 613524 h 1262379"/>
              <a:gd name="T40" fmla="*/ 396531 w 1205864"/>
              <a:gd name="T41" fmla="*/ 613524 h 1262379"/>
              <a:gd name="T42" fmla="*/ 454524 w 1205864"/>
              <a:gd name="T43" fmla="*/ 605614 h 1262379"/>
              <a:gd name="T44" fmla="*/ 509120 w 1205864"/>
              <a:gd name="T45" fmla="*/ 590393 h 1262379"/>
              <a:gd name="T46" fmla="*/ 559545 w 1205864"/>
              <a:gd name="T47" fmla="*/ 568497 h 1262379"/>
              <a:gd name="T48" fmla="*/ 604952 w 1205864"/>
              <a:gd name="T49" fmla="*/ 540559 h 1262379"/>
              <a:gd name="T50" fmla="*/ 644721 w 1205864"/>
              <a:gd name="T51" fmla="*/ 507222 h 1262379"/>
              <a:gd name="T52" fmla="*/ 678080 w 1205864"/>
              <a:gd name="T53" fmla="*/ 469135 h 1262379"/>
              <a:gd name="T54" fmla="*/ 704181 w 1205864"/>
              <a:gd name="T55" fmla="*/ 426829 h 1262379"/>
              <a:gd name="T56" fmla="*/ 722329 w 1205864"/>
              <a:gd name="T57" fmla="*/ 381122 h 1262379"/>
              <a:gd name="T58" fmla="*/ 731750 w 1205864"/>
              <a:gd name="T59" fmla="*/ 332446 h 1262379"/>
              <a:gd name="T60" fmla="*/ 731750 w 1205864"/>
              <a:gd name="T61" fmla="*/ 282099 h 1262379"/>
              <a:gd name="T62" fmla="*/ 722329 w 1205864"/>
              <a:gd name="T63" fmla="*/ 233424 h 1262379"/>
              <a:gd name="T64" fmla="*/ 704181 w 1205864"/>
              <a:gd name="T65" fmla="*/ 187716 h 1262379"/>
              <a:gd name="T66" fmla="*/ 678080 w 1205864"/>
              <a:gd name="T67" fmla="*/ 145411 h 1262379"/>
              <a:gd name="T68" fmla="*/ 644721 w 1205864"/>
              <a:gd name="T69" fmla="*/ 107310 h 1262379"/>
              <a:gd name="T70" fmla="*/ 604952 w 1205864"/>
              <a:gd name="T71" fmla="*/ 73973 h 1262379"/>
              <a:gd name="T72" fmla="*/ 559545 w 1205864"/>
              <a:gd name="T73" fmla="*/ 46078 h 1262379"/>
              <a:gd name="T74" fmla="*/ 509120 w 1205864"/>
              <a:gd name="T75" fmla="*/ 24184 h 1262379"/>
              <a:gd name="T76" fmla="*/ 454524 w 1205864"/>
              <a:gd name="T77" fmla="*/ 8906 h 1262379"/>
              <a:gd name="T78" fmla="*/ 396531 w 1205864"/>
              <a:gd name="T79" fmla="*/ 990 h 1262379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05864" h="1262379">
                <a:moveTo>
                  <a:pt x="602741" y="0"/>
                </a:moveTo>
                <a:lnTo>
                  <a:pt x="553338" y="2032"/>
                </a:lnTo>
                <a:lnTo>
                  <a:pt x="504951" y="8255"/>
                </a:lnTo>
                <a:lnTo>
                  <a:pt x="457835" y="18288"/>
                </a:lnTo>
                <a:lnTo>
                  <a:pt x="412241" y="32131"/>
                </a:lnTo>
                <a:lnTo>
                  <a:pt x="368173" y="49657"/>
                </a:lnTo>
                <a:lnTo>
                  <a:pt x="325754" y="70485"/>
                </a:lnTo>
                <a:lnTo>
                  <a:pt x="285241" y="94615"/>
                </a:lnTo>
                <a:lnTo>
                  <a:pt x="246761" y="121793"/>
                </a:lnTo>
                <a:lnTo>
                  <a:pt x="210438" y="151892"/>
                </a:lnTo>
                <a:lnTo>
                  <a:pt x="176529" y="184785"/>
                </a:lnTo>
                <a:lnTo>
                  <a:pt x="145034" y="220345"/>
                </a:lnTo>
                <a:lnTo>
                  <a:pt x="116331" y="258318"/>
                </a:lnTo>
                <a:lnTo>
                  <a:pt x="90297" y="298577"/>
                </a:lnTo>
                <a:lnTo>
                  <a:pt x="67310" y="340995"/>
                </a:lnTo>
                <a:lnTo>
                  <a:pt x="47371" y="385445"/>
                </a:lnTo>
                <a:lnTo>
                  <a:pt x="30734" y="431546"/>
                </a:lnTo>
                <a:lnTo>
                  <a:pt x="17525" y="479298"/>
                </a:lnTo>
                <a:lnTo>
                  <a:pt x="7874" y="528574"/>
                </a:lnTo>
                <a:lnTo>
                  <a:pt x="2031" y="579247"/>
                </a:lnTo>
                <a:lnTo>
                  <a:pt x="0" y="630936"/>
                </a:lnTo>
                <a:lnTo>
                  <a:pt x="2031" y="682625"/>
                </a:lnTo>
                <a:lnTo>
                  <a:pt x="7874" y="733298"/>
                </a:lnTo>
                <a:lnTo>
                  <a:pt x="17525" y="782574"/>
                </a:lnTo>
                <a:lnTo>
                  <a:pt x="30734" y="830326"/>
                </a:lnTo>
                <a:lnTo>
                  <a:pt x="47371" y="876427"/>
                </a:lnTo>
                <a:lnTo>
                  <a:pt x="67310" y="920877"/>
                </a:lnTo>
                <a:lnTo>
                  <a:pt x="90297" y="963295"/>
                </a:lnTo>
                <a:lnTo>
                  <a:pt x="116331" y="1003554"/>
                </a:lnTo>
                <a:lnTo>
                  <a:pt x="145034" y="1041501"/>
                </a:lnTo>
                <a:lnTo>
                  <a:pt x="176529" y="1077036"/>
                </a:lnTo>
                <a:lnTo>
                  <a:pt x="210438" y="1109954"/>
                </a:lnTo>
                <a:lnTo>
                  <a:pt x="246761" y="1140104"/>
                </a:lnTo>
                <a:lnTo>
                  <a:pt x="285241" y="1167320"/>
                </a:lnTo>
                <a:lnTo>
                  <a:pt x="325754" y="1191425"/>
                </a:lnTo>
                <a:lnTo>
                  <a:pt x="368173" y="1212278"/>
                </a:lnTo>
                <a:lnTo>
                  <a:pt x="412241" y="1229690"/>
                </a:lnTo>
                <a:lnTo>
                  <a:pt x="457835" y="1243533"/>
                </a:lnTo>
                <a:lnTo>
                  <a:pt x="504951" y="1253617"/>
                </a:lnTo>
                <a:lnTo>
                  <a:pt x="553338" y="1259776"/>
                </a:lnTo>
                <a:lnTo>
                  <a:pt x="602741" y="1261872"/>
                </a:lnTo>
                <a:lnTo>
                  <a:pt x="652144" y="1259776"/>
                </a:lnTo>
                <a:lnTo>
                  <a:pt x="700531" y="1253617"/>
                </a:lnTo>
                <a:lnTo>
                  <a:pt x="747522" y="1243533"/>
                </a:lnTo>
                <a:lnTo>
                  <a:pt x="793241" y="1229690"/>
                </a:lnTo>
                <a:lnTo>
                  <a:pt x="837311" y="1212278"/>
                </a:lnTo>
                <a:lnTo>
                  <a:pt x="879728" y="1191425"/>
                </a:lnTo>
                <a:lnTo>
                  <a:pt x="920241" y="1167320"/>
                </a:lnTo>
                <a:lnTo>
                  <a:pt x="958723" y="1140104"/>
                </a:lnTo>
                <a:lnTo>
                  <a:pt x="994917" y="1109954"/>
                </a:lnTo>
                <a:lnTo>
                  <a:pt x="1028953" y="1077036"/>
                </a:lnTo>
                <a:lnTo>
                  <a:pt x="1060323" y="1041501"/>
                </a:lnTo>
                <a:lnTo>
                  <a:pt x="1089152" y="1003554"/>
                </a:lnTo>
                <a:lnTo>
                  <a:pt x="1115187" y="963295"/>
                </a:lnTo>
                <a:lnTo>
                  <a:pt x="1138174" y="920877"/>
                </a:lnTo>
                <a:lnTo>
                  <a:pt x="1158113" y="876427"/>
                </a:lnTo>
                <a:lnTo>
                  <a:pt x="1174750" y="830326"/>
                </a:lnTo>
                <a:lnTo>
                  <a:pt x="1187958" y="782574"/>
                </a:lnTo>
                <a:lnTo>
                  <a:pt x="1197610" y="733298"/>
                </a:lnTo>
                <a:lnTo>
                  <a:pt x="1203452" y="682625"/>
                </a:lnTo>
                <a:lnTo>
                  <a:pt x="1205484" y="630936"/>
                </a:lnTo>
                <a:lnTo>
                  <a:pt x="1203452" y="579247"/>
                </a:lnTo>
                <a:lnTo>
                  <a:pt x="1197610" y="528574"/>
                </a:lnTo>
                <a:lnTo>
                  <a:pt x="1187958" y="479298"/>
                </a:lnTo>
                <a:lnTo>
                  <a:pt x="1174750" y="431546"/>
                </a:lnTo>
                <a:lnTo>
                  <a:pt x="1158113" y="385445"/>
                </a:lnTo>
                <a:lnTo>
                  <a:pt x="1138174" y="340995"/>
                </a:lnTo>
                <a:lnTo>
                  <a:pt x="1115187" y="298577"/>
                </a:lnTo>
                <a:lnTo>
                  <a:pt x="1089152" y="258318"/>
                </a:lnTo>
                <a:lnTo>
                  <a:pt x="1060323" y="220345"/>
                </a:lnTo>
                <a:lnTo>
                  <a:pt x="1028953" y="184785"/>
                </a:lnTo>
                <a:lnTo>
                  <a:pt x="994917" y="151892"/>
                </a:lnTo>
                <a:lnTo>
                  <a:pt x="958723" y="121793"/>
                </a:lnTo>
                <a:lnTo>
                  <a:pt x="920241" y="94615"/>
                </a:lnTo>
                <a:lnTo>
                  <a:pt x="879728" y="70485"/>
                </a:lnTo>
                <a:lnTo>
                  <a:pt x="837311" y="49657"/>
                </a:lnTo>
                <a:lnTo>
                  <a:pt x="793241" y="32131"/>
                </a:lnTo>
                <a:lnTo>
                  <a:pt x="747522" y="18288"/>
                </a:lnTo>
                <a:lnTo>
                  <a:pt x="700531" y="8255"/>
                </a:lnTo>
                <a:lnTo>
                  <a:pt x="652144" y="2032"/>
                </a:lnTo>
                <a:lnTo>
                  <a:pt x="60274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8" name="object 24">
            <a:extLst>
              <a:ext uri="{FF2B5EF4-FFF2-40B4-BE49-F238E27FC236}">
                <a16:creationId xmlns:a16="http://schemas.microsoft.com/office/drawing/2014/main" id="{F7514A7C-87B1-472E-B4AC-17A4E9E56846}"/>
              </a:ext>
            </a:extLst>
          </p:cNvPr>
          <p:cNvSpPr>
            <a:spLocks/>
          </p:cNvSpPr>
          <p:nvPr/>
        </p:nvSpPr>
        <p:spPr bwMode="auto">
          <a:xfrm>
            <a:off x="4952355" y="5562323"/>
            <a:ext cx="1007932" cy="911106"/>
          </a:xfrm>
          <a:custGeom>
            <a:avLst/>
            <a:gdLst>
              <a:gd name="T0" fmla="*/ 553922 w 1205864"/>
              <a:gd name="T1" fmla="*/ 1900 h 1262379"/>
              <a:gd name="T2" fmla="*/ 458318 w 1205864"/>
              <a:gd name="T3" fmla="*/ 17104 h 1262379"/>
              <a:gd name="T4" fmla="*/ 368561 w 1205864"/>
              <a:gd name="T5" fmla="*/ 46444 h 1262379"/>
              <a:gd name="T6" fmla="*/ 285542 w 1205864"/>
              <a:gd name="T7" fmla="*/ 88493 h 1262379"/>
              <a:gd name="T8" fmla="*/ 210660 w 1205864"/>
              <a:gd name="T9" fmla="*/ 142064 h 1262379"/>
              <a:gd name="T10" fmla="*/ 145187 w 1205864"/>
              <a:gd name="T11" fmla="*/ 206088 h 1262379"/>
              <a:gd name="T12" fmla="*/ 90393 w 1205864"/>
              <a:gd name="T13" fmla="*/ 279259 h 1262379"/>
              <a:gd name="T14" fmla="*/ 47421 w 1205864"/>
              <a:gd name="T15" fmla="*/ 360506 h 1262379"/>
              <a:gd name="T16" fmla="*/ 17543 w 1205864"/>
              <a:gd name="T17" fmla="*/ 448287 h 1262379"/>
              <a:gd name="T18" fmla="*/ 2033 w 1205864"/>
              <a:gd name="T19" fmla="*/ 541768 h 1262379"/>
              <a:gd name="T20" fmla="*/ 2033 w 1205864"/>
              <a:gd name="T21" fmla="*/ 638458 h 1262379"/>
              <a:gd name="T22" fmla="*/ 17543 w 1205864"/>
              <a:gd name="T23" fmla="*/ 731940 h 1262379"/>
              <a:gd name="T24" fmla="*/ 47421 w 1205864"/>
              <a:gd name="T25" fmla="*/ 819720 h 1262379"/>
              <a:gd name="T26" fmla="*/ 90393 w 1205864"/>
              <a:gd name="T27" fmla="*/ 900968 h 1262379"/>
              <a:gd name="T28" fmla="*/ 145187 w 1205864"/>
              <a:gd name="T29" fmla="*/ 974114 h 1262379"/>
              <a:gd name="T30" fmla="*/ 210660 w 1205864"/>
              <a:gd name="T31" fmla="*/ 1038138 h 1262379"/>
              <a:gd name="T32" fmla="*/ 285542 w 1205864"/>
              <a:gd name="T33" fmla="*/ 1091792 h 1262379"/>
              <a:gd name="T34" fmla="*/ 368561 w 1205864"/>
              <a:gd name="T35" fmla="*/ 1133842 h 1262379"/>
              <a:gd name="T36" fmla="*/ 458318 w 1205864"/>
              <a:gd name="T37" fmla="*/ 1163074 h 1262379"/>
              <a:gd name="T38" fmla="*/ 553922 w 1205864"/>
              <a:gd name="T39" fmla="*/ 1178266 h 1262379"/>
              <a:gd name="T40" fmla="*/ 652832 w 1205864"/>
              <a:gd name="T41" fmla="*/ 1178266 h 1262379"/>
              <a:gd name="T42" fmla="*/ 748310 w 1205864"/>
              <a:gd name="T43" fmla="*/ 1163074 h 1262379"/>
              <a:gd name="T44" fmla="*/ 838195 w 1205864"/>
              <a:gd name="T45" fmla="*/ 1133842 h 1262379"/>
              <a:gd name="T46" fmla="*/ 921212 w 1205864"/>
              <a:gd name="T47" fmla="*/ 1091792 h 1262379"/>
              <a:gd name="T48" fmla="*/ 995967 w 1205864"/>
              <a:gd name="T49" fmla="*/ 1038138 h 1262379"/>
              <a:gd name="T50" fmla="*/ 1061442 w 1205864"/>
              <a:gd name="T51" fmla="*/ 974114 h 1262379"/>
              <a:gd name="T52" fmla="*/ 1116363 w 1205864"/>
              <a:gd name="T53" fmla="*/ 900968 h 1262379"/>
              <a:gd name="T54" fmla="*/ 1159335 w 1205864"/>
              <a:gd name="T55" fmla="*/ 819720 h 1262379"/>
              <a:gd name="T56" fmla="*/ 1189212 w 1205864"/>
              <a:gd name="T57" fmla="*/ 731940 h 1262379"/>
              <a:gd name="T58" fmla="*/ 1204722 w 1205864"/>
              <a:gd name="T59" fmla="*/ 638458 h 1262379"/>
              <a:gd name="T60" fmla="*/ 1204722 w 1205864"/>
              <a:gd name="T61" fmla="*/ 541768 h 1262379"/>
              <a:gd name="T62" fmla="*/ 1189212 w 1205864"/>
              <a:gd name="T63" fmla="*/ 448287 h 1262379"/>
              <a:gd name="T64" fmla="*/ 1159335 w 1205864"/>
              <a:gd name="T65" fmla="*/ 360506 h 1262379"/>
              <a:gd name="T66" fmla="*/ 1116363 w 1205864"/>
              <a:gd name="T67" fmla="*/ 279259 h 1262379"/>
              <a:gd name="T68" fmla="*/ 1061442 w 1205864"/>
              <a:gd name="T69" fmla="*/ 206088 h 1262379"/>
              <a:gd name="T70" fmla="*/ 995967 w 1205864"/>
              <a:gd name="T71" fmla="*/ 142064 h 1262379"/>
              <a:gd name="T72" fmla="*/ 921212 w 1205864"/>
              <a:gd name="T73" fmla="*/ 88493 h 1262379"/>
              <a:gd name="T74" fmla="*/ 838195 w 1205864"/>
              <a:gd name="T75" fmla="*/ 46444 h 1262379"/>
              <a:gd name="T76" fmla="*/ 748310 w 1205864"/>
              <a:gd name="T77" fmla="*/ 17104 h 1262379"/>
              <a:gd name="T78" fmla="*/ 652832 w 1205864"/>
              <a:gd name="T79" fmla="*/ 1900 h 1262379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05864" h="1262379">
                <a:moveTo>
                  <a:pt x="602741" y="0"/>
                </a:moveTo>
                <a:lnTo>
                  <a:pt x="553338" y="2032"/>
                </a:lnTo>
                <a:lnTo>
                  <a:pt x="504951" y="8255"/>
                </a:lnTo>
                <a:lnTo>
                  <a:pt x="457835" y="18288"/>
                </a:lnTo>
                <a:lnTo>
                  <a:pt x="412241" y="32131"/>
                </a:lnTo>
                <a:lnTo>
                  <a:pt x="368173" y="49657"/>
                </a:lnTo>
                <a:lnTo>
                  <a:pt x="325754" y="70485"/>
                </a:lnTo>
                <a:lnTo>
                  <a:pt x="285241" y="94615"/>
                </a:lnTo>
                <a:lnTo>
                  <a:pt x="246761" y="121793"/>
                </a:lnTo>
                <a:lnTo>
                  <a:pt x="210438" y="151892"/>
                </a:lnTo>
                <a:lnTo>
                  <a:pt x="176529" y="184785"/>
                </a:lnTo>
                <a:lnTo>
                  <a:pt x="145034" y="220345"/>
                </a:lnTo>
                <a:lnTo>
                  <a:pt x="116331" y="258318"/>
                </a:lnTo>
                <a:lnTo>
                  <a:pt x="90297" y="298577"/>
                </a:lnTo>
                <a:lnTo>
                  <a:pt x="67310" y="340995"/>
                </a:lnTo>
                <a:lnTo>
                  <a:pt x="47371" y="385445"/>
                </a:lnTo>
                <a:lnTo>
                  <a:pt x="30734" y="431546"/>
                </a:lnTo>
                <a:lnTo>
                  <a:pt x="17525" y="479298"/>
                </a:lnTo>
                <a:lnTo>
                  <a:pt x="7874" y="528574"/>
                </a:lnTo>
                <a:lnTo>
                  <a:pt x="2031" y="579247"/>
                </a:lnTo>
                <a:lnTo>
                  <a:pt x="0" y="630936"/>
                </a:lnTo>
                <a:lnTo>
                  <a:pt x="2031" y="682625"/>
                </a:lnTo>
                <a:lnTo>
                  <a:pt x="7874" y="733298"/>
                </a:lnTo>
                <a:lnTo>
                  <a:pt x="17525" y="782574"/>
                </a:lnTo>
                <a:lnTo>
                  <a:pt x="30734" y="830326"/>
                </a:lnTo>
                <a:lnTo>
                  <a:pt x="47371" y="876427"/>
                </a:lnTo>
                <a:lnTo>
                  <a:pt x="67310" y="920877"/>
                </a:lnTo>
                <a:lnTo>
                  <a:pt x="90297" y="963295"/>
                </a:lnTo>
                <a:lnTo>
                  <a:pt x="116331" y="1003554"/>
                </a:lnTo>
                <a:lnTo>
                  <a:pt x="145034" y="1041501"/>
                </a:lnTo>
                <a:lnTo>
                  <a:pt x="176529" y="1077036"/>
                </a:lnTo>
                <a:lnTo>
                  <a:pt x="210438" y="1109954"/>
                </a:lnTo>
                <a:lnTo>
                  <a:pt x="246761" y="1140104"/>
                </a:lnTo>
                <a:lnTo>
                  <a:pt x="285241" y="1167320"/>
                </a:lnTo>
                <a:lnTo>
                  <a:pt x="325754" y="1191425"/>
                </a:lnTo>
                <a:lnTo>
                  <a:pt x="368173" y="1212278"/>
                </a:lnTo>
                <a:lnTo>
                  <a:pt x="412241" y="1229690"/>
                </a:lnTo>
                <a:lnTo>
                  <a:pt x="457835" y="1243533"/>
                </a:lnTo>
                <a:lnTo>
                  <a:pt x="504951" y="1253617"/>
                </a:lnTo>
                <a:lnTo>
                  <a:pt x="553338" y="1259776"/>
                </a:lnTo>
                <a:lnTo>
                  <a:pt x="602741" y="1261872"/>
                </a:lnTo>
                <a:lnTo>
                  <a:pt x="652144" y="1259776"/>
                </a:lnTo>
                <a:lnTo>
                  <a:pt x="700531" y="1253617"/>
                </a:lnTo>
                <a:lnTo>
                  <a:pt x="747522" y="1243533"/>
                </a:lnTo>
                <a:lnTo>
                  <a:pt x="793241" y="1229690"/>
                </a:lnTo>
                <a:lnTo>
                  <a:pt x="837311" y="1212278"/>
                </a:lnTo>
                <a:lnTo>
                  <a:pt x="879728" y="1191425"/>
                </a:lnTo>
                <a:lnTo>
                  <a:pt x="920241" y="1167320"/>
                </a:lnTo>
                <a:lnTo>
                  <a:pt x="958723" y="1140104"/>
                </a:lnTo>
                <a:lnTo>
                  <a:pt x="994917" y="1109954"/>
                </a:lnTo>
                <a:lnTo>
                  <a:pt x="1028953" y="1077036"/>
                </a:lnTo>
                <a:lnTo>
                  <a:pt x="1060323" y="1041501"/>
                </a:lnTo>
                <a:lnTo>
                  <a:pt x="1089152" y="1003554"/>
                </a:lnTo>
                <a:lnTo>
                  <a:pt x="1115187" y="963295"/>
                </a:lnTo>
                <a:lnTo>
                  <a:pt x="1138174" y="920877"/>
                </a:lnTo>
                <a:lnTo>
                  <a:pt x="1158113" y="876427"/>
                </a:lnTo>
                <a:lnTo>
                  <a:pt x="1174750" y="830326"/>
                </a:lnTo>
                <a:lnTo>
                  <a:pt x="1187958" y="782574"/>
                </a:lnTo>
                <a:lnTo>
                  <a:pt x="1197610" y="733298"/>
                </a:lnTo>
                <a:lnTo>
                  <a:pt x="1203452" y="682625"/>
                </a:lnTo>
                <a:lnTo>
                  <a:pt x="1205484" y="630936"/>
                </a:lnTo>
                <a:lnTo>
                  <a:pt x="1203452" y="579247"/>
                </a:lnTo>
                <a:lnTo>
                  <a:pt x="1197610" y="528574"/>
                </a:lnTo>
                <a:lnTo>
                  <a:pt x="1187958" y="479298"/>
                </a:lnTo>
                <a:lnTo>
                  <a:pt x="1174750" y="431546"/>
                </a:lnTo>
                <a:lnTo>
                  <a:pt x="1158113" y="385445"/>
                </a:lnTo>
                <a:lnTo>
                  <a:pt x="1138174" y="340995"/>
                </a:lnTo>
                <a:lnTo>
                  <a:pt x="1115187" y="298577"/>
                </a:lnTo>
                <a:lnTo>
                  <a:pt x="1089152" y="258318"/>
                </a:lnTo>
                <a:lnTo>
                  <a:pt x="1060323" y="220345"/>
                </a:lnTo>
                <a:lnTo>
                  <a:pt x="1028953" y="184785"/>
                </a:lnTo>
                <a:lnTo>
                  <a:pt x="994917" y="151892"/>
                </a:lnTo>
                <a:lnTo>
                  <a:pt x="958723" y="121793"/>
                </a:lnTo>
                <a:lnTo>
                  <a:pt x="920241" y="94615"/>
                </a:lnTo>
                <a:lnTo>
                  <a:pt x="879728" y="70485"/>
                </a:lnTo>
                <a:lnTo>
                  <a:pt x="837311" y="49657"/>
                </a:lnTo>
                <a:lnTo>
                  <a:pt x="793241" y="32131"/>
                </a:lnTo>
                <a:lnTo>
                  <a:pt x="747522" y="18288"/>
                </a:lnTo>
                <a:lnTo>
                  <a:pt x="700531" y="8255"/>
                </a:lnTo>
                <a:lnTo>
                  <a:pt x="652144" y="2032"/>
                </a:lnTo>
                <a:lnTo>
                  <a:pt x="60274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9EEF935-381B-416B-A606-DECE6D728B0F}"/>
              </a:ext>
            </a:extLst>
          </p:cNvPr>
          <p:cNvSpPr/>
          <p:nvPr/>
        </p:nvSpPr>
        <p:spPr>
          <a:xfrm>
            <a:off x="279818" y="1772816"/>
            <a:ext cx="2042847" cy="1848902"/>
          </a:xfrm>
          <a:prstGeom prst="ellipse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6" name="object 13">
            <a:extLst>
              <a:ext uri="{FF2B5EF4-FFF2-40B4-BE49-F238E27FC236}">
                <a16:creationId xmlns:a16="http://schemas.microsoft.com/office/drawing/2014/main" id="{7EA2F44C-D1B0-4C0A-ADD4-16C0BC55BA4D}"/>
              </a:ext>
            </a:extLst>
          </p:cNvPr>
          <p:cNvSpPr>
            <a:spLocks/>
          </p:cNvSpPr>
          <p:nvPr/>
        </p:nvSpPr>
        <p:spPr bwMode="auto">
          <a:xfrm>
            <a:off x="5515845" y="2905194"/>
            <a:ext cx="5279337" cy="707933"/>
          </a:xfrm>
          <a:custGeom>
            <a:avLst/>
            <a:gdLst>
              <a:gd name="T0" fmla="*/ 0 w 5280660"/>
              <a:gd name="T1" fmla="*/ 707136 h 707389"/>
              <a:gd name="T2" fmla="*/ 5280659 w 5280660"/>
              <a:gd name="T3" fmla="*/ 707136 h 707389"/>
              <a:gd name="T4" fmla="*/ 5280659 w 5280660"/>
              <a:gd name="T5" fmla="*/ 0 h 707389"/>
              <a:gd name="T6" fmla="*/ 0 w 5280660"/>
              <a:gd name="T7" fmla="*/ 0 h 707389"/>
              <a:gd name="T8" fmla="*/ 0 w 5280660"/>
              <a:gd name="T9" fmla="*/ 707136 h 707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80660" h="707389">
                <a:moveTo>
                  <a:pt x="0" y="707136"/>
                </a:moveTo>
                <a:lnTo>
                  <a:pt x="5280659" y="707136"/>
                </a:lnTo>
                <a:lnTo>
                  <a:pt x="5280659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53254" name="object 13">
            <a:extLst>
              <a:ext uri="{FF2B5EF4-FFF2-40B4-BE49-F238E27FC236}">
                <a16:creationId xmlns:a16="http://schemas.microsoft.com/office/drawing/2014/main" id="{72232639-3BC3-4D3C-A596-5781204851DE}"/>
              </a:ext>
            </a:extLst>
          </p:cNvPr>
          <p:cNvSpPr>
            <a:spLocks/>
          </p:cNvSpPr>
          <p:nvPr/>
        </p:nvSpPr>
        <p:spPr bwMode="auto">
          <a:xfrm>
            <a:off x="5515845" y="1533772"/>
            <a:ext cx="5279337" cy="707933"/>
          </a:xfrm>
          <a:custGeom>
            <a:avLst/>
            <a:gdLst>
              <a:gd name="T0" fmla="*/ 0 w 5280660"/>
              <a:gd name="T1" fmla="*/ 708408 h 707389"/>
              <a:gd name="T2" fmla="*/ 5279389 w 5280660"/>
              <a:gd name="T3" fmla="*/ 708408 h 707389"/>
              <a:gd name="T4" fmla="*/ 5279389 w 5280660"/>
              <a:gd name="T5" fmla="*/ 0 h 707389"/>
              <a:gd name="T6" fmla="*/ 0 w 5280660"/>
              <a:gd name="T7" fmla="*/ 0 h 707389"/>
              <a:gd name="T8" fmla="*/ 0 w 5280660"/>
              <a:gd name="T9" fmla="*/ 708408 h 7073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80660" h="707389">
                <a:moveTo>
                  <a:pt x="0" y="707136"/>
                </a:moveTo>
                <a:lnTo>
                  <a:pt x="5280659" y="707136"/>
                </a:lnTo>
                <a:lnTo>
                  <a:pt x="5280659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60423" name="object 5">
            <a:extLst>
              <a:ext uri="{FF2B5EF4-FFF2-40B4-BE49-F238E27FC236}">
                <a16:creationId xmlns:a16="http://schemas.microsoft.com/office/drawing/2014/main" id="{FA543541-D48E-41E1-9FA8-5F843AA710DF}"/>
              </a:ext>
            </a:extLst>
          </p:cNvPr>
          <p:cNvSpPr>
            <a:spLocks/>
          </p:cNvSpPr>
          <p:nvPr/>
        </p:nvSpPr>
        <p:spPr bwMode="auto">
          <a:xfrm>
            <a:off x="7092026" y="475048"/>
            <a:ext cx="439681" cy="346030"/>
          </a:xfrm>
          <a:custGeom>
            <a:avLst/>
            <a:gdLst>
              <a:gd name="T0" fmla="*/ 225186 w 439419"/>
              <a:gd name="T1" fmla="*/ 0 h 346075"/>
              <a:gd name="T2" fmla="*/ 184156 w 439419"/>
              <a:gd name="T3" fmla="*/ 37155 h 346075"/>
              <a:gd name="T4" fmla="*/ 147482 w 439419"/>
              <a:gd name="T5" fmla="*/ 75047 h 346075"/>
              <a:gd name="T6" fmla="*/ 114972 w 439419"/>
              <a:gd name="T7" fmla="*/ 113614 h 346075"/>
              <a:gd name="T8" fmla="*/ 86434 w 439419"/>
              <a:gd name="T9" fmla="*/ 152796 h 346075"/>
              <a:gd name="T10" fmla="*/ 61678 w 439419"/>
              <a:gd name="T11" fmla="*/ 192532 h 346075"/>
              <a:gd name="T12" fmla="*/ 40503 w 439419"/>
              <a:gd name="T13" fmla="*/ 232761 h 346075"/>
              <a:gd name="T14" fmla="*/ 22725 w 439419"/>
              <a:gd name="T15" fmla="*/ 273421 h 346075"/>
              <a:gd name="T16" fmla="*/ 8151 w 439419"/>
              <a:gd name="T17" fmla="*/ 314451 h 346075"/>
              <a:gd name="T18" fmla="*/ 0 w 439419"/>
              <a:gd name="T19" fmla="*/ 345948 h 346075"/>
              <a:gd name="T20" fmla="*/ 440184 w 439419"/>
              <a:gd name="T21" fmla="*/ 345948 h 346075"/>
              <a:gd name="T22" fmla="*/ 422208 w 439419"/>
              <a:gd name="T23" fmla="*/ 287327 h 346075"/>
              <a:gd name="T24" fmla="*/ 404836 w 439419"/>
              <a:gd name="T25" fmla="*/ 244316 h 346075"/>
              <a:gd name="T26" fmla="*/ 384186 w 439419"/>
              <a:gd name="T27" fmla="*/ 201781 h 346075"/>
              <a:gd name="T28" fmla="*/ 360070 w 439419"/>
              <a:gd name="T29" fmla="*/ 159829 h 346075"/>
              <a:gd name="T30" fmla="*/ 332300 w 439419"/>
              <a:gd name="T31" fmla="*/ 118568 h 346075"/>
              <a:gd name="T32" fmla="*/ 300688 w 439419"/>
              <a:gd name="T33" fmla="*/ 78104 h 346075"/>
              <a:gd name="T34" fmla="*/ 265046 w 439419"/>
              <a:gd name="T35" fmla="*/ 38546 h 346075"/>
              <a:gd name="T36" fmla="*/ 225186 w 439419"/>
              <a:gd name="T37" fmla="*/ 0 h 346075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39419" h="346075">
                <a:moveTo>
                  <a:pt x="224535" y="0"/>
                </a:moveTo>
                <a:lnTo>
                  <a:pt x="183623" y="37155"/>
                </a:lnTo>
                <a:lnTo>
                  <a:pt x="147056" y="75047"/>
                </a:lnTo>
                <a:lnTo>
                  <a:pt x="114640" y="113614"/>
                </a:lnTo>
                <a:lnTo>
                  <a:pt x="86185" y="152796"/>
                </a:lnTo>
                <a:lnTo>
                  <a:pt x="61498" y="192532"/>
                </a:lnTo>
                <a:lnTo>
                  <a:pt x="40387" y="232761"/>
                </a:lnTo>
                <a:lnTo>
                  <a:pt x="22661" y="273421"/>
                </a:lnTo>
                <a:lnTo>
                  <a:pt x="8127" y="314451"/>
                </a:lnTo>
                <a:lnTo>
                  <a:pt x="0" y="345948"/>
                </a:lnTo>
                <a:lnTo>
                  <a:pt x="438911" y="345948"/>
                </a:lnTo>
                <a:lnTo>
                  <a:pt x="420987" y="287327"/>
                </a:lnTo>
                <a:lnTo>
                  <a:pt x="403665" y="244316"/>
                </a:lnTo>
                <a:lnTo>
                  <a:pt x="383075" y="201781"/>
                </a:lnTo>
                <a:lnTo>
                  <a:pt x="359029" y="159829"/>
                </a:lnTo>
                <a:lnTo>
                  <a:pt x="331339" y="118568"/>
                </a:lnTo>
                <a:lnTo>
                  <a:pt x="299819" y="78104"/>
                </a:lnTo>
                <a:lnTo>
                  <a:pt x="264280" y="38546"/>
                </a:lnTo>
                <a:lnTo>
                  <a:pt x="224535" y="0"/>
                </a:lnTo>
                <a:close/>
              </a:path>
            </a:pathLst>
          </a:custGeom>
          <a:solidFill>
            <a:srgbClr val="A4A4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0424" name="object 6">
            <a:extLst>
              <a:ext uri="{FF2B5EF4-FFF2-40B4-BE49-F238E27FC236}">
                <a16:creationId xmlns:a16="http://schemas.microsoft.com/office/drawing/2014/main" id="{2BFC8DD6-AF7F-4332-91E6-8703F9C40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7423" y="902029"/>
            <a:ext cx="188887" cy="1904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425" name="object 7">
            <a:extLst>
              <a:ext uri="{FF2B5EF4-FFF2-40B4-BE49-F238E27FC236}">
                <a16:creationId xmlns:a16="http://schemas.microsoft.com/office/drawing/2014/main" id="{6E407BAB-CC63-41C5-987B-1FA764960C5C}"/>
              </a:ext>
            </a:extLst>
          </p:cNvPr>
          <p:cNvSpPr>
            <a:spLocks/>
          </p:cNvSpPr>
          <p:nvPr/>
        </p:nvSpPr>
        <p:spPr bwMode="auto">
          <a:xfrm>
            <a:off x="7311073" y="1614725"/>
            <a:ext cx="0" cy="71428"/>
          </a:xfrm>
          <a:custGeom>
            <a:avLst/>
            <a:gdLst>
              <a:gd name="T0" fmla="*/ 0 h 72389"/>
              <a:gd name="T1" fmla="*/ 68657 h 72389"/>
              <a:gd name="T2" fmla="*/ 0 60000 65536"/>
              <a:gd name="T3" fmla="*/ 0 60000 65536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0" r="r" b="b"/>
            <a:pathLst>
              <a:path h="72389">
                <a:moveTo>
                  <a:pt x="0" y="0"/>
                </a:moveTo>
                <a:lnTo>
                  <a:pt x="0" y="72389"/>
                </a:lnTo>
              </a:path>
            </a:pathLst>
          </a:custGeom>
          <a:noFill/>
          <a:ln w="21336">
            <a:solidFill>
              <a:srgbClr val="BEBEB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33" name="object 13">
            <a:extLst>
              <a:ext uri="{FF2B5EF4-FFF2-40B4-BE49-F238E27FC236}">
                <a16:creationId xmlns:a16="http://schemas.microsoft.com/office/drawing/2014/main" id="{49F76B9C-C180-48E1-973A-00163BFD52AE}"/>
              </a:ext>
            </a:extLst>
          </p:cNvPr>
          <p:cNvSpPr>
            <a:spLocks/>
          </p:cNvSpPr>
          <p:nvPr/>
        </p:nvSpPr>
        <p:spPr bwMode="auto">
          <a:xfrm>
            <a:off x="5504733" y="129018"/>
            <a:ext cx="5376163" cy="707933"/>
          </a:xfrm>
          <a:custGeom>
            <a:avLst/>
            <a:gdLst>
              <a:gd name="T0" fmla="*/ 0 w 5280660"/>
              <a:gd name="T1" fmla="*/ 707136 h 707389"/>
              <a:gd name="T2" fmla="*/ 5280659 w 5280660"/>
              <a:gd name="T3" fmla="*/ 707136 h 707389"/>
              <a:gd name="T4" fmla="*/ 5280659 w 5280660"/>
              <a:gd name="T5" fmla="*/ 0 h 707389"/>
              <a:gd name="T6" fmla="*/ 0 w 5280660"/>
              <a:gd name="T7" fmla="*/ 0 h 707389"/>
              <a:gd name="T8" fmla="*/ 0 w 5280660"/>
              <a:gd name="T9" fmla="*/ 707136 h 707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80660" h="707389">
                <a:moveTo>
                  <a:pt x="0" y="707136"/>
                </a:moveTo>
                <a:lnTo>
                  <a:pt x="5280659" y="707136"/>
                </a:lnTo>
                <a:lnTo>
                  <a:pt x="5280659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60427" name="object 16">
            <a:extLst>
              <a:ext uri="{FF2B5EF4-FFF2-40B4-BE49-F238E27FC236}">
                <a16:creationId xmlns:a16="http://schemas.microsoft.com/office/drawing/2014/main" id="{4D9C803D-054D-42F6-86FE-E97B0FEC715E}"/>
              </a:ext>
            </a:extLst>
          </p:cNvPr>
          <p:cNvSpPr>
            <a:spLocks/>
          </p:cNvSpPr>
          <p:nvPr/>
        </p:nvSpPr>
        <p:spPr bwMode="auto">
          <a:xfrm>
            <a:off x="5666638" y="3409953"/>
            <a:ext cx="5279337" cy="707933"/>
          </a:xfrm>
          <a:custGeom>
            <a:avLst/>
            <a:gdLst>
              <a:gd name="T0" fmla="*/ 0 w 5280660"/>
              <a:gd name="T1" fmla="*/ 709682 h 707389"/>
              <a:gd name="T2" fmla="*/ 5278119 w 5280660"/>
              <a:gd name="T3" fmla="*/ 709682 h 707389"/>
              <a:gd name="T4" fmla="*/ 5278119 w 5280660"/>
              <a:gd name="T5" fmla="*/ 0 h 707389"/>
              <a:gd name="T6" fmla="*/ 0 w 5280660"/>
              <a:gd name="T7" fmla="*/ 0 h 707389"/>
              <a:gd name="T8" fmla="*/ 0 w 5280660"/>
              <a:gd name="T9" fmla="*/ 709682 h 7073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80660" h="707389">
                <a:moveTo>
                  <a:pt x="0" y="707136"/>
                </a:moveTo>
                <a:lnTo>
                  <a:pt x="5280659" y="707136"/>
                </a:lnTo>
                <a:lnTo>
                  <a:pt x="5280659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noFill/>
          <a:ln w="25907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1926EE1D-85F5-4389-ADF6-45249C2C6354}"/>
              </a:ext>
            </a:extLst>
          </p:cNvPr>
          <p:cNvSpPr txBox="1"/>
          <p:nvPr/>
        </p:nvSpPr>
        <p:spPr>
          <a:xfrm>
            <a:off x="6995202" y="2690909"/>
            <a:ext cx="641266" cy="20793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>
              <a:lnSpc>
                <a:spcPts val="1614"/>
              </a:lnSpc>
              <a:defRPr/>
            </a:pPr>
            <a:r>
              <a:rPr sz="1450" spc="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5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50" spc="5" dirty="0">
                <a:solidFill>
                  <a:srgbClr val="FFFFFF"/>
                </a:solidFill>
                <a:latin typeface="Arial"/>
                <a:cs typeface="Arial"/>
              </a:rPr>
              <a:t>digital</a:t>
            </a:r>
            <a:endParaRPr sz="1450">
              <a:latin typeface="Arial"/>
              <a:cs typeface="Arial"/>
            </a:endParaRPr>
          </a:p>
        </p:txBody>
      </p:sp>
      <p:sp>
        <p:nvSpPr>
          <p:cNvPr id="18" name="object 18">
            <a:extLst>
              <a:ext uri="{FF2B5EF4-FFF2-40B4-BE49-F238E27FC236}">
                <a16:creationId xmlns:a16="http://schemas.microsoft.com/office/drawing/2014/main" id="{7356DF6C-F0CD-4C19-8491-A40BDDF09D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25474" y="2407673"/>
            <a:ext cx="2560305" cy="628375"/>
          </a:xfrm>
        </p:spPr>
        <p:txBody>
          <a:bodyPr vert="horz" lIns="0" tIns="12698" rIns="0" bIns="0" rtlCol="0" anchor="ctr">
            <a:spAutoFit/>
          </a:bodyPr>
          <a:lstStyle/>
          <a:p>
            <a:pPr marL="12699">
              <a:spcBef>
                <a:spcPts val="100"/>
              </a:spcBef>
              <a:defRPr/>
            </a:pPr>
            <a:r>
              <a:rPr lang="id-ID" sz="4000" spc="60" dirty="0">
                <a:solidFill>
                  <a:schemeClr val="bg1"/>
                </a:solidFill>
                <a:latin typeface="Impact"/>
                <a:cs typeface="Impact"/>
              </a:rPr>
              <a:t>BPSDM</a:t>
            </a:r>
            <a:endParaRPr sz="4000" dirty="0">
              <a:solidFill>
                <a:schemeClr val="bg1"/>
              </a:solidFill>
              <a:latin typeface="Impact"/>
              <a:cs typeface="Impact"/>
            </a:endParaRPr>
          </a:p>
        </p:txBody>
      </p:sp>
      <p:sp>
        <p:nvSpPr>
          <p:cNvPr id="54292" name="object 20">
            <a:extLst>
              <a:ext uri="{FF2B5EF4-FFF2-40B4-BE49-F238E27FC236}">
                <a16:creationId xmlns:a16="http://schemas.microsoft.com/office/drawing/2014/main" id="{371E6BD5-7715-4070-B536-01D2519B03C7}"/>
              </a:ext>
            </a:extLst>
          </p:cNvPr>
          <p:cNvSpPr>
            <a:spLocks/>
          </p:cNvSpPr>
          <p:nvPr/>
        </p:nvSpPr>
        <p:spPr bwMode="auto">
          <a:xfrm>
            <a:off x="4980926" y="390921"/>
            <a:ext cx="985710" cy="885710"/>
          </a:xfrm>
          <a:custGeom>
            <a:avLst/>
            <a:gdLst>
              <a:gd name="T0" fmla="*/ 442722 w 885825"/>
              <a:gd name="T1" fmla="*/ 0 h 885825"/>
              <a:gd name="T2" fmla="*/ 370903 w 885825"/>
              <a:gd name="T3" fmla="*/ 5841 h 885825"/>
              <a:gd name="T4" fmla="*/ 302780 w 885825"/>
              <a:gd name="T5" fmla="*/ 22605 h 885825"/>
              <a:gd name="T6" fmla="*/ 239268 w 885825"/>
              <a:gd name="T7" fmla="*/ 49402 h 885825"/>
              <a:gd name="T8" fmla="*/ 181254 w 885825"/>
              <a:gd name="T9" fmla="*/ 85471 h 885825"/>
              <a:gd name="T10" fmla="*/ 129667 w 885825"/>
              <a:gd name="T11" fmla="*/ 129666 h 885825"/>
              <a:gd name="T12" fmla="*/ 85420 w 885825"/>
              <a:gd name="T13" fmla="*/ 181228 h 885825"/>
              <a:gd name="T14" fmla="*/ 49415 w 885825"/>
              <a:gd name="T15" fmla="*/ 239267 h 885825"/>
              <a:gd name="T16" fmla="*/ 22567 w 885825"/>
              <a:gd name="T17" fmla="*/ 302767 h 885825"/>
              <a:gd name="T18" fmla="*/ 5791 w 885825"/>
              <a:gd name="T19" fmla="*/ 370839 h 885825"/>
              <a:gd name="T20" fmla="*/ 0 w 885825"/>
              <a:gd name="T21" fmla="*/ 442722 h 885825"/>
              <a:gd name="T22" fmla="*/ 1473 w 885825"/>
              <a:gd name="T23" fmla="*/ 479044 h 885825"/>
              <a:gd name="T24" fmla="*/ 12865 w 885825"/>
              <a:gd name="T25" fmla="*/ 549148 h 885825"/>
              <a:gd name="T26" fmla="*/ 34785 w 885825"/>
              <a:gd name="T27" fmla="*/ 615061 h 885825"/>
              <a:gd name="T28" fmla="*/ 66332 w 885825"/>
              <a:gd name="T29" fmla="*/ 675894 h 885825"/>
              <a:gd name="T30" fmla="*/ 106565 w 885825"/>
              <a:gd name="T31" fmla="*/ 730885 h 885825"/>
              <a:gd name="T32" fmla="*/ 154597 w 885825"/>
              <a:gd name="T33" fmla="*/ 778890 h 885825"/>
              <a:gd name="T34" fmla="*/ 209511 w 885825"/>
              <a:gd name="T35" fmla="*/ 819150 h 885825"/>
              <a:gd name="T36" fmla="*/ 270395 w 885825"/>
              <a:gd name="T37" fmla="*/ 850646 h 885825"/>
              <a:gd name="T38" fmla="*/ 336334 w 885825"/>
              <a:gd name="T39" fmla="*/ 872616 h 885825"/>
              <a:gd name="T40" fmla="*/ 406412 w 885825"/>
              <a:gd name="T41" fmla="*/ 883920 h 885825"/>
              <a:gd name="T42" fmla="*/ 442722 w 885825"/>
              <a:gd name="T43" fmla="*/ 885444 h 885825"/>
              <a:gd name="T44" fmla="*/ 479031 w 885825"/>
              <a:gd name="T45" fmla="*/ 883920 h 885825"/>
              <a:gd name="T46" fmla="*/ 549109 w 885825"/>
              <a:gd name="T47" fmla="*/ 872616 h 885825"/>
              <a:gd name="T48" fmla="*/ 615048 w 885825"/>
              <a:gd name="T49" fmla="*/ 850646 h 885825"/>
              <a:gd name="T50" fmla="*/ 675932 w 885825"/>
              <a:gd name="T51" fmla="*/ 819150 h 885825"/>
              <a:gd name="T52" fmla="*/ 730885 w 885825"/>
              <a:gd name="T53" fmla="*/ 778890 h 885825"/>
              <a:gd name="T54" fmla="*/ 778891 w 885825"/>
              <a:gd name="T55" fmla="*/ 730885 h 885825"/>
              <a:gd name="T56" fmla="*/ 819150 w 885825"/>
              <a:gd name="T57" fmla="*/ 675894 h 885825"/>
              <a:gd name="T58" fmla="*/ 850646 w 885825"/>
              <a:gd name="T59" fmla="*/ 615061 h 885825"/>
              <a:gd name="T60" fmla="*/ 872616 w 885825"/>
              <a:gd name="T61" fmla="*/ 549148 h 885825"/>
              <a:gd name="T62" fmla="*/ 883919 w 885825"/>
              <a:gd name="T63" fmla="*/ 479044 h 885825"/>
              <a:gd name="T64" fmla="*/ 885444 w 885825"/>
              <a:gd name="T65" fmla="*/ 442722 h 885825"/>
              <a:gd name="T66" fmla="*/ 883919 w 885825"/>
              <a:gd name="T67" fmla="*/ 406400 h 885825"/>
              <a:gd name="T68" fmla="*/ 872616 w 885825"/>
              <a:gd name="T69" fmla="*/ 336296 h 885825"/>
              <a:gd name="T70" fmla="*/ 850646 w 885825"/>
              <a:gd name="T71" fmla="*/ 270383 h 885825"/>
              <a:gd name="T72" fmla="*/ 819150 w 885825"/>
              <a:gd name="T73" fmla="*/ 209550 h 885825"/>
              <a:gd name="T74" fmla="*/ 778891 w 885825"/>
              <a:gd name="T75" fmla="*/ 154559 h 885825"/>
              <a:gd name="T76" fmla="*/ 730885 w 885825"/>
              <a:gd name="T77" fmla="*/ 106552 h 885825"/>
              <a:gd name="T78" fmla="*/ 675932 w 885825"/>
              <a:gd name="T79" fmla="*/ 66294 h 885825"/>
              <a:gd name="T80" fmla="*/ 615048 w 885825"/>
              <a:gd name="T81" fmla="*/ 34798 h 885825"/>
              <a:gd name="T82" fmla="*/ 549109 w 885825"/>
              <a:gd name="T83" fmla="*/ 12826 h 885825"/>
              <a:gd name="T84" fmla="*/ 479031 w 885825"/>
              <a:gd name="T85" fmla="*/ 1524 h 885825"/>
              <a:gd name="T86" fmla="*/ 442722 w 885825"/>
              <a:gd name="T87" fmla="*/ 0 h 88582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885825" h="885825">
                <a:moveTo>
                  <a:pt x="442722" y="0"/>
                </a:moveTo>
                <a:lnTo>
                  <a:pt x="370903" y="5841"/>
                </a:lnTo>
                <a:lnTo>
                  <a:pt x="302780" y="22605"/>
                </a:lnTo>
                <a:lnTo>
                  <a:pt x="239268" y="49402"/>
                </a:lnTo>
                <a:lnTo>
                  <a:pt x="181254" y="85471"/>
                </a:lnTo>
                <a:lnTo>
                  <a:pt x="129667" y="129666"/>
                </a:lnTo>
                <a:lnTo>
                  <a:pt x="85420" y="181228"/>
                </a:lnTo>
                <a:lnTo>
                  <a:pt x="49415" y="239267"/>
                </a:lnTo>
                <a:lnTo>
                  <a:pt x="22567" y="302767"/>
                </a:lnTo>
                <a:lnTo>
                  <a:pt x="5791" y="370839"/>
                </a:lnTo>
                <a:lnTo>
                  <a:pt x="0" y="442722"/>
                </a:lnTo>
                <a:lnTo>
                  <a:pt x="1473" y="479044"/>
                </a:lnTo>
                <a:lnTo>
                  <a:pt x="12865" y="549148"/>
                </a:lnTo>
                <a:lnTo>
                  <a:pt x="34785" y="615061"/>
                </a:lnTo>
                <a:lnTo>
                  <a:pt x="66332" y="675894"/>
                </a:lnTo>
                <a:lnTo>
                  <a:pt x="106565" y="730885"/>
                </a:lnTo>
                <a:lnTo>
                  <a:pt x="154597" y="778890"/>
                </a:lnTo>
                <a:lnTo>
                  <a:pt x="209511" y="819150"/>
                </a:lnTo>
                <a:lnTo>
                  <a:pt x="270395" y="850646"/>
                </a:lnTo>
                <a:lnTo>
                  <a:pt x="336334" y="872616"/>
                </a:lnTo>
                <a:lnTo>
                  <a:pt x="406412" y="883920"/>
                </a:lnTo>
                <a:lnTo>
                  <a:pt x="442722" y="885444"/>
                </a:lnTo>
                <a:lnTo>
                  <a:pt x="479031" y="883920"/>
                </a:lnTo>
                <a:lnTo>
                  <a:pt x="549109" y="872616"/>
                </a:lnTo>
                <a:lnTo>
                  <a:pt x="615048" y="850646"/>
                </a:lnTo>
                <a:lnTo>
                  <a:pt x="675932" y="819150"/>
                </a:lnTo>
                <a:lnTo>
                  <a:pt x="730885" y="778890"/>
                </a:lnTo>
                <a:lnTo>
                  <a:pt x="778891" y="730885"/>
                </a:lnTo>
                <a:lnTo>
                  <a:pt x="819150" y="675894"/>
                </a:lnTo>
                <a:lnTo>
                  <a:pt x="850646" y="615061"/>
                </a:lnTo>
                <a:lnTo>
                  <a:pt x="872616" y="549148"/>
                </a:lnTo>
                <a:lnTo>
                  <a:pt x="883919" y="479044"/>
                </a:lnTo>
                <a:lnTo>
                  <a:pt x="885444" y="442722"/>
                </a:lnTo>
                <a:lnTo>
                  <a:pt x="883919" y="406400"/>
                </a:lnTo>
                <a:lnTo>
                  <a:pt x="872616" y="336296"/>
                </a:lnTo>
                <a:lnTo>
                  <a:pt x="850646" y="270383"/>
                </a:lnTo>
                <a:lnTo>
                  <a:pt x="819150" y="209550"/>
                </a:lnTo>
                <a:lnTo>
                  <a:pt x="778891" y="154559"/>
                </a:lnTo>
                <a:lnTo>
                  <a:pt x="730885" y="106552"/>
                </a:lnTo>
                <a:lnTo>
                  <a:pt x="675932" y="66294"/>
                </a:lnTo>
                <a:lnTo>
                  <a:pt x="615048" y="34798"/>
                </a:lnTo>
                <a:lnTo>
                  <a:pt x="549109" y="12826"/>
                </a:lnTo>
                <a:lnTo>
                  <a:pt x="479031" y="1524"/>
                </a:lnTo>
                <a:lnTo>
                  <a:pt x="442722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54294" name="object 22">
            <a:extLst>
              <a:ext uri="{FF2B5EF4-FFF2-40B4-BE49-F238E27FC236}">
                <a16:creationId xmlns:a16="http://schemas.microsoft.com/office/drawing/2014/main" id="{4541F1BE-B7A4-4170-9257-E7F76BB92199}"/>
              </a:ext>
            </a:extLst>
          </p:cNvPr>
          <p:cNvSpPr>
            <a:spLocks/>
          </p:cNvSpPr>
          <p:nvPr/>
        </p:nvSpPr>
        <p:spPr bwMode="auto">
          <a:xfrm>
            <a:off x="4944419" y="1762343"/>
            <a:ext cx="1284120" cy="911106"/>
          </a:xfrm>
          <a:custGeom>
            <a:avLst/>
            <a:gdLst>
              <a:gd name="T0" fmla="*/ 589463 w 1283335"/>
              <a:gd name="T1" fmla="*/ 2031 h 1262379"/>
              <a:gd name="T2" fmla="*/ 487787 w 1283335"/>
              <a:gd name="T3" fmla="*/ 18283 h 1262379"/>
              <a:gd name="T4" fmla="*/ 392085 w 1283335"/>
              <a:gd name="T5" fmla="*/ 49645 h 1262379"/>
              <a:gd name="T6" fmla="*/ 303881 w 1283335"/>
              <a:gd name="T7" fmla="*/ 94591 h 1262379"/>
              <a:gd name="T8" fmla="*/ 224193 w 1283335"/>
              <a:gd name="T9" fmla="*/ 151854 h 1262379"/>
              <a:gd name="T10" fmla="*/ 154546 w 1283335"/>
              <a:gd name="T11" fmla="*/ 220290 h 1262379"/>
              <a:gd name="T12" fmla="*/ 96209 w 1283335"/>
              <a:gd name="T13" fmla="*/ 298502 h 1262379"/>
              <a:gd name="T14" fmla="*/ 50455 w 1283335"/>
              <a:gd name="T15" fmla="*/ 385349 h 1262379"/>
              <a:gd name="T16" fmla="*/ 18682 w 1283335"/>
              <a:gd name="T17" fmla="*/ 479178 h 1262379"/>
              <a:gd name="T18" fmla="*/ 2160 w 1283335"/>
              <a:gd name="T19" fmla="*/ 579102 h 1262379"/>
              <a:gd name="T20" fmla="*/ 2160 w 1283335"/>
              <a:gd name="T21" fmla="*/ 682454 h 1262379"/>
              <a:gd name="T22" fmla="*/ 18682 w 1283335"/>
              <a:gd name="T23" fmla="*/ 782378 h 1262379"/>
              <a:gd name="T24" fmla="*/ 50455 w 1283335"/>
              <a:gd name="T25" fmla="*/ 876208 h 1262379"/>
              <a:gd name="T26" fmla="*/ 96209 w 1283335"/>
              <a:gd name="T27" fmla="*/ 963054 h 1262379"/>
              <a:gd name="T28" fmla="*/ 154546 w 1283335"/>
              <a:gd name="T29" fmla="*/ 1041266 h 1262379"/>
              <a:gd name="T30" fmla="*/ 224193 w 1283335"/>
              <a:gd name="T31" fmla="*/ 1109702 h 1262379"/>
              <a:gd name="T32" fmla="*/ 303881 w 1283335"/>
              <a:gd name="T33" fmla="*/ 1166965 h 1262379"/>
              <a:gd name="T34" fmla="*/ 392085 w 1283335"/>
              <a:gd name="T35" fmla="*/ 1211912 h 1262379"/>
              <a:gd name="T36" fmla="*/ 487787 w 1283335"/>
              <a:gd name="T37" fmla="*/ 1243273 h 1262379"/>
              <a:gd name="T38" fmla="*/ 589463 w 1283335"/>
              <a:gd name="T39" fmla="*/ 1259525 h 1262379"/>
              <a:gd name="T40" fmla="*/ 694697 w 1283335"/>
              <a:gd name="T41" fmla="*/ 1259525 h 1262379"/>
              <a:gd name="T42" fmla="*/ 796373 w 1283335"/>
              <a:gd name="T43" fmla="*/ 1243273 h 1262379"/>
              <a:gd name="T44" fmla="*/ 891948 w 1283335"/>
              <a:gd name="T45" fmla="*/ 1211912 h 1262379"/>
              <a:gd name="T46" fmla="*/ 980278 w 1283335"/>
              <a:gd name="T47" fmla="*/ 1166965 h 1262379"/>
              <a:gd name="T48" fmla="*/ 1059838 w 1283335"/>
              <a:gd name="T49" fmla="*/ 1109702 h 1262379"/>
              <a:gd name="T50" fmla="*/ 1129614 w 1283335"/>
              <a:gd name="T51" fmla="*/ 1041266 h 1262379"/>
              <a:gd name="T52" fmla="*/ 1187951 w 1283335"/>
              <a:gd name="T53" fmla="*/ 963054 h 1262379"/>
              <a:gd name="T54" fmla="*/ 1233704 w 1283335"/>
              <a:gd name="T55" fmla="*/ 876208 h 1262379"/>
              <a:gd name="T56" fmla="*/ 1265478 w 1283335"/>
              <a:gd name="T57" fmla="*/ 782378 h 1262379"/>
              <a:gd name="T58" fmla="*/ 1282000 w 1283335"/>
              <a:gd name="T59" fmla="*/ 682454 h 1262379"/>
              <a:gd name="T60" fmla="*/ 1282000 w 1283335"/>
              <a:gd name="T61" fmla="*/ 579102 h 1262379"/>
              <a:gd name="T62" fmla="*/ 1265478 w 1283335"/>
              <a:gd name="T63" fmla="*/ 479178 h 1262379"/>
              <a:gd name="T64" fmla="*/ 1233704 w 1283335"/>
              <a:gd name="T65" fmla="*/ 385349 h 1262379"/>
              <a:gd name="T66" fmla="*/ 1187951 w 1283335"/>
              <a:gd name="T67" fmla="*/ 298502 h 1262379"/>
              <a:gd name="T68" fmla="*/ 1129614 w 1283335"/>
              <a:gd name="T69" fmla="*/ 220290 h 1262379"/>
              <a:gd name="T70" fmla="*/ 1059838 w 1283335"/>
              <a:gd name="T71" fmla="*/ 151854 h 1262379"/>
              <a:gd name="T72" fmla="*/ 980278 w 1283335"/>
              <a:gd name="T73" fmla="*/ 94591 h 1262379"/>
              <a:gd name="T74" fmla="*/ 891948 w 1283335"/>
              <a:gd name="T75" fmla="*/ 49645 h 1262379"/>
              <a:gd name="T76" fmla="*/ 796373 w 1283335"/>
              <a:gd name="T77" fmla="*/ 18283 h 1262379"/>
              <a:gd name="T78" fmla="*/ 694697 w 1283335"/>
              <a:gd name="T79" fmla="*/ 2031 h 1262379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83335" h="1262379">
                <a:moveTo>
                  <a:pt x="641604" y="0"/>
                </a:moveTo>
                <a:lnTo>
                  <a:pt x="589026" y="2032"/>
                </a:lnTo>
                <a:lnTo>
                  <a:pt x="537591" y="8255"/>
                </a:lnTo>
                <a:lnTo>
                  <a:pt x="487425" y="18288"/>
                </a:lnTo>
                <a:lnTo>
                  <a:pt x="438785" y="32131"/>
                </a:lnTo>
                <a:lnTo>
                  <a:pt x="391794" y="49657"/>
                </a:lnTo>
                <a:lnTo>
                  <a:pt x="346710" y="70485"/>
                </a:lnTo>
                <a:lnTo>
                  <a:pt x="303656" y="94615"/>
                </a:lnTo>
                <a:lnTo>
                  <a:pt x="262636" y="121793"/>
                </a:lnTo>
                <a:lnTo>
                  <a:pt x="224027" y="151892"/>
                </a:lnTo>
                <a:lnTo>
                  <a:pt x="187960" y="184785"/>
                </a:lnTo>
                <a:lnTo>
                  <a:pt x="154431" y="220345"/>
                </a:lnTo>
                <a:lnTo>
                  <a:pt x="123825" y="258318"/>
                </a:lnTo>
                <a:lnTo>
                  <a:pt x="96138" y="298577"/>
                </a:lnTo>
                <a:lnTo>
                  <a:pt x="71627" y="340995"/>
                </a:lnTo>
                <a:lnTo>
                  <a:pt x="50418" y="385445"/>
                </a:lnTo>
                <a:lnTo>
                  <a:pt x="32766" y="431546"/>
                </a:lnTo>
                <a:lnTo>
                  <a:pt x="18668" y="479298"/>
                </a:lnTo>
                <a:lnTo>
                  <a:pt x="8381" y="528574"/>
                </a:lnTo>
                <a:lnTo>
                  <a:pt x="2158" y="579247"/>
                </a:lnTo>
                <a:lnTo>
                  <a:pt x="0" y="630936"/>
                </a:lnTo>
                <a:lnTo>
                  <a:pt x="2158" y="682625"/>
                </a:lnTo>
                <a:lnTo>
                  <a:pt x="8381" y="733298"/>
                </a:lnTo>
                <a:lnTo>
                  <a:pt x="18668" y="782574"/>
                </a:lnTo>
                <a:lnTo>
                  <a:pt x="32766" y="830326"/>
                </a:lnTo>
                <a:lnTo>
                  <a:pt x="50418" y="876427"/>
                </a:lnTo>
                <a:lnTo>
                  <a:pt x="71627" y="920877"/>
                </a:lnTo>
                <a:lnTo>
                  <a:pt x="96138" y="963295"/>
                </a:lnTo>
                <a:lnTo>
                  <a:pt x="123825" y="1003554"/>
                </a:lnTo>
                <a:lnTo>
                  <a:pt x="154431" y="1041527"/>
                </a:lnTo>
                <a:lnTo>
                  <a:pt x="187960" y="1077087"/>
                </a:lnTo>
                <a:lnTo>
                  <a:pt x="224027" y="1109980"/>
                </a:lnTo>
                <a:lnTo>
                  <a:pt x="262636" y="1140079"/>
                </a:lnTo>
                <a:lnTo>
                  <a:pt x="303656" y="1167257"/>
                </a:lnTo>
                <a:lnTo>
                  <a:pt x="346710" y="1191387"/>
                </a:lnTo>
                <a:lnTo>
                  <a:pt x="391794" y="1212215"/>
                </a:lnTo>
                <a:lnTo>
                  <a:pt x="438785" y="1229741"/>
                </a:lnTo>
                <a:lnTo>
                  <a:pt x="487425" y="1243584"/>
                </a:lnTo>
                <a:lnTo>
                  <a:pt x="537591" y="1253617"/>
                </a:lnTo>
                <a:lnTo>
                  <a:pt x="589026" y="1259840"/>
                </a:lnTo>
                <a:lnTo>
                  <a:pt x="641604" y="1261872"/>
                </a:lnTo>
                <a:lnTo>
                  <a:pt x="694182" y="1259840"/>
                </a:lnTo>
                <a:lnTo>
                  <a:pt x="745617" y="1253617"/>
                </a:lnTo>
                <a:lnTo>
                  <a:pt x="795782" y="1243584"/>
                </a:lnTo>
                <a:lnTo>
                  <a:pt x="844295" y="1229741"/>
                </a:lnTo>
                <a:lnTo>
                  <a:pt x="891286" y="1212215"/>
                </a:lnTo>
                <a:lnTo>
                  <a:pt x="936370" y="1191387"/>
                </a:lnTo>
                <a:lnTo>
                  <a:pt x="979551" y="1167257"/>
                </a:lnTo>
                <a:lnTo>
                  <a:pt x="1020444" y="1140079"/>
                </a:lnTo>
                <a:lnTo>
                  <a:pt x="1059052" y="1109980"/>
                </a:lnTo>
                <a:lnTo>
                  <a:pt x="1095248" y="1077087"/>
                </a:lnTo>
                <a:lnTo>
                  <a:pt x="1128776" y="1041527"/>
                </a:lnTo>
                <a:lnTo>
                  <a:pt x="1159383" y="1003554"/>
                </a:lnTo>
                <a:lnTo>
                  <a:pt x="1187069" y="963295"/>
                </a:lnTo>
                <a:lnTo>
                  <a:pt x="1211580" y="920877"/>
                </a:lnTo>
                <a:lnTo>
                  <a:pt x="1232789" y="876427"/>
                </a:lnTo>
                <a:lnTo>
                  <a:pt x="1250442" y="830326"/>
                </a:lnTo>
                <a:lnTo>
                  <a:pt x="1264539" y="782574"/>
                </a:lnTo>
                <a:lnTo>
                  <a:pt x="1274826" y="733298"/>
                </a:lnTo>
                <a:lnTo>
                  <a:pt x="1281049" y="682625"/>
                </a:lnTo>
                <a:lnTo>
                  <a:pt x="1283208" y="630936"/>
                </a:lnTo>
                <a:lnTo>
                  <a:pt x="1281049" y="579247"/>
                </a:lnTo>
                <a:lnTo>
                  <a:pt x="1274826" y="528574"/>
                </a:lnTo>
                <a:lnTo>
                  <a:pt x="1264539" y="479298"/>
                </a:lnTo>
                <a:lnTo>
                  <a:pt x="1250442" y="431546"/>
                </a:lnTo>
                <a:lnTo>
                  <a:pt x="1232789" y="385445"/>
                </a:lnTo>
                <a:lnTo>
                  <a:pt x="1211580" y="340995"/>
                </a:lnTo>
                <a:lnTo>
                  <a:pt x="1187069" y="298577"/>
                </a:lnTo>
                <a:lnTo>
                  <a:pt x="1159383" y="258318"/>
                </a:lnTo>
                <a:lnTo>
                  <a:pt x="1128776" y="220345"/>
                </a:lnTo>
                <a:lnTo>
                  <a:pt x="1095248" y="184785"/>
                </a:lnTo>
                <a:lnTo>
                  <a:pt x="1059052" y="151892"/>
                </a:lnTo>
                <a:lnTo>
                  <a:pt x="1020444" y="121793"/>
                </a:lnTo>
                <a:lnTo>
                  <a:pt x="979551" y="94615"/>
                </a:lnTo>
                <a:lnTo>
                  <a:pt x="936370" y="70485"/>
                </a:lnTo>
                <a:lnTo>
                  <a:pt x="891286" y="49657"/>
                </a:lnTo>
                <a:lnTo>
                  <a:pt x="844295" y="32131"/>
                </a:lnTo>
                <a:lnTo>
                  <a:pt x="795782" y="18288"/>
                </a:lnTo>
                <a:lnTo>
                  <a:pt x="745617" y="8255"/>
                </a:lnTo>
                <a:lnTo>
                  <a:pt x="694182" y="2032"/>
                </a:lnTo>
                <a:lnTo>
                  <a:pt x="641604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60432" name="object 24">
            <a:extLst>
              <a:ext uri="{FF2B5EF4-FFF2-40B4-BE49-F238E27FC236}">
                <a16:creationId xmlns:a16="http://schemas.microsoft.com/office/drawing/2014/main" id="{B4CE9E70-DD9D-46E1-90A9-261BA23644F4}"/>
              </a:ext>
            </a:extLst>
          </p:cNvPr>
          <p:cNvSpPr>
            <a:spLocks/>
          </p:cNvSpPr>
          <p:nvPr/>
        </p:nvSpPr>
        <p:spPr bwMode="auto">
          <a:xfrm>
            <a:off x="4944419" y="3057574"/>
            <a:ext cx="1007931" cy="911106"/>
          </a:xfrm>
          <a:custGeom>
            <a:avLst/>
            <a:gdLst>
              <a:gd name="T0" fmla="*/ 387104 w 1205864"/>
              <a:gd name="T1" fmla="*/ 990 h 1262379"/>
              <a:gd name="T2" fmla="*/ 320291 w 1205864"/>
              <a:gd name="T3" fmla="*/ 8906 h 1262379"/>
              <a:gd name="T4" fmla="*/ 257565 w 1205864"/>
              <a:gd name="T5" fmla="*/ 24184 h 1262379"/>
              <a:gd name="T6" fmla="*/ 199549 w 1205864"/>
              <a:gd name="T7" fmla="*/ 46078 h 1262379"/>
              <a:gd name="T8" fmla="*/ 147218 w 1205864"/>
              <a:gd name="T9" fmla="*/ 73973 h 1262379"/>
              <a:gd name="T10" fmla="*/ 101463 w 1205864"/>
              <a:gd name="T11" fmla="*/ 107310 h 1262379"/>
              <a:gd name="T12" fmla="*/ 63171 w 1205864"/>
              <a:gd name="T13" fmla="*/ 145411 h 1262379"/>
              <a:gd name="T14" fmla="*/ 33139 w 1205864"/>
              <a:gd name="T15" fmla="*/ 187716 h 1262379"/>
              <a:gd name="T16" fmla="*/ 12259 w 1205864"/>
              <a:gd name="T17" fmla="*/ 233424 h 1262379"/>
              <a:gd name="T18" fmla="*/ 1421 w 1205864"/>
              <a:gd name="T19" fmla="*/ 282099 h 1262379"/>
              <a:gd name="T20" fmla="*/ 1421 w 1205864"/>
              <a:gd name="T21" fmla="*/ 332446 h 1262379"/>
              <a:gd name="T22" fmla="*/ 12259 w 1205864"/>
              <a:gd name="T23" fmla="*/ 381122 h 1262379"/>
              <a:gd name="T24" fmla="*/ 33139 w 1205864"/>
              <a:gd name="T25" fmla="*/ 426829 h 1262379"/>
              <a:gd name="T26" fmla="*/ 63171 w 1205864"/>
              <a:gd name="T27" fmla="*/ 469135 h 1262379"/>
              <a:gd name="T28" fmla="*/ 101463 w 1205864"/>
              <a:gd name="T29" fmla="*/ 507222 h 1262379"/>
              <a:gd name="T30" fmla="*/ 147218 w 1205864"/>
              <a:gd name="T31" fmla="*/ 540559 h 1262379"/>
              <a:gd name="T32" fmla="*/ 199549 w 1205864"/>
              <a:gd name="T33" fmla="*/ 568497 h 1262379"/>
              <a:gd name="T34" fmla="*/ 257565 w 1205864"/>
              <a:gd name="T35" fmla="*/ 590393 h 1262379"/>
              <a:gd name="T36" fmla="*/ 320291 w 1205864"/>
              <a:gd name="T37" fmla="*/ 605614 h 1262379"/>
              <a:gd name="T38" fmla="*/ 387104 w 1205864"/>
              <a:gd name="T39" fmla="*/ 613524 h 1262379"/>
              <a:gd name="T40" fmla="*/ 456226 w 1205864"/>
              <a:gd name="T41" fmla="*/ 613524 h 1262379"/>
              <a:gd name="T42" fmla="*/ 522950 w 1205864"/>
              <a:gd name="T43" fmla="*/ 605614 h 1262379"/>
              <a:gd name="T44" fmla="*/ 585765 w 1205864"/>
              <a:gd name="T45" fmla="*/ 590393 h 1262379"/>
              <a:gd name="T46" fmla="*/ 643781 w 1205864"/>
              <a:gd name="T47" fmla="*/ 568497 h 1262379"/>
              <a:gd name="T48" fmla="*/ 696023 w 1205864"/>
              <a:gd name="T49" fmla="*/ 540559 h 1262379"/>
              <a:gd name="T50" fmla="*/ 741780 w 1205864"/>
              <a:gd name="T51" fmla="*/ 507222 h 1262379"/>
              <a:gd name="T52" fmla="*/ 780161 w 1205864"/>
              <a:gd name="T53" fmla="*/ 469135 h 1262379"/>
              <a:gd name="T54" fmla="*/ 810191 w 1205864"/>
              <a:gd name="T55" fmla="*/ 426829 h 1262379"/>
              <a:gd name="T56" fmla="*/ 831070 w 1205864"/>
              <a:gd name="T57" fmla="*/ 381122 h 1262379"/>
              <a:gd name="T58" fmla="*/ 841909 w 1205864"/>
              <a:gd name="T59" fmla="*/ 332446 h 1262379"/>
              <a:gd name="T60" fmla="*/ 841909 w 1205864"/>
              <a:gd name="T61" fmla="*/ 282099 h 1262379"/>
              <a:gd name="T62" fmla="*/ 831070 w 1205864"/>
              <a:gd name="T63" fmla="*/ 233424 h 1262379"/>
              <a:gd name="T64" fmla="*/ 810191 w 1205864"/>
              <a:gd name="T65" fmla="*/ 187716 h 1262379"/>
              <a:gd name="T66" fmla="*/ 780161 w 1205864"/>
              <a:gd name="T67" fmla="*/ 145411 h 1262379"/>
              <a:gd name="T68" fmla="*/ 741780 w 1205864"/>
              <a:gd name="T69" fmla="*/ 107310 h 1262379"/>
              <a:gd name="T70" fmla="*/ 696023 w 1205864"/>
              <a:gd name="T71" fmla="*/ 73973 h 1262379"/>
              <a:gd name="T72" fmla="*/ 643781 w 1205864"/>
              <a:gd name="T73" fmla="*/ 46078 h 1262379"/>
              <a:gd name="T74" fmla="*/ 585765 w 1205864"/>
              <a:gd name="T75" fmla="*/ 24184 h 1262379"/>
              <a:gd name="T76" fmla="*/ 522950 w 1205864"/>
              <a:gd name="T77" fmla="*/ 8906 h 1262379"/>
              <a:gd name="T78" fmla="*/ 456226 w 1205864"/>
              <a:gd name="T79" fmla="*/ 990 h 1262379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05864" h="1262379">
                <a:moveTo>
                  <a:pt x="602741" y="0"/>
                </a:moveTo>
                <a:lnTo>
                  <a:pt x="553338" y="2032"/>
                </a:lnTo>
                <a:lnTo>
                  <a:pt x="504951" y="8255"/>
                </a:lnTo>
                <a:lnTo>
                  <a:pt x="457835" y="18288"/>
                </a:lnTo>
                <a:lnTo>
                  <a:pt x="412241" y="32131"/>
                </a:lnTo>
                <a:lnTo>
                  <a:pt x="368173" y="49657"/>
                </a:lnTo>
                <a:lnTo>
                  <a:pt x="325754" y="70485"/>
                </a:lnTo>
                <a:lnTo>
                  <a:pt x="285241" y="94615"/>
                </a:lnTo>
                <a:lnTo>
                  <a:pt x="246761" y="121793"/>
                </a:lnTo>
                <a:lnTo>
                  <a:pt x="210438" y="151892"/>
                </a:lnTo>
                <a:lnTo>
                  <a:pt x="176529" y="184785"/>
                </a:lnTo>
                <a:lnTo>
                  <a:pt x="145034" y="220345"/>
                </a:lnTo>
                <a:lnTo>
                  <a:pt x="116331" y="258318"/>
                </a:lnTo>
                <a:lnTo>
                  <a:pt x="90297" y="298577"/>
                </a:lnTo>
                <a:lnTo>
                  <a:pt x="67310" y="340995"/>
                </a:lnTo>
                <a:lnTo>
                  <a:pt x="47371" y="385445"/>
                </a:lnTo>
                <a:lnTo>
                  <a:pt x="30734" y="431546"/>
                </a:lnTo>
                <a:lnTo>
                  <a:pt x="17525" y="479298"/>
                </a:lnTo>
                <a:lnTo>
                  <a:pt x="7874" y="528574"/>
                </a:lnTo>
                <a:lnTo>
                  <a:pt x="2031" y="579247"/>
                </a:lnTo>
                <a:lnTo>
                  <a:pt x="0" y="630936"/>
                </a:lnTo>
                <a:lnTo>
                  <a:pt x="2031" y="682625"/>
                </a:lnTo>
                <a:lnTo>
                  <a:pt x="7874" y="733298"/>
                </a:lnTo>
                <a:lnTo>
                  <a:pt x="17525" y="782574"/>
                </a:lnTo>
                <a:lnTo>
                  <a:pt x="30734" y="830326"/>
                </a:lnTo>
                <a:lnTo>
                  <a:pt x="47371" y="876427"/>
                </a:lnTo>
                <a:lnTo>
                  <a:pt x="67310" y="920877"/>
                </a:lnTo>
                <a:lnTo>
                  <a:pt x="90297" y="963295"/>
                </a:lnTo>
                <a:lnTo>
                  <a:pt x="116331" y="1003554"/>
                </a:lnTo>
                <a:lnTo>
                  <a:pt x="145034" y="1041501"/>
                </a:lnTo>
                <a:lnTo>
                  <a:pt x="176529" y="1077036"/>
                </a:lnTo>
                <a:lnTo>
                  <a:pt x="210438" y="1109954"/>
                </a:lnTo>
                <a:lnTo>
                  <a:pt x="246761" y="1140104"/>
                </a:lnTo>
                <a:lnTo>
                  <a:pt x="285241" y="1167320"/>
                </a:lnTo>
                <a:lnTo>
                  <a:pt x="325754" y="1191425"/>
                </a:lnTo>
                <a:lnTo>
                  <a:pt x="368173" y="1212278"/>
                </a:lnTo>
                <a:lnTo>
                  <a:pt x="412241" y="1229690"/>
                </a:lnTo>
                <a:lnTo>
                  <a:pt x="457835" y="1243533"/>
                </a:lnTo>
                <a:lnTo>
                  <a:pt x="504951" y="1253617"/>
                </a:lnTo>
                <a:lnTo>
                  <a:pt x="553338" y="1259776"/>
                </a:lnTo>
                <a:lnTo>
                  <a:pt x="602741" y="1261872"/>
                </a:lnTo>
                <a:lnTo>
                  <a:pt x="652144" y="1259776"/>
                </a:lnTo>
                <a:lnTo>
                  <a:pt x="700531" y="1253617"/>
                </a:lnTo>
                <a:lnTo>
                  <a:pt x="747522" y="1243533"/>
                </a:lnTo>
                <a:lnTo>
                  <a:pt x="793241" y="1229690"/>
                </a:lnTo>
                <a:lnTo>
                  <a:pt x="837311" y="1212278"/>
                </a:lnTo>
                <a:lnTo>
                  <a:pt x="879728" y="1191425"/>
                </a:lnTo>
                <a:lnTo>
                  <a:pt x="920241" y="1167320"/>
                </a:lnTo>
                <a:lnTo>
                  <a:pt x="958723" y="1140104"/>
                </a:lnTo>
                <a:lnTo>
                  <a:pt x="994917" y="1109954"/>
                </a:lnTo>
                <a:lnTo>
                  <a:pt x="1028953" y="1077036"/>
                </a:lnTo>
                <a:lnTo>
                  <a:pt x="1060323" y="1041501"/>
                </a:lnTo>
                <a:lnTo>
                  <a:pt x="1089152" y="1003554"/>
                </a:lnTo>
                <a:lnTo>
                  <a:pt x="1115187" y="963295"/>
                </a:lnTo>
                <a:lnTo>
                  <a:pt x="1138174" y="920877"/>
                </a:lnTo>
                <a:lnTo>
                  <a:pt x="1158113" y="876427"/>
                </a:lnTo>
                <a:lnTo>
                  <a:pt x="1174750" y="830326"/>
                </a:lnTo>
                <a:lnTo>
                  <a:pt x="1187958" y="782574"/>
                </a:lnTo>
                <a:lnTo>
                  <a:pt x="1197610" y="733298"/>
                </a:lnTo>
                <a:lnTo>
                  <a:pt x="1203452" y="682625"/>
                </a:lnTo>
                <a:lnTo>
                  <a:pt x="1205484" y="630936"/>
                </a:lnTo>
                <a:lnTo>
                  <a:pt x="1203452" y="579247"/>
                </a:lnTo>
                <a:lnTo>
                  <a:pt x="1197610" y="528574"/>
                </a:lnTo>
                <a:lnTo>
                  <a:pt x="1187958" y="479298"/>
                </a:lnTo>
                <a:lnTo>
                  <a:pt x="1174750" y="431546"/>
                </a:lnTo>
                <a:lnTo>
                  <a:pt x="1158113" y="385445"/>
                </a:lnTo>
                <a:lnTo>
                  <a:pt x="1138174" y="340995"/>
                </a:lnTo>
                <a:lnTo>
                  <a:pt x="1115187" y="298577"/>
                </a:lnTo>
                <a:lnTo>
                  <a:pt x="1089152" y="258318"/>
                </a:lnTo>
                <a:lnTo>
                  <a:pt x="1060323" y="220345"/>
                </a:lnTo>
                <a:lnTo>
                  <a:pt x="1028953" y="184785"/>
                </a:lnTo>
                <a:lnTo>
                  <a:pt x="994917" y="151892"/>
                </a:lnTo>
                <a:lnTo>
                  <a:pt x="958723" y="121793"/>
                </a:lnTo>
                <a:lnTo>
                  <a:pt x="920241" y="94615"/>
                </a:lnTo>
                <a:lnTo>
                  <a:pt x="879728" y="70485"/>
                </a:lnTo>
                <a:lnTo>
                  <a:pt x="837311" y="49657"/>
                </a:lnTo>
                <a:lnTo>
                  <a:pt x="793241" y="32131"/>
                </a:lnTo>
                <a:lnTo>
                  <a:pt x="747522" y="18288"/>
                </a:lnTo>
                <a:lnTo>
                  <a:pt x="700531" y="8255"/>
                </a:lnTo>
                <a:lnTo>
                  <a:pt x="652144" y="2032"/>
                </a:lnTo>
                <a:lnTo>
                  <a:pt x="602741" y="0"/>
                </a:lnTo>
                <a:close/>
              </a:path>
            </a:pathLst>
          </a:custGeom>
          <a:solidFill>
            <a:srgbClr val="EC7C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0433" name="object 30">
            <a:extLst>
              <a:ext uri="{FF2B5EF4-FFF2-40B4-BE49-F238E27FC236}">
                <a16:creationId xmlns:a16="http://schemas.microsoft.com/office/drawing/2014/main" id="{CF453FD4-F060-4CC1-9C6C-B0F4C60F5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1877" y="3054399"/>
            <a:ext cx="6019016" cy="923805"/>
          </a:xfrm>
          <a:prstGeom prst="rect">
            <a:avLst/>
          </a:prstGeom>
          <a:solidFill>
            <a:srgbClr val="C00000"/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2375"/>
              </a:lnSpc>
              <a:spcBef>
                <a:spcPct val="0"/>
              </a:spcBef>
              <a:buNone/>
            </a:pPr>
            <a:r>
              <a:rPr lang="id-ID" altLang="en-US" sz="2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Dukungan Bahan :</a:t>
            </a:r>
            <a:endParaRPr lang="en-US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d-ID" altLang="en-US" sz="2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Bahan pembelajaran yang contentnya (kurikulum, silabi, modul) yang tepat dan memadai</a:t>
            </a:r>
            <a:endParaRPr lang="en-US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274" name="object 31">
            <a:extLst>
              <a:ext uri="{FF2B5EF4-FFF2-40B4-BE49-F238E27FC236}">
                <a16:creationId xmlns:a16="http://schemas.microsoft.com/office/drawing/2014/main" id="{4178090C-AA7C-428B-B75C-88DD40B75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2670" y="1749644"/>
            <a:ext cx="5968223" cy="923805"/>
          </a:xfrm>
          <a:prstGeom prst="rect">
            <a:avLst/>
          </a:prstGeom>
          <a:solidFill>
            <a:schemeClr val="accent6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2375"/>
              </a:lnSpc>
              <a:spcBef>
                <a:spcPct val="0"/>
              </a:spcBef>
              <a:buNone/>
              <a:defRPr/>
            </a:pPr>
            <a:r>
              <a:rPr lang="id-ID" alt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Dukungan </a:t>
            </a:r>
            <a:r>
              <a:rPr lang="id-ID" altLang="en-US" sz="20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Sarpras</a:t>
            </a:r>
            <a:r>
              <a:rPr lang="id-ID" alt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Anggaran :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d-ID" altLang="en-US" sz="20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Sarpras</a:t>
            </a:r>
            <a:r>
              <a:rPr lang="id-ID" alt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anggaran yang memadai, misal </a:t>
            </a:r>
            <a:r>
              <a:rPr lang="id-ID" altLang="en-US" sz="20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sarpras</a:t>
            </a:r>
            <a:r>
              <a:rPr lang="id-ID" alt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gedung, infrastruktur IT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275" name="object 32">
            <a:extLst>
              <a:ext uri="{FF2B5EF4-FFF2-40B4-BE49-F238E27FC236}">
                <a16:creationId xmlns:a16="http://schemas.microsoft.com/office/drawing/2014/main" id="{F78FB754-5C4F-463A-8478-66EE84F56C57}"/>
              </a:ext>
            </a:extLst>
          </p:cNvPr>
          <p:cNvSpPr>
            <a:spLocks/>
          </p:cNvSpPr>
          <p:nvPr/>
        </p:nvSpPr>
        <p:spPr bwMode="auto">
          <a:xfrm>
            <a:off x="5531717" y="360762"/>
            <a:ext cx="5949174" cy="944440"/>
          </a:xfrm>
          <a:custGeom>
            <a:avLst/>
            <a:gdLst>
              <a:gd name="T0" fmla="*/ 0 w 6448425"/>
              <a:gd name="T1" fmla="*/ 945262 h 943610"/>
              <a:gd name="T2" fmla="*/ 6448044 w 6448425"/>
              <a:gd name="T3" fmla="*/ 945262 h 943610"/>
              <a:gd name="T4" fmla="*/ 6448044 w 6448425"/>
              <a:gd name="T5" fmla="*/ 0 h 943610"/>
              <a:gd name="T6" fmla="*/ 0 w 6448425"/>
              <a:gd name="T7" fmla="*/ 0 h 943610"/>
              <a:gd name="T8" fmla="*/ 0 w 6448425"/>
              <a:gd name="T9" fmla="*/ 945262 h 9436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448425" h="943610">
                <a:moveTo>
                  <a:pt x="0" y="943356"/>
                </a:moveTo>
                <a:lnTo>
                  <a:pt x="6448044" y="943356"/>
                </a:lnTo>
                <a:lnTo>
                  <a:pt x="6448044" y="0"/>
                </a:lnTo>
                <a:lnTo>
                  <a:pt x="0" y="0"/>
                </a:lnTo>
                <a:lnTo>
                  <a:pt x="0" y="94335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 w="381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0" tIns="0" rIns="0" bIns="0"/>
          <a:lstStyle/>
          <a:p>
            <a:pPr>
              <a:defRPr/>
            </a:pPr>
            <a:endParaRPr lang="en-US" dirty="0"/>
          </a:p>
        </p:txBody>
      </p:sp>
      <p:sp>
        <p:nvSpPr>
          <p:cNvPr id="60438" name="object 34">
            <a:extLst>
              <a:ext uri="{FF2B5EF4-FFF2-40B4-BE49-F238E27FC236}">
                <a16:creationId xmlns:a16="http://schemas.microsoft.com/office/drawing/2014/main" id="{598A692F-D397-4D7D-87CF-E2B74EE948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9654" y="344890"/>
            <a:ext cx="5333305" cy="94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3" rIns="0" bIns="0">
            <a:spAutoFit/>
          </a:bodyPr>
          <a:lstStyle>
            <a:lvl1pPr marL="127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100"/>
              </a:spcBef>
              <a:buNone/>
            </a:pPr>
            <a:r>
              <a:rPr lang="id-ID" altLang="en-US" sz="2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Dukungan SDM</a:t>
            </a:r>
          </a:p>
          <a:p>
            <a:pPr>
              <a:lnSpc>
                <a:spcPct val="100000"/>
              </a:lnSpc>
              <a:spcBef>
                <a:spcPts val="100"/>
              </a:spcBef>
              <a:buNone/>
            </a:pPr>
            <a:r>
              <a:rPr lang="id-ID" altLang="en-US" sz="2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Pimpinan K/L/Pemda, Pimpinan Lembaga PSDM, Penyelenggara, Pengajar dan peserta</a:t>
            </a:r>
            <a:endParaRPr lang="en-US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0439" name="Gambar 33">
            <a:extLst>
              <a:ext uri="{FF2B5EF4-FFF2-40B4-BE49-F238E27FC236}">
                <a16:creationId xmlns:a16="http://schemas.microsoft.com/office/drawing/2014/main" id="{C42C0C97-4143-4781-9438-E29D1D43C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70" y="152827"/>
            <a:ext cx="733330" cy="86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edakan: 8 Titik 1">
            <a:extLst>
              <a:ext uri="{FF2B5EF4-FFF2-40B4-BE49-F238E27FC236}">
                <a16:creationId xmlns:a16="http://schemas.microsoft.com/office/drawing/2014/main" id="{BC31ECB6-B28F-441E-B90C-1AAAEAFD1929}"/>
              </a:ext>
            </a:extLst>
          </p:cNvPr>
          <p:cNvSpPr/>
          <p:nvPr/>
        </p:nvSpPr>
        <p:spPr>
          <a:xfrm>
            <a:off x="5131720" y="1838532"/>
            <a:ext cx="299998" cy="685711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8" name="Ledakan: 8 Titik 37">
            <a:extLst>
              <a:ext uri="{FF2B5EF4-FFF2-40B4-BE49-F238E27FC236}">
                <a16:creationId xmlns:a16="http://schemas.microsoft.com/office/drawing/2014/main" id="{E0B94BCF-688E-4AE4-8B1F-CAF3B258AE5F}"/>
              </a:ext>
            </a:extLst>
          </p:cNvPr>
          <p:cNvSpPr/>
          <p:nvPr/>
        </p:nvSpPr>
        <p:spPr>
          <a:xfrm>
            <a:off x="5057117" y="3286144"/>
            <a:ext cx="307935" cy="561902"/>
          </a:xfrm>
          <a:prstGeom prst="irregularSeal1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0" name="Ledakan: 8 Titik 39">
            <a:extLst>
              <a:ext uri="{FF2B5EF4-FFF2-40B4-BE49-F238E27FC236}">
                <a16:creationId xmlns:a16="http://schemas.microsoft.com/office/drawing/2014/main" id="{6EC56385-166C-4DEC-9858-3B03D1D9AA41}"/>
              </a:ext>
            </a:extLst>
          </p:cNvPr>
          <p:cNvSpPr/>
          <p:nvPr/>
        </p:nvSpPr>
        <p:spPr>
          <a:xfrm>
            <a:off x="5204735" y="462350"/>
            <a:ext cx="226982" cy="707933"/>
          </a:xfrm>
          <a:prstGeom prst="irregularSeal1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1" name="object 13">
            <a:extLst>
              <a:ext uri="{FF2B5EF4-FFF2-40B4-BE49-F238E27FC236}">
                <a16:creationId xmlns:a16="http://schemas.microsoft.com/office/drawing/2014/main" id="{D657D686-9317-4B60-A2D6-53BBCD8E9D61}"/>
              </a:ext>
            </a:extLst>
          </p:cNvPr>
          <p:cNvSpPr>
            <a:spLocks/>
          </p:cNvSpPr>
          <p:nvPr/>
        </p:nvSpPr>
        <p:spPr bwMode="auto">
          <a:xfrm>
            <a:off x="5463464" y="4124235"/>
            <a:ext cx="5279337" cy="707933"/>
          </a:xfrm>
          <a:custGeom>
            <a:avLst/>
            <a:gdLst>
              <a:gd name="T0" fmla="*/ 0 w 5280660"/>
              <a:gd name="T1" fmla="*/ 707136 h 707389"/>
              <a:gd name="T2" fmla="*/ 5280659 w 5280660"/>
              <a:gd name="T3" fmla="*/ 707136 h 707389"/>
              <a:gd name="T4" fmla="*/ 5280659 w 5280660"/>
              <a:gd name="T5" fmla="*/ 0 h 707389"/>
              <a:gd name="T6" fmla="*/ 0 w 5280660"/>
              <a:gd name="T7" fmla="*/ 0 h 707389"/>
              <a:gd name="T8" fmla="*/ 0 w 5280660"/>
              <a:gd name="T9" fmla="*/ 707136 h 707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80660" h="707389">
                <a:moveTo>
                  <a:pt x="0" y="707136"/>
                </a:moveTo>
                <a:lnTo>
                  <a:pt x="5280659" y="707136"/>
                </a:lnTo>
                <a:lnTo>
                  <a:pt x="5280659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42" name="object 30">
            <a:extLst>
              <a:ext uri="{FF2B5EF4-FFF2-40B4-BE49-F238E27FC236}">
                <a16:creationId xmlns:a16="http://schemas.microsoft.com/office/drawing/2014/main" id="{22D5D35A-2103-4E4C-8C68-73920A706163}"/>
              </a:ext>
            </a:extLst>
          </p:cNvPr>
          <p:cNvSpPr txBox="1"/>
          <p:nvPr/>
        </p:nvSpPr>
        <p:spPr>
          <a:xfrm>
            <a:off x="5428543" y="4248044"/>
            <a:ext cx="5999969" cy="92380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>
            <a:spAutoFit/>
          </a:bodyPr>
          <a:lstStyle>
            <a:lvl1pPr marL="1143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375"/>
              </a:lnSpc>
              <a:defRPr/>
            </a:pPr>
            <a:r>
              <a:rPr lang="id-ID" altLang="en-US" sz="2000" dirty="0">
                <a:solidFill>
                  <a:srgbClr val="FFFFFF"/>
                </a:solidFill>
              </a:rPr>
              <a:t>Dukungan Metode :</a:t>
            </a:r>
            <a:endParaRPr lang="en-US" altLang="en-US" sz="2000" dirty="0"/>
          </a:p>
          <a:p>
            <a:pPr>
              <a:defRPr/>
            </a:pPr>
            <a:r>
              <a:rPr lang="id-ID" altLang="en-US" sz="2000" dirty="0">
                <a:solidFill>
                  <a:srgbClr val="FFFFFF"/>
                </a:solidFill>
              </a:rPr>
              <a:t>Pola dan metode pembelajaran yang tepat, karena  tiap </a:t>
            </a:r>
            <a:r>
              <a:rPr lang="id-ID" altLang="en-US" sz="2000" dirty="0" err="1">
                <a:solidFill>
                  <a:srgbClr val="FFFFFF"/>
                </a:solidFill>
              </a:rPr>
              <a:t>contentnya</a:t>
            </a:r>
            <a:r>
              <a:rPr lang="id-ID" altLang="en-US" sz="2000" dirty="0">
                <a:solidFill>
                  <a:srgbClr val="FFFFFF"/>
                </a:solidFill>
              </a:rPr>
              <a:t> memiliki maksud dan tujuan</a:t>
            </a:r>
            <a:endParaRPr lang="en-US" altLang="en-US" sz="2000" dirty="0"/>
          </a:p>
        </p:txBody>
      </p:sp>
      <p:sp>
        <p:nvSpPr>
          <p:cNvPr id="43" name="Ledakan: 8 Titik 42">
            <a:extLst>
              <a:ext uri="{FF2B5EF4-FFF2-40B4-BE49-F238E27FC236}">
                <a16:creationId xmlns:a16="http://schemas.microsoft.com/office/drawing/2014/main" id="{43413A58-506C-4470-BCCC-E286317350C0}"/>
              </a:ext>
            </a:extLst>
          </p:cNvPr>
          <p:cNvSpPr/>
          <p:nvPr/>
        </p:nvSpPr>
        <p:spPr>
          <a:xfrm>
            <a:off x="5025371" y="4505185"/>
            <a:ext cx="307935" cy="561902"/>
          </a:xfrm>
          <a:prstGeom prst="irregularSeal1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object 13">
            <a:extLst>
              <a:ext uri="{FF2B5EF4-FFF2-40B4-BE49-F238E27FC236}">
                <a16:creationId xmlns:a16="http://schemas.microsoft.com/office/drawing/2014/main" id="{BF2886C8-DB3C-4174-8068-8453E3827839}"/>
              </a:ext>
            </a:extLst>
          </p:cNvPr>
          <p:cNvSpPr>
            <a:spLocks/>
          </p:cNvSpPr>
          <p:nvPr/>
        </p:nvSpPr>
        <p:spPr bwMode="auto">
          <a:xfrm>
            <a:off x="5485686" y="5413117"/>
            <a:ext cx="5279337" cy="707933"/>
          </a:xfrm>
          <a:custGeom>
            <a:avLst/>
            <a:gdLst>
              <a:gd name="T0" fmla="*/ 0 w 5280660"/>
              <a:gd name="T1" fmla="*/ 707136 h 707389"/>
              <a:gd name="T2" fmla="*/ 5280659 w 5280660"/>
              <a:gd name="T3" fmla="*/ 707136 h 707389"/>
              <a:gd name="T4" fmla="*/ 5280659 w 5280660"/>
              <a:gd name="T5" fmla="*/ 0 h 707389"/>
              <a:gd name="T6" fmla="*/ 0 w 5280660"/>
              <a:gd name="T7" fmla="*/ 0 h 707389"/>
              <a:gd name="T8" fmla="*/ 0 w 5280660"/>
              <a:gd name="T9" fmla="*/ 707136 h 707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80660" h="707389">
                <a:moveTo>
                  <a:pt x="0" y="707136"/>
                </a:moveTo>
                <a:lnTo>
                  <a:pt x="5280659" y="707136"/>
                </a:lnTo>
                <a:lnTo>
                  <a:pt x="5280659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sp>
        <p:nvSpPr>
          <p:cNvPr id="45" name="object 30">
            <a:extLst>
              <a:ext uri="{FF2B5EF4-FFF2-40B4-BE49-F238E27FC236}">
                <a16:creationId xmlns:a16="http://schemas.microsoft.com/office/drawing/2014/main" id="{42DB04E9-B7EB-4B2A-BD91-6202DA8888D5}"/>
              </a:ext>
            </a:extLst>
          </p:cNvPr>
          <p:cNvSpPr txBox="1"/>
          <p:nvPr/>
        </p:nvSpPr>
        <p:spPr>
          <a:xfrm>
            <a:off x="5485685" y="5562323"/>
            <a:ext cx="6019016" cy="92380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>
            <a:spAutoFit/>
          </a:bodyPr>
          <a:lstStyle>
            <a:lvl1pPr marL="1143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ts val="2375"/>
              </a:lnSpc>
              <a:defRPr/>
            </a:pPr>
            <a:r>
              <a:rPr lang="id-ID" altLang="en-US" sz="2000" dirty="0">
                <a:solidFill>
                  <a:srgbClr val="FFFFFF"/>
                </a:solidFill>
              </a:rPr>
              <a:t>Dukungan Lingkungan :</a:t>
            </a:r>
            <a:endParaRPr lang="en-US" altLang="en-US" sz="2000" dirty="0"/>
          </a:p>
          <a:p>
            <a:pPr>
              <a:defRPr/>
            </a:pPr>
            <a:r>
              <a:rPr lang="id-ID" altLang="en-US" sz="2000" dirty="0" err="1">
                <a:solidFill>
                  <a:srgbClr val="FFFFFF"/>
                </a:solidFill>
              </a:rPr>
              <a:t>Penyalenggaraan</a:t>
            </a:r>
            <a:r>
              <a:rPr lang="id-ID" altLang="en-US" sz="2000" dirty="0">
                <a:solidFill>
                  <a:srgbClr val="FFFFFF"/>
                </a:solidFill>
              </a:rPr>
              <a:t> pengembangan SDM yang baik harus didukung oleh lingkungan yang baik pula</a:t>
            </a:r>
            <a:endParaRPr lang="en-US" altLang="en-US" sz="2000" dirty="0"/>
          </a:p>
        </p:txBody>
      </p:sp>
      <p:sp>
        <p:nvSpPr>
          <p:cNvPr id="46" name="Ledakan: 8 Titik 45">
            <a:extLst>
              <a:ext uri="{FF2B5EF4-FFF2-40B4-BE49-F238E27FC236}">
                <a16:creationId xmlns:a16="http://schemas.microsoft.com/office/drawing/2014/main" id="{CE41932B-BE8A-4125-A424-EB3615979661}"/>
              </a:ext>
            </a:extLst>
          </p:cNvPr>
          <p:cNvSpPr/>
          <p:nvPr/>
        </p:nvSpPr>
        <p:spPr>
          <a:xfrm>
            <a:off x="5157117" y="5794067"/>
            <a:ext cx="307935" cy="561902"/>
          </a:xfrm>
          <a:prstGeom prst="irregularSeal1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Panah: Kanan 3">
            <a:extLst>
              <a:ext uri="{FF2B5EF4-FFF2-40B4-BE49-F238E27FC236}">
                <a16:creationId xmlns:a16="http://schemas.microsoft.com/office/drawing/2014/main" id="{33002B3C-5601-4AE7-88FB-AA9916634225}"/>
              </a:ext>
            </a:extLst>
          </p:cNvPr>
          <p:cNvSpPr/>
          <p:nvPr/>
        </p:nvSpPr>
        <p:spPr>
          <a:xfrm>
            <a:off x="2395681" y="838538"/>
            <a:ext cx="2480485" cy="3419030"/>
          </a:xfrm>
          <a:prstGeom prst="rightArrow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tx1">
                  <a:lumMod val="95000"/>
                  <a:lumOff val="5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000" dirty="0">
                <a:latin typeface="Arial Black" panose="020B0A04020102020204" pitchFamily="34" charset="0"/>
              </a:rPr>
              <a:t>PERLU </a:t>
            </a:r>
          </a:p>
          <a:p>
            <a:pPr algn="ctr">
              <a:defRPr/>
            </a:pPr>
            <a:r>
              <a:rPr lang="id-ID" sz="2000" dirty="0">
                <a:latin typeface="Arial Black" panose="020B0A04020102020204" pitchFamily="34" charset="0"/>
              </a:rPr>
              <a:t>DUKUNGAN</a:t>
            </a:r>
            <a:endParaRPr lang="en-US" sz="2000" dirty="0">
              <a:latin typeface="Arial Black" panose="020B0A04020102020204" pitchFamily="34" charset="0"/>
            </a:endParaRPr>
          </a:p>
        </p:txBody>
      </p:sp>
      <p:pic>
        <p:nvPicPr>
          <p:cNvPr id="77826" name="Picture 2" descr="See the source image">
            <a:extLst>
              <a:ext uri="{FF2B5EF4-FFF2-40B4-BE49-F238E27FC236}">
                <a16:creationId xmlns:a16="http://schemas.microsoft.com/office/drawing/2014/main" id="{0E8E9A98-5806-4E5B-B162-07833B94E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761" y="3977608"/>
            <a:ext cx="4336482" cy="25751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ersegi Panjang 4">
            <a:extLst>
              <a:ext uri="{FF2B5EF4-FFF2-40B4-BE49-F238E27FC236}">
                <a16:creationId xmlns:a16="http://schemas.microsoft.com/office/drawing/2014/main" id="{8C64AFDC-903F-4739-8B67-ABC1EA6E7AFD}"/>
              </a:ext>
            </a:extLst>
          </p:cNvPr>
          <p:cNvSpPr/>
          <p:nvPr/>
        </p:nvSpPr>
        <p:spPr>
          <a:xfrm>
            <a:off x="11809462" y="229017"/>
            <a:ext cx="184126" cy="616187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Imelda\Documents\2020\BAHAN KABAN\BAHAN JATIM\Jatim8-08-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78782" y="899518"/>
            <a:ext cx="7376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en-US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ekian</a:t>
            </a:r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</a:t>
            </a:r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Terima</a:t>
            </a:r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kasih</a:t>
            </a:r>
            <a:r>
              <a: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2601" y="0"/>
            <a:ext cx="2269008" cy="258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1115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1315</TotalTime>
  <Words>1274</Words>
  <Application>Microsoft Office PowerPoint</Application>
  <PresentationFormat>Kustom</PresentationFormat>
  <Paragraphs>284</Paragraphs>
  <Slides>29</Slides>
  <Notes>5</Notes>
  <HiddenSlides>0</HiddenSlides>
  <MMClips>0</MMClips>
  <ScaleCrop>false</ScaleCrop>
  <HeadingPairs>
    <vt:vector size="6" baseType="variant">
      <vt:variant>
        <vt:lpstr>Font Dipakai</vt:lpstr>
      </vt:variant>
      <vt:variant>
        <vt:i4>13</vt:i4>
      </vt:variant>
      <vt:variant>
        <vt:lpstr>Tema</vt:lpstr>
      </vt:variant>
      <vt:variant>
        <vt:i4>3</vt:i4>
      </vt:variant>
      <vt:variant>
        <vt:lpstr>Judul Slide</vt:lpstr>
      </vt:variant>
      <vt:variant>
        <vt:i4>29</vt:i4>
      </vt:variant>
    </vt:vector>
  </HeadingPairs>
  <TitlesOfParts>
    <vt:vector size="45" baseType="lpstr">
      <vt:lpstr>Aharoni</vt:lpstr>
      <vt:lpstr>Arial</vt:lpstr>
      <vt:lpstr>Arial Black</vt:lpstr>
      <vt:lpstr>Arial Rounded MT Bold</vt:lpstr>
      <vt:lpstr>Berlin Sans FB Demi</vt:lpstr>
      <vt:lpstr>Bernard MT Condensed</vt:lpstr>
      <vt:lpstr>Bodoni MT Black</vt:lpstr>
      <vt:lpstr>Calibri</vt:lpstr>
      <vt:lpstr>Calibri Light</vt:lpstr>
      <vt:lpstr>Cambria</vt:lpstr>
      <vt:lpstr>Impact</vt:lpstr>
      <vt:lpstr>Tahoma</vt:lpstr>
      <vt:lpstr>Trebuchet MS</vt:lpstr>
      <vt:lpstr>Office Theme</vt:lpstr>
      <vt:lpstr>2_Office Theme</vt:lpstr>
      <vt:lpstr>1_Office Theme</vt:lpstr>
      <vt:lpstr>Presentasi PowerPoint</vt:lpstr>
      <vt:lpstr>Presentasi PowerPoint</vt:lpstr>
      <vt:lpstr>Presentasi PowerPoint</vt:lpstr>
      <vt:lpstr>Presentasi PowerPoint</vt:lpstr>
      <vt:lpstr>Presentasi PowerPoint</vt:lpstr>
      <vt:lpstr> Birokrasi di Era Normal Baru?</vt:lpstr>
      <vt:lpstr>PEMERINTAH SIAP MENUJU  DIGITAL GOVERNMENT</vt:lpstr>
      <vt:lpstr>Government 4.0</vt:lpstr>
      <vt:lpstr>VUCA</vt:lpstr>
      <vt:lpstr>CHANGE  EVERYWHERE</vt:lpstr>
      <vt:lpstr>Presentasi PowerPoint</vt:lpstr>
      <vt:lpstr>Leadership 4.0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Kebutuhan SDM ERA NEW NORMAL</vt:lpstr>
      <vt:lpstr>Presentasi PowerPoint</vt:lpstr>
      <vt:lpstr>  PENATAAN SISTEM    MANAJEMEN SDM ASN</vt:lpstr>
      <vt:lpstr>Presentasi PowerPoint</vt:lpstr>
      <vt:lpstr>Presentasi PowerPoint</vt:lpstr>
      <vt:lpstr>Presentasi PowerPoint</vt:lpstr>
      <vt:lpstr>Presentasi PowerPoint</vt:lpstr>
      <vt:lpstr>Presentasi PowerPoint</vt:lpstr>
      <vt:lpstr>BPSDM</vt:lpstr>
      <vt:lpstr>Presentasi PowerPoint</vt:lpstr>
    </vt:vector>
  </TitlesOfParts>
  <Company>Windows 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TU KABAN</cp:lastModifiedBy>
  <cp:revision>31</cp:revision>
  <dcterms:created xsi:type="dcterms:W3CDTF">2020-07-20T01:30:58Z</dcterms:created>
  <dcterms:modified xsi:type="dcterms:W3CDTF">2020-07-21T01:22:01Z</dcterms:modified>
</cp:coreProperties>
</file>