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320" r:id="rId3"/>
    <p:sldId id="315" r:id="rId4"/>
    <p:sldId id="314" r:id="rId5"/>
    <p:sldId id="317" r:id="rId6"/>
    <p:sldId id="318" r:id="rId7"/>
    <p:sldId id="321" r:id="rId8"/>
    <p:sldId id="316" r:id="rId9"/>
    <p:sldId id="319" r:id="rId10"/>
    <p:sldId id="25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A55F"/>
    <a:srgbClr val="3E3EF6"/>
    <a:srgbClr val="C86C9C"/>
    <a:srgbClr val="9BB2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47"/>
    <p:restoredTop sz="95206" autoAdjust="0"/>
  </p:normalViewPr>
  <p:slideViewPr>
    <p:cSldViewPr>
      <p:cViewPr>
        <p:scale>
          <a:sx n="100" d="100"/>
          <a:sy n="100" d="100"/>
        </p:scale>
        <p:origin x="-2046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199D3A-62B7-BE45-A59A-57C98F7A7D70}" type="doc">
      <dgm:prSet loTypeId="urn:microsoft.com/office/officeart/2008/layout/PictureStrips" loCatId="" qsTypeId="urn:microsoft.com/office/officeart/2005/8/quickstyle/simple4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1DADAA13-EDBE-5C45-91B9-3A1F825BE35B}">
      <dgm:prSet custT="1"/>
      <dgm:spPr>
        <a:solidFill>
          <a:srgbClr val="FF0000">
            <a:alpha val="40000"/>
          </a:srgbClr>
        </a:solidFill>
      </dgm:spPr>
      <dgm:t>
        <a:bodyPr/>
        <a:lstStyle/>
        <a:p>
          <a:pPr algn="l" rtl="0"/>
          <a:r>
            <a:rPr lang="en-US" sz="1800" dirty="0" err="1" smtClean="0"/>
            <a:t>Mengetahui</a:t>
          </a:r>
          <a:r>
            <a:rPr lang="en-US" sz="1800" dirty="0" smtClean="0"/>
            <a:t> </a:t>
          </a:r>
          <a:r>
            <a:rPr lang="id-ID" sz="1800" dirty="0" smtClean="0"/>
            <a:t>jumlah dan jenis rancangan peraturan daerah yang diusulkan oleh Kab/Kota untuk evaluasi/fasilitasi</a:t>
          </a:r>
          <a:endParaRPr lang="en-US" sz="1800" dirty="0"/>
        </a:p>
      </dgm:t>
    </dgm:pt>
    <dgm:pt modelId="{389364F8-5248-1148-83BF-AB85F170A8ED}" type="parTrans" cxnId="{A014B47D-3831-2A49-9BDC-18CF93AACC4C}">
      <dgm:prSet/>
      <dgm:spPr/>
      <dgm:t>
        <a:bodyPr/>
        <a:lstStyle/>
        <a:p>
          <a:endParaRPr lang="en-US"/>
        </a:p>
      </dgm:t>
    </dgm:pt>
    <dgm:pt modelId="{142BC62D-BA88-7949-A9B5-905E370E3FCC}" type="sibTrans" cxnId="{A014B47D-3831-2A49-9BDC-18CF93AACC4C}">
      <dgm:prSet/>
      <dgm:spPr/>
      <dgm:t>
        <a:bodyPr/>
        <a:lstStyle/>
        <a:p>
          <a:endParaRPr lang="en-US"/>
        </a:p>
      </dgm:t>
    </dgm:pt>
    <dgm:pt modelId="{1643D577-7ED4-CD42-9EA0-1F36AA11CE7B}">
      <dgm:prSet custT="1"/>
      <dgm:spPr>
        <a:solidFill>
          <a:schemeClr val="bg2">
            <a:lumMod val="75000"/>
            <a:alpha val="40000"/>
          </a:schemeClr>
        </a:solidFill>
      </dgm:spPr>
      <dgm:t>
        <a:bodyPr/>
        <a:lstStyle/>
        <a:p>
          <a:pPr algn="l" rtl="0"/>
          <a:r>
            <a:rPr lang="en-US" sz="1600" dirty="0" err="1" smtClean="0"/>
            <a:t>Mengetahui</a:t>
          </a:r>
          <a:r>
            <a:rPr lang="en-US" sz="1600" dirty="0" smtClean="0"/>
            <a:t> </a:t>
          </a:r>
          <a:r>
            <a:rPr lang="id-ID" sz="1600" dirty="0" smtClean="0"/>
            <a:t>urgensi penerbitan peraturan daerah di Kabupaten/ Kota</a:t>
          </a:r>
          <a:endParaRPr lang="en-US" sz="1600" dirty="0"/>
        </a:p>
      </dgm:t>
    </dgm:pt>
    <dgm:pt modelId="{0AAC747C-A9B1-F243-8FC8-F2CCFE7F90DF}" type="sibTrans" cxnId="{C509CBEA-AC3F-0847-9182-C1E663550A3E}">
      <dgm:prSet/>
      <dgm:spPr/>
      <dgm:t>
        <a:bodyPr/>
        <a:lstStyle/>
        <a:p>
          <a:endParaRPr lang="en-US"/>
        </a:p>
      </dgm:t>
    </dgm:pt>
    <dgm:pt modelId="{029B15D2-C7BE-954F-BF65-5CBFAAA8C6AE}" type="parTrans" cxnId="{C509CBEA-AC3F-0847-9182-C1E663550A3E}">
      <dgm:prSet/>
      <dgm:spPr/>
      <dgm:t>
        <a:bodyPr/>
        <a:lstStyle/>
        <a:p>
          <a:endParaRPr lang="en-US"/>
        </a:p>
      </dgm:t>
    </dgm:pt>
    <dgm:pt modelId="{254A83C0-E029-FB46-A5E7-508C13C0B7C7}">
      <dgm:prSet custT="1"/>
      <dgm:spPr>
        <a:noFill/>
      </dgm:spPr>
      <dgm:t>
        <a:bodyPr/>
        <a:lstStyle/>
        <a:p>
          <a:pPr algn="l" rtl="0"/>
          <a:r>
            <a:rPr lang="id-ID" sz="1600" dirty="0" smtClean="0"/>
            <a:t>Memberikan rekomendasi untuk mencabut atau merevisi peraturan daerah  yang tidak sesaui dengan peraturan perundang-undangan yang lebih tinggi, kepentingen umum, kesusilaan, bersifat diskriminatif dan tidak mendukung kemudahan investasi</a:t>
          </a:r>
          <a:endParaRPr lang="en-US" sz="1600" dirty="0">
            <a:solidFill>
              <a:schemeClr val="tx1"/>
            </a:solidFill>
          </a:endParaRPr>
        </a:p>
      </dgm:t>
    </dgm:pt>
    <dgm:pt modelId="{2208CCA4-10EA-0C47-8C13-6514C093EA22}" type="parTrans" cxnId="{CBE8D0D1-BFE2-1C43-8112-52E9B85611D9}">
      <dgm:prSet/>
      <dgm:spPr/>
      <dgm:t>
        <a:bodyPr/>
        <a:lstStyle/>
        <a:p>
          <a:endParaRPr lang="en-US"/>
        </a:p>
      </dgm:t>
    </dgm:pt>
    <dgm:pt modelId="{DD6B0B48-932E-1043-9720-0EC6814C1D95}" type="sibTrans" cxnId="{CBE8D0D1-BFE2-1C43-8112-52E9B85611D9}">
      <dgm:prSet/>
      <dgm:spPr/>
      <dgm:t>
        <a:bodyPr/>
        <a:lstStyle/>
        <a:p>
          <a:endParaRPr lang="en-US"/>
        </a:p>
      </dgm:t>
    </dgm:pt>
    <dgm:pt modelId="{3A50B817-267E-B445-9F91-457DDA64D452}">
      <dgm:prSet custT="1"/>
      <dgm:spPr>
        <a:solidFill>
          <a:schemeClr val="accent2">
            <a:lumMod val="20000"/>
            <a:lumOff val="80000"/>
            <a:alpha val="40000"/>
          </a:schemeClr>
        </a:solidFill>
      </dgm:spPr>
      <dgm:t>
        <a:bodyPr/>
        <a:lstStyle/>
        <a:p>
          <a:pPr algn="l" rtl="0"/>
          <a:r>
            <a:rPr lang="id-ID" sz="1600" dirty="0" smtClean="0"/>
            <a:t>Mengidentifikasi permasalahan </a:t>
          </a:r>
          <a:r>
            <a:rPr lang="en-US" sz="1600" dirty="0" smtClean="0"/>
            <a:t>&amp;</a:t>
          </a:r>
          <a:r>
            <a:rPr lang="id-ID" sz="1600" dirty="0" smtClean="0"/>
            <a:t> kesesuaian rancangan per</a:t>
          </a:r>
          <a:r>
            <a:rPr lang="en-US" sz="1600" dirty="0" smtClean="0"/>
            <a:t>da </a:t>
          </a:r>
          <a:r>
            <a:rPr lang="en-US" sz="1600" dirty="0" err="1" smtClean="0"/>
            <a:t>dgn</a:t>
          </a:r>
          <a:r>
            <a:rPr lang="id-ID" sz="1600" dirty="0" smtClean="0"/>
            <a:t> dengan peraturan per</a:t>
          </a:r>
          <a:r>
            <a:rPr lang="en-US" sz="1600" dirty="0" smtClean="0"/>
            <a:t>-UU-an </a:t>
          </a:r>
          <a:r>
            <a:rPr lang="en-US" sz="1600" dirty="0" err="1" smtClean="0"/>
            <a:t>yg</a:t>
          </a:r>
          <a:r>
            <a:rPr lang="id-ID" sz="1600" dirty="0" smtClean="0"/>
            <a:t> lebih tinggi, kepentingen umum, kesusilaan, tidak diskriminatif dan mendukung kemudahan investasi</a:t>
          </a:r>
          <a:endParaRPr lang="en-US" sz="1600" dirty="0"/>
        </a:p>
      </dgm:t>
    </dgm:pt>
    <dgm:pt modelId="{7AAEF61D-5EED-C941-8432-13C38BD35C13}" type="parTrans" cxnId="{562FA9E7-CC6A-D94B-BCAE-34E2224D1B34}">
      <dgm:prSet/>
      <dgm:spPr/>
      <dgm:t>
        <a:bodyPr/>
        <a:lstStyle/>
        <a:p>
          <a:endParaRPr lang="en-US"/>
        </a:p>
      </dgm:t>
    </dgm:pt>
    <dgm:pt modelId="{D0DF07C9-3632-3E47-B8E3-3739A89BDE9C}" type="sibTrans" cxnId="{562FA9E7-CC6A-D94B-BCAE-34E2224D1B34}">
      <dgm:prSet/>
      <dgm:spPr/>
      <dgm:t>
        <a:bodyPr/>
        <a:lstStyle/>
        <a:p>
          <a:endParaRPr lang="en-US"/>
        </a:p>
      </dgm:t>
    </dgm:pt>
    <dgm:pt modelId="{2D992627-0D0C-944F-89C1-1B66AC76AA82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pPr algn="l" rtl="0"/>
          <a:r>
            <a:rPr lang="id-ID" sz="1800" dirty="0" smtClean="0"/>
            <a:t>Memberikan rekomendasi terhadap muatan substansi rancangan peraturan daerah Kabupaten/Kota</a:t>
          </a:r>
          <a:endParaRPr lang="en-US" sz="1800" dirty="0">
            <a:solidFill>
              <a:schemeClr val="bg1"/>
            </a:solidFill>
          </a:endParaRPr>
        </a:p>
      </dgm:t>
    </dgm:pt>
    <dgm:pt modelId="{DB3FDF4F-BA2A-B241-9DA6-87E6A79428C7}" type="sibTrans" cxnId="{CF88E193-C374-744B-9265-28E0C91A7036}">
      <dgm:prSet/>
      <dgm:spPr/>
      <dgm:t>
        <a:bodyPr/>
        <a:lstStyle/>
        <a:p>
          <a:endParaRPr lang="id-ID"/>
        </a:p>
      </dgm:t>
    </dgm:pt>
    <dgm:pt modelId="{48014FB5-8870-C94E-A02C-F47FD0568EF5}" type="parTrans" cxnId="{CF88E193-C374-744B-9265-28E0C91A7036}">
      <dgm:prSet/>
      <dgm:spPr/>
      <dgm:t>
        <a:bodyPr/>
        <a:lstStyle/>
        <a:p>
          <a:endParaRPr lang="id-ID"/>
        </a:p>
      </dgm:t>
    </dgm:pt>
    <dgm:pt modelId="{B9758A2F-A596-134A-BA20-2380C8C3B17E}" type="pres">
      <dgm:prSet presAssocID="{FF199D3A-62B7-BE45-A59A-57C98F7A7D7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08F54F-5724-D74D-8422-C6E874320D23}" type="pres">
      <dgm:prSet presAssocID="{1DADAA13-EDBE-5C45-91B9-3A1F825BE35B}" presName="composite" presStyleCnt="0"/>
      <dgm:spPr/>
    </dgm:pt>
    <dgm:pt modelId="{84D33DA6-E652-A648-B597-2BCE2806B19A}" type="pres">
      <dgm:prSet presAssocID="{1DADAA13-EDBE-5C45-91B9-3A1F825BE35B}" presName="rect1" presStyleLbl="tr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EA65B7-ED74-5140-A9AA-28F10FE48C23}" type="pres">
      <dgm:prSet presAssocID="{1DADAA13-EDBE-5C45-91B9-3A1F825BE35B}" presName="rect2" presStyleLbl="fgImgPlace1" presStyleIdx="0" presStyleCnt="5"/>
      <dgm:spPr>
        <a:solidFill>
          <a:srgbClr val="FF0000">
            <a:alpha val="90000"/>
          </a:srgbClr>
        </a:solidFill>
      </dgm:spPr>
      <dgm:t>
        <a:bodyPr/>
        <a:lstStyle/>
        <a:p>
          <a:endParaRPr lang="en-US"/>
        </a:p>
      </dgm:t>
    </dgm:pt>
    <dgm:pt modelId="{D64989A0-7CAB-7A43-9007-4A6828E90C17}" type="pres">
      <dgm:prSet presAssocID="{142BC62D-BA88-7949-A9B5-905E370E3FCC}" presName="sibTrans" presStyleCnt="0"/>
      <dgm:spPr/>
    </dgm:pt>
    <dgm:pt modelId="{04C512E5-65FC-4F4F-AA14-50C95E121473}" type="pres">
      <dgm:prSet presAssocID="{1643D577-7ED4-CD42-9EA0-1F36AA11CE7B}" presName="composite" presStyleCnt="0"/>
      <dgm:spPr/>
    </dgm:pt>
    <dgm:pt modelId="{322E1934-F4CF-BA4F-831E-2F0E75F010BE}" type="pres">
      <dgm:prSet presAssocID="{1643D577-7ED4-CD42-9EA0-1F36AA11CE7B}" presName="rect1" presStyleLbl="trAlignAcc1" presStyleIdx="1" presStyleCnt="5" custScaleY="133554" custLinFactNeighborX="-614" custLinFactNeighborY="-11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535D13-1398-D74D-9999-A1BF249E7D98}" type="pres">
      <dgm:prSet presAssocID="{1643D577-7ED4-CD42-9EA0-1F36AA11CE7B}" presName="rect2" presStyleLbl="fgImgPlace1" presStyleIdx="1" presStyleCnt="5"/>
      <dgm:spPr>
        <a:solidFill>
          <a:srgbClr val="E46C0A">
            <a:alpha val="76667"/>
          </a:srgbClr>
        </a:solidFill>
      </dgm:spPr>
      <dgm:t>
        <a:bodyPr/>
        <a:lstStyle/>
        <a:p>
          <a:endParaRPr lang="en-US"/>
        </a:p>
      </dgm:t>
    </dgm:pt>
    <dgm:pt modelId="{5A4D2BDB-04A9-7740-99ED-25D485516EAE}" type="pres">
      <dgm:prSet presAssocID="{0AAC747C-A9B1-F243-8FC8-F2CCFE7F90DF}" presName="sibTrans" presStyleCnt="0"/>
      <dgm:spPr/>
    </dgm:pt>
    <dgm:pt modelId="{15D67B27-0644-E544-9687-9A236B2E645F}" type="pres">
      <dgm:prSet presAssocID="{3A50B817-267E-B445-9F91-457DDA64D452}" presName="composite" presStyleCnt="0"/>
      <dgm:spPr/>
    </dgm:pt>
    <dgm:pt modelId="{AF8BFA8E-D922-2E4E-B551-4D8DAD52451D}" type="pres">
      <dgm:prSet presAssocID="{3A50B817-267E-B445-9F91-457DDA64D452}" presName="rect1" presStyleLbl="trAlignAcc1" presStyleIdx="2" presStyleCnt="5" custScaleY="1456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8BBC48-2B38-CA4A-AEE7-67E869956DFA}" type="pres">
      <dgm:prSet presAssocID="{3A50B817-267E-B445-9F91-457DDA64D452}" presName="rect2" presStyleLbl="fgImgPlace1" presStyleIdx="2" presStyleCnt="5"/>
      <dgm:spPr>
        <a:solidFill>
          <a:schemeClr val="accent2">
            <a:lumMod val="75000"/>
            <a:alpha val="63333"/>
          </a:schemeClr>
        </a:solidFill>
      </dgm:spPr>
      <dgm:t>
        <a:bodyPr/>
        <a:lstStyle/>
        <a:p>
          <a:endParaRPr lang="en-US"/>
        </a:p>
      </dgm:t>
    </dgm:pt>
    <dgm:pt modelId="{E19D1633-4D21-604C-B406-E21A8F68BD30}" type="pres">
      <dgm:prSet presAssocID="{D0DF07C9-3632-3E47-B8E3-3739A89BDE9C}" presName="sibTrans" presStyleCnt="0"/>
      <dgm:spPr/>
    </dgm:pt>
    <dgm:pt modelId="{0A4C6097-3114-7A47-825F-1EB125375467}" type="pres">
      <dgm:prSet presAssocID="{2D992627-0D0C-944F-89C1-1B66AC76AA82}" presName="composite" presStyleCnt="0"/>
      <dgm:spPr/>
    </dgm:pt>
    <dgm:pt modelId="{7F2CCA5F-7DF3-5642-86F4-708C0386919F}" type="pres">
      <dgm:prSet presAssocID="{2D992627-0D0C-944F-89C1-1B66AC76AA82}" presName="rect1" presStyleLbl="tr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14CEAD-7142-F348-9F10-2E53632AFE98}" type="pres">
      <dgm:prSet presAssocID="{2D992627-0D0C-944F-89C1-1B66AC76AA82}" presName="rect2" presStyleLbl="fgImgPlace1" presStyleIdx="3" presStyleCnt="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CEDD7DF7-DBBD-B14B-B786-8412DD95F29C}" type="pres">
      <dgm:prSet presAssocID="{DB3FDF4F-BA2A-B241-9DA6-87E6A79428C7}" presName="sibTrans" presStyleCnt="0"/>
      <dgm:spPr/>
    </dgm:pt>
    <dgm:pt modelId="{6E1987D0-D29A-BE4B-8DFF-D10082DC97B7}" type="pres">
      <dgm:prSet presAssocID="{254A83C0-E029-FB46-A5E7-508C13C0B7C7}" presName="composite" presStyleCnt="0"/>
      <dgm:spPr/>
    </dgm:pt>
    <dgm:pt modelId="{0B05BE7A-B18A-854E-A41F-3D1602DB9F92}" type="pres">
      <dgm:prSet presAssocID="{254A83C0-E029-FB46-A5E7-508C13C0B7C7}" presName="rect1" presStyleLbl="trAlignAcc1" presStyleIdx="4" presStyleCnt="5" custScaleX="1497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677298-46D2-AF40-AA9F-B718E52790EA}" type="pres">
      <dgm:prSet presAssocID="{254A83C0-E029-FB46-A5E7-508C13C0B7C7}" presName="rect2" presStyleLbl="fgImgPlace1" presStyleIdx="4" presStyleCnt="5" custScaleY="87072" custLinFactX="-9367" custLinFactNeighborX="-100000" custLinFactNeighborY="3232"/>
      <dgm:spPr>
        <a:solidFill>
          <a:srgbClr val="FFFF00">
            <a:alpha val="50000"/>
          </a:srgbClr>
        </a:solidFill>
      </dgm:spPr>
      <dgm:t>
        <a:bodyPr/>
        <a:lstStyle/>
        <a:p>
          <a:endParaRPr lang="en-US"/>
        </a:p>
      </dgm:t>
    </dgm:pt>
  </dgm:ptLst>
  <dgm:cxnLst>
    <dgm:cxn modelId="{A014B47D-3831-2A49-9BDC-18CF93AACC4C}" srcId="{FF199D3A-62B7-BE45-A59A-57C98F7A7D70}" destId="{1DADAA13-EDBE-5C45-91B9-3A1F825BE35B}" srcOrd="0" destOrd="0" parTransId="{389364F8-5248-1148-83BF-AB85F170A8ED}" sibTransId="{142BC62D-BA88-7949-A9B5-905E370E3FCC}"/>
    <dgm:cxn modelId="{562FA9E7-CC6A-D94B-BCAE-34E2224D1B34}" srcId="{FF199D3A-62B7-BE45-A59A-57C98F7A7D70}" destId="{3A50B817-267E-B445-9F91-457DDA64D452}" srcOrd="2" destOrd="0" parTransId="{7AAEF61D-5EED-C941-8432-13C38BD35C13}" sibTransId="{D0DF07C9-3632-3E47-B8E3-3739A89BDE9C}"/>
    <dgm:cxn modelId="{72ACFC79-0588-4869-B60C-E9A625D1FB76}" type="presOf" srcId="{3A50B817-267E-B445-9F91-457DDA64D452}" destId="{AF8BFA8E-D922-2E4E-B551-4D8DAD52451D}" srcOrd="0" destOrd="0" presId="urn:microsoft.com/office/officeart/2008/layout/PictureStrips"/>
    <dgm:cxn modelId="{540700FB-7C1B-4EE4-850D-5E125DC12C47}" type="presOf" srcId="{2D992627-0D0C-944F-89C1-1B66AC76AA82}" destId="{7F2CCA5F-7DF3-5642-86F4-708C0386919F}" srcOrd="0" destOrd="0" presId="urn:microsoft.com/office/officeart/2008/layout/PictureStrips"/>
    <dgm:cxn modelId="{A36C0505-E242-4167-AFA7-7DEB457156A0}" type="presOf" srcId="{FF199D3A-62B7-BE45-A59A-57C98F7A7D70}" destId="{B9758A2F-A596-134A-BA20-2380C8C3B17E}" srcOrd="0" destOrd="0" presId="urn:microsoft.com/office/officeart/2008/layout/PictureStrips"/>
    <dgm:cxn modelId="{2AC3911E-477A-44E8-ADF5-9C3DDA2AC6E5}" type="presOf" srcId="{1643D577-7ED4-CD42-9EA0-1F36AA11CE7B}" destId="{322E1934-F4CF-BA4F-831E-2F0E75F010BE}" srcOrd="0" destOrd="0" presId="urn:microsoft.com/office/officeart/2008/layout/PictureStrips"/>
    <dgm:cxn modelId="{0F48D6C2-53ED-4E1F-9301-7360D4E3CACF}" type="presOf" srcId="{254A83C0-E029-FB46-A5E7-508C13C0B7C7}" destId="{0B05BE7A-B18A-854E-A41F-3D1602DB9F92}" srcOrd="0" destOrd="0" presId="urn:microsoft.com/office/officeart/2008/layout/PictureStrips"/>
    <dgm:cxn modelId="{CF88E193-C374-744B-9265-28E0C91A7036}" srcId="{FF199D3A-62B7-BE45-A59A-57C98F7A7D70}" destId="{2D992627-0D0C-944F-89C1-1B66AC76AA82}" srcOrd="3" destOrd="0" parTransId="{48014FB5-8870-C94E-A02C-F47FD0568EF5}" sibTransId="{DB3FDF4F-BA2A-B241-9DA6-87E6A79428C7}"/>
    <dgm:cxn modelId="{C509CBEA-AC3F-0847-9182-C1E663550A3E}" srcId="{FF199D3A-62B7-BE45-A59A-57C98F7A7D70}" destId="{1643D577-7ED4-CD42-9EA0-1F36AA11CE7B}" srcOrd="1" destOrd="0" parTransId="{029B15D2-C7BE-954F-BF65-5CBFAAA8C6AE}" sibTransId="{0AAC747C-A9B1-F243-8FC8-F2CCFE7F90DF}"/>
    <dgm:cxn modelId="{E7973497-61A9-4154-B9AC-AC38E3C7A560}" type="presOf" srcId="{1DADAA13-EDBE-5C45-91B9-3A1F825BE35B}" destId="{84D33DA6-E652-A648-B597-2BCE2806B19A}" srcOrd="0" destOrd="0" presId="urn:microsoft.com/office/officeart/2008/layout/PictureStrips"/>
    <dgm:cxn modelId="{CBE8D0D1-BFE2-1C43-8112-52E9B85611D9}" srcId="{FF199D3A-62B7-BE45-A59A-57C98F7A7D70}" destId="{254A83C0-E029-FB46-A5E7-508C13C0B7C7}" srcOrd="4" destOrd="0" parTransId="{2208CCA4-10EA-0C47-8C13-6514C093EA22}" sibTransId="{DD6B0B48-932E-1043-9720-0EC6814C1D95}"/>
    <dgm:cxn modelId="{2A905F32-3112-4141-81F1-653189472046}" type="presParOf" srcId="{B9758A2F-A596-134A-BA20-2380C8C3B17E}" destId="{8008F54F-5724-D74D-8422-C6E874320D23}" srcOrd="0" destOrd="0" presId="urn:microsoft.com/office/officeart/2008/layout/PictureStrips"/>
    <dgm:cxn modelId="{FBA10E37-EDBE-4742-879A-79CD70B00A0D}" type="presParOf" srcId="{8008F54F-5724-D74D-8422-C6E874320D23}" destId="{84D33DA6-E652-A648-B597-2BCE2806B19A}" srcOrd="0" destOrd="0" presId="urn:microsoft.com/office/officeart/2008/layout/PictureStrips"/>
    <dgm:cxn modelId="{903A5207-D92E-4C17-826A-670258194998}" type="presParOf" srcId="{8008F54F-5724-D74D-8422-C6E874320D23}" destId="{A3EA65B7-ED74-5140-A9AA-28F10FE48C23}" srcOrd="1" destOrd="0" presId="urn:microsoft.com/office/officeart/2008/layout/PictureStrips"/>
    <dgm:cxn modelId="{F4BF4375-746E-4984-A57E-92059F61B2AD}" type="presParOf" srcId="{B9758A2F-A596-134A-BA20-2380C8C3B17E}" destId="{D64989A0-7CAB-7A43-9007-4A6828E90C17}" srcOrd="1" destOrd="0" presId="urn:microsoft.com/office/officeart/2008/layout/PictureStrips"/>
    <dgm:cxn modelId="{25DF4927-FFD5-4F4A-9A36-D1333848508E}" type="presParOf" srcId="{B9758A2F-A596-134A-BA20-2380C8C3B17E}" destId="{04C512E5-65FC-4F4F-AA14-50C95E121473}" srcOrd="2" destOrd="0" presId="urn:microsoft.com/office/officeart/2008/layout/PictureStrips"/>
    <dgm:cxn modelId="{118ED420-604C-44AB-ABBF-44B4FC915798}" type="presParOf" srcId="{04C512E5-65FC-4F4F-AA14-50C95E121473}" destId="{322E1934-F4CF-BA4F-831E-2F0E75F010BE}" srcOrd="0" destOrd="0" presId="urn:microsoft.com/office/officeart/2008/layout/PictureStrips"/>
    <dgm:cxn modelId="{55EC9EA0-8D82-42D3-94FA-FC844AA45760}" type="presParOf" srcId="{04C512E5-65FC-4F4F-AA14-50C95E121473}" destId="{A2535D13-1398-D74D-9999-A1BF249E7D98}" srcOrd="1" destOrd="0" presId="urn:microsoft.com/office/officeart/2008/layout/PictureStrips"/>
    <dgm:cxn modelId="{60567456-7600-4AED-8966-74266B350B9D}" type="presParOf" srcId="{B9758A2F-A596-134A-BA20-2380C8C3B17E}" destId="{5A4D2BDB-04A9-7740-99ED-25D485516EAE}" srcOrd="3" destOrd="0" presId="urn:microsoft.com/office/officeart/2008/layout/PictureStrips"/>
    <dgm:cxn modelId="{59F1EC53-6D91-4CAF-A36A-15CED16CF956}" type="presParOf" srcId="{B9758A2F-A596-134A-BA20-2380C8C3B17E}" destId="{15D67B27-0644-E544-9687-9A236B2E645F}" srcOrd="4" destOrd="0" presId="urn:microsoft.com/office/officeart/2008/layout/PictureStrips"/>
    <dgm:cxn modelId="{D307A8CE-86FB-4BE5-BC93-028278838448}" type="presParOf" srcId="{15D67B27-0644-E544-9687-9A236B2E645F}" destId="{AF8BFA8E-D922-2E4E-B551-4D8DAD52451D}" srcOrd="0" destOrd="0" presId="urn:microsoft.com/office/officeart/2008/layout/PictureStrips"/>
    <dgm:cxn modelId="{A3471860-65D0-4BBC-9EB8-05310A249EBD}" type="presParOf" srcId="{15D67B27-0644-E544-9687-9A236B2E645F}" destId="{488BBC48-2B38-CA4A-AEE7-67E869956DFA}" srcOrd="1" destOrd="0" presId="urn:microsoft.com/office/officeart/2008/layout/PictureStrips"/>
    <dgm:cxn modelId="{F2FB75F6-31AC-41A0-A3D9-92C085D6B2FF}" type="presParOf" srcId="{B9758A2F-A596-134A-BA20-2380C8C3B17E}" destId="{E19D1633-4D21-604C-B406-E21A8F68BD30}" srcOrd="5" destOrd="0" presId="urn:microsoft.com/office/officeart/2008/layout/PictureStrips"/>
    <dgm:cxn modelId="{CFB69122-37D4-4105-A82A-2D499B6BF79F}" type="presParOf" srcId="{B9758A2F-A596-134A-BA20-2380C8C3B17E}" destId="{0A4C6097-3114-7A47-825F-1EB125375467}" srcOrd="6" destOrd="0" presId="urn:microsoft.com/office/officeart/2008/layout/PictureStrips"/>
    <dgm:cxn modelId="{B2C62101-1B98-4BFF-AAA8-8DF93D406122}" type="presParOf" srcId="{0A4C6097-3114-7A47-825F-1EB125375467}" destId="{7F2CCA5F-7DF3-5642-86F4-708C0386919F}" srcOrd="0" destOrd="0" presId="urn:microsoft.com/office/officeart/2008/layout/PictureStrips"/>
    <dgm:cxn modelId="{035CADC0-AC6D-4744-8CAF-D1A270F5D768}" type="presParOf" srcId="{0A4C6097-3114-7A47-825F-1EB125375467}" destId="{9F14CEAD-7142-F348-9F10-2E53632AFE98}" srcOrd="1" destOrd="0" presId="urn:microsoft.com/office/officeart/2008/layout/PictureStrips"/>
    <dgm:cxn modelId="{0697BDA8-B5E2-416D-BB14-F8F668F07EA7}" type="presParOf" srcId="{B9758A2F-A596-134A-BA20-2380C8C3B17E}" destId="{CEDD7DF7-DBBD-B14B-B786-8412DD95F29C}" srcOrd="7" destOrd="0" presId="urn:microsoft.com/office/officeart/2008/layout/PictureStrips"/>
    <dgm:cxn modelId="{5AFFD600-C6C2-4699-8F27-F178B240F23F}" type="presParOf" srcId="{B9758A2F-A596-134A-BA20-2380C8C3B17E}" destId="{6E1987D0-D29A-BE4B-8DFF-D10082DC97B7}" srcOrd="8" destOrd="0" presId="urn:microsoft.com/office/officeart/2008/layout/PictureStrips"/>
    <dgm:cxn modelId="{E2CCED85-EEB0-4AB5-8FBB-ADF3F3EEE7F7}" type="presParOf" srcId="{6E1987D0-D29A-BE4B-8DFF-D10082DC97B7}" destId="{0B05BE7A-B18A-854E-A41F-3D1602DB9F92}" srcOrd="0" destOrd="0" presId="urn:microsoft.com/office/officeart/2008/layout/PictureStrips"/>
    <dgm:cxn modelId="{44B38EAF-8B1B-4C5B-B42D-7729F96D3051}" type="presParOf" srcId="{6E1987D0-D29A-BE4B-8DFF-D10082DC97B7}" destId="{92677298-46D2-AF40-AA9F-B718E52790EA}" srcOrd="1" destOrd="0" presId="urn:microsoft.com/office/officeart/2008/layout/PictureStrips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D33DA6-E652-A648-B597-2BCE2806B19A}">
      <dsp:nvSpPr>
        <dsp:cNvPr id="0" name=""/>
        <dsp:cNvSpPr/>
      </dsp:nvSpPr>
      <dsp:spPr>
        <a:xfrm>
          <a:off x="159393" y="917278"/>
          <a:ext cx="3807475" cy="1189836"/>
        </a:xfrm>
        <a:prstGeom prst="rect">
          <a:avLst/>
        </a:prstGeom>
        <a:solidFill>
          <a:srgbClr val="FF0000">
            <a:alpha val="40000"/>
          </a:srgbClr>
        </a:soli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5916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Mengetahui</a:t>
          </a:r>
          <a:r>
            <a:rPr lang="en-US" sz="1800" kern="1200" dirty="0" smtClean="0"/>
            <a:t> </a:t>
          </a:r>
          <a:r>
            <a:rPr lang="id-ID" sz="1800" kern="1200" dirty="0" smtClean="0"/>
            <a:t>jumlah dan jenis rancangan peraturan daerah yang diusulkan oleh Kab/Kota untuk evaluasi/fasilitasi</a:t>
          </a:r>
          <a:endParaRPr lang="en-US" sz="1800" kern="1200" dirty="0"/>
        </a:p>
      </dsp:txBody>
      <dsp:txXfrm>
        <a:off x="159393" y="917278"/>
        <a:ext cx="3807475" cy="1189836"/>
      </dsp:txXfrm>
    </dsp:sp>
    <dsp:sp modelId="{A3EA65B7-ED74-5140-A9AA-28F10FE48C23}">
      <dsp:nvSpPr>
        <dsp:cNvPr id="0" name=""/>
        <dsp:cNvSpPr/>
      </dsp:nvSpPr>
      <dsp:spPr>
        <a:xfrm>
          <a:off x="748" y="745413"/>
          <a:ext cx="832885" cy="1249328"/>
        </a:xfrm>
        <a:prstGeom prst="rect">
          <a:avLst/>
        </a:prstGeom>
        <a:solidFill>
          <a:srgbClr val="FF0000">
            <a:alpha val="9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22E1934-F4CF-BA4F-831E-2F0E75F010BE}">
      <dsp:nvSpPr>
        <dsp:cNvPr id="0" name=""/>
        <dsp:cNvSpPr/>
      </dsp:nvSpPr>
      <dsp:spPr>
        <a:xfrm>
          <a:off x="4397997" y="617627"/>
          <a:ext cx="3807475" cy="1589073"/>
        </a:xfrm>
        <a:prstGeom prst="rect">
          <a:avLst/>
        </a:prstGeom>
        <a:solidFill>
          <a:schemeClr val="bg2">
            <a:lumMod val="75000"/>
            <a:alpha val="40000"/>
          </a:schemeClr>
        </a:soli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5916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Mengetahui</a:t>
          </a:r>
          <a:r>
            <a:rPr lang="en-US" sz="1600" kern="1200" dirty="0" smtClean="0"/>
            <a:t> </a:t>
          </a:r>
          <a:r>
            <a:rPr lang="id-ID" sz="1600" kern="1200" dirty="0" smtClean="0"/>
            <a:t>urgensi penerbitan peraturan daerah di Kabupaten/ Kota</a:t>
          </a:r>
          <a:endParaRPr lang="en-US" sz="1600" kern="1200" dirty="0"/>
        </a:p>
      </dsp:txBody>
      <dsp:txXfrm>
        <a:off x="4397997" y="617627"/>
        <a:ext cx="3807475" cy="1589073"/>
      </dsp:txXfrm>
    </dsp:sp>
    <dsp:sp modelId="{A2535D13-1398-D74D-9999-A1BF249E7D98}">
      <dsp:nvSpPr>
        <dsp:cNvPr id="0" name=""/>
        <dsp:cNvSpPr/>
      </dsp:nvSpPr>
      <dsp:spPr>
        <a:xfrm>
          <a:off x="4262730" y="659480"/>
          <a:ext cx="832885" cy="1249328"/>
        </a:xfrm>
        <a:prstGeom prst="rect">
          <a:avLst/>
        </a:prstGeom>
        <a:solidFill>
          <a:srgbClr val="E46C0A">
            <a:alpha val="76667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F8BFA8E-D922-2E4E-B551-4D8DAD52451D}">
      <dsp:nvSpPr>
        <dsp:cNvPr id="0" name=""/>
        <dsp:cNvSpPr/>
      </dsp:nvSpPr>
      <dsp:spPr>
        <a:xfrm>
          <a:off x="159393" y="2356971"/>
          <a:ext cx="3807475" cy="1733234"/>
        </a:xfrm>
        <a:prstGeom prst="rect">
          <a:avLst/>
        </a:prstGeom>
        <a:solidFill>
          <a:schemeClr val="accent2">
            <a:lumMod val="20000"/>
            <a:lumOff val="80000"/>
            <a:alpha val="40000"/>
          </a:schemeClr>
        </a:soli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5916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/>
            <a:t>Mengidentifikasi permasalahan </a:t>
          </a:r>
          <a:r>
            <a:rPr lang="en-US" sz="1600" kern="1200" dirty="0" smtClean="0"/>
            <a:t>&amp;</a:t>
          </a:r>
          <a:r>
            <a:rPr lang="id-ID" sz="1600" kern="1200" dirty="0" smtClean="0"/>
            <a:t> kesesuaian rancangan per</a:t>
          </a:r>
          <a:r>
            <a:rPr lang="en-US" sz="1600" kern="1200" dirty="0" smtClean="0"/>
            <a:t>da </a:t>
          </a:r>
          <a:r>
            <a:rPr lang="en-US" sz="1600" kern="1200" dirty="0" err="1" smtClean="0"/>
            <a:t>dgn</a:t>
          </a:r>
          <a:r>
            <a:rPr lang="id-ID" sz="1600" kern="1200" dirty="0" smtClean="0"/>
            <a:t> dengan peraturan per</a:t>
          </a:r>
          <a:r>
            <a:rPr lang="en-US" sz="1600" kern="1200" dirty="0" smtClean="0"/>
            <a:t>-UU-an </a:t>
          </a:r>
          <a:r>
            <a:rPr lang="en-US" sz="1600" kern="1200" dirty="0" err="1" smtClean="0"/>
            <a:t>yg</a:t>
          </a:r>
          <a:r>
            <a:rPr lang="id-ID" sz="1600" kern="1200" dirty="0" smtClean="0"/>
            <a:t> lebih tinggi, kepentingen umum, kesusilaan, tidak diskriminatif dan mendukung kemudahan investasi</a:t>
          </a:r>
          <a:endParaRPr lang="en-US" sz="1600" kern="1200" dirty="0"/>
        </a:p>
      </dsp:txBody>
      <dsp:txXfrm>
        <a:off x="159393" y="2356971"/>
        <a:ext cx="3807475" cy="1733234"/>
      </dsp:txXfrm>
    </dsp:sp>
    <dsp:sp modelId="{488BBC48-2B38-CA4A-AEE7-67E869956DFA}">
      <dsp:nvSpPr>
        <dsp:cNvPr id="0" name=""/>
        <dsp:cNvSpPr/>
      </dsp:nvSpPr>
      <dsp:spPr>
        <a:xfrm>
          <a:off x="748" y="2456805"/>
          <a:ext cx="832885" cy="1249328"/>
        </a:xfrm>
        <a:prstGeom prst="rect">
          <a:avLst/>
        </a:prstGeom>
        <a:solidFill>
          <a:schemeClr val="accent2">
            <a:lumMod val="75000"/>
            <a:alpha val="63333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F2CCA5F-7DF3-5642-86F4-708C0386919F}">
      <dsp:nvSpPr>
        <dsp:cNvPr id="0" name=""/>
        <dsp:cNvSpPr/>
      </dsp:nvSpPr>
      <dsp:spPr>
        <a:xfrm>
          <a:off x="4421375" y="2714602"/>
          <a:ext cx="3807475" cy="1189836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5916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800" kern="1200" dirty="0" smtClean="0"/>
            <a:t>Memberikan rekomendasi terhadap muatan substansi rancangan peraturan daerah Kabupaten/Kota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421375" y="2714602"/>
        <a:ext cx="3807475" cy="1189836"/>
      </dsp:txXfrm>
    </dsp:sp>
    <dsp:sp modelId="{9F14CEAD-7142-F348-9F10-2E53632AFE98}">
      <dsp:nvSpPr>
        <dsp:cNvPr id="0" name=""/>
        <dsp:cNvSpPr/>
      </dsp:nvSpPr>
      <dsp:spPr>
        <a:xfrm>
          <a:off x="4262730" y="2542737"/>
          <a:ext cx="832885" cy="1249328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B05BE7A-B18A-854E-A41F-3D1602DB9F92}">
      <dsp:nvSpPr>
        <dsp:cNvPr id="0" name=""/>
        <dsp:cNvSpPr/>
      </dsp:nvSpPr>
      <dsp:spPr>
        <a:xfrm>
          <a:off x="1263362" y="4317484"/>
          <a:ext cx="5702875" cy="1189836"/>
        </a:xfrm>
        <a:prstGeom prst="rect">
          <a:avLst/>
        </a:prstGeom>
        <a:noFill/>
        <a:ln w="9525" cap="flat" cmpd="sng" algn="ctr">
          <a:solidFill>
            <a:schemeClr val="accent3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5916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/>
            <a:t>Memberikan rekomendasi untuk mencabut atau merevisi peraturan daerah  yang tidak sesaui dengan peraturan perundang-undangan yang lebih tinggi, kepentingen umum, kesusilaan, bersifat diskriminatif dan tidak mendukung kemudahan investasi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1263362" y="4317484"/>
        <a:ext cx="5702875" cy="1189836"/>
      </dsp:txXfrm>
    </dsp:sp>
    <dsp:sp modelId="{92677298-46D2-AF40-AA9F-B718E52790EA}">
      <dsp:nvSpPr>
        <dsp:cNvPr id="0" name=""/>
        <dsp:cNvSpPr/>
      </dsp:nvSpPr>
      <dsp:spPr>
        <a:xfrm>
          <a:off x="1141515" y="4266754"/>
          <a:ext cx="832885" cy="1087814"/>
        </a:xfrm>
        <a:prstGeom prst="rect">
          <a:avLst/>
        </a:prstGeom>
        <a:solidFill>
          <a:srgbClr val="FFFF0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7EFE14-BC10-4A90-8565-61C111AB7033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C5655F-D623-4656-99E3-DC093BCCFDF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591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d-ID">
              <a:latin typeface="Times New Roman" pitchFamily="18" charset="0"/>
            </a:endParaRPr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513C6C-B2C4-4F7C-A8A6-B9E944080DD0}" type="slidenum">
              <a:rPr lang="en-US" smtClean="0">
                <a:latin typeface="Times New Roman" pitchFamily="18" charset="0"/>
              </a:rPr>
              <a:pPr/>
              <a:t>10</a:t>
            </a:fld>
            <a:endParaRPr lang="en-US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82BF3-64AB-4DC3-9BA7-19CCA4A0220D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262C1-4A34-40CE-A7F0-854434309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775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82BF3-64AB-4DC3-9BA7-19CCA4A0220D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262C1-4A34-40CE-A7F0-854434309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511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82BF3-64AB-4DC3-9BA7-19CCA4A0220D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262C1-4A34-40CE-A7F0-854434309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74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82BF3-64AB-4DC3-9BA7-19CCA4A0220D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262C1-4A34-40CE-A7F0-854434309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2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82BF3-64AB-4DC3-9BA7-19CCA4A0220D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262C1-4A34-40CE-A7F0-854434309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54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82BF3-64AB-4DC3-9BA7-19CCA4A0220D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262C1-4A34-40CE-A7F0-854434309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46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82BF3-64AB-4DC3-9BA7-19CCA4A0220D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262C1-4A34-40CE-A7F0-854434309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477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82BF3-64AB-4DC3-9BA7-19CCA4A0220D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262C1-4A34-40CE-A7F0-854434309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34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82BF3-64AB-4DC3-9BA7-19CCA4A0220D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262C1-4A34-40CE-A7F0-854434309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600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82BF3-64AB-4DC3-9BA7-19CCA4A0220D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262C1-4A34-40CE-A7F0-854434309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063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82BF3-64AB-4DC3-9BA7-19CCA4A0220D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262C1-4A34-40CE-A7F0-854434309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261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82BF3-64AB-4DC3-9BA7-19CCA4A0220D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262C1-4A34-40CE-A7F0-854434309E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822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2983456" y="5320439"/>
            <a:ext cx="2736304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1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015" y="167729"/>
            <a:ext cx="889635" cy="1101031"/>
          </a:xfrm>
          <a:prstGeom prst="rect">
            <a:avLst/>
          </a:prstGeom>
          <a:ln>
            <a:noFill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1014350" y="180004"/>
            <a:ext cx="5357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latin typeface="Bahnschrift Light" pitchFamily="34" charset="0"/>
              </a:rPr>
              <a:t>KEMENTERIAN  DALAM  NEGERI</a:t>
            </a:r>
            <a:r>
              <a:rPr lang="en-US" b="1" dirty="0">
                <a:latin typeface="Bahnschrift Light" pitchFamily="34" charset="0"/>
              </a:rPr>
              <a:t> </a:t>
            </a:r>
          </a:p>
          <a:p>
            <a:r>
              <a:rPr lang="en-US" b="1" dirty="0">
                <a:latin typeface="Bahnschrift Light" pitchFamily="34" charset="0"/>
              </a:rPr>
              <a:t>REPUBLIK </a:t>
            </a:r>
            <a:r>
              <a:rPr lang="id-ID" b="1" dirty="0">
                <a:latin typeface="Bahnschrift Light" pitchFamily="34" charset="0"/>
              </a:rPr>
              <a:t> </a:t>
            </a:r>
            <a:r>
              <a:rPr lang="en-US" b="1" dirty="0">
                <a:latin typeface="Bahnschrift Light" pitchFamily="34" charset="0"/>
              </a:rPr>
              <a:t>INDONESIA</a:t>
            </a:r>
            <a:endParaRPr lang="id-ID" b="1" dirty="0">
              <a:latin typeface="Bahnschrift Light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1760" y="4869160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latin typeface="Arial Narrow" panose="020B0606020202030204" pitchFamily="34" charset="0"/>
              </a:rPr>
              <a:t>Didi</a:t>
            </a:r>
            <a:r>
              <a:rPr lang="en-US" sz="2800" dirty="0" smtClean="0">
                <a:latin typeface="Arial Narrow" panose="020B0606020202030204" pitchFamily="34" charset="0"/>
              </a:rPr>
              <a:t> </a:t>
            </a:r>
            <a:r>
              <a:rPr lang="en-US" sz="2800" dirty="0" err="1" smtClean="0">
                <a:latin typeface="Arial Narrow" panose="020B0606020202030204" pitchFamily="34" charset="0"/>
              </a:rPr>
              <a:t>Sudiana</a:t>
            </a:r>
            <a:r>
              <a:rPr lang="en-US" sz="2800" dirty="0" smtClean="0">
                <a:latin typeface="Arial Narrow" panose="020B0606020202030204" pitchFamily="34" charset="0"/>
              </a:rPr>
              <a:t>, SE, MM.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3" cstate="print"/>
          <a:srcRect t="6862" b="7648"/>
          <a:stretch>
            <a:fillRect/>
          </a:stretch>
        </p:blipFill>
        <p:spPr bwMode="auto">
          <a:xfrm>
            <a:off x="0" y="2980804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0" y="2060848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latin typeface="Bahnschrift SemiBold SemiConden" pitchFamily="34" charset="0"/>
              </a:rPr>
              <a:t>Mekanisme</a:t>
            </a:r>
            <a:r>
              <a:rPr lang="en-US" sz="2800" dirty="0" smtClean="0">
                <a:latin typeface="Bahnschrift SemiBold SemiConden" pitchFamily="34" charset="0"/>
              </a:rPr>
              <a:t> </a:t>
            </a:r>
            <a:r>
              <a:rPr lang="en-US" sz="2800" dirty="0" err="1" smtClean="0">
                <a:latin typeface="Bahnschrift SemiBold SemiConden" pitchFamily="34" charset="0"/>
              </a:rPr>
              <a:t>Pelaksanaan</a:t>
            </a:r>
            <a:r>
              <a:rPr lang="en-US" sz="2800" dirty="0" smtClean="0">
                <a:latin typeface="Bahnschrift SemiBold SemiConden" pitchFamily="34" charset="0"/>
              </a:rPr>
              <a:t> </a:t>
            </a:r>
            <a:r>
              <a:rPr lang="en-US" sz="2800" dirty="0" err="1" smtClean="0">
                <a:latin typeface="Bahnschrift SemiBold SemiConden" pitchFamily="34" charset="0"/>
              </a:rPr>
              <a:t>Pembinaan</a:t>
            </a:r>
            <a:r>
              <a:rPr lang="en-US" sz="2800" dirty="0" smtClean="0">
                <a:latin typeface="Bahnschrift SemiBold SemiConden" pitchFamily="34" charset="0"/>
              </a:rPr>
              <a:t> </a:t>
            </a:r>
            <a:r>
              <a:rPr lang="en-US" sz="2800" dirty="0" err="1" smtClean="0">
                <a:latin typeface="Bahnschrift SemiBold SemiConden" pitchFamily="34" charset="0"/>
              </a:rPr>
              <a:t>dan</a:t>
            </a:r>
            <a:r>
              <a:rPr lang="en-US" sz="2800" dirty="0" smtClean="0">
                <a:latin typeface="Bahnschrift SemiBold SemiConden" pitchFamily="34" charset="0"/>
              </a:rPr>
              <a:t> </a:t>
            </a:r>
            <a:r>
              <a:rPr lang="en-US" sz="2800" dirty="0" err="1" smtClean="0">
                <a:latin typeface="Bahnschrift SemiBold SemiConden" pitchFamily="34" charset="0"/>
              </a:rPr>
              <a:t>Pengawasan</a:t>
            </a:r>
            <a:r>
              <a:rPr lang="en-US" sz="2800" dirty="0" smtClean="0">
                <a:latin typeface="Bahnschrift SemiBold SemiConden" pitchFamily="34" charset="0"/>
              </a:rPr>
              <a:t> </a:t>
            </a:r>
          </a:p>
          <a:p>
            <a:pPr algn="ctr"/>
            <a:r>
              <a:rPr lang="en-US" sz="2800" dirty="0" err="1" smtClean="0">
                <a:latin typeface="Bahnschrift SemiBold SemiConden" pitchFamily="34" charset="0"/>
              </a:rPr>
              <a:t>Terhadap</a:t>
            </a:r>
            <a:r>
              <a:rPr lang="en-US" sz="2800" dirty="0" smtClean="0">
                <a:latin typeface="Bahnschrift SemiBold SemiConden" pitchFamily="34" charset="0"/>
              </a:rPr>
              <a:t> </a:t>
            </a:r>
            <a:r>
              <a:rPr lang="en-US" sz="2800" dirty="0" err="1" smtClean="0">
                <a:latin typeface="Bahnschrift SemiBold SemiConden" pitchFamily="34" charset="0"/>
              </a:rPr>
              <a:t>Perda</a:t>
            </a:r>
            <a:r>
              <a:rPr lang="en-US" sz="2800" dirty="0" smtClean="0">
                <a:latin typeface="Bahnschrift SemiBold SemiConden" pitchFamily="34" charset="0"/>
              </a:rPr>
              <a:t> </a:t>
            </a:r>
            <a:r>
              <a:rPr lang="en-US" sz="2800" dirty="0" err="1" smtClean="0">
                <a:latin typeface="Bahnschrift SemiBold SemiConden" pitchFamily="34" charset="0"/>
              </a:rPr>
              <a:t>Kabupaten</a:t>
            </a:r>
            <a:r>
              <a:rPr lang="en-US" sz="2800" dirty="0" smtClean="0">
                <a:latin typeface="Bahnschrift SemiBold SemiConden" pitchFamily="34" charset="0"/>
              </a:rPr>
              <a:t>/Kota</a:t>
            </a:r>
            <a:endParaRPr lang="en-US" sz="2800" dirty="0">
              <a:latin typeface="Bahnschrift SemiBold SemiConden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411760" y="5282044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Sekretaris</a:t>
            </a:r>
            <a:r>
              <a:rPr lang="en-US" sz="24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Dirjen</a:t>
            </a:r>
            <a:r>
              <a:rPr lang="en-US" sz="24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 Narrow" panose="020B0606020202030204" pitchFamily="34" charset="0"/>
              </a:rPr>
              <a:t>Otonomi</a:t>
            </a:r>
            <a:r>
              <a:rPr lang="en-US" sz="2400" b="1" dirty="0">
                <a:solidFill>
                  <a:srgbClr val="002060"/>
                </a:solidFill>
                <a:latin typeface="Arial Narrow" panose="020B0606020202030204" pitchFamily="34" charset="0"/>
              </a:rPr>
              <a:t> Daerah</a:t>
            </a:r>
          </a:p>
        </p:txBody>
      </p:sp>
    </p:spTree>
    <p:extLst>
      <p:ext uri="{BB962C8B-B14F-4D97-AF65-F5344CB8AC3E}">
        <p14:creationId xmlns:p14="http://schemas.microsoft.com/office/powerpoint/2010/main" val="3255295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6"/>
          <p:cNvPicPr>
            <a:picLocks noChangeAspect="1" noChangeArrowheads="1"/>
          </p:cNvPicPr>
          <p:nvPr/>
        </p:nvPicPr>
        <p:blipFill>
          <a:blip r:embed="rId2" cstate="print"/>
          <a:srcRect t="6862" b="7648"/>
          <a:stretch>
            <a:fillRect/>
          </a:stretch>
        </p:blipFill>
        <p:spPr bwMode="auto">
          <a:xfrm>
            <a:off x="0" y="-27384"/>
            <a:ext cx="91440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07504" y="375047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PENDAHULUAN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52" name="Picture 2" descr="C:\Users\hp\Downloads\kemendagri_20191121_2 (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96"/>
          <a:stretch>
            <a:fillRect/>
          </a:stretch>
        </p:blipFill>
        <p:spPr bwMode="auto">
          <a:xfrm>
            <a:off x="251520" y="980728"/>
            <a:ext cx="3416929" cy="295232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39952" y="312238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d-ID" dirty="0">
                <a:latin typeface="Arial Narrow" pitchFamily="34" charset="0"/>
              </a:rPr>
              <a:t>Untuk mencapai hal tersebut maka pelaksanaan tugas dan wewenang Pembinaan dan Pengawasan </a:t>
            </a:r>
            <a:r>
              <a:rPr lang="id-ID" dirty="0" smtClean="0">
                <a:latin typeface="Arial Narrow" pitchFamily="34" charset="0"/>
              </a:rPr>
              <a:t>Per</a:t>
            </a:r>
            <a:r>
              <a:rPr lang="en-US" dirty="0" smtClean="0">
                <a:latin typeface="Arial Narrow" pitchFamily="34" charset="0"/>
              </a:rPr>
              <a:t>da </a:t>
            </a:r>
            <a:r>
              <a:rPr lang="id-ID" dirty="0" smtClean="0">
                <a:latin typeface="Arial Narrow" pitchFamily="34" charset="0"/>
              </a:rPr>
              <a:t>Kabupaten/Kota </a:t>
            </a:r>
            <a:r>
              <a:rPr lang="id-ID" dirty="0">
                <a:latin typeface="Arial Narrow" pitchFamily="34" charset="0"/>
              </a:rPr>
              <a:t>oleh </a:t>
            </a:r>
            <a:r>
              <a:rPr lang="id-ID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G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WPP </a:t>
            </a:r>
            <a:r>
              <a:rPr lang="id-ID" dirty="0" smtClean="0">
                <a:latin typeface="Arial Narrow" pitchFamily="34" charset="0"/>
              </a:rPr>
              <a:t>menjadi </a:t>
            </a:r>
            <a:r>
              <a:rPr lang="id-ID" dirty="0">
                <a:latin typeface="Arial Narrow" pitchFamily="34" charset="0"/>
              </a:rPr>
              <a:t>penting</a:t>
            </a:r>
            <a:endParaRPr lang="en-US" dirty="0">
              <a:latin typeface="Arial Narrow" pitchFamily="34" charset="0"/>
            </a:endParaRPr>
          </a:p>
        </p:txBody>
      </p:sp>
      <p:pic>
        <p:nvPicPr>
          <p:cNvPr id="4098" name="Picture 2" descr="C:\Users\PAVILION 771\Documents\GWP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908720"/>
            <a:ext cx="3384376" cy="2108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ight Arrow 7"/>
          <p:cNvSpPr/>
          <p:nvPr/>
        </p:nvSpPr>
        <p:spPr>
          <a:xfrm>
            <a:off x="3779912" y="1484784"/>
            <a:ext cx="432048" cy="1440160"/>
          </a:xfrm>
          <a:prstGeom prst="rightArrow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9" name="Picture 3" descr="C:\Users\PAVILION 771\Documents\DASAR HKU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344" y="4078083"/>
            <a:ext cx="3888432" cy="93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2419891" y="4952908"/>
            <a:ext cx="3200905" cy="564324"/>
          </a:xfrm>
          <a:prstGeom prst="roundRect">
            <a:avLst/>
          </a:prstGeo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1600" dirty="0" smtClean="0"/>
              <a:t>UU NO. 23 TAHUN 2014 TTG PEMDA</a:t>
            </a:r>
            <a:endParaRPr lang="en-US" sz="1600" dirty="0"/>
          </a:p>
        </p:txBody>
      </p:sp>
      <p:sp>
        <p:nvSpPr>
          <p:cNvPr id="59" name="Rounded Rectangle 58"/>
          <p:cNvSpPr/>
          <p:nvPr/>
        </p:nvSpPr>
        <p:spPr>
          <a:xfrm>
            <a:off x="2195736" y="5536282"/>
            <a:ext cx="3200905" cy="564324"/>
          </a:xfrm>
          <a:prstGeom prst="roundRect">
            <a:avLst/>
          </a:prstGeo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1600" dirty="0" smtClean="0"/>
              <a:t>PP NO. 33 TAHUN 2018 TTG PELAKS TUGAS &amp; WEWENANG GWPP</a:t>
            </a:r>
            <a:endParaRPr lang="en-US" sz="1600" dirty="0"/>
          </a:p>
        </p:txBody>
      </p:sp>
      <p:sp>
        <p:nvSpPr>
          <p:cNvPr id="60" name="Rounded Rectangle 59"/>
          <p:cNvSpPr/>
          <p:nvPr/>
        </p:nvSpPr>
        <p:spPr>
          <a:xfrm>
            <a:off x="1979712" y="6112346"/>
            <a:ext cx="3200905" cy="564324"/>
          </a:xfrm>
          <a:prstGeom prst="roundRect">
            <a:avLst/>
          </a:prstGeo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en-US" sz="1600" dirty="0" smtClean="0"/>
              <a:t>PP NO. 7 TAHUN 2008 TTG DEKON &amp; TP</a:t>
            </a:r>
            <a:endParaRPr lang="en-US" sz="1600" dirty="0"/>
          </a:p>
        </p:txBody>
      </p:sp>
      <p:cxnSp>
        <p:nvCxnSpPr>
          <p:cNvPr id="12" name="Elbow Connector 11"/>
          <p:cNvCxnSpPr>
            <a:stCxn id="4099" idx="2"/>
            <a:endCxn id="10" idx="3"/>
          </p:cNvCxnSpPr>
          <p:nvPr/>
        </p:nvCxnSpPr>
        <p:spPr>
          <a:xfrm rot="5400000">
            <a:off x="5680910" y="4951419"/>
            <a:ext cx="223537" cy="343764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lbow Connector 13"/>
          <p:cNvCxnSpPr>
            <a:stCxn id="4099" idx="2"/>
            <a:endCxn id="59" idx="3"/>
          </p:cNvCxnSpPr>
          <p:nvPr/>
        </p:nvCxnSpPr>
        <p:spPr>
          <a:xfrm rot="5400000">
            <a:off x="5277146" y="5131029"/>
            <a:ext cx="806911" cy="567919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4099" idx="2"/>
            <a:endCxn id="60" idx="3"/>
          </p:cNvCxnSpPr>
          <p:nvPr/>
        </p:nvCxnSpPr>
        <p:spPr>
          <a:xfrm rot="5400000">
            <a:off x="4881102" y="5311049"/>
            <a:ext cx="1382975" cy="783943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lbow Connector 17"/>
          <p:cNvCxnSpPr>
            <a:stCxn id="4099" idx="2"/>
            <a:endCxn id="4099" idx="3"/>
          </p:cNvCxnSpPr>
          <p:nvPr/>
        </p:nvCxnSpPr>
        <p:spPr>
          <a:xfrm rot="5400000" flipH="1" flipV="1">
            <a:off x="6703305" y="3806063"/>
            <a:ext cx="466725" cy="1944216"/>
          </a:xfrm>
          <a:prstGeom prst="bentConnector4">
            <a:avLst>
              <a:gd name="adj1" fmla="val 4081"/>
              <a:gd name="adj2" fmla="val 111758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701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사각형: 둥근 위쪽 모서리 130">
            <a:extLst>
              <a:ext uri="{FF2B5EF4-FFF2-40B4-BE49-F238E27FC236}"/>
            </a:extLst>
          </p:cNvPr>
          <p:cNvSpPr/>
          <p:nvPr/>
        </p:nvSpPr>
        <p:spPr>
          <a:xfrm rot="16200000">
            <a:off x="1514073" y="1174439"/>
            <a:ext cx="874800" cy="2535806"/>
          </a:xfrm>
          <a:prstGeom prst="round2SameRect">
            <a:avLst>
              <a:gd name="adj1" fmla="val 50000"/>
              <a:gd name="adj2" fmla="val 0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74" name="Right Arrow 6">
            <a:extLst>
              <a:ext uri="{FF2B5EF4-FFF2-40B4-BE49-F238E27FC236}"/>
            </a:extLst>
          </p:cNvPr>
          <p:cNvSpPr/>
          <p:nvPr/>
        </p:nvSpPr>
        <p:spPr>
          <a:xfrm>
            <a:off x="5544050" y="1568519"/>
            <a:ext cx="2988390" cy="1745697"/>
          </a:xfrm>
          <a:prstGeom prst="rightArrow">
            <a:avLst>
              <a:gd name="adj1" fmla="val 50000"/>
              <a:gd name="adj2" fmla="val 49531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5" name="Rectangle 7">
            <a:extLst>
              <a:ext uri="{FF2B5EF4-FFF2-40B4-BE49-F238E27FC236}"/>
            </a:extLst>
          </p:cNvPr>
          <p:cNvSpPr/>
          <p:nvPr/>
        </p:nvSpPr>
        <p:spPr>
          <a:xfrm>
            <a:off x="4995141" y="2004943"/>
            <a:ext cx="1839555" cy="872849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6" name="Rectangle 8">
            <a:extLst>
              <a:ext uri="{FF2B5EF4-FFF2-40B4-BE49-F238E27FC236}"/>
            </a:extLst>
          </p:cNvPr>
          <p:cNvSpPr/>
          <p:nvPr/>
        </p:nvSpPr>
        <p:spPr>
          <a:xfrm>
            <a:off x="3404584" y="2004943"/>
            <a:ext cx="2107215" cy="872849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7" name="Rectangle 9">
            <a:extLst>
              <a:ext uri="{FF2B5EF4-FFF2-40B4-BE49-F238E27FC236}"/>
            </a:extLst>
          </p:cNvPr>
          <p:cNvSpPr/>
          <p:nvPr/>
        </p:nvSpPr>
        <p:spPr>
          <a:xfrm>
            <a:off x="2219934" y="2004943"/>
            <a:ext cx="1703994" cy="872849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8" name="Oval 12">
            <a:extLst>
              <a:ext uri="{FF2B5EF4-FFF2-40B4-BE49-F238E27FC236}"/>
            </a:extLst>
          </p:cNvPr>
          <p:cNvSpPr/>
          <p:nvPr/>
        </p:nvSpPr>
        <p:spPr>
          <a:xfrm>
            <a:off x="2874336" y="3387342"/>
            <a:ext cx="473528" cy="566192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9" name="Oval 13">
            <a:extLst>
              <a:ext uri="{FF2B5EF4-FFF2-40B4-BE49-F238E27FC236}"/>
            </a:extLst>
          </p:cNvPr>
          <p:cNvSpPr/>
          <p:nvPr/>
        </p:nvSpPr>
        <p:spPr>
          <a:xfrm>
            <a:off x="1506184" y="3387342"/>
            <a:ext cx="473528" cy="566192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0" name="Oval 14">
            <a:extLst>
              <a:ext uri="{FF2B5EF4-FFF2-40B4-BE49-F238E27FC236}"/>
            </a:extLst>
          </p:cNvPr>
          <p:cNvSpPr/>
          <p:nvPr/>
        </p:nvSpPr>
        <p:spPr>
          <a:xfrm>
            <a:off x="5898672" y="3387342"/>
            <a:ext cx="473528" cy="566192"/>
          </a:xfrm>
          <a:prstGeom prst="ellipse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1" name="Oval 15">
            <a:extLst>
              <a:ext uri="{FF2B5EF4-FFF2-40B4-BE49-F238E27FC236}"/>
            </a:extLst>
          </p:cNvPr>
          <p:cNvSpPr/>
          <p:nvPr/>
        </p:nvSpPr>
        <p:spPr>
          <a:xfrm>
            <a:off x="7050800" y="3387342"/>
            <a:ext cx="473528" cy="566192"/>
          </a:xfrm>
          <a:prstGeom prst="ellipse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2" name="Oval 16">
            <a:extLst>
              <a:ext uri="{FF2B5EF4-FFF2-40B4-BE49-F238E27FC236}"/>
            </a:extLst>
          </p:cNvPr>
          <p:cNvSpPr/>
          <p:nvPr/>
        </p:nvSpPr>
        <p:spPr>
          <a:xfrm>
            <a:off x="4458512" y="3387342"/>
            <a:ext cx="473528" cy="566192"/>
          </a:xfrm>
          <a:prstGeom prst="ellips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11296" name="그룹 158"/>
          <p:cNvGrpSpPr>
            <a:grpSpLocks/>
          </p:cNvGrpSpPr>
          <p:nvPr/>
        </p:nvGrpSpPr>
        <p:grpSpPr bwMode="auto">
          <a:xfrm>
            <a:off x="250825" y="1196752"/>
            <a:ext cx="8642350" cy="2611438"/>
            <a:chOff x="960760" y="1796874"/>
            <a:chExt cx="10331901" cy="2918970"/>
          </a:xfrm>
        </p:grpSpPr>
        <p:sp>
          <p:nvSpPr>
            <p:cNvPr id="184" name="Bent Arrow 3">
              <a:extLst>
                <a:ext uri="{FF2B5EF4-FFF2-40B4-BE49-F238E27FC236}"/>
              </a:extLst>
            </p:cNvPr>
            <p:cNvSpPr/>
            <p:nvPr/>
          </p:nvSpPr>
          <p:spPr>
            <a:xfrm rot="5400000" flipH="1">
              <a:off x="9882191" y="3204542"/>
              <a:ext cx="1440111" cy="1380829"/>
            </a:xfrm>
            <a:custGeom>
              <a:avLst/>
              <a:gdLst/>
              <a:ahLst/>
              <a:cxnLst/>
              <a:rect l="l" t="t" r="r" b="b"/>
              <a:pathLst>
                <a:path w="1440111" h="1380829">
                  <a:moveTo>
                    <a:pt x="1440111" y="138902"/>
                  </a:moveTo>
                  <a:lnTo>
                    <a:pt x="1241357" y="0"/>
                  </a:lnTo>
                  <a:lnTo>
                    <a:pt x="1241357" y="84353"/>
                  </a:lnTo>
                  <a:lnTo>
                    <a:pt x="783117" y="84353"/>
                  </a:lnTo>
                  <a:cubicBezTo>
                    <a:pt x="359541" y="84353"/>
                    <a:pt x="14508" y="420645"/>
                    <a:pt x="1347" y="840829"/>
                  </a:cubicBezTo>
                  <a:lnTo>
                    <a:pt x="0" y="840829"/>
                  </a:lnTo>
                  <a:lnTo>
                    <a:pt x="0" y="1380829"/>
                  </a:lnTo>
                  <a:lnTo>
                    <a:pt x="108001" y="1380829"/>
                  </a:lnTo>
                  <a:lnTo>
                    <a:pt x="108001" y="868680"/>
                  </a:lnTo>
                  <a:lnTo>
                    <a:pt x="109100" y="868680"/>
                  </a:lnTo>
                  <a:lnTo>
                    <a:pt x="109100" y="867468"/>
                  </a:lnTo>
                  <a:cubicBezTo>
                    <a:pt x="109100" y="495219"/>
                    <a:pt x="410868" y="193451"/>
                    <a:pt x="783117" y="193451"/>
                  </a:cubicBezTo>
                  <a:lnTo>
                    <a:pt x="1241357" y="193451"/>
                  </a:lnTo>
                  <a:lnTo>
                    <a:pt x="1241357" y="277804"/>
                  </a:ln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85" name="Bent Arrow 35">
              <a:extLst>
                <a:ext uri="{FF2B5EF4-FFF2-40B4-BE49-F238E27FC236}"/>
              </a:extLst>
            </p:cNvPr>
            <p:cNvSpPr/>
            <p:nvPr/>
          </p:nvSpPr>
          <p:spPr>
            <a:xfrm rot="16200000" flipH="1">
              <a:off x="1194892" y="1654117"/>
              <a:ext cx="1440110" cy="1908374"/>
            </a:xfrm>
            <a:custGeom>
              <a:avLst/>
              <a:gdLst/>
              <a:ahLst/>
              <a:cxnLst/>
              <a:rect l="l" t="t" r="r" b="b"/>
              <a:pathLst>
                <a:path w="1440110" h="1908374">
                  <a:moveTo>
                    <a:pt x="0" y="856459"/>
                  </a:moveTo>
                  <a:lnTo>
                    <a:pt x="0" y="1908374"/>
                  </a:lnTo>
                  <a:lnTo>
                    <a:pt x="108001" y="1908374"/>
                  </a:lnTo>
                  <a:lnTo>
                    <a:pt x="108001" y="868680"/>
                  </a:lnTo>
                  <a:lnTo>
                    <a:pt x="109099" y="868680"/>
                  </a:lnTo>
                  <a:lnTo>
                    <a:pt x="109099" y="867468"/>
                  </a:lnTo>
                  <a:cubicBezTo>
                    <a:pt x="109099" y="495219"/>
                    <a:pt x="410867" y="193451"/>
                    <a:pt x="783116" y="193451"/>
                  </a:cubicBezTo>
                  <a:lnTo>
                    <a:pt x="1241356" y="193451"/>
                  </a:lnTo>
                  <a:lnTo>
                    <a:pt x="1241356" y="277804"/>
                  </a:lnTo>
                  <a:lnTo>
                    <a:pt x="1440110" y="138902"/>
                  </a:lnTo>
                  <a:lnTo>
                    <a:pt x="1241356" y="0"/>
                  </a:lnTo>
                  <a:lnTo>
                    <a:pt x="1241356" y="84353"/>
                  </a:lnTo>
                  <a:lnTo>
                    <a:pt x="783116" y="84353"/>
                  </a:lnTo>
                  <a:cubicBezTo>
                    <a:pt x="354292" y="84353"/>
                    <a:pt x="5970" y="429028"/>
                    <a:pt x="557" y="856459"/>
                  </a:cubicBez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accent2"/>
                </a:solidFill>
              </a:endParaRPr>
            </a:p>
          </p:txBody>
        </p:sp>
        <p:sp>
          <p:nvSpPr>
            <p:cNvPr id="186" name="Bent Arrow 38">
              <a:extLst>
                <a:ext uri="{FF2B5EF4-FFF2-40B4-BE49-F238E27FC236}"/>
              </a:extLst>
            </p:cNvPr>
            <p:cNvSpPr/>
            <p:nvPr/>
          </p:nvSpPr>
          <p:spPr>
            <a:xfrm flipH="1">
              <a:off x="9269085" y="1796874"/>
              <a:ext cx="1938914" cy="1243421"/>
            </a:xfrm>
            <a:custGeom>
              <a:avLst/>
              <a:gdLst/>
              <a:ahLst/>
              <a:cxnLst/>
              <a:rect l="l" t="t" r="r" b="b"/>
              <a:pathLst>
                <a:path w="1938914" h="1243421">
                  <a:moveTo>
                    <a:pt x="1740160" y="0"/>
                  </a:moveTo>
                  <a:lnTo>
                    <a:pt x="1740160" y="84353"/>
                  </a:lnTo>
                  <a:lnTo>
                    <a:pt x="783115" y="84353"/>
                  </a:lnTo>
                  <a:cubicBezTo>
                    <a:pt x="361590" y="84353"/>
                    <a:pt x="17849" y="417396"/>
                    <a:pt x="1653" y="834742"/>
                  </a:cubicBezTo>
                  <a:lnTo>
                    <a:pt x="1" y="834742"/>
                  </a:lnTo>
                  <a:lnTo>
                    <a:pt x="1" y="867448"/>
                  </a:lnTo>
                  <a:lnTo>
                    <a:pt x="0" y="867468"/>
                  </a:lnTo>
                  <a:lnTo>
                    <a:pt x="0" y="868680"/>
                  </a:lnTo>
                  <a:lnTo>
                    <a:pt x="1" y="868680"/>
                  </a:lnTo>
                  <a:lnTo>
                    <a:pt x="1" y="1243421"/>
                  </a:lnTo>
                  <a:lnTo>
                    <a:pt x="108001" y="1243421"/>
                  </a:lnTo>
                  <a:lnTo>
                    <a:pt x="108001" y="868680"/>
                  </a:lnTo>
                  <a:lnTo>
                    <a:pt x="109098" y="868680"/>
                  </a:lnTo>
                  <a:lnTo>
                    <a:pt x="109098" y="867468"/>
                  </a:lnTo>
                  <a:cubicBezTo>
                    <a:pt x="109098" y="495219"/>
                    <a:pt x="410866" y="193451"/>
                    <a:pt x="783115" y="193451"/>
                  </a:cubicBezTo>
                  <a:lnTo>
                    <a:pt x="1740160" y="193451"/>
                  </a:lnTo>
                  <a:lnTo>
                    <a:pt x="1740160" y="277804"/>
                  </a:lnTo>
                  <a:lnTo>
                    <a:pt x="1938914" y="138902"/>
                  </a:ln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87" name="Bent Arrow 41">
              <a:extLst>
                <a:ext uri="{FF2B5EF4-FFF2-40B4-BE49-F238E27FC236}"/>
              </a:extLst>
            </p:cNvPr>
            <p:cNvSpPr/>
            <p:nvPr/>
          </p:nvSpPr>
          <p:spPr>
            <a:xfrm rot="10800000" flipH="1">
              <a:off x="1047045" y="3472423"/>
              <a:ext cx="1187561" cy="1243421"/>
            </a:xfrm>
            <a:custGeom>
              <a:avLst/>
              <a:gdLst/>
              <a:ahLst/>
              <a:cxnLst/>
              <a:rect l="l" t="t" r="r" b="b"/>
              <a:pathLst>
                <a:path w="1187561" h="1243421">
                  <a:moveTo>
                    <a:pt x="1" y="1243421"/>
                  </a:moveTo>
                  <a:lnTo>
                    <a:pt x="108001" y="1243421"/>
                  </a:lnTo>
                  <a:lnTo>
                    <a:pt x="108001" y="868680"/>
                  </a:lnTo>
                  <a:lnTo>
                    <a:pt x="109098" y="868680"/>
                  </a:lnTo>
                  <a:lnTo>
                    <a:pt x="109098" y="867468"/>
                  </a:lnTo>
                  <a:cubicBezTo>
                    <a:pt x="109098" y="495219"/>
                    <a:pt x="410866" y="193451"/>
                    <a:pt x="783115" y="193451"/>
                  </a:cubicBezTo>
                  <a:lnTo>
                    <a:pt x="988807" y="193451"/>
                  </a:lnTo>
                  <a:lnTo>
                    <a:pt x="988807" y="277804"/>
                  </a:lnTo>
                  <a:lnTo>
                    <a:pt x="1187561" y="138902"/>
                  </a:lnTo>
                  <a:lnTo>
                    <a:pt x="988807" y="0"/>
                  </a:lnTo>
                  <a:lnTo>
                    <a:pt x="988807" y="84353"/>
                  </a:lnTo>
                  <a:lnTo>
                    <a:pt x="783115" y="84353"/>
                  </a:lnTo>
                  <a:cubicBezTo>
                    <a:pt x="361590" y="84353"/>
                    <a:pt x="17849" y="417396"/>
                    <a:pt x="1653" y="834742"/>
                  </a:cubicBezTo>
                  <a:lnTo>
                    <a:pt x="1" y="834742"/>
                  </a:lnTo>
                  <a:lnTo>
                    <a:pt x="1" y="867458"/>
                  </a:lnTo>
                  <a:lnTo>
                    <a:pt x="0" y="867468"/>
                  </a:lnTo>
                  <a:lnTo>
                    <a:pt x="0" y="868680"/>
                  </a:lnTo>
                  <a:lnTo>
                    <a:pt x="1" y="868680"/>
                  </a:ln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188" name="Straight Connector 48">
            <a:extLst>
              <a:ext uri="{FF2B5EF4-FFF2-40B4-BE49-F238E27FC236}"/>
            </a:extLst>
          </p:cNvPr>
          <p:cNvCxnSpPr/>
          <p:nvPr/>
        </p:nvCxnSpPr>
        <p:spPr>
          <a:xfrm>
            <a:off x="1744663" y="2954115"/>
            <a:ext cx="0" cy="428625"/>
          </a:xfrm>
          <a:prstGeom prst="line">
            <a:avLst/>
          </a:prstGeom>
          <a:ln w="25400">
            <a:solidFill>
              <a:schemeClr val="accent1"/>
            </a:solidFill>
            <a:prstDash val="sysDot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49">
            <a:extLst>
              <a:ext uri="{FF2B5EF4-FFF2-40B4-BE49-F238E27FC236}"/>
            </a:extLst>
          </p:cNvPr>
          <p:cNvCxnSpPr/>
          <p:nvPr/>
        </p:nvCxnSpPr>
        <p:spPr>
          <a:xfrm>
            <a:off x="3113088" y="2954115"/>
            <a:ext cx="0" cy="428625"/>
          </a:xfrm>
          <a:prstGeom prst="line">
            <a:avLst/>
          </a:prstGeom>
          <a:ln w="25400">
            <a:solidFill>
              <a:schemeClr val="accent2"/>
            </a:solidFill>
            <a:prstDash val="sysDot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50">
            <a:extLst>
              <a:ext uri="{FF2B5EF4-FFF2-40B4-BE49-F238E27FC236}"/>
            </a:extLst>
          </p:cNvPr>
          <p:cNvCxnSpPr/>
          <p:nvPr/>
        </p:nvCxnSpPr>
        <p:spPr>
          <a:xfrm>
            <a:off x="4695825" y="2954115"/>
            <a:ext cx="0" cy="428625"/>
          </a:xfrm>
          <a:prstGeom prst="line">
            <a:avLst/>
          </a:prstGeom>
          <a:ln w="25400">
            <a:solidFill>
              <a:schemeClr val="accent3"/>
            </a:solidFill>
            <a:prstDash val="sysDot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51">
            <a:extLst>
              <a:ext uri="{FF2B5EF4-FFF2-40B4-BE49-F238E27FC236}"/>
            </a:extLst>
          </p:cNvPr>
          <p:cNvCxnSpPr/>
          <p:nvPr/>
        </p:nvCxnSpPr>
        <p:spPr>
          <a:xfrm>
            <a:off x="6137275" y="2954115"/>
            <a:ext cx="0" cy="428625"/>
          </a:xfrm>
          <a:prstGeom prst="line">
            <a:avLst/>
          </a:prstGeom>
          <a:ln w="25400">
            <a:solidFill>
              <a:schemeClr val="accent4"/>
            </a:solidFill>
            <a:prstDash val="sysDot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52">
            <a:extLst>
              <a:ext uri="{FF2B5EF4-FFF2-40B4-BE49-F238E27FC236}"/>
            </a:extLst>
          </p:cNvPr>
          <p:cNvCxnSpPr/>
          <p:nvPr/>
        </p:nvCxnSpPr>
        <p:spPr>
          <a:xfrm>
            <a:off x="7256463" y="2954115"/>
            <a:ext cx="0" cy="428625"/>
          </a:xfrm>
          <a:prstGeom prst="line">
            <a:avLst/>
          </a:prstGeom>
          <a:ln w="25400">
            <a:solidFill>
              <a:schemeClr val="accent5"/>
            </a:solidFill>
            <a:prstDash val="sysDot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02" name="TextBox 214"/>
          <p:cNvSpPr txBox="1">
            <a:spLocks noChangeArrowheads="1"/>
          </p:cNvSpPr>
          <p:nvPr/>
        </p:nvSpPr>
        <p:spPr bwMode="auto">
          <a:xfrm>
            <a:off x="755650" y="2282602"/>
            <a:ext cx="14001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d-ID" sz="1600">
                <a:solidFill>
                  <a:schemeClr val="bg1"/>
                </a:solidFill>
                <a:latin typeface="Bahnschrift Light SemiCondensed" pitchFamily="34" charset="0"/>
              </a:rPr>
              <a:t>PERENCANAAN</a:t>
            </a:r>
          </a:p>
        </p:txBody>
      </p:sp>
      <p:sp>
        <p:nvSpPr>
          <p:cNvPr id="11303" name="TextBox 215"/>
          <p:cNvSpPr txBox="1">
            <a:spLocks noChangeArrowheads="1"/>
          </p:cNvSpPr>
          <p:nvPr/>
        </p:nvSpPr>
        <p:spPr bwMode="auto">
          <a:xfrm>
            <a:off x="2411413" y="2290540"/>
            <a:ext cx="12700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d-ID" sz="1600">
                <a:solidFill>
                  <a:schemeClr val="bg1"/>
                </a:solidFill>
                <a:latin typeface="Bahnschrift Light SemiCondensed" pitchFamily="34" charset="0"/>
              </a:rPr>
              <a:t>PENYUSUNAN</a:t>
            </a:r>
          </a:p>
        </p:txBody>
      </p:sp>
      <p:sp>
        <p:nvSpPr>
          <p:cNvPr id="11304" name="TextBox 216"/>
          <p:cNvSpPr txBox="1">
            <a:spLocks noChangeArrowheads="1"/>
          </p:cNvSpPr>
          <p:nvPr/>
        </p:nvSpPr>
        <p:spPr bwMode="auto">
          <a:xfrm>
            <a:off x="4051300" y="2290540"/>
            <a:ext cx="131286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d-ID" sz="1600">
                <a:solidFill>
                  <a:schemeClr val="bg1"/>
                </a:solidFill>
                <a:latin typeface="Bahnschrift Light SemiCondensed" pitchFamily="34" charset="0"/>
              </a:rPr>
              <a:t>PEMBAHASAN</a:t>
            </a:r>
          </a:p>
        </p:txBody>
      </p:sp>
      <p:sp>
        <p:nvSpPr>
          <p:cNvPr id="11305" name="TextBox 217"/>
          <p:cNvSpPr txBox="1">
            <a:spLocks noChangeArrowheads="1"/>
          </p:cNvSpPr>
          <p:nvPr/>
        </p:nvSpPr>
        <p:spPr bwMode="auto">
          <a:xfrm>
            <a:off x="5580063" y="2312765"/>
            <a:ext cx="11699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d-ID" sz="1600">
                <a:solidFill>
                  <a:schemeClr val="bg1"/>
                </a:solidFill>
                <a:latin typeface="Bahnschrift Light SemiCondensed" pitchFamily="34" charset="0"/>
              </a:rPr>
              <a:t>PENETAPAN</a:t>
            </a:r>
          </a:p>
        </p:txBody>
      </p:sp>
      <p:sp>
        <p:nvSpPr>
          <p:cNvPr id="11306" name="TextBox 218"/>
          <p:cNvSpPr txBox="1">
            <a:spLocks noChangeArrowheads="1"/>
          </p:cNvSpPr>
          <p:nvPr/>
        </p:nvSpPr>
        <p:spPr bwMode="auto">
          <a:xfrm>
            <a:off x="6858000" y="2290540"/>
            <a:ext cx="15303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d-ID" sz="1600">
                <a:solidFill>
                  <a:schemeClr val="bg1"/>
                </a:solidFill>
                <a:latin typeface="Bahnschrift Light SemiCondensed" pitchFamily="34" charset="0"/>
              </a:rPr>
              <a:t>PENGUNDANGAN</a:t>
            </a:r>
          </a:p>
        </p:txBody>
      </p:sp>
      <p:sp>
        <p:nvSpPr>
          <p:cNvPr id="220" name="Rectangle 219"/>
          <p:cNvSpPr/>
          <p:nvPr/>
        </p:nvSpPr>
        <p:spPr>
          <a:xfrm>
            <a:off x="1606873" y="620688"/>
            <a:ext cx="5930278" cy="584775"/>
          </a:xfrm>
          <a:prstGeom prst="rect">
            <a:avLst/>
          </a:prstGeom>
          <a:noFill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id-ID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Arial Narrow" pitchFamily="34" charset="0"/>
              </a:rPr>
              <a:t>TAHAPAN </a:t>
            </a:r>
            <a:r>
              <a:rPr 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Arial Narrow" pitchFamily="34" charset="0"/>
              </a:rPr>
              <a:t>PEMBENTUKAN</a:t>
            </a:r>
            <a:r>
              <a:rPr lang="id-ID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Arial Narrow" pitchFamily="34" charset="0"/>
              </a:rPr>
              <a:t> </a:t>
            </a:r>
            <a:r>
              <a:rPr lang="id-ID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Arial Narrow" pitchFamily="34" charset="0"/>
              </a:rPr>
              <a:t>PERDA</a:t>
            </a:r>
            <a:endParaRPr lang="en-U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Arial Narrow" pitchFamily="34" charset="0"/>
            </a:endParaRPr>
          </a:p>
        </p:txBody>
      </p:sp>
      <p:sp>
        <p:nvSpPr>
          <p:cNvPr id="11308" name="TextBox 220"/>
          <p:cNvSpPr txBox="1">
            <a:spLocks noChangeArrowheads="1"/>
          </p:cNvSpPr>
          <p:nvPr/>
        </p:nvSpPr>
        <p:spPr bwMode="auto">
          <a:xfrm>
            <a:off x="1619250" y="3506565"/>
            <a:ext cx="25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d-ID">
                <a:solidFill>
                  <a:schemeClr val="bg1"/>
                </a:solidFill>
                <a:latin typeface="Bahnschrift Light SemiCondensed" pitchFamily="34" charset="0"/>
              </a:rPr>
              <a:t>1</a:t>
            </a:r>
          </a:p>
        </p:txBody>
      </p:sp>
      <p:sp>
        <p:nvSpPr>
          <p:cNvPr id="11309" name="TextBox 221"/>
          <p:cNvSpPr txBox="1">
            <a:spLocks noChangeArrowheads="1"/>
          </p:cNvSpPr>
          <p:nvPr/>
        </p:nvSpPr>
        <p:spPr bwMode="auto">
          <a:xfrm>
            <a:off x="2987675" y="3506565"/>
            <a:ext cx="2905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d-ID">
                <a:solidFill>
                  <a:schemeClr val="bg1"/>
                </a:solidFill>
                <a:latin typeface="Bahnschrift Light SemiCondensed" pitchFamily="34" charset="0"/>
              </a:rPr>
              <a:t>2</a:t>
            </a:r>
          </a:p>
        </p:txBody>
      </p:sp>
      <p:sp>
        <p:nvSpPr>
          <p:cNvPr id="11310" name="TextBox 222"/>
          <p:cNvSpPr txBox="1">
            <a:spLocks noChangeArrowheads="1"/>
          </p:cNvSpPr>
          <p:nvPr/>
        </p:nvSpPr>
        <p:spPr bwMode="auto">
          <a:xfrm>
            <a:off x="4572000" y="3514502"/>
            <a:ext cx="292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d-ID">
                <a:solidFill>
                  <a:schemeClr val="bg1"/>
                </a:solidFill>
                <a:latin typeface="Bahnschrift Light SemiCondensed" pitchFamily="34" charset="0"/>
              </a:rPr>
              <a:t>3</a:t>
            </a:r>
          </a:p>
        </p:txBody>
      </p:sp>
      <p:sp>
        <p:nvSpPr>
          <p:cNvPr id="11311" name="TextBox 223"/>
          <p:cNvSpPr txBox="1">
            <a:spLocks noChangeArrowheads="1"/>
          </p:cNvSpPr>
          <p:nvPr/>
        </p:nvSpPr>
        <p:spPr bwMode="auto">
          <a:xfrm>
            <a:off x="6008688" y="3506565"/>
            <a:ext cx="3000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d-ID">
                <a:solidFill>
                  <a:schemeClr val="bg1"/>
                </a:solidFill>
                <a:latin typeface="Bahnschrift Light SemiCondensed" pitchFamily="34" charset="0"/>
              </a:rPr>
              <a:t>4</a:t>
            </a:r>
          </a:p>
        </p:txBody>
      </p:sp>
      <p:sp>
        <p:nvSpPr>
          <p:cNvPr id="11312" name="TextBox 224"/>
          <p:cNvSpPr txBox="1">
            <a:spLocks noChangeArrowheads="1"/>
          </p:cNvSpPr>
          <p:nvPr/>
        </p:nvSpPr>
        <p:spPr bwMode="auto">
          <a:xfrm>
            <a:off x="7151688" y="3506565"/>
            <a:ext cx="295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id-ID">
                <a:solidFill>
                  <a:schemeClr val="bg1"/>
                </a:solidFill>
                <a:latin typeface="Bahnschrift Light SemiCondensed" pitchFamily="34" charset="0"/>
              </a:rPr>
              <a:t>5</a:t>
            </a:r>
          </a:p>
        </p:txBody>
      </p:sp>
      <p:sp>
        <p:nvSpPr>
          <p:cNvPr id="11313" name="TextBox 225"/>
          <p:cNvSpPr txBox="1">
            <a:spLocks noChangeArrowheads="1"/>
          </p:cNvSpPr>
          <p:nvPr/>
        </p:nvSpPr>
        <p:spPr bwMode="auto">
          <a:xfrm>
            <a:off x="2155825" y="1196752"/>
            <a:ext cx="48942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id-ID" sz="2400">
                <a:latin typeface="Bahnschrift Light SemiCondensed" pitchFamily="34" charset="0"/>
              </a:rPr>
              <a:t>PERMENDAGRI 80 TAHUN 2015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838620" y="4320952"/>
            <a:ext cx="5781380" cy="6858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2400" b="1" dirty="0">
                <a:latin typeface="Bahnschrift Light SemiCondensed" pitchFamily="34" charset="0"/>
              </a:rPr>
              <a:t>PEMBINAAN OLEH KEMENDAGRI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1838325" y="3954240"/>
            <a:ext cx="2890838" cy="3667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 flipV="1">
            <a:off x="3284538" y="3954240"/>
            <a:ext cx="1444625" cy="3667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4729163" y="3954240"/>
            <a:ext cx="0" cy="3667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flipV="1">
            <a:off x="4729163" y="3954240"/>
            <a:ext cx="2570162" cy="3667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ounded Rectangle 2"/>
          <p:cNvSpPr/>
          <p:nvPr/>
        </p:nvSpPr>
        <p:spPr>
          <a:xfrm>
            <a:off x="870257" y="5387752"/>
            <a:ext cx="1349677" cy="13716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b="1" dirty="0">
                <a:latin typeface="Bahnschrift Light SemiCondensed" pitchFamily="34" charset="0"/>
              </a:rPr>
              <a:t>IKP &amp; AKP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2371574" y="5387752"/>
            <a:ext cx="1349677" cy="13716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b="1" dirty="0">
                <a:latin typeface="Bahnschrift Light SemiCondensed" pitchFamily="34" charset="0"/>
              </a:rPr>
              <a:t>PRA FASILITASI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962400" y="5387752"/>
            <a:ext cx="1549399" cy="13716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b="1" dirty="0">
                <a:latin typeface="Bahnschrift Light SemiCondensed" pitchFamily="34" charset="0"/>
              </a:rPr>
              <a:t>FASILITASI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7239000" y="5387752"/>
            <a:ext cx="1349677" cy="13716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1600" b="1" dirty="0">
                <a:latin typeface="Bahnschrift Light SemiCondensed" pitchFamily="34" charset="0"/>
              </a:rPr>
              <a:t>KLARIFIKASI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1544638" y="5006752"/>
            <a:ext cx="3184525" cy="381000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H="1">
            <a:off x="3046413" y="5006752"/>
            <a:ext cx="1671637" cy="381000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4729163" y="5006752"/>
            <a:ext cx="7937" cy="381000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4729163" y="5006752"/>
            <a:ext cx="3184525" cy="381000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Rounded Rectangle 55"/>
          <p:cNvSpPr/>
          <p:nvPr/>
        </p:nvSpPr>
        <p:spPr>
          <a:xfrm>
            <a:off x="5660723" y="5387752"/>
            <a:ext cx="1349677" cy="13716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b="1" dirty="0" smtClean="0">
                <a:latin typeface="Bahnschrift Light SemiCondensed" pitchFamily="34" charset="0"/>
              </a:rPr>
              <a:t>VERIFIKASI</a:t>
            </a:r>
            <a:r>
              <a:rPr lang="en-US" b="1" dirty="0" smtClean="0">
                <a:latin typeface="Bahnschrift Light SemiCondensed" pitchFamily="34" charset="0"/>
              </a:rPr>
              <a:t> &amp; </a:t>
            </a:r>
            <a:r>
              <a:rPr lang="en-US" sz="1600" b="1" dirty="0" smtClean="0">
                <a:latin typeface="Bahnschrift Light SemiCondensed" pitchFamily="34" charset="0"/>
              </a:rPr>
              <a:t>PEMBERIAN NOREG</a:t>
            </a:r>
            <a:endParaRPr lang="id-ID" b="1" dirty="0">
              <a:latin typeface="Bahnschrift Light SemiCondensed" pitchFamily="34" charset="0"/>
            </a:endParaRPr>
          </a:p>
        </p:txBody>
      </p:sp>
      <p:cxnSp>
        <p:nvCxnSpPr>
          <p:cNvPr id="58" name="Straight Arrow Connector 57"/>
          <p:cNvCxnSpPr/>
          <p:nvPr/>
        </p:nvCxnSpPr>
        <p:spPr>
          <a:xfrm>
            <a:off x="4737100" y="5006752"/>
            <a:ext cx="1598613" cy="381000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V="1">
            <a:off x="4729163" y="3954240"/>
            <a:ext cx="1406525" cy="3667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6"/>
          <p:cNvPicPr>
            <a:picLocks noChangeAspect="1" noChangeArrowheads="1"/>
          </p:cNvPicPr>
          <p:nvPr/>
        </p:nvPicPr>
        <p:blipFill>
          <a:blip r:embed="rId2" cstate="print"/>
          <a:srcRect t="6862" b="7648"/>
          <a:stretch>
            <a:fillRect/>
          </a:stretch>
        </p:blipFill>
        <p:spPr bwMode="auto">
          <a:xfrm>
            <a:off x="0" y="-27384"/>
            <a:ext cx="91440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15273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2" cstate="print"/>
          <a:srcRect t="6862" b="7648"/>
          <a:stretch>
            <a:fillRect/>
          </a:stretch>
        </p:blipFill>
        <p:spPr bwMode="auto">
          <a:xfrm>
            <a:off x="0" y="-27384"/>
            <a:ext cx="91440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51520" y="692696"/>
            <a:ext cx="8136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TUJUAN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id-ID" sz="2000" b="1" dirty="0">
                <a:solidFill>
                  <a:schemeClr val="accent5">
                    <a:lumMod val="50000"/>
                  </a:schemeClr>
                </a:solidFill>
              </a:rPr>
              <a:t>PENGAWASAN RANCANGAN </a:t>
            </a:r>
            <a:r>
              <a:rPr lang="id-ID" sz="2000" b="1" dirty="0" smtClean="0">
                <a:solidFill>
                  <a:schemeClr val="accent5">
                    <a:lumMod val="50000"/>
                  </a:schemeClr>
                </a:solidFill>
              </a:rPr>
              <a:t>PER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</a:rPr>
              <a:t>DA 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KABUPATEN/KOTA</a:t>
            </a:r>
            <a:endParaRPr lang="en-US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46380" y="1628800"/>
            <a:ext cx="3714060" cy="11521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  <a:latin typeface="Arial Narrow" pitchFamily="34" charset="0"/>
              </a:rPr>
              <a:t>untuk</a:t>
            </a:r>
            <a:r>
              <a:rPr lang="id-ID" dirty="0">
                <a:solidFill>
                  <a:schemeClr val="tx1"/>
                </a:solidFill>
                <a:latin typeface="Arial Narrow" pitchFamily="34" charset="0"/>
              </a:rPr>
              <a:t> menciptakan kualitas produk hukum Kab/</a:t>
            </a:r>
            <a:r>
              <a:rPr lang="en-US" dirty="0">
                <a:solidFill>
                  <a:schemeClr val="tx1"/>
                </a:solidFill>
                <a:latin typeface="Arial Narrow" pitchFamily="34" charset="0"/>
              </a:rPr>
              <a:t>K</a:t>
            </a:r>
            <a:r>
              <a:rPr lang="id-ID" dirty="0">
                <a:solidFill>
                  <a:schemeClr val="tx1"/>
                </a:solidFill>
                <a:latin typeface="Arial Narrow" pitchFamily="34" charset="0"/>
              </a:rPr>
              <a:t>ota serta meningkatkan pelayanan publik melalui pemberian </a:t>
            </a:r>
            <a:r>
              <a:rPr lang="id-ID" b="1" dirty="0" smtClean="0">
                <a:solidFill>
                  <a:srgbClr val="FFC000"/>
                </a:solidFill>
                <a:latin typeface="Arial Narrow" pitchFamily="34" charset="0"/>
              </a:rPr>
              <a:t>KEPASTIAN HUKUM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040560" y="1628800"/>
            <a:ext cx="3923928" cy="11521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 smtClean="0">
                <a:solidFill>
                  <a:srgbClr val="FFC000"/>
                </a:solidFill>
                <a:latin typeface="Arial Black" pitchFamily="34" charset="0"/>
              </a:rPr>
              <a:t>KEPASTIAN HUKUM</a:t>
            </a:r>
            <a:endParaRPr lang="en-US" b="1" dirty="0" smtClean="0">
              <a:solidFill>
                <a:srgbClr val="FFC000"/>
              </a:solidFill>
              <a:latin typeface="Arial Black" pitchFamily="34" charset="0"/>
            </a:endParaRPr>
          </a:p>
          <a:p>
            <a:pPr algn="ctr"/>
            <a:r>
              <a:rPr lang="en-US" sz="1400" dirty="0" smtClean="0">
                <a:solidFill>
                  <a:schemeClr val="accent5">
                    <a:lumMod val="50000"/>
                  </a:schemeClr>
                </a:solidFill>
              </a:rPr>
              <a:t>D</a:t>
            </a:r>
            <a:r>
              <a:rPr lang="id-ID" sz="1400" dirty="0">
                <a:solidFill>
                  <a:schemeClr val="accent5">
                    <a:lumMod val="50000"/>
                  </a:schemeClr>
                </a:solidFill>
              </a:rPr>
              <a:t>icapai melalui regulasi yang sinergis dengan peraturan perundang-undangan yang lebih tinggi, kepentingen umum, kesusilaan, tidak bersifat diskriminatif dan mendukung invenstasi. 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0" name="Right Arrow 19"/>
          <p:cNvSpPr/>
          <p:nvPr/>
        </p:nvSpPr>
        <p:spPr>
          <a:xfrm>
            <a:off x="4176464" y="1844824"/>
            <a:ext cx="720080" cy="792088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/>
          <p:cNvGrpSpPr/>
          <p:nvPr/>
        </p:nvGrpSpPr>
        <p:grpSpPr>
          <a:xfrm>
            <a:off x="107505" y="3995656"/>
            <a:ext cx="8928990" cy="2169648"/>
            <a:chOff x="107505" y="3995656"/>
            <a:chExt cx="8928990" cy="2169648"/>
          </a:xfrm>
        </p:grpSpPr>
        <p:sp>
          <p:nvSpPr>
            <p:cNvPr id="21" name="사각형: 둥근 위쪽 모서리 130">
              <a:extLst>
                <a:ext uri="{FF2B5EF4-FFF2-40B4-BE49-F238E27FC236}"/>
              </a:extLst>
            </p:cNvPr>
            <p:cNvSpPr/>
            <p:nvPr/>
          </p:nvSpPr>
          <p:spPr>
            <a:xfrm rot="16200000">
              <a:off x="548944" y="4539773"/>
              <a:ext cx="874800" cy="1368150"/>
            </a:xfrm>
            <a:prstGeom prst="round2SameRect">
              <a:avLst>
                <a:gd name="adj1" fmla="val 50000"/>
                <a:gd name="adj2" fmla="val 0"/>
              </a:avLst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vert" anchor="ctr"/>
            <a:lstStyle/>
            <a:p>
              <a:pPr algn="ctr">
                <a:defRPr/>
              </a:pPr>
              <a:r>
                <a:rPr lang="en-US" sz="1600" dirty="0" err="1">
                  <a:solidFill>
                    <a:srgbClr val="FFFF00"/>
                  </a:solidFill>
                </a:rPr>
                <a:t>Penyusunan</a:t>
              </a:r>
              <a:r>
                <a:rPr lang="en-US" sz="1600" dirty="0">
                  <a:solidFill>
                    <a:srgbClr val="FFFF00"/>
                  </a:solidFill>
                </a:rPr>
                <a:t>  </a:t>
              </a:r>
              <a:r>
                <a:rPr lang="en-US" sz="1600" dirty="0" err="1" smtClean="0">
                  <a:solidFill>
                    <a:srgbClr val="FFFF00"/>
                  </a:solidFill>
                </a:rPr>
                <a:t>Propemperda</a:t>
              </a:r>
              <a:endParaRPr lang="ko-KR" altLang="en-US" sz="1600" dirty="0">
                <a:solidFill>
                  <a:srgbClr val="FFFF00"/>
                </a:solidFill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699892" y="4786447"/>
              <a:ext cx="1112019" cy="87480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err="1" smtClean="0">
                  <a:solidFill>
                    <a:srgbClr val="FFFF00"/>
                  </a:solidFill>
                </a:rPr>
                <a:t>Pemberian</a:t>
              </a:r>
              <a:r>
                <a:rPr lang="en-US" sz="1600" dirty="0" smtClean="0">
                  <a:solidFill>
                    <a:srgbClr val="FFFF00"/>
                  </a:solidFill>
                </a:rPr>
                <a:t> </a:t>
              </a:r>
              <a:r>
                <a:rPr lang="en-US" sz="1600" dirty="0" err="1" smtClean="0">
                  <a:solidFill>
                    <a:srgbClr val="FFFF00"/>
                  </a:solidFill>
                </a:rPr>
                <a:t>Konsultasi</a:t>
              </a:r>
              <a:endParaRPr lang="en-US" sz="1600" dirty="0">
                <a:solidFill>
                  <a:srgbClr val="FFFF00"/>
                </a:solidFill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830754" y="4786446"/>
              <a:ext cx="1112019" cy="87480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err="1" smtClean="0">
                  <a:solidFill>
                    <a:srgbClr val="FFFF00"/>
                  </a:solidFill>
                </a:rPr>
                <a:t>Pelaks</a:t>
              </a:r>
              <a:r>
                <a:rPr lang="en-US" sz="1600" dirty="0" smtClean="0">
                  <a:solidFill>
                    <a:srgbClr val="FFFF00"/>
                  </a:solidFill>
                </a:rPr>
                <a:t>. </a:t>
              </a:r>
              <a:r>
                <a:rPr lang="id-ID" sz="1600" dirty="0" smtClean="0">
                  <a:solidFill>
                    <a:srgbClr val="FFFF00"/>
                  </a:solidFill>
                </a:rPr>
                <a:t>evaluasi/</a:t>
              </a:r>
              <a:r>
                <a:rPr lang="en-US" sz="1600" dirty="0" smtClean="0">
                  <a:solidFill>
                    <a:srgbClr val="FFFF00"/>
                  </a:solidFill>
                </a:rPr>
                <a:t> </a:t>
              </a:r>
              <a:r>
                <a:rPr lang="id-ID" sz="1600" dirty="0" smtClean="0">
                  <a:solidFill>
                    <a:srgbClr val="FFFF00"/>
                  </a:solidFill>
                </a:rPr>
                <a:t>fasilitasi</a:t>
              </a:r>
              <a:endParaRPr lang="en-US" sz="1600" dirty="0">
                <a:solidFill>
                  <a:srgbClr val="FFFF00"/>
                </a:solidFill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3964039" y="4786445"/>
              <a:ext cx="1112019" cy="87480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err="1" smtClean="0">
                  <a:solidFill>
                    <a:srgbClr val="FFFF00"/>
                  </a:solidFill>
                </a:rPr>
                <a:t>Verifikasi</a:t>
              </a:r>
              <a:r>
                <a:rPr lang="en-US" sz="1600" dirty="0" smtClean="0">
                  <a:solidFill>
                    <a:srgbClr val="FFFF00"/>
                  </a:solidFill>
                </a:rPr>
                <a:t> &amp; </a:t>
              </a:r>
              <a:r>
                <a:rPr lang="en-US" sz="1600" dirty="0" err="1" smtClean="0">
                  <a:solidFill>
                    <a:srgbClr val="FFFF00"/>
                  </a:solidFill>
                </a:rPr>
                <a:t>Pemberian</a:t>
              </a:r>
              <a:r>
                <a:rPr lang="en-US" sz="1600" dirty="0" smtClean="0">
                  <a:solidFill>
                    <a:srgbClr val="FFFF00"/>
                  </a:solidFill>
                </a:rPr>
                <a:t> </a:t>
              </a:r>
              <a:r>
                <a:rPr lang="en-US" sz="1600" dirty="0" err="1" smtClean="0">
                  <a:solidFill>
                    <a:srgbClr val="FFFF00"/>
                  </a:solidFill>
                </a:rPr>
                <a:t>Noreg</a:t>
              </a:r>
              <a:endParaRPr lang="en-US" sz="1600" dirty="0">
                <a:solidFill>
                  <a:srgbClr val="FFFF00"/>
                </a:solidFill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099514" y="4786448"/>
              <a:ext cx="1112019" cy="87480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err="1" smtClean="0">
                  <a:solidFill>
                    <a:srgbClr val="FFFF00"/>
                  </a:solidFill>
                </a:rPr>
                <a:t>Penetapan</a:t>
              </a:r>
              <a:r>
                <a:rPr lang="en-US" sz="1600" dirty="0" smtClean="0">
                  <a:solidFill>
                    <a:srgbClr val="FFFF00"/>
                  </a:solidFill>
                </a:rPr>
                <a:t> </a:t>
              </a:r>
              <a:r>
                <a:rPr lang="en-US" sz="1600" dirty="0" err="1" smtClean="0">
                  <a:solidFill>
                    <a:srgbClr val="FFFF00"/>
                  </a:solidFill>
                </a:rPr>
                <a:t>Perda</a:t>
              </a:r>
              <a:endParaRPr lang="en-US" sz="1600" dirty="0">
                <a:solidFill>
                  <a:srgbClr val="FFFF00"/>
                </a:solidFill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238819" y="4786444"/>
              <a:ext cx="1112019" cy="874801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err="1" smtClean="0">
                  <a:solidFill>
                    <a:srgbClr val="FFFF00"/>
                  </a:solidFill>
                </a:rPr>
                <a:t>Pegundangan</a:t>
              </a:r>
              <a:r>
                <a:rPr lang="en-US" sz="1600" dirty="0" smtClean="0">
                  <a:solidFill>
                    <a:srgbClr val="FFFF00"/>
                  </a:solidFill>
                </a:rPr>
                <a:t> </a:t>
              </a:r>
              <a:r>
                <a:rPr lang="en-US" sz="1600" dirty="0" err="1" smtClean="0">
                  <a:solidFill>
                    <a:srgbClr val="FFFF00"/>
                  </a:solidFill>
                </a:rPr>
                <a:t>Perda</a:t>
              </a:r>
              <a:endParaRPr lang="en-US" sz="1600" dirty="0">
                <a:solidFill>
                  <a:srgbClr val="FFFF00"/>
                </a:solidFill>
              </a:endParaRPr>
            </a:p>
          </p:txBody>
        </p:sp>
        <p:sp>
          <p:nvSpPr>
            <p:cNvPr id="27" name="사각형: 둥근 위쪽 모서리 130">
              <a:extLst>
                <a:ext uri="{FF2B5EF4-FFF2-40B4-BE49-F238E27FC236}"/>
              </a:extLst>
            </p:cNvPr>
            <p:cNvSpPr/>
            <p:nvPr/>
          </p:nvSpPr>
          <p:spPr>
            <a:xfrm rot="5400000">
              <a:off x="7626989" y="4539769"/>
              <a:ext cx="874800" cy="1368150"/>
            </a:xfrm>
            <a:prstGeom prst="round2SameRect">
              <a:avLst>
                <a:gd name="adj1" fmla="val 50000"/>
                <a:gd name="adj2" fmla="val 0"/>
              </a:avLst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vert270" anchor="ctr"/>
            <a:lstStyle/>
            <a:p>
              <a:pPr algn="ctr">
                <a:defRPr/>
              </a:pPr>
              <a:r>
                <a:rPr lang="en-US" sz="1600" dirty="0" err="1" smtClean="0">
                  <a:solidFill>
                    <a:srgbClr val="FFFF00"/>
                  </a:solidFill>
                </a:rPr>
                <a:t>Klarifikasi</a:t>
              </a:r>
              <a:r>
                <a:rPr lang="en-US" sz="1600" dirty="0" smtClean="0">
                  <a:solidFill>
                    <a:srgbClr val="FFFF00"/>
                  </a:solidFill>
                </a:rPr>
                <a:t> </a:t>
              </a:r>
              <a:r>
                <a:rPr lang="en-US" sz="1600" dirty="0" err="1" smtClean="0">
                  <a:solidFill>
                    <a:srgbClr val="FFFF00"/>
                  </a:solidFill>
                </a:rPr>
                <a:t>perda</a:t>
              </a:r>
              <a:endParaRPr lang="ko-KR" altLang="en-US" sz="1600" dirty="0">
                <a:solidFill>
                  <a:srgbClr val="FFFF00"/>
                </a:solidFill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1511660" y="4293097"/>
              <a:ext cx="612068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d-ID" sz="1600" dirty="0">
                  <a:latin typeface="Arial Narrow" pitchFamily="34" charset="0"/>
                </a:rPr>
                <a:t>pengawasan </a:t>
              </a:r>
              <a:r>
                <a:rPr lang="id-ID" sz="1600" dirty="0" smtClean="0">
                  <a:latin typeface="Arial Narrow" pitchFamily="34" charset="0"/>
                </a:rPr>
                <a:t>per</a:t>
              </a:r>
              <a:r>
                <a:rPr lang="en-US" sz="1600" dirty="0" smtClean="0">
                  <a:latin typeface="Arial Narrow" pitchFamily="34" charset="0"/>
                </a:rPr>
                <a:t>da </a:t>
              </a:r>
              <a:r>
                <a:rPr lang="en-US" sz="1600" dirty="0" err="1" smtClean="0">
                  <a:latin typeface="Arial Narrow" pitchFamily="34" charset="0"/>
                </a:rPr>
                <a:t>oleh</a:t>
              </a:r>
              <a:r>
                <a:rPr lang="en-US" sz="1600" dirty="0" smtClean="0">
                  <a:latin typeface="Arial Narrow" pitchFamily="34" charset="0"/>
                </a:rPr>
                <a:t> GWPP </a:t>
              </a:r>
              <a:r>
                <a:rPr lang="en-US" sz="1600" dirty="0" err="1" smtClean="0">
                  <a:latin typeface="Arial Narrow" pitchFamily="34" charset="0"/>
                </a:rPr>
                <a:t>kepada</a:t>
              </a:r>
              <a:r>
                <a:rPr lang="en-US" sz="1600" dirty="0" smtClean="0">
                  <a:latin typeface="Arial Narrow" pitchFamily="34" charset="0"/>
                </a:rPr>
                <a:t> </a:t>
              </a:r>
              <a:r>
                <a:rPr lang="en-US" sz="1600" dirty="0" err="1" smtClean="0">
                  <a:latin typeface="Arial Narrow" pitchFamily="34" charset="0"/>
                </a:rPr>
                <a:t>Kab</a:t>
              </a:r>
              <a:r>
                <a:rPr lang="en-US" sz="1600" dirty="0" smtClean="0">
                  <a:latin typeface="Arial Narrow" pitchFamily="34" charset="0"/>
                </a:rPr>
                <a:t>/Kota :</a:t>
              </a:r>
              <a:endParaRPr lang="en-US" sz="1600" dirty="0">
                <a:latin typeface="Arial Narrow" pitchFamily="34" charset="0"/>
              </a:endParaRPr>
            </a:p>
          </p:txBody>
        </p:sp>
        <p:cxnSp>
          <p:nvCxnSpPr>
            <p:cNvPr id="30" name="Straight Arrow Connector 29"/>
            <p:cNvCxnSpPr/>
            <p:nvPr/>
          </p:nvCxnSpPr>
          <p:spPr>
            <a:xfrm>
              <a:off x="6588224" y="4462374"/>
              <a:ext cx="1692188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395536" y="4462374"/>
              <a:ext cx="216024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Bent Arrow 3">
              <a:extLst>
                <a:ext uri="{FF2B5EF4-FFF2-40B4-BE49-F238E27FC236}"/>
              </a:extLst>
            </p:cNvPr>
            <p:cNvSpPr/>
            <p:nvPr/>
          </p:nvSpPr>
          <p:spPr bwMode="auto">
            <a:xfrm rot="5400000" flipH="1">
              <a:off x="8021714" y="5006507"/>
              <a:ext cx="874538" cy="1155025"/>
            </a:xfrm>
            <a:custGeom>
              <a:avLst/>
              <a:gdLst/>
              <a:ahLst/>
              <a:cxnLst/>
              <a:rect l="l" t="t" r="r" b="b"/>
              <a:pathLst>
                <a:path w="1440111" h="1380829">
                  <a:moveTo>
                    <a:pt x="1440111" y="138902"/>
                  </a:moveTo>
                  <a:lnTo>
                    <a:pt x="1241357" y="0"/>
                  </a:lnTo>
                  <a:lnTo>
                    <a:pt x="1241357" y="84353"/>
                  </a:lnTo>
                  <a:lnTo>
                    <a:pt x="783117" y="84353"/>
                  </a:lnTo>
                  <a:cubicBezTo>
                    <a:pt x="359541" y="84353"/>
                    <a:pt x="14508" y="420645"/>
                    <a:pt x="1347" y="840829"/>
                  </a:cubicBezTo>
                  <a:lnTo>
                    <a:pt x="0" y="840829"/>
                  </a:lnTo>
                  <a:lnTo>
                    <a:pt x="0" y="1380829"/>
                  </a:lnTo>
                  <a:lnTo>
                    <a:pt x="108001" y="1380829"/>
                  </a:lnTo>
                  <a:lnTo>
                    <a:pt x="108001" y="868680"/>
                  </a:lnTo>
                  <a:lnTo>
                    <a:pt x="109100" y="868680"/>
                  </a:lnTo>
                  <a:lnTo>
                    <a:pt x="109100" y="867468"/>
                  </a:lnTo>
                  <a:cubicBezTo>
                    <a:pt x="109100" y="495219"/>
                    <a:pt x="410868" y="193451"/>
                    <a:pt x="783117" y="193451"/>
                  </a:cubicBezTo>
                  <a:lnTo>
                    <a:pt x="1241357" y="193451"/>
                  </a:lnTo>
                  <a:lnTo>
                    <a:pt x="1241357" y="277804"/>
                  </a:ln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Bent Arrow 35">
              <a:extLst>
                <a:ext uri="{FF2B5EF4-FFF2-40B4-BE49-F238E27FC236}"/>
              </a:extLst>
            </p:cNvPr>
            <p:cNvSpPr/>
            <p:nvPr/>
          </p:nvSpPr>
          <p:spPr bwMode="auto">
            <a:xfrm rot="16200000" flipH="1">
              <a:off x="510259" y="3592902"/>
              <a:ext cx="790794" cy="1596302"/>
            </a:xfrm>
            <a:custGeom>
              <a:avLst/>
              <a:gdLst/>
              <a:ahLst/>
              <a:cxnLst/>
              <a:rect l="l" t="t" r="r" b="b"/>
              <a:pathLst>
                <a:path w="1440110" h="1908374">
                  <a:moveTo>
                    <a:pt x="0" y="856459"/>
                  </a:moveTo>
                  <a:lnTo>
                    <a:pt x="0" y="1908374"/>
                  </a:lnTo>
                  <a:lnTo>
                    <a:pt x="108001" y="1908374"/>
                  </a:lnTo>
                  <a:lnTo>
                    <a:pt x="108001" y="868680"/>
                  </a:lnTo>
                  <a:lnTo>
                    <a:pt x="109099" y="868680"/>
                  </a:lnTo>
                  <a:lnTo>
                    <a:pt x="109099" y="867468"/>
                  </a:lnTo>
                  <a:cubicBezTo>
                    <a:pt x="109099" y="495219"/>
                    <a:pt x="410867" y="193451"/>
                    <a:pt x="783116" y="193451"/>
                  </a:cubicBezTo>
                  <a:lnTo>
                    <a:pt x="1241356" y="193451"/>
                  </a:lnTo>
                  <a:lnTo>
                    <a:pt x="1241356" y="277804"/>
                  </a:lnTo>
                  <a:lnTo>
                    <a:pt x="1440110" y="138902"/>
                  </a:lnTo>
                  <a:lnTo>
                    <a:pt x="1241356" y="0"/>
                  </a:lnTo>
                  <a:lnTo>
                    <a:pt x="1241356" y="84353"/>
                  </a:lnTo>
                  <a:lnTo>
                    <a:pt x="783116" y="84353"/>
                  </a:lnTo>
                  <a:cubicBezTo>
                    <a:pt x="354292" y="84353"/>
                    <a:pt x="5970" y="429028"/>
                    <a:pt x="557" y="856459"/>
                  </a:cubicBez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accent2"/>
                </a:solidFill>
              </a:endParaRPr>
            </a:p>
          </p:txBody>
        </p:sp>
        <p:sp>
          <p:nvSpPr>
            <p:cNvPr id="37" name="Bent Arrow 38">
              <a:extLst>
                <a:ext uri="{FF2B5EF4-FFF2-40B4-BE49-F238E27FC236}"/>
              </a:extLst>
            </p:cNvPr>
            <p:cNvSpPr/>
            <p:nvPr/>
          </p:nvSpPr>
          <p:spPr bwMode="auto">
            <a:xfrm flipH="1">
              <a:off x="7342640" y="3995656"/>
              <a:ext cx="1621848" cy="1030670"/>
            </a:xfrm>
            <a:custGeom>
              <a:avLst/>
              <a:gdLst/>
              <a:ahLst/>
              <a:cxnLst/>
              <a:rect l="l" t="t" r="r" b="b"/>
              <a:pathLst>
                <a:path w="1938914" h="1243421">
                  <a:moveTo>
                    <a:pt x="1740160" y="0"/>
                  </a:moveTo>
                  <a:lnTo>
                    <a:pt x="1740160" y="84353"/>
                  </a:lnTo>
                  <a:lnTo>
                    <a:pt x="783115" y="84353"/>
                  </a:lnTo>
                  <a:cubicBezTo>
                    <a:pt x="361590" y="84353"/>
                    <a:pt x="17849" y="417396"/>
                    <a:pt x="1653" y="834742"/>
                  </a:cubicBezTo>
                  <a:lnTo>
                    <a:pt x="1" y="834742"/>
                  </a:lnTo>
                  <a:lnTo>
                    <a:pt x="1" y="867448"/>
                  </a:lnTo>
                  <a:lnTo>
                    <a:pt x="0" y="867468"/>
                  </a:lnTo>
                  <a:lnTo>
                    <a:pt x="0" y="868680"/>
                  </a:lnTo>
                  <a:lnTo>
                    <a:pt x="1" y="868680"/>
                  </a:lnTo>
                  <a:lnTo>
                    <a:pt x="1" y="1243421"/>
                  </a:lnTo>
                  <a:lnTo>
                    <a:pt x="108001" y="1243421"/>
                  </a:lnTo>
                  <a:lnTo>
                    <a:pt x="108001" y="868680"/>
                  </a:lnTo>
                  <a:lnTo>
                    <a:pt x="109098" y="868680"/>
                  </a:lnTo>
                  <a:lnTo>
                    <a:pt x="109098" y="867468"/>
                  </a:lnTo>
                  <a:cubicBezTo>
                    <a:pt x="109098" y="495219"/>
                    <a:pt x="410866" y="193451"/>
                    <a:pt x="783115" y="193451"/>
                  </a:cubicBezTo>
                  <a:lnTo>
                    <a:pt x="1740160" y="193451"/>
                  </a:lnTo>
                  <a:lnTo>
                    <a:pt x="1740160" y="277804"/>
                  </a:lnTo>
                  <a:lnTo>
                    <a:pt x="1938914" y="138902"/>
                  </a:ln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8" name="Bent Arrow 41">
              <a:extLst>
                <a:ext uri="{FF2B5EF4-FFF2-40B4-BE49-F238E27FC236}"/>
              </a:extLst>
            </p:cNvPr>
            <p:cNvSpPr/>
            <p:nvPr/>
          </p:nvSpPr>
          <p:spPr bwMode="auto">
            <a:xfrm rot="10800000" flipH="1">
              <a:off x="179513" y="5412925"/>
              <a:ext cx="993362" cy="752379"/>
            </a:xfrm>
            <a:custGeom>
              <a:avLst/>
              <a:gdLst/>
              <a:ahLst/>
              <a:cxnLst/>
              <a:rect l="l" t="t" r="r" b="b"/>
              <a:pathLst>
                <a:path w="1187561" h="1243421">
                  <a:moveTo>
                    <a:pt x="1" y="1243421"/>
                  </a:moveTo>
                  <a:lnTo>
                    <a:pt x="108001" y="1243421"/>
                  </a:lnTo>
                  <a:lnTo>
                    <a:pt x="108001" y="868680"/>
                  </a:lnTo>
                  <a:lnTo>
                    <a:pt x="109098" y="868680"/>
                  </a:lnTo>
                  <a:lnTo>
                    <a:pt x="109098" y="867468"/>
                  </a:lnTo>
                  <a:cubicBezTo>
                    <a:pt x="109098" y="495219"/>
                    <a:pt x="410866" y="193451"/>
                    <a:pt x="783115" y="193451"/>
                  </a:cubicBezTo>
                  <a:lnTo>
                    <a:pt x="988807" y="193451"/>
                  </a:lnTo>
                  <a:lnTo>
                    <a:pt x="988807" y="277804"/>
                  </a:lnTo>
                  <a:lnTo>
                    <a:pt x="1187561" y="138902"/>
                  </a:lnTo>
                  <a:lnTo>
                    <a:pt x="988807" y="0"/>
                  </a:lnTo>
                  <a:lnTo>
                    <a:pt x="988807" y="84353"/>
                  </a:lnTo>
                  <a:lnTo>
                    <a:pt x="783115" y="84353"/>
                  </a:lnTo>
                  <a:cubicBezTo>
                    <a:pt x="361590" y="84353"/>
                    <a:pt x="17849" y="417396"/>
                    <a:pt x="1653" y="834742"/>
                  </a:cubicBezTo>
                  <a:lnTo>
                    <a:pt x="1" y="834742"/>
                  </a:lnTo>
                  <a:lnTo>
                    <a:pt x="1" y="867458"/>
                  </a:lnTo>
                  <a:lnTo>
                    <a:pt x="0" y="867468"/>
                  </a:lnTo>
                  <a:lnTo>
                    <a:pt x="0" y="868680"/>
                  </a:lnTo>
                  <a:lnTo>
                    <a:pt x="1" y="868680"/>
                  </a:ln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  <p:cxnSp>
          <p:nvCxnSpPr>
            <p:cNvPr id="43" name="Straight Arrow Connector 42"/>
            <p:cNvCxnSpPr/>
            <p:nvPr/>
          </p:nvCxnSpPr>
          <p:spPr>
            <a:xfrm>
              <a:off x="6588224" y="5877273"/>
              <a:ext cx="1692188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flipH="1">
              <a:off x="395536" y="5877273"/>
              <a:ext cx="6192688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Down Arrow 46"/>
          <p:cNvSpPr/>
          <p:nvPr/>
        </p:nvSpPr>
        <p:spPr>
          <a:xfrm>
            <a:off x="3871976" y="2874458"/>
            <a:ext cx="1296144" cy="842574"/>
          </a:xfrm>
          <a:prstGeom prst="downArrow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3095836" y="399577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MEKANISME PENGAWASAN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500101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569904485"/>
              </p:ext>
            </p:extLst>
          </p:nvPr>
        </p:nvGraphicFramePr>
        <p:xfrm>
          <a:off x="539552" y="795152"/>
          <a:ext cx="8229600" cy="6139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Persegi Panjang 9"/>
          <p:cNvSpPr>
            <a:spLocks noChangeArrowheads="1"/>
          </p:cNvSpPr>
          <p:nvPr/>
        </p:nvSpPr>
        <p:spPr bwMode="auto">
          <a:xfrm>
            <a:off x="1669976" y="5146961"/>
            <a:ext cx="914400" cy="914400"/>
          </a:xfrm>
          <a:prstGeom prst="rect">
            <a:avLst/>
          </a:prstGeom>
          <a:noFill/>
          <a:ln>
            <a:noFill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en-US" sz="6000" dirty="0" smtClean="0">
                <a:latin typeface="Book Antiqua" charset="0"/>
                <a:ea typeface="MS PGothic" charset="0"/>
                <a:cs typeface="MS PGothic" charset="0"/>
              </a:rPr>
              <a:t>5</a:t>
            </a:r>
            <a:endParaRPr lang="id-ID" sz="6000" dirty="0">
              <a:latin typeface="Book Antiqua" charset="0"/>
              <a:ea typeface="MS PGothic" charset="0"/>
              <a:cs typeface="MS PGothic" charset="0"/>
            </a:endParaRPr>
          </a:p>
        </p:txBody>
      </p:sp>
      <p:sp>
        <p:nvSpPr>
          <p:cNvPr id="9" name="Persegi Panjang 9"/>
          <p:cNvSpPr>
            <a:spLocks noChangeArrowheads="1"/>
          </p:cNvSpPr>
          <p:nvPr/>
        </p:nvSpPr>
        <p:spPr bwMode="auto">
          <a:xfrm>
            <a:off x="539552" y="1628800"/>
            <a:ext cx="914400" cy="914400"/>
          </a:xfrm>
          <a:prstGeom prst="rect">
            <a:avLst/>
          </a:prstGeom>
          <a:noFill/>
          <a:ln>
            <a:noFill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id-ID" sz="6000" dirty="0">
                <a:solidFill>
                  <a:srgbClr val="FFFFFF"/>
                </a:solidFill>
                <a:latin typeface="+mn-lt"/>
                <a:cs typeface="Arial" charset="0"/>
              </a:rPr>
              <a:t>1</a:t>
            </a:r>
          </a:p>
        </p:txBody>
      </p:sp>
      <p:sp>
        <p:nvSpPr>
          <p:cNvPr id="11" name="Persegi Panjang 9"/>
          <p:cNvSpPr>
            <a:spLocks noChangeArrowheads="1"/>
          </p:cNvSpPr>
          <p:nvPr/>
        </p:nvSpPr>
        <p:spPr bwMode="auto">
          <a:xfrm>
            <a:off x="467544" y="3419096"/>
            <a:ext cx="914400" cy="914400"/>
          </a:xfrm>
          <a:prstGeom prst="rect">
            <a:avLst/>
          </a:prstGeom>
          <a:noFill/>
          <a:ln>
            <a:noFill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id-ID" sz="6000" dirty="0">
                <a:solidFill>
                  <a:srgbClr val="FFFFFF"/>
                </a:solidFill>
                <a:latin typeface="+mn-lt"/>
                <a:cs typeface="Arial" charset="0"/>
              </a:rPr>
              <a:t>2</a:t>
            </a:r>
          </a:p>
        </p:txBody>
      </p:sp>
      <p:sp>
        <p:nvSpPr>
          <p:cNvPr id="17" name="Persegi Panjang 9"/>
          <p:cNvSpPr>
            <a:spLocks noChangeArrowheads="1"/>
          </p:cNvSpPr>
          <p:nvPr/>
        </p:nvSpPr>
        <p:spPr bwMode="auto">
          <a:xfrm>
            <a:off x="4572000" y="1628800"/>
            <a:ext cx="1295400" cy="914400"/>
          </a:xfrm>
          <a:prstGeom prst="rect">
            <a:avLst/>
          </a:prstGeom>
          <a:noFill/>
          <a:ln>
            <a:noFill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en-US" sz="6000" dirty="0" smtClean="0">
                <a:solidFill>
                  <a:schemeClr val="bg1"/>
                </a:solidFill>
                <a:latin typeface="+mn-lt"/>
                <a:cs typeface="Arial" charset="0"/>
              </a:rPr>
              <a:t>3</a:t>
            </a:r>
            <a:endParaRPr lang="id-ID" sz="6000" dirty="0">
              <a:solidFill>
                <a:schemeClr val="bg1"/>
              </a:solidFill>
              <a:latin typeface="+mn-lt"/>
              <a:cs typeface="Arial" charset="0"/>
            </a:endParaRPr>
          </a:p>
        </p:txBody>
      </p:sp>
      <p:sp>
        <p:nvSpPr>
          <p:cNvPr id="18" name="Persegi Panjang 9"/>
          <p:cNvSpPr>
            <a:spLocks noChangeArrowheads="1"/>
          </p:cNvSpPr>
          <p:nvPr/>
        </p:nvSpPr>
        <p:spPr bwMode="auto">
          <a:xfrm>
            <a:off x="4762500" y="3401755"/>
            <a:ext cx="914400" cy="914400"/>
          </a:xfrm>
          <a:prstGeom prst="rect">
            <a:avLst/>
          </a:prstGeom>
          <a:noFill/>
          <a:ln>
            <a:noFill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en-US" sz="6000" dirty="0" smtClean="0">
                <a:latin typeface="+mn-lt"/>
                <a:cs typeface="Arial" charset="0"/>
              </a:rPr>
              <a:t>4</a:t>
            </a:r>
            <a:endParaRPr lang="id-ID" sz="6000" dirty="0">
              <a:latin typeface="+mn-lt"/>
              <a:cs typeface="Arial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7544" y="548680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MANFAAT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id-ID" sz="2400" b="1" dirty="0">
                <a:solidFill>
                  <a:schemeClr val="accent5">
                    <a:lumMod val="50000"/>
                  </a:schemeClr>
                </a:solidFill>
              </a:rPr>
              <a:t>PENGAWASAN RANCANGAN </a:t>
            </a:r>
            <a:r>
              <a:rPr lang="id-ID" sz="2400" b="1" dirty="0" smtClean="0">
                <a:solidFill>
                  <a:schemeClr val="accent5">
                    <a:lumMod val="50000"/>
                  </a:schemeClr>
                </a:solidFill>
              </a:rPr>
              <a:t>PER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</a:rPr>
              <a:t>DA 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KABUPATEN/KOTA</a:t>
            </a:r>
            <a:endParaRPr 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7" cstate="print"/>
          <a:srcRect t="6862" b="7648"/>
          <a:stretch>
            <a:fillRect/>
          </a:stretch>
        </p:blipFill>
        <p:spPr bwMode="auto">
          <a:xfrm>
            <a:off x="0" y="-27384"/>
            <a:ext cx="91440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1360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107504" y="692696"/>
            <a:ext cx="8136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</a:rPr>
              <a:t>RUANG LINGKUP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id-ID" sz="2000" b="1" dirty="0">
                <a:solidFill>
                  <a:schemeClr val="accent5">
                    <a:lumMod val="50000"/>
                  </a:schemeClr>
                </a:solidFill>
              </a:rPr>
              <a:t>PENGAWASAN RANCANGAN </a:t>
            </a:r>
            <a:r>
              <a:rPr lang="id-ID" sz="2000" b="1" dirty="0" smtClean="0">
                <a:solidFill>
                  <a:schemeClr val="accent5">
                    <a:lumMod val="50000"/>
                  </a:schemeClr>
                </a:solidFill>
              </a:rPr>
              <a:t>PER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</a:rPr>
              <a:t>DA 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KABUPATEN/KOTA</a:t>
            </a:r>
            <a:endParaRPr lang="en-US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/>
          <a:srcRect t="6862" b="7648"/>
          <a:stretch>
            <a:fillRect/>
          </a:stretch>
        </p:blipFill>
        <p:spPr bwMode="auto">
          <a:xfrm>
            <a:off x="0" y="-27384"/>
            <a:ext cx="91440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251520" y="1321925"/>
            <a:ext cx="1584176" cy="3513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RELEVANSI</a:t>
            </a:r>
            <a:endParaRPr lang="id-ID" sz="2000" b="1" dirty="0"/>
          </a:p>
        </p:txBody>
      </p:sp>
      <p:sp>
        <p:nvSpPr>
          <p:cNvPr id="2" name="Rectangle 1"/>
          <p:cNvSpPr/>
          <p:nvPr/>
        </p:nvSpPr>
        <p:spPr>
          <a:xfrm>
            <a:off x="2033972" y="1196752"/>
            <a:ext cx="68585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Wingdings" pitchFamily="2" charset="2"/>
              <a:buChar char="§"/>
            </a:pPr>
            <a:r>
              <a:rPr lang="en-US" dirty="0" err="1">
                <a:latin typeface="Arial Narrow" pitchFamily="34" charset="0"/>
              </a:rPr>
              <a:t>Sejauh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mana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id-ID" dirty="0">
                <a:latin typeface="Arial Narrow" pitchFamily="34" charset="0"/>
              </a:rPr>
              <a:t>muatan substansi rancangan peraturan daerah Kabupaten/Kota tidak bertentangan dengan dengan peraturan perundang-undangan yang lebih tinggi, kepentingen umum, kesusilaan, tidak diskriminatif dan mendukung kemudahan investasi;</a:t>
            </a:r>
            <a:endParaRPr lang="en-US" dirty="0">
              <a:latin typeface="Arial Narrow" pitchFamily="34" charset="0"/>
            </a:endParaRPr>
          </a:p>
          <a:p>
            <a:pPr marL="285750" indent="-285750" algn="just">
              <a:buFont typeface="Wingdings" pitchFamily="2" charset="2"/>
              <a:buChar char="§"/>
            </a:pPr>
            <a:r>
              <a:rPr lang="id-ID" dirty="0">
                <a:latin typeface="Arial Narrow" pitchFamily="34" charset="0"/>
              </a:rPr>
              <a:t>Sejauh mana muatan substansi rancangan peraturan daerah Kabupaten/Kota berpengaruh terhadap  penyelenggaraan pelayanan publik.</a:t>
            </a:r>
            <a:endParaRPr lang="en-US" dirty="0">
              <a:latin typeface="Arial Narrow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1520" y="3190326"/>
            <a:ext cx="1584176" cy="3513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EFEKTIVITAS</a:t>
            </a:r>
            <a:endParaRPr lang="id-ID" sz="2000" b="1" dirty="0"/>
          </a:p>
        </p:txBody>
      </p:sp>
      <p:sp>
        <p:nvSpPr>
          <p:cNvPr id="13" name="Rectangle 12"/>
          <p:cNvSpPr/>
          <p:nvPr/>
        </p:nvSpPr>
        <p:spPr>
          <a:xfrm>
            <a:off x="2033972" y="3124126"/>
            <a:ext cx="64984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itchFamily="2" charset="2"/>
              <a:buChar char="§"/>
            </a:pPr>
            <a:r>
              <a:rPr lang="en-US" dirty="0" err="1">
                <a:latin typeface="Arial Narrow" pitchFamily="34" charset="0"/>
              </a:rPr>
              <a:t>Sejauh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mana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tujuan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id-ID" dirty="0">
                <a:latin typeface="Arial Narrow" pitchFamily="34" charset="0"/>
              </a:rPr>
              <a:t>rancangan peraturan daerah Kabupaten/Kota </a:t>
            </a:r>
            <a:r>
              <a:rPr lang="en-US" dirty="0" err="1">
                <a:latin typeface="Arial Narrow" pitchFamily="34" charset="0"/>
              </a:rPr>
              <a:t>dapat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dicapai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atau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diharapkan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dapat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dicapai</a:t>
            </a:r>
            <a:endParaRPr lang="en-US" dirty="0">
              <a:latin typeface="Arial Narrow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51520" y="3967898"/>
            <a:ext cx="1584176" cy="3513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EFISIENSI</a:t>
            </a:r>
            <a:endParaRPr lang="id-ID" sz="2000" b="1" dirty="0"/>
          </a:p>
        </p:txBody>
      </p:sp>
      <p:sp>
        <p:nvSpPr>
          <p:cNvPr id="15" name="Rectangle 14"/>
          <p:cNvSpPr/>
          <p:nvPr/>
        </p:nvSpPr>
        <p:spPr>
          <a:xfrm>
            <a:off x="2033972" y="3901698"/>
            <a:ext cx="64984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itchFamily="2" charset="2"/>
              <a:buChar char="§"/>
            </a:pPr>
            <a:r>
              <a:rPr lang="en-US" dirty="0" err="1">
                <a:latin typeface="Arial Narrow" pitchFamily="34" charset="0"/>
              </a:rPr>
              <a:t>Sejauh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mana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tujuan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id-ID" dirty="0">
                <a:latin typeface="Arial Narrow" pitchFamily="34" charset="0"/>
              </a:rPr>
              <a:t>rancangan peraturan daerah Kabupaten/Kota </a:t>
            </a:r>
            <a:r>
              <a:rPr lang="en-US" dirty="0" err="1">
                <a:latin typeface="Arial Narrow" pitchFamily="34" charset="0"/>
              </a:rPr>
              <a:t>dapat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dicapai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atau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diharapkan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dapat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dicapai</a:t>
            </a:r>
            <a:endParaRPr lang="en-US" dirty="0">
              <a:latin typeface="Arial Narrow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51520" y="4679267"/>
            <a:ext cx="1584176" cy="3513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DAMPAK</a:t>
            </a:r>
            <a:endParaRPr lang="id-ID" sz="2000" b="1" dirty="0"/>
          </a:p>
        </p:txBody>
      </p:sp>
      <p:sp>
        <p:nvSpPr>
          <p:cNvPr id="19" name="Rectangle 18"/>
          <p:cNvSpPr/>
          <p:nvPr/>
        </p:nvSpPr>
        <p:spPr>
          <a:xfrm>
            <a:off x="2033972" y="4613067"/>
            <a:ext cx="64984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itchFamily="2" charset="2"/>
              <a:buChar char="§"/>
            </a:pPr>
            <a:r>
              <a:rPr lang="en-US" dirty="0" err="1">
                <a:latin typeface="Arial Narrow" pitchFamily="34" charset="0"/>
              </a:rPr>
              <a:t>Dampak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id-ID" dirty="0">
                <a:latin typeface="Arial Narrow" pitchFamily="34" charset="0"/>
              </a:rPr>
              <a:t>dari penerapan peraturan Daerah Kabupaten/Kota </a:t>
            </a:r>
            <a:r>
              <a:rPr lang="en-US" dirty="0" err="1">
                <a:latin typeface="Arial Narrow" pitchFamily="34" charset="0"/>
              </a:rPr>
              <a:t>baik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positif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maupun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negatif</a:t>
            </a:r>
            <a:r>
              <a:rPr lang="en-US" dirty="0">
                <a:latin typeface="Arial Narrow" pitchFamily="34" charset="0"/>
              </a:rPr>
              <a:t>, </a:t>
            </a:r>
            <a:r>
              <a:rPr lang="en-US" dirty="0" err="1">
                <a:latin typeface="Arial Narrow" pitchFamily="34" charset="0"/>
              </a:rPr>
              <a:t>jangka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pendek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atau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jangka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panjang</a:t>
            </a:r>
            <a:r>
              <a:rPr lang="en-US" dirty="0">
                <a:latin typeface="Arial Narrow" pitchFamily="34" charset="0"/>
              </a:rPr>
              <a:t>, </a:t>
            </a:r>
            <a:r>
              <a:rPr lang="en-US" dirty="0" err="1">
                <a:latin typeface="Arial Narrow" pitchFamily="34" charset="0"/>
              </a:rPr>
              <a:t>langsung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atau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tidak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langsung</a:t>
            </a:r>
            <a:r>
              <a:rPr lang="en-US" dirty="0">
                <a:latin typeface="Arial Narrow" pitchFamily="34" charset="0"/>
              </a:rPr>
              <a:t>, </a:t>
            </a:r>
            <a:r>
              <a:rPr lang="en-US" dirty="0" err="1">
                <a:latin typeface="Arial Narrow" pitchFamily="34" charset="0"/>
              </a:rPr>
              <a:t>direncanakan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atau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tidak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en-US" dirty="0" err="1">
                <a:latin typeface="Arial Narrow" pitchFamily="34" charset="0"/>
              </a:rPr>
              <a:t>direncanaka</a:t>
            </a:r>
            <a:r>
              <a:rPr lang="id-ID" dirty="0">
                <a:latin typeface="Arial Narrow" pitchFamily="34" charset="0"/>
              </a:rPr>
              <a:t>n</a:t>
            </a:r>
            <a:endParaRPr lang="en-US" dirty="0">
              <a:latin typeface="Arial Narrow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51520" y="5657181"/>
            <a:ext cx="1584176" cy="3513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/>
              <a:t>SUSTAINABILITY </a:t>
            </a:r>
            <a:endParaRPr lang="id-ID" sz="1600" b="1" dirty="0"/>
          </a:p>
        </p:txBody>
      </p:sp>
      <p:sp>
        <p:nvSpPr>
          <p:cNvPr id="23" name="Rectangle 22"/>
          <p:cNvSpPr/>
          <p:nvPr/>
        </p:nvSpPr>
        <p:spPr>
          <a:xfrm>
            <a:off x="2033972" y="5590981"/>
            <a:ext cx="64984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itchFamily="2" charset="2"/>
              <a:buChar char="§"/>
            </a:pPr>
            <a:r>
              <a:rPr lang="en-US" dirty="0" err="1">
                <a:latin typeface="Arial Narrow" pitchFamily="34" charset="0"/>
              </a:rPr>
              <a:t>Apakah</a:t>
            </a:r>
            <a:r>
              <a:rPr lang="en-US" dirty="0">
                <a:latin typeface="Arial Narrow" pitchFamily="34" charset="0"/>
              </a:rPr>
              <a:t> </a:t>
            </a:r>
            <a:r>
              <a:rPr lang="id-ID" dirty="0">
                <a:latin typeface="Arial Narrow" pitchFamily="34" charset="0"/>
              </a:rPr>
              <a:t>peraturan daerah Kabupaten/Kota dapat diterapkan secara berkelanjutan atau tidak</a:t>
            </a:r>
            <a:endParaRPr lang="en-US" dirty="0">
              <a:latin typeface="Arial Narrow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0" y="2951078"/>
            <a:ext cx="8964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-36512" y="3861048"/>
            <a:ext cx="8964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-36512" y="4613067"/>
            <a:ext cx="8964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-36512" y="5582429"/>
            <a:ext cx="8964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-36512" y="6525344"/>
            <a:ext cx="8964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671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107504" y="692696"/>
            <a:ext cx="8136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</a:rPr>
              <a:t>MEKANISME </a:t>
            </a:r>
            <a:r>
              <a:rPr lang="id-ID" sz="2000" b="1" dirty="0" smtClean="0">
                <a:solidFill>
                  <a:schemeClr val="accent5">
                    <a:lumMod val="50000"/>
                  </a:schemeClr>
                </a:solidFill>
              </a:rPr>
              <a:t>PENGAWASAN </a:t>
            </a:r>
            <a:r>
              <a:rPr lang="id-ID" sz="2000" b="1" dirty="0">
                <a:solidFill>
                  <a:schemeClr val="accent5">
                    <a:lumMod val="50000"/>
                  </a:schemeClr>
                </a:solidFill>
              </a:rPr>
              <a:t>RANCANGAN </a:t>
            </a:r>
            <a:r>
              <a:rPr lang="id-ID" sz="2000" b="1" dirty="0" smtClean="0">
                <a:solidFill>
                  <a:schemeClr val="accent5">
                    <a:lumMod val="50000"/>
                  </a:schemeClr>
                </a:solidFill>
              </a:rPr>
              <a:t>PER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</a:rPr>
              <a:t>DA 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KABUPATEN/KOTA</a:t>
            </a:r>
            <a:endParaRPr lang="en-US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2" cstate="print"/>
          <a:srcRect t="6862" b="7648"/>
          <a:stretch>
            <a:fillRect/>
          </a:stretch>
        </p:blipFill>
        <p:spPr bwMode="auto">
          <a:xfrm>
            <a:off x="0" y="-27384"/>
            <a:ext cx="91440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02268" y="3645024"/>
            <a:ext cx="84461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smtClean="0">
                <a:latin typeface="Arial Narrow" pitchFamily="34" charset="0"/>
              </a:rPr>
              <a:t>P</a:t>
            </a:r>
            <a:r>
              <a:rPr lang="id-ID" sz="1600" dirty="0" smtClean="0">
                <a:latin typeface="Arial Narrow" pitchFamily="34" charset="0"/>
              </a:rPr>
              <a:t>embinaan </a:t>
            </a:r>
            <a:r>
              <a:rPr lang="id-ID" sz="1600" dirty="0">
                <a:latin typeface="Arial Narrow" pitchFamily="34" charset="0"/>
              </a:rPr>
              <a:t>terhadap rancangan </a:t>
            </a:r>
            <a:r>
              <a:rPr lang="id-ID" sz="1600" dirty="0" smtClean="0">
                <a:latin typeface="Arial Narrow" pitchFamily="34" charset="0"/>
              </a:rPr>
              <a:t>per</a:t>
            </a:r>
            <a:r>
              <a:rPr lang="en-US" sz="1600" dirty="0" smtClean="0">
                <a:latin typeface="Arial Narrow" pitchFamily="34" charset="0"/>
              </a:rPr>
              <a:t>da</a:t>
            </a:r>
            <a:r>
              <a:rPr lang="id-ID" sz="1600" dirty="0" smtClean="0">
                <a:latin typeface="Arial Narrow" pitchFamily="34" charset="0"/>
              </a:rPr>
              <a:t>  </a:t>
            </a:r>
            <a:r>
              <a:rPr lang="id-ID" sz="1600" dirty="0">
                <a:latin typeface="Arial Narrow" pitchFamily="34" charset="0"/>
              </a:rPr>
              <a:t>yang bersifat mencegah  agar </a:t>
            </a:r>
            <a:r>
              <a:rPr lang="id-ID" sz="1600" dirty="0" smtClean="0">
                <a:latin typeface="Arial Narrow" pitchFamily="34" charset="0"/>
              </a:rPr>
              <a:t>pem</a:t>
            </a:r>
            <a:r>
              <a:rPr lang="en-US" sz="1600" dirty="0" smtClean="0">
                <a:latin typeface="Arial Narrow" pitchFamily="34" charset="0"/>
              </a:rPr>
              <a:t>da </a:t>
            </a:r>
            <a:r>
              <a:rPr lang="id-ID" sz="1600" dirty="0" smtClean="0">
                <a:latin typeface="Arial Narrow" pitchFamily="34" charset="0"/>
              </a:rPr>
              <a:t>tidak </a:t>
            </a:r>
            <a:r>
              <a:rPr lang="id-ID" sz="1600" dirty="0">
                <a:latin typeface="Arial Narrow" pitchFamily="34" charset="0"/>
              </a:rPr>
              <a:t>mengambil kebijakan yang bertentangan dengan peraturan perundang-undangan yang lebih tinggi, kepentingen umum, kesusilaan, tidak diskriminatif dan mendukung kemudahan investasi. </a:t>
            </a:r>
            <a:endParaRPr lang="en-US" sz="1600" dirty="0">
              <a:latin typeface="Arial Narrow" pitchFamily="34" charset="0"/>
            </a:endParaRPr>
          </a:p>
        </p:txBody>
      </p:sp>
      <p:sp>
        <p:nvSpPr>
          <p:cNvPr id="29" name="사각형: 둥근 위쪽 모서리 130">
            <a:extLst>
              <a:ext uri="{FF2B5EF4-FFF2-40B4-BE49-F238E27FC236}"/>
            </a:extLst>
          </p:cNvPr>
          <p:cNvSpPr/>
          <p:nvPr/>
        </p:nvSpPr>
        <p:spPr>
          <a:xfrm rot="16200000">
            <a:off x="548944" y="2523548"/>
            <a:ext cx="874800" cy="1368150"/>
          </a:xfrm>
          <a:prstGeom prst="round2SameRect">
            <a:avLst>
              <a:gd name="adj1" fmla="val 50000"/>
              <a:gd name="adj2" fmla="val 0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r>
              <a:rPr lang="en-US" sz="1600" dirty="0" err="1">
                <a:solidFill>
                  <a:srgbClr val="FFFF00"/>
                </a:solidFill>
              </a:rPr>
              <a:t>Penyusunan</a:t>
            </a:r>
            <a:r>
              <a:rPr lang="en-US" sz="1600" dirty="0">
                <a:solidFill>
                  <a:srgbClr val="FFFF00"/>
                </a:solidFill>
              </a:rPr>
              <a:t>  </a:t>
            </a:r>
            <a:r>
              <a:rPr lang="en-US" sz="1600" dirty="0" err="1" smtClean="0">
                <a:solidFill>
                  <a:srgbClr val="FFFF00"/>
                </a:solidFill>
              </a:rPr>
              <a:t>Propemperda</a:t>
            </a:r>
            <a:endParaRPr lang="ko-KR" altLang="en-US" sz="1600" dirty="0">
              <a:solidFill>
                <a:srgbClr val="FFFF00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699892" y="2770222"/>
            <a:ext cx="1112019" cy="87480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rgbClr val="FFFF00"/>
                </a:solidFill>
              </a:rPr>
              <a:t>Pemberian</a:t>
            </a:r>
            <a:r>
              <a:rPr lang="en-US" sz="1600" dirty="0" smtClean="0">
                <a:solidFill>
                  <a:srgbClr val="FFFF00"/>
                </a:solidFill>
              </a:rPr>
              <a:t> </a:t>
            </a:r>
            <a:r>
              <a:rPr lang="en-US" sz="1600" dirty="0" err="1" smtClean="0">
                <a:solidFill>
                  <a:srgbClr val="FFFF00"/>
                </a:solidFill>
              </a:rPr>
              <a:t>Konsultasi</a:t>
            </a:r>
            <a:endParaRPr lang="en-US" sz="1600" dirty="0">
              <a:solidFill>
                <a:srgbClr val="FFFF0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830754" y="2770221"/>
            <a:ext cx="1112019" cy="87480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rgbClr val="FFFF00"/>
                </a:solidFill>
              </a:rPr>
              <a:t>Pelaks</a:t>
            </a:r>
            <a:r>
              <a:rPr lang="en-US" sz="1600" dirty="0" smtClean="0">
                <a:solidFill>
                  <a:srgbClr val="FFFF00"/>
                </a:solidFill>
              </a:rPr>
              <a:t>. </a:t>
            </a:r>
            <a:r>
              <a:rPr lang="id-ID" sz="1600" dirty="0" smtClean="0">
                <a:solidFill>
                  <a:srgbClr val="FFFF00"/>
                </a:solidFill>
              </a:rPr>
              <a:t>evaluasi/</a:t>
            </a:r>
            <a:r>
              <a:rPr lang="en-US" sz="1600" dirty="0" smtClean="0">
                <a:solidFill>
                  <a:srgbClr val="FFFF00"/>
                </a:solidFill>
              </a:rPr>
              <a:t> </a:t>
            </a:r>
            <a:r>
              <a:rPr lang="id-ID" sz="1600" dirty="0" smtClean="0">
                <a:solidFill>
                  <a:srgbClr val="FFFF00"/>
                </a:solidFill>
              </a:rPr>
              <a:t>fasilitasi</a:t>
            </a:r>
            <a:endParaRPr lang="en-US" sz="1600" dirty="0">
              <a:solidFill>
                <a:srgbClr val="FFFF00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964039" y="2770220"/>
            <a:ext cx="1112019" cy="87480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rgbClr val="FFFF00"/>
                </a:solidFill>
              </a:rPr>
              <a:t>Verifikasi</a:t>
            </a:r>
            <a:r>
              <a:rPr lang="en-US" sz="1600" dirty="0" smtClean="0">
                <a:solidFill>
                  <a:srgbClr val="FFFF00"/>
                </a:solidFill>
              </a:rPr>
              <a:t> &amp; </a:t>
            </a:r>
            <a:r>
              <a:rPr lang="en-US" sz="1600" dirty="0" err="1" smtClean="0">
                <a:solidFill>
                  <a:srgbClr val="FFFF00"/>
                </a:solidFill>
              </a:rPr>
              <a:t>Pemberian</a:t>
            </a:r>
            <a:r>
              <a:rPr lang="en-US" sz="1600" dirty="0" smtClean="0">
                <a:solidFill>
                  <a:srgbClr val="FFFF00"/>
                </a:solidFill>
              </a:rPr>
              <a:t> </a:t>
            </a:r>
            <a:r>
              <a:rPr lang="en-US" sz="1600" dirty="0" err="1" smtClean="0">
                <a:solidFill>
                  <a:srgbClr val="FFFF00"/>
                </a:solidFill>
              </a:rPr>
              <a:t>Noreg</a:t>
            </a:r>
            <a:endParaRPr lang="en-US" sz="1600" dirty="0">
              <a:solidFill>
                <a:srgbClr val="FFFF00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099514" y="2770223"/>
            <a:ext cx="1112019" cy="87480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rgbClr val="FFFF00"/>
                </a:solidFill>
              </a:rPr>
              <a:t>Penetapan</a:t>
            </a:r>
            <a:r>
              <a:rPr lang="en-US" sz="1600" dirty="0" smtClean="0">
                <a:solidFill>
                  <a:srgbClr val="FFFF00"/>
                </a:solidFill>
              </a:rPr>
              <a:t> </a:t>
            </a:r>
            <a:r>
              <a:rPr lang="en-US" sz="1600" dirty="0" err="1" smtClean="0">
                <a:solidFill>
                  <a:srgbClr val="FFFF00"/>
                </a:solidFill>
              </a:rPr>
              <a:t>Perda</a:t>
            </a:r>
            <a:endParaRPr lang="en-US" sz="1600" dirty="0">
              <a:solidFill>
                <a:srgbClr val="FFFF00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238819" y="2770219"/>
            <a:ext cx="1112019" cy="874801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rgbClr val="FFFF00"/>
                </a:solidFill>
              </a:rPr>
              <a:t>Pegundangan</a:t>
            </a:r>
            <a:r>
              <a:rPr lang="en-US" sz="1600" dirty="0" smtClean="0">
                <a:solidFill>
                  <a:srgbClr val="FFFF00"/>
                </a:solidFill>
              </a:rPr>
              <a:t> </a:t>
            </a:r>
            <a:r>
              <a:rPr lang="en-US" sz="1600" dirty="0" err="1" smtClean="0">
                <a:solidFill>
                  <a:srgbClr val="FFFF00"/>
                </a:solidFill>
              </a:rPr>
              <a:t>Perda</a:t>
            </a:r>
            <a:endParaRPr lang="en-US" sz="1600" dirty="0">
              <a:solidFill>
                <a:srgbClr val="FFFF00"/>
              </a:solidFill>
            </a:endParaRPr>
          </a:p>
        </p:txBody>
      </p:sp>
      <p:sp>
        <p:nvSpPr>
          <p:cNvPr id="35" name="사각형: 둥근 위쪽 모서리 130">
            <a:extLst>
              <a:ext uri="{FF2B5EF4-FFF2-40B4-BE49-F238E27FC236}"/>
            </a:extLst>
          </p:cNvPr>
          <p:cNvSpPr/>
          <p:nvPr/>
        </p:nvSpPr>
        <p:spPr>
          <a:xfrm rot="5400000">
            <a:off x="7626989" y="2523544"/>
            <a:ext cx="874800" cy="1368150"/>
          </a:xfrm>
          <a:prstGeom prst="round2SameRect">
            <a:avLst>
              <a:gd name="adj1" fmla="val 50000"/>
              <a:gd name="adj2" fmla="val 0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>
              <a:defRPr/>
            </a:pPr>
            <a:r>
              <a:rPr lang="en-US" sz="1600" dirty="0" err="1" smtClean="0">
                <a:solidFill>
                  <a:srgbClr val="FFFF00"/>
                </a:solidFill>
              </a:rPr>
              <a:t>Klarifikasi</a:t>
            </a:r>
            <a:r>
              <a:rPr lang="en-US" sz="1600" dirty="0" smtClean="0">
                <a:solidFill>
                  <a:srgbClr val="FFFF00"/>
                </a:solidFill>
              </a:rPr>
              <a:t> </a:t>
            </a:r>
            <a:r>
              <a:rPr lang="en-US" sz="1600" dirty="0" err="1" smtClean="0">
                <a:solidFill>
                  <a:srgbClr val="FFFF00"/>
                </a:solidFill>
              </a:rPr>
              <a:t>perda</a:t>
            </a:r>
            <a:endParaRPr lang="ko-KR" altLang="en-US" sz="1600" dirty="0">
              <a:solidFill>
                <a:srgbClr val="FFFF0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766467" y="1196752"/>
            <a:ext cx="3511741" cy="57606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>
                <a:latin typeface="Arial Narrow" pitchFamily="34" charset="0"/>
              </a:rPr>
              <a:t>Pengawasan dilakukan </a:t>
            </a:r>
            <a:endParaRPr lang="en-US" dirty="0" smtClean="0">
              <a:latin typeface="Arial Narrow" pitchFamily="34" charset="0"/>
            </a:endParaRPr>
          </a:p>
          <a:p>
            <a:pPr algn="ctr"/>
            <a:r>
              <a:rPr lang="id-ID" b="1" dirty="0" smtClean="0">
                <a:solidFill>
                  <a:srgbClr val="FFFF00"/>
                </a:solidFill>
                <a:latin typeface="Arial Narrow" pitchFamily="34" charset="0"/>
              </a:rPr>
              <a:t>secara </a:t>
            </a:r>
            <a:r>
              <a:rPr lang="id-ID" b="1" dirty="0">
                <a:solidFill>
                  <a:srgbClr val="FFFF00"/>
                </a:solidFill>
                <a:latin typeface="Arial Narrow" pitchFamily="34" charset="0"/>
              </a:rPr>
              <a:t>preventif</a:t>
            </a:r>
            <a:endParaRPr lang="en-US" dirty="0">
              <a:solidFill>
                <a:srgbClr val="FFFF00"/>
              </a:solidFill>
            </a:endParaRPr>
          </a:p>
        </p:txBody>
      </p:sp>
      <p:cxnSp>
        <p:nvCxnSpPr>
          <p:cNvPr id="7" name="Elbow Connector 6"/>
          <p:cNvCxnSpPr>
            <a:stCxn id="5" idx="2"/>
            <a:endCxn id="29" idx="0"/>
          </p:cNvCxnSpPr>
          <p:nvPr/>
        </p:nvCxnSpPr>
        <p:spPr>
          <a:xfrm rot="5400000">
            <a:off x="2255638" y="503522"/>
            <a:ext cx="997407" cy="3535994"/>
          </a:xfrm>
          <a:prstGeom prst="bent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>
            <a:stCxn id="5" idx="2"/>
            <a:endCxn id="30" idx="0"/>
          </p:cNvCxnSpPr>
          <p:nvPr/>
        </p:nvCxnSpPr>
        <p:spPr>
          <a:xfrm rot="5400000">
            <a:off x="2890417" y="1138301"/>
            <a:ext cx="997406" cy="2266436"/>
          </a:xfrm>
          <a:prstGeom prst="bent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/>
          <p:cNvCxnSpPr>
            <a:stCxn id="5" idx="2"/>
            <a:endCxn id="35" idx="2"/>
          </p:cNvCxnSpPr>
          <p:nvPr/>
        </p:nvCxnSpPr>
        <p:spPr>
          <a:xfrm rot="16200000" flipH="1">
            <a:off x="5794662" y="500491"/>
            <a:ext cx="997403" cy="3542051"/>
          </a:xfrm>
          <a:prstGeom prst="bent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>
            <a:stCxn id="5" idx="2"/>
            <a:endCxn id="34" idx="0"/>
          </p:cNvCxnSpPr>
          <p:nvPr/>
        </p:nvCxnSpPr>
        <p:spPr>
          <a:xfrm rot="16200000" flipH="1">
            <a:off x="5159882" y="1135271"/>
            <a:ext cx="997403" cy="2272491"/>
          </a:xfrm>
          <a:prstGeom prst="bent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Elbow Connector 46"/>
          <p:cNvCxnSpPr>
            <a:stCxn id="5" idx="2"/>
            <a:endCxn id="33" idx="0"/>
          </p:cNvCxnSpPr>
          <p:nvPr/>
        </p:nvCxnSpPr>
        <p:spPr>
          <a:xfrm rot="16200000" flipH="1">
            <a:off x="4590228" y="1704926"/>
            <a:ext cx="997407" cy="1133186"/>
          </a:xfrm>
          <a:prstGeom prst="bent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Elbow Connector 48"/>
          <p:cNvCxnSpPr>
            <a:stCxn id="5" idx="2"/>
            <a:endCxn id="31" idx="0"/>
          </p:cNvCxnSpPr>
          <p:nvPr/>
        </p:nvCxnSpPr>
        <p:spPr>
          <a:xfrm rot="5400000">
            <a:off x="3455849" y="1703731"/>
            <a:ext cx="997405" cy="1135574"/>
          </a:xfrm>
          <a:prstGeom prst="bent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stCxn id="5" idx="2"/>
            <a:endCxn id="32" idx="0"/>
          </p:cNvCxnSpPr>
          <p:nvPr/>
        </p:nvCxnSpPr>
        <p:spPr>
          <a:xfrm flipH="1">
            <a:off x="4520049" y="1772816"/>
            <a:ext cx="2289" cy="9974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4499992" y="184482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Terhadap</a:t>
            </a:r>
            <a:r>
              <a:rPr lang="en-US" dirty="0" smtClean="0"/>
              <a:t> proses</a:t>
            </a:r>
            <a:endParaRPr lang="en-US" dirty="0"/>
          </a:p>
        </p:txBody>
      </p:sp>
      <p:sp>
        <p:nvSpPr>
          <p:cNvPr id="53" name="Rounded Rectangle 52"/>
          <p:cNvSpPr/>
          <p:nvPr/>
        </p:nvSpPr>
        <p:spPr>
          <a:xfrm>
            <a:off x="3131840" y="5517232"/>
            <a:ext cx="2520280" cy="100811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latin typeface="Arial Narrow" pitchFamily="34" charset="0"/>
              </a:rPr>
              <a:t>perangkat</a:t>
            </a:r>
            <a:r>
              <a:rPr lang="en-US" sz="1600" dirty="0">
                <a:latin typeface="Arial Narrow" pitchFamily="34" charset="0"/>
              </a:rPr>
              <a:t> </a:t>
            </a:r>
            <a:r>
              <a:rPr lang="en-US" sz="1600" dirty="0" err="1">
                <a:latin typeface="Arial Narrow" pitchFamily="34" charset="0"/>
              </a:rPr>
              <a:t>gubernur</a:t>
            </a:r>
            <a:r>
              <a:rPr lang="en-US" sz="1600" dirty="0">
                <a:latin typeface="Arial Narrow" pitchFamily="34" charset="0"/>
              </a:rPr>
              <a:t> </a:t>
            </a:r>
            <a:r>
              <a:rPr lang="en-US" sz="1600" dirty="0" err="1">
                <a:latin typeface="Arial Narrow" pitchFamily="34" charset="0"/>
              </a:rPr>
              <a:t>pada</a:t>
            </a:r>
            <a:r>
              <a:rPr lang="en-US" sz="1600" dirty="0">
                <a:latin typeface="Arial Narrow" pitchFamily="34" charset="0"/>
              </a:rPr>
              <a:t> unit </a:t>
            </a:r>
            <a:r>
              <a:rPr lang="en-US" sz="1600" dirty="0" err="1">
                <a:latin typeface="Arial Narrow" pitchFamily="34" charset="0"/>
              </a:rPr>
              <a:t>kerja</a:t>
            </a:r>
            <a:r>
              <a:rPr lang="en-US" sz="1600" dirty="0">
                <a:latin typeface="Arial Narrow" pitchFamily="34" charset="0"/>
              </a:rPr>
              <a:t> </a:t>
            </a:r>
            <a:r>
              <a:rPr lang="id-ID" sz="1600" dirty="0">
                <a:latin typeface="Arial Narrow" pitchFamily="34" charset="0"/>
              </a:rPr>
              <a:t>hukum dan organisasi</a:t>
            </a:r>
            <a:r>
              <a:rPr lang="en-US" sz="1600" dirty="0">
                <a:latin typeface="Arial Narrow" pitchFamily="34" charset="0"/>
              </a:rPr>
              <a:t> yang </a:t>
            </a:r>
            <a:r>
              <a:rPr lang="en-US" sz="1600" dirty="0" err="1">
                <a:latin typeface="Arial Narrow" pitchFamily="34" charset="0"/>
              </a:rPr>
              <a:t>secara</a:t>
            </a:r>
            <a:r>
              <a:rPr lang="en-US" sz="1600" dirty="0">
                <a:latin typeface="Arial Narrow" pitchFamily="34" charset="0"/>
              </a:rPr>
              <a:t> ex-officio </a:t>
            </a:r>
            <a:r>
              <a:rPr lang="en-US" sz="1600" dirty="0" err="1">
                <a:latin typeface="Arial Narrow" pitchFamily="34" charset="0"/>
              </a:rPr>
              <a:t>adalah</a:t>
            </a:r>
            <a:r>
              <a:rPr lang="en-US" sz="1600" dirty="0">
                <a:latin typeface="Arial Narrow" pitchFamily="34" charset="0"/>
              </a:rPr>
              <a:t> </a:t>
            </a:r>
            <a:r>
              <a:rPr lang="id-ID" sz="1600" dirty="0">
                <a:latin typeface="Arial Narrow" pitchFamily="34" charset="0"/>
              </a:rPr>
              <a:t>Biro Hukum Provinsi</a:t>
            </a:r>
            <a:endParaRPr lang="en-US" sz="1600" dirty="0">
              <a:latin typeface="Arial Narrow" pitchFamily="34" charset="0"/>
            </a:endParaRPr>
          </a:p>
        </p:txBody>
      </p:sp>
      <p:cxnSp>
        <p:nvCxnSpPr>
          <p:cNvPr id="55" name="Elbow Connector 54"/>
          <p:cNvCxnSpPr>
            <a:stCxn id="3" idx="1"/>
            <a:endCxn id="3" idx="3"/>
          </p:cNvCxnSpPr>
          <p:nvPr/>
        </p:nvCxnSpPr>
        <p:spPr>
          <a:xfrm rot="10800000" flipH="1">
            <a:off x="302268" y="4060523"/>
            <a:ext cx="8446196" cy="12700"/>
          </a:xfrm>
          <a:prstGeom prst="bentConnector5">
            <a:avLst>
              <a:gd name="adj1" fmla="val -2707"/>
              <a:gd name="adj2" fmla="val -4678362"/>
              <a:gd name="adj3" fmla="val 10270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Down Arrow 56"/>
          <p:cNvSpPr/>
          <p:nvPr/>
        </p:nvSpPr>
        <p:spPr>
          <a:xfrm>
            <a:off x="4067944" y="4725144"/>
            <a:ext cx="576064" cy="648072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Box 57"/>
          <p:cNvSpPr txBox="1"/>
          <p:nvPr/>
        </p:nvSpPr>
        <p:spPr>
          <a:xfrm>
            <a:off x="4572000" y="486451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PELAKSANA OLEH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76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2" cstate="print"/>
          <a:srcRect t="6862" b="7648"/>
          <a:stretch>
            <a:fillRect/>
          </a:stretch>
        </p:blipFill>
        <p:spPr bwMode="auto">
          <a:xfrm>
            <a:off x="0" y="-27384"/>
            <a:ext cx="91440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8" y="884238"/>
            <a:ext cx="8950325" cy="5713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82130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2" cstate="print"/>
          <a:srcRect t="6862" b="7648"/>
          <a:stretch>
            <a:fillRect/>
          </a:stretch>
        </p:blipFill>
        <p:spPr bwMode="auto">
          <a:xfrm>
            <a:off x="0" y="-27384"/>
            <a:ext cx="91440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8" y="692696"/>
            <a:ext cx="8950325" cy="5760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37005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3" cstate="print"/>
          <a:srcRect t="6862" b="7648"/>
          <a:stretch>
            <a:fillRect/>
          </a:stretch>
        </p:blipFill>
        <p:spPr bwMode="auto">
          <a:xfrm>
            <a:off x="0" y="2980804"/>
            <a:ext cx="9144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339752" y="2636912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err="1"/>
              <a:t>Terima</a:t>
            </a:r>
            <a:r>
              <a:rPr lang="en-US" sz="5400" b="1" dirty="0"/>
              <a:t> </a:t>
            </a:r>
            <a:r>
              <a:rPr lang="en-US" sz="5400" b="1" dirty="0" err="1"/>
              <a:t>Kasih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2330796233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3804</TotalTime>
  <Words>489</Words>
  <Application>Microsoft Office PowerPoint</Application>
  <PresentationFormat>On-screen Show (4:3)</PresentationFormat>
  <Paragraphs>81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PAVILION 771</cp:lastModifiedBy>
  <cp:revision>128</cp:revision>
  <dcterms:created xsi:type="dcterms:W3CDTF">2019-04-13T12:34:14Z</dcterms:created>
  <dcterms:modified xsi:type="dcterms:W3CDTF">2020-02-11T09:51:04Z</dcterms:modified>
</cp:coreProperties>
</file>