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13" r:id="rId2"/>
    <p:sldId id="309" r:id="rId3"/>
    <p:sldId id="310" r:id="rId4"/>
    <p:sldId id="311" r:id="rId5"/>
    <p:sldId id="312" r:id="rId6"/>
    <p:sldId id="283" r:id="rId7"/>
    <p:sldId id="286" r:id="rId8"/>
    <p:sldId id="291" r:id="rId9"/>
    <p:sldId id="304" r:id="rId10"/>
    <p:sldId id="289" r:id="rId11"/>
    <p:sldId id="306" r:id="rId12"/>
    <p:sldId id="307" r:id="rId13"/>
    <p:sldId id="308" r:id="rId14"/>
    <p:sldId id="305" r:id="rId15"/>
    <p:sldId id="301" r:id="rId16"/>
  </p:sldIdLst>
  <p:sldSz cx="9144000" cy="5143500" type="screen16x9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664" y="-12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9C954-4E3C-436E-8AEE-CB1C35C2FA8A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DDEBA-DF0F-46C7-AB18-624127FB9B8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3881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icture Placeholder 57">
            <a:extLst>
              <a:ext uri="{FF2B5EF4-FFF2-40B4-BE49-F238E27FC236}">
                <a16:creationId xmlns:a16="http://schemas.microsoft.com/office/drawing/2014/main" xmlns="" id="{4A0BA738-1393-424E-9EAA-4B8312B81727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3990882" y="0"/>
            <a:ext cx="5088677" cy="4945043"/>
          </a:xfrm>
          <a:custGeom>
            <a:avLst/>
            <a:gdLst>
              <a:gd name="connsiteX0" fmla="*/ 3765937 w 6784903"/>
              <a:gd name="connsiteY0" fmla="*/ 6093108 h 6593390"/>
              <a:gd name="connsiteX1" fmla="*/ 4096124 w 6784903"/>
              <a:gd name="connsiteY1" fmla="*/ 6093108 h 6593390"/>
              <a:gd name="connsiteX2" fmla="*/ 4221194 w 6784903"/>
              <a:gd name="connsiteY2" fmla="*/ 6343249 h 6593390"/>
              <a:gd name="connsiteX3" fmla="*/ 4096124 w 6784903"/>
              <a:gd name="connsiteY3" fmla="*/ 6593390 h 6593390"/>
              <a:gd name="connsiteX4" fmla="*/ 3765937 w 6784903"/>
              <a:gd name="connsiteY4" fmla="*/ 6593390 h 6593390"/>
              <a:gd name="connsiteX5" fmla="*/ 3640866 w 6784903"/>
              <a:gd name="connsiteY5" fmla="*/ 6343249 h 6593390"/>
              <a:gd name="connsiteX6" fmla="*/ 3466441 w 6784903"/>
              <a:gd name="connsiteY6" fmla="*/ 5160578 h 6593390"/>
              <a:gd name="connsiteX7" fmla="*/ 4013845 w 6784903"/>
              <a:gd name="connsiteY7" fmla="*/ 5160578 h 6593390"/>
              <a:gd name="connsiteX8" fmla="*/ 4221194 w 6784903"/>
              <a:gd name="connsiteY8" fmla="*/ 5575276 h 6593390"/>
              <a:gd name="connsiteX9" fmla="*/ 4013845 w 6784903"/>
              <a:gd name="connsiteY9" fmla="*/ 5989974 h 6593390"/>
              <a:gd name="connsiteX10" fmla="*/ 3466441 w 6784903"/>
              <a:gd name="connsiteY10" fmla="*/ 5989974 h 6593390"/>
              <a:gd name="connsiteX11" fmla="*/ 3259092 w 6784903"/>
              <a:gd name="connsiteY11" fmla="*/ 5575276 h 6593390"/>
              <a:gd name="connsiteX12" fmla="*/ 6229611 w 6784903"/>
              <a:gd name="connsiteY12" fmla="*/ 4696709 h 6593390"/>
              <a:gd name="connsiteX13" fmla="*/ 6559798 w 6784903"/>
              <a:gd name="connsiteY13" fmla="*/ 4696709 h 6593390"/>
              <a:gd name="connsiteX14" fmla="*/ 6684868 w 6784903"/>
              <a:gd name="connsiteY14" fmla="*/ 4946850 h 6593390"/>
              <a:gd name="connsiteX15" fmla="*/ 6559798 w 6784903"/>
              <a:gd name="connsiteY15" fmla="*/ 5196991 h 6593390"/>
              <a:gd name="connsiteX16" fmla="*/ 6229611 w 6784903"/>
              <a:gd name="connsiteY16" fmla="*/ 5196991 h 6593390"/>
              <a:gd name="connsiteX17" fmla="*/ 6104540 w 6784903"/>
              <a:gd name="connsiteY17" fmla="*/ 4946850 h 6593390"/>
              <a:gd name="connsiteX18" fmla="*/ 2435186 w 6784903"/>
              <a:gd name="connsiteY18" fmla="*/ 4631749 h 6593390"/>
              <a:gd name="connsiteX19" fmla="*/ 3096422 w 6784903"/>
              <a:gd name="connsiteY19" fmla="*/ 4631749 h 6593390"/>
              <a:gd name="connsiteX20" fmla="*/ 3346890 w 6784903"/>
              <a:gd name="connsiteY20" fmla="*/ 5132685 h 6593390"/>
              <a:gd name="connsiteX21" fmla="*/ 3096422 w 6784903"/>
              <a:gd name="connsiteY21" fmla="*/ 5633621 h 6593390"/>
              <a:gd name="connsiteX22" fmla="*/ 2435186 w 6784903"/>
              <a:gd name="connsiteY22" fmla="*/ 5633621 h 6593390"/>
              <a:gd name="connsiteX23" fmla="*/ 2184718 w 6784903"/>
              <a:gd name="connsiteY23" fmla="*/ 5132685 h 6593390"/>
              <a:gd name="connsiteX24" fmla="*/ 3444958 w 6784903"/>
              <a:gd name="connsiteY24" fmla="*/ 4086739 h 6593390"/>
              <a:gd name="connsiteX25" fmla="*/ 4106194 w 6784903"/>
              <a:gd name="connsiteY25" fmla="*/ 4086739 h 6593390"/>
              <a:gd name="connsiteX26" fmla="*/ 4356662 w 6784903"/>
              <a:gd name="connsiteY26" fmla="*/ 4587675 h 6593390"/>
              <a:gd name="connsiteX27" fmla="*/ 4106194 w 6784903"/>
              <a:gd name="connsiteY27" fmla="*/ 5088611 h 6593390"/>
              <a:gd name="connsiteX28" fmla="*/ 3444958 w 6784903"/>
              <a:gd name="connsiteY28" fmla="*/ 5088611 h 6593390"/>
              <a:gd name="connsiteX29" fmla="*/ 3194490 w 6784903"/>
              <a:gd name="connsiteY29" fmla="*/ 4587675 h 6593390"/>
              <a:gd name="connsiteX30" fmla="*/ 1268770 w 6784903"/>
              <a:gd name="connsiteY30" fmla="*/ 4077356 h 6593390"/>
              <a:gd name="connsiteX31" fmla="*/ 1983697 w 6784903"/>
              <a:gd name="connsiteY31" fmla="*/ 4077356 h 6593390"/>
              <a:gd name="connsiteX32" fmla="*/ 2254502 w 6784903"/>
              <a:gd name="connsiteY32" fmla="*/ 4618967 h 6593390"/>
              <a:gd name="connsiteX33" fmla="*/ 1983697 w 6784903"/>
              <a:gd name="connsiteY33" fmla="*/ 5160578 h 6593390"/>
              <a:gd name="connsiteX34" fmla="*/ 1268770 w 6784903"/>
              <a:gd name="connsiteY34" fmla="*/ 5160578 h 6593390"/>
              <a:gd name="connsiteX35" fmla="*/ 997964 w 6784903"/>
              <a:gd name="connsiteY35" fmla="*/ 4618967 h 6593390"/>
              <a:gd name="connsiteX36" fmla="*/ 5930115 w 6784903"/>
              <a:gd name="connsiteY36" fmla="*/ 3764179 h 6593390"/>
              <a:gd name="connsiteX37" fmla="*/ 6477519 w 6784903"/>
              <a:gd name="connsiteY37" fmla="*/ 3764179 h 6593390"/>
              <a:gd name="connsiteX38" fmla="*/ 6684868 w 6784903"/>
              <a:gd name="connsiteY38" fmla="*/ 4178877 h 6593390"/>
              <a:gd name="connsiteX39" fmla="*/ 6477519 w 6784903"/>
              <a:gd name="connsiteY39" fmla="*/ 4593575 h 6593390"/>
              <a:gd name="connsiteX40" fmla="*/ 5930115 w 6784903"/>
              <a:gd name="connsiteY40" fmla="*/ 4593575 h 6593390"/>
              <a:gd name="connsiteX41" fmla="*/ 5722766 w 6784903"/>
              <a:gd name="connsiteY41" fmla="*/ 4178877 h 6593390"/>
              <a:gd name="connsiteX42" fmla="*/ 2343499 w 6784903"/>
              <a:gd name="connsiteY42" fmla="*/ 3363749 h 6593390"/>
              <a:gd name="connsiteX43" fmla="*/ 3118568 w 6784903"/>
              <a:gd name="connsiteY43" fmla="*/ 3363749 h 6593390"/>
              <a:gd name="connsiteX44" fmla="*/ 3412154 w 6784903"/>
              <a:gd name="connsiteY44" fmla="*/ 3950922 h 6593390"/>
              <a:gd name="connsiteX45" fmla="*/ 3118568 w 6784903"/>
              <a:gd name="connsiteY45" fmla="*/ 4538095 h 6593390"/>
              <a:gd name="connsiteX46" fmla="*/ 2343499 w 6784903"/>
              <a:gd name="connsiteY46" fmla="*/ 4538095 h 6593390"/>
              <a:gd name="connsiteX47" fmla="*/ 2049912 w 6784903"/>
              <a:gd name="connsiteY47" fmla="*/ 3950922 h 6593390"/>
              <a:gd name="connsiteX48" fmla="*/ 4891279 w 6784903"/>
              <a:gd name="connsiteY48" fmla="*/ 3210059 h 6593390"/>
              <a:gd name="connsiteX49" fmla="*/ 5552515 w 6784903"/>
              <a:gd name="connsiteY49" fmla="*/ 3210059 h 6593390"/>
              <a:gd name="connsiteX50" fmla="*/ 5802983 w 6784903"/>
              <a:gd name="connsiteY50" fmla="*/ 3710994 h 6593390"/>
              <a:gd name="connsiteX51" fmla="*/ 5552515 w 6784903"/>
              <a:gd name="connsiteY51" fmla="*/ 4211930 h 6593390"/>
              <a:gd name="connsiteX52" fmla="*/ 4891279 w 6784903"/>
              <a:gd name="connsiteY52" fmla="*/ 4211930 h 6593390"/>
              <a:gd name="connsiteX53" fmla="*/ 4640811 w 6784903"/>
              <a:gd name="connsiteY53" fmla="*/ 3710994 h 6593390"/>
              <a:gd name="connsiteX54" fmla="*/ 1099001 w 6784903"/>
              <a:gd name="connsiteY54" fmla="*/ 2682602 h 6593390"/>
              <a:gd name="connsiteX55" fmla="*/ 1937057 w 6784903"/>
              <a:gd name="connsiteY55" fmla="*/ 2682602 h 6593390"/>
              <a:gd name="connsiteX56" fmla="*/ 2254502 w 6784903"/>
              <a:gd name="connsiteY56" fmla="*/ 3317492 h 6593390"/>
              <a:gd name="connsiteX57" fmla="*/ 1937057 w 6784903"/>
              <a:gd name="connsiteY57" fmla="*/ 3952382 h 6593390"/>
              <a:gd name="connsiteX58" fmla="*/ 1099001 w 6784903"/>
              <a:gd name="connsiteY58" fmla="*/ 3952382 h 6593390"/>
              <a:gd name="connsiteX59" fmla="*/ 781556 w 6784903"/>
              <a:gd name="connsiteY59" fmla="*/ 3317492 h 6593390"/>
              <a:gd name="connsiteX60" fmla="*/ 3593219 w 6784903"/>
              <a:gd name="connsiteY60" fmla="*/ 2668447 h 6593390"/>
              <a:gd name="connsiteX61" fmla="*/ 4444356 w 6784903"/>
              <a:gd name="connsiteY61" fmla="*/ 2668447 h 6593390"/>
              <a:gd name="connsiteX62" fmla="*/ 4766756 w 6784903"/>
              <a:gd name="connsiteY62" fmla="*/ 3313248 h 6593390"/>
              <a:gd name="connsiteX63" fmla="*/ 4444356 w 6784903"/>
              <a:gd name="connsiteY63" fmla="*/ 3958049 h 6593390"/>
              <a:gd name="connsiteX64" fmla="*/ 3593219 w 6784903"/>
              <a:gd name="connsiteY64" fmla="*/ 3958049 h 6593390"/>
              <a:gd name="connsiteX65" fmla="*/ 3270818 w 6784903"/>
              <a:gd name="connsiteY65" fmla="*/ 3313248 h 6593390"/>
              <a:gd name="connsiteX66" fmla="*/ 5873199 w 6784903"/>
              <a:gd name="connsiteY66" fmla="*/ 2659173 h 6593390"/>
              <a:gd name="connsiteX67" fmla="*/ 6534435 w 6784903"/>
              <a:gd name="connsiteY67" fmla="*/ 2659173 h 6593390"/>
              <a:gd name="connsiteX68" fmla="*/ 6784903 w 6784903"/>
              <a:gd name="connsiteY68" fmla="*/ 3160110 h 6593390"/>
              <a:gd name="connsiteX69" fmla="*/ 6534435 w 6784903"/>
              <a:gd name="connsiteY69" fmla="*/ 3661045 h 6593390"/>
              <a:gd name="connsiteX70" fmla="*/ 5873199 w 6784903"/>
              <a:gd name="connsiteY70" fmla="*/ 3661045 h 6593390"/>
              <a:gd name="connsiteX71" fmla="*/ 5622731 w 6784903"/>
              <a:gd name="connsiteY71" fmla="*/ 3160110 h 6593390"/>
              <a:gd name="connsiteX72" fmla="*/ 331603 w 6784903"/>
              <a:gd name="connsiteY72" fmla="*/ 2077336 h 6593390"/>
              <a:gd name="connsiteX73" fmla="*/ 879007 w 6784903"/>
              <a:gd name="connsiteY73" fmla="*/ 2077336 h 6593390"/>
              <a:gd name="connsiteX74" fmla="*/ 1086356 w 6784903"/>
              <a:gd name="connsiteY74" fmla="*/ 2492034 h 6593390"/>
              <a:gd name="connsiteX75" fmla="*/ 879007 w 6784903"/>
              <a:gd name="connsiteY75" fmla="*/ 2906732 h 6593390"/>
              <a:gd name="connsiteX76" fmla="*/ 331603 w 6784903"/>
              <a:gd name="connsiteY76" fmla="*/ 2906732 h 6593390"/>
              <a:gd name="connsiteX77" fmla="*/ 124254 w 6784903"/>
              <a:gd name="connsiteY77" fmla="*/ 2492034 h 6593390"/>
              <a:gd name="connsiteX78" fmla="*/ 2346776 w 6784903"/>
              <a:gd name="connsiteY78" fmla="*/ 2016018 h 6593390"/>
              <a:gd name="connsiteX79" fmla="*/ 3184832 w 6784903"/>
              <a:gd name="connsiteY79" fmla="*/ 2016018 h 6593390"/>
              <a:gd name="connsiteX80" fmla="*/ 3502277 w 6784903"/>
              <a:gd name="connsiteY80" fmla="*/ 2650907 h 6593390"/>
              <a:gd name="connsiteX81" fmla="*/ 3184832 w 6784903"/>
              <a:gd name="connsiteY81" fmla="*/ 3285798 h 6593390"/>
              <a:gd name="connsiteX82" fmla="*/ 2346776 w 6784903"/>
              <a:gd name="connsiteY82" fmla="*/ 3285798 h 6593390"/>
              <a:gd name="connsiteX83" fmla="*/ 2029331 w 6784903"/>
              <a:gd name="connsiteY83" fmla="*/ 2650907 h 6593390"/>
              <a:gd name="connsiteX84" fmla="*/ 4789399 w 6784903"/>
              <a:gd name="connsiteY84" fmla="*/ 2014374 h 6593390"/>
              <a:gd name="connsiteX85" fmla="*/ 5504326 w 6784903"/>
              <a:gd name="connsiteY85" fmla="*/ 2014374 h 6593390"/>
              <a:gd name="connsiteX86" fmla="*/ 5775131 w 6784903"/>
              <a:gd name="connsiteY86" fmla="*/ 2555984 h 6593390"/>
              <a:gd name="connsiteX87" fmla="*/ 5504326 w 6784903"/>
              <a:gd name="connsiteY87" fmla="*/ 3097595 h 6593390"/>
              <a:gd name="connsiteX88" fmla="*/ 4789399 w 6784903"/>
              <a:gd name="connsiteY88" fmla="*/ 3097595 h 6593390"/>
              <a:gd name="connsiteX89" fmla="*/ 4518593 w 6784903"/>
              <a:gd name="connsiteY89" fmla="*/ 2555984 h 6593390"/>
              <a:gd name="connsiteX90" fmla="*/ 1221145 w 6784903"/>
              <a:gd name="connsiteY90" fmla="*/ 1514388 h 6593390"/>
              <a:gd name="connsiteX91" fmla="*/ 1936072 w 6784903"/>
              <a:gd name="connsiteY91" fmla="*/ 1514388 h 6593390"/>
              <a:gd name="connsiteX92" fmla="*/ 2206877 w 6784903"/>
              <a:gd name="connsiteY92" fmla="*/ 2055999 h 6593390"/>
              <a:gd name="connsiteX93" fmla="*/ 1936072 w 6784903"/>
              <a:gd name="connsiteY93" fmla="*/ 2597610 h 6593390"/>
              <a:gd name="connsiteX94" fmla="*/ 1221145 w 6784903"/>
              <a:gd name="connsiteY94" fmla="*/ 2597610 h 6593390"/>
              <a:gd name="connsiteX95" fmla="*/ 950339 w 6784903"/>
              <a:gd name="connsiteY95" fmla="*/ 2055999 h 6593390"/>
              <a:gd name="connsiteX96" fmla="*/ 547249 w 6784903"/>
              <a:gd name="connsiteY96" fmla="*/ 1479065 h 6593390"/>
              <a:gd name="connsiteX97" fmla="*/ 877436 w 6784903"/>
              <a:gd name="connsiteY97" fmla="*/ 1479065 h 6593390"/>
              <a:gd name="connsiteX98" fmla="*/ 1002506 w 6784903"/>
              <a:gd name="connsiteY98" fmla="*/ 1729206 h 6593390"/>
              <a:gd name="connsiteX99" fmla="*/ 877436 w 6784903"/>
              <a:gd name="connsiteY99" fmla="*/ 1979347 h 6593390"/>
              <a:gd name="connsiteX100" fmla="*/ 547249 w 6784903"/>
              <a:gd name="connsiteY100" fmla="*/ 1979347 h 6593390"/>
              <a:gd name="connsiteX101" fmla="*/ 422178 w 6784903"/>
              <a:gd name="connsiteY101" fmla="*/ 1729206 h 6593390"/>
              <a:gd name="connsiteX102" fmla="*/ 90919 w 6784903"/>
              <a:gd name="connsiteY102" fmla="*/ 1396400 h 6593390"/>
              <a:gd name="connsiteX103" fmla="*/ 330944 w 6784903"/>
              <a:gd name="connsiteY103" fmla="*/ 1396400 h 6593390"/>
              <a:gd name="connsiteX104" fmla="*/ 421863 w 6784903"/>
              <a:gd name="connsiteY104" fmla="*/ 1578237 h 6593390"/>
              <a:gd name="connsiteX105" fmla="*/ 330944 w 6784903"/>
              <a:gd name="connsiteY105" fmla="*/ 1760074 h 6593390"/>
              <a:gd name="connsiteX106" fmla="*/ 90919 w 6784903"/>
              <a:gd name="connsiteY106" fmla="*/ 1760074 h 6593390"/>
              <a:gd name="connsiteX107" fmla="*/ 0 w 6784903"/>
              <a:gd name="connsiteY107" fmla="*/ 1578237 h 6593390"/>
              <a:gd name="connsiteX108" fmla="*/ 3562675 w 6784903"/>
              <a:gd name="connsiteY108" fmla="*/ 1286205 h 6593390"/>
              <a:gd name="connsiteX109" fmla="*/ 4400731 w 6784903"/>
              <a:gd name="connsiteY109" fmla="*/ 1286205 h 6593390"/>
              <a:gd name="connsiteX110" fmla="*/ 4718176 w 6784903"/>
              <a:gd name="connsiteY110" fmla="*/ 1921095 h 6593390"/>
              <a:gd name="connsiteX111" fmla="*/ 4400731 w 6784903"/>
              <a:gd name="connsiteY111" fmla="*/ 2555984 h 6593390"/>
              <a:gd name="connsiteX112" fmla="*/ 3562675 w 6784903"/>
              <a:gd name="connsiteY112" fmla="*/ 2555984 h 6593390"/>
              <a:gd name="connsiteX113" fmla="*/ 3245230 w 6784903"/>
              <a:gd name="connsiteY113" fmla="*/ 1921095 h 6593390"/>
              <a:gd name="connsiteX114" fmla="*/ 2795277 w 6784903"/>
              <a:gd name="connsiteY114" fmla="*/ 680938 h 6593390"/>
              <a:gd name="connsiteX115" fmla="*/ 3342681 w 6784903"/>
              <a:gd name="connsiteY115" fmla="*/ 680938 h 6593390"/>
              <a:gd name="connsiteX116" fmla="*/ 3550030 w 6784903"/>
              <a:gd name="connsiteY116" fmla="*/ 1095636 h 6593390"/>
              <a:gd name="connsiteX117" fmla="*/ 3342681 w 6784903"/>
              <a:gd name="connsiteY117" fmla="*/ 1510335 h 6593390"/>
              <a:gd name="connsiteX118" fmla="*/ 2795277 w 6784903"/>
              <a:gd name="connsiteY118" fmla="*/ 1510335 h 6593390"/>
              <a:gd name="connsiteX119" fmla="*/ 2587928 w 6784903"/>
              <a:gd name="connsiteY119" fmla="*/ 1095636 h 6593390"/>
              <a:gd name="connsiteX120" fmla="*/ 4810450 w 6784903"/>
              <a:gd name="connsiteY120" fmla="*/ 619619 h 6593390"/>
              <a:gd name="connsiteX121" fmla="*/ 5648506 w 6784903"/>
              <a:gd name="connsiteY121" fmla="*/ 619619 h 6593390"/>
              <a:gd name="connsiteX122" fmla="*/ 5965951 w 6784903"/>
              <a:gd name="connsiteY122" fmla="*/ 1254509 h 6593390"/>
              <a:gd name="connsiteX123" fmla="*/ 5648506 w 6784903"/>
              <a:gd name="connsiteY123" fmla="*/ 1889400 h 6593390"/>
              <a:gd name="connsiteX124" fmla="*/ 4810450 w 6784903"/>
              <a:gd name="connsiteY124" fmla="*/ 1889400 h 6593390"/>
              <a:gd name="connsiteX125" fmla="*/ 4493005 w 6784903"/>
              <a:gd name="connsiteY125" fmla="*/ 1254509 h 6593390"/>
              <a:gd name="connsiteX126" fmla="*/ 3684819 w 6784903"/>
              <a:gd name="connsiteY126" fmla="*/ 117990 h 6593390"/>
              <a:gd name="connsiteX127" fmla="*/ 4399746 w 6784903"/>
              <a:gd name="connsiteY127" fmla="*/ 117990 h 6593390"/>
              <a:gd name="connsiteX128" fmla="*/ 4670551 w 6784903"/>
              <a:gd name="connsiteY128" fmla="*/ 659601 h 6593390"/>
              <a:gd name="connsiteX129" fmla="*/ 4399746 w 6784903"/>
              <a:gd name="connsiteY129" fmla="*/ 1201213 h 6593390"/>
              <a:gd name="connsiteX130" fmla="*/ 3684819 w 6784903"/>
              <a:gd name="connsiteY130" fmla="*/ 1201213 h 6593390"/>
              <a:gd name="connsiteX131" fmla="*/ 3414013 w 6784903"/>
              <a:gd name="connsiteY131" fmla="*/ 659601 h 6593390"/>
              <a:gd name="connsiteX132" fmla="*/ 3010923 w 6784903"/>
              <a:gd name="connsiteY132" fmla="*/ 82667 h 6593390"/>
              <a:gd name="connsiteX133" fmla="*/ 3341110 w 6784903"/>
              <a:gd name="connsiteY133" fmla="*/ 82667 h 6593390"/>
              <a:gd name="connsiteX134" fmla="*/ 3466180 w 6784903"/>
              <a:gd name="connsiteY134" fmla="*/ 332808 h 6593390"/>
              <a:gd name="connsiteX135" fmla="*/ 3341110 w 6784903"/>
              <a:gd name="connsiteY135" fmla="*/ 582949 h 6593390"/>
              <a:gd name="connsiteX136" fmla="*/ 3010923 w 6784903"/>
              <a:gd name="connsiteY136" fmla="*/ 582949 h 6593390"/>
              <a:gd name="connsiteX137" fmla="*/ 2885852 w 6784903"/>
              <a:gd name="connsiteY137" fmla="*/ 332808 h 6593390"/>
              <a:gd name="connsiteX138" fmla="*/ 2554593 w 6784903"/>
              <a:gd name="connsiteY138" fmla="*/ 0 h 6593390"/>
              <a:gd name="connsiteX139" fmla="*/ 2794618 w 6784903"/>
              <a:gd name="connsiteY139" fmla="*/ 0 h 6593390"/>
              <a:gd name="connsiteX140" fmla="*/ 2885536 w 6784903"/>
              <a:gd name="connsiteY140" fmla="*/ 181837 h 6593390"/>
              <a:gd name="connsiteX141" fmla="*/ 2794618 w 6784903"/>
              <a:gd name="connsiteY141" fmla="*/ 363674 h 6593390"/>
              <a:gd name="connsiteX142" fmla="*/ 2554593 w 6784903"/>
              <a:gd name="connsiteY142" fmla="*/ 363674 h 6593390"/>
              <a:gd name="connsiteX143" fmla="*/ 2463674 w 6784903"/>
              <a:gd name="connsiteY143" fmla="*/ 181837 h 6593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6784903" h="6593390">
                <a:moveTo>
                  <a:pt x="3765937" y="6093108"/>
                </a:moveTo>
                <a:lnTo>
                  <a:pt x="4096124" y="6093108"/>
                </a:lnTo>
                <a:lnTo>
                  <a:pt x="4221194" y="6343249"/>
                </a:lnTo>
                <a:lnTo>
                  <a:pt x="4096124" y="6593390"/>
                </a:lnTo>
                <a:lnTo>
                  <a:pt x="3765937" y="6593390"/>
                </a:lnTo>
                <a:lnTo>
                  <a:pt x="3640866" y="6343249"/>
                </a:lnTo>
                <a:close/>
                <a:moveTo>
                  <a:pt x="3466441" y="5160578"/>
                </a:moveTo>
                <a:lnTo>
                  <a:pt x="4013845" y="5160578"/>
                </a:lnTo>
                <a:lnTo>
                  <a:pt x="4221194" y="5575276"/>
                </a:lnTo>
                <a:lnTo>
                  <a:pt x="4013845" y="5989974"/>
                </a:lnTo>
                <a:lnTo>
                  <a:pt x="3466441" y="5989974"/>
                </a:lnTo>
                <a:lnTo>
                  <a:pt x="3259092" y="5575276"/>
                </a:lnTo>
                <a:close/>
                <a:moveTo>
                  <a:pt x="6229611" y="4696709"/>
                </a:moveTo>
                <a:lnTo>
                  <a:pt x="6559798" y="4696709"/>
                </a:lnTo>
                <a:lnTo>
                  <a:pt x="6684868" y="4946850"/>
                </a:lnTo>
                <a:lnTo>
                  <a:pt x="6559798" y="5196991"/>
                </a:lnTo>
                <a:lnTo>
                  <a:pt x="6229611" y="5196991"/>
                </a:lnTo>
                <a:lnTo>
                  <a:pt x="6104540" y="4946850"/>
                </a:lnTo>
                <a:close/>
                <a:moveTo>
                  <a:pt x="2435186" y="4631749"/>
                </a:moveTo>
                <a:lnTo>
                  <a:pt x="3096422" y="4631749"/>
                </a:lnTo>
                <a:lnTo>
                  <a:pt x="3346890" y="5132685"/>
                </a:lnTo>
                <a:lnTo>
                  <a:pt x="3096422" y="5633621"/>
                </a:lnTo>
                <a:lnTo>
                  <a:pt x="2435186" y="5633621"/>
                </a:lnTo>
                <a:lnTo>
                  <a:pt x="2184718" y="5132685"/>
                </a:lnTo>
                <a:close/>
                <a:moveTo>
                  <a:pt x="3444958" y="4086739"/>
                </a:moveTo>
                <a:lnTo>
                  <a:pt x="4106194" y="4086739"/>
                </a:lnTo>
                <a:lnTo>
                  <a:pt x="4356662" y="4587675"/>
                </a:lnTo>
                <a:lnTo>
                  <a:pt x="4106194" y="5088611"/>
                </a:lnTo>
                <a:lnTo>
                  <a:pt x="3444958" y="5088611"/>
                </a:lnTo>
                <a:lnTo>
                  <a:pt x="3194490" y="4587675"/>
                </a:lnTo>
                <a:close/>
                <a:moveTo>
                  <a:pt x="1268770" y="4077356"/>
                </a:moveTo>
                <a:lnTo>
                  <a:pt x="1983697" y="4077356"/>
                </a:lnTo>
                <a:lnTo>
                  <a:pt x="2254502" y="4618967"/>
                </a:lnTo>
                <a:lnTo>
                  <a:pt x="1983697" y="5160578"/>
                </a:lnTo>
                <a:lnTo>
                  <a:pt x="1268770" y="5160578"/>
                </a:lnTo>
                <a:lnTo>
                  <a:pt x="997964" y="4618967"/>
                </a:lnTo>
                <a:close/>
                <a:moveTo>
                  <a:pt x="5930115" y="3764179"/>
                </a:moveTo>
                <a:lnTo>
                  <a:pt x="6477519" y="3764179"/>
                </a:lnTo>
                <a:lnTo>
                  <a:pt x="6684868" y="4178877"/>
                </a:lnTo>
                <a:lnTo>
                  <a:pt x="6477519" y="4593575"/>
                </a:lnTo>
                <a:lnTo>
                  <a:pt x="5930115" y="4593575"/>
                </a:lnTo>
                <a:lnTo>
                  <a:pt x="5722766" y="4178877"/>
                </a:lnTo>
                <a:close/>
                <a:moveTo>
                  <a:pt x="2343499" y="3363749"/>
                </a:moveTo>
                <a:lnTo>
                  <a:pt x="3118568" y="3363749"/>
                </a:lnTo>
                <a:lnTo>
                  <a:pt x="3412154" y="3950922"/>
                </a:lnTo>
                <a:lnTo>
                  <a:pt x="3118568" y="4538095"/>
                </a:lnTo>
                <a:lnTo>
                  <a:pt x="2343499" y="4538095"/>
                </a:lnTo>
                <a:lnTo>
                  <a:pt x="2049912" y="3950922"/>
                </a:lnTo>
                <a:close/>
                <a:moveTo>
                  <a:pt x="4891279" y="3210059"/>
                </a:moveTo>
                <a:lnTo>
                  <a:pt x="5552515" y="3210059"/>
                </a:lnTo>
                <a:lnTo>
                  <a:pt x="5802983" y="3710994"/>
                </a:lnTo>
                <a:lnTo>
                  <a:pt x="5552515" y="4211930"/>
                </a:lnTo>
                <a:lnTo>
                  <a:pt x="4891279" y="4211930"/>
                </a:lnTo>
                <a:lnTo>
                  <a:pt x="4640811" y="3710994"/>
                </a:lnTo>
                <a:close/>
                <a:moveTo>
                  <a:pt x="1099001" y="2682602"/>
                </a:moveTo>
                <a:lnTo>
                  <a:pt x="1937057" y="2682602"/>
                </a:lnTo>
                <a:lnTo>
                  <a:pt x="2254502" y="3317492"/>
                </a:lnTo>
                <a:lnTo>
                  <a:pt x="1937057" y="3952382"/>
                </a:lnTo>
                <a:lnTo>
                  <a:pt x="1099001" y="3952382"/>
                </a:lnTo>
                <a:lnTo>
                  <a:pt x="781556" y="3317492"/>
                </a:lnTo>
                <a:close/>
                <a:moveTo>
                  <a:pt x="3593219" y="2668447"/>
                </a:moveTo>
                <a:lnTo>
                  <a:pt x="4444356" y="2668447"/>
                </a:lnTo>
                <a:lnTo>
                  <a:pt x="4766756" y="3313248"/>
                </a:lnTo>
                <a:lnTo>
                  <a:pt x="4444356" y="3958049"/>
                </a:lnTo>
                <a:lnTo>
                  <a:pt x="3593219" y="3958049"/>
                </a:lnTo>
                <a:lnTo>
                  <a:pt x="3270818" y="3313248"/>
                </a:lnTo>
                <a:close/>
                <a:moveTo>
                  <a:pt x="5873199" y="2659173"/>
                </a:moveTo>
                <a:lnTo>
                  <a:pt x="6534435" y="2659173"/>
                </a:lnTo>
                <a:lnTo>
                  <a:pt x="6784903" y="3160110"/>
                </a:lnTo>
                <a:lnTo>
                  <a:pt x="6534435" y="3661045"/>
                </a:lnTo>
                <a:lnTo>
                  <a:pt x="5873199" y="3661045"/>
                </a:lnTo>
                <a:lnTo>
                  <a:pt x="5622731" y="3160110"/>
                </a:lnTo>
                <a:close/>
                <a:moveTo>
                  <a:pt x="331603" y="2077336"/>
                </a:moveTo>
                <a:lnTo>
                  <a:pt x="879007" y="2077336"/>
                </a:lnTo>
                <a:lnTo>
                  <a:pt x="1086356" y="2492034"/>
                </a:lnTo>
                <a:lnTo>
                  <a:pt x="879007" y="2906732"/>
                </a:lnTo>
                <a:lnTo>
                  <a:pt x="331603" y="2906732"/>
                </a:lnTo>
                <a:lnTo>
                  <a:pt x="124254" y="2492034"/>
                </a:lnTo>
                <a:close/>
                <a:moveTo>
                  <a:pt x="2346776" y="2016018"/>
                </a:moveTo>
                <a:lnTo>
                  <a:pt x="3184832" y="2016018"/>
                </a:lnTo>
                <a:lnTo>
                  <a:pt x="3502277" y="2650907"/>
                </a:lnTo>
                <a:lnTo>
                  <a:pt x="3184832" y="3285798"/>
                </a:lnTo>
                <a:lnTo>
                  <a:pt x="2346776" y="3285798"/>
                </a:lnTo>
                <a:lnTo>
                  <a:pt x="2029331" y="2650907"/>
                </a:lnTo>
                <a:close/>
                <a:moveTo>
                  <a:pt x="4789399" y="2014374"/>
                </a:moveTo>
                <a:lnTo>
                  <a:pt x="5504326" y="2014374"/>
                </a:lnTo>
                <a:lnTo>
                  <a:pt x="5775131" y="2555984"/>
                </a:lnTo>
                <a:lnTo>
                  <a:pt x="5504326" y="3097595"/>
                </a:lnTo>
                <a:lnTo>
                  <a:pt x="4789399" y="3097595"/>
                </a:lnTo>
                <a:lnTo>
                  <a:pt x="4518593" y="2555984"/>
                </a:lnTo>
                <a:close/>
                <a:moveTo>
                  <a:pt x="1221145" y="1514388"/>
                </a:moveTo>
                <a:lnTo>
                  <a:pt x="1936072" y="1514388"/>
                </a:lnTo>
                <a:lnTo>
                  <a:pt x="2206877" y="2055999"/>
                </a:lnTo>
                <a:lnTo>
                  <a:pt x="1936072" y="2597610"/>
                </a:lnTo>
                <a:lnTo>
                  <a:pt x="1221145" y="2597610"/>
                </a:lnTo>
                <a:lnTo>
                  <a:pt x="950339" y="2055999"/>
                </a:lnTo>
                <a:close/>
                <a:moveTo>
                  <a:pt x="547249" y="1479065"/>
                </a:moveTo>
                <a:lnTo>
                  <a:pt x="877436" y="1479065"/>
                </a:lnTo>
                <a:lnTo>
                  <a:pt x="1002506" y="1729206"/>
                </a:lnTo>
                <a:lnTo>
                  <a:pt x="877436" y="1979347"/>
                </a:lnTo>
                <a:lnTo>
                  <a:pt x="547249" y="1979347"/>
                </a:lnTo>
                <a:lnTo>
                  <a:pt x="422178" y="1729206"/>
                </a:lnTo>
                <a:close/>
                <a:moveTo>
                  <a:pt x="90919" y="1396400"/>
                </a:moveTo>
                <a:lnTo>
                  <a:pt x="330944" y="1396400"/>
                </a:lnTo>
                <a:lnTo>
                  <a:pt x="421863" y="1578237"/>
                </a:lnTo>
                <a:lnTo>
                  <a:pt x="330944" y="1760074"/>
                </a:lnTo>
                <a:lnTo>
                  <a:pt x="90919" y="1760074"/>
                </a:lnTo>
                <a:lnTo>
                  <a:pt x="0" y="1578237"/>
                </a:lnTo>
                <a:close/>
                <a:moveTo>
                  <a:pt x="3562675" y="1286205"/>
                </a:moveTo>
                <a:lnTo>
                  <a:pt x="4400731" y="1286205"/>
                </a:lnTo>
                <a:lnTo>
                  <a:pt x="4718176" y="1921095"/>
                </a:lnTo>
                <a:lnTo>
                  <a:pt x="4400731" y="2555984"/>
                </a:lnTo>
                <a:lnTo>
                  <a:pt x="3562675" y="2555984"/>
                </a:lnTo>
                <a:lnTo>
                  <a:pt x="3245230" y="1921095"/>
                </a:lnTo>
                <a:close/>
                <a:moveTo>
                  <a:pt x="2795277" y="680938"/>
                </a:moveTo>
                <a:lnTo>
                  <a:pt x="3342681" y="680938"/>
                </a:lnTo>
                <a:lnTo>
                  <a:pt x="3550030" y="1095636"/>
                </a:lnTo>
                <a:lnTo>
                  <a:pt x="3342681" y="1510335"/>
                </a:lnTo>
                <a:lnTo>
                  <a:pt x="2795277" y="1510335"/>
                </a:lnTo>
                <a:lnTo>
                  <a:pt x="2587928" y="1095636"/>
                </a:lnTo>
                <a:close/>
                <a:moveTo>
                  <a:pt x="4810450" y="619619"/>
                </a:moveTo>
                <a:lnTo>
                  <a:pt x="5648506" y="619619"/>
                </a:lnTo>
                <a:lnTo>
                  <a:pt x="5965951" y="1254509"/>
                </a:lnTo>
                <a:lnTo>
                  <a:pt x="5648506" y="1889400"/>
                </a:lnTo>
                <a:lnTo>
                  <a:pt x="4810450" y="1889400"/>
                </a:lnTo>
                <a:lnTo>
                  <a:pt x="4493005" y="1254509"/>
                </a:lnTo>
                <a:close/>
                <a:moveTo>
                  <a:pt x="3684819" y="117990"/>
                </a:moveTo>
                <a:lnTo>
                  <a:pt x="4399746" y="117990"/>
                </a:lnTo>
                <a:lnTo>
                  <a:pt x="4670551" y="659601"/>
                </a:lnTo>
                <a:lnTo>
                  <a:pt x="4399746" y="1201213"/>
                </a:lnTo>
                <a:lnTo>
                  <a:pt x="3684819" y="1201213"/>
                </a:lnTo>
                <a:lnTo>
                  <a:pt x="3414013" y="659601"/>
                </a:lnTo>
                <a:close/>
                <a:moveTo>
                  <a:pt x="3010923" y="82667"/>
                </a:moveTo>
                <a:lnTo>
                  <a:pt x="3341110" y="82667"/>
                </a:lnTo>
                <a:lnTo>
                  <a:pt x="3466180" y="332808"/>
                </a:lnTo>
                <a:lnTo>
                  <a:pt x="3341110" y="582949"/>
                </a:lnTo>
                <a:lnTo>
                  <a:pt x="3010923" y="582949"/>
                </a:lnTo>
                <a:lnTo>
                  <a:pt x="2885852" y="332808"/>
                </a:lnTo>
                <a:close/>
                <a:moveTo>
                  <a:pt x="2554593" y="0"/>
                </a:moveTo>
                <a:lnTo>
                  <a:pt x="2794618" y="0"/>
                </a:lnTo>
                <a:lnTo>
                  <a:pt x="2885536" y="181837"/>
                </a:lnTo>
                <a:lnTo>
                  <a:pt x="2794618" y="363674"/>
                </a:lnTo>
                <a:lnTo>
                  <a:pt x="2554593" y="363674"/>
                </a:lnTo>
                <a:lnTo>
                  <a:pt x="2463674" y="18183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9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342917" indent="0">
              <a:buNone/>
              <a:defRPr sz="2100"/>
            </a:lvl2pPr>
            <a:lvl3pPr marL="685835" indent="0">
              <a:buNone/>
              <a:defRPr sz="1800"/>
            </a:lvl3pPr>
            <a:lvl4pPr marL="1028752" indent="0">
              <a:buNone/>
              <a:defRPr sz="1500"/>
            </a:lvl4pPr>
            <a:lvl5pPr marL="1371668" indent="0">
              <a:buNone/>
              <a:defRPr sz="1500"/>
            </a:lvl5pPr>
            <a:lvl6pPr marL="1714586" indent="0">
              <a:buNone/>
              <a:defRPr sz="1500"/>
            </a:lvl6pPr>
            <a:lvl7pPr marL="2057503" indent="0">
              <a:buNone/>
              <a:defRPr sz="1500"/>
            </a:lvl7pPr>
            <a:lvl8pPr marL="2400420" indent="0">
              <a:buNone/>
              <a:defRPr sz="1500"/>
            </a:lvl8pPr>
            <a:lvl9pPr marL="2743337" indent="0">
              <a:buNone/>
              <a:defRPr sz="1500"/>
            </a:lvl9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3047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8F16F-2407-4A8B-BEA0-FC82B49B197D}" type="datetimeFigureOut">
              <a:rPr lang="id-ID" smtClean="0"/>
              <a:pPr/>
              <a:t>11/02/2020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9BE9B-E5AD-45F7-8FFB-99CAD17E38CF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extBox 68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1281635" y="1902222"/>
            <a:ext cx="6824011" cy="2143140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TEKNIS PELAKSANAAN TUGAS DAN WEWENANG MONITORING DAN EVALUASI KERJA SAMA YANG DILAKSANAKAN  DAERAH KABUPATEN/KOTA DALAM SATU PROVINSI 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5336C8-4595-4C35-BECB-4F7D055F685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49138" y="2061606"/>
            <a:ext cx="1106558" cy="1453120"/>
            <a:chOff x="65517" y="2748807"/>
            <a:chExt cx="1475410" cy="1937493"/>
          </a:xfrm>
        </p:grpSpPr>
        <p:sp>
          <p:nvSpPr>
            <p:cNvPr id="7" name="object 4"/>
            <p:cNvSpPr/>
            <p:nvPr/>
          </p:nvSpPr>
          <p:spPr>
            <a:xfrm>
              <a:off x="381665" y="27488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/>
            <p:cNvSpPr/>
            <p:nvPr/>
          </p:nvSpPr>
          <p:spPr>
            <a:xfrm>
              <a:off x="381665" y="31179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/>
            <p:cNvSpPr/>
            <p:nvPr/>
          </p:nvSpPr>
          <p:spPr>
            <a:xfrm>
              <a:off x="381665" y="34870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7"/>
            <p:cNvSpPr/>
            <p:nvPr/>
          </p:nvSpPr>
          <p:spPr>
            <a:xfrm>
              <a:off x="381665" y="38467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8"/>
            <p:cNvSpPr/>
            <p:nvPr/>
          </p:nvSpPr>
          <p:spPr>
            <a:xfrm>
              <a:off x="381665" y="42158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"/>
            <p:cNvSpPr/>
            <p:nvPr/>
          </p:nvSpPr>
          <p:spPr>
            <a:xfrm>
              <a:off x="381665" y="45755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0"/>
            <p:cNvSpPr/>
            <p:nvPr/>
          </p:nvSpPr>
          <p:spPr>
            <a:xfrm>
              <a:off x="731812" y="27488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1"/>
            <p:cNvSpPr/>
            <p:nvPr/>
          </p:nvSpPr>
          <p:spPr>
            <a:xfrm>
              <a:off x="731812" y="31179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2"/>
            <p:cNvSpPr/>
            <p:nvPr/>
          </p:nvSpPr>
          <p:spPr>
            <a:xfrm>
              <a:off x="731812" y="34870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3"/>
            <p:cNvSpPr/>
            <p:nvPr/>
          </p:nvSpPr>
          <p:spPr>
            <a:xfrm>
              <a:off x="731812" y="38467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4"/>
            <p:cNvSpPr/>
            <p:nvPr/>
          </p:nvSpPr>
          <p:spPr>
            <a:xfrm>
              <a:off x="731812" y="42158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5"/>
            <p:cNvSpPr/>
            <p:nvPr/>
          </p:nvSpPr>
          <p:spPr>
            <a:xfrm>
              <a:off x="731812" y="45755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6"/>
            <p:cNvSpPr/>
            <p:nvPr/>
          </p:nvSpPr>
          <p:spPr>
            <a:xfrm>
              <a:off x="1072494" y="2748807"/>
              <a:ext cx="118298" cy="118316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7"/>
            <p:cNvSpPr/>
            <p:nvPr/>
          </p:nvSpPr>
          <p:spPr>
            <a:xfrm>
              <a:off x="1072494" y="3117938"/>
              <a:ext cx="118298" cy="118316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8"/>
            <p:cNvSpPr/>
            <p:nvPr/>
          </p:nvSpPr>
          <p:spPr>
            <a:xfrm>
              <a:off x="1072494" y="3487074"/>
              <a:ext cx="118298" cy="118316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9"/>
            <p:cNvSpPr/>
            <p:nvPr/>
          </p:nvSpPr>
          <p:spPr>
            <a:xfrm>
              <a:off x="1072494" y="3846734"/>
              <a:ext cx="118298" cy="118316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0"/>
            <p:cNvSpPr/>
            <p:nvPr/>
          </p:nvSpPr>
          <p:spPr>
            <a:xfrm>
              <a:off x="1072494" y="4215865"/>
              <a:ext cx="118298" cy="118316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1"/>
            <p:cNvSpPr/>
            <p:nvPr/>
          </p:nvSpPr>
          <p:spPr>
            <a:xfrm>
              <a:off x="1072494" y="4575536"/>
              <a:ext cx="118298" cy="110763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2"/>
            <p:cNvSpPr/>
            <p:nvPr/>
          </p:nvSpPr>
          <p:spPr>
            <a:xfrm>
              <a:off x="1422640" y="27488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3"/>
            <p:cNvSpPr/>
            <p:nvPr/>
          </p:nvSpPr>
          <p:spPr>
            <a:xfrm>
              <a:off x="1422640" y="31179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4"/>
            <p:cNvSpPr/>
            <p:nvPr/>
          </p:nvSpPr>
          <p:spPr>
            <a:xfrm>
              <a:off x="1422640" y="34870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5"/>
            <p:cNvSpPr/>
            <p:nvPr/>
          </p:nvSpPr>
          <p:spPr>
            <a:xfrm>
              <a:off x="1422640" y="38467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6"/>
            <p:cNvSpPr/>
            <p:nvPr/>
          </p:nvSpPr>
          <p:spPr>
            <a:xfrm>
              <a:off x="1422640" y="42158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7"/>
            <p:cNvSpPr/>
            <p:nvPr/>
          </p:nvSpPr>
          <p:spPr>
            <a:xfrm>
              <a:off x="1422640" y="45755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8"/>
            <p:cNvSpPr/>
            <p:nvPr/>
          </p:nvSpPr>
          <p:spPr>
            <a:xfrm>
              <a:off x="65517" y="27488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9"/>
            <p:cNvSpPr/>
            <p:nvPr/>
          </p:nvSpPr>
          <p:spPr>
            <a:xfrm>
              <a:off x="65517" y="31179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0"/>
            <p:cNvSpPr/>
            <p:nvPr/>
          </p:nvSpPr>
          <p:spPr>
            <a:xfrm>
              <a:off x="65517" y="34870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1"/>
            <p:cNvSpPr/>
            <p:nvPr/>
          </p:nvSpPr>
          <p:spPr>
            <a:xfrm>
              <a:off x="65517" y="38467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2"/>
            <p:cNvSpPr/>
            <p:nvPr/>
          </p:nvSpPr>
          <p:spPr>
            <a:xfrm>
              <a:off x="65517" y="42158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3"/>
            <p:cNvSpPr/>
            <p:nvPr/>
          </p:nvSpPr>
          <p:spPr>
            <a:xfrm>
              <a:off x="65517" y="45755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988245" y="2061610"/>
            <a:ext cx="1106558" cy="1453120"/>
            <a:chOff x="217917" y="2901207"/>
            <a:chExt cx="1475410" cy="1937493"/>
          </a:xfrm>
        </p:grpSpPr>
        <p:sp>
          <p:nvSpPr>
            <p:cNvPr id="38" name="object 4"/>
            <p:cNvSpPr/>
            <p:nvPr/>
          </p:nvSpPr>
          <p:spPr>
            <a:xfrm>
              <a:off x="534065" y="29012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5"/>
            <p:cNvSpPr/>
            <p:nvPr/>
          </p:nvSpPr>
          <p:spPr>
            <a:xfrm>
              <a:off x="534065" y="32703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6"/>
            <p:cNvSpPr/>
            <p:nvPr/>
          </p:nvSpPr>
          <p:spPr>
            <a:xfrm>
              <a:off x="534065" y="36394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7"/>
            <p:cNvSpPr/>
            <p:nvPr/>
          </p:nvSpPr>
          <p:spPr>
            <a:xfrm>
              <a:off x="534065" y="39991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8"/>
            <p:cNvSpPr/>
            <p:nvPr/>
          </p:nvSpPr>
          <p:spPr>
            <a:xfrm>
              <a:off x="534065" y="43682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9"/>
            <p:cNvSpPr/>
            <p:nvPr/>
          </p:nvSpPr>
          <p:spPr>
            <a:xfrm>
              <a:off x="534065" y="47279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10"/>
            <p:cNvSpPr/>
            <p:nvPr/>
          </p:nvSpPr>
          <p:spPr>
            <a:xfrm>
              <a:off x="884212" y="29012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11"/>
            <p:cNvSpPr/>
            <p:nvPr/>
          </p:nvSpPr>
          <p:spPr>
            <a:xfrm>
              <a:off x="884212" y="32703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12"/>
            <p:cNvSpPr/>
            <p:nvPr/>
          </p:nvSpPr>
          <p:spPr>
            <a:xfrm>
              <a:off x="884212" y="36394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13"/>
            <p:cNvSpPr/>
            <p:nvPr/>
          </p:nvSpPr>
          <p:spPr>
            <a:xfrm>
              <a:off x="884212" y="39991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14"/>
            <p:cNvSpPr/>
            <p:nvPr/>
          </p:nvSpPr>
          <p:spPr>
            <a:xfrm>
              <a:off x="884212" y="43682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15"/>
            <p:cNvSpPr/>
            <p:nvPr/>
          </p:nvSpPr>
          <p:spPr>
            <a:xfrm>
              <a:off x="884212" y="47279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16"/>
            <p:cNvSpPr/>
            <p:nvPr/>
          </p:nvSpPr>
          <p:spPr>
            <a:xfrm>
              <a:off x="1224894" y="2901207"/>
              <a:ext cx="118298" cy="118316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17"/>
            <p:cNvSpPr/>
            <p:nvPr/>
          </p:nvSpPr>
          <p:spPr>
            <a:xfrm>
              <a:off x="1224894" y="3270338"/>
              <a:ext cx="118298" cy="118316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18"/>
            <p:cNvSpPr/>
            <p:nvPr/>
          </p:nvSpPr>
          <p:spPr>
            <a:xfrm>
              <a:off x="1224894" y="3639474"/>
              <a:ext cx="118298" cy="118316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19"/>
            <p:cNvSpPr/>
            <p:nvPr/>
          </p:nvSpPr>
          <p:spPr>
            <a:xfrm>
              <a:off x="1224894" y="3999134"/>
              <a:ext cx="118298" cy="118316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20"/>
            <p:cNvSpPr/>
            <p:nvPr/>
          </p:nvSpPr>
          <p:spPr>
            <a:xfrm>
              <a:off x="1224894" y="4368265"/>
              <a:ext cx="118298" cy="118316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21"/>
            <p:cNvSpPr/>
            <p:nvPr/>
          </p:nvSpPr>
          <p:spPr>
            <a:xfrm>
              <a:off x="1224894" y="4727936"/>
              <a:ext cx="118298" cy="110763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22"/>
            <p:cNvSpPr/>
            <p:nvPr/>
          </p:nvSpPr>
          <p:spPr>
            <a:xfrm>
              <a:off x="1575040" y="29012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23"/>
            <p:cNvSpPr/>
            <p:nvPr/>
          </p:nvSpPr>
          <p:spPr>
            <a:xfrm>
              <a:off x="1575040" y="32703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24"/>
            <p:cNvSpPr/>
            <p:nvPr/>
          </p:nvSpPr>
          <p:spPr>
            <a:xfrm>
              <a:off x="1575040" y="36394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25"/>
            <p:cNvSpPr/>
            <p:nvPr/>
          </p:nvSpPr>
          <p:spPr>
            <a:xfrm>
              <a:off x="1575040" y="39991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26"/>
            <p:cNvSpPr/>
            <p:nvPr/>
          </p:nvSpPr>
          <p:spPr>
            <a:xfrm>
              <a:off x="1575040" y="43682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27"/>
            <p:cNvSpPr/>
            <p:nvPr/>
          </p:nvSpPr>
          <p:spPr>
            <a:xfrm>
              <a:off x="1575040" y="47279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28"/>
            <p:cNvSpPr/>
            <p:nvPr/>
          </p:nvSpPr>
          <p:spPr>
            <a:xfrm>
              <a:off x="217917" y="2901213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29"/>
            <p:cNvSpPr/>
            <p:nvPr/>
          </p:nvSpPr>
          <p:spPr>
            <a:xfrm>
              <a:off x="217917" y="3270344"/>
              <a:ext cx="118287" cy="118305"/>
            </a:xfrm>
            <a:prstGeom prst="roundRect">
              <a:avLst/>
            </a:prstGeom>
            <a:solidFill>
              <a:srgbClr val="46B688"/>
            </a:solidFill>
            <a:ln>
              <a:solidFill>
                <a:srgbClr val="46B688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30"/>
            <p:cNvSpPr/>
            <p:nvPr/>
          </p:nvSpPr>
          <p:spPr>
            <a:xfrm>
              <a:off x="217917" y="363948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31"/>
            <p:cNvSpPr/>
            <p:nvPr/>
          </p:nvSpPr>
          <p:spPr>
            <a:xfrm>
              <a:off x="217917" y="3999140"/>
              <a:ext cx="118287" cy="118305"/>
            </a:xfrm>
            <a:prstGeom prst="roundRect">
              <a:avLst/>
            </a:prstGeom>
            <a:solidFill>
              <a:srgbClr val="016AA3"/>
            </a:solidFill>
            <a:ln>
              <a:solidFill>
                <a:srgbClr val="016AA3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32"/>
            <p:cNvSpPr/>
            <p:nvPr/>
          </p:nvSpPr>
          <p:spPr>
            <a:xfrm>
              <a:off x="217917" y="4368270"/>
              <a:ext cx="118287" cy="118305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33"/>
            <p:cNvSpPr/>
            <p:nvPr/>
          </p:nvSpPr>
          <p:spPr>
            <a:xfrm>
              <a:off x="217917" y="4727942"/>
              <a:ext cx="118287" cy="110758"/>
            </a:xfrm>
            <a:prstGeom prst="roundRect">
              <a:avLst/>
            </a:prstGeom>
            <a:solidFill>
              <a:srgbClr val="FEA34F"/>
            </a:solidFill>
            <a:ln>
              <a:solidFill>
                <a:srgbClr val="FEA34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1871366" y="4443958"/>
            <a:ext cx="5666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400" b="1" u="sng" dirty="0" smtClean="0">
                <a:latin typeface="Arial Narrow" pitchFamily="34" charset="0"/>
              </a:rPr>
              <a:t>EVAN FARDIANTO, ST, MAN</a:t>
            </a:r>
            <a:endParaRPr lang="id-ID" sz="1400" b="1" u="sng" dirty="0" smtClean="0">
              <a:latin typeface="Arial Narrow" pitchFamily="34" charset="0"/>
            </a:endParaRPr>
          </a:p>
          <a:p>
            <a:pPr algn="ctr"/>
            <a:r>
              <a:rPr lang="id-ID" sz="1400" dirty="0" smtClean="0">
                <a:latin typeface="Arial Narrow" pitchFamily="34" charset="0"/>
              </a:rPr>
              <a:t>KASUBDIT KERJA SAMA DAN PENYELESAIAN PERSELISIHAN ANTAR DAERAH</a:t>
            </a:r>
            <a:endParaRPr lang="id-ID" sz="1400" dirty="0">
              <a:latin typeface="Arial Narrow" pitchFamily="34" charset="0"/>
            </a:endParaRPr>
          </a:p>
        </p:txBody>
      </p:sp>
      <p:pic>
        <p:nvPicPr>
          <p:cNvPr id="71" name="Picture 2" descr="http://4.bp.blogspot.com/-LGHUL7X0byY/W4zZHLUNg3I/AAAAAAAAGl0/GvOvNvKKB2UsQ28nK1h05ts4ADbhjtanwCK4BGAYYCw/s1600/kemendagri%2Bri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 t="18574" b="17271"/>
          <a:stretch>
            <a:fillRect/>
          </a:stretch>
        </p:blipFill>
        <p:spPr bwMode="auto">
          <a:xfrm>
            <a:off x="1475656" y="166959"/>
            <a:ext cx="2592288" cy="642942"/>
          </a:xfrm>
          <a:prstGeom prst="rect">
            <a:avLst/>
          </a:prstGeom>
          <a:noFill/>
        </p:spPr>
      </p:pic>
      <p:pic>
        <p:nvPicPr>
          <p:cNvPr id="5" name="Picture 3" descr="G:\gambar peta indonesia (15)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5" y="166959"/>
            <a:ext cx="8858250" cy="3264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954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06601" y="4915890"/>
            <a:ext cx="77153" cy="148018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</a:pPr>
            <a:r>
              <a:rPr sz="900" dirty="0">
                <a:solidFill>
                  <a:srgbClr val="898989"/>
                </a:solidFill>
                <a:cs typeface="Calibri"/>
              </a:rPr>
              <a:t>2</a:t>
            </a:r>
            <a:endParaRPr sz="90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7574" y="32235"/>
            <a:ext cx="3946991" cy="994413"/>
          </a:xfrm>
          <a:prstGeom prst="rect">
            <a:avLst/>
          </a:prstGeom>
        </p:spPr>
        <p:txBody>
          <a:bodyPr vert="horz" wrap="square" lIns="0" tIns="344716" rIns="0" bIns="0" rtlCol="0">
            <a:spAutoFit/>
          </a:bodyPr>
          <a:lstStyle/>
          <a:p>
            <a:pPr marL="785564" marR="22853" indent="-757473">
              <a:lnSpc>
                <a:spcPct val="74500"/>
              </a:lnSpc>
              <a:spcBef>
                <a:spcPts val="2713"/>
              </a:spcBef>
            </a:pPr>
            <a:r>
              <a:rPr sz="2800" b="1" baseline="-24396" dirty="0">
                <a:solidFill>
                  <a:srgbClr val="477073"/>
                </a:solidFill>
                <a:latin typeface="Century Gothic"/>
                <a:cs typeface="Century Gothic"/>
              </a:rPr>
              <a:t>5 </a:t>
            </a:r>
            <a:r>
              <a:rPr sz="2800" b="1" spc="-8" dirty="0">
                <a:solidFill>
                  <a:srgbClr val="44A9B1"/>
                </a:solidFill>
                <a:latin typeface="Century Gothic"/>
                <a:cs typeface="Century Gothic"/>
              </a:rPr>
              <a:t>Visi </a:t>
            </a:r>
            <a:r>
              <a:rPr sz="2800" b="1" spc="-4" dirty="0">
                <a:solidFill>
                  <a:srgbClr val="44A9B1"/>
                </a:solidFill>
                <a:latin typeface="Century Gothic"/>
                <a:cs typeface="Century Gothic"/>
              </a:rPr>
              <a:t>Presiden  </a:t>
            </a:r>
            <a:r>
              <a:rPr sz="2800" b="1" spc="-4" dirty="0">
                <a:solidFill>
                  <a:srgbClr val="595959"/>
                </a:solidFill>
                <a:latin typeface="Century Gothic"/>
                <a:cs typeface="Century Gothic"/>
              </a:rPr>
              <a:t>Untuk</a:t>
            </a:r>
            <a:r>
              <a:rPr sz="2800" b="1" spc="-45" dirty="0">
                <a:solidFill>
                  <a:srgbClr val="595959"/>
                </a:solidFill>
                <a:latin typeface="Century Gothic"/>
                <a:cs typeface="Century Gothic"/>
              </a:rPr>
              <a:t> </a:t>
            </a:r>
            <a:r>
              <a:rPr sz="2800" b="1" spc="-8" dirty="0">
                <a:solidFill>
                  <a:srgbClr val="595959"/>
                </a:solidFill>
                <a:latin typeface="Century Gothic"/>
                <a:cs typeface="Century Gothic"/>
              </a:rPr>
              <a:t>Indonesia</a:t>
            </a:r>
            <a:endParaRPr sz="2800" dirty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4736" y="1054669"/>
            <a:ext cx="3554408" cy="3332642"/>
          </a:xfrm>
          <a:prstGeom prst="rect">
            <a:avLst/>
          </a:prstGeom>
        </p:spPr>
        <p:txBody>
          <a:bodyPr vert="horz" wrap="square" lIns="0" tIns="8571" rIns="0" bIns="0" rtlCol="0">
            <a:spAutoFit/>
          </a:bodyPr>
          <a:lstStyle/>
          <a:p>
            <a:pPr marL="9522" marR="3808">
              <a:lnSpc>
                <a:spcPct val="120300"/>
              </a:lnSpc>
              <a:spcBef>
                <a:spcPts val="68"/>
              </a:spcBef>
            </a:pPr>
            <a:r>
              <a:rPr dirty="0">
                <a:solidFill>
                  <a:srgbClr val="595959"/>
                </a:solidFill>
                <a:latin typeface="Century Gothic"/>
                <a:cs typeface="Century Gothic"/>
              </a:rPr>
              <a:t>Presiden </a:t>
            </a:r>
            <a:r>
              <a:rPr spc="-4" dirty="0">
                <a:solidFill>
                  <a:srgbClr val="595959"/>
                </a:solidFill>
                <a:latin typeface="Century Gothic"/>
                <a:cs typeface="Century Gothic"/>
              </a:rPr>
              <a:t>Joko Widodo menyampaikan  lima </a:t>
            </a:r>
            <a:r>
              <a:rPr dirty="0">
                <a:solidFill>
                  <a:srgbClr val="595959"/>
                </a:solidFill>
                <a:latin typeface="Century Gothic"/>
                <a:cs typeface="Century Gothic"/>
              </a:rPr>
              <a:t>visi Indonesia di </a:t>
            </a:r>
            <a:r>
              <a:rPr spc="-4" dirty="0">
                <a:solidFill>
                  <a:srgbClr val="595959"/>
                </a:solidFill>
                <a:latin typeface="Century Gothic"/>
                <a:cs typeface="Century Gothic"/>
              </a:rPr>
              <a:t>periode </a:t>
            </a:r>
            <a:r>
              <a:rPr dirty="0">
                <a:solidFill>
                  <a:srgbClr val="595959"/>
                </a:solidFill>
                <a:latin typeface="Century Gothic"/>
                <a:cs typeface="Century Gothic"/>
              </a:rPr>
              <a:t>kedua  </a:t>
            </a:r>
            <a:r>
              <a:rPr spc="-4" dirty="0">
                <a:solidFill>
                  <a:srgbClr val="595959"/>
                </a:solidFill>
                <a:latin typeface="Century Gothic"/>
                <a:cs typeface="Century Gothic"/>
              </a:rPr>
              <a:t>pemerintahannya. Kelima </a:t>
            </a:r>
            <a:r>
              <a:rPr dirty="0">
                <a:solidFill>
                  <a:srgbClr val="595959"/>
                </a:solidFill>
                <a:latin typeface="Century Gothic"/>
                <a:cs typeface="Century Gothic"/>
              </a:rPr>
              <a:t>visi ini  </a:t>
            </a:r>
            <a:r>
              <a:rPr spc="-4" dirty="0">
                <a:solidFill>
                  <a:srgbClr val="595959"/>
                </a:solidFill>
                <a:latin typeface="Century Gothic"/>
                <a:cs typeface="Century Gothic"/>
              </a:rPr>
              <a:t>diharapkan dapat mendorong  </a:t>
            </a:r>
            <a:r>
              <a:rPr dirty="0">
                <a:solidFill>
                  <a:srgbClr val="595959"/>
                </a:solidFill>
                <a:latin typeface="Century Gothic"/>
                <a:cs typeface="Century Gothic"/>
              </a:rPr>
              <a:t>Indonesia </a:t>
            </a:r>
            <a:r>
              <a:rPr spc="-4" dirty="0">
                <a:solidFill>
                  <a:srgbClr val="595959"/>
                </a:solidFill>
                <a:latin typeface="Century Gothic"/>
                <a:cs typeface="Century Gothic"/>
              </a:rPr>
              <a:t>lebih produktif, berdaya  saing, dan fleksibilitas dalam  menghadapi tantangan global yang  dinamis dan </a:t>
            </a:r>
            <a:r>
              <a:rPr dirty="0">
                <a:solidFill>
                  <a:srgbClr val="595959"/>
                </a:solidFill>
                <a:latin typeface="Century Gothic"/>
                <a:cs typeface="Century Gothic"/>
              </a:rPr>
              <a:t>penuh</a:t>
            </a:r>
            <a:r>
              <a:rPr spc="4" dirty="0">
                <a:solidFill>
                  <a:srgbClr val="595959"/>
                </a:solidFill>
                <a:latin typeface="Century Gothic"/>
                <a:cs typeface="Century Gothic"/>
              </a:rPr>
              <a:t> </a:t>
            </a:r>
            <a:r>
              <a:rPr spc="-4" dirty="0">
                <a:solidFill>
                  <a:srgbClr val="595959"/>
                </a:solidFill>
                <a:latin typeface="Century Gothic"/>
                <a:cs typeface="Century Gothic"/>
              </a:rPr>
              <a:t>resiko.</a:t>
            </a:r>
            <a:endParaRPr dirty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7574" y="4270728"/>
            <a:ext cx="3280349" cy="567611"/>
          </a:xfrm>
          <a:prstGeom prst="rect">
            <a:avLst/>
          </a:prstGeom>
        </p:spPr>
        <p:txBody>
          <a:bodyPr vert="horz" wrap="square" lIns="0" tIns="41422" rIns="0" bIns="0" rtlCol="0">
            <a:spAutoFit/>
          </a:bodyPr>
          <a:lstStyle/>
          <a:p>
            <a:pPr marL="9522">
              <a:spcBef>
                <a:spcPts val="326"/>
              </a:spcBef>
            </a:pPr>
            <a:r>
              <a:rPr sz="1000" u="sng" spc="-4" dirty="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Century Gothic"/>
                <a:cs typeface="Century Gothic"/>
              </a:rPr>
              <a:t>Sumber</a:t>
            </a:r>
            <a:r>
              <a:rPr sz="1000" u="sng" spc="-4" dirty="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Century Gothic"/>
                <a:cs typeface="Century Gothic"/>
              </a:rPr>
              <a:t>:</a:t>
            </a:r>
            <a:endParaRPr sz="1000" dirty="0">
              <a:solidFill>
                <a:prstClr val="black"/>
              </a:solidFill>
              <a:latin typeface="Century Gothic"/>
              <a:cs typeface="Century Gothic"/>
            </a:endParaRPr>
          </a:p>
          <a:p>
            <a:pPr marL="9522" marR="3808">
              <a:lnSpc>
                <a:spcPts val="1567"/>
              </a:lnSpc>
              <a:spcBef>
                <a:spcPts val="49"/>
              </a:spcBef>
            </a:pPr>
            <a:r>
              <a:rPr sz="1000" spc="-4" dirty="0">
                <a:solidFill>
                  <a:srgbClr val="595959"/>
                </a:solidFill>
                <a:latin typeface="Century Gothic"/>
                <a:cs typeface="Century Gothic"/>
              </a:rPr>
              <a:t>Pidato </a:t>
            </a:r>
            <a:r>
              <a:rPr sz="1000" dirty="0">
                <a:solidFill>
                  <a:srgbClr val="595959"/>
                </a:solidFill>
                <a:latin typeface="Century Gothic"/>
                <a:cs typeface="Century Gothic"/>
              </a:rPr>
              <a:t>Kenegaraan </a:t>
            </a:r>
            <a:r>
              <a:rPr sz="1000" spc="-4" dirty="0">
                <a:solidFill>
                  <a:srgbClr val="595959"/>
                </a:solidFill>
                <a:latin typeface="Century Gothic"/>
                <a:cs typeface="Century Gothic"/>
              </a:rPr>
              <a:t>Pertama Presiden Joko  Widodo</a:t>
            </a:r>
            <a:endParaRPr sz="1000" dirty="0">
              <a:solidFill>
                <a:prstClr val="black"/>
              </a:solidFill>
              <a:latin typeface="Century Gothic"/>
              <a:cs typeface="Century Gothic"/>
            </a:endParaRPr>
          </a:p>
          <a:p>
            <a:pPr marL="9522">
              <a:spcBef>
                <a:spcPts val="146"/>
              </a:spcBef>
            </a:pPr>
            <a:r>
              <a:rPr sz="1000" spc="-4" dirty="0">
                <a:solidFill>
                  <a:srgbClr val="595959"/>
                </a:solidFill>
                <a:latin typeface="Century Gothic"/>
                <a:cs typeface="Century Gothic"/>
              </a:rPr>
              <a:t>20 Oktober</a:t>
            </a:r>
            <a:r>
              <a:rPr sz="1000" spc="-4" dirty="0">
                <a:solidFill>
                  <a:srgbClr val="595959"/>
                </a:solidFill>
                <a:latin typeface="Century Gothic"/>
                <a:cs typeface="Century Gothic"/>
              </a:rPr>
              <a:t> </a:t>
            </a:r>
            <a:r>
              <a:rPr sz="1000" dirty="0">
                <a:solidFill>
                  <a:srgbClr val="595959"/>
                </a:solidFill>
                <a:latin typeface="Century Gothic"/>
                <a:cs typeface="Century Gothic"/>
              </a:rPr>
              <a:t>di </a:t>
            </a:r>
            <a:r>
              <a:rPr sz="1000" spc="-4" dirty="0">
                <a:solidFill>
                  <a:srgbClr val="595959"/>
                </a:solidFill>
                <a:latin typeface="Century Gothic"/>
                <a:cs typeface="Century Gothic"/>
              </a:rPr>
              <a:t>DPR</a:t>
            </a:r>
            <a:r>
              <a:rPr sz="1000" spc="-11" dirty="0">
                <a:solidFill>
                  <a:srgbClr val="595959"/>
                </a:solidFill>
                <a:latin typeface="Century Gothic"/>
                <a:cs typeface="Century Gothic"/>
              </a:rPr>
              <a:t> </a:t>
            </a:r>
            <a:r>
              <a:rPr sz="1000" dirty="0">
                <a:solidFill>
                  <a:srgbClr val="595959"/>
                </a:solidFill>
                <a:latin typeface="Century Gothic"/>
                <a:cs typeface="Century Gothic"/>
              </a:rPr>
              <a:t>RI</a:t>
            </a:r>
            <a:endParaRPr sz="1000" dirty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220112" y="328375"/>
            <a:ext cx="4726305" cy="809835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  <a:tabLst>
                <a:tab pos="266140" algn="l"/>
              </a:tabLst>
            </a:pPr>
            <a:r>
              <a:rPr sz="2800" dirty="0"/>
              <a:t>1.	</a:t>
            </a:r>
            <a:r>
              <a:rPr sz="2400" spc="-11" dirty="0"/>
              <a:t>Fokus </a:t>
            </a:r>
            <a:r>
              <a:rPr sz="2400" spc="-8" dirty="0"/>
              <a:t>Pembangunan Indonesia </a:t>
            </a:r>
            <a:r>
              <a:rPr sz="2400" spc="-4" dirty="0"/>
              <a:t>Maju (Visi </a:t>
            </a:r>
            <a:r>
              <a:rPr sz="2400" spc="-8" dirty="0"/>
              <a:t>Presiden)</a:t>
            </a:r>
            <a:r>
              <a:rPr sz="2400" spc="53" dirty="0"/>
              <a:t> </a:t>
            </a:r>
            <a:r>
              <a:rPr sz="2400" spc="-4" dirty="0"/>
              <a:t>2020-2024</a:t>
            </a:r>
          </a:p>
        </p:txBody>
      </p:sp>
      <p:sp>
        <p:nvSpPr>
          <p:cNvPr id="7" name="object 7"/>
          <p:cNvSpPr/>
          <p:nvPr/>
        </p:nvSpPr>
        <p:spPr>
          <a:xfrm>
            <a:off x="5970349" y="2215795"/>
            <a:ext cx="945975" cy="15110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79404" y="3902065"/>
            <a:ext cx="724852" cy="570587"/>
          </a:xfrm>
          <a:prstGeom prst="rect">
            <a:avLst/>
          </a:prstGeom>
        </p:spPr>
        <p:txBody>
          <a:bodyPr vert="horz" wrap="square" lIns="0" tIns="5714" rIns="0" bIns="0" rtlCol="0">
            <a:spAutoFit/>
          </a:bodyPr>
          <a:lstStyle/>
          <a:p>
            <a:pPr marL="9522" marR="3808" indent="-476" algn="ctr">
              <a:lnSpc>
                <a:spcPct val="101899"/>
              </a:lnSpc>
              <a:spcBef>
                <a:spcPts val="45"/>
              </a:spcBef>
            </a:pPr>
            <a:r>
              <a:rPr sz="1200" b="1" spc="-41" dirty="0">
                <a:solidFill>
                  <a:srgbClr val="404040"/>
                </a:solidFill>
                <a:latin typeface="Verdana"/>
                <a:cs typeface="Verdana"/>
              </a:rPr>
              <a:t>Visi </a:t>
            </a:r>
            <a:r>
              <a:rPr sz="1200" b="1" spc="-8" dirty="0">
                <a:solidFill>
                  <a:srgbClr val="404040"/>
                </a:solidFill>
                <a:latin typeface="Verdana"/>
                <a:cs typeface="Verdana"/>
              </a:rPr>
              <a:t>dan  </a:t>
            </a:r>
            <a:r>
              <a:rPr sz="1200" b="1" spc="-26" dirty="0">
                <a:solidFill>
                  <a:srgbClr val="404040"/>
                </a:solidFill>
                <a:latin typeface="Verdana"/>
                <a:cs typeface="Verdana"/>
              </a:rPr>
              <a:t>Misi  </a:t>
            </a:r>
            <a:r>
              <a:rPr sz="1200" b="1" spc="-64" dirty="0">
                <a:solidFill>
                  <a:srgbClr val="404040"/>
                </a:solidFill>
                <a:latin typeface="Verdana"/>
                <a:cs typeface="Verdana"/>
              </a:rPr>
              <a:t>P</a:t>
            </a:r>
            <a:r>
              <a:rPr sz="1200" b="1" spc="-38" dirty="0">
                <a:solidFill>
                  <a:srgbClr val="404040"/>
                </a:solidFill>
                <a:latin typeface="Verdana"/>
                <a:cs typeface="Verdana"/>
              </a:rPr>
              <a:t>r</a:t>
            </a:r>
            <a:r>
              <a:rPr sz="1200" b="1" spc="-68" dirty="0">
                <a:solidFill>
                  <a:srgbClr val="404040"/>
                </a:solidFill>
                <a:latin typeface="Verdana"/>
                <a:cs typeface="Verdana"/>
              </a:rPr>
              <a:t>e</a:t>
            </a:r>
            <a:r>
              <a:rPr sz="1200" b="1" spc="-64" dirty="0">
                <a:solidFill>
                  <a:srgbClr val="404040"/>
                </a:solidFill>
                <a:latin typeface="Verdana"/>
                <a:cs typeface="Verdana"/>
              </a:rPr>
              <a:t>s</a:t>
            </a:r>
            <a:r>
              <a:rPr sz="1200" b="1" spc="-49" dirty="0">
                <a:solidFill>
                  <a:srgbClr val="404040"/>
                </a:solidFill>
                <a:latin typeface="Verdana"/>
                <a:cs typeface="Verdana"/>
              </a:rPr>
              <a:t>i</a:t>
            </a:r>
            <a:r>
              <a:rPr sz="1200" b="1" spc="-26" dirty="0">
                <a:solidFill>
                  <a:srgbClr val="404040"/>
                </a:solidFill>
                <a:latin typeface="Verdana"/>
                <a:cs typeface="Verdana"/>
              </a:rPr>
              <a:t>den</a:t>
            </a:r>
            <a:endParaRPr sz="1200">
              <a:solidFill>
                <a:prstClr val="black"/>
              </a:solidFill>
              <a:latin typeface="Verdana"/>
              <a:cs typeface="Verdan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134355" y="1328652"/>
            <a:ext cx="2455164" cy="3633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445251" y="1314941"/>
            <a:ext cx="1833372" cy="4364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156312" y="1352248"/>
            <a:ext cx="2370772" cy="277070"/>
          </a:xfrm>
          <a:custGeom>
            <a:avLst/>
            <a:gdLst/>
            <a:ahLst/>
            <a:cxnLst/>
            <a:rect l="l" t="t" r="r" b="b"/>
            <a:pathLst>
              <a:path w="3161029" h="369569">
                <a:moveTo>
                  <a:pt x="0" y="0"/>
                </a:moveTo>
                <a:lnTo>
                  <a:pt x="3160807" y="0"/>
                </a:lnTo>
                <a:lnTo>
                  <a:pt x="316080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56312" y="1352248"/>
            <a:ext cx="2370772" cy="277070"/>
          </a:xfrm>
          <a:custGeom>
            <a:avLst/>
            <a:gdLst/>
            <a:ahLst/>
            <a:cxnLst/>
            <a:rect l="l" t="t" r="r" b="b"/>
            <a:pathLst>
              <a:path w="3161029" h="369569">
                <a:moveTo>
                  <a:pt x="0" y="0"/>
                </a:moveTo>
                <a:lnTo>
                  <a:pt x="3160807" y="0"/>
                </a:lnTo>
                <a:lnTo>
                  <a:pt x="316080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59136" y="1367118"/>
            <a:ext cx="2109208" cy="574642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174253" marR="78556" indent="-89506">
              <a:lnSpc>
                <a:spcPct val="102200"/>
              </a:lnSpc>
              <a:spcBef>
                <a:spcPts val="153"/>
              </a:spcBef>
            </a:pPr>
            <a:r>
              <a:rPr spc="-56" dirty="0">
                <a:solidFill>
                  <a:prstClr val="black"/>
                </a:solidFill>
                <a:latin typeface="Arial"/>
                <a:cs typeface="Arial"/>
              </a:rPr>
              <a:t>Pembangunan SDM</a:t>
            </a:r>
          </a:p>
        </p:txBody>
      </p:sp>
      <p:sp>
        <p:nvSpPr>
          <p:cNvPr id="14" name="object 14"/>
          <p:cNvSpPr/>
          <p:nvPr/>
        </p:nvSpPr>
        <p:spPr>
          <a:xfrm>
            <a:off x="4981426" y="1176818"/>
            <a:ext cx="350044" cy="350859"/>
          </a:xfrm>
          <a:custGeom>
            <a:avLst/>
            <a:gdLst/>
            <a:ahLst/>
            <a:cxnLst/>
            <a:rect l="l" t="t" r="r" b="b"/>
            <a:pathLst>
              <a:path w="466725" h="467994">
                <a:moveTo>
                  <a:pt x="233182" y="0"/>
                </a:moveTo>
                <a:lnTo>
                  <a:pt x="186187" y="4754"/>
                </a:lnTo>
                <a:lnTo>
                  <a:pt x="142417" y="18388"/>
                </a:lnTo>
                <a:lnTo>
                  <a:pt x="102807" y="39963"/>
                </a:lnTo>
                <a:lnTo>
                  <a:pt x="68297" y="68536"/>
                </a:lnTo>
                <a:lnTo>
                  <a:pt x="39823" y="103167"/>
                </a:lnTo>
                <a:lnTo>
                  <a:pt x="18324" y="142915"/>
                </a:lnTo>
                <a:lnTo>
                  <a:pt x="4737" y="186839"/>
                </a:lnTo>
                <a:lnTo>
                  <a:pt x="0" y="233998"/>
                </a:lnTo>
                <a:lnTo>
                  <a:pt x="4737" y="281158"/>
                </a:lnTo>
                <a:lnTo>
                  <a:pt x="18324" y="325082"/>
                </a:lnTo>
                <a:lnTo>
                  <a:pt x="39823" y="364830"/>
                </a:lnTo>
                <a:lnTo>
                  <a:pt x="68297" y="399461"/>
                </a:lnTo>
                <a:lnTo>
                  <a:pt x="102807" y="428035"/>
                </a:lnTo>
                <a:lnTo>
                  <a:pt x="142417" y="449610"/>
                </a:lnTo>
                <a:lnTo>
                  <a:pt x="186187" y="463244"/>
                </a:lnTo>
                <a:lnTo>
                  <a:pt x="233182" y="467998"/>
                </a:lnTo>
                <a:lnTo>
                  <a:pt x="280176" y="463244"/>
                </a:lnTo>
                <a:lnTo>
                  <a:pt x="323947" y="449610"/>
                </a:lnTo>
                <a:lnTo>
                  <a:pt x="363556" y="428035"/>
                </a:lnTo>
                <a:lnTo>
                  <a:pt x="398066" y="399461"/>
                </a:lnTo>
                <a:lnTo>
                  <a:pt x="426540" y="364830"/>
                </a:lnTo>
                <a:lnTo>
                  <a:pt x="448039" y="325082"/>
                </a:lnTo>
                <a:lnTo>
                  <a:pt x="461626" y="281158"/>
                </a:lnTo>
                <a:lnTo>
                  <a:pt x="466364" y="233998"/>
                </a:lnTo>
                <a:lnTo>
                  <a:pt x="461626" y="186839"/>
                </a:lnTo>
                <a:lnTo>
                  <a:pt x="448039" y="142915"/>
                </a:lnTo>
                <a:lnTo>
                  <a:pt x="426540" y="103167"/>
                </a:lnTo>
                <a:lnTo>
                  <a:pt x="398066" y="68536"/>
                </a:lnTo>
                <a:lnTo>
                  <a:pt x="363556" y="39963"/>
                </a:lnTo>
                <a:lnTo>
                  <a:pt x="323947" y="18388"/>
                </a:lnTo>
                <a:lnTo>
                  <a:pt x="280176" y="4754"/>
                </a:lnTo>
                <a:lnTo>
                  <a:pt x="233182" y="0"/>
                </a:lnTo>
                <a:close/>
              </a:path>
            </a:pathLst>
          </a:custGeom>
          <a:solidFill>
            <a:srgbClr val="92929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03329" y="1230010"/>
            <a:ext cx="106204" cy="240447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</a:pPr>
            <a:r>
              <a:rPr sz="1500" b="1" dirty="0">
                <a:solidFill>
                  <a:srgbClr val="FFFFFF"/>
                </a:solidFill>
                <a:cs typeface="Calibri"/>
              </a:rPr>
              <a:t>1</a:t>
            </a:r>
            <a:endParaRPr sz="15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7372351" y="3124747"/>
            <a:ext cx="1305305" cy="56899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390638" y="3108750"/>
            <a:ext cx="1266444" cy="6466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395288" y="3146775"/>
            <a:ext cx="1218724" cy="484633"/>
          </a:xfrm>
          <a:custGeom>
            <a:avLst/>
            <a:gdLst/>
            <a:ahLst/>
            <a:cxnLst/>
            <a:rect l="l" t="t" r="r" b="b"/>
            <a:pathLst>
              <a:path w="1624965" h="646429">
                <a:moveTo>
                  <a:pt x="0" y="0"/>
                </a:moveTo>
                <a:lnTo>
                  <a:pt x="1624478" y="0"/>
                </a:lnTo>
                <a:lnTo>
                  <a:pt x="1624478" y="646330"/>
                </a:lnTo>
                <a:lnTo>
                  <a:pt x="0" y="646330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43166" y="3146774"/>
            <a:ext cx="1570846" cy="578743"/>
          </a:xfrm>
          <a:prstGeom prst="rect">
            <a:avLst/>
          </a:prstGeom>
          <a:ln w="9525">
            <a:solidFill>
              <a:srgbClr val="BFBFBF"/>
            </a:solidFill>
          </a:ln>
        </p:spPr>
        <p:txBody>
          <a:bodyPr vert="horz" wrap="square" lIns="0" tIns="19045" rIns="0" bIns="0" rtlCol="0">
            <a:spAutoFit/>
          </a:bodyPr>
          <a:lstStyle/>
          <a:p>
            <a:pPr marL="105958" marR="67130" indent="-32740" algn="ctr">
              <a:lnSpc>
                <a:spcPct val="101099"/>
              </a:lnSpc>
              <a:spcBef>
                <a:spcPts val="180"/>
              </a:spcBef>
            </a:pPr>
            <a:r>
              <a:rPr spc="-11" dirty="0" err="1">
                <a:solidFill>
                  <a:prstClr val="black"/>
                </a:solidFill>
                <a:latin typeface="Arial"/>
                <a:cs typeface="Arial"/>
              </a:rPr>
              <a:t>Transformas</a:t>
            </a:r>
            <a:r>
              <a:rPr lang="en-US" spc="-11" dirty="0" err="1">
                <a:solidFill>
                  <a:prstClr val="black"/>
                </a:solidFill>
                <a:latin typeface="Arial"/>
                <a:cs typeface="Arial"/>
              </a:rPr>
              <a:t>i</a:t>
            </a:r>
            <a:r>
              <a:rPr spc="-11" dirty="0" err="1">
                <a:solidFill>
                  <a:prstClr val="black"/>
                </a:solidFill>
                <a:latin typeface="Arial"/>
                <a:cs typeface="Arial"/>
              </a:rPr>
              <a:t>Ekonomi</a:t>
            </a:r>
            <a:endParaRPr spc="-11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295393" y="2290682"/>
            <a:ext cx="1360170" cy="56899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279391" y="2274686"/>
            <a:ext cx="1444752" cy="6444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318473" y="2312307"/>
            <a:ext cx="1274445" cy="484633"/>
          </a:xfrm>
          <a:custGeom>
            <a:avLst/>
            <a:gdLst/>
            <a:ahLst/>
            <a:cxnLst/>
            <a:rect l="l" t="t" r="r" b="b"/>
            <a:pathLst>
              <a:path w="1699259" h="646429">
                <a:moveTo>
                  <a:pt x="0" y="0"/>
                </a:moveTo>
                <a:lnTo>
                  <a:pt x="1698654" y="0"/>
                </a:lnTo>
                <a:lnTo>
                  <a:pt x="1698654" y="646332"/>
                </a:lnTo>
                <a:lnTo>
                  <a:pt x="0" y="64633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318473" y="2312307"/>
            <a:ext cx="1660931" cy="584738"/>
          </a:xfrm>
          <a:prstGeom prst="rect">
            <a:avLst/>
          </a:prstGeom>
          <a:ln w="9525">
            <a:solidFill>
              <a:srgbClr val="BFBFBF"/>
            </a:solidFill>
          </a:ln>
        </p:spPr>
        <p:txBody>
          <a:bodyPr vert="horz" wrap="square" lIns="0" tIns="19521" rIns="0" bIns="0" rtlCol="0">
            <a:spAutoFit/>
          </a:bodyPr>
          <a:lstStyle/>
          <a:p>
            <a:pPr marL="174253" marR="78556" indent="-89506">
              <a:lnSpc>
                <a:spcPct val="102200"/>
              </a:lnSpc>
              <a:spcBef>
                <a:spcPts val="153"/>
              </a:spcBef>
            </a:pPr>
            <a:r>
              <a:rPr spc="-131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pc="-83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pc="-60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pc="53" dirty="0">
                <a:solidFill>
                  <a:prstClr val="black"/>
                </a:solidFill>
                <a:latin typeface="Arial"/>
                <a:cs typeface="Arial"/>
              </a:rPr>
              <a:t>ba</a:t>
            </a:r>
            <a:r>
              <a:rPr spc="-11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pc="53" dirty="0">
                <a:solidFill>
                  <a:prstClr val="black"/>
                </a:solidFill>
                <a:latin typeface="Arial"/>
                <a:cs typeface="Arial"/>
              </a:rPr>
              <a:t>g</a:t>
            </a:r>
            <a:r>
              <a:rPr spc="-26" dirty="0">
                <a:solidFill>
                  <a:prstClr val="black"/>
                </a:solidFill>
                <a:latin typeface="Arial"/>
                <a:cs typeface="Arial"/>
              </a:rPr>
              <a:t>u</a:t>
            </a:r>
            <a:r>
              <a:rPr spc="-11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pc="53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pc="-8" dirty="0">
                <a:solidFill>
                  <a:prstClr val="black"/>
                </a:solidFill>
                <a:latin typeface="Arial"/>
                <a:cs typeface="Arial"/>
              </a:rPr>
              <a:t>n  </a:t>
            </a:r>
            <a:r>
              <a:rPr spc="4" dirty="0">
                <a:solidFill>
                  <a:prstClr val="black"/>
                </a:solidFill>
                <a:latin typeface="Arial"/>
                <a:cs typeface="Arial"/>
              </a:rPr>
              <a:t>Infrastruktur</a:t>
            </a:r>
            <a:endParaRPr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066460" y="2132457"/>
            <a:ext cx="350044" cy="350859"/>
          </a:xfrm>
          <a:custGeom>
            <a:avLst/>
            <a:gdLst/>
            <a:ahLst/>
            <a:cxnLst/>
            <a:rect l="l" t="t" r="r" b="b"/>
            <a:pathLst>
              <a:path w="466725" h="467995">
                <a:moveTo>
                  <a:pt x="233182" y="0"/>
                </a:moveTo>
                <a:lnTo>
                  <a:pt x="186187" y="4754"/>
                </a:lnTo>
                <a:lnTo>
                  <a:pt x="142417" y="18388"/>
                </a:lnTo>
                <a:lnTo>
                  <a:pt x="102807" y="39963"/>
                </a:lnTo>
                <a:lnTo>
                  <a:pt x="68297" y="68536"/>
                </a:lnTo>
                <a:lnTo>
                  <a:pt x="39823" y="103168"/>
                </a:lnTo>
                <a:lnTo>
                  <a:pt x="18324" y="142916"/>
                </a:lnTo>
                <a:lnTo>
                  <a:pt x="4737" y="186840"/>
                </a:lnTo>
                <a:lnTo>
                  <a:pt x="0" y="234000"/>
                </a:lnTo>
                <a:lnTo>
                  <a:pt x="4737" y="281159"/>
                </a:lnTo>
                <a:lnTo>
                  <a:pt x="18324" y="325083"/>
                </a:lnTo>
                <a:lnTo>
                  <a:pt x="39823" y="364831"/>
                </a:lnTo>
                <a:lnTo>
                  <a:pt x="68297" y="399462"/>
                </a:lnTo>
                <a:lnTo>
                  <a:pt x="102807" y="428036"/>
                </a:lnTo>
                <a:lnTo>
                  <a:pt x="142417" y="449611"/>
                </a:lnTo>
                <a:lnTo>
                  <a:pt x="186187" y="463246"/>
                </a:lnTo>
                <a:lnTo>
                  <a:pt x="233182" y="468000"/>
                </a:lnTo>
                <a:lnTo>
                  <a:pt x="280176" y="463246"/>
                </a:lnTo>
                <a:lnTo>
                  <a:pt x="323947" y="449611"/>
                </a:lnTo>
                <a:lnTo>
                  <a:pt x="363556" y="428036"/>
                </a:lnTo>
                <a:lnTo>
                  <a:pt x="398066" y="399462"/>
                </a:lnTo>
                <a:lnTo>
                  <a:pt x="426540" y="364831"/>
                </a:lnTo>
                <a:lnTo>
                  <a:pt x="448039" y="325083"/>
                </a:lnTo>
                <a:lnTo>
                  <a:pt x="461626" y="281159"/>
                </a:lnTo>
                <a:lnTo>
                  <a:pt x="466364" y="234000"/>
                </a:lnTo>
                <a:lnTo>
                  <a:pt x="461626" y="186840"/>
                </a:lnTo>
                <a:lnTo>
                  <a:pt x="448039" y="142916"/>
                </a:lnTo>
                <a:lnTo>
                  <a:pt x="426540" y="103168"/>
                </a:lnTo>
                <a:lnTo>
                  <a:pt x="398066" y="68536"/>
                </a:lnTo>
                <a:lnTo>
                  <a:pt x="363556" y="39963"/>
                </a:lnTo>
                <a:lnTo>
                  <a:pt x="323947" y="18388"/>
                </a:lnTo>
                <a:lnTo>
                  <a:pt x="280176" y="4754"/>
                </a:lnTo>
                <a:lnTo>
                  <a:pt x="233182" y="0"/>
                </a:lnTo>
                <a:close/>
              </a:path>
            </a:pathLst>
          </a:custGeom>
          <a:solidFill>
            <a:srgbClr val="92929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188361" y="2185186"/>
            <a:ext cx="106204" cy="240447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</a:pPr>
            <a:r>
              <a:rPr sz="1500" b="1" dirty="0">
                <a:solidFill>
                  <a:srgbClr val="FFFFFF"/>
                </a:solidFill>
                <a:cs typeface="Calibri"/>
              </a:rPr>
              <a:t>2</a:t>
            </a:r>
            <a:endParaRPr sz="15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886200" y="3129316"/>
            <a:ext cx="1668780" cy="56899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918204" y="3113321"/>
            <a:ext cx="1602486" cy="64668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908577" y="3151267"/>
            <a:ext cx="1583055" cy="484633"/>
          </a:xfrm>
          <a:custGeom>
            <a:avLst/>
            <a:gdLst/>
            <a:ahLst/>
            <a:cxnLst/>
            <a:rect l="l" t="t" r="r" b="b"/>
            <a:pathLst>
              <a:path w="2110740" h="646429">
                <a:moveTo>
                  <a:pt x="0" y="0"/>
                </a:moveTo>
                <a:lnTo>
                  <a:pt x="2110409" y="0"/>
                </a:lnTo>
                <a:lnTo>
                  <a:pt x="2110409" y="646330"/>
                </a:lnTo>
                <a:lnTo>
                  <a:pt x="0" y="646330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908577" y="3151267"/>
            <a:ext cx="2061772" cy="578743"/>
          </a:xfrm>
          <a:prstGeom prst="rect">
            <a:avLst/>
          </a:prstGeom>
          <a:ln w="9525">
            <a:solidFill>
              <a:srgbClr val="BFBFBF"/>
            </a:solidFill>
          </a:ln>
        </p:spPr>
        <p:txBody>
          <a:bodyPr vert="horz" wrap="square" lIns="0" tIns="19045" rIns="0" bIns="0" rtlCol="0">
            <a:spAutoFit/>
          </a:bodyPr>
          <a:lstStyle/>
          <a:p>
            <a:pPr marL="393733" marR="67130" indent="-320415">
              <a:lnSpc>
                <a:spcPct val="101099"/>
              </a:lnSpc>
              <a:spcBef>
                <a:spcPts val="180"/>
              </a:spcBef>
            </a:pPr>
            <a:r>
              <a:rPr spc="-11" dirty="0">
                <a:solidFill>
                  <a:prstClr val="black"/>
                </a:solidFill>
                <a:latin typeface="Arial"/>
                <a:cs typeface="Arial"/>
              </a:rPr>
              <a:t>Penyederhanaan  Regulasi</a:t>
            </a:r>
          </a:p>
        </p:txBody>
      </p:sp>
      <p:sp>
        <p:nvSpPr>
          <p:cNvPr id="30" name="object 30"/>
          <p:cNvSpPr/>
          <p:nvPr/>
        </p:nvSpPr>
        <p:spPr>
          <a:xfrm>
            <a:off x="3657242" y="2971343"/>
            <a:ext cx="350044" cy="350859"/>
          </a:xfrm>
          <a:custGeom>
            <a:avLst/>
            <a:gdLst/>
            <a:ahLst/>
            <a:cxnLst/>
            <a:rect l="l" t="t" r="r" b="b"/>
            <a:pathLst>
              <a:path w="466725" h="467995">
                <a:moveTo>
                  <a:pt x="233182" y="0"/>
                </a:moveTo>
                <a:lnTo>
                  <a:pt x="186187" y="4754"/>
                </a:lnTo>
                <a:lnTo>
                  <a:pt x="142417" y="18388"/>
                </a:lnTo>
                <a:lnTo>
                  <a:pt x="102807" y="39963"/>
                </a:lnTo>
                <a:lnTo>
                  <a:pt x="68297" y="68537"/>
                </a:lnTo>
                <a:lnTo>
                  <a:pt x="39823" y="103168"/>
                </a:lnTo>
                <a:lnTo>
                  <a:pt x="18324" y="142916"/>
                </a:lnTo>
                <a:lnTo>
                  <a:pt x="4737" y="186841"/>
                </a:lnTo>
                <a:lnTo>
                  <a:pt x="0" y="234000"/>
                </a:lnTo>
                <a:lnTo>
                  <a:pt x="4737" y="281159"/>
                </a:lnTo>
                <a:lnTo>
                  <a:pt x="18324" y="325083"/>
                </a:lnTo>
                <a:lnTo>
                  <a:pt x="39823" y="364831"/>
                </a:lnTo>
                <a:lnTo>
                  <a:pt x="68297" y="399463"/>
                </a:lnTo>
                <a:lnTo>
                  <a:pt x="102807" y="428036"/>
                </a:lnTo>
                <a:lnTo>
                  <a:pt x="142417" y="449611"/>
                </a:lnTo>
                <a:lnTo>
                  <a:pt x="186187" y="463246"/>
                </a:lnTo>
                <a:lnTo>
                  <a:pt x="233182" y="468000"/>
                </a:lnTo>
                <a:lnTo>
                  <a:pt x="280176" y="463246"/>
                </a:lnTo>
                <a:lnTo>
                  <a:pt x="323947" y="449611"/>
                </a:lnTo>
                <a:lnTo>
                  <a:pt x="363556" y="428036"/>
                </a:lnTo>
                <a:lnTo>
                  <a:pt x="398066" y="399463"/>
                </a:lnTo>
                <a:lnTo>
                  <a:pt x="426540" y="364831"/>
                </a:lnTo>
                <a:lnTo>
                  <a:pt x="448039" y="325083"/>
                </a:lnTo>
                <a:lnTo>
                  <a:pt x="461626" y="281159"/>
                </a:lnTo>
                <a:lnTo>
                  <a:pt x="466364" y="234000"/>
                </a:lnTo>
                <a:lnTo>
                  <a:pt x="461626" y="186841"/>
                </a:lnTo>
                <a:lnTo>
                  <a:pt x="448039" y="142916"/>
                </a:lnTo>
                <a:lnTo>
                  <a:pt x="426540" y="103168"/>
                </a:lnTo>
                <a:lnTo>
                  <a:pt x="398066" y="68537"/>
                </a:lnTo>
                <a:lnTo>
                  <a:pt x="363556" y="39963"/>
                </a:lnTo>
                <a:lnTo>
                  <a:pt x="323947" y="18388"/>
                </a:lnTo>
                <a:lnTo>
                  <a:pt x="280176" y="4754"/>
                </a:lnTo>
                <a:lnTo>
                  <a:pt x="233182" y="0"/>
                </a:lnTo>
                <a:close/>
              </a:path>
            </a:pathLst>
          </a:custGeom>
          <a:solidFill>
            <a:srgbClr val="92929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779144" y="3023820"/>
            <a:ext cx="106204" cy="240447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</a:pPr>
            <a:r>
              <a:rPr sz="1500" b="1" dirty="0">
                <a:solidFill>
                  <a:srgbClr val="FFFFFF"/>
                </a:solidFill>
                <a:cs typeface="Calibri"/>
              </a:rPr>
              <a:t>3</a:t>
            </a:r>
            <a:endParaRPr sz="15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7043166" y="2151291"/>
            <a:ext cx="1547622" cy="7632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015734" y="2137579"/>
            <a:ext cx="1602486" cy="6444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065337" y="2173812"/>
            <a:ext cx="1462088" cy="678392"/>
          </a:xfrm>
          <a:custGeom>
            <a:avLst/>
            <a:gdLst/>
            <a:ahLst/>
            <a:cxnLst/>
            <a:rect l="l" t="t" r="r" b="b"/>
            <a:pathLst>
              <a:path w="1949450" h="904875">
                <a:moveTo>
                  <a:pt x="0" y="0"/>
                </a:moveTo>
                <a:lnTo>
                  <a:pt x="1948848" y="0"/>
                </a:lnTo>
                <a:lnTo>
                  <a:pt x="1948848" y="904299"/>
                </a:lnTo>
                <a:lnTo>
                  <a:pt x="0" y="904299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065336" y="2173812"/>
            <a:ext cx="1979841" cy="582589"/>
          </a:xfrm>
          <a:prstGeom prst="rect">
            <a:avLst/>
          </a:prstGeom>
          <a:ln w="9525">
            <a:solidFill>
              <a:srgbClr val="BFBFBF"/>
            </a:solidFill>
          </a:ln>
        </p:spPr>
        <p:txBody>
          <a:bodyPr vert="horz" wrap="square" lIns="0" tIns="22854" rIns="0" bIns="0" rtlCol="0">
            <a:spAutoFit/>
          </a:bodyPr>
          <a:lstStyle/>
          <a:p>
            <a:pPr marL="393733" marR="67130" indent="-320415">
              <a:lnSpc>
                <a:spcPct val="101099"/>
              </a:lnSpc>
              <a:spcBef>
                <a:spcPts val="180"/>
              </a:spcBef>
            </a:pPr>
            <a:r>
              <a:rPr spc="-11" dirty="0">
                <a:solidFill>
                  <a:prstClr val="black"/>
                </a:solidFill>
                <a:latin typeface="Arial"/>
                <a:cs typeface="Arial"/>
              </a:rPr>
              <a:t>Penyederhanaan  Birokrasi</a:t>
            </a:r>
          </a:p>
        </p:txBody>
      </p:sp>
      <p:sp>
        <p:nvSpPr>
          <p:cNvPr id="36" name="object 36"/>
          <p:cNvSpPr/>
          <p:nvPr/>
        </p:nvSpPr>
        <p:spPr>
          <a:xfrm>
            <a:off x="8518273" y="2971343"/>
            <a:ext cx="350044" cy="350859"/>
          </a:xfrm>
          <a:custGeom>
            <a:avLst/>
            <a:gdLst/>
            <a:ahLst/>
            <a:cxnLst/>
            <a:rect l="l" t="t" r="r" b="b"/>
            <a:pathLst>
              <a:path w="466725" h="467995">
                <a:moveTo>
                  <a:pt x="233182" y="0"/>
                </a:moveTo>
                <a:lnTo>
                  <a:pt x="186187" y="4754"/>
                </a:lnTo>
                <a:lnTo>
                  <a:pt x="142417" y="18388"/>
                </a:lnTo>
                <a:lnTo>
                  <a:pt x="102807" y="39963"/>
                </a:lnTo>
                <a:lnTo>
                  <a:pt x="68297" y="68537"/>
                </a:lnTo>
                <a:lnTo>
                  <a:pt x="39823" y="103168"/>
                </a:lnTo>
                <a:lnTo>
                  <a:pt x="18324" y="142916"/>
                </a:lnTo>
                <a:lnTo>
                  <a:pt x="4737" y="186841"/>
                </a:lnTo>
                <a:lnTo>
                  <a:pt x="0" y="234000"/>
                </a:lnTo>
                <a:lnTo>
                  <a:pt x="4737" y="281159"/>
                </a:lnTo>
                <a:lnTo>
                  <a:pt x="18324" y="325083"/>
                </a:lnTo>
                <a:lnTo>
                  <a:pt x="39823" y="364831"/>
                </a:lnTo>
                <a:lnTo>
                  <a:pt x="68297" y="399463"/>
                </a:lnTo>
                <a:lnTo>
                  <a:pt x="102807" y="428036"/>
                </a:lnTo>
                <a:lnTo>
                  <a:pt x="142417" y="449611"/>
                </a:lnTo>
                <a:lnTo>
                  <a:pt x="186187" y="463246"/>
                </a:lnTo>
                <a:lnTo>
                  <a:pt x="233182" y="468000"/>
                </a:lnTo>
                <a:lnTo>
                  <a:pt x="280176" y="463246"/>
                </a:lnTo>
                <a:lnTo>
                  <a:pt x="323947" y="449611"/>
                </a:lnTo>
                <a:lnTo>
                  <a:pt x="363556" y="428036"/>
                </a:lnTo>
                <a:lnTo>
                  <a:pt x="398066" y="399463"/>
                </a:lnTo>
                <a:lnTo>
                  <a:pt x="426540" y="364831"/>
                </a:lnTo>
                <a:lnTo>
                  <a:pt x="448039" y="325083"/>
                </a:lnTo>
                <a:lnTo>
                  <a:pt x="461626" y="281159"/>
                </a:lnTo>
                <a:lnTo>
                  <a:pt x="466364" y="234000"/>
                </a:lnTo>
                <a:lnTo>
                  <a:pt x="461626" y="186841"/>
                </a:lnTo>
                <a:lnTo>
                  <a:pt x="448039" y="142916"/>
                </a:lnTo>
                <a:lnTo>
                  <a:pt x="426540" y="103168"/>
                </a:lnTo>
                <a:lnTo>
                  <a:pt x="398066" y="68537"/>
                </a:lnTo>
                <a:lnTo>
                  <a:pt x="363556" y="39963"/>
                </a:lnTo>
                <a:lnTo>
                  <a:pt x="323947" y="18388"/>
                </a:lnTo>
                <a:lnTo>
                  <a:pt x="280176" y="4754"/>
                </a:lnTo>
                <a:lnTo>
                  <a:pt x="233182" y="0"/>
                </a:lnTo>
                <a:close/>
              </a:path>
            </a:pathLst>
          </a:custGeom>
          <a:solidFill>
            <a:srgbClr val="92929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640177" y="3023820"/>
            <a:ext cx="106204" cy="240447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</a:pPr>
            <a:r>
              <a:rPr sz="1500" b="1" dirty="0">
                <a:solidFill>
                  <a:srgbClr val="FFFFFF"/>
                </a:solidFill>
                <a:cs typeface="Calibri"/>
              </a:rPr>
              <a:t>5</a:t>
            </a:r>
            <a:endParaRPr sz="15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8417166" y="1963818"/>
            <a:ext cx="350044" cy="350859"/>
          </a:xfrm>
          <a:custGeom>
            <a:avLst/>
            <a:gdLst/>
            <a:ahLst/>
            <a:cxnLst/>
            <a:rect l="l" t="t" r="r" b="b"/>
            <a:pathLst>
              <a:path w="466725" h="467994">
                <a:moveTo>
                  <a:pt x="233182" y="0"/>
                </a:moveTo>
                <a:lnTo>
                  <a:pt x="186187" y="4754"/>
                </a:lnTo>
                <a:lnTo>
                  <a:pt x="142417" y="18388"/>
                </a:lnTo>
                <a:lnTo>
                  <a:pt x="102807" y="39963"/>
                </a:lnTo>
                <a:lnTo>
                  <a:pt x="68297" y="68536"/>
                </a:lnTo>
                <a:lnTo>
                  <a:pt x="39823" y="103167"/>
                </a:lnTo>
                <a:lnTo>
                  <a:pt x="18324" y="142915"/>
                </a:lnTo>
                <a:lnTo>
                  <a:pt x="4737" y="186839"/>
                </a:lnTo>
                <a:lnTo>
                  <a:pt x="0" y="233998"/>
                </a:lnTo>
                <a:lnTo>
                  <a:pt x="4737" y="281158"/>
                </a:lnTo>
                <a:lnTo>
                  <a:pt x="18324" y="325082"/>
                </a:lnTo>
                <a:lnTo>
                  <a:pt x="39823" y="364830"/>
                </a:lnTo>
                <a:lnTo>
                  <a:pt x="68297" y="399461"/>
                </a:lnTo>
                <a:lnTo>
                  <a:pt x="102807" y="428035"/>
                </a:lnTo>
                <a:lnTo>
                  <a:pt x="142417" y="449610"/>
                </a:lnTo>
                <a:lnTo>
                  <a:pt x="186187" y="463244"/>
                </a:lnTo>
                <a:lnTo>
                  <a:pt x="233182" y="467998"/>
                </a:lnTo>
                <a:lnTo>
                  <a:pt x="280176" y="463244"/>
                </a:lnTo>
                <a:lnTo>
                  <a:pt x="323947" y="449610"/>
                </a:lnTo>
                <a:lnTo>
                  <a:pt x="363556" y="428035"/>
                </a:lnTo>
                <a:lnTo>
                  <a:pt x="398066" y="399461"/>
                </a:lnTo>
                <a:lnTo>
                  <a:pt x="426540" y="364830"/>
                </a:lnTo>
                <a:lnTo>
                  <a:pt x="448039" y="325082"/>
                </a:lnTo>
                <a:lnTo>
                  <a:pt x="461626" y="281158"/>
                </a:lnTo>
                <a:lnTo>
                  <a:pt x="466364" y="233998"/>
                </a:lnTo>
                <a:lnTo>
                  <a:pt x="461626" y="186839"/>
                </a:lnTo>
                <a:lnTo>
                  <a:pt x="448039" y="142915"/>
                </a:lnTo>
                <a:lnTo>
                  <a:pt x="426540" y="103167"/>
                </a:lnTo>
                <a:lnTo>
                  <a:pt x="398066" y="68536"/>
                </a:lnTo>
                <a:lnTo>
                  <a:pt x="363556" y="39963"/>
                </a:lnTo>
                <a:lnTo>
                  <a:pt x="323947" y="18388"/>
                </a:lnTo>
                <a:lnTo>
                  <a:pt x="280176" y="4754"/>
                </a:lnTo>
                <a:lnTo>
                  <a:pt x="233182" y="0"/>
                </a:lnTo>
                <a:close/>
              </a:path>
            </a:pathLst>
          </a:custGeom>
          <a:solidFill>
            <a:srgbClr val="929292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539069" y="2018373"/>
            <a:ext cx="106204" cy="240447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</a:pPr>
            <a:r>
              <a:rPr sz="1500" b="1" dirty="0">
                <a:solidFill>
                  <a:srgbClr val="FFFFFF"/>
                </a:solidFill>
                <a:cs typeface="Calibri"/>
              </a:rPr>
              <a:t>4</a:t>
            </a:r>
            <a:endParaRPr sz="1500" dirty="0">
              <a:solidFill>
                <a:prstClr val="black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323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05"/>
            <a:ext cx="3141881" cy="51414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3810" y="755662"/>
            <a:ext cx="6860857" cy="607934"/>
          </a:xfrm>
          <a:custGeom>
            <a:avLst/>
            <a:gdLst/>
            <a:ahLst/>
            <a:cxnLst/>
            <a:rect l="l" t="t" r="r" b="b"/>
            <a:pathLst>
              <a:path w="9147810" h="810894">
                <a:moveTo>
                  <a:pt x="9147302" y="0"/>
                </a:moveTo>
                <a:lnTo>
                  <a:pt x="199770" y="4318"/>
                </a:lnTo>
                <a:lnTo>
                  <a:pt x="0" y="810768"/>
                </a:lnTo>
                <a:lnTo>
                  <a:pt x="9146921" y="806323"/>
                </a:lnTo>
                <a:lnTo>
                  <a:pt x="9147302" y="0"/>
                </a:lnTo>
                <a:close/>
              </a:path>
            </a:pathLst>
          </a:custGeom>
          <a:solidFill>
            <a:srgbClr val="FDDDE3"/>
          </a:solid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3901059" y="696820"/>
            <a:ext cx="4144518" cy="8386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27659" y="784378"/>
            <a:ext cx="3666173" cy="470558"/>
          </a:xfrm>
          <a:prstGeom prst="rect">
            <a:avLst/>
          </a:prstGeom>
        </p:spPr>
        <p:txBody>
          <a:bodyPr vert="horz" wrap="square" lIns="0" tIns="9046" rIns="0" bIns="0" rtlCol="0">
            <a:spAutoFit/>
          </a:bodyPr>
          <a:lstStyle/>
          <a:p>
            <a:pPr marL="9522">
              <a:spcBef>
                <a:spcPts val="71"/>
              </a:spcBef>
            </a:pPr>
            <a:r>
              <a:rPr sz="3000" b="1" spc="-4" dirty="0">
                <a:solidFill>
                  <a:prstClr val="black"/>
                </a:solidFill>
                <a:cs typeface="Calibri"/>
              </a:rPr>
              <a:t>ARAHAN </a:t>
            </a:r>
            <a:r>
              <a:rPr sz="3000" b="1" spc="-11" dirty="0">
                <a:solidFill>
                  <a:prstClr val="black"/>
                </a:solidFill>
                <a:cs typeface="Calibri"/>
              </a:rPr>
              <a:t>PRESIDEN</a:t>
            </a:r>
            <a:r>
              <a:rPr sz="3000" b="1" spc="-19" dirty="0">
                <a:solidFill>
                  <a:prstClr val="black"/>
                </a:solidFill>
                <a:cs typeface="Calibri"/>
              </a:rPr>
              <a:t> </a:t>
            </a:r>
            <a:r>
              <a:rPr sz="3000" b="1" spc="-4" dirty="0">
                <a:solidFill>
                  <a:prstClr val="black"/>
                </a:solidFill>
                <a:cs typeface="Calibri"/>
              </a:rPr>
              <a:t>R.I.</a:t>
            </a:r>
            <a:endParaRPr sz="3000">
              <a:solidFill>
                <a:prstClr val="black"/>
              </a:solidFill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" y="1031112"/>
            <a:ext cx="2835802" cy="41113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34950" y="1719691"/>
            <a:ext cx="5852160" cy="2736995"/>
          </a:xfrm>
          <a:prstGeom prst="rect">
            <a:avLst/>
          </a:prstGeom>
        </p:spPr>
        <p:txBody>
          <a:bodyPr vert="horz" wrap="square" lIns="0" tIns="9999" rIns="0" bIns="0" rtlCol="0">
            <a:spAutoFit/>
          </a:bodyPr>
          <a:lstStyle/>
          <a:p>
            <a:pPr marL="306608" marR="299466" indent="-4285" algn="ctr">
              <a:spcBef>
                <a:spcPts val="79"/>
              </a:spcBef>
            </a:pPr>
            <a:r>
              <a:rPr dirty="0">
                <a:solidFill>
                  <a:prstClr val="black"/>
                </a:solidFill>
                <a:latin typeface="Arial"/>
                <a:cs typeface="Arial"/>
              </a:rPr>
              <a:t>“</a:t>
            </a:r>
            <a:r>
              <a:rPr sz="1900" dirty="0">
                <a:solidFill>
                  <a:prstClr val="black"/>
                </a:solidFill>
                <a:latin typeface="Arial"/>
                <a:cs typeface="Arial"/>
              </a:rPr>
              <a:t>membangun transparansi tata kelola  pemerintahan, menjalankan reformasi</a:t>
            </a:r>
            <a:r>
              <a:rPr sz="1900" spc="-26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prstClr val="black"/>
                </a:solidFill>
                <a:latin typeface="Arial"/>
                <a:cs typeface="Arial"/>
              </a:rPr>
              <a:t>birokrasi,  dan membuka partisipasi</a:t>
            </a:r>
            <a:r>
              <a:rPr sz="1900" spc="-49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900" spc="-4" dirty="0">
                <a:solidFill>
                  <a:prstClr val="black"/>
                </a:solidFill>
                <a:latin typeface="Arial"/>
                <a:cs typeface="Arial"/>
              </a:rPr>
              <a:t>publik”</a:t>
            </a:r>
            <a:endParaRPr sz="19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9522" marR="3808" algn="ctr">
              <a:spcBef>
                <a:spcPts val="1882"/>
              </a:spcBef>
            </a:pPr>
            <a:r>
              <a:rPr sz="1900" dirty="0">
                <a:solidFill>
                  <a:prstClr val="black"/>
                </a:solidFill>
                <a:latin typeface="Arial"/>
                <a:cs typeface="Arial"/>
              </a:rPr>
              <a:t>”sangat penting bagi kita untuk mereformasi</a:t>
            </a:r>
            <a:r>
              <a:rPr sz="1900" spc="-26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prstClr val="black"/>
                </a:solidFill>
                <a:latin typeface="Arial"/>
                <a:cs typeface="Arial"/>
              </a:rPr>
              <a:t>birokrasi  kita </a:t>
            </a:r>
            <a:r>
              <a:rPr sz="1900" spc="4" dirty="0">
                <a:solidFill>
                  <a:prstClr val="black"/>
                </a:solidFill>
                <a:latin typeface="Arial"/>
                <a:cs typeface="Arial"/>
              </a:rPr>
              <a:t>… </a:t>
            </a:r>
            <a:r>
              <a:rPr sz="1900" dirty="0">
                <a:solidFill>
                  <a:prstClr val="black"/>
                </a:solidFill>
                <a:latin typeface="Arial"/>
                <a:cs typeface="Arial"/>
              </a:rPr>
              <a:t>karena kecepatan melayani, kecepatan  memberikan izin, menjadi kunci bagi reformasi  birokrasi</a:t>
            </a:r>
            <a:r>
              <a:rPr sz="1900" spc="-23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prstClr val="black"/>
                </a:solidFill>
                <a:latin typeface="Arial"/>
                <a:cs typeface="Arial"/>
              </a:rPr>
              <a:t>kita”</a:t>
            </a:r>
          </a:p>
          <a:p>
            <a:pPr marL="273281" algn="ctr">
              <a:spcBef>
                <a:spcPts val="652"/>
              </a:spcBef>
            </a:pPr>
            <a:r>
              <a:rPr sz="1900" b="1" spc="-41" dirty="0">
                <a:solidFill>
                  <a:prstClr val="black"/>
                </a:solidFill>
                <a:latin typeface="Arial"/>
                <a:cs typeface="Arial"/>
              </a:rPr>
              <a:t>Ir. </a:t>
            </a:r>
            <a:r>
              <a:rPr sz="1900" b="1" dirty="0">
                <a:solidFill>
                  <a:prstClr val="black"/>
                </a:solidFill>
                <a:latin typeface="Arial"/>
                <a:cs typeface="Arial"/>
              </a:rPr>
              <a:t>H. Joko</a:t>
            </a:r>
            <a:r>
              <a:rPr sz="1900" b="1" spc="3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900" b="1" spc="-4" dirty="0">
                <a:solidFill>
                  <a:prstClr val="black"/>
                </a:solidFill>
                <a:latin typeface="Arial"/>
                <a:cs typeface="Arial"/>
              </a:rPr>
              <a:t>Widodo</a:t>
            </a:r>
            <a:endParaRPr sz="190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611625" y="4471616"/>
            <a:ext cx="2698908" cy="0"/>
          </a:xfrm>
          <a:custGeom>
            <a:avLst/>
            <a:gdLst/>
            <a:ahLst/>
            <a:cxnLst/>
            <a:rect l="l" t="t" r="r" b="b"/>
            <a:pathLst>
              <a:path w="3598545">
                <a:moveTo>
                  <a:pt x="0" y="0"/>
                </a:moveTo>
                <a:lnTo>
                  <a:pt x="3598037" y="0"/>
                </a:lnTo>
              </a:path>
            </a:pathLst>
          </a:custGeom>
          <a:ln w="73025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123806" y="103958"/>
            <a:ext cx="449522" cy="5001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4611" y="163820"/>
            <a:ext cx="2118589" cy="133207"/>
          </a:xfrm>
          <a:prstGeom prst="rect">
            <a:avLst/>
          </a:prstGeom>
        </p:spPr>
        <p:txBody>
          <a:bodyPr vert="horz" wrap="square" lIns="0" tIns="9999" rIns="0" bIns="0" rtlCol="0">
            <a:spAutoFit/>
          </a:bodyPr>
          <a:lstStyle/>
          <a:p>
            <a:pPr marL="9522">
              <a:spcBef>
                <a:spcPts val="79"/>
              </a:spcBef>
            </a:pPr>
            <a:r>
              <a:rPr lang="en-US" sz="800" b="1" dirty="0">
                <a:solidFill>
                  <a:prstClr val="black"/>
                </a:solidFill>
                <a:latin typeface="Malgun Gothic Semilight"/>
                <a:cs typeface="Malgun Gothic Semilight"/>
              </a:rPr>
              <a:t>KEMENTERIAN DALAM NEGERI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378951" y="4819458"/>
            <a:ext cx="77153" cy="148018"/>
          </a:xfrm>
          <a:prstGeom prst="rect">
            <a:avLst/>
          </a:prstGeom>
        </p:spPr>
        <p:txBody>
          <a:bodyPr vert="horz" wrap="square" lIns="0" tIns="9523" rIns="0" bIns="0" rtlCol="0">
            <a:spAutoFit/>
          </a:bodyPr>
          <a:lstStyle/>
          <a:p>
            <a:pPr marL="9522">
              <a:spcBef>
                <a:spcPts val="75"/>
              </a:spcBef>
            </a:pPr>
            <a:r>
              <a:rPr sz="900" dirty="0">
                <a:solidFill>
                  <a:srgbClr val="888888"/>
                </a:solidFill>
                <a:cs typeface="Calibri"/>
              </a:rPr>
              <a:t>5</a:t>
            </a:r>
            <a:endParaRPr sz="900">
              <a:solidFill>
                <a:prstClr val="black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1665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3084" y="211573"/>
            <a:ext cx="4850376" cy="286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4">
              <a:spcBef>
                <a:spcPts val="75"/>
              </a:spcBef>
            </a:pPr>
            <a:r>
              <a:rPr lang="en-US" sz="1800" dirty="0"/>
              <a:t>ARAHAN PRESIDEN REPUBLIK</a:t>
            </a:r>
            <a:r>
              <a:rPr lang="en-US" sz="1800" spc="-75" dirty="0"/>
              <a:t> </a:t>
            </a:r>
            <a:r>
              <a:rPr lang="en-US" sz="1800" dirty="0"/>
              <a:t>INDONESIA</a:t>
            </a:r>
          </a:p>
        </p:txBody>
      </p:sp>
      <p:sp>
        <p:nvSpPr>
          <p:cNvPr id="3" name="object 3"/>
          <p:cNvSpPr/>
          <p:nvPr/>
        </p:nvSpPr>
        <p:spPr>
          <a:xfrm>
            <a:off x="1259761" y="1122614"/>
            <a:ext cx="2540513" cy="28205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700">
              <a:solidFill>
                <a:prstClr val="black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35500" y="483518"/>
            <a:ext cx="4784972" cy="4031392"/>
          </a:xfrm>
          <a:prstGeom prst="rect">
            <a:avLst/>
          </a:prstGeom>
          <a:solidFill>
            <a:schemeClr val="accent5">
              <a:lumMod val="75000"/>
              <a:alpha val="25097"/>
            </a:schemeClr>
          </a:solidFill>
          <a:ln>
            <a:solidFill>
              <a:schemeClr val="tx1"/>
            </a:solidFill>
          </a:ln>
        </p:spPr>
        <p:txBody>
          <a:bodyPr vert="horz" wrap="square" lIns="0" tIns="30004" rIns="0" bIns="0" rtlCol="0">
            <a:spAutoFit/>
          </a:bodyPr>
          <a:lstStyle/>
          <a:p>
            <a:pPr marL="69052" marR="61908" algn="just">
              <a:spcBef>
                <a:spcPts val="236"/>
              </a:spcBef>
            </a:pP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“Dalam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dunia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yang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penuh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risiko, yang sangat 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dinamis, </a:t>
            </a:r>
            <a:r>
              <a:rPr b="1" spc="-8" dirty="0">
                <a:solidFill>
                  <a:prstClr val="black"/>
                </a:solidFill>
                <a:latin typeface="Arial"/>
                <a:cs typeface="Arial"/>
              </a:rPr>
              <a:t>dan yang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kompetitif, kita harus  </a:t>
            </a:r>
            <a:r>
              <a:rPr b="1" spc="-4" dirty="0">
                <a:solidFill>
                  <a:srgbClr val="FF0000"/>
                </a:solidFill>
                <a:latin typeface="Arial"/>
                <a:cs typeface="Arial"/>
              </a:rPr>
              <a:t>mengembangkan cara-cara baru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, nilai-nilai baru.  Jangan sampai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kita </a:t>
            </a:r>
            <a:r>
              <a:rPr b="1" spc="-4" dirty="0">
                <a:solidFill>
                  <a:srgbClr val="FF0000"/>
                </a:solidFill>
                <a:latin typeface="Arial"/>
                <a:cs typeface="Arial"/>
              </a:rPr>
              <a:t>terjebak dalam </a:t>
            </a:r>
            <a:r>
              <a:rPr b="1" dirty="0">
                <a:solidFill>
                  <a:srgbClr val="FF0000"/>
                </a:solidFill>
                <a:latin typeface="Arial"/>
                <a:cs typeface="Arial"/>
              </a:rPr>
              <a:t>rutinitas 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yang</a:t>
            </a:r>
            <a:r>
              <a:rPr b="1" spc="11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b="1" dirty="0" err="1">
                <a:solidFill>
                  <a:srgbClr val="FF0000"/>
                </a:solidFill>
                <a:latin typeface="Arial"/>
                <a:cs typeface="Arial"/>
              </a:rPr>
              <a:t>monoton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.”</a:t>
            </a:r>
            <a:endParaRPr dirty="0">
              <a:solidFill>
                <a:prstClr val="black"/>
              </a:solidFill>
              <a:latin typeface="Arial"/>
              <a:cs typeface="Arial"/>
            </a:endParaRPr>
          </a:p>
          <a:p>
            <a:pPr>
              <a:spcBef>
                <a:spcPts val="23"/>
              </a:spcBef>
            </a:pPr>
            <a:endParaRPr sz="22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69052" marR="61908" algn="just">
              <a:spcBef>
                <a:spcPts val="4"/>
              </a:spcBef>
            </a:pP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“</a:t>
            </a:r>
            <a:r>
              <a:rPr b="1" spc="-4" dirty="0">
                <a:solidFill>
                  <a:srgbClr val="FF0000"/>
                </a:solidFill>
                <a:latin typeface="Arial"/>
                <a:cs typeface="Arial"/>
              </a:rPr>
              <a:t>Meningkatkan produktivitas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adalah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hal lain 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yang menjadi </a:t>
            </a:r>
            <a:r>
              <a:rPr b="1" dirty="0">
                <a:solidFill>
                  <a:srgbClr val="FF0000"/>
                </a:solidFill>
                <a:latin typeface="Arial"/>
                <a:cs typeface="Arial"/>
              </a:rPr>
              <a:t>prioritas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Jangan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lagi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kerja kita  berorientasi proses,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tapi harus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berorientasi  pada </a:t>
            </a:r>
            <a:r>
              <a:rPr b="1" spc="-4" dirty="0">
                <a:solidFill>
                  <a:srgbClr val="FF0000"/>
                </a:solidFill>
                <a:latin typeface="Arial"/>
                <a:cs typeface="Arial"/>
              </a:rPr>
              <a:t>hasil-hasil yang</a:t>
            </a:r>
            <a:r>
              <a:rPr b="1" spc="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b="1" spc="-4" dirty="0">
                <a:solidFill>
                  <a:srgbClr val="FF0000"/>
                </a:solidFill>
                <a:latin typeface="Arial"/>
                <a:cs typeface="Arial"/>
              </a:rPr>
              <a:t>nyata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.”</a:t>
            </a:r>
            <a:endParaRPr dirty="0">
              <a:solidFill>
                <a:prstClr val="black"/>
              </a:solidFill>
              <a:latin typeface="Arial"/>
              <a:cs typeface="Arial"/>
            </a:endParaRPr>
          </a:p>
          <a:p>
            <a:pPr>
              <a:spcBef>
                <a:spcPts val="23"/>
              </a:spcBef>
            </a:pPr>
            <a:endParaRPr sz="22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R="62384" algn="r">
              <a:spcBef>
                <a:spcPts val="4"/>
              </a:spcBef>
            </a:pP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-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Presiden Joko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Widodo pada Sidang</a:t>
            </a:r>
            <a:r>
              <a:rPr b="1" spc="-1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Paripurna</a:t>
            </a:r>
            <a:endParaRPr dirty="0">
              <a:solidFill>
                <a:prstClr val="black"/>
              </a:solidFill>
              <a:latin typeface="Arial"/>
              <a:cs typeface="Arial"/>
            </a:endParaRPr>
          </a:p>
          <a:p>
            <a:pPr marR="63337" algn="r"/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MPR RI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tanggal </a:t>
            </a:r>
            <a:r>
              <a:rPr b="1" spc="-4" dirty="0">
                <a:solidFill>
                  <a:prstClr val="black"/>
                </a:solidFill>
                <a:latin typeface="Arial"/>
                <a:cs typeface="Arial"/>
              </a:rPr>
              <a:t>20 </a:t>
            </a:r>
            <a:r>
              <a:rPr b="1" dirty="0">
                <a:solidFill>
                  <a:prstClr val="black"/>
                </a:solidFill>
                <a:latin typeface="Arial"/>
                <a:cs typeface="Arial"/>
              </a:rPr>
              <a:t>Oktober</a:t>
            </a:r>
            <a:r>
              <a:rPr b="1" spc="-34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b="1" spc="-8" dirty="0">
                <a:solidFill>
                  <a:prstClr val="black"/>
                </a:solidFill>
                <a:latin typeface="Arial"/>
                <a:cs typeface="Arial"/>
              </a:rPr>
              <a:t>2019</a:t>
            </a:r>
            <a:endParaRPr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8887616" y="5000924"/>
            <a:ext cx="125437" cy="281327"/>
          </a:xfrm>
          <a:prstGeom prst="rect">
            <a:avLst/>
          </a:prstGeom>
        </p:spPr>
        <p:txBody>
          <a:bodyPr vert="horz" wrap="square" lIns="0" tIns="4286" rIns="0" bIns="0" rtlCol="0">
            <a:spAutoFit/>
          </a:bodyPr>
          <a:lstStyle/>
          <a:p>
            <a:pPr marL="19049">
              <a:spcBef>
                <a:spcPts val="34"/>
              </a:spcBef>
            </a:pPr>
            <a:fld id="{81D60167-4931-47E6-BA6A-407CBD079E47}" type="slidenum">
              <a:rPr b="1" spc="-4" dirty="0">
                <a:solidFill>
                  <a:prstClr val="black"/>
                </a:solidFill>
              </a:rPr>
              <a:pPr marL="19049">
                <a:spcBef>
                  <a:spcPts val="34"/>
                </a:spcBef>
              </a:pPr>
              <a:t>4</a:t>
            </a:fld>
            <a:endParaRPr b="1" spc="-4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836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9144000" cy="6080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4999482"/>
            <a:ext cx="8229598" cy="1440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270748" y="4999483"/>
            <a:ext cx="218599" cy="144304"/>
          </a:xfrm>
          <a:custGeom>
            <a:avLst/>
            <a:gdLst/>
            <a:ahLst/>
            <a:cxnLst/>
            <a:rect l="l" t="t" r="r" b="b"/>
            <a:pathLst>
              <a:path w="291465" h="192404">
                <a:moveTo>
                  <a:pt x="0" y="192024"/>
                </a:moveTo>
                <a:lnTo>
                  <a:pt x="291083" y="192024"/>
                </a:lnTo>
                <a:lnTo>
                  <a:pt x="291083" y="0"/>
                </a:lnTo>
                <a:lnTo>
                  <a:pt x="0" y="0"/>
                </a:lnTo>
                <a:lnTo>
                  <a:pt x="0" y="192024"/>
                </a:lnTo>
                <a:close/>
              </a:path>
            </a:pathLst>
          </a:custGeom>
          <a:solidFill>
            <a:srgbClr val="0051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532495" y="4999483"/>
            <a:ext cx="219552" cy="144304"/>
          </a:xfrm>
          <a:custGeom>
            <a:avLst/>
            <a:gdLst/>
            <a:ahLst/>
            <a:cxnLst/>
            <a:rect l="l" t="t" r="r" b="b"/>
            <a:pathLst>
              <a:path w="292734" h="192404">
                <a:moveTo>
                  <a:pt x="0" y="192024"/>
                </a:moveTo>
                <a:lnTo>
                  <a:pt x="292607" y="192024"/>
                </a:lnTo>
                <a:lnTo>
                  <a:pt x="292607" y="0"/>
                </a:lnTo>
                <a:lnTo>
                  <a:pt x="0" y="0"/>
                </a:lnTo>
                <a:lnTo>
                  <a:pt x="0" y="192024"/>
                </a:lnTo>
                <a:close/>
              </a:path>
            </a:pathLst>
          </a:custGeom>
          <a:solidFill>
            <a:srgbClr val="0051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1722" y="1"/>
            <a:ext cx="474344" cy="4617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2871" y="385192"/>
            <a:ext cx="390905" cy="16459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152" y="451486"/>
            <a:ext cx="416051" cy="16459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81020" y="3715892"/>
            <a:ext cx="21907" cy="26670"/>
          </a:xfrm>
          <a:custGeom>
            <a:avLst/>
            <a:gdLst/>
            <a:ahLst/>
            <a:cxnLst/>
            <a:rect l="l" t="t" r="r" b="b"/>
            <a:pathLst>
              <a:path w="29210" h="35560">
                <a:moveTo>
                  <a:pt x="15062" y="0"/>
                </a:moveTo>
                <a:lnTo>
                  <a:pt x="0" y="9093"/>
                </a:lnTo>
                <a:lnTo>
                  <a:pt x="0" y="25958"/>
                </a:lnTo>
                <a:lnTo>
                  <a:pt x="15062" y="35051"/>
                </a:lnTo>
                <a:lnTo>
                  <a:pt x="28955" y="25958"/>
                </a:lnTo>
                <a:lnTo>
                  <a:pt x="28955" y="9093"/>
                </a:lnTo>
                <a:lnTo>
                  <a:pt x="15062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29023" y="3751320"/>
            <a:ext cx="84516" cy="668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37545" y="3827652"/>
            <a:ext cx="35718" cy="32861"/>
          </a:xfrm>
          <a:custGeom>
            <a:avLst/>
            <a:gdLst/>
            <a:ahLst/>
            <a:cxnLst/>
            <a:rect l="l" t="t" r="r" b="b"/>
            <a:pathLst>
              <a:path w="47625" h="43814">
                <a:moveTo>
                  <a:pt x="12649" y="0"/>
                </a:moveTo>
                <a:lnTo>
                  <a:pt x="2755" y="6540"/>
                </a:lnTo>
                <a:lnTo>
                  <a:pt x="1524" y="8559"/>
                </a:lnTo>
                <a:lnTo>
                  <a:pt x="0" y="20243"/>
                </a:lnTo>
                <a:lnTo>
                  <a:pt x="6565" y="30200"/>
                </a:lnTo>
                <a:lnTo>
                  <a:pt x="20751" y="40627"/>
                </a:lnTo>
                <a:lnTo>
                  <a:pt x="22948" y="41973"/>
                </a:lnTo>
                <a:lnTo>
                  <a:pt x="34569" y="43434"/>
                </a:lnTo>
                <a:lnTo>
                  <a:pt x="44462" y="36893"/>
                </a:lnTo>
                <a:lnTo>
                  <a:pt x="45694" y="34874"/>
                </a:lnTo>
                <a:lnTo>
                  <a:pt x="47218" y="23177"/>
                </a:lnTo>
                <a:lnTo>
                  <a:pt x="40652" y="13233"/>
                </a:lnTo>
                <a:lnTo>
                  <a:pt x="26466" y="2806"/>
                </a:lnTo>
                <a:lnTo>
                  <a:pt x="24269" y="1460"/>
                </a:lnTo>
                <a:lnTo>
                  <a:pt x="12649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797017" y="3870705"/>
            <a:ext cx="34766" cy="31909"/>
          </a:xfrm>
          <a:custGeom>
            <a:avLst/>
            <a:gdLst/>
            <a:ahLst/>
            <a:cxnLst/>
            <a:rect l="l" t="t" r="r" b="b"/>
            <a:pathLst>
              <a:path w="46354" h="42545">
                <a:moveTo>
                  <a:pt x="12319" y="0"/>
                </a:moveTo>
                <a:lnTo>
                  <a:pt x="2540" y="6730"/>
                </a:lnTo>
                <a:lnTo>
                  <a:pt x="1270" y="8864"/>
                </a:lnTo>
                <a:lnTo>
                  <a:pt x="0" y="20523"/>
                </a:lnTo>
                <a:lnTo>
                  <a:pt x="6705" y="30314"/>
                </a:lnTo>
                <a:lnTo>
                  <a:pt x="19672" y="39433"/>
                </a:lnTo>
                <a:lnTo>
                  <a:pt x="21818" y="40716"/>
                </a:lnTo>
                <a:lnTo>
                  <a:pt x="33439" y="41998"/>
                </a:lnTo>
                <a:lnTo>
                  <a:pt x="43218" y="35267"/>
                </a:lnTo>
                <a:lnTo>
                  <a:pt x="44488" y="33134"/>
                </a:lnTo>
                <a:lnTo>
                  <a:pt x="45758" y="21462"/>
                </a:lnTo>
                <a:lnTo>
                  <a:pt x="39065" y="11671"/>
                </a:lnTo>
                <a:lnTo>
                  <a:pt x="26085" y="2552"/>
                </a:lnTo>
                <a:lnTo>
                  <a:pt x="23939" y="1269"/>
                </a:lnTo>
                <a:lnTo>
                  <a:pt x="12319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309999" y="4197096"/>
            <a:ext cx="22860" cy="26670"/>
          </a:xfrm>
          <a:custGeom>
            <a:avLst/>
            <a:gdLst/>
            <a:ahLst/>
            <a:cxnLst/>
            <a:rect l="l" t="t" r="r" b="b"/>
            <a:pathLst>
              <a:path w="30480" h="35560">
                <a:moveTo>
                  <a:pt x="15862" y="0"/>
                </a:moveTo>
                <a:lnTo>
                  <a:pt x="0" y="9080"/>
                </a:lnTo>
                <a:lnTo>
                  <a:pt x="0" y="25971"/>
                </a:lnTo>
                <a:lnTo>
                  <a:pt x="15862" y="35052"/>
                </a:lnTo>
                <a:lnTo>
                  <a:pt x="30479" y="25971"/>
                </a:lnTo>
                <a:lnTo>
                  <a:pt x="30479" y="9080"/>
                </a:lnTo>
                <a:lnTo>
                  <a:pt x="15862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35583" y="4334256"/>
            <a:ext cx="562451" cy="228600"/>
          </a:xfrm>
          <a:custGeom>
            <a:avLst/>
            <a:gdLst/>
            <a:ahLst/>
            <a:cxnLst/>
            <a:rect l="l" t="t" r="r" b="b"/>
            <a:pathLst>
              <a:path w="749935" h="304800">
                <a:moveTo>
                  <a:pt x="749808" y="0"/>
                </a:moveTo>
                <a:lnTo>
                  <a:pt x="435546" y="0"/>
                </a:lnTo>
                <a:lnTo>
                  <a:pt x="0" y="188874"/>
                </a:lnTo>
                <a:lnTo>
                  <a:pt x="7442" y="198170"/>
                </a:lnTo>
                <a:lnTo>
                  <a:pt x="14884" y="208559"/>
                </a:lnTo>
                <a:lnTo>
                  <a:pt x="33401" y="242011"/>
                </a:lnTo>
                <a:lnTo>
                  <a:pt x="45491" y="278676"/>
                </a:lnTo>
                <a:lnTo>
                  <a:pt x="49555" y="304799"/>
                </a:lnTo>
                <a:lnTo>
                  <a:pt x="749808" y="0"/>
                </a:lnTo>
                <a:close/>
              </a:path>
            </a:pathLst>
          </a:custGeom>
          <a:solidFill>
            <a:srgbClr val="6468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8378" y="3941064"/>
            <a:ext cx="1560195" cy="393383"/>
          </a:xfrm>
          <a:custGeom>
            <a:avLst/>
            <a:gdLst/>
            <a:ahLst/>
            <a:cxnLst/>
            <a:rect l="l" t="t" r="r" b="b"/>
            <a:pathLst>
              <a:path w="2080260" h="524510">
                <a:moveTo>
                  <a:pt x="0" y="524256"/>
                </a:moveTo>
                <a:lnTo>
                  <a:pt x="2080260" y="524256"/>
                </a:lnTo>
                <a:lnTo>
                  <a:pt x="2080260" y="0"/>
                </a:lnTo>
                <a:lnTo>
                  <a:pt x="0" y="0"/>
                </a:lnTo>
                <a:lnTo>
                  <a:pt x="0" y="524256"/>
                </a:lnTo>
                <a:close/>
              </a:path>
            </a:pathLst>
          </a:custGeom>
          <a:solidFill>
            <a:srgbClr val="F6B9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903095" y="3407283"/>
            <a:ext cx="1560195" cy="392430"/>
          </a:xfrm>
          <a:custGeom>
            <a:avLst/>
            <a:gdLst/>
            <a:ahLst/>
            <a:cxnLst/>
            <a:rect l="l" t="t" r="r" b="b"/>
            <a:pathLst>
              <a:path w="2080260" h="523239">
                <a:moveTo>
                  <a:pt x="0" y="522731"/>
                </a:moveTo>
                <a:lnTo>
                  <a:pt x="2080260" y="522731"/>
                </a:lnTo>
                <a:lnTo>
                  <a:pt x="2080260" y="0"/>
                </a:lnTo>
                <a:lnTo>
                  <a:pt x="0" y="0"/>
                </a:lnTo>
                <a:lnTo>
                  <a:pt x="0" y="522731"/>
                </a:lnTo>
                <a:close/>
              </a:path>
            </a:pathLst>
          </a:custGeom>
          <a:solidFill>
            <a:srgbClr val="A2B6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384302" y="3815332"/>
            <a:ext cx="1130617" cy="375285"/>
          </a:xfrm>
          <a:custGeom>
            <a:avLst/>
            <a:gdLst/>
            <a:ahLst/>
            <a:cxnLst/>
            <a:rect l="l" t="t" r="r" b="b"/>
            <a:pathLst>
              <a:path w="1507489" h="500379">
                <a:moveTo>
                  <a:pt x="1507236" y="0"/>
                </a:moveTo>
                <a:lnTo>
                  <a:pt x="1374254" y="0"/>
                </a:lnTo>
                <a:lnTo>
                  <a:pt x="1374254" y="367093"/>
                </a:lnTo>
                <a:lnTo>
                  <a:pt x="0" y="367093"/>
                </a:lnTo>
                <a:lnTo>
                  <a:pt x="0" y="499872"/>
                </a:lnTo>
                <a:lnTo>
                  <a:pt x="1440827" y="499872"/>
                </a:lnTo>
                <a:lnTo>
                  <a:pt x="1446618" y="499618"/>
                </a:lnTo>
                <a:lnTo>
                  <a:pt x="1484680" y="483209"/>
                </a:lnTo>
                <a:lnTo>
                  <a:pt x="1505648" y="447852"/>
                </a:lnTo>
                <a:lnTo>
                  <a:pt x="1507236" y="433489"/>
                </a:lnTo>
                <a:lnTo>
                  <a:pt x="1507236" y="0"/>
                </a:lnTo>
                <a:close/>
              </a:path>
            </a:pathLst>
          </a:custGeom>
          <a:solidFill>
            <a:srgbClr val="D3D3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98573" y="3799333"/>
            <a:ext cx="722471" cy="315754"/>
          </a:xfrm>
          <a:custGeom>
            <a:avLst/>
            <a:gdLst/>
            <a:ahLst/>
            <a:cxnLst/>
            <a:rect l="l" t="t" r="r" b="b"/>
            <a:pathLst>
              <a:path w="963295" h="421004">
                <a:moveTo>
                  <a:pt x="963168" y="0"/>
                </a:moveTo>
                <a:lnTo>
                  <a:pt x="649058" y="0"/>
                </a:lnTo>
                <a:lnTo>
                  <a:pt x="0" y="283883"/>
                </a:lnTo>
                <a:lnTo>
                  <a:pt x="0" y="420623"/>
                </a:lnTo>
                <a:lnTo>
                  <a:pt x="963168" y="0"/>
                </a:lnTo>
                <a:close/>
              </a:path>
            </a:pathLst>
          </a:custGeom>
          <a:solidFill>
            <a:srgbClr val="6468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11442" y="2745485"/>
            <a:ext cx="1130617" cy="375285"/>
          </a:xfrm>
          <a:custGeom>
            <a:avLst/>
            <a:gdLst/>
            <a:ahLst/>
            <a:cxnLst/>
            <a:rect l="l" t="t" r="r" b="b"/>
            <a:pathLst>
              <a:path w="1507490" h="500379">
                <a:moveTo>
                  <a:pt x="1507236" y="0"/>
                </a:moveTo>
                <a:lnTo>
                  <a:pt x="1374279" y="0"/>
                </a:lnTo>
                <a:lnTo>
                  <a:pt x="1374279" y="366966"/>
                </a:lnTo>
                <a:lnTo>
                  <a:pt x="0" y="366966"/>
                </a:lnTo>
                <a:lnTo>
                  <a:pt x="0" y="499872"/>
                </a:lnTo>
                <a:lnTo>
                  <a:pt x="1440675" y="499872"/>
                </a:lnTo>
                <a:lnTo>
                  <a:pt x="1446657" y="499605"/>
                </a:lnTo>
                <a:lnTo>
                  <a:pt x="1484668" y="483108"/>
                </a:lnTo>
                <a:lnTo>
                  <a:pt x="1505661" y="447763"/>
                </a:lnTo>
                <a:lnTo>
                  <a:pt x="1507236" y="433425"/>
                </a:lnTo>
                <a:lnTo>
                  <a:pt x="1507236" y="0"/>
                </a:lnTo>
                <a:close/>
              </a:path>
            </a:pathLst>
          </a:custGeom>
          <a:solidFill>
            <a:srgbClr val="D3D3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547869" y="3279270"/>
            <a:ext cx="1130617" cy="376238"/>
          </a:xfrm>
          <a:custGeom>
            <a:avLst/>
            <a:gdLst/>
            <a:ahLst/>
            <a:cxnLst/>
            <a:rect l="l" t="t" r="r" b="b"/>
            <a:pathLst>
              <a:path w="1507489" h="501650">
                <a:moveTo>
                  <a:pt x="1507236" y="0"/>
                </a:moveTo>
                <a:lnTo>
                  <a:pt x="1374279" y="0"/>
                </a:lnTo>
                <a:lnTo>
                  <a:pt x="1374279" y="368223"/>
                </a:lnTo>
                <a:lnTo>
                  <a:pt x="0" y="368223"/>
                </a:lnTo>
                <a:lnTo>
                  <a:pt x="0" y="501396"/>
                </a:lnTo>
                <a:lnTo>
                  <a:pt x="1440675" y="501396"/>
                </a:lnTo>
                <a:lnTo>
                  <a:pt x="1446631" y="501129"/>
                </a:lnTo>
                <a:lnTo>
                  <a:pt x="1484718" y="484619"/>
                </a:lnTo>
                <a:lnTo>
                  <a:pt x="1505661" y="449199"/>
                </a:lnTo>
                <a:lnTo>
                  <a:pt x="1507236" y="434809"/>
                </a:lnTo>
                <a:lnTo>
                  <a:pt x="1507236" y="0"/>
                </a:lnTo>
                <a:close/>
              </a:path>
            </a:pathLst>
          </a:custGeom>
          <a:solidFill>
            <a:srgbClr val="D3D3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463293" y="2124837"/>
            <a:ext cx="3238500" cy="1481614"/>
          </a:xfrm>
          <a:custGeom>
            <a:avLst/>
            <a:gdLst/>
            <a:ahLst/>
            <a:cxnLst/>
            <a:rect l="l" t="t" r="r" b="b"/>
            <a:pathLst>
              <a:path w="4318000" h="1975485">
                <a:moveTo>
                  <a:pt x="3919931" y="0"/>
                </a:moveTo>
                <a:lnTo>
                  <a:pt x="3972077" y="105587"/>
                </a:lnTo>
                <a:lnTo>
                  <a:pt x="0" y="1838312"/>
                </a:lnTo>
                <a:lnTo>
                  <a:pt x="0" y="1975104"/>
                </a:lnTo>
                <a:lnTo>
                  <a:pt x="4026839" y="218821"/>
                </a:lnTo>
                <a:lnTo>
                  <a:pt x="4161670" y="218821"/>
                </a:lnTo>
                <a:lnTo>
                  <a:pt x="4317492" y="9207"/>
                </a:lnTo>
                <a:lnTo>
                  <a:pt x="3919931" y="0"/>
                </a:lnTo>
                <a:close/>
              </a:path>
              <a:path w="4318000" h="1975485">
                <a:moveTo>
                  <a:pt x="4161670" y="218821"/>
                </a:moveTo>
                <a:lnTo>
                  <a:pt x="4026839" y="218821"/>
                </a:lnTo>
                <a:lnTo>
                  <a:pt x="4080205" y="328409"/>
                </a:lnTo>
                <a:lnTo>
                  <a:pt x="4161670" y="218821"/>
                </a:lnTo>
                <a:close/>
              </a:path>
            </a:pathLst>
          </a:custGeom>
          <a:solidFill>
            <a:srgbClr val="6468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235958" y="2337434"/>
            <a:ext cx="1560195" cy="393383"/>
          </a:xfrm>
          <a:custGeom>
            <a:avLst/>
            <a:gdLst/>
            <a:ahLst/>
            <a:cxnLst/>
            <a:rect l="l" t="t" r="r" b="b"/>
            <a:pathLst>
              <a:path w="2080259" h="524510">
                <a:moveTo>
                  <a:pt x="0" y="524256"/>
                </a:moveTo>
                <a:lnTo>
                  <a:pt x="2080259" y="524256"/>
                </a:lnTo>
                <a:lnTo>
                  <a:pt x="2080259" y="0"/>
                </a:lnTo>
                <a:lnTo>
                  <a:pt x="0" y="0"/>
                </a:lnTo>
                <a:lnTo>
                  <a:pt x="0" y="524256"/>
                </a:lnTo>
                <a:close/>
              </a:path>
            </a:pathLst>
          </a:custGeom>
          <a:solidFill>
            <a:srgbClr val="2E83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520688" y="2259712"/>
            <a:ext cx="551021" cy="550069"/>
          </a:xfrm>
          <a:custGeom>
            <a:avLst/>
            <a:gdLst/>
            <a:ahLst/>
            <a:cxnLst/>
            <a:rect l="l" t="t" r="r" b="b"/>
            <a:pathLst>
              <a:path w="734695" h="733425">
                <a:moveTo>
                  <a:pt x="367982" y="0"/>
                </a:moveTo>
                <a:lnTo>
                  <a:pt x="308190" y="4800"/>
                </a:lnTo>
                <a:lnTo>
                  <a:pt x="251510" y="18681"/>
                </a:lnTo>
                <a:lnTo>
                  <a:pt x="198691" y="40906"/>
                </a:lnTo>
                <a:lnTo>
                  <a:pt x="150482" y="70688"/>
                </a:lnTo>
                <a:lnTo>
                  <a:pt x="107632" y="107289"/>
                </a:lnTo>
                <a:lnTo>
                  <a:pt x="70878" y="149936"/>
                </a:lnTo>
                <a:lnTo>
                  <a:pt x="40995" y="197878"/>
                </a:lnTo>
                <a:lnTo>
                  <a:pt x="18719" y="250342"/>
                </a:lnTo>
                <a:lnTo>
                  <a:pt x="4813" y="306578"/>
                </a:lnTo>
                <a:lnTo>
                  <a:pt x="0" y="365823"/>
                </a:lnTo>
                <a:lnTo>
                  <a:pt x="1219" y="395998"/>
                </a:lnTo>
                <a:lnTo>
                  <a:pt x="10668" y="454202"/>
                </a:lnTo>
                <a:lnTo>
                  <a:pt x="28867" y="508939"/>
                </a:lnTo>
                <a:lnTo>
                  <a:pt x="55041" y="559447"/>
                </a:lnTo>
                <a:lnTo>
                  <a:pt x="88442" y="604977"/>
                </a:lnTo>
                <a:lnTo>
                  <a:pt x="128333" y="644791"/>
                </a:lnTo>
                <a:lnTo>
                  <a:pt x="173964" y="678129"/>
                </a:lnTo>
                <a:lnTo>
                  <a:pt x="224574" y="704240"/>
                </a:lnTo>
                <a:lnTo>
                  <a:pt x="279412" y="722401"/>
                </a:lnTo>
                <a:lnTo>
                  <a:pt x="337743" y="731824"/>
                </a:lnTo>
                <a:lnTo>
                  <a:pt x="367982" y="733044"/>
                </a:lnTo>
                <a:lnTo>
                  <a:pt x="397992" y="731824"/>
                </a:lnTo>
                <a:lnTo>
                  <a:pt x="455955" y="722401"/>
                </a:lnTo>
                <a:lnTo>
                  <a:pt x="510514" y="704240"/>
                </a:lnTo>
                <a:lnTo>
                  <a:pt x="560908" y="678129"/>
                </a:lnTo>
                <a:lnTo>
                  <a:pt x="606399" y="644791"/>
                </a:lnTo>
                <a:lnTo>
                  <a:pt x="646201" y="604977"/>
                </a:lnTo>
                <a:lnTo>
                  <a:pt x="679551" y="559447"/>
                </a:lnTo>
                <a:lnTo>
                  <a:pt x="705713" y="508939"/>
                </a:lnTo>
                <a:lnTo>
                  <a:pt x="723900" y="454202"/>
                </a:lnTo>
                <a:lnTo>
                  <a:pt x="733348" y="395998"/>
                </a:lnTo>
                <a:lnTo>
                  <a:pt x="734568" y="365823"/>
                </a:lnTo>
                <a:lnTo>
                  <a:pt x="733348" y="335876"/>
                </a:lnTo>
                <a:lnTo>
                  <a:pt x="723900" y="278041"/>
                </a:lnTo>
                <a:lnTo>
                  <a:pt x="705713" y="223596"/>
                </a:lnTo>
                <a:lnTo>
                  <a:pt x="679551" y="173291"/>
                </a:lnTo>
                <a:lnTo>
                  <a:pt x="646201" y="127901"/>
                </a:lnTo>
                <a:lnTo>
                  <a:pt x="606399" y="88188"/>
                </a:lnTo>
                <a:lnTo>
                  <a:pt x="560908" y="54902"/>
                </a:lnTo>
                <a:lnTo>
                  <a:pt x="510514" y="28803"/>
                </a:lnTo>
                <a:lnTo>
                  <a:pt x="455955" y="10655"/>
                </a:lnTo>
                <a:lnTo>
                  <a:pt x="397992" y="1219"/>
                </a:lnTo>
                <a:lnTo>
                  <a:pt x="367982" y="0"/>
                </a:lnTo>
                <a:close/>
              </a:path>
            </a:pathLst>
          </a:custGeom>
          <a:solidFill>
            <a:srgbClr val="D3D3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599555" y="2337434"/>
            <a:ext cx="393382" cy="393383"/>
          </a:xfrm>
          <a:custGeom>
            <a:avLst/>
            <a:gdLst/>
            <a:ahLst/>
            <a:cxnLst/>
            <a:rect l="l" t="t" r="r" b="b"/>
            <a:pathLst>
              <a:path w="524509" h="524510">
                <a:moveTo>
                  <a:pt x="262216" y="0"/>
                </a:moveTo>
                <a:lnTo>
                  <a:pt x="219671" y="3429"/>
                </a:lnTo>
                <a:lnTo>
                  <a:pt x="179324" y="13373"/>
                </a:lnTo>
                <a:lnTo>
                  <a:pt x="141706" y="29286"/>
                </a:lnTo>
                <a:lnTo>
                  <a:pt x="107340" y="50622"/>
                </a:lnTo>
                <a:lnTo>
                  <a:pt x="76796" y="76835"/>
                </a:lnTo>
                <a:lnTo>
                  <a:pt x="50584" y="107378"/>
                </a:lnTo>
                <a:lnTo>
                  <a:pt x="29260" y="141732"/>
                </a:lnTo>
                <a:lnTo>
                  <a:pt x="13373" y="179336"/>
                </a:lnTo>
                <a:lnTo>
                  <a:pt x="3429" y="219646"/>
                </a:lnTo>
                <a:lnTo>
                  <a:pt x="0" y="262128"/>
                </a:lnTo>
                <a:lnTo>
                  <a:pt x="876" y="283629"/>
                </a:lnTo>
                <a:lnTo>
                  <a:pt x="7620" y="325132"/>
                </a:lnTo>
                <a:lnTo>
                  <a:pt x="20599" y="364172"/>
                </a:lnTo>
                <a:lnTo>
                  <a:pt x="39281" y="400215"/>
                </a:lnTo>
                <a:lnTo>
                  <a:pt x="63119" y="432727"/>
                </a:lnTo>
                <a:lnTo>
                  <a:pt x="91554" y="461162"/>
                </a:lnTo>
                <a:lnTo>
                  <a:pt x="124079" y="484987"/>
                </a:lnTo>
                <a:lnTo>
                  <a:pt x="160134" y="503656"/>
                </a:lnTo>
                <a:lnTo>
                  <a:pt x="199199" y="516636"/>
                </a:lnTo>
                <a:lnTo>
                  <a:pt x="240703" y="523392"/>
                </a:lnTo>
                <a:lnTo>
                  <a:pt x="262216" y="524256"/>
                </a:lnTo>
                <a:lnTo>
                  <a:pt x="283705" y="523392"/>
                </a:lnTo>
                <a:lnTo>
                  <a:pt x="325170" y="516636"/>
                </a:lnTo>
                <a:lnTo>
                  <a:pt x="364197" y="503656"/>
                </a:lnTo>
                <a:lnTo>
                  <a:pt x="400227" y="484987"/>
                </a:lnTo>
                <a:lnTo>
                  <a:pt x="432727" y="461162"/>
                </a:lnTo>
                <a:lnTo>
                  <a:pt x="461162" y="432727"/>
                </a:lnTo>
                <a:lnTo>
                  <a:pt x="484987" y="400215"/>
                </a:lnTo>
                <a:lnTo>
                  <a:pt x="503656" y="364172"/>
                </a:lnTo>
                <a:lnTo>
                  <a:pt x="516636" y="325132"/>
                </a:lnTo>
                <a:lnTo>
                  <a:pt x="523392" y="283629"/>
                </a:lnTo>
                <a:lnTo>
                  <a:pt x="524256" y="262128"/>
                </a:lnTo>
                <a:lnTo>
                  <a:pt x="523392" y="240652"/>
                </a:lnTo>
                <a:lnTo>
                  <a:pt x="516636" y="199186"/>
                </a:lnTo>
                <a:lnTo>
                  <a:pt x="503656" y="160159"/>
                </a:lnTo>
                <a:lnTo>
                  <a:pt x="484987" y="124117"/>
                </a:lnTo>
                <a:lnTo>
                  <a:pt x="461162" y="91592"/>
                </a:lnTo>
                <a:lnTo>
                  <a:pt x="432727" y="63144"/>
                </a:lnTo>
                <a:lnTo>
                  <a:pt x="400227" y="39306"/>
                </a:lnTo>
                <a:lnTo>
                  <a:pt x="364197" y="20624"/>
                </a:lnTo>
                <a:lnTo>
                  <a:pt x="325170" y="7620"/>
                </a:lnTo>
                <a:lnTo>
                  <a:pt x="283705" y="876"/>
                </a:lnTo>
                <a:lnTo>
                  <a:pt x="262216" y="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067812" y="2872358"/>
            <a:ext cx="1560195" cy="393383"/>
          </a:xfrm>
          <a:custGeom>
            <a:avLst/>
            <a:gdLst/>
            <a:ahLst/>
            <a:cxnLst/>
            <a:rect l="l" t="t" r="r" b="b"/>
            <a:pathLst>
              <a:path w="2080260" h="524510">
                <a:moveTo>
                  <a:pt x="0" y="524256"/>
                </a:moveTo>
                <a:lnTo>
                  <a:pt x="2080260" y="524256"/>
                </a:lnTo>
                <a:lnTo>
                  <a:pt x="2080260" y="0"/>
                </a:lnTo>
                <a:lnTo>
                  <a:pt x="0" y="0"/>
                </a:lnTo>
                <a:lnTo>
                  <a:pt x="0" y="524256"/>
                </a:lnTo>
                <a:close/>
              </a:path>
            </a:pathLst>
          </a:custGeom>
          <a:solidFill>
            <a:srgbClr val="3890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49834" y="4410836"/>
            <a:ext cx="335280" cy="336232"/>
          </a:xfrm>
          <a:custGeom>
            <a:avLst/>
            <a:gdLst/>
            <a:ahLst/>
            <a:cxnLst/>
            <a:rect l="l" t="t" r="r" b="b"/>
            <a:pathLst>
              <a:path w="447039" h="448310">
                <a:moveTo>
                  <a:pt x="75450" y="351256"/>
                </a:moveTo>
                <a:lnTo>
                  <a:pt x="77965" y="394131"/>
                </a:lnTo>
                <a:lnTo>
                  <a:pt x="120561" y="423049"/>
                </a:lnTo>
                <a:lnTo>
                  <a:pt x="169303" y="441553"/>
                </a:lnTo>
                <a:lnTo>
                  <a:pt x="222605" y="448056"/>
                </a:lnTo>
                <a:lnTo>
                  <a:pt x="240969" y="447319"/>
                </a:lnTo>
                <a:lnTo>
                  <a:pt x="293395" y="436638"/>
                </a:lnTo>
                <a:lnTo>
                  <a:pt x="331922" y="419404"/>
                </a:lnTo>
                <a:lnTo>
                  <a:pt x="222605" y="419404"/>
                </a:lnTo>
                <a:lnTo>
                  <a:pt x="206743" y="418757"/>
                </a:lnTo>
                <a:lnTo>
                  <a:pt x="161442" y="409460"/>
                </a:lnTo>
                <a:lnTo>
                  <a:pt x="120599" y="390182"/>
                </a:lnTo>
                <a:lnTo>
                  <a:pt x="85585" y="362254"/>
                </a:lnTo>
                <a:lnTo>
                  <a:pt x="75450" y="351256"/>
                </a:lnTo>
                <a:close/>
              </a:path>
              <a:path w="447039" h="448310">
                <a:moveTo>
                  <a:pt x="331922" y="28651"/>
                </a:moveTo>
                <a:lnTo>
                  <a:pt x="222605" y="28651"/>
                </a:lnTo>
                <a:lnTo>
                  <a:pt x="238645" y="29298"/>
                </a:lnTo>
                <a:lnTo>
                  <a:pt x="254330" y="31242"/>
                </a:lnTo>
                <a:lnTo>
                  <a:pt x="298716" y="44157"/>
                </a:lnTo>
                <a:lnTo>
                  <a:pt x="338035" y="66662"/>
                </a:lnTo>
                <a:lnTo>
                  <a:pt x="370954" y="97320"/>
                </a:lnTo>
                <a:lnTo>
                  <a:pt x="396138" y="134721"/>
                </a:lnTo>
                <a:lnTo>
                  <a:pt x="412229" y="177431"/>
                </a:lnTo>
                <a:lnTo>
                  <a:pt x="417893" y="224028"/>
                </a:lnTo>
                <a:lnTo>
                  <a:pt x="417245" y="240080"/>
                </a:lnTo>
                <a:lnTo>
                  <a:pt x="407962" y="285864"/>
                </a:lnTo>
                <a:lnTo>
                  <a:pt x="388683" y="327037"/>
                </a:lnTo>
                <a:lnTo>
                  <a:pt x="360781" y="362254"/>
                </a:lnTo>
                <a:lnTo>
                  <a:pt x="325564" y="390182"/>
                </a:lnTo>
                <a:lnTo>
                  <a:pt x="284416" y="409460"/>
                </a:lnTo>
                <a:lnTo>
                  <a:pt x="238645" y="418757"/>
                </a:lnTo>
                <a:lnTo>
                  <a:pt x="222605" y="419404"/>
                </a:lnTo>
                <a:lnTo>
                  <a:pt x="331922" y="419404"/>
                </a:lnTo>
                <a:lnTo>
                  <a:pt x="368338" y="394131"/>
                </a:lnTo>
                <a:lnTo>
                  <a:pt x="403326" y="356336"/>
                </a:lnTo>
                <a:lnTo>
                  <a:pt x="428942" y="311238"/>
                </a:lnTo>
                <a:lnTo>
                  <a:pt x="443598" y="260362"/>
                </a:lnTo>
                <a:lnTo>
                  <a:pt x="446531" y="224028"/>
                </a:lnTo>
                <a:lnTo>
                  <a:pt x="445795" y="205651"/>
                </a:lnTo>
                <a:lnTo>
                  <a:pt x="435114" y="153212"/>
                </a:lnTo>
                <a:lnTo>
                  <a:pt x="412991" y="106019"/>
                </a:lnTo>
                <a:lnTo>
                  <a:pt x="380949" y="65608"/>
                </a:lnTo>
                <a:lnTo>
                  <a:pt x="340563" y="33566"/>
                </a:lnTo>
                <a:lnTo>
                  <a:pt x="331922" y="28651"/>
                </a:lnTo>
                <a:close/>
              </a:path>
              <a:path w="447039" h="448310">
                <a:moveTo>
                  <a:pt x="222605" y="0"/>
                </a:moveTo>
                <a:lnTo>
                  <a:pt x="169303" y="6515"/>
                </a:lnTo>
                <a:lnTo>
                  <a:pt x="120561" y="25006"/>
                </a:lnTo>
                <a:lnTo>
                  <a:pt x="77965" y="53924"/>
                </a:lnTo>
                <a:lnTo>
                  <a:pt x="43116" y="91719"/>
                </a:lnTo>
                <a:lnTo>
                  <a:pt x="17576" y="136817"/>
                </a:lnTo>
                <a:lnTo>
                  <a:pt x="2933" y="187680"/>
                </a:lnTo>
                <a:lnTo>
                  <a:pt x="0" y="224028"/>
                </a:lnTo>
                <a:lnTo>
                  <a:pt x="736" y="242404"/>
                </a:lnTo>
                <a:lnTo>
                  <a:pt x="11404" y="294843"/>
                </a:lnTo>
                <a:lnTo>
                  <a:pt x="33489" y="342036"/>
                </a:lnTo>
                <a:lnTo>
                  <a:pt x="43116" y="356336"/>
                </a:lnTo>
                <a:lnTo>
                  <a:pt x="38557" y="285864"/>
                </a:lnTo>
                <a:lnTo>
                  <a:pt x="34290" y="271043"/>
                </a:lnTo>
                <a:lnTo>
                  <a:pt x="31178" y="255765"/>
                </a:lnTo>
                <a:lnTo>
                  <a:pt x="29286" y="240080"/>
                </a:lnTo>
                <a:lnTo>
                  <a:pt x="28638" y="224028"/>
                </a:lnTo>
                <a:lnTo>
                  <a:pt x="29286" y="208153"/>
                </a:lnTo>
                <a:lnTo>
                  <a:pt x="38557" y="162687"/>
                </a:lnTo>
                <a:lnTo>
                  <a:pt x="57785" y="121589"/>
                </a:lnTo>
                <a:lnTo>
                  <a:pt x="85585" y="86283"/>
                </a:lnTo>
                <a:lnTo>
                  <a:pt x="120599" y="58178"/>
                </a:lnTo>
                <a:lnTo>
                  <a:pt x="161442" y="38709"/>
                </a:lnTo>
                <a:lnTo>
                  <a:pt x="206743" y="29298"/>
                </a:lnTo>
                <a:lnTo>
                  <a:pt x="222605" y="28651"/>
                </a:lnTo>
                <a:lnTo>
                  <a:pt x="331922" y="28651"/>
                </a:lnTo>
                <a:lnTo>
                  <a:pt x="325513" y="25006"/>
                </a:lnTo>
                <a:lnTo>
                  <a:pt x="276428" y="6515"/>
                </a:lnTo>
                <a:lnTo>
                  <a:pt x="240969" y="749"/>
                </a:lnTo>
                <a:lnTo>
                  <a:pt x="222605" y="0"/>
                </a:lnTo>
                <a:close/>
              </a:path>
            </a:pathLst>
          </a:custGeom>
          <a:solidFill>
            <a:srgbClr val="6468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78408" y="4625720"/>
            <a:ext cx="30003" cy="81439"/>
          </a:xfrm>
          <a:custGeom>
            <a:avLst/>
            <a:gdLst/>
            <a:ahLst/>
            <a:cxnLst/>
            <a:rect l="l" t="t" r="r" b="b"/>
            <a:pathLst>
              <a:path w="40005" h="108585">
                <a:moveTo>
                  <a:pt x="0" y="0"/>
                </a:moveTo>
                <a:lnTo>
                  <a:pt x="4584" y="70434"/>
                </a:lnTo>
                <a:lnTo>
                  <a:pt x="15303" y="83921"/>
                </a:lnTo>
                <a:lnTo>
                  <a:pt x="27000" y="96520"/>
                </a:lnTo>
                <a:lnTo>
                  <a:pt x="39623" y="108204"/>
                </a:lnTo>
                <a:lnTo>
                  <a:pt x="37096" y="65354"/>
                </a:lnTo>
                <a:lnTo>
                  <a:pt x="27762" y="53606"/>
                </a:lnTo>
                <a:lnTo>
                  <a:pt x="19329" y="41148"/>
                </a:lnTo>
                <a:lnTo>
                  <a:pt x="11861" y="28028"/>
                </a:lnTo>
                <a:lnTo>
                  <a:pt x="5397" y="14300"/>
                </a:lnTo>
                <a:lnTo>
                  <a:pt x="0" y="0"/>
                </a:lnTo>
                <a:close/>
              </a:path>
            </a:pathLst>
          </a:custGeom>
          <a:solidFill>
            <a:srgbClr val="6468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40128" y="4490847"/>
            <a:ext cx="144018" cy="19773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352543" y="2714623"/>
            <a:ext cx="854963" cy="75666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169665" y="1386459"/>
            <a:ext cx="150876" cy="9601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869055" y="1263017"/>
            <a:ext cx="337185" cy="292894"/>
          </a:xfrm>
          <a:custGeom>
            <a:avLst/>
            <a:gdLst/>
            <a:ahLst/>
            <a:cxnLst/>
            <a:rect l="l" t="t" r="r" b="b"/>
            <a:pathLst>
              <a:path w="449579" h="390525">
                <a:moveTo>
                  <a:pt x="67754" y="0"/>
                </a:moveTo>
                <a:lnTo>
                  <a:pt x="0" y="182803"/>
                </a:lnTo>
                <a:lnTo>
                  <a:pt x="110832" y="390143"/>
                </a:lnTo>
                <a:lnTo>
                  <a:pt x="449579" y="305434"/>
                </a:lnTo>
                <a:lnTo>
                  <a:pt x="438723" y="240207"/>
                </a:lnTo>
                <a:lnTo>
                  <a:pt x="182575" y="240207"/>
                </a:lnTo>
                <a:lnTo>
                  <a:pt x="67754" y="0"/>
                </a:lnTo>
                <a:close/>
              </a:path>
              <a:path w="449579" h="390525">
                <a:moveTo>
                  <a:pt x="431342" y="195859"/>
                </a:moveTo>
                <a:lnTo>
                  <a:pt x="182575" y="240207"/>
                </a:lnTo>
                <a:lnTo>
                  <a:pt x="438723" y="240207"/>
                </a:lnTo>
                <a:lnTo>
                  <a:pt x="431342" y="195859"/>
                </a:lnTo>
                <a:close/>
              </a:path>
            </a:pathLst>
          </a:custGeom>
          <a:solidFill>
            <a:srgbClr val="B9E8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09514" y="1407036"/>
            <a:ext cx="315754" cy="350044"/>
          </a:xfrm>
          <a:custGeom>
            <a:avLst/>
            <a:gdLst/>
            <a:ahLst/>
            <a:cxnLst/>
            <a:rect l="l" t="t" r="r" b="b"/>
            <a:pathLst>
              <a:path w="421004" h="466725">
                <a:moveTo>
                  <a:pt x="147650" y="0"/>
                </a:moveTo>
                <a:lnTo>
                  <a:pt x="8013" y="106756"/>
                </a:lnTo>
                <a:lnTo>
                  <a:pt x="2819" y="112356"/>
                </a:lnTo>
                <a:lnTo>
                  <a:pt x="0" y="123875"/>
                </a:lnTo>
                <a:lnTo>
                  <a:pt x="4013" y="135394"/>
                </a:lnTo>
                <a:lnTo>
                  <a:pt x="252107" y="458444"/>
                </a:lnTo>
                <a:lnTo>
                  <a:pt x="257784" y="463588"/>
                </a:lnTo>
                <a:lnTo>
                  <a:pt x="269316" y="466344"/>
                </a:lnTo>
                <a:lnTo>
                  <a:pt x="280835" y="462254"/>
                </a:lnTo>
                <a:lnTo>
                  <a:pt x="415235" y="359613"/>
                </a:lnTo>
                <a:lnTo>
                  <a:pt x="412724" y="359613"/>
                </a:lnTo>
                <a:lnTo>
                  <a:pt x="401256" y="358825"/>
                </a:lnTo>
                <a:lnTo>
                  <a:pt x="391909" y="351688"/>
                </a:lnTo>
                <a:lnTo>
                  <a:pt x="143814" y="28638"/>
                </a:lnTo>
                <a:lnTo>
                  <a:pt x="140449" y="21653"/>
                </a:lnTo>
                <a:lnTo>
                  <a:pt x="140652" y="9753"/>
                </a:lnTo>
                <a:lnTo>
                  <a:pt x="147650" y="0"/>
                </a:lnTo>
                <a:close/>
              </a:path>
              <a:path w="421004" h="466725">
                <a:moveTo>
                  <a:pt x="420624" y="355498"/>
                </a:moveTo>
                <a:lnTo>
                  <a:pt x="412724" y="359613"/>
                </a:lnTo>
                <a:lnTo>
                  <a:pt x="415235" y="359613"/>
                </a:lnTo>
                <a:lnTo>
                  <a:pt x="420624" y="355498"/>
                </a:lnTo>
                <a:close/>
              </a:path>
            </a:pathLst>
          </a:custGeom>
          <a:solidFill>
            <a:srgbClr val="2424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114675" y="1343026"/>
            <a:ext cx="296228" cy="333851"/>
          </a:xfrm>
          <a:custGeom>
            <a:avLst/>
            <a:gdLst/>
            <a:ahLst/>
            <a:cxnLst/>
            <a:rect l="l" t="t" r="r" b="b"/>
            <a:pathLst>
              <a:path w="394970" h="445135">
                <a:moveTo>
                  <a:pt x="125984" y="0"/>
                </a:moveTo>
                <a:lnTo>
                  <a:pt x="114617" y="4660"/>
                </a:lnTo>
                <a:lnTo>
                  <a:pt x="7899" y="85293"/>
                </a:lnTo>
                <a:lnTo>
                  <a:pt x="2755" y="90944"/>
                </a:lnTo>
                <a:lnTo>
                  <a:pt x="0" y="102438"/>
                </a:lnTo>
                <a:lnTo>
                  <a:pt x="4076" y="113906"/>
                </a:lnTo>
                <a:lnTo>
                  <a:pt x="251371" y="436613"/>
                </a:lnTo>
                <a:lnTo>
                  <a:pt x="257822" y="442379"/>
                </a:lnTo>
                <a:lnTo>
                  <a:pt x="268986" y="445007"/>
                </a:lnTo>
                <a:lnTo>
                  <a:pt x="279996" y="440423"/>
                </a:lnTo>
                <a:lnTo>
                  <a:pt x="386727" y="359790"/>
                </a:lnTo>
                <a:lnTo>
                  <a:pt x="391909" y="354291"/>
                </a:lnTo>
                <a:lnTo>
                  <a:pt x="394716" y="342798"/>
                </a:lnTo>
                <a:lnTo>
                  <a:pt x="390715" y="331177"/>
                </a:lnTo>
                <a:lnTo>
                  <a:pt x="143256" y="7264"/>
                </a:lnTo>
                <a:lnTo>
                  <a:pt x="137299" y="2425"/>
                </a:lnTo>
                <a:lnTo>
                  <a:pt x="125984" y="0"/>
                </a:lnTo>
                <a:close/>
              </a:path>
            </a:pathLst>
          </a:custGeom>
          <a:solidFill>
            <a:srgbClr val="3435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169537" y="1410463"/>
            <a:ext cx="205227" cy="18173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372992" y="1298448"/>
            <a:ext cx="202407" cy="131445"/>
          </a:xfrm>
          <a:custGeom>
            <a:avLst/>
            <a:gdLst/>
            <a:ahLst/>
            <a:cxnLst/>
            <a:rect l="l" t="t" r="r" b="b"/>
            <a:pathLst>
              <a:path w="269875" h="175260">
                <a:moveTo>
                  <a:pt x="186321" y="0"/>
                </a:moveTo>
                <a:lnTo>
                  <a:pt x="0" y="112547"/>
                </a:lnTo>
                <a:lnTo>
                  <a:pt x="26073" y="175260"/>
                </a:lnTo>
                <a:lnTo>
                  <a:pt x="269747" y="44424"/>
                </a:lnTo>
                <a:lnTo>
                  <a:pt x="186321" y="0"/>
                </a:lnTo>
                <a:close/>
              </a:path>
            </a:pathLst>
          </a:custGeom>
          <a:solidFill>
            <a:srgbClr val="F19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554730" y="1186436"/>
            <a:ext cx="390049" cy="506730"/>
          </a:xfrm>
          <a:custGeom>
            <a:avLst/>
            <a:gdLst/>
            <a:ahLst/>
            <a:cxnLst/>
            <a:rect l="l" t="t" r="r" b="b"/>
            <a:pathLst>
              <a:path w="520064" h="675639">
                <a:moveTo>
                  <a:pt x="410044" y="0"/>
                </a:moveTo>
                <a:lnTo>
                  <a:pt x="252006" y="75565"/>
                </a:lnTo>
                <a:lnTo>
                  <a:pt x="216331" y="128295"/>
                </a:lnTo>
                <a:lnTo>
                  <a:pt x="186194" y="185267"/>
                </a:lnTo>
                <a:lnTo>
                  <a:pt x="153212" y="253542"/>
                </a:lnTo>
                <a:lnTo>
                  <a:pt x="136232" y="290271"/>
                </a:lnTo>
                <a:lnTo>
                  <a:pt x="119253" y="327850"/>
                </a:lnTo>
                <a:lnTo>
                  <a:pt x="102514" y="365620"/>
                </a:lnTo>
                <a:lnTo>
                  <a:pt x="86233" y="402920"/>
                </a:lnTo>
                <a:lnTo>
                  <a:pt x="70662" y="439089"/>
                </a:lnTo>
                <a:lnTo>
                  <a:pt x="42595" y="505409"/>
                </a:lnTo>
                <a:lnTo>
                  <a:pt x="20193" y="559320"/>
                </a:lnTo>
                <a:lnTo>
                  <a:pt x="0" y="608761"/>
                </a:lnTo>
                <a:lnTo>
                  <a:pt x="287337" y="675132"/>
                </a:lnTo>
                <a:lnTo>
                  <a:pt x="466077" y="305079"/>
                </a:lnTo>
                <a:lnTo>
                  <a:pt x="483133" y="257035"/>
                </a:lnTo>
                <a:lnTo>
                  <a:pt x="499719" y="191795"/>
                </a:lnTo>
                <a:lnTo>
                  <a:pt x="512762" y="131533"/>
                </a:lnTo>
                <a:lnTo>
                  <a:pt x="519684" y="96418"/>
                </a:lnTo>
                <a:lnTo>
                  <a:pt x="410044" y="0"/>
                </a:lnTo>
                <a:close/>
              </a:path>
            </a:pathLst>
          </a:custGeom>
          <a:solidFill>
            <a:srgbClr val="292B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300986" y="1361312"/>
            <a:ext cx="134870" cy="12573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853056" y="964691"/>
            <a:ext cx="225266" cy="322421"/>
          </a:xfrm>
          <a:custGeom>
            <a:avLst/>
            <a:gdLst/>
            <a:ahLst/>
            <a:cxnLst/>
            <a:rect l="l" t="t" r="r" b="b"/>
            <a:pathLst>
              <a:path w="300354" h="429894">
                <a:moveTo>
                  <a:pt x="149440" y="0"/>
                </a:moveTo>
                <a:lnTo>
                  <a:pt x="100139" y="3530"/>
                </a:lnTo>
                <a:lnTo>
                  <a:pt x="55803" y="21386"/>
                </a:lnTo>
                <a:lnTo>
                  <a:pt x="21513" y="54140"/>
                </a:lnTo>
                <a:lnTo>
                  <a:pt x="2336" y="102323"/>
                </a:lnTo>
                <a:lnTo>
                  <a:pt x="0" y="132397"/>
                </a:lnTo>
                <a:lnTo>
                  <a:pt x="1028" y="149542"/>
                </a:lnTo>
                <a:lnTo>
                  <a:pt x="12649" y="195122"/>
                </a:lnTo>
                <a:lnTo>
                  <a:pt x="22631" y="219329"/>
                </a:lnTo>
                <a:lnTo>
                  <a:pt x="26822" y="229184"/>
                </a:lnTo>
                <a:lnTo>
                  <a:pt x="29832" y="237363"/>
                </a:lnTo>
                <a:lnTo>
                  <a:pt x="31165" y="243738"/>
                </a:lnTo>
                <a:lnTo>
                  <a:pt x="31191" y="244563"/>
                </a:lnTo>
                <a:lnTo>
                  <a:pt x="28752" y="255346"/>
                </a:lnTo>
                <a:lnTo>
                  <a:pt x="23177" y="271246"/>
                </a:lnTo>
                <a:lnTo>
                  <a:pt x="17145" y="286651"/>
                </a:lnTo>
                <a:lnTo>
                  <a:pt x="12992" y="296735"/>
                </a:lnTo>
                <a:lnTo>
                  <a:pt x="114388" y="429768"/>
                </a:lnTo>
                <a:lnTo>
                  <a:pt x="148196" y="332028"/>
                </a:lnTo>
                <a:lnTo>
                  <a:pt x="247290" y="332028"/>
                </a:lnTo>
                <a:lnTo>
                  <a:pt x="250431" y="322795"/>
                </a:lnTo>
                <a:lnTo>
                  <a:pt x="254736" y="310972"/>
                </a:lnTo>
                <a:lnTo>
                  <a:pt x="258584" y="301167"/>
                </a:lnTo>
                <a:lnTo>
                  <a:pt x="262305" y="292341"/>
                </a:lnTo>
                <a:lnTo>
                  <a:pt x="270662" y="273405"/>
                </a:lnTo>
                <a:lnTo>
                  <a:pt x="272986" y="268033"/>
                </a:lnTo>
                <a:lnTo>
                  <a:pt x="284784" y="265468"/>
                </a:lnTo>
                <a:lnTo>
                  <a:pt x="293420" y="261061"/>
                </a:lnTo>
                <a:lnTo>
                  <a:pt x="298653" y="254749"/>
                </a:lnTo>
                <a:lnTo>
                  <a:pt x="300228" y="246418"/>
                </a:lnTo>
                <a:lnTo>
                  <a:pt x="297891" y="235991"/>
                </a:lnTo>
                <a:lnTo>
                  <a:pt x="291401" y="223354"/>
                </a:lnTo>
                <a:lnTo>
                  <a:pt x="283387" y="212039"/>
                </a:lnTo>
                <a:lnTo>
                  <a:pt x="293471" y="177965"/>
                </a:lnTo>
                <a:lnTo>
                  <a:pt x="297205" y="146646"/>
                </a:lnTo>
                <a:lnTo>
                  <a:pt x="295211" y="118148"/>
                </a:lnTo>
                <a:lnTo>
                  <a:pt x="288137" y="92532"/>
                </a:lnTo>
                <a:lnTo>
                  <a:pt x="261277" y="50253"/>
                </a:lnTo>
                <a:lnTo>
                  <a:pt x="221678" y="20370"/>
                </a:lnTo>
                <a:lnTo>
                  <a:pt x="174383" y="3441"/>
                </a:lnTo>
                <a:lnTo>
                  <a:pt x="149440" y="0"/>
                </a:lnTo>
                <a:close/>
              </a:path>
              <a:path w="300354" h="429894">
                <a:moveTo>
                  <a:pt x="247290" y="332028"/>
                </a:moveTo>
                <a:lnTo>
                  <a:pt x="148196" y="332028"/>
                </a:lnTo>
                <a:lnTo>
                  <a:pt x="152120" y="335178"/>
                </a:lnTo>
                <a:lnTo>
                  <a:pt x="190944" y="359244"/>
                </a:lnTo>
                <a:lnTo>
                  <a:pt x="219722" y="365569"/>
                </a:lnTo>
                <a:lnTo>
                  <a:pt x="232765" y="362445"/>
                </a:lnTo>
                <a:lnTo>
                  <a:pt x="239191" y="356730"/>
                </a:lnTo>
                <a:lnTo>
                  <a:pt x="245364" y="337693"/>
                </a:lnTo>
                <a:lnTo>
                  <a:pt x="247290" y="332028"/>
                </a:lnTo>
                <a:close/>
              </a:path>
            </a:pathLst>
          </a:custGeom>
          <a:solidFill>
            <a:srgbClr val="F19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35249" y="1744219"/>
            <a:ext cx="588645" cy="528161"/>
          </a:xfrm>
          <a:custGeom>
            <a:avLst/>
            <a:gdLst/>
            <a:ahLst/>
            <a:cxnLst/>
            <a:rect l="l" t="t" r="r" b="b"/>
            <a:pathLst>
              <a:path w="784860" h="704214">
                <a:moveTo>
                  <a:pt x="550240" y="0"/>
                </a:moveTo>
                <a:lnTo>
                  <a:pt x="545858" y="38963"/>
                </a:lnTo>
                <a:lnTo>
                  <a:pt x="535266" y="97802"/>
                </a:lnTo>
                <a:lnTo>
                  <a:pt x="526275" y="144208"/>
                </a:lnTo>
                <a:lnTo>
                  <a:pt x="516712" y="192074"/>
                </a:lnTo>
                <a:lnTo>
                  <a:pt x="503123" y="258533"/>
                </a:lnTo>
                <a:lnTo>
                  <a:pt x="488886" y="326631"/>
                </a:lnTo>
                <a:lnTo>
                  <a:pt x="0" y="589597"/>
                </a:lnTo>
                <a:lnTo>
                  <a:pt x="35280" y="704088"/>
                </a:lnTo>
                <a:lnTo>
                  <a:pt x="308190" y="594398"/>
                </a:lnTo>
                <a:lnTo>
                  <a:pt x="454558" y="533120"/>
                </a:lnTo>
                <a:lnTo>
                  <a:pt x="546176" y="493204"/>
                </a:lnTo>
                <a:lnTo>
                  <a:pt x="587451" y="474522"/>
                </a:lnTo>
                <a:lnTo>
                  <a:pt x="624484" y="457136"/>
                </a:lnTo>
                <a:lnTo>
                  <a:pt x="682155" y="427621"/>
                </a:lnTo>
                <a:lnTo>
                  <a:pt x="784860" y="65049"/>
                </a:lnTo>
                <a:lnTo>
                  <a:pt x="550240" y="0"/>
                </a:lnTo>
                <a:close/>
              </a:path>
            </a:pathLst>
          </a:custGeom>
          <a:solidFill>
            <a:srgbClr val="3461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459860" y="1221871"/>
            <a:ext cx="422910" cy="165734"/>
          </a:xfrm>
          <a:custGeom>
            <a:avLst/>
            <a:gdLst/>
            <a:ahLst/>
            <a:cxnLst/>
            <a:rect l="l" t="t" r="r" b="b"/>
            <a:pathLst>
              <a:path w="563879" h="220980">
                <a:moveTo>
                  <a:pt x="393420" y="0"/>
                </a:moveTo>
                <a:lnTo>
                  <a:pt x="329196" y="3454"/>
                </a:lnTo>
                <a:lnTo>
                  <a:pt x="241147" y="11887"/>
                </a:lnTo>
                <a:lnTo>
                  <a:pt x="185369" y="18643"/>
                </a:lnTo>
                <a:lnTo>
                  <a:pt x="0" y="129565"/>
                </a:lnTo>
                <a:lnTo>
                  <a:pt x="52082" y="220979"/>
                </a:lnTo>
                <a:lnTo>
                  <a:pt x="182283" y="154292"/>
                </a:lnTo>
                <a:lnTo>
                  <a:pt x="527405" y="149059"/>
                </a:lnTo>
                <a:lnTo>
                  <a:pt x="540931" y="144398"/>
                </a:lnTo>
                <a:lnTo>
                  <a:pt x="552818" y="131838"/>
                </a:lnTo>
                <a:lnTo>
                  <a:pt x="561111" y="113487"/>
                </a:lnTo>
                <a:lnTo>
                  <a:pt x="563880" y="91490"/>
                </a:lnTo>
                <a:lnTo>
                  <a:pt x="562584" y="79781"/>
                </a:lnTo>
                <a:lnTo>
                  <a:pt x="545058" y="44996"/>
                </a:lnTo>
                <a:lnTo>
                  <a:pt x="501967" y="16332"/>
                </a:lnTo>
                <a:lnTo>
                  <a:pt x="455803" y="4152"/>
                </a:lnTo>
                <a:lnTo>
                  <a:pt x="426758" y="939"/>
                </a:lnTo>
                <a:lnTo>
                  <a:pt x="393420" y="0"/>
                </a:lnTo>
                <a:close/>
              </a:path>
            </a:pathLst>
          </a:custGeom>
          <a:solidFill>
            <a:srgbClr val="B9E8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986604" y="960474"/>
            <a:ext cx="103050" cy="11417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851948" y="960473"/>
            <a:ext cx="236696" cy="187643"/>
          </a:xfrm>
          <a:custGeom>
            <a:avLst/>
            <a:gdLst/>
            <a:ahLst/>
            <a:cxnLst/>
            <a:rect l="l" t="t" r="r" b="b"/>
            <a:pathLst>
              <a:path w="315595" h="250190">
                <a:moveTo>
                  <a:pt x="186791" y="0"/>
                </a:moveTo>
                <a:lnTo>
                  <a:pt x="93205" y="0"/>
                </a:lnTo>
                <a:lnTo>
                  <a:pt x="83832" y="3886"/>
                </a:lnTo>
                <a:lnTo>
                  <a:pt x="51816" y="24663"/>
                </a:lnTo>
                <a:lnTo>
                  <a:pt x="23101" y="58496"/>
                </a:lnTo>
                <a:lnTo>
                  <a:pt x="4000" y="107911"/>
                </a:lnTo>
                <a:lnTo>
                  <a:pt x="0" y="153530"/>
                </a:lnTo>
                <a:lnTo>
                  <a:pt x="1193" y="167386"/>
                </a:lnTo>
                <a:lnTo>
                  <a:pt x="13271" y="214020"/>
                </a:lnTo>
                <a:lnTo>
                  <a:pt x="32308" y="249974"/>
                </a:lnTo>
                <a:lnTo>
                  <a:pt x="37782" y="247218"/>
                </a:lnTo>
                <a:lnTo>
                  <a:pt x="72898" y="226707"/>
                </a:lnTo>
                <a:lnTo>
                  <a:pt x="116293" y="193725"/>
                </a:lnTo>
                <a:lnTo>
                  <a:pt x="148475" y="162420"/>
                </a:lnTo>
                <a:lnTo>
                  <a:pt x="173812" y="131813"/>
                </a:lnTo>
                <a:lnTo>
                  <a:pt x="179539" y="123596"/>
                </a:lnTo>
                <a:lnTo>
                  <a:pt x="288117" y="123596"/>
                </a:lnTo>
                <a:lnTo>
                  <a:pt x="179539" y="7810"/>
                </a:lnTo>
                <a:lnTo>
                  <a:pt x="180149" y="4381"/>
                </a:lnTo>
                <a:lnTo>
                  <a:pt x="182448" y="1676"/>
                </a:lnTo>
                <a:lnTo>
                  <a:pt x="186791" y="0"/>
                </a:lnTo>
                <a:close/>
              </a:path>
              <a:path w="315595" h="250190">
                <a:moveTo>
                  <a:pt x="288117" y="123596"/>
                </a:moveTo>
                <a:lnTo>
                  <a:pt x="179539" y="123596"/>
                </a:lnTo>
                <a:lnTo>
                  <a:pt x="314972" y="152234"/>
                </a:lnTo>
                <a:lnTo>
                  <a:pt x="288117" y="123596"/>
                </a:lnTo>
                <a:close/>
              </a:path>
            </a:pathLst>
          </a:custGeom>
          <a:solidFill>
            <a:srgbClr val="3435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913632" y="1072138"/>
            <a:ext cx="38100" cy="61913"/>
          </a:xfrm>
          <a:custGeom>
            <a:avLst/>
            <a:gdLst/>
            <a:ahLst/>
            <a:cxnLst/>
            <a:rect l="l" t="t" r="r" b="b"/>
            <a:pathLst>
              <a:path w="50800" h="82550">
                <a:moveTo>
                  <a:pt x="16040" y="0"/>
                </a:moveTo>
                <a:lnTo>
                  <a:pt x="6921" y="2946"/>
                </a:lnTo>
                <a:lnTo>
                  <a:pt x="1777" y="10833"/>
                </a:lnTo>
                <a:lnTo>
                  <a:pt x="0" y="22212"/>
                </a:lnTo>
                <a:lnTo>
                  <a:pt x="1003" y="35610"/>
                </a:lnTo>
                <a:lnTo>
                  <a:pt x="14795" y="73444"/>
                </a:lnTo>
                <a:lnTo>
                  <a:pt x="25349" y="82295"/>
                </a:lnTo>
                <a:lnTo>
                  <a:pt x="50291" y="33921"/>
                </a:lnTo>
                <a:lnTo>
                  <a:pt x="48234" y="28219"/>
                </a:lnTo>
                <a:lnTo>
                  <a:pt x="41567" y="15900"/>
                </a:lnTo>
                <a:lnTo>
                  <a:pt x="29514" y="4152"/>
                </a:lnTo>
                <a:lnTo>
                  <a:pt x="16040" y="0"/>
                </a:lnTo>
                <a:close/>
              </a:path>
            </a:pathLst>
          </a:custGeom>
          <a:solidFill>
            <a:srgbClr val="F190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902202" y="1239012"/>
            <a:ext cx="36671" cy="124778"/>
          </a:xfrm>
          <a:custGeom>
            <a:avLst/>
            <a:gdLst/>
            <a:ahLst/>
            <a:cxnLst/>
            <a:rect l="l" t="t" r="r" b="b"/>
            <a:pathLst>
              <a:path w="48895" h="166369">
                <a:moveTo>
                  <a:pt x="0" y="0"/>
                </a:moveTo>
                <a:lnTo>
                  <a:pt x="25082" y="166116"/>
                </a:lnTo>
                <a:lnTo>
                  <a:pt x="48768" y="63500"/>
                </a:lnTo>
                <a:lnTo>
                  <a:pt x="0" y="0"/>
                </a:lnTo>
                <a:close/>
              </a:path>
            </a:pathLst>
          </a:custGeom>
          <a:solidFill>
            <a:srgbClr val="B9E8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188970" y="3306701"/>
            <a:ext cx="549782" cy="57035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021070" y="2189991"/>
            <a:ext cx="208122" cy="87154"/>
          </a:xfrm>
          <a:custGeom>
            <a:avLst/>
            <a:gdLst/>
            <a:ahLst/>
            <a:cxnLst/>
            <a:rect l="l" t="t" r="r" b="b"/>
            <a:pathLst>
              <a:path w="277495" h="116205">
                <a:moveTo>
                  <a:pt x="80683" y="0"/>
                </a:moveTo>
                <a:lnTo>
                  <a:pt x="0" y="29857"/>
                </a:lnTo>
                <a:lnTo>
                  <a:pt x="38" y="32423"/>
                </a:lnTo>
                <a:lnTo>
                  <a:pt x="507" y="39496"/>
                </a:lnTo>
                <a:lnTo>
                  <a:pt x="10375" y="78460"/>
                </a:lnTo>
                <a:lnTo>
                  <a:pt x="35229" y="115823"/>
                </a:lnTo>
                <a:lnTo>
                  <a:pt x="277266" y="45491"/>
                </a:lnTo>
                <a:lnTo>
                  <a:pt x="277367" y="42887"/>
                </a:lnTo>
                <a:lnTo>
                  <a:pt x="277050" y="36207"/>
                </a:lnTo>
                <a:lnTo>
                  <a:pt x="275310" y="27165"/>
                </a:lnTo>
                <a:lnTo>
                  <a:pt x="271183" y="17475"/>
                </a:lnTo>
                <a:lnTo>
                  <a:pt x="267322" y="13017"/>
                </a:lnTo>
                <a:lnTo>
                  <a:pt x="110705" y="13017"/>
                </a:lnTo>
                <a:lnTo>
                  <a:pt x="80683" y="0"/>
                </a:lnTo>
                <a:close/>
              </a:path>
              <a:path w="277495" h="116205">
                <a:moveTo>
                  <a:pt x="234797" y="1676"/>
                </a:moveTo>
                <a:lnTo>
                  <a:pt x="221221" y="3809"/>
                </a:lnTo>
                <a:lnTo>
                  <a:pt x="110705" y="13017"/>
                </a:lnTo>
                <a:lnTo>
                  <a:pt x="267322" y="13017"/>
                </a:lnTo>
                <a:lnTo>
                  <a:pt x="263715" y="8851"/>
                </a:lnTo>
                <a:lnTo>
                  <a:pt x="251904" y="3022"/>
                </a:lnTo>
                <a:lnTo>
                  <a:pt x="234797" y="1676"/>
                </a:lnTo>
                <a:close/>
              </a:path>
            </a:pathLst>
          </a:custGeom>
          <a:solidFill>
            <a:srgbClr val="39393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071246" y="2200273"/>
            <a:ext cx="91440" cy="210503"/>
          </a:xfrm>
          <a:custGeom>
            <a:avLst/>
            <a:gdLst/>
            <a:ahLst/>
            <a:cxnLst/>
            <a:rect l="l" t="t" r="r" b="b"/>
            <a:pathLst>
              <a:path w="121920" h="280669">
                <a:moveTo>
                  <a:pt x="91338" y="0"/>
                </a:moveTo>
                <a:lnTo>
                  <a:pt x="43446" y="12217"/>
                </a:lnTo>
                <a:lnTo>
                  <a:pt x="0" y="41541"/>
                </a:lnTo>
                <a:lnTo>
                  <a:pt x="79679" y="280416"/>
                </a:lnTo>
                <a:lnTo>
                  <a:pt x="117055" y="262115"/>
                </a:lnTo>
                <a:lnTo>
                  <a:pt x="121919" y="248221"/>
                </a:lnTo>
                <a:lnTo>
                  <a:pt x="121399" y="228650"/>
                </a:lnTo>
                <a:lnTo>
                  <a:pt x="120040" y="222084"/>
                </a:lnTo>
                <a:lnTo>
                  <a:pt x="105778" y="112864"/>
                </a:lnTo>
                <a:lnTo>
                  <a:pt x="117424" y="81699"/>
                </a:lnTo>
                <a:lnTo>
                  <a:pt x="91338" y="0"/>
                </a:lnTo>
                <a:close/>
              </a:path>
            </a:pathLst>
          </a:custGeom>
          <a:solidFill>
            <a:srgbClr val="39393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920491" y="1263016"/>
            <a:ext cx="21907" cy="42386"/>
          </a:xfrm>
          <a:custGeom>
            <a:avLst/>
            <a:gdLst/>
            <a:ahLst/>
            <a:cxnLst/>
            <a:rect l="l" t="t" r="r" b="b"/>
            <a:pathLst>
              <a:path w="29210" h="56514">
                <a:moveTo>
                  <a:pt x="0" y="0"/>
                </a:moveTo>
                <a:lnTo>
                  <a:pt x="20091" y="56388"/>
                </a:lnTo>
                <a:lnTo>
                  <a:pt x="28956" y="15709"/>
                </a:lnTo>
                <a:lnTo>
                  <a:pt x="0" y="0"/>
                </a:lnTo>
                <a:close/>
              </a:path>
            </a:pathLst>
          </a:custGeom>
          <a:solidFill>
            <a:srgbClr val="E02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873626" y="1287017"/>
            <a:ext cx="61913" cy="216218"/>
          </a:xfrm>
          <a:custGeom>
            <a:avLst/>
            <a:gdLst/>
            <a:ahLst/>
            <a:cxnLst/>
            <a:rect l="l" t="t" r="r" b="b"/>
            <a:pathLst>
              <a:path w="82550" h="288289">
                <a:moveTo>
                  <a:pt x="73380" y="0"/>
                </a:moveTo>
                <a:lnTo>
                  <a:pt x="0" y="226885"/>
                </a:lnTo>
                <a:lnTo>
                  <a:pt x="20574" y="288036"/>
                </a:lnTo>
                <a:lnTo>
                  <a:pt x="51435" y="260756"/>
                </a:lnTo>
                <a:lnTo>
                  <a:pt x="82296" y="24841"/>
                </a:lnTo>
                <a:lnTo>
                  <a:pt x="73380" y="0"/>
                </a:lnTo>
                <a:close/>
              </a:path>
            </a:pathLst>
          </a:custGeom>
          <a:solidFill>
            <a:srgbClr val="E02C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541017" y="1643632"/>
            <a:ext cx="568166" cy="579596"/>
          </a:xfrm>
          <a:custGeom>
            <a:avLst/>
            <a:gdLst/>
            <a:ahLst/>
            <a:cxnLst/>
            <a:rect l="l" t="t" r="r" b="b"/>
            <a:pathLst>
              <a:path w="757554" h="772794">
                <a:moveTo>
                  <a:pt x="724713" y="206692"/>
                </a:moveTo>
                <a:lnTo>
                  <a:pt x="559015" y="206692"/>
                </a:lnTo>
                <a:lnTo>
                  <a:pt x="562165" y="252183"/>
                </a:lnTo>
                <a:lnTo>
                  <a:pt x="565937" y="302628"/>
                </a:lnTo>
                <a:lnTo>
                  <a:pt x="571030" y="365823"/>
                </a:lnTo>
                <a:lnTo>
                  <a:pt x="577329" y="437464"/>
                </a:lnTo>
                <a:lnTo>
                  <a:pt x="584733" y="513295"/>
                </a:lnTo>
                <a:lnTo>
                  <a:pt x="588797" y="551434"/>
                </a:lnTo>
                <a:lnTo>
                  <a:pt x="597636" y="625500"/>
                </a:lnTo>
                <a:lnTo>
                  <a:pt x="607288" y="693013"/>
                </a:lnTo>
                <a:lnTo>
                  <a:pt x="617651" y="749719"/>
                </a:lnTo>
                <a:lnTo>
                  <a:pt x="623062" y="772668"/>
                </a:lnTo>
                <a:lnTo>
                  <a:pt x="757428" y="728459"/>
                </a:lnTo>
                <a:lnTo>
                  <a:pt x="755916" y="687565"/>
                </a:lnTo>
                <a:lnTo>
                  <a:pt x="753198" y="623062"/>
                </a:lnTo>
                <a:lnTo>
                  <a:pt x="751306" y="582587"/>
                </a:lnTo>
                <a:lnTo>
                  <a:pt x="749071" y="537933"/>
                </a:lnTo>
                <a:lnTo>
                  <a:pt x="746467" y="490093"/>
                </a:lnTo>
                <a:lnTo>
                  <a:pt x="743508" y="440042"/>
                </a:lnTo>
                <a:lnTo>
                  <a:pt x="740168" y="388759"/>
                </a:lnTo>
                <a:lnTo>
                  <a:pt x="736460" y="337235"/>
                </a:lnTo>
                <a:lnTo>
                  <a:pt x="732383" y="286461"/>
                </a:lnTo>
                <a:lnTo>
                  <a:pt x="727925" y="237388"/>
                </a:lnTo>
                <a:lnTo>
                  <a:pt x="724713" y="206692"/>
                </a:lnTo>
                <a:close/>
              </a:path>
              <a:path w="757554" h="772794">
                <a:moveTo>
                  <a:pt x="18440" y="0"/>
                </a:moveTo>
                <a:lnTo>
                  <a:pt x="13322" y="11404"/>
                </a:lnTo>
                <a:lnTo>
                  <a:pt x="2806" y="47561"/>
                </a:lnTo>
                <a:lnTo>
                  <a:pt x="0" y="85039"/>
                </a:lnTo>
                <a:lnTo>
                  <a:pt x="876" y="97472"/>
                </a:lnTo>
                <a:lnTo>
                  <a:pt x="19926" y="155816"/>
                </a:lnTo>
                <a:lnTo>
                  <a:pt x="53848" y="191401"/>
                </a:lnTo>
                <a:lnTo>
                  <a:pt x="94716" y="205562"/>
                </a:lnTo>
                <a:lnTo>
                  <a:pt x="150926" y="214452"/>
                </a:lnTo>
                <a:lnTo>
                  <a:pt x="217474" y="219011"/>
                </a:lnTo>
                <a:lnTo>
                  <a:pt x="289407" y="220154"/>
                </a:lnTo>
                <a:lnTo>
                  <a:pt x="325843" y="219748"/>
                </a:lnTo>
                <a:lnTo>
                  <a:pt x="396519" y="217500"/>
                </a:lnTo>
                <a:lnTo>
                  <a:pt x="460159" y="214160"/>
                </a:lnTo>
                <a:lnTo>
                  <a:pt x="511759" y="210629"/>
                </a:lnTo>
                <a:lnTo>
                  <a:pt x="555752" y="206997"/>
                </a:lnTo>
                <a:lnTo>
                  <a:pt x="559015" y="206692"/>
                </a:lnTo>
                <a:lnTo>
                  <a:pt x="724713" y="206692"/>
                </a:lnTo>
                <a:lnTo>
                  <a:pt x="717842" y="148348"/>
                </a:lnTo>
                <a:lnTo>
                  <a:pt x="712228" y="110337"/>
                </a:lnTo>
                <a:lnTo>
                  <a:pt x="699782" y="52260"/>
                </a:lnTo>
                <a:lnTo>
                  <a:pt x="685711" y="24625"/>
                </a:lnTo>
                <a:lnTo>
                  <a:pt x="18440" y="0"/>
                </a:lnTo>
                <a:close/>
              </a:path>
            </a:pathLst>
          </a:custGeom>
          <a:solidFill>
            <a:srgbClr val="3939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023110" y="3862192"/>
            <a:ext cx="603502" cy="56807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404228" y="3097530"/>
            <a:ext cx="26670" cy="40005"/>
          </a:xfrm>
          <a:custGeom>
            <a:avLst/>
            <a:gdLst/>
            <a:ahLst/>
            <a:cxnLst/>
            <a:rect l="l" t="t" r="r" b="b"/>
            <a:pathLst>
              <a:path w="35559" h="53339">
                <a:moveTo>
                  <a:pt x="27139" y="0"/>
                </a:moveTo>
                <a:lnTo>
                  <a:pt x="7734" y="0"/>
                </a:lnTo>
                <a:lnTo>
                  <a:pt x="0" y="7823"/>
                </a:lnTo>
                <a:lnTo>
                  <a:pt x="0" y="45516"/>
                </a:lnTo>
                <a:lnTo>
                  <a:pt x="7734" y="53340"/>
                </a:lnTo>
                <a:lnTo>
                  <a:pt x="27139" y="53340"/>
                </a:lnTo>
                <a:lnTo>
                  <a:pt x="35052" y="45516"/>
                </a:lnTo>
                <a:lnTo>
                  <a:pt x="35052" y="7823"/>
                </a:lnTo>
                <a:lnTo>
                  <a:pt x="27139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404229" y="3158108"/>
            <a:ext cx="25241" cy="39052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25958" y="0"/>
                </a:moveTo>
                <a:lnTo>
                  <a:pt x="7569" y="0"/>
                </a:lnTo>
                <a:lnTo>
                  <a:pt x="0" y="7429"/>
                </a:lnTo>
                <a:lnTo>
                  <a:pt x="0" y="44221"/>
                </a:lnTo>
                <a:lnTo>
                  <a:pt x="7569" y="51816"/>
                </a:lnTo>
                <a:lnTo>
                  <a:pt x="25958" y="51816"/>
                </a:lnTo>
                <a:lnTo>
                  <a:pt x="33528" y="44221"/>
                </a:lnTo>
                <a:lnTo>
                  <a:pt x="33528" y="7429"/>
                </a:lnTo>
                <a:lnTo>
                  <a:pt x="25958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403086" y="3217550"/>
            <a:ext cx="25241" cy="39052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25958" y="0"/>
                </a:moveTo>
                <a:lnTo>
                  <a:pt x="7391" y="0"/>
                </a:lnTo>
                <a:lnTo>
                  <a:pt x="0" y="7594"/>
                </a:lnTo>
                <a:lnTo>
                  <a:pt x="0" y="44386"/>
                </a:lnTo>
                <a:lnTo>
                  <a:pt x="7391" y="51816"/>
                </a:lnTo>
                <a:lnTo>
                  <a:pt x="25958" y="51816"/>
                </a:lnTo>
                <a:lnTo>
                  <a:pt x="33528" y="44386"/>
                </a:lnTo>
                <a:lnTo>
                  <a:pt x="33528" y="7594"/>
                </a:lnTo>
                <a:lnTo>
                  <a:pt x="25958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400800" y="3275838"/>
            <a:ext cx="27623" cy="40005"/>
          </a:xfrm>
          <a:custGeom>
            <a:avLst/>
            <a:gdLst/>
            <a:ahLst/>
            <a:cxnLst/>
            <a:rect l="l" t="t" r="r" b="b"/>
            <a:pathLst>
              <a:path w="36829" h="53339">
                <a:moveTo>
                  <a:pt x="10972" y="0"/>
                </a:moveTo>
                <a:lnTo>
                  <a:pt x="2781" y="7111"/>
                </a:lnTo>
                <a:lnTo>
                  <a:pt x="2082" y="16713"/>
                </a:lnTo>
                <a:lnTo>
                  <a:pt x="698" y="33959"/>
                </a:lnTo>
                <a:lnTo>
                  <a:pt x="0" y="43560"/>
                </a:lnTo>
                <a:lnTo>
                  <a:pt x="6959" y="51917"/>
                </a:lnTo>
                <a:lnTo>
                  <a:pt x="25781" y="53339"/>
                </a:lnTo>
                <a:lnTo>
                  <a:pt x="33959" y="46227"/>
                </a:lnTo>
                <a:lnTo>
                  <a:pt x="36576" y="9778"/>
                </a:lnTo>
                <a:lnTo>
                  <a:pt x="29603" y="1422"/>
                </a:lnTo>
                <a:lnTo>
                  <a:pt x="10972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405372" y="3039234"/>
            <a:ext cx="25241" cy="381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25958" y="0"/>
                </a:moveTo>
                <a:lnTo>
                  <a:pt x="7569" y="0"/>
                </a:lnTo>
                <a:lnTo>
                  <a:pt x="0" y="7581"/>
                </a:lnTo>
                <a:lnTo>
                  <a:pt x="0" y="42887"/>
                </a:lnTo>
                <a:lnTo>
                  <a:pt x="7569" y="50292"/>
                </a:lnTo>
                <a:lnTo>
                  <a:pt x="25958" y="50292"/>
                </a:lnTo>
                <a:lnTo>
                  <a:pt x="33528" y="42887"/>
                </a:lnTo>
                <a:lnTo>
                  <a:pt x="33528" y="7581"/>
                </a:lnTo>
                <a:lnTo>
                  <a:pt x="25958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403086" y="3318130"/>
            <a:ext cx="21907" cy="25241"/>
          </a:xfrm>
          <a:custGeom>
            <a:avLst/>
            <a:gdLst/>
            <a:ahLst/>
            <a:cxnLst/>
            <a:rect l="l" t="t" r="r" b="b"/>
            <a:pathLst>
              <a:path w="29209" h="33654">
                <a:moveTo>
                  <a:pt x="15151" y="0"/>
                </a:moveTo>
                <a:lnTo>
                  <a:pt x="0" y="7734"/>
                </a:lnTo>
                <a:lnTo>
                  <a:pt x="0" y="25793"/>
                </a:lnTo>
                <a:lnTo>
                  <a:pt x="15151" y="33527"/>
                </a:lnTo>
                <a:lnTo>
                  <a:pt x="28955" y="25793"/>
                </a:lnTo>
                <a:lnTo>
                  <a:pt x="28955" y="7734"/>
                </a:lnTo>
                <a:lnTo>
                  <a:pt x="15151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183506" y="3504437"/>
            <a:ext cx="25241" cy="381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26136" y="0"/>
                </a:moveTo>
                <a:lnTo>
                  <a:pt x="7569" y="0"/>
                </a:lnTo>
                <a:lnTo>
                  <a:pt x="0" y="7493"/>
                </a:lnTo>
                <a:lnTo>
                  <a:pt x="0" y="42799"/>
                </a:lnTo>
                <a:lnTo>
                  <a:pt x="7569" y="50292"/>
                </a:lnTo>
                <a:lnTo>
                  <a:pt x="26136" y="50292"/>
                </a:lnTo>
                <a:lnTo>
                  <a:pt x="33527" y="42799"/>
                </a:lnTo>
                <a:lnTo>
                  <a:pt x="33527" y="7493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183506" y="3562733"/>
            <a:ext cx="25241" cy="38576"/>
          </a:xfrm>
          <a:custGeom>
            <a:avLst/>
            <a:gdLst/>
            <a:ahLst/>
            <a:cxnLst/>
            <a:rect l="l" t="t" r="r" b="b"/>
            <a:pathLst>
              <a:path w="33654" h="51435">
                <a:moveTo>
                  <a:pt x="26136" y="0"/>
                </a:moveTo>
                <a:lnTo>
                  <a:pt x="7569" y="0"/>
                </a:lnTo>
                <a:lnTo>
                  <a:pt x="0" y="7569"/>
                </a:lnTo>
                <a:lnTo>
                  <a:pt x="0" y="43218"/>
                </a:lnTo>
                <a:lnTo>
                  <a:pt x="7569" y="50812"/>
                </a:lnTo>
                <a:lnTo>
                  <a:pt x="26136" y="50812"/>
                </a:lnTo>
                <a:lnTo>
                  <a:pt x="33528" y="43218"/>
                </a:lnTo>
                <a:lnTo>
                  <a:pt x="33528" y="7569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83506" y="3634052"/>
            <a:ext cx="25241" cy="38576"/>
          </a:xfrm>
          <a:custGeom>
            <a:avLst/>
            <a:gdLst/>
            <a:ahLst/>
            <a:cxnLst/>
            <a:rect l="l" t="t" r="r" b="b"/>
            <a:pathLst>
              <a:path w="33654" h="51435">
                <a:moveTo>
                  <a:pt x="26136" y="0"/>
                </a:moveTo>
                <a:lnTo>
                  <a:pt x="7569" y="0"/>
                </a:lnTo>
                <a:lnTo>
                  <a:pt x="0" y="7594"/>
                </a:lnTo>
                <a:lnTo>
                  <a:pt x="0" y="43230"/>
                </a:lnTo>
                <a:lnTo>
                  <a:pt x="7569" y="50825"/>
                </a:lnTo>
                <a:lnTo>
                  <a:pt x="26136" y="50825"/>
                </a:lnTo>
                <a:lnTo>
                  <a:pt x="33528" y="43230"/>
                </a:lnTo>
                <a:lnTo>
                  <a:pt x="33528" y="7594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183506" y="3705395"/>
            <a:ext cx="25241" cy="39529"/>
          </a:xfrm>
          <a:custGeom>
            <a:avLst/>
            <a:gdLst/>
            <a:ahLst/>
            <a:cxnLst/>
            <a:rect l="l" t="t" r="r" b="b"/>
            <a:pathLst>
              <a:path w="33654" h="52704">
                <a:moveTo>
                  <a:pt x="26136" y="0"/>
                </a:moveTo>
                <a:lnTo>
                  <a:pt x="7569" y="0"/>
                </a:lnTo>
                <a:lnTo>
                  <a:pt x="0" y="7569"/>
                </a:lnTo>
                <a:lnTo>
                  <a:pt x="0" y="44526"/>
                </a:lnTo>
                <a:lnTo>
                  <a:pt x="7569" y="52095"/>
                </a:lnTo>
                <a:lnTo>
                  <a:pt x="26136" y="52095"/>
                </a:lnTo>
                <a:lnTo>
                  <a:pt x="33528" y="44526"/>
                </a:lnTo>
                <a:lnTo>
                  <a:pt x="33528" y="7569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185790" y="3797046"/>
            <a:ext cx="21907" cy="26670"/>
          </a:xfrm>
          <a:custGeom>
            <a:avLst/>
            <a:gdLst/>
            <a:ahLst/>
            <a:cxnLst/>
            <a:rect l="l" t="t" r="r" b="b"/>
            <a:pathLst>
              <a:path w="29209" h="35560">
                <a:moveTo>
                  <a:pt x="13893" y="0"/>
                </a:moveTo>
                <a:lnTo>
                  <a:pt x="0" y="9105"/>
                </a:lnTo>
                <a:lnTo>
                  <a:pt x="0" y="25971"/>
                </a:lnTo>
                <a:lnTo>
                  <a:pt x="13893" y="35052"/>
                </a:lnTo>
                <a:lnTo>
                  <a:pt x="28956" y="25971"/>
                </a:lnTo>
                <a:lnTo>
                  <a:pt x="28956" y="9105"/>
                </a:lnTo>
                <a:lnTo>
                  <a:pt x="13893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503540" y="2276859"/>
            <a:ext cx="929264" cy="75438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73625" y="3923920"/>
            <a:ext cx="22860" cy="25241"/>
          </a:xfrm>
          <a:custGeom>
            <a:avLst/>
            <a:gdLst/>
            <a:ahLst/>
            <a:cxnLst/>
            <a:rect l="l" t="t" r="r" b="b"/>
            <a:pathLst>
              <a:path w="30479" h="33654">
                <a:moveTo>
                  <a:pt x="15951" y="0"/>
                </a:moveTo>
                <a:lnTo>
                  <a:pt x="0" y="7734"/>
                </a:lnTo>
                <a:lnTo>
                  <a:pt x="0" y="25793"/>
                </a:lnTo>
                <a:lnTo>
                  <a:pt x="15951" y="33527"/>
                </a:lnTo>
                <a:lnTo>
                  <a:pt x="30479" y="25793"/>
                </a:lnTo>
                <a:lnTo>
                  <a:pt x="30479" y="7734"/>
                </a:lnTo>
                <a:lnTo>
                  <a:pt x="15951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873627" y="3978778"/>
            <a:ext cx="25241" cy="381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26136" y="0"/>
                </a:moveTo>
                <a:lnTo>
                  <a:pt x="7569" y="0"/>
                </a:lnTo>
                <a:lnTo>
                  <a:pt x="0" y="7518"/>
                </a:lnTo>
                <a:lnTo>
                  <a:pt x="0" y="42786"/>
                </a:lnTo>
                <a:lnTo>
                  <a:pt x="7569" y="50291"/>
                </a:lnTo>
                <a:lnTo>
                  <a:pt x="26136" y="50291"/>
                </a:lnTo>
                <a:lnTo>
                  <a:pt x="33527" y="42786"/>
                </a:lnTo>
                <a:lnTo>
                  <a:pt x="33527" y="7518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873627" y="4032503"/>
            <a:ext cx="25241" cy="39052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26136" y="0"/>
                </a:moveTo>
                <a:lnTo>
                  <a:pt x="7569" y="0"/>
                </a:lnTo>
                <a:lnTo>
                  <a:pt x="0" y="7581"/>
                </a:lnTo>
                <a:lnTo>
                  <a:pt x="0" y="44475"/>
                </a:lnTo>
                <a:lnTo>
                  <a:pt x="7569" y="52057"/>
                </a:lnTo>
                <a:lnTo>
                  <a:pt x="26136" y="52057"/>
                </a:lnTo>
                <a:lnTo>
                  <a:pt x="33528" y="44475"/>
                </a:lnTo>
                <a:lnTo>
                  <a:pt x="33528" y="7581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873627" y="4099849"/>
            <a:ext cx="25241" cy="39052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26136" y="0"/>
                </a:moveTo>
                <a:lnTo>
                  <a:pt x="7569" y="0"/>
                </a:lnTo>
                <a:lnTo>
                  <a:pt x="0" y="7581"/>
                </a:lnTo>
                <a:lnTo>
                  <a:pt x="0" y="44500"/>
                </a:lnTo>
                <a:lnTo>
                  <a:pt x="7569" y="52057"/>
                </a:lnTo>
                <a:lnTo>
                  <a:pt x="26136" y="52057"/>
                </a:lnTo>
                <a:lnTo>
                  <a:pt x="33528" y="44500"/>
                </a:lnTo>
                <a:lnTo>
                  <a:pt x="33528" y="7581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73627" y="4168178"/>
            <a:ext cx="25241" cy="381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26136" y="0"/>
                </a:moveTo>
                <a:lnTo>
                  <a:pt x="7569" y="0"/>
                </a:lnTo>
                <a:lnTo>
                  <a:pt x="0" y="7569"/>
                </a:lnTo>
                <a:lnTo>
                  <a:pt x="0" y="43180"/>
                </a:lnTo>
                <a:lnTo>
                  <a:pt x="7569" y="50749"/>
                </a:lnTo>
                <a:lnTo>
                  <a:pt x="26136" y="50749"/>
                </a:lnTo>
                <a:lnTo>
                  <a:pt x="33528" y="43180"/>
                </a:lnTo>
                <a:lnTo>
                  <a:pt x="33528" y="7569"/>
                </a:lnTo>
                <a:lnTo>
                  <a:pt x="26136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3873625" y="4249674"/>
            <a:ext cx="22860" cy="26670"/>
          </a:xfrm>
          <a:custGeom>
            <a:avLst/>
            <a:gdLst/>
            <a:ahLst/>
            <a:cxnLst/>
            <a:rect l="l" t="t" r="r" b="b"/>
            <a:pathLst>
              <a:path w="30479" h="35560">
                <a:moveTo>
                  <a:pt x="15951" y="0"/>
                </a:moveTo>
                <a:lnTo>
                  <a:pt x="0" y="9105"/>
                </a:lnTo>
                <a:lnTo>
                  <a:pt x="0" y="25971"/>
                </a:lnTo>
                <a:lnTo>
                  <a:pt x="15951" y="35052"/>
                </a:lnTo>
                <a:lnTo>
                  <a:pt x="30479" y="25971"/>
                </a:lnTo>
                <a:lnTo>
                  <a:pt x="30479" y="9105"/>
                </a:lnTo>
                <a:lnTo>
                  <a:pt x="15951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602610" y="4458843"/>
            <a:ext cx="26670" cy="39052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27139" y="0"/>
                </a:moveTo>
                <a:lnTo>
                  <a:pt x="7912" y="0"/>
                </a:lnTo>
                <a:lnTo>
                  <a:pt x="0" y="7543"/>
                </a:lnTo>
                <a:lnTo>
                  <a:pt x="0" y="44284"/>
                </a:lnTo>
                <a:lnTo>
                  <a:pt x="7912" y="51815"/>
                </a:lnTo>
                <a:lnTo>
                  <a:pt x="27139" y="51815"/>
                </a:lnTo>
                <a:lnTo>
                  <a:pt x="35051" y="44284"/>
                </a:lnTo>
                <a:lnTo>
                  <a:pt x="35051" y="7543"/>
                </a:lnTo>
                <a:lnTo>
                  <a:pt x="27139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602610" y="4513703"/>
            <a:ext cx="26670" cy="39052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27139" y="0"/>
                </a:moveTo>
                <a:lnTo>
                  <a:pt x="7912" y="0"/>
                </a:lnTo>
                <a:lnTo>
                  <a:pt x="0" y="7569"/>
                </a:lnTo>
                <a:lnTo>
                  <a:pt x="0" y="44488"/>
                </a:lnTo>
                <a:lnTo>
                  <a:pt x="7912" y="52044"/>
                </a:lnTo>
                <a:lnTo>
                  <a:pt x="27139" y="52044"/>
                </a:lnTo>
                <a:lnTo>
                  <a:pt x="35052" y="44488"/>
                </a:lnTo>
                <a:lnTo>
                  <a:pt x="35052" y="7569"/>
                </a:lnTo>
                <a:lnTo>
                  <a:pt x="27139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602610" y="4581048"/>
            <a:ext cx="26670" cy="39052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27139" y="0"/>
                </a:moveTo>
                <a:lnTo>
                  <a:pt x="7912" y="0"/>
                </a:lnTo>
                <a:lnTo>
                  <a:pt x="0" y="7569"/>
                </a:lnTo>
                <a:lnTo>
                  <a:pt x="0" y="44488"/>
                </a:lnTo>
                <a:lnTo>
                  <a:pt x="7912" y="52070"/>
                </a:lnTo>
                <a:lnTo>
                  <a:pt x="27139" y="52070"/>
                </a:lnTo>
                <a:lnTo>
                  <a:pt x="35052" y="44488"/>
                </a:lnTo>
                <a:lnTo>
                  <a:pt x="35052" y="7569"/>
                </a:lnTo>
                <a:lnTo>
                  <a:pt x="27139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602610" y="4648404"/>
            <a:ext cx="26670" cy="39052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27139" y="0"/>
                </a:moveTo>
                <a:lnTo>
                  <a:pt x="7912" y="0"/>
                </a:lnTo>
                <a:lnTo>
                  <a:pt x="0" y="7569"/>
                </a:lnTo>
                <a:lnTo>
                  <a:pt x="0" y="44475"/>
                </a:lnTo>
                <a:lnTo>
                  <a:pt x="7912" y="52057"/>
                </a:lnTo>
                <a:lnTo>
                  <a:pt x="27139" y="52057"/>
                </a:lnTo>
                <a:lnTo>
                  <a:pt x="35052" y="44475"/>
                </a:lnTo>
                <a:lnTo>
                  <a:pt x="35052" y="7569"/>
                </a:lnTo>
                <a:lnTo>
                  <a:pt x="27139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603752" y="4732019"/>
            <a:ext cx="22860" cy="26670"/>
          </a:xfrm>
          <a:custGeom>
            <a:avLst/>
            <a:gdLst/>
            <a:ahLst/>
            <a:cxnLst/>
            <a:rect l="l" t="t" r="r" b="b"/>
            <a:pathLst>
              <a:path w="30479" h="35560">
                <a:moveTo>
                  <a:pt x="15951" y="0"/>
                </a:moveTo>
                <a:lnTo>
                  <a:pt x="0" y="9093"/>
                </a:lnTo>
                <a:lnTo>
                  <a:pt x="0" y="25958"/>
                </a:lnTo>
                <a:lnTo>
                  <a:pt x="15951" y="35051"/>
                </a:lnTo>
                <a:lnTo>
                  <a:pt x="30479" y="25958"/>
                </a:lnTo>
                <a:lnTo>
                  <a:pt x="30479" y="9093"/>
                </a:lnTo>
                <a:lnTo>
                  <a:pt x="15951" y="0"/>
                </a:lnTo>
                <a:close/>
              </a:path>
            </a:pathLst>
          </a:custGeom>
          <a:solidFill>
            <a:srgbClr val="4444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6485742" y="2607854"/>
            <a:ext cx="2604134" cy="774383"/>
          </a:xfrm>
          <a:prstGeom prst="rect">
            <a:avLst/>
          </a:prstGeom>
        </p:spPr>
        <p:txBody>
          <a:bodyPr vert="horz" wrap="square" lIns="0" tIns="10003" rIns="0" bIns="0" rtlCol="0">
            <a:spAutoFit/>
          </a:bodyPr>
          <a:lstStyle/>
          <a:p>
            <a:pPr marL="9526" marR="3811">
              <a:spcBef>
                <a:spcPts val="79"/>
              </a:spcBef>
            </a:pPr>
            <a:r>
              <a:rPr sz="800" spc="-4" dirty="0">
                <a:latin typeface="Arial"/>
                <a:cs typeface="Arial"/>
              </a:rPr>
              <a:t>Mewujudkan masyarakat Indonesia yang mandiri, </a:t>
            </a:r>
            <a:r>
              <a:rPr sz="800" dirty="0">
                <a:latin typeface="Arial"/>
                <a:cs typeface="Arial"/>
              </a:rPr>
              <a:t>maju,  </a:t>
            </a:r>
            <a:r>
              <a:rPr sz="800" spc="-4" dirty="0">
                <a:latin typeface="Arial"/>
                <a:cs typeface="Arial"/>
              </a:rPr>
              <a:t>adil, dan </a:t>
            </a:r>
            <a:r>
              <a:rPr sz="800" dirty="0">
                <a:latin typeface="Arial"/>
                <a:cs typeface="Arial"/>
              </a:rPr>
              <a:t>makmur </a:t>
            </a:r>
            <a:r>
              <a:rPr sz="800" spc="-4" dirty="0">
                <a:latin typeface="Arial"/>
                <a:cs typeface="Arial"/>
              </a:rPr>
              <a:t>melalui percepatan pembangunan di  berbagai bidang </a:t>
            </a:r>
            <a:r>
              <a:rPr sz="800" dirty="0">
                <a:latin typeface="Arial"/>
                <a:cs typeface="Arial"/>
              </a:rPr>
              <a:t>dengan menekankan </a:t>
            </a:r>
            <a:r>
              <a:rPr sz="800" spc="-4" dirty="0">
                <a:latin typeface="Arial"/>
                <a:cs typeface="Arial"/>
              </a:rPr>
              <a:t>terbangunnya  </a:t>
            </a:r>
            <a:r>
              <a:rPr sz="800" b="1" spc="-4" dirty="0">
                <a:latin typeface="Arial"/>
                <a:cs typeface="Arial"/>
              </a:rPr>
              <a:t>struktur perekonomian </a:t>
            </a:r>
            <a:r>
              <a:rPr sz="800" b="1" spc="-8" dirty="0">
                <a:latin typeface="Arial"/>
                <a:cs typeface="Arial"/>
              </a:rPr>
              <a:t>yang </a:t>
            </a:r>
            <a:r>
              <a:rPr sz="800" b="1" spc="-4" dirty="0">
                <a:latin typeface="Arial"/>
                <a:cs typeface="Arial"/>
              </a:rPr>
              <a:t>kokoh </a:t>
            </a:r>
            <a:r>
              <a:rPr sz="800" spc="-4" dirty="0">
                <a:latin typeface="Arial"/>
                <a:cs typeface="Arial"/>
              </a:rPr>
              <a:t>berlandaskan  </a:t>
            </a:r>
            <a:r>
              <a:rPr sz="800" b="1" spc="-4" dirty="0">
                <a:latin typeface="Arial"/>
                <a:cs typeface="Arial"/>
              </a:rPr>
              <a:t>keunggulan kompetitif di berbagai wilayah </a:t>
            </a:r>
            <a:r>
              <a:rPr sz="800" spc="-8" dirty="0">
                <a:latin typeface="Arial"/>
                <a:cs typeface="Arial"/>
              </a:rPr>
              <a:t>yang  </a:t>
            </a:r>
            <a:r>
              <a:rPr sz="800" spc="-4" dirty="0">
                <a:latin typeface="Arial"/>
                <a:cs typeface="Arial"/>
              </a:rPr>
              <a:t>didukung oleh </a:t>
            </a:r>
            <a:r>
              <a:rPr sz="800" b="1" spc="-4" dirty="0">
                <a:latin typeface="Arial"/>
                <a:cs typeface="Arial"/>
              </a:rPr>
              <a:t>SDM </a:t>
            </a:r>
            <a:r>
              <a:rPr sz="800" b="1" dirty="0">
                <a:latin typeface="Arial"/>
                <a:cs typeface="Arial"/>
              </a:rPr>
              <a:t>berkualitas </a:t>
            </a:r>
            <a:r>
              <a:rPr sz="800" spc="-4" dirty="0">
                <a:latin typeface="Arial"/>
                <a:cs typeface="Arial"/>
              </a:rPr>
              <a:t>dan berdaya</a:t>
            </a:r>
            <a:r>
              <a:rPr sz="800" spc="-38" dirty="0">
                <a:latin typeface="Arial"/>
                <a:cs typeface="Arial"/>
              </a:rPr>
              <a:t> </a:t>
            </a:r>
            <a:r>
              <a:rPr sz="800" spc="-4" dirty="0">
                <a:latin typeface="Arial"/>
                <a:cs typeface="Arial"/>
              </a:rPr>
              <a:t>saing</a:t>
            </a:r>
            <a:endParaRPr sz="8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3958738" y="3454467"/>
            <a:ext cx="4691063" cy="1086326"/>
          </a:xfrm>
          <a:prstGeom prst="rect">
            <a:avLst/>
          </a:prstGeom>
        </p:spPr>
        <p:txBody>
          <a:bodyPr vert="horz" wrap="square" lIns="0" tIns="9526" rIns="0" bIns="0" rtlCol="0">
            <a:spAutoFit/>
          </a:bodyPr>
          <a:lstStyle/>
          <a:p>
            <a:pPr marL="1328438" marR="3811">
              <a:spcBef>
                <a:spcPts val="75"/>
              </a:spcBef>
            </a:pPr>
            <a:r>
              <a:rPr sz="800" spc="-4" dirty="0">
                <a:latin typeface="Arial"/>
                <a:cs typeface="Arial"/>
              </a:rPr>
              <a:t>Memantapkan pembangunan </a:t>
            </a:r>
            <a:r>
              <a:rPr sz="800" dirty="0">
                <a:latin typeface="Arial"/>
                <a:cs typeface="Arial"/>
              </a:rPr>
              <a:t>secara </a:t>
            </a:r>
            <a:r>
              <a:rPr sz="800" spc="-4" dirty="0">
                <a:latin typeface="Arial"/>
                <a:cs typeface="Arial"/>
              </a:rPr>
              <a:t>menyeluruh di berbagai bidang  </a:t>
            </a:r>
            <a:r>
              <a:rPr sz="800" dirty="0">
                <a:latin typeface="Arial"/>
                <a:cs typeface="Arial"/>
              </a:rPr>
              <a:t>dengan menekankan </a:t>
            </a:r>
            <a:r>
              <a:rPr sz="800" spc="-4" dirty="0">
                <a:latin typeface="Arial"/>
                <a:cs typeface="Arial"/>
              </a:rPr>
              <a:t>pencapaian daya saing </a:t>
            </a:r>
            <a:r>
              <a:rPr sz="800" dirty="0">
                <a:latin typeface="Arial"/>
                <a:cs typeface="Arial"/>
              </a:rPr>
              <a:t>kompetitif </a:t>
            </a:r>
            <a:r>
              <a:rPr sz="800" spc="-4" dirty="0">
                <a:latin typeface="Arial"/>
                <a:cs typeface="Arial"/>
              </a:rPr>
              <a:t>perekonomian  berlandaskan </a:t>
            </a:r>
            <a:r>
              <a:rPr sz="800" dirty="0">
                <a:latin typeface="Arial"/>
                <a:cs typeface="Arial"/>
              </a:rPr>
              <a:t>keunggulan </a:t>
            </a:r>
            <a:r>
              <a:rPr sz="800" spc="-4" dirty="0">
                <a:latin typeface="Arial"/>
                <a:cs typeface="Arial"/>
              </a:rPr>
              <a:t>sumber daya alam dan sumber daya manusia  berkualitas </a:t>
            </a:r>
            <a:r>
              <a:rPr sz="800" dirty="0">
                <a:latin typeface="Arial"/>
                <a:cs typeface="Arial"/>
              </a:rPr>
              <a:t>serta kemampuan IPTEK </a:t>
            </a:r>
            <a:r>
              <a:rPr sz="800" spc="-4" dirty="0">
                <a:latin typeface="Arial"/>
                <a:cs typeface="Arial"/>
              </a:rPr>
              <a:t>yang </a:t>
            </a:r>
            <a:r>
              <a:rPr sz="800" dirty="0">
                <a:latin typeface="Arial"/>
                <a:cs typeface="Arial"/>
              </a:rPr>
              <a:t>terus</a:t>
            </a:r>
            <a:r>
              <a:rPr sz="800" spc="-101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meningkat</a:t>
            </a:r>
            <a:endParaRPr sz="800">
              <a:latin typeface="Arial"/>
              <a:cs typeface="Arial"/>
            </a:endParaRPr>
          </a:p>
          <a:p>
            <a:pPr marL="9526" marR="1427988">
              <a:spcBef>
                <a:spcPts val="480"/>
              </a:spcBef>
            </a:pPr>
            <a:r>
              <a:rPr sz="800" spc="-4" dirty="0">
                <a:latin typeface="Arial"/>
                <a:cs typeface="Arial"/>
              </a:rPr>
              <a:t>Memantapkan penataan kembali Indonesia di </a:t>
            </a:r>
            <a:r>
              <a:rPr sz="800" dirty="0">
                <a:latin typeface="Arial"/>
                <a:cs typeface="Arial"/>
              </a:rPr>
              <a:t>segala </a:t>
            </a:r>
            <a:r>
              <a:rPr sz="800" spc="-4" dirty="0">
                <a:latin typeface="Arial"/>
                <a:cs typeface="Arial"/>
              </a:rPr>
              <a:t>bidang dengan  </a:t>
            </a:r>
            <a:r>
              <a:rPr sz="800" dirty="0">
                <a:latin typeface="Arial"/>
                <a:cs typeface="Arial"/>
              </a:rPr>
              <a:t>menekankan </a:t>
            </a:r>
            <a:r>
              <a:rPr sz="800" spc="-4" dirty="0">
                <a:latin typeface="Arial"/>
                <a:cs typeface="Arial"/>
              </a:rPr>
              <a:t>upaya </a:t>
            </a:r>
            <a:r>
              <a:rPr sz="800" dirty="0">
                <a:latin typeface="Arial"/>
                <a:cs typeface="Arial"/>
              </a:rPr>
              <a:t>peningkatan </a:t>
            </a:r>
            <a:r>
              <a:rPr sz="800" spc="-4" dirty="0">
                <a:latin typeface="Arial"/>
                <a:cs typeface="Arial"/>
              </a:rPr>
              <a:t>kualitas SDM </a:t>
            </a:r>
            <a:r>
              <a:rPr sz="800" dirty="0">
                <a:latin typeface="Arial"/>
                <a:cs typeface="Arial"/>
              </a:rPr>
              <a:t>termasuk  pengembangan kemampuan </a:t>
            </a:r>
            <a:r>
              <a:rPr sz="800" spc="-4" dirty="0">
                <a:latin typeface="Arial"/>
                <a:cs typeface="Arial"/>
              </a:rPr>
              <a:t>ilmu dan </a:t>
            </a:r>
            <a:r>
              <a:rPr sz="800" dirty="0">
                <a:latin typeface="Arial"/>
                <a:cs typeface="Arial"/>
              </a:rPr>
              <a:t>teknologi serta penguatan</a:t>
            </a:r>
            <a:r>
              <a:rPr sz="800" spc="-153" dirty="0">
                <a:latin typeface="Arial"/>
                <a:cs typeface="Arial"/>
              </a:rPr>
              <a:t> </a:t>
            </a:r>
            <a:r>
              <a:rPr sz="800" spc="-4" dirty="0">
                <a:latin typeface="Arial"/>
                <a:cs typeface="Arial"/>
              </a:rPr>
              <a:t>daya  saing</a:t>
            </a:r>
            <a:r>
              <a:rPr sz="800" dirty="0">
                <a:latin typeface="Arial"/>
                <a:cs typeface="Arial"/>
              </a:rPr>
              <a:t> </a:t>
            </a:r>
            <a:r>
              <a:rPr sz="800" spc="-4" dirty="0">
                <a:latin typeface="Arial"/>
                <a:cs typeface="Arial"/>
              </a:rPr>
              <a:t>perekonomian</a:t>
            </a:r>
            <a:endParaRPr sz="8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2683195" y="4566490"/>
            <a:ext cx="3370898" cy="378951"/>
          </a:xfrm>
          <a:prstGeom prst="rect">
            <a:avLst/>
          </a:prstGeom>
        </p:spPr>
        <p:txBody>
          <a:bodyPr vert="horz" wrap="square" lIns="0" tIns="9526" rIns="0" bIns="0" rtlCol="0">
            <a:spAutoFit/>
          </a:bodyPr>
          <a:lstStyle/>
          <a:p>
            <a:pPr marL="9526" marR="3811">
              <a:spcBef>
                <a:spcPts val="75"/>
              </a:spcBef>
            </a:pPr>
            <a:r>
              <a:rPr sz="800" spc="-4" dirty="0">
                <a:latin typeface="Arial"/>
                <a:cs typeface="Arial"/>
              </a:rPr>
              <a:t>Menata kembali dan </a:t>
            </a:r>
            <a:r>
              <a:rPr sz="800" dirty="0">
                <a:latin typeface="Arial"/>
                <a:cs typeface="Arial"/>
              </a:rPr>
              <a:t>membangun </a:t>
            </a:r>
            <a:r>
              <a:rPr sz="800" spc="-4" dirty="0">
                <a:latin typeface="Arial"/>
                <a:cs typeface="Arial"/>
              </a:rPr>
              <a:t>Indonesia di </a:t>
            </a:r>
            <a:r>
              <a:rPr sz="800" dirty="0">
                <a:latin typeface="Arial"/>
                <a:cs typeface="Arial"/>
              </a:rPr>
              <a:t>segala </a:t>
            </a:r>
            <a:r>
              <a:rPr sz="800" spc="-4" dirty="0">
                <a:latin typeface="Arial"/>
                <a:cs typeface="Arial"/>
              </a:rPr>
              <a:t>bidang </a:t>
            </a:r>
            <a:r>
              <a:rPr sz="800" spc="-8" dirty="0">
                <a:latin typeface="Arial"/>
                <a:cs typeface="Arial"/>
              </a:rPr>
              <a:t>yang  </a:t>
            </a:r>
            <a:r>
              <a:rPr sz="800" dirty="0">
                <a:latin typeface="Arial"/>
                <a:cs typeface="Arial"/>
              </a:rPr>
              <a:t>ditujukan </a:t>
            </a:r>
            <a:r>
              <a:rPr sz="800" spc="-4" dirty="0">
                <a:latin typeface="Arial"/>
                <a:cs typeface="Arial"/>
              </a:rPr>
              <a:t>untuk menciptakan Indonesia yang aman dan damai, yang adil  dan demokratis dan yang </a:t>
            </a:r>
            <a:r>
              <a:rPr sz="800" dirty="0">
                <a:latin typeface="Arial"/>
                <a:cs typeface="Arial"/>
              </a:rPr>
              <a:t>tingkat kesejahteraan </a:t>
            </a:r>
            <a:r>
              <a:rPr sz="800" spc="-4" dirty="0">
                <a:latin typeface="Arial"/>
                <a:cs typeface="Arial"/>
              </a:rPr>
              <a:t>rakyatnya</a:t>
            </a:r>
            <a:r>
              <a:rPr sz="800" spc="-90" dirty="0">
                <a:latin typeface="Arial"/>
                <a:cs typeface="Arial"/>
              </a:rPr>
              <a:t> </a:t>
            </a:r>
            <a:r>
              <a:rPr sz="800" dirty="0">
                <a:latin typeface="Arial"/>
                <a:cs typeface="Arial"/>
              </a:rPr>
              <a:t>meningkat</a:t>
            </a:r>
            <a:endParaRPr sz="800">
              <a:latin typeface="Arial"/>
              <a:cs typeface="Arial"/>
            </a:endParaRPr>
          </a:p>
        </p:txBody>
      </p:sp>
      <p:sp>
        <p:nvSpPr>
          <p:cNvPr id="81" name="object 81"/>
          <p:cNvSpPr txBox="1">
            <a:spLocks noGrp="1"/>
          </p:cNvSpPr>
          <p:nvPr>
            <p:ph type="title"/>
          </p:nvPr>
        </p:nvSpPr>
        <p:spPr>
          <a:xfrm>
            <a:off x="1158871" y="260838"/>
            <a:ext cx="6897052" cy="286618"/>
          </a:xfrm>
          <a:prstGeom prst="rect">
            <a:avLst/>
          </a:prstGeom>
        </p:spPr>
        <p:txBody>
          <a:bodyPr vert="horz" wrap="square" lIns="0" tIns="9526" rIns="0" bIns="0" rtlCol="0">
            <a:spAutoFit/>
          </a:bodyPr>
          <a:lstStyle/>
          <a:p>
            <a:pPr marL="9526">
              <a:spcBef>
                <a:spcPts val="75"/>
              </a:spcBef>
            </a:pPr>
            <a:r>
              <a:rPr sz="1800" spc="-4" dirty="0">
                <a:solidFill>
                  <a:srgbClr val="000000"/>
                </a:solidFill>
              </a:rPr>
              <a:t>ARAHAN RPJPN 2005-2025 UNTUK RPJMN </a:t>
            </a:r>
            <a:r>
              <a:rPr sz="1800" spc="-8" dirty="0">
                <a:solidFill>
                  <a:srgbClr val="000000"/>
                </a:solidFill>
              </a:rPr>
              <a:t>2020-2024 </a:t>
            </a:r>
            <a:r>
              <a:rPr sz="1800" spc="-38" dirty="0">
                <a:solidFill>
                  <a:srgbClr val="000000"/>
                </a:solidFill>
              </a:rPr>
              <a:t>(TAHAP</a:t>
            </a:r>
            <a:r>
              <a:rPr sz="1800" spc="75" dirty="0">
                <a:solidFill>
                  <a:srgbClr val="000000"/>
                </a:solidFill>
              </a:rPr>
              <a:t> </a:t>
            </a:r>
            <a:r>
              <a:rPr sz="1800" dirty="0">
                <a:solidFill>
                  <a:srgbClr val="000000"/>
                </a:solidFill>
              </a:rPr>
              <a:t>IV)</a:t>
            </a:r>
            <a:endParaRPr sz="1800"/>
          </a:p>
        </p:txBody>
      </p:sp>
      <p:sp>
        <p:nvSpPr>
          <p:cNvPr id="82" name="object 82"/>
          <p:cNvSpPr txBox="1"/>
          <p:nvPr/>
        </p:nvSpPr>
        <p:spPr>
          <a:xfrm>
            <a:off x="269337" y="668684"/>
            <a:ext cx="2257425" cy="1131946"/>
          </a:xfrm>
          <a:prstGeom prst="rect">
            <a:avLst/>
          </a:prstGeom>
        </p:spPr>
        <p:txBody>
          <a:bodyPr vert="horz" wrap="square" lIns="0" tIns="10003" rIns="0" bIns="0" rtlCol="0">
            <a:spAutoFit/>
          </a:bodyPr>
          <a:lstStyle/>
          <a:p>
            <a:pPr marL="9526" marR="3811" indent="476" algn="ctr">
              <a:spcBef>
                <a:spcPts val="79"/>
              </a:spcBef>
            </a:pPr>
            <a:r>
              <a:rPr sz="1100" b="1" spc="-4" dirty="0">
                <a:solidFill>
                  <a:srgbClr val="063C7C"/>
                </a:solidFill>
                <a:latin typeface="Arial"/>
                <a:cs typeface="Arial"/>
              </a:rPr>
              <a:t>Visi Pembangunan 2005-2025  INDONESIA </a:t>
            </a:r>
            <a:r>
              <a:rPr sz="1100" b="1" spc="-34" dirty="0">
                <a:solidFill>
                  <a:srgbClr val="063C7C"/>
                </a:solidFill>
                <a:latin typeface="Arial"/>
                <a:cs typeface="Arial"/>
              </a:rPr>
              <a:t>YANG </a:t>
            </a:r>
            <a:r>
              <a:rPr sz="1100" b="1" spc="-4" dirty="0">
                <a:solidFill>
                  <a:srgbClr val="063C7C"/>
                </a:solidFill>
                <a:latin typeface="Arial"/>
                <a:cs typeface="Arial"/>
              </a:rPr>
              <a:t>MANDIRI,</a:t>
            </a:r>
            <a:r>
              <a:rPr sz="1100" b="1" spc="-34" dirty="0">
                <a:solidFill>
                  <a:srgbClr val="063C7C"/>
                </a:solidFill>
                <a:latin typeface="Arial"/>
                <a:cs typeface="Arial"/>
              </a:rPr>
              <a:t> </a:t>
            </a:r>
            <a:r>
              <a:rPr sz="1100" b="1" spc="-8" dirty="0">
                <a:solidFill>
                  <a:srgbClr val="063C7C"/>
                </a:solidFill>
                <a:latin typeface="Arial"/>
                <a:cs typeface="Arial"/>
              </a:rPr>
              <a:t>MAJU,  </a:t>
            </a:r>
            <a:r>
              <a:rPr sz="1100" b="1" spc="-11" dirty="0">
                <a:solidFill>
                  <a:srgbClr val="063C7C"/>
                </a:solidFill>
                <a:latin typeface="Arial"/>
                <a:cs typeface="Arial"/>
              </a:rPr>
              <a:t>ADIL </a:t>
            </a:r>
            <a:r>
              <a:rPr sz="1100" b="1" spc="-15" dirty="0">
                <a:solidFill>
                  <a:srgbClr val="063C7C"/>
                </a:solidFill>
                <a:latin typeface="Arial"/>
                <a:cs typeface="Arial"/>
              </a:rPr>
              <a:t>DAN</a:t>
            </a:r>
            <a:r>
              <a:rPr sz="1100" b="1" spc="30" dirty="0">
                <a:solidFill>
                  <a:srgbClr val="063C7C"/>
                </a:solidFill>
                <a:latin typeface="Arial"/>
                <a:cs typeface="Arial"/>
              </a:rPr>
              <a:t> </a:t>
            </a:r>
            <a:r>
              <a:rPr sz="1100" b="1" spc="-4" dirty="0">
                <a:solidFill>
                  <a:srgbClr val="063C7C"/>
                </a:solidFill>
                <a:latin typeface="Arial"/>
                <a:cs typeface="Arial"/>
              </a:rPr>
              <a:t>MAKMUR</a:t>
            </a:r>
            <a:endParaRPr sz="1100">
              <a:latin typeface="Arial"/>
              <a:cs typeface="Arial"/>
            </a:endParaRPr>
          </a:p>
          <a:p>
            <a:pPr marL="77163" marR="95739" indent="-953" algn="ctr">
              <a:lnSpc>
                <a:spcPct val="90300"/>
              </a:lnSpc>
              <a:spcBef>
                <a:spcPts val="949"/>
              </a:spcBef>
            </a:pPr>
            <a:r>
              <a:rPr sz="900" b="1" spc="-4" dirty="0">
                <a:latin typeface="Arial"/>
                <a:cs typeface="Arial"/>
              </a:rPr>
              <a:t>Sasaran Pokok Pembangunan Jangka  Panjang Nasional </a:t>
            </a:r>
            <a:r>
              <a:rPr sz="900" b="1" spc="-8" dirty="0">
                <a:latin typeface="Arial"/>
                <a:cs typeface="Arial"/>
              </a:rPr>
              <a:t>diupayakan </a:t>
            </a:r>
            <a:r>
              <a:rPr sz="900" b="1" spc="-4" dirty="0">
                <a:latin typeface="Arial"/>
                <a:cs typeface="Arial"/>
              </a:rPr>
              <a:t>secara  bertahap melalui RPJMN </a:t>
            </a:r>
            <a:r>
              <a:rPr sz="900" b="1" dirty="0">
                <a:latin typeface="Arial"/>
                <a:cs typeface="Arial"/>
              </a:rPr>
              <a:t>lima </a:t>
            </a:r>
            <a:r>
              <a:rPr sz="900" b="1" spc="-4" dirty="0">
                <a:latin typeface="Arial"/>
                <a:cs typeface="Arial"/>
              </a:rPr>
              <a:t>tahunan  sebagai</a:t>
            </a:r>
            <a:r>
              <a:rPr sz="900" b="1" spc="-19" dirty="0">
                <a:latin typeface="Arial"/>
                <a:cs typeface="Arial"/>
              </a:rPr>
              <a:t> </a:t>
            </a:r>
            <a:r>
              <a:rPr sz="900" b="1" spc="-4" dirty="0">
                <a:latin typeface="Arial"/>
                <a:cs typeface="Arial"/>
              </a:rPr>
              <a:t>berikut:</a:t>
            </a:r>
            <a:endParaRPr sz="90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533781" y="3941064"/>
            <a:ext cx="204787" cy="278931"/>
          </a:xfrm>
          <a:prstGeom prst="rect">
            <a:avLst/>
          </a:prstGeom>
          <a:solidFill>
            <a:srgbClr val="F69F15"/>
          </a:solidFill>
        </p:spPr>
        <p:txBody>
          <a:bodyPr vert="horz" wrap="square" lIns="0" tIns="62873" rIns="0" bIns="0" rtlCol="0">
            <a:spAutoFit/>
          </a:bodyPr>
          <a:lstStyle/>
          <a:p>
            <a:pPr algn="ctr">
              <a:spcBef>
                <a:spcPts val="495"/>
              </a:spcBef>
            </a:pPr>
            <a:r>
              <a:rPr sz="1400" dirty="0">
                <a:latin typeface="Calibri"/>
                <a:cs typeface="Calibri"/>
              </a:rPr>
              <a:t>I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1698499" y="3407283"/>
            <a:ext cx="204787" cy="308751"/>
          </a:xfrm>
          <a:prstGeom prst="rect">
            <a:avLst/>
          </a:prstGeom>
          <a:solidFill>
            <a:srgbClr val="929D22"/>
          </a:solidFill>
        </p:spPr>
        <p:txBody>
          <a:bodyPr vert="horz" wrap="square" lIns="0" tIns="92405" rIns="0" bIns="0" rtlCol="0">
            <a:spAutoFit/>
          </a:bodyPr>
          <a:lstStyle/>
          <a:p>
            <a:pPr marL="63826">
              <a:spcBef>
                <a:spcPts val="728"/>
              </a:spcBef>
            </a:pP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II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2863216" y="2872358"/>
            <a:ext cx="204787" cy="300574"/>
          </a:xfrm>
          <a:prstGeom prst="rect">
            <a:avLst/>
          </a:prstGeom>
          <a:solidFill>
            <a:srgbClr val="307C37"/>
          </a:solidFill>
        </p:spPr>
        <p:txBody>
          <a:bodyPr vert="horz" wrap="square" lIns="0" tIns="84307" rIns="0" bIns="0" rtlCol="0">
            <a:spAutoFit/>
          </a:bodyPr>
          <a:lstStyle/>
          <a:p>
            <a:pPr marL="43820">
              <a:spcBef>
                <a:spcPts val="664"/>
              </a:spcBef>
            </a:pP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III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4031361" y="2337435"/>
            <a:ext cx="204787" cy="304422"/>
          </a:xfrm>
          <a:prstGeom prst="rect">
            <a:avLst/>
          </a:prstGeom>
          <a:solidFill>
            <a:srgbClr val="215D62"/>
          </a:solidFill>
        </p:spPr>
        <p:txBody>
          <a:bodyPr vert="horz" wrap="square" lIns="0" tIns="88118" rIns="0" bIns="0" rtlCol="0">
            <a:spAutoFit/>
          </a:bodyPr>
          <a:lstStyle/>
          <a:p>
            <a:pPr marL="27626">
              <a:spcBef>
                <a:spcPts val="694"/>
              </a:spcBef>
            </a:pP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IV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6867144" y="1631061"/>
            <a:ext cx="1876806" cy="89954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 txBox="1"/>
          <p:nvPr/>
        </p:nvSpPr>
        <p:spPr>
          <a:xfrm>
            <a:off x="6867144" y="1631062"/>
            <a:ext cx="1876902" cy="861775"/>
          </a:xfrm>
          <a:prstGeom prst="rect">
            <a:avLst/>
          </a:prstGeom>
          <a:ln w="6096">
            <a:solidFill>
              <a:srgbClr val="A6A6A6"/>
            </a:solidFill>
          </a:ln>
        </p:spPr>
        <p:txBody>
          <a:bodyPr vert="horz" wrap="square" lIns="0" tIns="30484" rIns="0" bIns="0" rtlCol="0">
            <a:spAutoFit/>
          </a:bodyPr>
          <a:lstStyle/>
          <a:p>
            <a:pPr marL="422490">
              <a:spcBef>
                <a:spcPts val="240"/>
              </a:spcBef>
            </a:pPr>
            <a:r>
              <a:rPr sz="900" b="1" spc="-4" dirty="0">
                <a:latin typeface="Arial"/>
                <a:cs typeface="Arial"/>
              </a:rPr>
              <a:t>TIGA </a:t>
            </a:r>
            <a:r>
              <a:rPr sz="900" b="1" spc="-41" dirty="0">
                <a:latin typeface="Arial"/>
                <a:cs typeface="Arial"/>
              </a:rPr>
              <a:t>KATA</a:t>
            </a:r>
            <a:r>
              <a:rPr sz="900" b="1" spc="-53" dirty="0">
                <a:latin typeface="Arial"/>
                <a:cs typeface="Arial"/>
              </a:rPr>
              <a:t> </a:t>
            </a:r>
            <a:r>
              <a:rPr sz="900" b="1" spc="-4" dirty="0">
                <a:latin typeface="Arial"/>
                <a:cs typeface="Arial"/>
              </a:rPr>
              <a:t>KUNCI:</a:t>
            </a:r>
            <a:endParaRPr sz="900">
              <a:latin typeface="Arial"/>
              <a:cs typeface="Arial"/>
            </a:endParaRPr>
          </a:p>
          <a:p>
            <a:pPr marL="325322" marR="280072" indent="-257209">
              <a:buAutoNum type="alphaLcPeriod"/>
              <a:tabLst>
                <a:tab pos="325322" algn="l"/>
                <a:tab pos="325798" algn="l"/>
              </a:tabLst>
            </a:pPr>
            <a:r>
              <a:rPr sz="900" b="1" spc="-4" dirty="0">
                <a:latin typeface="Arial"/>
                <a:cs typeface="Arial"/>
              </a:rPr>
              <a:t>Struktur Perekonomian  </a:t>
            </a:r>
            <a:r>
              <a:rPr sz="900" b="1" spc="-8" dirty="0">
                <a:latin typeface="Arial"/>
                <a:cs typeface="Arial"/>
              </a:rPr>
              <a:t>yang</a:t>
            </a:r>
            <a:r>
              <a:rPr sz="900" b="1" spc="15" dirty="0">
                <a:latin typeface="Arial"/>
                <a:cs typeface="Arial"/>
              </a:rPr>
              <a:t> </a:t>
            </a:r>
            <a:r>
              <a:rPr sz="900" b="1" spc="-4" dirty="0">
                <a:latin typeface="Arial"/>
                <a:cs typeface="Arial"/>
              </a:rPr>
              <a:t>Kokoh</a:t>
            </a:r>
            <a:endParaRPr sz="900">
              <a:latin typeface="Arial"/>
              <a:cs typeface="Arial"/>
            </a:endParaRPr>
          </a:p>
          <a:p>
            <a:pPr marL="325322" marR="286741" indent="-257209">
              <a:buAutoNum type="alphaLcPeriod"/>
              <a:tabLst>
                <a:tab pos="325322" algn="l"/>
                <a:tab pos="325798" algn="l"/>
              </a:tabLst>
            </a:pPr>
            <a:r>
              <a:rPr sz="900" b="1" spc="-4" dirty="0">
                <a:latin typeface="Arial"/>
                <a:cs typeface="Arial"/>
              </a:rPr>
              <a:t>Keunggulan Kompetitif  </a:t>
            </a:r>
            <a:r>
              <a:rPr sz="900" b="1" spc="-8" dirty="0">
                <a:latin typeface="Arial"/>
                <a:cs typeface="Arial"/>
              </a:rPr>
              <a:t>Wilayah</a:t>
            </a:r>
            <a:endParaRPr sz="900">
              <a:latin typeface="Arial"/>
              <a:cs typeface="Arial"/>
            </a:endParaRPr>
          </a:p>
          <a:p>
            <a:pPr marL="325322" indent="-257686">
              <a:buAutoNum type="alphaLcPeriod"/>
              <a:tabLst>
                <a:tab pos="325322" algn="l"/>
                <a:tab pos="325798" algn="l"/>
              </a:tabLst>
            </a:pPr>
            <a:r>
              <a:rPr sz="900" b="1" spc="-4" dirty="0">
                <a:latin typeface="Arial"/>
                <a:cs typeface="Arial"/>
              </a:rPr>
              <a:t>SDM</a:t>
            </a:r>
            <a:r>
              <a:rPr sz="900" b="1" spc="-8" dirty="0">
                <a:latin typeface="Arial"/>
                <a:cs typeface="Arial"/>
              </a:rPr>
              <a:t> </a:t>
            </a:r>
            <a:r>
              <a:rPr sz="900" b="1" spc="-4" dirty="0">
                <a:latin typeface="Arial"/>
                <a:cs typeface="Arial"/>
              </a:rPr>
              <a:t>Berkualitas</a:t>
            </a:r>
            <a:endParaRPr sz="900">
              <a:latin typeface="Arial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8794242" y="4999483"/>
            <a:ext cx="321469" cy="131287"/>
          </a:xfrm>
          <a:prstGeom prst="rect">
            <a:avLst/>
          </a:prstGeom>
          <a:solidFill>
            <a:srgbClr val="00518F"/>
          </a:solidFill>
        </p:spPr>
        <p:txBody>
          <a:bodyPr vert="horz" wrap="square" lIns="0" tIns="8097" rIns="0" bIns="0" rtlCol="0">
            <a:spAutoFit/>
          </a:bodyPr>
          <a:lstStyle/>
          <a:p>
            <a:pPr marL="195765">
              <a:spcBef>
                <a:spcPts val="64"/>
              </a:spcBef>
            </a:pPr>
            <a:r>
              <a:rPr sz="800" b="1" dirty="0">
                <a:solidFill>
                  <a:srgbClr val="FFFFFF"/>
                </a:solidFill>
                <a:latin typeface="Calibri"/>
                <a:cs typeface="Calibri"/>
              </a:rPr>
              <a:t>9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4235958" y="2449872"/>
            <a:ext cx="1560195" cy="179378"/>
          </a:xfrm>
          <a:prstGeom prst="rect">
            <a:avLst/>
          </a:prstGeom>
        </p:spPr>
        <p:txBody>
          <a:bodyPr vert="horz" wrap="square" lIns="0" tIns="10003" rIns="0" bIns="0" rtlCol="0">
            <a:spAutoFit/>
          </a:bodyPr>
          <a:lstStyle/>
          <a:p>
            <a:pPr marL="21434">
              <a:spcBef>
                <a:spcPts val="79"/>
              </a:spcBef>
            </a:pP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RPJMN </a:t>
            </a:r>
            <a:r>
              <a:rPr sz="1100" b="1" spc="-4" dirty="0">
                <a:solidFill>
                  <a:srgbClr val="FFFFFF"/>
                </a:solidFill>
                <a:latin typeface="Arial"/>
                <a:cs typeface="Arial"/>
              </a:rPr>
              <a:t>2020 </a:t>
            </a: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100" b="1" spc="-5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00" b="1" spc="-4" dirty="0">
                <a:solidFill>
                  <a:srgbClr val="FFFFFF"/>
                </a:solidFill>
                <a:latin typeface="Arial"/>
                <a:cs typeface="Arial"/>
              </a:rPr>
              <a:t>2024</a:t>
            </a:r>
            <a:endParaRPr sz="110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3067812" y="2985598"/>
            <a:ext cx="1560195" cy="178896"/>
          </a:xfrm>
          <a:prstGeom prst="rect">
            <a:avLst/>
          </a:prstGeom>
        </p:spPr>
        <p:txBody>
          <a:bodyPr vert="horz" wrap="square" lIns="0" tIns="9526" rIns="0" bIns="0" rtlCol="0">
            <a:spAutoFit/>
          </a:bodyPr>
          <a:lstStyle/>
          <a:p>
            <a:pPr marL="47631">
              <a:spcBef>
                <a:spcPts val="75"/>
              </a:spcBef>
            </a:pP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RPJMN </a:t>
            </a:r>
            <a:r>
              <a:rPr sz="1100" b="1" spc="-4" dirty="0">
                <a:solidFill>
                  <a:srgbClr val="FFFFFF"/>
                </a:solidFill>
                <a:latin typeface="Arial"/>
                <a:cs typeface="Arial"/>
              </a:rPr>
              <a:t>2015 </a:t>
            </a: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100" b="1" spc="-5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00" b="1" spc="-4" dirty="0">
                <a:solidFill>
                  <a:srgbClr val="FFFFFF"/>
                </a:solidFill>
                <a:latin typeface="Arial"/>
                <a:cs typeface="Arial"/>
              </a:rPr>
              <a:t>2019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1903095" y="3528278"/>
            <a:ext cx="1560195" cy="178896"/>
          </a:xfrm>
          <a:prstGeom prst="rect">
            <a:avLst/>
          </a:prstGeom>
        </p:spPr>
        <p:txBody>
          <a:bodyPr vert="horz" wrap="square" lIns="0" tIns="9526" rIns="0" bIns="0" rtlCol="0">
            <a:spAutoFit/>
          </a:bodyPr>
          <a:lstStyle/>
          <a:p>
            <a:pPr marL="40963">
              <a:spcBef>
                <a:spcPts val="75"/>
              </a:spcBef>
            </a:pP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RPJMN </a:t>
            </a:r>
            <a:r>
              <a:rPr sz="1100" b="1" spc="-4" dirty="0">
                <a:solidFill>
                  <a:srgbClr val="FFFFFF"/>
                </a:solidFill>
                <a:latin typeface="Arial"/>
                <a:cs typeface="Arial"/>
              </a:rPr>
              <a:t>2010 </a:t>
            </a: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100" b="1" spc="-5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00" b="1" spc="-4" dirty="0">
                <a:solidFill>
                  <a:srgbClr val="FFFFFF"/>
                </a:solidFill>
                <a:latin typeface="Arial"/>
                <a:cs typeface="Arial"/>
              </a:rPr>
              <a:t>2014</a:t>
            </a:r>
            <a:endParaRPr sz="110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738378" y="4043143"/>
            <a:ext cx="1560195" cy="178896"/>
          </a:xfrm>
          <a:prstGeom prst="rect">
            <a:avLst/>
          </a:prstGeom>
        </p:spPr>
        <p:txBody>
          <a:bodyPr vert="horz" wrap="square" lIns="0" tIns="9526" rIns="0" bIns="0" rtlCol="0">
            <a:spAutoFit/>
          </a:bodyPr>
          <a:lstStyle/>
          <a:p>
            <a:pPr marL="26674">
              <a:spcBef>
                <a:spcPts val="75"/>
              </a:spcBef>
            </a:pPr>
            <a:r>
              <a:rPr sz="1100" b="1" dirty="0">
                <a:latin typeface="Arial"/>
                <a:cs typeface="Arial"/>
              </a:rPr>
              <a:t>RPJMN </a:t>
            </a:r>
            <a:r>
              <a:rPr sz="1100" b="1" spc="-4" dirty="0">
                <a:latin typeface="Arial"/>
                <a:cs typeface="Arial"/>
              </a:rPr>
              <a:t>2005 </a:t>
            </a:r>
            <a:r>
              <a:rPr sz="1100" b="1" dirty="0">
                <a:latin typeface="Arial"/>
                <a:cs typeface="Arial"/>
              </a:rPr>
              <a:t>-</a:t>
            </a:r>
            <a:r>
              <a:rPr sz="1100" b="1" spc="-56" dirty="0">
                <a:latin typeface="Arial"/>
                <a:cs typeface="Arial"/>
              </a:rPr>
              <a:t> </a:t>
            </a:r>
            <a:r>
              <a:rPr sz="1100" b="1" spc="-4" dirty="0">
                <a:latin typeface="Arial"/>
                <a:cs typeface="Arial"/>
              </a:rPr>
              <a:t>2009</a:t>
            </a:r>
            <a:endParaRPr sz="11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5712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3" name="Rectangle 62">
            <a:extLst>
              <a:ext uri="{FF2B5EF4-FFF2-40B4-BE49-F238E27FC236}"/>
            </a:extLst>
          </p:cNvPr>
          <p:cNvSpPr/>
          <p:nvPr/>
        </p:nvSpPr>
        <p:spPr>
          <a:xfrm>
            <a:off x="357189" y="571487"/>
            <a:ext cx="4071936" cy="1356572"/>
          </a:xfrm>
          <a:prstGeom prst="rect">
            <a:avLst/>
          </a:prstGeom>
          <a:noFill/>
        </p:spPr>
        <p:txBody>
          <a:bodyPr wrap="square" lIns="63293" tIns="31646" rIns="63293" bIns="31646">
            <a:spAutoFit/>
          </a:bodyPr>
          <a:lstStyle/>
          <a:p>
            <a:pPr algn="ctr">
              <a:defRPr/>
            </a:pPr>
            <a:r>
              <a:rPr lang="id-ID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9</a:t>
            </a:r>
            <a:r>
              <a:rPr lang="en-US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 </a:t>
            </a:r>
            <a:r>
              <a:rPr lang="id-ID" sz="12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UU No. 23 Tahun 2014 Tentang Pemerintahan Daerah</a:t>
            </a:r>
            <a:endParaRPr lang="en-US" sz="1200" b="1" u="sng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66700" indent="-266700" algn="just">
              <a:defRPr/>
            </a:pP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(5) </a:t>
            </a:r>
            <a:r>
              <a:rPr lang="nl-NL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Pendanaan pelaksanaan tugas dan wewenang gubernur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sebagai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wakil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Pemerintah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Pusat</a:t>
            </a:r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s-ES" sz="12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dibebankan</a:t>
            </a:r>
            <a:r>
              <a:rPr lang="es-E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pada APBN</a:t>
            </a:r>
            <a:r>
              <a:rPr lang="es-E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id-ID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/>
            </a:extLst>
          </p:cNvPr>
          <p:cNvSpPr/>
          <p:nvPr/>
        </p:nvSpPr>
        <p:spPr>
          <a:xfrm>
            <a:off x="285720" y="1799727"/>
            <a:ext cx="4071966" cy="1884921"/>
          </a:xfrm>
          <a:prstGeom prst="rect">
            <a:avLst/>
          </a:prstGeom>
          <a:noFill/>
        </p:spPr>
        <p:txBody>
          <a:bodyPr wrap="square" lIns="63293" tIns="31646" rIns="63293" bIns="31646">
            <a:spAutoFit/>
          </a:bodyPr>
          <a:lstStyle/>
          <a:p>
            <a:pPr algn="ctr">
              <a:spcBef>
                <a:spcPts val="450"/>
              </a:spcBef>
              <a:defRPr/>
            </a:pPr>
            <a:r>
              <a:rPr lang="id-ID" sz="11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4</a:t>
            </a:r>
            <a:r>
              <a:rPr lang="en-US" sz="11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1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PP 33 Tahun </a:t>
            </a:r>
            <a:r>
              <a:rPr lang="id-ID" sz="1100" b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2018</a:t>
            </a:r>
          </a:p>
          <a:p>
            <a:pPr marL="465339" indent="-465339" algn="just">
              <a:spcBef>
                <a:spcPts val="450"/>
              </a:spcBef>
              <a:buFontTx/>
              <a:buAutoNum type="arabicParenBoth"/>
              <a:defRPr/>
            </a:pPr>
            <a:r>
              <a:rPr lang="id-ID" sz="1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Pendanaan </a:t>
            </a: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pelaksanaan tugas dan </a:t>
            </a:r>
            <a:r>
              <a:rPr lang="id-ID" sz="1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wewenang gubernur </a:t>
            </a: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sebagai wakil Pemerintah Pusat </a:t>
            </a:r>
            <a:r>
              <a:rPr lang="id-ID" sz="1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dibebankan pada </a:t>
            </a:r>
            <a:r>
              <a:rPr lang="id-ID" sz="11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Anggaran Pendapatan Dan Belanja Negara </a:t>
            </a:r>
            <a:r>
              <a:rPr lang="id-ID" sz="1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dengan</a:t>
            </a: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id-ID" sz="11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memperhatikan kemampuan keuangan negara</a:t>
            </a: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marL="465339" indent="-465339" algn="just">
              <a:spcBef>
                <a:spcPts val="450"/>
              </a:spcBef>
              <a:buFontTx/>
              <a:buAutoNum type="arabicParenBoth"/>
              <a:defRPr/>
            </a:pP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Pendanaan sebagaimana dimaksud pada ayat (1</a:t>
            </a:r>
            <a:r>
              <a:rPr lang="id-ID" sz="1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 merupakan </a:t>
            </a: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bagian dari anggaran kementerian </a:t>
            </a:r>
            <a:r>
              <a:rPr lang="id-ID" sz="11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yang menyelenggarakan </a:t>
            </a: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urusan pemerintahan dalam negeri</a:t>
            </a:r>
            <a:b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id-ID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melalui mekanisme </a:t>
            </a:r>
            <a:r>
              <a:rPr lang="id-ID" sz="11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Dekonsentrasi.</a:t>
            </a:r>
            <a:endParaRPr lang="id-ID" sz="11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6" name="Right Arrow 65"/>
          <p:cNvSpPr/>
          <p:nvPr/>
        </p:nvSpPr>
        <p:spPr>
          <a:xfrm>
            <a:off x="4500562" y="2143122"/>
            <a:ext cx="571504" cy="42862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0" name="Content Placeholder 2"/>
          <p:cNvSpPr>
            <a:spLocks noGrp="1"/>
          </p:cNvSpPr>
          <p:nvPr>
            <p:ph idx="1"/>
          </p:nvPr>
        </p:nvSpPr>
        <p:spPr>
          <a:xfrm>
            <a:off x="5072066" y="785800"/>
            <a:ext cx="3929090" cy="414340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361950" indent="-361950">
              <a:spcBef>
                <a:spcPts val="600"/>
              </a:spcBef>
              <a:buFont typeface="+mj-lt"/>
              <a:buAutoNum type="arabicPeriod"/>
            </a:pPr>
            <a:r>
              <a:rPr lang="id-ID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Permendagri Nomor 10 Tahun 2020 tentang Pelimpahan dan Penugasan Urusan Pemerintahan Lingkup Kementerian Dalam Negeri Tahun Anggaran 2020;</a:t>
            </a:r>
          </a:p>
          <a:p>
            <a:pPr marL="361950" indent="-361950">
              <a:spcBef>
                <a:spcPts val="600"/>
              </a:spcBef>
              <a:buFont typeface="+mj-lt"/>
              <a:buAutoNum type="arabicPeriod"/>
            </a:pPr>
            <a:r>
              <a:rPr lang="id-ID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Daftar Isian Pelaksanaan Anggaran Petikan Tahun Anggaran 2020 Nomor SP DIPA-010.04.1.027486/2020 tanggal 12 November 2019;</a:t>
            </a:r>
          </a:p>
          <a:p>
            <a:pPr marL="361950" indent="-361950">
              <a:spcBef>
                <a:spcPts val="600"/>
              </a:spcBef>
              <a:buFont typeface="+mj-lt"/>
              <a:buAutoNum type="arabicPeriod"/>
            </a:pPr>
            <a:r>
              <a:rPr lang="id-ID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Kepmendagri Nomor 118-084 Tahun 2020 Tanggal 3 Februari 2020 tentang Petunjuk Teknis Pelaksanaan Dekonsentrasi Gubernur Sebagai Wakil Pemerintah Pusat.</a:t>
            </a:r>
            <a:endParaRPr lang="id-ID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3600" dirty="0" smtClean="0">
                <a:solidFill>
                  <a:schemeClr val="tx1"/>
                </a:solidFill>
                <a:latin typeface="Agency FB" pitchFamily="34" charset="0"/>
              </a:rPr>
              <a:t>DASAR HUKUM</a:t>
            </a:r>
            <a:endParaRPr lang="id-ID" sz="3600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8" name="Rectangle 7">
            <a:extLst>
              <a:ext uri="{FF2B5EF4-FFF2-40B4-BE49-F238E27FC236}"/>
            </a:extLst>
          </p:cNvPr>
          <p:cNvSpPr/>
          <p:nvPr/>
        </p:nvSpPr>
        <p:spPr>
          <a:xfrm>
            <a:off x="428596" y="3726917"/>
            <a:ext cx="4071966" cy="1669478"/>
          </a:xfrm>
          <a:prstGeom prst="rect">
            <a:avLst/>
          </a:prstGeom>
          <a:noFill/>
        </p:spPr>
        <p:txBody>
          <a:bodyPr wrap="square" lIns="63293" tIns="31646" rIns="63293" bIns="31646">
            <a:spAutoFit/>
          </a:bodyPr>
          <a:lstStyle/>
          <a:p>
            <a:pPr algn="ctr">
              <a:spcBef>
                <a:spcPts val="450"/>
              </a:spcBef>
              <a:defRPr/>
            </a:pPr>
            <a:r>
              <a:rPr lang="id-ID" sz="1200" b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PP 28 Tahun 2018</a:t>
            </a:r>
          </a:p>
          <a:p>
            <a:pPr algn="just">
              <a:spcBef>
                <a:spcPts val="450"/>
              </a:spcBef>
              <a:defRPr/>
            </a:pPr>
            <a:r>
              <a:rPr lang="id-ID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Kerja sama daerah adalah usaha bersama antara daerah dengan daerah lain, antara daerah dan pihak ketiga, dan/atau antara daerah dan lembaga atau pemerintah daerah di luar negeri yang didasarkan pada pertimbangan efisiensi dan efktivitas pelayanan publik serta saling menguntungkan. </a:t>
            </a:r>
            <a:endParaRPr lang="id-ID" sz="1200" b="1" u="sng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spcBef>
                <a:spcPts val="450"/>
              </a:spcBef>
              <a:defRPr/>
            </a:pPr>
            <a:endParaRPr lang="id-ID" sz="1200" b="1" u="sng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3"/>
          </p:nvPr>
        </p:nvSpPr>
        <p:spPr/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sz="2800" dirty="0" smtClean="0">
                <a:solidFill>
                  <a:schemeClr val="tx1"/>
                </a:solidFill>
                <a:latin typeface="Agency FB" pitchFamily="34" charset="0"/>
              </a:rPr>
              <a:t>DEKONSENTRASI GWPP TA. 2020</a:t>
            </a:r>
            <a:endParaRPr lang="id-ID" sz="2800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28352" y="699542"/>
            <a:ext cx="8686800" cy="4176464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d-ID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Tahun Anggaran 2020, dialokasikan anggaran sebesar Rp. </a:t>
            </a:r>
            <a:r>
              <a:rPr kumimoji="0" lang="id-ID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109.837.404.000,-</a:t>
            </a:r>
            <a:r>
              <a:rPr kumimoji="0" lang="id-ID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 </a:t>
            </a:r>
            <a:r>
              <a:rPr kumimoji="0" lang="id-ID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untuk membiayai tugas dan wewenang GWPP;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d-ID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Anggaran dialokasikan untuk membiayai tugas dan wewenang GWPP yang dianggap prioritas dan Sekretariat GWPP.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id-ID" sz="2800" dirty="0" smtClean="0">
                <a:latin typeface="Arial Narrow" pitchFamily="34" charset="0"/>
                <a:cs typeface="Arial" pitchFamily="34" charset="0"/>
              </a:rPr>
              <a:t>Dekonsentrasi GWPP TA. 2020 dilaksanakan di 34 Provinsi</a:t>
            </a:r>
            <a:r>
              <a:rPr lang="id-ID" sz="2800" dirty="0" smtClean="0">
                <a:latin typeface="Arial Narrow" pitchFamily="34" charset="0"/>
                <a:cs typeface="Arial" pitchFamily="34" charset="0"/>
              </a:rPr>
              <a:t>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id-ID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Dana</a:t>
            </a:r>
            <a:r>
              <a:rPr kumimoji="0" lang="id-ID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 Dekonsentrasi untuk Kerja Sama Daerah</a:t>
            </a:r>
            <a:r>
              <a:rPr kumimoji="0" lang="id-ID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pitchFamily="34" charset="0"/>
              </a:rPr>
              <a:t> sebesar </a:t>
            </a:r>
            <a:r>
              <a:rPr lang="id-ID" sz="2800" dirty="0">
                <a:latin typeface="Arial Narrow" pitchFamily="34" charset="0"/>
                <a:cs typeface="Arial" pitchFamily="34" charset="0"/>
              </a:rPr>
              <a:t>Rp. </a:t>
            </a:r>
            <a:r>
              <a:rPr lang="id-ID" sz="2800" b="1" dirty="0" smtClean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8.000.000.000</a:t>
            </a:r>
            <a:r>
              <a:rPr lang="id-ID" sz="2800" b="1" dirty="0">
                <a:solidFill>
                  <a:srgbClr val="FF0000"/>
                </a:solidFill>
                <a:latin typeface="Arial Narrow" pitchFamily="34" charset="0"/>
                <a:cs typeface="Arial" pitchFamily="34" charset="0"/>
              </a:rPr>
              <a:t>,-</a:t>
            </a:r>
            <a:endParaRPr kumimoji="0" lang="id-ID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85720" y="182563"/>
            <a:ext cx="5105400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TUJUAN, SASARAN DAN PELAKSANA 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85786" y="699542"/>
            <a:ext cx="7715304" cy="385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Aft>
                <a:spcPts val="1200"/>
              </a:spcAft>
            </a:pPr>
            <a:r>
              <a:rPr lang="id-ID" sz="2400" b="1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TUJUAN </a:t>
            </a:r>
            <a:r>
              <a:rPr lang="id-ID" sz="2400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Terlaksananya </a:t>
            </a:r>
            <a:r>
              <a:rPr lang="id-ID" sz="2400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pemantauan dan evaluasi terhadap kerja sama yang dilakukan Daerah Kabupaten/Kota dalam satu Daerah </a:t>
            </a:r>
            <a:r>
              <a:rPr lang="id-ID" sz="2400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Provinsi yang diamantkan kepada Gubernur Selaku Wakil Pemerintah Pusat di Daerah</a:t>
            </a:r>
            <a:r>
              <a:rPr kumimoji="0" lang="id-ID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Calibri" pitchFamily="34" charset="0"/>
              </a:rPr>
              <a:t>; </a:t>
            </a:r>
            <a:endParaRPr lang="id-ID" sz="2400" dirty="0">
              <a:latin typeface="Arial Narrow" pitchFamily="34" charset="0"/>
              <a:ea typeface="Times New Roman" pitchFamily="18" charset="0"/>
              <a:cs typeface="Calibri" pitchFamily="34" charset="0"/>
            </a:endParaRPr>
          </a:p>
          <a:p>
            <a:pPr algn="just" fontAlgn="base">
              <a:spcAft>
                <a:spcPts val="1200"/>
              </a:spcAft>
            </a:pPr>
            <a:r>
              <a:rPr lang="id-ID" sz="2400" b="1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SASARAN </a:t>
            </a:r>
            <a:r>
              <a:rPr lang="id-ID" sz="2400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Terlaksananya </a:t>
            </a:r>
            <a:r>
              <a:rPr lang="id-ID" sz="2400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monitoring/pemantauan dan evaluasi terhadap kerjasama yang dilakukan daerah Kabupaten/Kota dalam satu provinsi</a:t>
            </a:r>
            <a:r>
              <a:rPr lang="id-ID" sz="2400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.</a:t>
            </a:r>
          </a:p>
          <a:p>
            <a:pPr algn="just" fontAlgn="base">
              <a:spcAft>
                <a:spcPts val="1200"/>
              </a:spcAft>
            </a:pPr>
            <a:r>
              <a:rPr lang="id-ID" sz="2400" b="1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PELAKSANA</a:t>
            </a:r>
            <a:r>
              <a:rPr lang="id-ID" sz="2400" dirty="0" smtClean="0">
                <a:latin typeface="Arial Narrow" pitchFamily="34" charset="0"/>
                <a:ea typeface="Times New Roman" pitchFamily="18" charset="0"/>
                <a:cs typeface="Calibri" pitchFamily="34" charset="0"/>
              </a:rPr>
              <a:t> kegiatan adalah OPD yang Membidangi Kerja Sama Daerah</a:t>
            </a:r>
            <a:endParaRPr lang="id-ID" sz="2400" dirty="0" smtClean="0">
              <a:latin typeface="Arial Narrow" pitchFamily="34" charset="0"/>
              <a:ea typeface="Times New Roman" pitchFamily="18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TAHAPAN PELAKSANAAN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357158" y="1785932"/>
            <a:ext cx="8501122" cy="214314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egular Pentagon 7"/>
          <p:cNvSpPr/>
          <p:nvPr/>
        </p:nvSpPr>
        <p:spPr>
          <a:xfrm>
            <a:off x="928662" y="1714494"/>
            <a:ext cx="285752" cy="285752"/>
          </a:xfrm>
          <a:prstGeom prst="pent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gular Pentagon 8"/>
          <p:cNvSpPr/>
          <p:nvPr/>
        </p:nvSpPr>
        <p:spPr>
          <a:xfrm>
            <a:off x="3357554" y="1714494"/>
            <a:ext cx="285752" cy="285752"/>
          </a:xfrm>
          <a:prstGeom prst="pent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gular Pentagon 9"/>
          <p:cNvSpPr/>
          <p:nvPr/>
        </p:nvSpPr>
        <p:spPr>
          <a:xfrm>
            <a:off x="5715008" y="1714494"/>
            <a:ext cx="285752" cy="285752"/>
          </a:xfrm>
          <a:prstGeom prst="pentagon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214314" y="2214560"/>
            <a:ext cx="1928794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i-FI" sz="2000" dirty="0" smtClean="0">
                <a:latin typeface="Arial Narrow" pitchFamily="34" charset="0"/>
                <a:ea typeface="Times New Roman"/>
                <a:cs typeface="Arial"/>
              </a:rPr>
              <a:t>Inventarisasi kerja sama antar daerah Kabupaten/Kota</a:t>
            </a:r>
            <a:r>
              <a:rPr lang="id-ID" sz="2000" dirty="0" smtClean="0">
                <a:latin typeface="Arial Narrow" pitchFamily="34" charset="0"/>
                <a:ea typeface="Times New Roman"/>
                <a:cs typeface="Arial"/>
              </a:rPr>
              <a:t>;</a:t>
            </a:r>
            <a:endParaRPr lang="id-ID" sz="2400" dirty="0" smtClean="0">
              <a:latin typeface="Arial Narrow" pitchFamily="34" charset="0"/>
              <a:ea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00298" y="2214560"/>
            <a:ext cx="2143140" cy="13234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i-FI" sz="2000" dirty="0" smtClean="0">
                <a:latin typeface="Arial Narrow" pitchFamily="34" charset="0"/>
                <a:ea typeface="Times New Roman"/>
                <a:cs typeface="Arial"/>
              </a:rPr>
              <a:t>Analisis </a:t>
            </a:r>
            <a:r>
              <a:rPr lang="id-ID" sz="2000" dirty="0" smtClean="0">
                <a:latin typeface="Arial Narrow" pitchFamily="34" charset="0"/>
                <a:ea typeface="Times New Roman"/>
                <a:cs typeface="Arial"/>
              </a:rPr>
              <a:t>Potensi, Permasalahan, dan Solusi </a:t>
            </a:r>
            <a:r>
              <a:rPr lang="fi-FI" sz="2000" dirty="0" smtClean="0">
                <a:latin typeface="Arial Narrow" pitchFamily="34" charset="0"/>
                <a:ea typeface="Times New Roman"/>
                <a:cs typeface="Arial"/>
              </a:rPr>
              <a:t>kerja </a:t>
            </a:r>
            <a:r>
              <a:rPr lang="fi-FI" sz="2000" dirty="0" smtClean="0">
                <a:latin typeface="Arial Narrow" pitchFamily="34" charset="0"/>
                <a:ea typeface="Times New Roman"/>
                <a:cs typeface="Arial"/>
              </a:rPr>
              <a:t>sama </a:t>
            </a:r>
            <a:r>
              <a:rPr lang="fi-FI" sz="2000" dirty="0" smtClean="0">
                <a:latin typeface="Arial Narrow" pitchFamily="34" charset="0"/>
                <a:ea typeface="Times New Roman"/>
                <a:cs typeface="Arial"/>
              </a:rPr>
              <a:t> daerah</a:t>
            </a:r>
            <a:r>
              <a:rPr lang="id-ID" sz="2000" dirty="0" smtClean="0">
                <a:latin typeface="Arial Narrow" pitchFamily="34" charset="0"/>
                <a:ea typeface="Times New Roman"/>
                <a:cs typeface="Arial"/>
              </a:rPr>
              <a:t>;</a:t>
            </a:r>
            <a:endParaRPr lang="id-ID" sz="2400" dirty="0" smtClean="0">
              <a:latin typeface="Arial Narrow" pitchFamily="34" charset="0"/>
              <a:ea typeface="Times New Roman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29190" y="2214560"/>
            <a:ext cx="2000264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id-ID" sz="2000" dirty="0" smtClean="0">
                <a:latin typeface="Arial Narrow" pitchFamily="34" charset="0"/>
                <a:ea typeface="Times New Roman"/>
                <a:cs typeface="Arial"/>
              </a:rPr>
              <a:t>Asistensi Kerja Sama Daerah</a:t>
            </a:r>
            <a:endParaRPr lang="id-ID" sz="2400" dirty="0" smtClean="0">
              <a:latin typeface="Arial Narrow" pitchFamily="34" charset="0"/>
              <a:ea typeface="Times New Roman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177936" y="2214560"/>
            <a:ext cx="1714544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n-US" sz="2000" dirty="0" err="1" smtClean="0">
                <a:latin typeface="Arial Narrow" pitchFamily="34" charset="0"/>
                <a:ea typeface="Times New Roman"/>
                <a:cs typeface="Arial"/>
              </a:rPr>
              <a:t>Penyusunan</a:t>
            </a:r>
            <a:r>
              <a:rPr lang="en-US" sz="20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000" dirty="0" err="1" smtClean="0">
                <a:latin typeface="Arial Narrow" pitchFamily="34" charset="0"/>
                <a:ea typeface="Times New Roman"/>
                <a:cs typeface="Arial"/>
              </a:rPr>
              <a:t>laporan</a:t>
            </a:r>
            <a:r>
              <a:rPr lang="en-US" sz="20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000" dirty="0" err="1" smtClean="0">
                <a:latin typeface="Arial Narrow" pitchFamily="34" charset="0"/>
                <a:ea typeface="Times New Roman"/>
                <a:cs typeface="Arial"/>
              </a:rPr>
              <a:t>dan</a:t>
            </a:r>
            <a:r>
              <a:rPr lang="en-US" sz="20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000" dirty="0" err="1" smtClean="0">
                <a:latin typeface="Arial Narrow" pitchFamily="34" charset="0"/>
                <a:ea typeface="Times New Roman"/>
                <a:cs typeface="Arial"/>
              </a:rPr>
              <a:t>rekomendasi</a:t>
            </a:r>
            <a:r>
              <a:rPr lang="id-ID" sz="2000" dirty="0" smtClean="0">
                <a:latin typeface="Arial Narrow" pitchFamily="34" charset="0"/>
                <a:ea typeface="Times New Roman"/>
                <a:cs typeface="Arial"/>
              </a:rPr>
              <a:t> (Monev Berdasarkan Instrumen)</a:t>
            </a:r>
            <a:endParaRPr lang="id-ID" sz="2400" dirty="0" smtClean="0">
              <a:latin typeface="Arial Narrow" pitchFamily="34" charset="0"/>
              <a:ea typeface="Times New Roman"/>
            </a:endParaRPr>
          </a:p>
        </p:txBody>
      </p:sp>
      <p:sp>
        <p:nvSpPr>
          <p:cNvPr id="15" name="Regular Pentagon 14"/>
          <p:cNvSpPr/>
          <p:nvPr/>
        </p:nvSpPr>
        <p:spPr>
          <a:xfrm>
            <a:off x="7858148" y="1714494"/>
            <a:ext cx="285752" cy="285752"/>
          </a:xfrm>
          <a:prstGeom prst="pentagon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RINCIAN </a:t>
            </a: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KEGIATAN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D9ACF894-A18B-43E2-9A7E-F4C33C1662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458040"/>
              </p:ext>
            </p:extLst>
          </p:nvPr>
        </p:nvGraphicFramePr>
        <p:xfrm>
          <a:off x="428596" y="642924"/>
          <a:ext cx="7929618" cy="4691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96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00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altLang="ko-K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Rapat Inventarisasi Pelaksanaan Kerja Sama Daerah Kabupaten/Kota</a:t>
                      </a:r>
                      <a:endParaRPr lang="id-ID" altLang="ko-KR" sz="1800" b="1" dirty="0" smtClean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57322">
                <a:tc>
                  <a:txBody>
                    <a:bodyPr/>
                    <a:lstStyle/>
                    <a:p>
                      <a:pPr marL="266700" marR="0" indent="-2667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Rapat Inventarisasi Pelaksanaan Kerjasama Daerah Kabupaten/ Kota dilakukan untuk </a:t>
                      </a:r>
                      <a:r>
                        <a:rPr lang="id-ID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mengetahui atau menginventarisasi jenis kerjasama daerah yang dilaksanakan oleh pemerintah Kabupaten/Kota;</a:t>
                      </a:r>
                    </a:p>
                    <a:p>
                      <a:pPr marL="266700" marR="0" indent="-2667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Hasil kegiatan yang</a:t>
                      </a:r>
                      <a:r>
                        <a:rPr lang="id-ID" altLang="ko-KR" sz="1600" b="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diharapkan adalah diketahuinya dirumuskan urgensi dari masing-masing bentuk kerjasama daerah, permasalahan, kendala dan manfaat yang akan diperoleh melalui kerjasama daerah;</a:t>
                      </a: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 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13062">
                <a:tc>
                  <a:txBody>
                    <a:bodyPr/>
                    <a:lstStyle/>
                    <a:p>
                      <a:pPr marL="444500" marR="0" indent="-444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Materi yang disampaikan dalam rapat ini, antara lain mencakup:</a:t>
                      </a:r>
                    </a:p>
                    <a:p>
                      <a:pPr marL="444500" marR="0" indent="-444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Kebijakan kerjasama daerah;</a:t>
                      </a:r>
                    </a:p>
                    <a:p>
                      <a:pPr marL="444500" marR="0" indent="-444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Kebijakan terkait Gubernur sebagai Wakil Pemerintah Pusat;</a:t>
                      </a:r>
                    </a:p>
                    <a:p>
                      <a:pPr marL="444500" marR="0" indent="-444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Kebijakan pemerintah daerah dalam mendukung kerjasama daerah; </a:t>
                      </a:r>
                    </a:p>
                    <a:p>
                      <a:pPr marL="444500" marR="0" indent="-444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Sinkronisasi perencanaan dan anggaran pelaksanaan kerjasama daerah; dan</a:t>
                      </a:r>
                    </a:p>
                    <a:p>
                      <a:pPr marL="444500" marR="0" indent="-444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id-ID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Provinsi menyampaikan instrumen pembinaan dan pengawasan kerjasama daerah kabupaten/kota.</a:t>
                      </a:r>
                    </a:p>
                    <a:p>
                      <a:pPr marL="444500" marR="0" indent="-444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ko-KR" altLang="en-US" sz="16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668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279522B2-F834-4EDA-AA03-FE5BF62CB8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318733"/>
              </p:ext>
            </p:extLst>
          </p:nvPr>
        </p:nvGraphicFramePr>
        <p:xfrm>
          <a:off x="785786" y="785800"/>
          <a:ext cx="7500990" cy="38871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009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919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altLang="ko-K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Analisis Potensi, Permasalahan dan Solusi Kerja Sama Daerah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5374">
                <a:tc>
                  <a:txBody>
                    <a:bodyPr/>
                    <a:lstStyle/>
                    <a:p>
                      <a:pPr marL="180975" marR="0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Tujuan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dilaksanakan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kegiatan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ini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adalah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tim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pada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level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provinsi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akan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melakukan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pembahasan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terhadap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potensi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permasalahan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yang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akan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dirumuskan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pada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rekomendasi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berita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acara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kerjasama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1" dirty="0" err="1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derah</a:t>
                      </a:r>
                      <a:r>
                        <a:rPr lang="en-US" altLang="ko-KR" sz="16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yang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dilaksanakan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oleh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pemerintah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kabupaten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/</a:t>
                      </a:r>
                      <a:r>
                        <a:rPr lang="en-US" altLang="ko-KR" sz="16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kota</a:t>
                      </a:r>
                      <a:endParaRPr lang="en-US" altLang="ko-KR" sz="1600" b="0" dirty="0" smtClean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4603">
                <a:tc>
                  <a:txBody>
                    <a:bodyPr/>
                    <a:lstStyle/>
                    <a:p>
                      <a:pPr marL="180975" marR="0" lvl="3" indent="-180975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id-ID" altLang="ko-KR" sz="1600" b="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2. Materi yang disampaikan dalam rapat ini antara lain mencakup:</a:t>
                      </a:r>
                    </a:p>
                    <a:p>
                      <a:pPr marL="457200" marR="0" lvl="3" indent="-190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1600" b="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Pemetaan potensi kerjasama daerah;</a:t>
                      </a:r>
                    </a:p>
                    <a:p>
                      <a:pPr marL="457200" marR="0" lvl="3" indent="-190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1600" b="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Tata cara pelaksanaan kerjasama daerah; dan</a:t>
                      </a:r>
                    </a:p>
                    <a:p>
                      <a:pPr marL="457200" marR="0" lvl="3" indent="-190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1600" b="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Sinkronisasi program dan kegiatan kerjasama daerah.</a:t>
                      </a:r>
                    </a:p>
                    <a:p>
                      <a:pPr marL="457200" marR="0" lvl="3" indent="-190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1600" b="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Dengan dilaksanakannya rapat ini, Provinsi diharapkan dapat memperoleh data pemetaan potensi kerjasama daerah serta inventarisasi permasalahan dan penyelesaian perselisihan kerjasama daerah disetiap kabupaten/kota di wilayahnya</a:t>
                      </a:r>
                      <a:endParaRPr lang="id-ID" altLang="ko-KR" sz="1600" b="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190500" marR="0" lvl="3" indent="-190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id-ID" altLang="ko-KR" sz="1600" b="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190500" marR="0" lvl="3" indent="-1905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id-ID" altLang="ko-KR" sz="1600" b="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3.</a:t>
                      </a:r>
                      <a:r>
                        <a:rPr lang="id-ID" altLang="ko-KR" sz="1600" b="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 Hasil yang diharapkan </a:t>
                      </a:r>
                      <a:r>
                        <a:rPr lang="fi-FI" altLang="ko-KR" sz="1600" b="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Arial" pitchFamily="34" charset="0"/>
                        </a:rPr>
                        <a:t>Laporan pelaksanaan kegiatan Rapat Analisis Data Kerjasama Daerah Kabupaten/Kota</a:t>
                      </a:r>
                      <a:endParaRPr lang="id-ID" altLang="ko-KR" sz="1600" b="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RINCIAN KEGIIATAN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279522B2-F834-4EDA-AA03-FE5BF62CB8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318733"/>
              </p:ext>
            </p:extLst>
          </p:nvPr>
        </p:nvGraphicFramePr>
        <p:xfrm>
          <a:off x="714348" y="714362"/>
          <a:ext cx="7858180" cy="43036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81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419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altLang="ko-K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Rapat Asistensi Kerja Sama Daerah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7096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Pelaksanaan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asistensi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dilaksanakan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oleh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unit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kerja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Gubernur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sebagai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Wakil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Pemerintah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Pusat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yang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melaksanakan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tugas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fungsi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terkait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kerjasama</a:t>
                      </a:r>
                      <a:r>
                        <a:rPr lang="en-US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8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daerah</a:t>
                      </a:r>
                      <a:endParaRPr lang="ko-KR" altLang="en-US" sz="18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9003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id-ID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Rapat bertujuan untuk melakukan pembahasan yang lebih detail dan spesifik terhadap daerah-daerah yang memiliki potensi kerjasama daerah serta melakukan asistensi dan memfasilitasi daerah Kabupaten/Kota yang sedang atau akan melakukan kerjasama.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80146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id-ID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Materi yang disampaikan dalam rapat ini antara lain mencakup:</a:t>
                      </a:r>
                    </a:p>
                    <a:p>
                      <a:pPr marL="622300" marR="0" indent="-2667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Sinkronisasi program kerjasama daerah; </a:t>
                      </a:r>
                    </a:p>
                    <a:p>
                      <a:pPr marL="622300" marR="0" indent="-2667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Optimalisasi kerjasama daerah dalam meningkatkan potensi daerah.</a:t>
                      </a:r>
                    </a:p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endParaRPr lang="id-ID" altLang="ko-KR" sz="1800" b="0" dirty="0" smtClean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962035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id-ID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Hasil yang diharapkan </a:t>
                      </a:r>
                      <a:r>
                        <a:rPr lang="fi-FI" altLang="ko-KR" sz="18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 pelaksanaan kegiatan Rapat Asistensi Kerja Sama Daerah Kabupaten/Kota</a:t>
                      </a:r>
                      <a:endParaRPr lang="id-ID" altLang="ko-KR" sz="1800" b="0" dirty="0" smtClean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RINCIAN KEGIIATAN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279522B2-F834-4EDA-AA03-FE5BF62CB8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389568"/>
              </p:ext>
            </p:extLst>
          </p:nvPr>
        </p:nvGraphicFramePr>
        <p:xfrm>
          <a:off x="642910" y="857239"/>
          <a:ext cx="7858180" cy="43506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81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441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altLang="ko-KR" sz="18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Penyusunan Laporan dan Rekomendasi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88048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yang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disusun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meliputi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kinerja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akuntabilitas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kinerja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merupakan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hasil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Monitoring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evaluasi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kerja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sama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yang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dilaksanakan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daerah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2000" b="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Kabupaten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/Kota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33297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id-ID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Materi yang disampaikan dalam rapat ini mencakup:</a:t>
                      </a:r>
                    </a:p>
                    <a:p>
                      <a:pPr marL="723900" marR="0" indent="-2794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Mekanisme pelaporan kinerja dan akuntabilitas pelaksanaan kerjasama daerah;</a:t>
                      </a:r>
                    </a:p>
                    <a:p>
                      <a:pPr marL="723900" marR="0" indent="-2794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id-ID" altLang="ko-K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Instrument </a:t>
                      </a:r>
                      <a:r>
                        <a:rPr lang="id-ID" altLang="ko-K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pembinaan dan pengawasan kerjasama daerah kabupaten/kota</a:t>
                      </a:r>
                      <a:r>
                        <a:rPr lang="id-ID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63568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id-ID" altLang="ko-KR" sz="2000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cs typeface="Arial" pitchFamily="34" charset="0"/>
                        </a:rPr>
                        <a:t>Hasil yang diharapkan adalah laporan pelaksanaan kegiatan Rapat Penyusunan Laporan Monitoring dan Evaluasi Kerja Sama Daerah Kabupaten/Kota oleh Gubernur sebagai Wakil Pemerintah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RINCIAN KEGIIATAN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571486"/>
            <a:ext cx="7643866" cy="100013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Laporan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dan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rekomendasi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kerjasama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yang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dilakukan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daerah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Kabupaten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/Kota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dalam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satu</a:t>
            </a:r>
            <a:r>
              <a:rPr lang="en-US" sz="2400" dirty="0" smtClean="0">
                <a:latin typeface="Arial Narrow" pitchFamily="34" charset="0"/>
                <a:ea typeface="Times New Roman"/>
                <a:cs typeface="Arial"/>
              </a:rPr>
              <a:t> </a:t>
            </a:r>
            <a:r>
              <a:rPr lang="en-US" sz="2400" dirty="0" err="1" smtClean="0">
                <a:latin typeface="Arial Narrow" pitchFamily="34" charset="0"/>
                <a:ea typeface="Times New Roman"/>
                <a:cs typeface="Arial"/>
              </a:rPr>
              <a:t>provinsi</a:t>
            </a:r>
            <a:r>
              <a:rPr lang="id-ID" sz="2400" dirty="0" smtClean="0">
                <a:latin typeface="Arial Narrow" pitchFamily="34" charset="0"/>
                <a:ea typeface="Times New Roman"/>
                <a:cs typeface="Arial"/>
              </a:rPr>
              <a:t> mengacu Kepada Instrumen Pembinaan dan Pengawasan Kerja Sama Daerah Kabupaten/Kota.</a:t>
            </a:r>
            <a:endParaRPr lang="id-ID" sz="2800" dirty="0" smtClean="0">
              <a:latin typeface="Arial Narrow" pitchFamily="34" charset="0"/>
              <a:ea typeface="Times New Roman"/>
            </a:endParaRPr>
          </a:p>
          <a:p>
            <a:pPr>
              <a:buNone/>
            </a:pPr>
            <a:endParaRPr lang="id-ID" sz="2400" dirty="0">
              <a:latin typeface="Arial Narrow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785786" y="71420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OUTPUT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0743795-DD45-496A-A9C1-82AF45DDD4E2}"/>
              </a:ext>
            </a:extLst>
          </p:cNvPr>
          <p:cNvSpPr txBox="1"/>
          <p:nvPr/>
        </p:nvSpPr>
        <p:spPr>
          <a:xfrm>
            <a:off x="857224" y="1785932"/>
            <a:ext cx="7500990" cy="405366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  <a:alpha val="37000"/>
                </a:schemeClr>
              </a:gs>
              <a:gs pos="35000">
                <a:schemeClr val="accent3">
                  <a:lumMod val="40000"/>
                  <a:lumOff val="60000"/>
                  <a:alpha val="69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34290" rIns="68580" bIns="3429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 algn="ctr">
              <a:spcBef>
                <a:spcPct val="0"/>
              </a:spcBef>
              <a:defRPr/>
            </a:pP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OUTCOME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9552" y="2191298"/>
            <a:ext cx="8136904" cy="25391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</a:pPr>
            <a:r>
              <a:rPr lang="id-ID" sz="2400" dirty="0" smtClean="0">
                <a:latin typeface="Arial Narrow" pitchFamily="34" charset="0"/>
                <a:ea typeface="Times New Roman"/>
                <a:cs typeface="Arial"/>
              </a:rPr>
              <a:t>Mendorong terselenggaranya kerjasama </a:t>
            </a:r>
            <a:r>
              <a:rPr lang="id-ID" sz="2400" dirty="0" smtClean="0">
                <a:latin typeface="Arial Narrow" pitchFamily="34" charset="0"/>
                <a:ea typeface="Times New Roman"/>
                <a:cs typeface="Arial"/>
              </a:rPr>
              <a:t>daerah;</a:t>
            </a:r>
            <a:endParaRPr lang="id-ID" sz="2400" dirty="0" smtClean="0">
              <a:latin typeface="Arial Narrow" pitchFamily="34" charset="0"/>
              <a:ea typeface="Times New Roman"/>
              <a:cs typeface="Arial"/>
            </a:endParaRPr>
          </a:p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</a:pPr>
            <a:r>
              <a:rPr lang="id-ID" sz="2400" dirty="0" smtClean="0">
                <a:latin typeface="Arial Narrow" pitchFamily="34" charset="0"/>
                <a:ea typeface="Times New Roman"/>
                <a:cs typeface="Arial"/>
              </a:rPr>
              <a:t>Tersusunnya kerjasama daerah yang efektif, efisien dan membawa manfaat bagi kemajuan wilayah;</a:t>
            </a:r>
          </a:p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</a:pPr>
            <a:r>
              <a:rPr lang="id-ID" sz="2400" dirty="0" smtClean="0">
                <a:latin typeface="Arial Narrow" pitchFamily="34" charset="0"/>
                <a:ea typeface="Times New Roman"/>
                <a:cs typeface="Arial"/>
              </a:rPr>
              <a:t>Meningkatkan kualitas kerjasama </a:t>
            </a:r>
            <a:r>
              <a:rPr lang="id-ID" sz="2400" dirty="0" smtClean="0">
                <a:latin typeface="Arial Narrow" pitchFamily="34" charset="0"/>
                <a:ea typeface="Times New Roman"/>
                <a:cs typeface="Arial"/>
              </a:rPr>
              <a:t>daerah; dan</a:t>
            </a:r>
          </a:p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</a:pPr>
            <a:r>
              <a:rPr lang="id-ID" sz="2400" dirty="0" smtClean="0">
                <a:latin typeface="Arial Narrow" pitchFamily="34" charset="0"/>
                <a:ea typeface="Times New Roman"/>
                <a:cs typeface="Arial"/>
              </a:rPr>
              <a:t>Meningkatnya perekonomian dan daya saing daerah melalui mekanisme kerja sama daerah</a:t>
            </a:r>
            <a:endParaRPr lang="id-ID" sz="2400" dirty="0" smtClean="0">
              <a:latin typeface="Arial Narrow" pitchFamily="34" charset="0"/>
              <a:ea typeface="Times New Roman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52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143386"/>
            <a:ext cx="8229600" cy="857250"/>
          </a:xfrm>
        </p:spPr>
        <p:txBody>
          <a:bodyPr/>
          <a:lstStyle/>
          <a:p>
            <a:r>
              <a:rPr lang="id-ID" dirty="0" smtClean="0">
                <a:latin typeface="Agency FB" pitchFamily="34" charset="0"/>
              </a:rPr>
              <a:t>Terima Kasih</a:t>
            </a:r>
            <a:endParaRPr lang="id-ID" dirty="0"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804</TotalTime>
  <Words>1186</Words>
  <Application>Microsoft Office PowerPoint</Application>
  <PresentationFormat>On-screen Show (16:9)</PresentationFormat>
  <Paragraphs>125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1. Fokus Pembangunan Indonesia Maju (Visi Presiden) 2020-2024</vt:lpstr>
      <vt:lpstr>PowerPoint Presentation</vt:lpstr>
      <vt:lpstr>ARAHAN PRESIDEN REPUBLIK INDONESIA</vt:lpstr>
      <vt:lpstr>ARAHAN RPJPN 2005-2025 UNTUK RPJMN 2020-2024 (TAHAP IV)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Dell 2019</cp:lastModifiedBy>
  <cp:revision>21</cp:revision>
  <dcterms:created xsi:type="dcterms:W3CDTF">2019-09-24T08:33:32Z</dcterms:created>
  <dcterms:modified xsi:type="dcterms:W3CDTF">2020-02-11T08:55:30Z</dcterms:modified>
</cp:coreProperties>
</file>