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59" r:id="rId3"/>
    <p:sldId id="268" r:id="rId4"/>
    <p:sldId id="270" r:id="rId5"/>
    <p:sldId id="278" r:id="rId6"/>
    <p:sldId id="281" r:id="rId7"/>
    <p:sldId id="282" r:id="rId8"/>
    <p:sldId id="279" r:id="rId9"/>
    <p:sldId id="276" r:id="rId10"/>
    <p:sldId id="277" r:id="rId11"/>
    <p:sldId id="283" r:id="rId12"/>
    <p:sldId id="290" r:id="rId13"/>
    <p:sldId id="263" r:id="rId14"/>
    <p:sldId id="285" r:id="rId15"/>
    <p:sldId id="287" r:id="rId16"/>
    <p:sldId id="288" r:id="rId17"/>
    <p:sldId id="291" r:id="rId18"/>
  </p:sldIdLst>
  <p:sldSz cx="12241213" cy="9037638"/>
  <p:notesSz cx="6797675" cy="4565650"/>
  <p:defaultTextStyle>
    <a:defPPr>
      <a:defRPr lang="en-US"/>
    </a:defPPr>
    <a:lvl1pPr marL="0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7915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5828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3743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1656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39571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47484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55399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63312" algn="l" defTabSz="1215828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47">
          <p15:clr>
            <a:srgbClr val="A4A3A4"/>
          </p15:clr>
        </p15:guide>
        <p15:guide id="2" pos="385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94" y="108"/>
      </p:cViewPr>
      <p:guideLst>
        <p:guide orient="horz" pos="2847"/>
        <p:guide pos="385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5F2C62-0FF0-45C3-A25D-9C2F4637BB05}" type="doc">
      <dgm:prSet loTypeId="urn:microsoft.com/office/officeart/2005/8/layout/hList3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0CB42F8C-6169-4194-86D1-12FA9CB31795}">
      <dgm:prSet phldrT="[Text]" custT="1"/>
      <dgm:spPr/>
      <dgm:t>
        <a:bodyPr/>
        <a:lstStyle/>
        <a:p>
          <a:r>
            <a:rPr lang="en-US" sz="2400" dirty="0">
              <a:latin typeface="Arial Narrow" panose="020B0606020202030204" pitchFamily="34" charset="0"/>
            </a:rPr>
            <a:t>URUSAN KONKUREN</a:t>
          </a:r>
        </a:p>
      </dgm:t>
    </dgm:pt>
    <dgm:pt modelId="{F0A80867-CEC1-41F3-A970-A0040691F73A}" type="parTrans" cxnId="{FA2309F9-FDE6-4E89-8188-EF2888B46D05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5906FE76-4FCB-4EFB-861A-C506C71BFCC0}" type="sibTrans" cxnId="{FA2309F9-FDE6-4E89-8188-EF2888B46D05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656D3A0A-5A4B-4D2D-B642-DEE2C3ABD1CB}">
      <dgm:prSet phldrT="[Text]"/>
      <dgm:spPr/>
      <dgm:t>
        <a:bodyPr/>
        <a:lstStyle/>
        <a:p>
          <a:r>
            <a:rPr lang="en-US" dirty="0">
              <a:latin typeface="Arial Narrow" panose="020B0606020202030204" pitchFamily="34" charset="0"/>
            </a:rPr>
            <a:t>WAJIB</a:t>
          </a:r>
        </a:p>
      </dgm:t>
    </dgm:pt>
    <dgm:pt modelId="{7E43FEE5-92B8-45A3-98C4-9B7B072068C2}" type="parTrans" cxnId="{00DB36AC-A29D-49A6-927C-FC60E43F6A8A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26D4A881-0A3C-402B-8BB2-E1DF083DD1D6}" type="sibTrans" cxnId="{00DB36AC-A29D-49A6-927C-FC60E43F6A8A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989B9D86-7BED-46FF-8163-93D7AA8983F5}">
      <dgm:prSet phldrT="[Text]"/>
      <dgm:spPr/>
      <dgm:t>
        <a:bodyPr/>
        <a:lstStyle/>
        <a:p>
          <a:r>
            <a:rPr lang="en-US" dirty="0">
              <a:latin typeface="Arial Narrow" panose="020B0606020202030204" pitchFamily="34" charset="0"/>
            </a:rPr>
            <a:t>PILIHAN</a:t>
          </a:r>
        </a:p>
      </dgm:t>
    </dgm:pt>
    <dgm:pt modelId="{0C69CE90-3A74-4CFA-BC46-A6EBC3419DB6}" type="parTrans" cxnId="{E5604383-7F10-41E6-9009-57B2E0297F07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877D7809-0432-49DD-B203-BB7FEE33D2DD}" type="sibTrans" cxnId="{E5604383-7F10-41E6-9009-57B2E0297F07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81EF2577-585A-4151-93DA-9EA12445ED50}">
      <dgm:prSet phldrT="[Text]"/>
      <dgm:spPr/>
      <dgm:t>
        <a:bodyPr/>
        <a:lstStyle/>
        <a:p>
          <a:endParaRPr lang="en-US" dirty="0">
            <a:latin typeface="Arial Narrow" panose="020B0606020202030204" pitchFamily="34" charset="0"/>
          </a:endParaRPr>
        </a:p>
      </dgm:t>
    </dgm:pt>
    <dgm:pt modelId="{0394B8A0-5452-4E9D-A9BD-BD1F4E281413}" type="parTrans" cxnId="{AA04F068-868A-4FBE-B98F-7DDE10D88775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F26DB983-EB8B-42B8-8134-CF5D99D6BEA1}" type="sibTrans" cxnId="{AA04F068-868A-4FBE-B98F-7DDE10D88775}">
      <dgm:prSet/>
      <dgm:spPr/>
      <dgm:t>
        <a:bodyPr/>
        <a:lstStyle/>
        <a:p>
          <a:endParaRPr lang="en-US">
            <a:latin typeface="Arial Narrow" panose="020B0606020202030204" pitchFamily="34" charset="0"/>
          </a:endParaRPr>
        </a:p>
      </dgm:t>
    </dgm:pt>
    <dgm:pt modelId="{B55D9EBC-6594-4247-A21D-0C32242685EE}" type="pres">
      <dgm:prSet presAssocID="{E35F2C62-0FF0-45C3-A25D-9C2F4637BB05}" presName="composite" presStyleCnt="0">
        <dgm:presLayoutVars>
          <dgm:chMax val="1"/>
          <dgm:dir/>
          <dgm:resizeHandles val="exact"/>
        </dgm:presLayoutVars>
      </dgm:prSet>
      <dgm:spPr/>
    </dgm:pt>
    <dgm:pt modelId="{EC41F015-6C5D-42CE-B4C4-37247A4740C3}" type="pres">
      <dgm:prSet presAssocID="{0CB42F8C-6169-4194-86D1-12FA9CB31795}" presName="roof" presStyleLbl="dkBgShp" presStyleIdx="0" presStyleCnt="2" custLinFactNeighborY="2700"/>
      <dgm:spPr/>
    </dgm:pt>
    <dgm:pt modelId="{7348E595-8519-4B0F-855E-7145DB72FA44}" type="pres">
      <dgm:prSet presAssocID="{0CB42F8C-6169-4194-86D1-12FA9CB31795}" presName="pillars" presStyleCnt="0"/>
      <dgm:spPr/>
    </dgm:pt>
    <dgm:pt modelId="{B2F0837B-79EA-4D19-BB40-8E5638EE0A7E}" type="pres">
      <dgm:prSet presAssocID="{0CB42F8C-6169-4194-86D1-12FA9CB31795}" presName="pillar1" presStyleLbl="node1" presStyleIdx="0" presStyleCnt="2">
        <dgm:presLayoutVars>
          <dgm:bulletEnabled val="1"/>
        </dgm:presLayoutVars>
      </dgm:prSet>
      <dgm:spPr/>
    </dgm:pt>
    <dgm:pt modelId="{C7D9FA89-DBD3-4FCE-BDE4-5C90B0B520CC}" type="pres">
      <dgm:prSet presAssocID="{989B9D86-7BED-46FF-8163-93D7AA8983F5}" presName="pillarX" presStyleLbl="node1" presStyleIdx="1" presStyleCnt="2" custLinFactNeighborX="993" custLinFactNeighborY="-537">
        <dgm:presLayoutVars>
          <dgm:bulletEnabled val="1"/>
        </dgm:presLayoutVars>
      </dgm:prSet>
      <dgm:spPr/>
    </dgm:pt>
    <dgm:pt modelId="{EAA333F2-1790-458D-ADAD-95A4698FB043}" type="pres">
      <dgm:prSet presAssocID="{0CB42F8C-6169-4194-86D1-12FA9CB31795}" presName="base" presStyleLbl="dkBgShp" presStyleIdx="1" presStyleCnt="2"/>
      <dgm:spPr/>
    </dgm:pt>
  </dgm:ptLst>
  <dgm:cxnLst>
    <dgm:cxn modelId="{0A168D01-980E-4D5D-982F-69A57EF8A085}" type="presOf" srcId="{E35F2C62-0FF0-45C3-A25D-9C2F4637BB05}" destId="{B55D9EBC-6594-4247-A21D-0C32242685EE}" srcOrd="0" destOrd="0" presId="urn:microsoft.com/office/officeart/2005/8/layout/hList3"/>
    <dgm:cxn modelId="{B4691D5F-6F93-444C-B861-999326512F62}" type="presOf" srcId="{989B9D86-7BED-46FF-8163-93D7AA8983F5}" destId="{C7D9FA89-DBD3-4FCE-BDE4-5C90B0B520CC}" srcOrd="0" destOrd="0" presId="urn:microsoft.com/office/officeart/2005/8/layout/hList3"/>
    <dgm:cxn modelId="{AA04F068-868A-4FBE-B98F-7DDE10D88775}" srcId="{E35F2C62-0FF0-45C3-A25D-9C2F4637BB05}" destId="{81EF2577-585A-4151-93DA-9EA12445ED50}" srcOrd="1" destOrd="0" parTransId="{0394B8A0-5452-4E9D-A9BD-BD1F4E281413}" sibTransId="{F26DB983-EB8B-42B8-8134-CF5D99D6BEA1}"/>
    <dgm:cxn modelId="{E5604383-7F10-41E6-9009-57B2E0297F07}" srcId="{0CB42F8C-6169-4194-86D1-12FA9CB31795}" destId="{989B9D86-7BED-46FF-8163-93D7AA8983F5}" srcOrd="1" destOrd="0" parTransId="{0C69CE90-3A74-4CFA-BC46-A6EBC3419DB6}" sibTransId="{877D7809-0432-49DD-B203-BB7FEE33D2DD}"/>
    <dgm:cxn modelId="{00DB36AC-A29D-49A6-927C-FC60E43F6A8A}" srcId="{0CB42F8C-6169-4194-86D1-12FA9CB31795}" destId="{656D3A0A-5A4B-4D2D-B642-DEE2C3ABD1CB}" srcOrd="0" destOrd="0" parTransId="{7E43FEE5-92B8-45A3-98C4-9B7B072068C2}" sibTransId="{26D4A881-0A3C-402B-8BB2-E1DF083DD1D6}"/>
    <dgm:cxn modelId="{A322C9AD-C1EA-45E1-A416-6805B9C5855E}" type="presOf" srcId="{0CB42F8C-6169-4194-86D1-12FA9CB31795}" destId="{EC41F015-6C5D-42CE-B4C4-37247A4740C3}" srcOrd="0" destOrd="0" presId="urn:microsoft.com/office/officeart/2005/8/layout/hList3"/>
    <dgm:cxn modelId="{05D247E9-F7E5-4D46-B746-E4D683A1CC8B}" type="presOf" srcId="{656D3A0A-5A4B-4D2D-B642-DEE2C3ABD1CB}" destId="{B2F0837B-79EA-4D19-BB40-8E5638EE0A7E}" srcOrd="0" destOrd="0" presId="urn:microsoft.com/office/officeart/2005/8/layout/hList3"/>
    <dgm:cxn modelId="{FA2309F9-FDE6-4E89-8188-EF2888B46D05}" srcId="{E35F2C62-0FF0-45C3-A25D-9C2F4637BB05}" destId="{0CB42F8C-6169-4194-86D1-12FA9CB31795}" srcOrd="0" destOrd="0" parTransId="{F0A80867-CEC1-41F3-A970-A0040691F73A}" sibTransId="{5906FE76-4FCB-4EFB-861A-C506C71BFCC0}"/>
    <dgm:cxn modelId="{4F76A0DF-997D-4F5B-BFB9-A9584EFA4FC5}" type="presParOf" srcId="{B55D9EBC-6594-4247-A21D-0C32242685EE}" destId="{EC41F015-6C5D-42CE-B4C4-37247A4740C3}" srcOrd="0" destOrd="0" presId="urn:microsoft.com/office/officeart/2005/8/layout/hList3"/>
    <dgm:cxn modelId="{A0B2E4B2-43A2-4087-8E27-19928BFE4A13}" type="presParOf" srcId="{B55D9EBC-6594-4247-A21D-0C32242685EE}" destId="{7348E595-8519-4B0F-855E-7145DB72FA44}" srcOrd="1" destOrd="0" presId="urn:microsoft.com/office/officeart/2005/8/layout/hList3"/>
    <dgm:cxn modelId="{5779FBF4-3A5E-4CF0-B93C-AF2C9B3115A5}" type="presParOf" srcId="{7348E595-8519-4B0F-855E-7145DB72FA44}" destId="{B2F0837B-79EA-4D19-BB40-8E5638EE0A7E}" srcOrd="0" destOrd="0" presId="urn:microsoft.com/office/officeart/2005/8/layout/hList3"/>
    <dgm:cxn modelId="{7909EBB7-D31B-4197-8BFE-42AC7B94D5FB}" type="presParOf" srcId="{7348E595-8519-4B0F-855E-7145DB72FA44}" destId="{C7D9FA89-DBD3-4FCE-BDE4-5C90B0B520CC}" srcOrd="1" destOrd="0" presId="urn:microsoft.com/office/officeart/2005/8/layout/hList3"/>
    <dgm:cxn modelId="{00E076CD-3611-4F39-A286-A07C84350275}" type="presParOf" srcId="{B55D9EBC-6594-4247-A21D-0C32242685EE}" destId="{EAA333F2-1790-458D-ADAD-95A4698FB043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C90DD6-FD46-4CAE-9726-23723844BCF6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A66E14-11F0-4FD8-AA8B-54FF13396296}">
      <dgm:prSet phldrT="[Text]" custT="1"/>
      <dgm:spPr/>
      <dgm:t>
        <a:bodyPr/>
        <a:lstStyle/>
        <a:p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RIVIEW TIM MONEV</a:t>
          </a:r>
        </a:p>
      </dgm:t>
    </dgm:pt>
    <dgm:pt modelId="{0920E3F0-CFFA-4417-B576-883F4FC3360F}" type="parTrans" cxnId="{911B7B09-0DB7-492E-8B8F-8C35CD4B213C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9F087F96-555A-4CCD-8EEC-22385C49F657}" type="sibTrans" cxnId="{911B7B09-0DB7-492E-8B8F-8C35CD4B213C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7E467433-7386-4FB1-A36B-C73C0CE99CD5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INPUT: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KEBIJ </a:t>
          </a:r>
          <a:r>
            <a:rPr lang="id-ID" sz="2400" b="1" dirty="0">
              <a:solidFill>
                <a:srgbClr val="002060"/>
              </a:solidFill>
              <a:latin typeface="Calibri" pitchFamily="34" charset="0"/>
            </a:rPr>
            <a:t>, 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PROGRAM</a:t>
          </a:r>
          <a:r>
            <a:rPr lang="id-ID" sz="2400" b="1" dirty="0">
              <a:solidFill>
                <a:srgbClr val="002060"/>
              </a:solidFill>
              <a:latin typeface="Calibri" pitchFamily="34" charset="0"/>
            </a:rPr>
            <a:t>/KEG, 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ANGGARAN/</a:t>
          </a:r>
          <a:r>
            <a:rPr lang="id-ID" sz="2400" b="1" dirty="0">
              <a:solidFill>
                <a:srgbClr val="002060"/>
              </a:solidFill>
              <a:latin typeface="Calibri" pitchFamily="34" charset="0"/>
            </a:rPr>
            <a:t>, TIM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/PANITIA</a:t>
          </a:r>
          <a:r>
            <a:rPr lang="id-ID" sz="2400" b="1" dirty="0">
              <a:solidFill>
                <a:srgbClr val="002060"/>
              </a:solidFill>
              <a:latin typeface="Calibri" pitchFamily="34" charset="0"/>
            </a:rPr>
            <a:t>, ADM &amp; MANAJEMEN PELAKS 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SPM</a:t>
          </a:r>
        </a:p>
      </dgm:t>
    </dgm:pt>
    <dgm:pt modelId="{EEDA7E04-8ACB-4913-9B63-62363C8C5114}" type="parTrans" cxnId="{8D5F6FE4-902F-4C55-9C10-94E6BA1A1248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BE217D30-44CC-4D79-9250-7254DC94E1CF}" type="sibTrans" cxnId="{8D5F6FE4-902F-4C55-9C10-94E6BA1A1248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8DEFAC29-C0B9-437F-90E3-C6D1773F1116}">
      <dgm:prSet phldrT="[Text]" custT="1"/>
      <dgm:spPr>
        <a:solidFill>
          <a:srgbClr val="FFFF00"/>
        </a:solidFill>
      </dgm:spPr>
      <dgm:t>
        <a:bodyPr/>
        <a:lstStyle/>
        <a:p>
          <a:pPr algn="l">
            <a:lnSpc>
              <a:spcPct val="90000"/>
            </a:lnSpc>
          </a:pP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PROSES</a:t>
          </a:r>
          <a:r>
            <a:rPr lang="id-ID" sz="2000" b="1" dirty="0">
              <a:solidFill>
                <a:srgbClr val="002060"/>
              </a:solidFill>
              <a:latin typeface="Calibri" pitchFamily="34" charset="0"/>
            </a:rPr>
            <a:t>/</a:t>
          </a: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PELAKSANAAN</a:t>
          </a:r>
          <a:r>
            <a:rPr lang="id-ID" sz="2000" b="1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SPM</a:t>
          </a:r>
          <a:r>
            <a:rPr lang="id-ID" sz="2000" b="1" dirty="0">
              <a:solidFill>
                <a:srgbClr val="002060"/>
              </a:solidFill>
              <a:latin typeface="Calibri" pitchFamily="34" charset="0"/>
            </a:rPr>
            <a:t> (</a:t>
          </a: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Program/keg K/L</a:t>
          </a:r>
          <a:r>
            <a:rPr lang="id-ID" sz="2000" b="1" dirty="0">
              <a:solidFill>
                <a:srgbClr val="002060"/>
              </a:solidFill>
              <a:latin typeface="Calibri" pitchFamily="34" charset="0"/>
            </a:rPr>
            <a:t>/Daerah);</a:t>
          </a:r>
        </a:p>
        <a:p>
          <a:pPr algn="l">
            <a:lnSpc>
              <a:spcPts val="1500"/>
            </a:lnSpc>
          </a:pP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* </a:t>
          </a:r>
          <a:r>
            <a:rPr lang="id-ID" sz="2000" b="1" dirty="0">
              <a:solidFill>
                <a:srgbClr val="002060"/>
              </a:solidFill>
              <a:latin typeface="Calibri" pitchFamily="34" charset="0"/>
            </a:rPr>
            <a:t>Identifikasi;</a:t>
          </a:r>
          <a:endParaRPr lang="en-US" sz="2000" b="1" dirty="0">
            <a:solidFill>
              <a:srgbClr val="002060"/>
            </a:solidFill>
            <a:latin typeface="Calibri" pitchFamily="34" charset="0"/>
          </a:endParaRPr>
        </a:p>
        <a:p>
          <a:pPr algn="l">
            <a:lnSpc>
              <a:spcPts val="1500"/>
            </a:lnSpc>
          </a:pP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* </a:t>
          </a:r>
          <a:r>
            <a:rPr lang="id-ID" sz="2000" b="1" dirty="0">
              <a:solidFill>
                <a:srgbClr val="002060"/>
              </a:solidFill>
              <a:latin typeface="Calibri" pitchFamily="34" charset="0"/>
            </a:rPr>
            <a:t>Verifikasi</a:t>
          </a: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.</a:t>
          </a:r>
        </a:p>
        <a:p>
          <a:pPr algn="l">
            <a:lnSpc>
              <a:spcPts val="1500"/>
            </a:lnSpc>
          </a:pP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* </a:t>
          </a:r>
          <a:r>
            <a:rPr lang="id-ID" sz="2000" b="1" dirty="0">
              <a:solidFill>
                <a:srgbClr val="002060"/>
              </a:solidFill>
              <a:latin typeface="Calibri" pitchFamily="34" charset="0"/>
            </a:rPr>
            <a:t>Pembakuan &amp; Legalisasi</a:t>
          </a:r>
          <a:r>
            <a:rPr lang="en-US" sz="2000" b="1" dirty="0">
              <a:solidFill>
                <a:srgbClr val="002060"/>
              </a:solidFill>
              <a:latin typeface="Calibri" pitchFamily="34" charset="0"/>
            </a:rPr>
            <a:t>.</a:t>
          </a:r>
        </a:p>
      </dgm:t>
    </dgm:pt>
    <dgm:pt modelId="{5BA03C7E-1C5D-4792-BE55-136E243DF106}" type="parTrans" cxnId="{BA241998-5DB6-4B55-8C72-D48F904A0BA4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F498E0E9-D387-4F62-8857-9EB7955DC051}" type="sibTrans" cxnId="{BA241998-5DB6-4B55-8C72-D48F904A0BA4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6087AD45-FFB5-4F2F-B163-F06309E00CB5}">
      <dgm:prSet phldrT="[Text]" custT="1"/>
      <dgm:spPr>
        <a:solidFill>
          <a:srgbClr val="FFFF00"/>
        </a:solidFill>
      </dgm:spPr>
      <dgm:t>
        <a:bodyPr/>
        <a:lstStyle/>
        <a:p>
          <a:r>
            <a:rPr lang="en-US" sz="2400" b="1" dirty="0">
              <a:solidFill>
                <a:srgbClr val="C00000"/>
              </a:solidFill>
              <a:latin typeface="Calibri" pitchFamily="34" charset="0"/>
            </a:rPr>
            <a:t>OUTPUT:</a:t>
          </a:r>
        </a:p>
        <a:p>
          <a:r>
            <a:rPr lang="en-US" sz="2400" b="1" dirty="0" err="1">
              <a:solidFill>
                <a:srgbClr val="C00000"/>
              </a:solidFill>
              <a:latin typeface="Calibri" pitchFamily="34" charset="0"/>
            </a:rPr>
            <a:t>Kuantitas</a:t>
          </a:r>
          <a:r>
            <a:rPr lang="en-US" sz="2400" b="1" dirty="0">
              <a:solidFill>
                <a:srgbClr val="C00000"/>
              </a:solidFill>
              <a:latin typeface="Calibri" pitchFamily="34" charset="0"/>
            </a:rPr>
            <a:t> program/keg K/L</a:t>
          </a:r>
          <a:r>
            <a:rPr lang="id-ID" sz="2400" b="1" dirty="0">
              <a:solidFill>
                <a:srgbClr val="C00000"/>
              </a:solidFill>
              <a:latin typeface="Calibri" pitchFamily="34" charset="0"/>
            </a:rPr>
            <a:t> (Timnas) &amp;</a:t>
          </a:r>
          <a:r>
            <a:rPr lang="en-US" sz="2400" b="1" dirty="0">
              <a:solidFill>
                <a:srgbClr val="C00000"/>
              </a:solidFill>
              <a:latin typeface="Calibri" pitchFamily="34" charset="0"/>
            </a:rPr>
            <a:t> </a:t>
          </a:r>
          <a:r>
            <a:rPr lang="en-US" sz="2400" b="1" dirty="0" err="1">
              <a:solidFill>
                <a:srgbClr val="C00000"/>
              </a:solidFill>
              <a:latin typeface="Calibri" pitchFamily="34" charset="0"/>
            </a:rPr>
            <a:t>Pemda</a:t>
          </a:r>
          <a:r>
            <a:rPr lang="id-ID" sz="2400" b="1" dirty="0">
              <a:solidFill>
                <a:srgbClr val="C00000"/>
              </a:solidFill>
              <a:latin typeface="Calibri" pitchFamily="34" charset="0"/>
            </a:rPr>
            <a:t> dlm </a:t>
          </a:r>
          <a:r>
            <a:rPr lang="en-US" sz="2400" b="1" dirty="0">
              <a:solidFill>
                <a:srgbClr val="C00000"/>
              </a:solidFill>
              <a:latin typeface="Calibri" pitchFamily="34" charset="0"/>
            </a:rPr>
            <a:t>SPM</a:t>
          </a:r>
        </a:p>
      </dgm:t>
    </dgm:pt>
    <dgm:pt modelId="{85B67D51-80AB-4EFA-B920-8DED64963477}" type="parTrans" cxnId="{56C9F369-090A-4FDB-A325-9BCB7B51EFFB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F4FF0260-9066-47DE-988B-2D6E81DE6134}" type="sibTrans" cxnId="{56C9F369-090A-4FDB-A325-9BCB7B51EFFB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83FD549C-DCD2-4A94-828C-37570D34A093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OUTCOME:</a:t>
          </a:r>
        </a:p>
        <a:p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Dampak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 program/keg SPM</a:t>
          </a:r>
          <a:r>
            <a:rPr lang="id-ID" sz="2400" b="1" dirty="0">
              <a:solidFill>
                <a:srgbClr val="002060"/>
              </a:solidFill>
              <a:latin typeface="Calibri" pitchFamily="34" charset="0"/>
            </a:rPr>
            <a:t> bg Daerah &amp; 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masy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 : 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perbedaan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yg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ada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sebelum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/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sesudah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 SPM (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signifikan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/</a:t>
          </a:r>
          <a:r>
            <a:rPr lang="en-US" sz="2400" b="1" dirty="0" err="1">
              <a:solidFill>
                <a:srgbClr val="002060"/>
              </a:solidFill>
              <a:latin typeface="Calibri" pitchFamily="34" charset="0"/>
            </a:rPr>
            <a:t>tdk</a:t>
          </a:r>
          <a:r>
            <a:rPr lang="en-US" sz="2400" b="1" dirty="0">
              <a:solidFill>
                <a:srgbClr val="002060"/>
              </a:solidFill>
              <a:latin typeface="Calibri" pitchFamily="34" charset="0"/>
            </a:rPr>
            <a:t>)</a:t>
          </a:r>
        </a:p>
        <a:p>
          <a:endParaRPr lang="en-US" sz="2000" b="1" dirty="0">
            <a:solidFill>
              <a:srgbClr val="002060"/>
            </a:solidFill>
            <a:latin typeface="Calibri" pitchFamily="34" charset="0"/>
          </a:endParaRPr>
        </a:p>
      </dgm:t>
    </dgm:pt>
    <dgm:pt modelId="{C46068CC-7AC4-4050-B56D-0FBF2ECD60DD}" type="parTrans" cxnId="{A2776BFA-12BB-4D3A-9BD7-EC5A59CEFC00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DEEC8747-7E4A-4FDA-82B7-BC67DA47439A}" type="sibTrans" cxnId="{A2776BFA-12BB-4D3A-9BD7-EC5A59CEFC00}">
      <dgm:prSet/>
      <dgm:spPr/>
      <dgm:t>
        <a:bodyPr/>
        <a:lstStyle/>
        <a:p>
          <a:endParaRPr lang="en-US" sz="2000" b="1">
            <a:solidFill>
              <a:srgbClr val="002060"/>
            </a:solidFill>
            <a:latin typeface="Calibri" pitchFamily="34" charset="0"/>
          </a:endParaRPr>
        </a:p>
      </dgm:t>
    </dgm:pt>
    <dgm:pt modelId="{A561173E-153D-46A6-BD49-A895CB23E6F4}" type="pres">
      <dgm:prSet presAssocID="{1AC90DD6-FD46-4CAE-9726-23723844BCF6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62FAEB6-13DD-4CF9-AC70-2F91EB53918D}" type="pres">
      <dgm:prSet presAssocID="{1AC90DD6-FD46-4CAE-9726-23723844BCF6}" presName="matrix" presStyleCnt="0"/>
      <dgm:spPr/>
    </dgm:pt>
    <dgm:pt modelId="{C7605F9C-AD47-41DC-BFA0-406BA2FB9B37}" type="pres">
      <dgm:prSet presAssocID="{1AC90DD6-FD46-4CAE-9726-23723844BCF6}" presName="tile1" presStyleLbl="node1" presStyleIdx="0" presStyleCnt="4" custLinFactNeighborY="-3550"/>
      <dgm:spPr/>
    </dgm:pt>
    <dgm:pt modelId="{E00287EF-AB0D-458B-A589-401C1530B712}" type="pres">
      <dgm:prSet presAssocID="{1AC90DD6-FD46-4CAE-9726-23723844BCF6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20934D7-470A-4B5B-A04C-90301A80FF3A}" type="pres">
      <dgm:prSet presAssocID="{1AC90DD6-FD46-4CAE-9726-23723844BCF6}" presName="tile2" presStyleLbl="node1" presStyleIdx="1" presStyleCnt="4" custLinFactNeighborY="0"/>
      <dgm:spPr/>
    </dgm:pt>
    <dgm:pt modelId="{C40EC1C2-91AA-4414-A5F3-FBD65BC81D42}" type="pres">
      <dgm:prSet presAssocID="{1AC90DD6-FD46-4CAE-9726-23723844BCF6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6F5AE04-ABBB-4AF4-AD6D-10D448D04DB7}" type="pres">
      <dgm:prSet presAssocID="{1AC90DD6-FD46-4CAE-9726-23723844BCF6}" presName="tile3" presStyleLbl="node1" presStyleIdx="2" presStyleCnt="4" custLinFactNeighborY="1493"/>
      <dgm:spPr/>
    </dgm:pt>
    <dgm:pt modelId="{B49FC4C2-43D3-450B-887D-126FE414C26F}" type="pres">
      <dgm:prSet presAssocID="{1AC90DD6-FD46-4CAE-9726-23723844BCF6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6EFD0A32-70A7-44D9-96D8-6744941486E2}" type="pres">
      <dgm:prSet presAssocID="{1AC90DD6-FD46-4CAE-9726-23723844BCF6}" presName="tile4" presStyleLbl="node1" presStyleIdx="3" presStyleCnt="4"/>
      <dgm:spPr/>
    </dgm:pt>
    <dgm:pt modelId="{21B374A1-1932-4473-8EBD-C8B6BE78D1AA}" type="pres">
      <dgm:prSet presAssocID="{1AC90DD6-FD46-4CAE-9726-23723844BCF6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DE19715E-B727-42CB-A061-B021CCF2139D}" type="pres">
      <dgm:prSet presAssocID="{1AC90DD6-FD46-4CAE-9726-23723844BCF6}" presName="centerTile" presStyleLbl="fgShp" presStyleIdx="0" presStyleCnt="1" custScaleX="75000" custLinFactNeighborX="-8333" custLinFactNeighborY="12500">
        <dgm:presLayoutVars>
          <dgm:chMax val="0"/>
          <dgm:chPref val="0"/>
        </dgm:presLayoutVars>
      </dgm:prSet>
      <dgm:spPr/>
    </dgm:pt>
  </dgm:ptLst>
  <dgm:cxnLst>
    <dgm:cxn modelId="{911B7B09-0DB7-492E-8B8F-8C35CD4B213C}" srcId="{1AC90DD6-FD46-4CAE-9726-23723844BCF6}" destId="{26A66E14-11F0-4FD8-AA8B-54FF13396296}" srcOrd="0" destOrd="0" parTransId="{0920E3F0-CFFA-4417-B576-883F4FC3360F}" sibTransId="{9F087F96-555A-4CCD-8EEC-22385C49F657}"/>
    <dgm:cxn modelId="{5AE1EB0B-8F63-44AE-A135-375006BF4027}" type="presOf" srcId="{6087AD45-FFB5-4F2F-B163-F06309E00CB5}" destId="{B49FC4C2-43D3-450B-887D-126FE414C26F}" srcOrd="1" destOrd="0" presId="urn:microsoft.com/office/officeart/2005/8/layout/matrix1"/>
    <dgm:cxn modelId="{B8FB681F-C337-4ECF-9B5B-F89197F4E592}" type="presOf" srcId="{8DEFAC29-C0B9-437F-90E3-C6D1773F1116}" destId="{C40EC1C2-91AA-4414-A5F3-FBD65BC81D42}" srcOrd="1" destOrd="0" presId="urn:microsoft.com/office/officeart/2005/8/layout/matrix1"/>
    <dgm:cxn modelId="{78471532-CF03-44A8-824A-2F96987489F2}" type="presOf" srcId="{83FD549C-DCD2-4A94-828C-37570D34A093}" destId="{21B374A1-1932-4473-8EBD-C8B6BE78D1AA}" srcOrd="1" destOrd="0" presId="urn:microsoft.com/office/officeart/2005/8/layout/matrix1"/>
    <dgm:cxn modelId="{56C9F369-090A-4FDB-A325-9BCB7B51EFFB}" srcId="{26A66E14-11F0-4FD8-AA8B-54FF13396296}" destId="{6087AD45-FFB5-4F2F-B163-F06309E00CB5}" srcOrd="2" destOrd="0" parTransId="{85B67D51-80AB-4EFA-B920-8DED64963477}" sibTransId="{F4FF0260-9066-47DE-988B-2D6E81DE6134}"/>
    <dgm:cxn modelId="{940EDB70-A15F-45A3-8D81-7A033D0B8A28}" type="presOf" srcId="{8DEFAC29-C0B9-437F-90E3-C6D1773F1116}" destId="{620934D7-470A-4B5B-A04C-90301A80FF3A}" srcOrd="0" destOrd="0" presId="urn:microsoft.com/office/officeart/2005/8/layout/matrix1"/>
    <dgm:cxn modelId="{FBE42D77-2E01-41E6-8F86-385B346E6313}" type="presOf" srcId="{6087AD45-FFB5-4F2F-B163-F06309E00CB5}" destId="{76F5AE04-ABBB-4AF4-AD6D-10D448D04DB7}" srcOrd="0" destOrd="0" presId="urn:microsoft.com/office/officeart/2005/8/layout/matrix1"/>
    <dgm:cxn modelId="{98C1BE77-B3B3-4FBC-B9DD-05DCF197CE20}" type="presOf" srcId="{26A66E14-11F0-4FD8-AA8B-54FF13396296}" destId="{DE19715E-B727-42CB-A061-B021CCF2139D}" srcOrd="0" destOrd="0" presId="urn:microsoft.com/office/officeart/2005/8/layout/matrix1"/>
    <dgm:cxn modelId="{BA241998-5DB6-4B55-8C72-D48F904A0BA4}" srcId="{26A66E14-11F0-4FD8-AA8B-54FF13396296}" destId="{8DEFAC29-C0B9-437F-90E3-C6D1773F1116}" srcOrd="1" destOrd="0" parTransId="{5BA03C7E-1C5D-4792-BE55-136E243DF106}" sibTransId="{F498E0E9-D387-4F62-8857-9EB7955DC051}"/>
    <dgm:cxn modelId="{AE7C859D-2566-4C94-A858-FA6DBE8D2146}" type="presOf" srcId="{7E467433-7386-4FB1-A36B-C73C0CE99CD5}" destId="{E00287EF-AB0D-458B-A589-401C1530B712}" srcOrd="1" destOrd="0" presId="urn:microsoft.com/office/officeart/2005/8/layout/matrix1"/>
    <dgm:cxn modelId="{DFA120CA-B49A-424C-9A69-3E109837D280}" type="presOf" srcId="{83FD549C-DCD2-4A94-828C-37570D34A093}" destId="{6EFD0A32-70A7-44D9-96D8-6744941486E2}" srcOrd="0" destOrd="0" presId="urn:microsoft.com/office/officeart/2005/8/layout/matrix1"/>
    <dgm:cxn modelId="{8D5F6FE4-902F-4C55-9C10-94E6BA1A1248}" srcId="{26A66E14-11F0-4FD8-AA8B-54FF13396296}" destId="{7E467433-7386-4FB1-A36B-C73C0CE99CD5}" srcOrd="0" destOrd="0" parTransId="{EEDA7E04-8ACB-4913-9B63-62363C8C5114}" sibTransId="{BE217D30-44CC-4D79-9250-7254DC94E1CF}"/>
    <dgm:cxn modelId="{D761B6E9-F152-4170-AE2B-3A4DC7B616C5}" type="presOf" srcId="{1AC90DD6-FD46-4CAE-9726-23723844BCF6}" destId="{A561173E-153D-46A6-BD49-A895CB23E6F4}" srcOrd="0" destOrd="0" presId="urn:microsoft.com/office/officeart/2005/8/layout/matrix1"/>
    <dgm:cxn modelId="{B7FA52F7-8906-43CA-956D-33974288A307}" type="presOf" srcId="{7E467433-7386-4FB1-A36B-C73C0CE99CD5}" destId="{C7605F9C-AD47-41DC-BFA0-406BA2FB9B37}" srcOrd="0" destOrd="0" presId="urn:microsoft.com/office/officeart/2005/8/layout/matrix1"/>
    <dgm:cxn modelId="{A2776BFA-12BB-4D3A-9BD7-EC5A59CEFC00}" srcId="{26A66E14-11F0-4FD8-AA8B-54FF13396296}" destId="{83FD549C-DCD2-4A94-828C-37570D34A093}" srcOrd="3" destOrd="0" parTransId="{C46068CC-7AC4-4050-B56D-0FBF2ECD60DD}" sibTransId="{DEEC8747-7E4A-4FDA-82B7-BC67DA47439A}"/>
    <dgm:cxn modelId="{B19E5C39-FF26-464E-802B-EF8C2ABFB91C}" type="presParOf" srcId="{A561173E-153D-46A6-BD49-A895CB23E6F4}" destId="{A62FAEB6-13DD-4CF9-AC70-2F91EB53918D}" srcOrd="0" destOrd="0" presId="urn:microsoft.com/office/officeart/2005/8/layout/matrix1"/>
    <dgm:cxn modelId="{B8C10894-F446-4E3E-8B8C-F6B4932E532C}" type="presParOf" srcId="{A62FAEB6-13DD-4CF9-AC70-2F91EB53918D}" destId="{C7605F9C-AD47-41DC-BFA0-406BA2FB9B37}" srcOrd="0" destOrd="0" presId="urn:microsoft.com/office/officeart/2005/8/layout/matrix1"/>
    <dgm:cxn modelId="{7CB622C3-BDA6-4EE5-B98D-7BD5CAABBAAE}" type="presParOf" srcId="{A62FAEB6-13DD-4CF9-AC70-2F91EB53918D}" destId="{E00287EF-AB0D-458B-A589-401C1530B712}" srcOrd="1" destOrd="0" presId="urn:microsoft.com/office/officeart/2005/8/layout/matrix1"/>
    <dgm:cxn modelId="{34BBFDF5-D84F-4F1B-8B32-FB2A7FFB6BC7}" type="presParOf" srcId="{A62FAEB6-13DD-4CF9-AC70-2F91EB53918D}" destId="{620934D7-470A-4B5B-A04C-90301A80FF3A}" srcOrd="2" destOrd="0" presId="urn:microsoft.com/office/officeart/2005/8/layout/matrix1"/>
    <dgm:cxn modelId="{EC47FAEB-477C-430F-98E3-C83BADC62944}" type="presParOf" srcId="{A62FAEB6-13DD-4CF9-AC70-2F91EB53918D}" destId="{C40EC1C2-91AA-4414-A5F3-FBD65BC81D42}" srcOrd="3" destOrd="0" presId="urn:microsoft.com/office/officeart/2005/8/layout/matrix1"/>
    <dgm:cxn modelId="{EEA8CF80-E482-460F-937F-60EA49FF5D90}" type="presParOf" srcId="{A62FAEB6-13DD-4CF9-AC70-2F91EB53918D}" destId="{76F5AE04-ABBB-4AF4-AD6D-10D448D04DB7}" srcOrd="4" destOrd="0" presId="urn:microsoft.com/office/officeart/2005/8/layout/matrix1"/>
    <dgm:cxn modelId="{64D8F011-D2B7-4325-BBB9-FF69497A185E}" type="presParOf" srcId="{A62FAEB6-13DD-4CF9-AC70-2F91EB53918D}" destId="{B49FC4C2-43D3-450B-887D-126FE414C26F}" srcOrd="5" destOrd="0" presId="urn:microsoft.com/office/officeart/2005/8/layout/matrix1"/>
    <dgm:cxn modelId="{BFF36C0A-1C8D-492A-BD8A-B01299FFFE71}" type="presParOf" srcId="{A62FAEB6-13DD-4CF9-AC70-2F91EB53918D}" destId="{6EFD0A32-70A7-44D9-96D8-6744941486E2}" srcOrd="6" destOrd="0" presId="urn:microsoft.com/office/officeart/2005/8/layout/matrix1"/>
    <dgm:cxn modelId="{6E3990C1-F0E4-4B02-BAA3-6AC62256C246}" type="presParOf" srcId="{A62FAEB6-13DD-4CF9-AC70-2F91EB53918D}" destId="{21B374A1-1932-4473-8EBD-C8B6BE78D1AA}" srcOrd="7" destOrd="0" presId="urn:microsoft.com/office/officeart/2005/8/layout/matrix1"/>
    <dgm:cxn modelId="{A84DD63E-03F6-448E-8079-35D8CCE9470A}" type="presParOf" srcId="{A561173E-153D-46A6-BD49-A895CB23E6F4}" destId="{DE19715E-B727-42CB-A061-B021CCF2139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C90DD6-FD46-4CAE-9726-23723844BCF6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6A66E14-11F0-4FD8-AA8B-54FF13396296}">
      <dgm:prSet phldrT="[Text]" custT="1"/>
      <dgm:spPr/>
      <dgm:t>
        <a:bodyPr/>
        <a:lstStyle/>
        <a:p>
          <a:r>
            <a:rPr lang="en-US" sz="2000" b="1" dirty="0">
              <a:solidFill>
                <a:srgbClr val="7030A0"/>
              </a:solidFill>
              <a:latin typeface="Calibri" pitchFamily="34" charset="0"/>
            </a:rPr>
            <a:t>TIM MONEV</a:t>
          </a:r>
          <a:r>
            <a:rPr lang="id-ID" sz="2000" b="1" dirty="0">
              <a:solidFill>
                <a:srgbClr val="7030A0"/>
              </a:solidFill>
              <a:latin typeface="Calibri" pitchFamily="34" charset="0"/>
            </a:rPr>
            <a:t> P</a:t>
          </a:r>
          <a:r>
            <a:rPr lang="en-US" sz="2000" b="1" dirty="0">
              <a:solidFill>
                <a:srgbClr val="7030A0"/>
              </a:solidFill>
              <a:latin typeface="Calibri" pitchFamily="34" charset="0"/>
            </a:rPr>
            <a:t>ENGELOLAAN SPM</a:t>
          </a:r>
        </a:p>
      </dgm:t>
    </dgm:pt>
    <dgm:pt modelId="{0920E3F0-CFFA-4417-B576-883F4FC3360F}" type="parTrans" cxnId="{911B7B09-0DB7-492E-8B8F-8C35CD4B213C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9F087F96-555A-4CCD-8EEC-22385C49F657}" type="sibTrans" cxnId="{911B7B09-0DB7-492E-8B8F-8C35CD4B213C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7E467433-7386-4FB1-A36B-C73C0CE99CD5}">
      <dgm:prSet phldrT="[Text]" custT="1"/>
      <dgm:spPr/>
      <dgm:t>
        <a:bodyPr/>
        <a:lstStyle/>
        <a:p>
          <a:pPr algn="ctr">
            <a:spcAft>
              <a:spcPct val="35000"/>
            </a:spcAft>
          </a:pPr>
          <a:endParaRPr lang="en-US" sz="2000" b="1" dirty="0">
            <a:latin typeface="Calibri" pitchFamily="34" charset="0"/>
          </a:endParaRPr>
        </a:p>
        <a:p>
          <a:pPr algn="ctr">
            <a:spcAft>
              <a:spcPct val="35000"/>
            </a:spcAft>
          </a:pPr>
          <a:endParaRPr lang="id-ID" sz="2000" b="1" dirty="0">
            <a:latin typeface="Calibri" pitchFamily="34" charset="0"/>
          </a:endParaRPr>
        </a:p>
        <a:p>
          <a:pPr algn="ctr">
            <a:spcAft>
              <a:spcPct val="35000"/>
            </a:spcAft>
          </a:pPr>
          <a:r>
            <a:rPr lang="en-US" sz="2400" b="1" dirty="0">
              <a:latin typeface="Calibri" pitchFamily="34" charset="0"/>
            </a:rPr>
            <a:t>OBSERVASI: </a:t>
          </a:r>
        </a:p>
        <a:p>
          <a:pPr marL="166688" indent="-166688" algn="l">
            <a:spcAft>
              <a:spcPts val="0"/>
            </a:spcAft>
          </a:pPr>
          <a:r>
            <a:rPr lang="en-US" sz="2400" b="1" dirty="0">
              <a:latin typeface="Calibri" pitchFamily="34" charset="0"/>
            </a:rPr>
            <a:t>- </a:t>
          </a:r>
          <a:r>
            <a:rPr lang="id-ID" sz="2400" b="1" dirty="0">
              <a:latin typeface="Calibri" pitchFamily="34" charset="0"/>
            </a:rPr>
            <a:t> </a:t>
          </a:r>
          <a:r>
            <a:rPr lang="en-US" sz="2400" b="1" dirty="0">
              <a:latin typeface="Calibri" pitchFamily="34" charset="0"/>
            </a:rPr>
            <a:t>SUNGRAM K/L &amp; D: pd semua tahapan penetapan kebij program: </a:t>
          </a:r>
          <a:r>
            <a:rPr lang="id-ID" sz="2400" b="1" dirty="0">
              <a:latin typeface="Calibri" pitchFamily="34" charset="0"/>
            </a:rPr>
            <a:t>SPT: </a:t>
          </a:r>
          <a:r>
            <a:rPr lang="en-US" sz="2400" b="1" dirty="0" err="1">
              <a:latin typeface="Calibri" pitchFamily="34" charset="0"/>
            </a:rPr>
            <a:t>musrenbang</a:t>
          </a:r>
          <a:r>
            <a:rPr lang="id-ID" sz="2400" b="1" dirty="0">
              <a:latin typeface="Calibri" pitchFamily="34" charset="0"/>
            </a:rPr>
            <a:t>.</a:t>
          </a:r>
          <a:endParaRPr lang="en-US" sz="2400" b="1" dirty="0">
            <a:latin typeface="Calibri" pitchFamily="34" charset="0"/>
          </a:endParaRPr>
        </a:p>
        <a:p>
          <a:pPr marL="166688" indent="-166688" algn="l">
            <a:spcAft>
              <a:spcPts val="0"/>
            </a:spcAft>
          </a:pPr>
          <a:r>
            <a:rPr lang="en-US" sz="2400" b="1" dirty="0">
              <a:latin typeface="Calibri" pitchFamily="34" charset="0"/>
            </a:rPr>
            <a:t>-</a:t>
          </a:r>
          <a:r>
            <a:rPr lang="id-ID" sz="2400" b="1" dirty="0">
              <a:latin typeface="Calibri" pitchFamily="34" charset="0"/>
            </a:rPr>
            <a:t> </a:t>
          </a:r>
          <a:r>
            <a:rPr lang="en-US" sz="2400" b="1" dirty="0">
              <a:latin typeface="Calibri" pitchFamily="34" charset="0"/>
            </a:rPr>
            <a:t> PELAKSANAAN: on the spot</a:t>
          </a:r>
          <a:endParaRPr lang="id-ID" sz="2400" b="1" dirty="0">
            <a:latin typeface="Calibri" pitchFamily="34" charset="0"/>
          </a:endParaRPr>
        </a:p>
        <a:p>
          <a:pPr marL="166688" indent="-166688" algn="l">
            <a:spcAft>
              <a:spcPts val="0"/>
            </a:spcAft>
          </a:pPr>
          <a:r>
            <a:rPr lang="id-ID" sz="2400" b="1" dirty="0">
              <a:latin typeface="Calibri" pitchFamily="34" charset="0"/>
            </a:rPr>
            <a:t>- PEMANFAATAN HASIL </a:t>
          </a:r>
          <a:r>
            <a:rPr lang="en-US" sz="2400" b="1" dirty="0">
              <a:latin typeface="Calibri" pitchFamily="34" charset="0"/>
            </a:rPr>
            <a:t>SPM</a:t>
          </a:r>
        </a:p>
        <a:p>
          <a:pPr algn="l">
            <a:spcAft>
              <a:spcPct val="35000"/>
            </a:spcAft>
          </a:pPr>
          <a:endParaRPr lang="en-US" sz="2000" b="1" dirty="0">
            <a:latin typeface="Calibri" pitchFamily="34" charset="0"/>
          </a:endParaRPr>
        </a:p>
        <a:p>
          <a:pPr algn="l">
            <a:spcAft>
              <a:spcPct val="35000"/>
            </a:spcAft>
          </a:pPr>
          <a:endParaRPr lang="en-US" sz="2000" b="1" dirty="0">
            <a:latin typeface="Calibri" pitchFamily="34" charset="0"/>
          </a:endParaRPr>
        </a:p>
      </dgm:t>
    </dgm:pt>
    <dgm:pt modelId="{EEDA7E04-8ACB-4913-9B63-62363C8C5114}" type="parTrans" cxnId="{8D5F6FE4-902F-4C55-9C10-94E6BA1A1248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BE217D30-44CC-4D79-9250-7254DC94E1CF}" type="sibTrans" cxnId="{8D5F6FE4-902F-4C55-9C10-94E6BA1A1248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8DEFAC29-C0B9-437F-90E3-C6D1773F1116}">
      <dgm:prSet phldrT="[Text]" custT="1"/>
      <dgm:spPr>
        <a:solidFill>
          <a:srgbClr val="FFFF00"/>
        </a:solidFill>
      </dgm:spPr>
      <dgm:t>
        <a:bodyPr/>
        <a:lstStyle/>
        <a:p>
          <a:pPr algn="ctr">
            <a:lnSpc>
              <a:spcPct val="90000"/>
            </a:lnSpc>
            <a:spcAft>
              <a:spcPct val="35000"/>
            </a:spcAft>
          </a:pPr>
          <a:endParaRPr lang="en-US" sz="2000" b="1" dirty="0">
            <a:solidFill>
              <a:schemeClr val="accent1">
                <a:lumMod val="50000"/>
              </a:schemeClr>
            </a:solidFill>
            <a:latin typeface="Calibri" pitchFamily="34" charset="0"/>
          </a:endParaRPr>
        </a:p>
        <a:p>
          <a:pPr algn="ctr">
            <a:lnSpc>
              <a:spcPct val="90000"/>
            </a:lnSpc>
            <a:spcAft>
              <a:spcPct val="35000"/>
            </a:spcAft>
          </a:pPr>
          <a:endParaRPr lang="id-ID" sz="2400" b="1" dirty="0">
            <a:solidFill>
              <a:schemeClr val="accent1">
                <a:lumMod val="50000"/>
              </a:schemeClr>
            </a:solidFill>
            <a:latin typeface="Calibri" pitchFamily="34" charset="0"/>
          </a:endParaRPr>
        </a:p>
        <a:p>
          <a:pPr algn="ctr">
            <a:lnSpc>
              <a:spcPct val="90000"/>
            </a:lnSpc>
            <a:spcAft>
              <a:spcPct val="35000"/>
            </a:spcAft>
          </a:pPr>
          <a:r>
            <a:rPr lang="en-US" sz="24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FGD/SEJENIS: </a:t>
          </a:r>
        </a:p>
        <a:p>
          <a:pPr marL="692150" indent="-234950"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</a:t>
          </a: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K/L: </a:t>
          </a:r>
          <a:r>
            <a:rPr lang="en-US" sz="2000" b="1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proses</a:t>
          </a: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 </a:t>
          </a:r>
          <a:r>
            <a:rPr lang="en-US" sz="2000" b="1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perenc</a:t>
          </a: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, RKA-KL, RDP </a:t>
          </a:r>
          <a:r>
            <a:rPr lang="en-US" sz="2000" b="1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dsb</a:t>
          </a: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).</a:t>
          </a:r>
        </a:p>
        <a:p>
          <a:pPr marL="457200" indent="0" algn="l">
            <a:lnSpc>
              <a:spcPct val="100000"/>
            </a:lnSpc>
            <a:spcAft>
              <a:spcPts val="0"/>
            </a:spcAft>
          </a:pP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Proses perenc </a:t>
          </a:r>
          <a:r>
            <a:rPr lang="en-US" sz="2000" b="1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di</a:t>
          </a: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 Daerah</a:t>
          </a:r>
        </a:p>
        <a:p>
          <a:pPr marL="623888" indent="-166688" algn="l">
            <a:lnSpc>
              <a:spcPct val="100000"/>
            </a:lnSpc>
            <a:spcAft>
              <a:spcPts val="0"/>
            </a:spcAft>
          </a:pP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Forum2 Stakeholder</a:t>
          </a:r>
        </a:p>
        <a:p>
          <a:pPr marL="623888" indent="-166688" algn="l">
            <a:lnSpc>
              <a:spcPct val="100000"/>
            </a:lnSpc>
            <a:spcAft>
              <a:spcPts val="0"/>
            </a:spcAft>
          </a:pP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</a:t>
          </a:r>
          <a:r>
            <a:rPr lang="id-ID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Pelaks </a:t>
          </a:r>
          <a:r>
            <a:rPr lang="en-US" sz="2000" b="1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SPM.</a:t>
          </a:r>
        </a:p>
      </dgm:t>
    </dgm:pt>
    <dgm:pt modelId="{5BA03C7E-1C5D-4792-BE55-136E243DF106}" type="parTrans" cxnId="{BA241998-5DB6-4B55-8C72-D48F904A0BA4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F498E0E9-D387-4F62-8857-9EB7955DC051}" type="sibTrans" cxnId="{BA241998-5DB6-4B55-8C72-D48F904A0BA4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6087AD45-FFB5-4F2F-B163-F06309E00CB5}">
      <dgm:prSet phldrT="[Text]" custT="1"/>
      <dgm:spPr>
        <a:solidFill>
          <a:srgbClr val="FF0000"/>
        </a:solidFill>
      </dgm:spPr>
      <dgm:t>
        <a:bodyPr/>
        <a:lstStyle/>
        <a:p>
          <a:r>
            <a:rPr lang="en-US" sz="2000" b="1" dirty="0">
              <a:latin typeface="Calibri" pitchFamily="34" charset="0"/>
            </a:rPr>
            <a:t>POLICY &amp; PROGRAM REVIEW (i.e. PERT) </a:t>
          </a:r>
        </a:p>
        <a:p>
          <a:r>
            <a:rPr lang="en-US" sz="2000" b="1" dirty="0">
              <a:latin typeface="Calibri" pitchFamily="34" charset="0"/>
            </a:rPr>
            <a:t>Aktivitas </a:t>
          </a:r>
          <a:r>
            <a:rPr lang="en-US" sz="2000" b="1" dirty="0" err="1">
              <a:latin typeface="Calibri" pitchFamily="34" charset="0"/>
            </a:rPr>
            <a:t>monev</a:t>
          </a:r>
          <a:r>
            <a:rPr lang="en-US" sz="2000" b="1" dirty="0">
              <a:latin typeface="Calibri" pitchFamily="34" charset="0"/>
            </a:rPr>
            <a:t> </a:t>
          </a:r>
          <a:r>
            <a:rPr lang="en-US" sz="2000" b="1" dirty="0" err="1">
              <a:latin typeface="Calibri" pitchFamily="34" charset="0"/>
            </a:rPr>
            <a:t>thd</a:t>
          </a:r>
          <a:r>
            <a:rPr lang="en-US" sz="2000" b="1" dirty="0">
              <a:latin typeface="Calibri" pitchFamily="34" charset="0"/>
            </a:rPr>
            <a:t> </a:t>
          </a:r>
          <a:r>
            <a:rPr lang="en-US" sz="2000" b="1" dirty="0" err="1">
              <a:latin typeface="Calibri" pitchFamily="34" charset="0"/>
            </a:rPr>
            <a:t>dokumen</a:t>
          </a:r>
          <a:r>
            <a:rPr lang="en-US" sz="2000" b="1" dirty="0">
              <a:latin typeface="Calibri" pitchFamily="34" charset="0"/>
            </a:rPr>
            <a:t> </a:t>
          </a:r>
          <a:r>
            <a:rPr lang="en-US" sz="2000" b="1" dirty="0" err="1">
              <a:latin typeface="Calibri" pitchFamily="34" charset="0"/>
            </a:rPr>
            <a:t>kebijakan</a:t>
          </a:r>
          <a:r>
            <a:rPr lang="en-US" sz="2000" b="1" dirty="0">
              <a:latin typeface="Calibri" pitchFamily="34" charset="0"/>
            </a:rPr>
            <a:t> SPM</a:t>
          </a:r>
          <a:r>
            <a:rPr lang="id-ID" sz="2000" b="1" dirty="0">
              <a:latin typeface="Calibri" pitchFamily="34" charset="0"/>
            </a:rPr>
            <a:t> PST &amp; DAERAH oleh </a:t>
          </a:r>
          <a:r>
            <a:rPr lang="en-US" sz="2000" b="1" dirty="0" err="1">
              <a:latin typeface="Calibri" pitchFamily="34" charset="0"/>
            </a:rPr>
            <a:t>antar</a:t>
          </a:r>
          <a:r>
            <a:rPr lang="en-US" sz="2000" b="1" dirty="0">
              <a:latin typeface="Calibri" pitchFamily="34" charset="0"/>
            </a:rPr>
            <a:t> </a:t>
          </a:r>
          <a:r>
            <a:rPr lang="en-US" sz="2000" b="1" dirty="0" err="1">
              <a:latin typeface="Calibri" pitchFamily="34" charset="0"/>
            </a:rPr>
            <a:t>pelaku</a:t>
          </a:r>
          <a:r>
            <a:rPr lang="en-US" sz="2000" b="1" dirty="0">
              <a:latin typeface="Calibri" pitchFamily="34" charset="0"/>
            </a:rPr>
            <a:t>.</a:t>
          </a:r>
        </a:p>
      </dgm:t>
    </dgm:pt>
    <dgm:pt modelId="{85B67D51-80AB-4EFA-B920-8DED64963477}" type="parTrans" cxnId="{56C9F369-090A-4FDB-A325-9BCB7B51EFFB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F4FF0260-9066-47DE-988B-2D6E81DE6134}" type="sibTrans" cxnId="{56C9F369-090A-4FDB-A325-9BCB7B51EFFB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83FD549C-DCD2-4A94-828C-37570D34A093}">
      <dgm:prSet phldrT="[Text]" custT="1"/>
      <dgm:spPr/>
      <dgm:t>
        <a:bodyPr/>
        <a:lstStyle/>
        <a:p>
          <a:pPr marL="401638" indent="0" algn="l">
            <a:lnSpc>
              <a:spcPct val="100000"/>
            </a:lnSpc>
            <a:spcAft>
              <a:spcPts val="0"/>
            </a:spcAft>
          </a:pPr>
          <a:r>
            <a:rPr lang="en-US" sz="2400" b="1" dirty="0">
              <a:latin typeface="Calibri" pitchFamily="34" charset="0"/>
            </a:rPr>
            <a:t>OLAP (Online Analytical Program):</a:t>
          </a:r>
          <a:r>
            <a:rPr lang="id-ID" sz="2400" b="1" dirty="0">
              <a:latin typeface="Calibri" pitchFamily="34" charset="0"/>
            </a:rPr>
            <a:t> dilaks pd semua tahapan keg </a:t>
          </a:r>
          <a:r>
            <a:rPr lang="en-US" sz="2400" b="1" dirty="0">
              <a:latin typeface="Calibri" pitchFamily="34" charset="0"/>
            </a:rPr>
            <a:t>SPM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id-ID" sz="2400" b="1" dirty="0">
              <a:latin typeface="Calibri" pitchFamily="34" charset="0"/>
            </a:rPr>
            <a:t>(Syarat</a:t>
          </a:r>
          <a:r>
            <a:rPr lang="en-US" sz="2400" b="1" dirty="0">
              <a:latin typeface="Calibri" pitchFamily="34" charset="0"/>
            </a:rPr>
            <a:t>:</a:t>
          </a:r>
          <a:r>
            <a:rPr lang="id-ID" sz="2400" b="1" dirty="0">
              <a:latin typeface="Calibri" pitchFamily="34" charset="0"/>
            </a:rPr>
            <a:t> </a:t>
          </a:r>
          <a:r>
            <a:rPr lang="en-US" sz="2400" b="1" dirty="0" err="1">
              <a:latin typeface="Calibri" pitchFamily="34" charset="0"/>
            </a:rPr>
            <a:t>tersediaan</a:t>
          </a:r>
          <a:r>
            <a:rPr lang="en-US" sz="2400" b="1" dirty="0">
              <a:latin typeface="Calibri" pitchFamily="34" charset="0"/>
            </a:rPr>
            <a:t> Software, Hardware &amp; </a:t>
          </a:r>
          <a:r>
            <a:rPr lang="en-US" sz="2400" b="1" dirty="0" err="1">
              <a:latin typeface="Calibri" pitchFamily="34" charset="0"/>
            </a:rPr>
            <a:t>Brainware</a:t>
          </a:r>
          <a:r>
            <a:rPr lang="id-ID" sz="2400" b="1" dirty="0">
              <a:latin typeface="Calibri" pitchFamily="34" charset="0"/>
            </a:rPr>
            <a:t>)</a:t>
          </a:r>
        </a:p>
        <a:p>
          <a:pPr algn="ctr">
            <a:lnSpc>
              <a:spcPct val="100000"/>
            </a:lnSpc>
            <a:spcAft>
              <a:spcPts val="0"/>
            </a:spcAft>
          </a:pPr>
          <a:endParaRPr lang="en-US" sz="2400" b="1" dirty="0">
            <a:latin typeface="Calibri" pitchFamily="34" charset="0"/>
          </a:endParaRPr>
        </a:p>
        <a:p>
          <a:pPr algn="ctr">
            <a:lnSpc>
              <a:spcPct val="90000"/>
            </a:lnSpc>
            <a:spcAft>
              <a:spcPct val="35000"/>
            </a:spcAft>
          </a:pPr>
          <a:endParaRPr lang="en-US" sz="2400" b="1" dirty="0">
            <a:latin typeface="Calibri" pitchFamily="34" charset="0"/>
          </a:endParaRPr>
        </a:p>
      </dgm:t>
    </dgm:pt>
    <dgm:pt modelId="{C46068CC-7AC4-4050-B56D-0FBF2ECD60DD}" type="parTrans" cxnId="{A2776BFA-12BB-4D3A-9BD7-EC5A59CEFC00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DEEC8747-7E4A-4FDA-82B7-BC67DA47439A}" type="sibTrans" cxnId="{A2776BFA-12BB-4D3A-9BD7-EC5A59CEFC00}">
      <dgm:prSet/>
      <dgm:spPr/>
      <dgm:t>
        <a:bodyPr/>
        <a:lstStyle/>
        <a:p>
          <a:endParaRPr lang="en-US" sz="2000" b="1">
            <a:latin typeface="Calibri" pitchFamily="34" charset="0"/>
          </a:endParaRPr>
        </a:p>
      </dgm:t>
    </dgm:pt>
    <dgm:pt modelId="{A561173E-153D-46A6-BD49-A895CB23E6F4}" type="pres">
      <dgm:prSet presAssocID="{1AC90DD6-FD46-4CAE-9726-23723844BCF6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62FAEB6-13DD-4CF9-AC70-2F91EB53918D}" type="pres">
      <dgm:prSet presAssocID="{1AC90DD6-FD46-4CAE-9726-23723844BCF6}" presName="matrix" presStyleCnt="0"/>
      <dgm:spPr/>
    </dgm:pt>
    <dgm:pt modelId="{C7605F9C-AD47-41DC-BFA0-406BA2FB9B37}" type="pres">
      <dgm:prSet presAssocID="{1AC90DD6-FD46-4CAE-9726-23723844BCF6}" presName="tile1" presStyleLbl="node1" presStyleIdx="0" presStyleCnt="4" custLinFactNeighborY="-3550"/>
      <dgm:spPr/>
    </dgm:pt>
    <dgm:pt modelId="{E00287EF-AB0D-458B-A589-401C1530B712}" type="pres">
      <dgm:prSet presAssocID="{1AC90DD6-FD46-4CAE-9726-23723844BCF6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620934D7-470A-4B5B-A04C-90301A80FF3A}" type="pres">
      <dgm:prSet presAssocID="{1AC90DD6-FD46-4CAE-9726-23723844BCF6}" presName="tile2" presStyleLbl="node1" presStyleIdx="1" presStyleCnt="4" custLinFactNeighborY="-2367"/>
      <dgm:spPr/>
    </dgm:pt>
    <dgm:pt modelId="{C40EC1C2-91AA-4414-A5F3-FBD65BC81D42}" type="pres">
      <dgm:prSet presAssocID="{1AC90DD6-FD46-4CAE-9726-23723844BCF6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76F5AE04-ABBB-4AF4-AD6D-10D448D04DB7}" type="pres">
      <dgm:prSet presAssocID="{1AC90DD6-FD46-4CAE-9726-23723844BCF6}" presName="tile3" presStyleLbl="node1" presStyleIdx="2" presStyleCnt="4" custLinFactNeighborX="0"/>
      <dgm:spPr/>
    </dgm:pt>
    <dgm:pt modelId="{B49FC4C2-43D3-450B-887D-126FE414C26F}" type="pres">
      <dgm:prSet presAssocID="{1AC90DD6-FD46-4CAE-9726-23723844BCF6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6EFD0A32-70A7-44D9-96D8-6744941486E2}" type="pres">
      <dgm:prSet presAssocID="{1AC90DD6-FD46-4CAE-9726-23723844BCF6}" presName="tile4" presStyleLbl="node1" presStyleIdx="3" presStyleCnt="4"/>
      <dgm:spPr/>
    </dgm:pt>
    <dgm:pt modelId="{21B374A1-1932-4473-8EBD-C8B6BE78D1AA}" type="pres">
      <dgm:prSet presAssocID="{1AC90DD6-FD46-4CAE-9726-23723844BCF6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DE19715E-B727-42CB-A061-B021CCF2139D}" type="pres">
      <dgm:prSet presAssocID="{1AC90DD6-FD46-4CAE-9726-23723844BCF6}" presName="centerTile" presStyleLbl="fgShp" presStyleIdx="0" presStyleCnt="1" custScaleX="75000" custLinFactNeighborX="-17045" custLinFactNeighborY="3521">
        <dgm:presLayoutVars>
          <dgm:chMax val="0"/>
          <dgm:chPref val="0"/>
        </dgm:presLayoutVars>
      </dgm:prSet>
      <dgm:spPr/>
    </dgm:pt>
  </dgm:ptLst>
  <dgm:cxnLst>
    <dgm:cxn modelId="{911B7B09-0DB7-492E-8B8F-8C35CD4B213C}" srcId="{1AC90DD6-FD46-4CAE-9726-23723844BCF6}" destId="{26A66E14-11F0-4FD8-AA8B-54FF13396296}" srcOrd="0" destOrd="0" parTransId="{0920E3F0-CFFA-4417-B576-883F4FC3360F}" sibTransId="{9F087F96-555A-4CCD-8EEC-22385C49F657}"/>
    <dgm:cxn modelId="{38C5FE15-0306-4C3E-90E9-4368A7E8247F}" type="presOf" srcId="{1AC90DD6-FD46-4CAE-9726-23723844BCF6}" destId="{A561173E-153D-46A6-BD49-A895CB23E6F4}" srcOrd="0" destOrd="0" presId="urn:microsoft.com/office/officeart/2005/8/layout/matrix1"/>
    <dgm:cxn modelId="{5A20913B-5C32-4156-A37C-4F8ABF1B06FF}" type="presOf" srcId="{6087AD45-FFB5-4F2F-B163-F06309E00CB5}" destId="{76F5AE04-ABBB-4AF4-AD6D-10D448D04DB7}" srcOrd="0" destOrd="0" presId="urn:microsoft.com/office/officeart/2005/8/layout/matrix1"/>
    <dgm:cxn modelId="{6A94A73E-FBD5-4077-9334-4EF9B532451F}" type="presOf" srcId="{83FD549C-DCD2-4A94-828C-37570D34A093}" destId="{6EFD0A32-70A7-44D9-96D8-6744941486E2}" srcOrd="0" destOrd="0" presId="urn:microsoft.com/office/officeart/2005/8/layout/matrix1"/>
    <dgm:cxn modelId="{E4F23142-4C5E-473A-8DD7-C1233B7E6683}" type="presOf" srcId="{26A66E14-11F0-4FD8-AA8B-54FF13396296}" destId="{DE19715E-B727-42CB-A061-B021CCF2139D}" srcOrd="0" destOrd="0" presId="urn:microsoft.com/office/officeart/2005/8/layout/matrix1"/>
    <dgm:cxn modelId="{622D5766-F1CE-4EE3-B3FA-10D927FF9371}" type="presOf" srcId="{6087AD45-FFB5-4F2F-B163-F06309E00CB5}" destId="{B49FC4C2-43D3-450B-887D-126FE414C26F}" srcOrd="1" destOrd="0" presId="urn:microsoft.com/office/officeart/2005/8/layout/matrix1"/>
    <dgm:cxn modelId="{56C9F369-090A-4FDB-A325-9BCB7B51EFFB}" srcId="{26A66E14-11F0-4FD8-AA8B-54FF13396296}" destId="{6087AD45-FFB5-4F2F-B163-F06309E00CB5}" srcOrd="2" destOrd="0" parTransId="{85B67D51-80AB-4EFA-B920-8DED64963477}" sibTransId="{F4FF0260-9066-47DE-988B-2D6E81DE6134}"/>
    <dgm:cxn modelId="{07435C4A-B907-4F22-AA1A-EB53751086A9}" type="presOf" srcId="{83FD549C-DCD2-4A94-828C-37570D34A093}" destId="{21B374A1-1932-4473-8EBD-C8B6BE78D1AA}" srcOrd="1" destOrd="0" presId="urn:microsoft.com/office/officeart/2005/8/layout/matrix1"/>
    <dgm:cxn modelId="{31FF0C8F-E9F0-45BF-AD17-A5744EBBC2FB}" type="presOf" srcId="{8DEFAC29-C0B9-437F-90E3-C6D1773F1116}" destId="{C40EC1C2-91AA-4414-A5F3-FBD65BC81D42}" srcOrd="1" destOrd="0" presId="urn:microsoft.com/office/officeart/2005/8/layout/matrix1"/>
    <dgm:cxn modelId="{BA241998-5DB6-4B55-8C72-D48F904A0BA4}" srcId="{26A66E14-11F0-4FD8-AA8B-54FF13396296}" destId="{8DEFAC29-C0B9-437F-90E3-C6D1773F1116}" srcOrd="1" destOrd="0" parTransId="{5BA03C7E-1C5D-4792-BE55-136E243DF106}" sibTransId="{F498E0E9-D387-4F62-8857-9EB7955DC051}"/>
    <dgm:cxn modelId="{FB6FFC9C-3BEC-4852-BCF1-778A0577F3B3}" type="presOf" srcId="{8DEFAC29-C0B9-437F-90E3-C6D1773F1116}" destId="{620934D7-470A-4B5B-A04C-90301A80FF3A}" srcOrd="0" destOrd="0" presId="urn:microsoft.com/office/officeart/2005/8/layout/matrix1"/>
    <dgm:cxn modelId="{FAD5EDAF-1C3E-4A86-BAB2-A3AA58177E71}" type="presOf" srcId="{7E467433-7386-4FB1-A36B-C73C0CE99CD5}" destId="{E00287EF-AB0D-458B-A589-401C1530B712}" srcOrd="1" destOrd="0" presId="urn:microsoft.com/office/officeart/2005/8/layout/matrix1"/>
    <dgm:cxn modelId="{8D5F6FE4-902F-4C55-9C10-94E6BA1A1248}" srcId="{26A66E14-11F0-4FD8-AA8B-54FF13396296}" destId="{7E467433-7386-4FB1-A36B-C73C0CE99CD5}" srcOrd="0" destOrd="0" parTransId="{EEDA7E04-8ACB-4913-9B63-62363C8C5114}" sibTransId="{BE217D30-44CC-4D79-9250-7254DC94E1CF}"/>
    <dgm:cxn modelId="{A2776BFA-12BB-4D3A-9BD7-EC5A59CEFC00}" srcId="{26A66E14-11F0-4FD8-AA8B-54FF13396296}" destId="{83FD549C-DCD2-4A94-828C-37570D34A093}" srcOrd="3" destOrd="0" parTransId="{C46068CC-7AC4-4050-B56D-0FBF2ECD60DD}" sibTransId="{DEEC8747-7E4A-4FDA-82B7-BC67DA47439A}"/>
    <dgm:cxn modelId="{20D2EEFE-2D3D-4200-A69F-980A31F5A5BF}" type="presOf" srcId="{7E467433-7386-4FB1-A36B-C73C0CE99CD5}" destId="{C7605F9C-AD47-41DC-BFA0-406BA2FB9B37}" srcOrd="0" destOrd="0" presId="urn:microsoft.com/office/officeart/2005/8/layout/matrix1"/>
    <dgm:cxn modelId="{CAFED4EF-DF86-4947-BA1C-77D6F175653B}" type="presParOf" srcId="{A561173E-153D-46A6-BD49-A895CB23E6F4}" destId="{A62FAEB6-13DD-4CF9-AC70-2F91EB53918D}" srcOrd="0" destOrd="0" presId="urn:microsoft.com/office/officeart/2005/8/layout/matrix1"/>
    <dgm:cxn modelId="{E844FE8D-E059-4794-BDB0-25B8AC61C0BC}" type="presParOf" srcId="{A62FAEB6-13DD-4CF9-AC70-2F91EB53918D}" destId="{C7605F9C-AD47-41DC-BFA0-406BA2FB9B37}" srcOrd="0" destOrd="0" presId="urn:microsoft.com/office/officeart/2005/8/layout/matrix1"/>
    <dgm:cxn modelId="{B807A04B-9871-4264-9218-C5BD77FAEE77}" type="presParOf" srcId="{A62FAEB6-13DD-4CF9-AC70-2F91EB53918D}" destId="{E00287EF-AB0D-458B-A589-401C1530B712}" srcOrd="1" destOrd="0" presId="urn:microsoft.com/office/officeart/2005/8/layout/matrix1"/>
    <dgm:cxn modelId="{DB15BCDE-080C-47CB-A169-2C65FE7F68D7}" type="presParOf" srcId="{A62FAEB6-13DD-4CF9-AC70-2F91EB53918D}" destId="{620934D7-470A-4B5B-A04C-90301A80FF3A}" srcOrd="2" destOrd="0" presId="urn:microsoft.com/office/officeart/2005/8/layout/matrix1"/>
    <dgm:cxn modelId="{35DECE9D-327C-4F9C-83A6-CA1D08B5C086}" type="presParOf" srcId="{A62FAEB6-13DD-4CF9-AC70-2F91EB53918D}" destId="{C40EC1C2-91AA-4414-A5F3-FBD65BC81D42}" srcOrd="3" destOrd="0" presId="urn:microsoft.com/office/officeart/2005/8/layout/matrix1"/>
    <dgm:cxn modelId="{B04042C8-0665-4D43-8124-B9EECBC45CD7}" type="presParOf" srcId="{A62FAEB6-13DD-4CF9-AC70-2F91EB53918D}" destId="{76F5AE04-ABBB-4AF4-AD6D-10D448D04DB7}" srcOrd="4" destOrd="0" presId="urn:microsoft.com/office/officeart/2005/8/layout/matrix1"/>
    <dgm:cxn modelId="{8F3E1AA3-AB83-47C3-9421-EDC292249532}" type="presParOf" srcId="{A62FAEB6-13DD-4CF9-AC70-2F91EB53918D}" destId="{B49FC4C2-43D3-450B-887D-126FE414C26F}" srcOrd="5" destOrd="0" presId="urn:microsoft.com/office/officeart/2005/8/layout/matrix1"/>
    <dgm:cxn modelId="{0B1EA278-5477-4A7F-9B91-03B095C112AE}" type="presParOf" srcId="{A62FAEB6-13DD-4CF9-AC70-2F91EB53918D}" destId="{6EFD0A32-70A7-44D9-96D8-6744941486E2}" srcOrd="6" destOrd="0" presId="urn:microsoft.com/office/officeart/2005/8/layout/matrix1"/>
    <dgm:cxn modelId="{B808A59F-F315-4F9D-8DCA-BA1FCF43E256}" type="presParOf" srcId="{A62FAEB6-13DD-4CF9-AC70-2F91EB53918D}" destId="{21B374A1-1932-4473-8EBD-C8B6BE78D1AA}" srcOrd="7" destOrd="0" presId="urn:microsoft.com/office/officeart/2005/8/layout/matrix1"/>
    <dgm:cxn modelId="{B916A683-7CBE-4527-9D69-800D8E821C68}" type="presParOf" srcId="{A561173E-153D-46A6-BD49-A895CB23E6F4}" destId="{DE19715E-B727-42CB-A061-B021CCF2139D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41F015-6C5D-42CE-B4C4-37247A4740C3}">
      <dsp:nvSpPr>
        <dsp:cNvPr id="0" name=""/>
        <dsp:cNvSpPr/>
      </dsp:nvSpPr>
      <dsp:spPr>
        <a:xfrm>
          <a:off x="0" y="21552"/>
          <a:ext cx="4179296" cy="798231"/>
        </a:xfrm>
        <a:prstGeom prst="rect">
          <a:avLst/>
        </a:prstGeom>
        <a:solidFill>
          <a:schemeClr val="dk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Arial Narrow" panose="020B0606020202030204" pitchFamily="34" charset="0"/>
            </a:rPr>
            <a:t>URUSAN KONKUREN</a:t>
          </a:r>
        </a:p>
      </dsp:txBody>
      <dsp:txXfrm>
        <a:off x="0" y="21552"/>
        <a:ext cx="4179296" cy="798231"/>
      </dsp:txXfrm>
    </dsp:sp>
    <dsp:sp modelId="{B2F0837B-79EA-4D19-BB40-8E5638EE0A7E}">
      <dsp:nvSpPr>
        <dsp:cNvPr id="0" name=""/>
        <dsp:cNvSpPr/>
      </dsp:nvSpPr>
      <dsp:spPr>
        <a:xfrm>
          <a:off x="0" y="798231"/>
          <a:ext cx="2089648" cy="167628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latin typeface="Arial Narrow" panose="020B0606020202030204" pitchFamily="34" charset="0"/>
            </a:rPr>
            <a:t>WAJIB</a:t>
          </a:r>
        </a:p>
      </dsp:txBody>
      <dsp:txXfrm>
        <a:off x="0" y="798231"/>
        <a:ext cx="2089648" cy="1676285"/>
      </dsp:txXfrm>
    </dsp:sp>
    <dsp:sp modelId="{C7D9FA89-DBD3-4FCE-BDE4-5C90B0B520CC}">
      <dsp:nvSpPr>
        <dsp:cNvPr id="0" name=""/>
        <dsp:cNvSpPr/>
      </dsp:nvSpPr>
      <dsp:spPr>
        <a:xfrm>
          <a:off x="2089648" y="789229"/>
          <a:ext cx="2089648" cy="167628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>
              <a:latin typeface="Arial Narrow" panose="020B0606020202030204" pitchFamily="34" charset="0"/>
            </a:rPr>
            <a:t>PILIHAN</a:t>
          </a:r>
        </a:p>
      </dsp:txBody>
      <dsp:txXfrm>
        <a:off x="2089648" y="789229"/>
        <a:ext cx="2089648" cy="1676285"/>
      </dsp:txXfrm>
    </dsp:sp>
    <dsp:sp modelId="{EAA333F2-1790-458D-ADAD-95A4698FB043}">
      <dsp:nvSpPr>
        <dsp:cNvPr id="0" name=""/>
        <dsp:cNvSpPr/>
      </dsp:nvSpPr>
      <dsp:spPr>
        <a:xfrm>
          <a:off x="0" y="2474516"/>
          <a:ext cx="4179296" cy="186253"/>
        </a:xfrm>
        <a:prstGeom prst="rect">
          <a:avLst/>
        </a:prstGeom>
        <a:solidFill>
          <a:schemeClr val="dk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05F9C-AD47-41DC-BFA0-406BA2FB9B37}">
      <dsp:nvSpPr>
        <dsp:cNvPr id="0" name=""/>
        <dsp:cNvSpPr/>
      </dsp:nvSpPr>
      <dsp:spPr>
        <a:xfrm rot="16200000">
          <a:off x="1225283" y="-1225283"/>
          <a:ext cx="3364009" cy="5814576"/>
        </a:xfrm>
        <a:prstGeom prst="round1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INPUT:</a:t>
          </a:r>
        </a:p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KEBIJ </a:t>
          </a:r>
          <a:r>
            <a:rPr lang="id-ID" sz="2400" b="1" kern="1200" dirty="0">
              <a:solidFill>
                <a:srgbClr val="002060"/>
              </a:solidFill>
              <a:latin typeface="Calibri" pitchFamily="34" charset="0"/>
            </a:rPr>
            <a:t>, 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PROGRAM</a:t>
          </a:r>
          <a:r>
            <a:rPr lang="id-ID" sz="2400" b="1" kern="1200" dirty="0">
              <a:solidFill>
                <a:srgbClr val="002060"/>
              </a:solidFill>
              <a:latin typeface="Calibri" pitchFamily="34" charset="0"/>
            </a:rPr>
            <a:t>/KEG, 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ANGGARAN/</a:t>
          </a:r>
          <a:r>
            <a:rPr lang="id-ID" sz="2400" b="1" kern="1200" dirty="0">
              <a:solidFill>
                <a:srgbClr val="002060"/>
              </a:solidFill>
              <a:latin typeface="Calibri" pitchFamily="34" charset="0"/>
            </a:rPr>
            <a:t>, TIM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/PANITIA</a:t>
          </a:r>
          <a:r>
            <a:rPr lang="id-ID" sz="2400" b="1" kern="1200" dirty="0">
              <a:solidFill>
                <a:srgbClr val="002060"/>
              </a:solidFill>
              <a:latin typeface="Calibri" pitchFamily="34" charset="0"/>
            </a:rPr>
            <a:t>, ADM &amp; MANAJEMEN PELAKS 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SPM</a:t>
          </a:r>
        </a:p>
      </dsp:txBody>
      <dsp:txXfrm rot="5400000">
        <a:off x="0" y="0"/>
        <a:ext cx="5814576" cy="2523007"/>
      </dsp:txXfrm>
    </dsp:sp>
    <dsp:sp modelId="{620934D7-470A-4B5B-A04C-90301A80FF3A}">
      <dsp:nvSpPr>
        <dsp:cNvPr id="0" name=""/>
        <dsp:cNvSpPr/>
      </dsp:nvSpPr>
      <dsp:spPr>
        <a:xfrm>
          <a:off x="5814576" y="0"/>
          <a:ext cx="5814576" cy="3364009"/>
        </a:xfrm>
        <a:prstGeom prst="round1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PROSES</a:t>
          </a:r>
          <a:r>
            <a:rPr lang="id-ID" sz="2000" b="1" kern="1200" dirty="0">
              <a:solidFill>
                <a:srgbClr val="002060"/>
              </a:solidFill>
              <a:latin typeface="Calibri" pitchFamily="34" charset="0"/>
            </a:rPr>
            <a:t>/</a:t>
          </a: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PELAKSANAAN</a:t>
          </a:r>
          <a:r>
            <a:rPr lang="id-ID" sz="2000" b="1" kern="1200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SPM</a:t>
          </a:r>
          <a:r>
            <a:rPr lang="id-ID" sz="2000" b="1" kern="1200" dirty="0">
              <a:solidFill>
                <a:srgbClr val="002060"/>
              </a:solidFill>
              <a:latin typeface="Calibri" pitchFamily="34" charset="0"/>
            </a:rPr>
            <a:t> (</a:t>
          </a: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Program/keg K/L</a:t>
          </a:r>
          <a:r>
            <a:rPr lang="id-ID" sz="2000" b="1" kern="1200" dirty="0">
              <a:solidFill>
                <a:srgbClr val="002060"/>
              </a:solidFill>
              <a:latin typeface="Calibri" pitchFamily="34" charset="0"/>
            </a:rPr>
            <a:t>/Daerah);</a:t>
          </a:r>
        </a:p>
        <a:p>
          <a:pPr marL="0" lvl="0" indent="0" algn="l" defTabSz="8890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* </a:t>
          </a:r>
          <a:r>
            <a:rPr lang="id-ID" sz="2000" b="1" kern="1200" dirty="0">
              <a:solidFill>
                <a:srgbClr val="002060"/>
              </a:solidFill>
              <a:latin typeface="Calibri" pitchFamily="34" charset="0"/>
            </a:rPr>
            <a:t>Identifikasi;</a:t>
          </a:r>
          <a:endParaRPr lang="en-US" sz="2000" b="1" kern="1200" dirty="0">
            <a:solidFill>
              <a:srgbClr val="002060"/>
            </a:solidFill>
            <a:latin typeface="Calibri" pitchFamily="34" charset="0"/>
          </a:endParaRPr>
        </a:p>
        <a:p>
          <a:pPr marL="0" lvl="0" indent="0" algn="l" defTabSz="8890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* </a:t>
          </a:r>
          <a:r>
            <a:rPr lang="id-ID" sz="2000" b="1" kern="1200" dirty="0">
              <a:solidFill>
                <a:srgbClr val="002060"/>
              </a:solidFill>
              <a:latin typeface="Calibri" pitchFamily="34" charset="0"/>
            </a:rPr>
            <a:t>Verifikasi</a:t>
          </a: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.</a:t>
          </a:r>
        </a:p>
        <a:p>
          <a:pPr marL="0" lvl="0" indent="0" algn="l" defTabSz="889000">
            <a:lnSpc>
              <a:spcPts val="15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* </a:t>
          </a:r>
          <a:r>
            <a:rPr lang="id-ID" sz="2000" b="1" kern="1200" dirty="0">
              <a:solidFill>
                <a:srgbClr val="002060"/>
              </a:solidFill>
              <a:latin typeface="Calibri" pitchFamily="34" charset="0"/>
            </a:rPr>
            <a:t>Pembakuan &amp; Legalisasi</a:t>
          </a: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.</a:t>
          </a:r>
        </a:p>
      </dsp:txBody>
      <dsp:txXfrm>
        <a:off x="5814576" y="0"/>
        <a:ext cx="5814576" cy="2523007"/>
      </dsp:txXfrm>
    </dsp:sp>
    <dsp:sp modelId="{76F5AE04-ABBB-4AF4-AD6D-10D448D04DB7}">
      <dsp:nvSpPr>
        <dsp:cNvPr id="0" name=""/>
        <dsp:cNvSpPr/>
      </dsp:nvSpPr>
      <dsp:spPr>
        <a:xfrm rot="10800000">
          <a:off x="0" y="3364009"/>
          <a:ext cx="5814576" cy="3364009"/>
        </a:xfrm>
        <a:prstGeom prst="round1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C00000"/>
              </a:solidFill>
              <a:latin typeface="Calibri" pitchFamily="34" charset="0"/>
            </a:rPr>
            <a:t>OUTPUT: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rgbClr val="C00000"/>
              </a:solidFill>
              <a:latin typeface="Calibri" pitchFamily="34" charset="0"/>
            </a:rPr>
            <a:t>Kuantitas</a:t>
          </a:r>
          <a:r>
            <a:rPr lang="en-US" sz="2400" b="1" kern="1200" dirty="0">
              <a:solidFill>
                <a:srgbClr val="C00000"/>
              </a:solidFill>
              <a:latin typeface="Calibri" pitchFamily="34" charset="0"/>
            </a:rPr>
            <a:t> program/keg K/L</a:t>
          </a:r>
          <a:r>
            <a:rPr lang="id-ID" sz="2400" b="1" kern="1200" dirty="0">
              <a:solidFill>
                <a:srgbClr val="C00000"/>
              </a:solidFill>
              <a:latin typeface="Calibri" pitchFamily="34" charset="0"/>
            </a:rPr>
            <a:t> (Timnas) &amp;</a:t>
          </a:r>
          <a:r>
            <a:rPr lang="en-US" sz="2400" b="1" kern="1200" dirty="0">
              <a:solidFill>
                <a:srgbClr val="C00000"/>
              </a:solidFill>
              <a:latin typeface="Calibri" pitchFamily="34" charset="0"/>
            </a:rPr>
            <a:t> </a:t>
          </a:r>
          <a:r>
            <a:rPr lang="en-US" sz="2400" b="1" kern="1200" dirty="0" err="1">
              <a:solidFill>
                <a:srgbClr val="C00000"/>
              </a:solidFill>
              <a:latin typeface="Calibri" pitchFamily="34" charset="0"/>
            </a:rPr>
            <a:t>Pemda</a:t>
          </a:r>
          <a:r>
            <a:rPr lang="id-ID" sz="2400" b="1" kern="1200" dirty="0">
              <a:solidFill>
                <a:srgbClr val="C00000"/>
              </a:solidFill>
              <a:latin typeface="Calibri" pitchFamily="34" charset="0"/>
            </a:rPr>
            <a:t> dlm </a:t>
          </a:r>
          <a:r>
            <a:rPr lang="en-US" sz="2400" b="1" kern="1200" dirty="0">
              <a:solidFill>
                <a:srgbClr val="C00000"/>
              </a:solidFill>
              <a:latin typeface="Calibri" pitchFamily="34" charset="0"/>
            </a:rPr>
            <a:t>SPM</a:t>
          </a:r>
        </a:p>
      </dsp:txBody>
      <dsp:txXfrm rot="10800000">
        <a:off x="0" y="4205011"/>
        <a:ext cx="5814576" cy="2523007"/>
      </dsp:txXfrm>
    </dsp:sp>
    <dsp:sp modelId="{6EFD0A32-70A7-44D9-96D8-6744941486E2}">
      <dsp:nvSpPr>
        <dsp:cNvPr id="0" name=""/>
        <dsp:cNvSpPr/>
      </dsp:nvSpPr>
      <dsp:spPr>
        <a:xfrm rot="5400000">
          <a:off x="7039859" y="2138726"/>
          <a:ext cx="3364009" cy="5814576"/>
        </a:xfrm>
        <a:prstGeom prst="round1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OUTCOME: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Dampak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 program/keg SPM</a:t>
          </a:r>
          <a:r>
            <a:rPr lang="id-ID" sz="2400" b="1" kern="1200" dirty="0">
              <a:solidFill>
                <a:srgbClr val="002060"/>
              </a:solidFill>
              <a:latin typeface="Calibri" pitchFamily="34" charset="0"/>
            </a:rPr>
            <a:t> bg Daerah &amp; 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masy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 : 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perbedaan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yg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ada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 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sebelum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/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sesudah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 SPM (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signifikan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/</a:t>
          </a:r>
          <a:r>
            <a:rPr lang="en-US" sz="2400" b="1" kern="1200" dirty="0" err="1">
              <a:solidFill>
                <a:srgbClr val="002060"/>
              </a:solidFill>
              <a:latin typeface="Calibri" pitchFamily="34" charset="0"/>
            </a:rPr>
            <a:t>tdk</a:t>
          </a:r>
          <a:r>
            <a:rPr lang="en-US" sz="2400" b="1" kern="1200" dirty="0">
              <a:solidFill>
                <a:srgbClr val="002060"/>
              </a:solidFill>
              <a:latin typeface="Calibri" pitchFamily="34" charset="0"/>
            </a:rPr>
            <a:t>)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solidFill>
              <a:srgbClr val="002060"/>
            </a:solidFill>
            <a:latin typeface="Calibri" pitchFamily="34" charset="0"/>
          </a:endParaRPr>
        </a:p>
      </dsp:txBody>
      <dsp:txXfrm rot="-5400000">
        <a:off x="5814576" y="4205011"/>
        <a:ext cx="5814576" cy="2523007"/>
      </dsp:txXfrm>
    </dsp:sp>
    <dsp:sp modelId="{DE19715E-B727-42CB-A061-B021CCF2139D}">
      <dsp:nvSpPr>
        <dsp:cNvPr id="0" name=""/>
        <dsp:cNvSpPr/>
      </dsp:nvSpPr>
      <dsp:spPr>
        <a:xfrm>
          <a:off x="4215579" y="2733257"/>
          <a:ext cx="2616559" cy="1682004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002060"/>
              </a:solidFill>
              <a:latin typeface="Calibri" pitchFamily="34" charset="0"/>
            </a:rPr>
            <a:t>RIVIEW TIM MONEV</a:t>
          </a:r>
        </a:p>
      </dsp:txBody>
      <dsp:txXfrm>
        <a:off x="4297688" y="2815366"/>
        <a:ext cx="2452341" cy="15177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05F9C-AD47-41DC-BFA0-406BA2FB9B37}">
      <dsp:nvSpPr>
        <dsp:cNvPr id="0" name=""/>
        <dsp:cNvSpPr/>
      </dsp:nvSpPr>
      <dsp:spPr>
        <a:xfrm rot="16200000">
          <a:off x="1049153" y="-1049153"/>
          <a:ext cx="3665264" cy="5763571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latin typeface="Calibri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2000" b="1" kern="1200" dirty="0">
            <a:latin typeface="Calibri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Calibri" pitchFamily="34" charset="0"/>
            </a:rPr>
            <a:t>OBSERVASI: </a:t>
          </a:r>
        </a:p>
        <a:p>
          <a:pPr marL="166688" lvl="0" indent="-166688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Calibri" pitchFamily="34" charset="0"/>
            </a:rPr>
            <a:t>- </a:t>
          </a:r>
          <a:r>
            <a:rPr lang="id-ID" sz="2400" b="1" kern="1200" dirty="0">
              <a:latin typeface="Calibri" pitchFamily="34" charset="0"/>
            </a:rPr>
            <a:t> </a:t>
          </a:r>
          <a:r>
            <a:rPr lang="en-US" sz="2400" b="1" kern="1200" dirty="0">
              <a:latin typeface="Calibri" pitchFamily="34" charset="0"/>
            </a:rPr>
            <a:t>SUNGRAM K/L &amp; D: pd semua tahapan penetapan kebij program: </a:t>
          </a:r>
          <a:r>
            <a:rPr lang="id-ID" sz="2400" b="1" kern="1200" dirty="0">
              <a:latin typeface="Calibri" pitchFamily="34" charset="0"/>
            </a:rPr>
            <a:t>SPT: </a:t>
          </a:r>
          <a:r>
            <a:rPr lang="en-US" sz="2400" b="1" kern="1200" dirty="0" err="1">
              <a:latin typeface="Calibri" pitchFamily="34" charset="0"/>
            </a:rPr>
            <a:t>musrenbang</a:t>
          </a:r>
          <a:r>
            <a:rPr lang="id-ID" sz="2400" b="1" kern="1200" dirty="0">
              <a:latin typeface="Calibri" pitchFamily="34" charset="0"/>
            </a:rPr>
            <a:t>.</a:t>
          </a:r>
          <a:endParaRPr lang="en-US" sz="2400" b="1" kern="1200" dirty="0">
            <a:latin typeface="Calibri" pitchFamily="34" charset="0"/>
          </a:endParaRPr>
        </a:p>
        <a:p>
          <a:pPr marL="166688" lvl="0" indent="-166688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Calibri" pitchFamily="34" charset="0"/>
            </a:rPr>
            <a:t>-</a:t>
          </a:r>
          <a:r>
            <a:rPr lang="id-ID" sz="2400" b="1" kern="1200" dirty="0">
              <a:latin typeface="Calibri" pitchFamily="34" charset="0"/>
            </a:rPr>
            <a:t> </a:t>
          </a:r>
          <a:r>
            <a:rPr lang="en-US" sz="2400" b="1" kern="1200" dirty="0">
              <a:latin typeface="Calibri" pitchFamily="34" charset="0"/>
            </a:rPr>
            <a:t> PELAKSANAAN: on the spot</a:t>
          </a:r>
          <a:endParaRPr lang="id-ID" sz="2400" b="1" kern="1200" dirty="0">
            <a:latin typeface="Calibri" pitchFamily="34" charset="0"/>
          </a:endParaRPr>
        </a:p>
        <a:p>
          <a:pPr marL="166688" lvl="0" indent="-166688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2400" b="1" kern="1200" dirty="0">
              <a:latin typeface="Calibri" pitchFamily="34" charset="0"/>
            </a:rPr>
            <a:t>- PEMANFAATAN HASIL </a:t>
          </a:r>
          <a:r>
            <a:rPr lang="en-US" sz="2400" b="1" kern="1200" dirty="0">
              <a:latin typeface="Calibri" pitchFamily="34" charset="0"/>
            </a:rPr>
            <a:t>SPM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latin typeface="Calibri" pitchFamily="34" charset="0"/>
          </a:endParaRP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latin typeface="Calibri" pitchFamily="34" charset="0"/>
          </a:endParaRPr>
        </a:p>
      </dsp:txBody>
      <dsp:txXfrm rot="5400000">
        <a:off x="0" y="0"/>
        <a:ext cx="5763571" cy="2748948"/>
      </dsp:txXfrm>
    </dsp:sp>
    <dsp:sp modelId="{620934D7-470A-4B5B-A04C-90301A80FF3A}">
      <dsp:nvSpPr>
        <dsp:cNvPr id="0" name=""/>
        <dsp:cNvSpPr/>
      </dsp:nvSpPr>
      <dsp:spPr>
        <a:xfrm>
          <a:off x="5763571" y="0"/>
          <a:ext cx="5763571" cy="3665264"/>
        </a:xfrm>
        <a:prstGeom prst="round1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b="1" kern="1200" dirty="0">
            <a:solidFill>
              <a:schemeClr val="accent1">
                <a:lumMod val="50000"/>
              </a:schemeClr>
            </a:solidFill>
            <a:latin typeface="Calibri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2400" b="1" kern="1200" dirty="0">
            <a:solidFill>
              <a:schemeClr val="accent1">
                <a:lumMod val="50000"/>
              </a:schemeClr>
            </a:solidFill>
            <a:latin typeface="Calibri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FGD/SEJENIS: </a:t>
          </a:r>
        </a:p>
        <a:p>
          <a:pPr marL="692150" lvl="0" indent="-23495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</a:t>
          </a: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K/L: </a:t>
          </a:r>
          <a:r>
            <a:rPr lang="en-US" sz="2000" b="1" kern="1200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proses</a:t>
          </a: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 </a:t>
          </a:r>
          <a:r>
            <a:rPr lang="en-US" sz="2000" b="1" kern="1200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perenc</a:t>
          </a: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, RKA-KL, RDP </a:t>
          </a:r>
          <a:r>
            <a:rPr lang="en-US" sz="2000" b="1" kern="1200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dsb</a:t>
          </a: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).</a:t>
          </a:r>
        </a:p>
        <a:p>
          <a:pPr marL="457200" lvl="0" indent="0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Proses perenc </a:t>
          </a:r>
          <a:r>
            <a:rPr lang="en-US" sz="2000" b="1" kern="1200" dirty="0" err="1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di</a:t>
          </a: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 Daerah</a:t>
          </a:r>
        </a:p>
        <a:p>
          <a:pPr marL="623888" lvl="0" indent="-166688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Forum2 Stakeholder</a:t>
          </a:r>
        </a:p>
        <a:p>
          <a:pPr marL="623888" lvl="0" indent="-166688" algn="l" defTabSz="8890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* </a:t>
          </a:r>
          <a:r>
            <a:rPr lang="id-ID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Pelaks </a:t>
          </a:r>
          <a:r>
            <a:rPr lang="en-US" sz="2000" b="1" kern="1200" dirty="0">
              <a:solidFill>
                <a:schemeClr val="accent1">
                  <a:lumMod val="50000"/>
                </a:schemeClr>
              </a:solidFill>
              <a:latin typeface="Calibri" pitchFamily="34" charset="0"/>
            </a:rPr>
            <a:t>SPM.</a:t>
          </a:r>
        </a:p>
      </dsp:txBody>
      <dsp:txXfrm>
        <a:off x="5763571" y="0"/>
        <a:ext cx="5763571" cy="2748948"/>
      </dsp:txXfrm>
    </dsp:sp>
    <dsp:sp modelId="{76F5AE04-ABBB-4AF4-AD6D-10D448D04DB7}">
      <dsp:nvSpPr>
        <dsp:cNvPr id="0" name=""/>
        <dsp:cNvSpPr/>
      </dsp:nvSpPr>
      <dsp:spPr>
        <a:xfrm rot="10800000">
          <a:off x="0" y="3665264"/>
          <a:ext cx="5763571" cy="3665264"/>
        </a:xfrm>
        <a:prstGeom prst="round1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Calibri" pitchFamily="34" charset="0"/>
            </a:rPr>
            <a:t>POLICY &amp; PROGRAM REVIEW (i.e. PERT)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latin typeface="Calibri" pitchFamily="34" charset="0"/>
            </a:rPr>
            <a:t>Aktivitas </a:t>
          </a:r>
          <a:r>
            <a:rPr lang="en-US" sz="2000" b="1" kern="1200" dirty="0" err="1">
              <a:latin typeface="Calibri" pitchFamily="34" charset="0"/>
            </a:rPr>
            <a:t>monev</a:t>
          </a:r>
          <a:r>
            <a:rPr lang="en-US" sz="2000" b="1" kern="1200" dirty="0">
              <a:latin typeface="Calibri" pitchFamily="34" charset="0"/>
            </a:rPr>
            <a:t> </a:t>
          </a:r>
          <a:r>
            <a:rPr lang="en-US" sz="2000" b="1" kern="1200" dirty="0" err="1">
              <a:latin typeface="Calibri" pitchFamily="34" charset="0"/>
            </a:rPr>
            <a:t>thd</a:t>
          </a:r>
          <a:r>
            <a:rPr lang="en-US" sz="2000" b="1" kern="1200" dirty="0">
              <a:latin typeface="Calibri" pitchFamily="34" charset="0"/>
            </a:rPr>
            <a:t> </a:t>
          </a:r>
          <a:r>
            <a:rPr lang="en-US" sz="2000" b="1" kern="1200" dirty="0" err="1">
              <a:latin typeface="Calibri" pitchFamily="34" charset="0"/>
            </a:rPr>
            <a:t>dokumen</a:t>
          </a:r>
          <a:r>
            <a:rPr lang="en-US" sz="2000" b="1" kern="1200" dirty="0">
              <a:latin typeface="Calibri" pitchFamily="34" charset="0"/>
            </a:rPr>
            <a:t> </a:t>
          </a:r>
          <a:r>
            <a:rPr lang="en-US" sz="2000" b="1" kern="1200" dirty="0" err="1">
              <a:latin typeface="Calibri" pitchFamily="34" charset="0"/>
            </a:rPr>
            <a:t>kebijakan</a:t>
          </a:r>
          <a:r>
            <a:rPr lang="en-US" sz="2000" b="1" kern="1200" dirty="0">
              <a:latin typeface="Calibri" pitchFamily="34" charset="0"/>
            </a:rPr>
            <a:t> SPM</a:t>
          </a:r>
          <a:r>
            <a:rPr lang="id-ID" sz="2000" b="1" kern="1200" dirty="0">
              <a:latin typeface="Calibri" pitchFamily="34" charset="0"/>
            </a:rPr>
            <a:t> PST &amp; DAERAH oleh </a:t>
          </a:r>
          <a:r>
            <a:rPr lang="en-US" sz="2000" b="1" kern="1200" dirty="0" err="1">
              <a:latin typeface="Calibri" pitchFamily="34" charset="0"/>
            </a:rPr>
            <a:t>antar</a:t>
          </a:r>
          <a:r>
            <a:rPr lang="en-US" sz="2000" b="1" kern="1200" dirty="0">
              <a:latin typeface="Calibri" pitchFamily="34" charset="0"/>
            </a:rPr>
            <a:t> </a:t>
          </a:r>
          <a:r>
            <a:rPr lang="en-US" sz="2000" b="1" kern="1200" dirty="0" err="1">
              <a:latin typeface="Calibri" pitchFamily="34" charset="0"/>
            </a:rPr>
            <a:t>pelaku</a:t>
          </a:r>
          <a:r>
            <a:rPr lang="en-US" sz="2000" b="1" kern="1200" dirty="0">
              <a:latin typeface="Calibri" pitchFamily="34" charset="0"/>
            </a:rPr>
            <a:t>.</a:t>
          </a:r>
        </a:p>
      </dsp:txBody>
      <dsp:txXfrm rot="10800000">
        <a:off x="0" y="4581580"/>
        <a:ext cx="5763571" cy="2748948"/>
      </dsp:txXfrm>
    </dsp:sp>
    <dsp:sp modelId="{6EFD0A32-70A7-44D9-96D8-6744941486E2}">
      <dsp:nvSpPr>
        <dsp:cNvPr id="0" name=""/>
        <dsp:cNvSpPr/>
      </dsp:nvSpPr>
      <dsp:spPr>
        <a:xfrm rot="5400000">
          <a:off x="6812724" y="2616111"/>
          <a:ext cx="3665264" cy="5763571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401638" lvl="0" indent="0" algn="l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b="1" kern="1200" dirty="0">
              <a:latin typeface="Calibri" pitchFamily="34" charset="0"/>
            </a:rPr>
            <a:t>OLAP (Online Analytical Program):</a:t>
          </a:r>
          <a:r>
            <a:rPr lang="id-ID" sz="2400" b="1" kern="1200" dirty="0">
              <a:latin typeface="Calibri" pitchFamily="34" charset="0"/>
            </a:rPr>
            <a:t> dilaks pd semua tahapan keg </a:t>
          </a:r>
          <a:r>
            <a:rPr lang="en-US" sz="2400" b="1" kern="1200" dirty="0">
              <a:latin typeface="Calibri" pitchFamily="34" charset="0"/>
            </a:rPr>
            <a:t>SPM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id-ID" sz="2400" b="1" kern="1200" dirty="0">
              <a:latin typeface="Calibri" pitchFamily="34" charset="0"/>
            </a:rPr>
            <a:t>(Syarat</a:t>
          </a:r>
          <a:r>
            <a:rPr lang="en-US" sz="2400" b="1" kern="1200" dirty="0">
              <a:latin typeface="Calibri" pitchFamily="34" charset="0"/>
            </a:rPr>
            <a:t>:</a:t>
          </a:r>
          <a:r>
            <a:rPr lang="id-ID" sz="2400" b="1" kern="1200" dirty="0">
              <a:latin typeface="Calibri" pitchFamily="34" charset="0"/>
            </a:rPr>
            <a:t> </a:t>
          </a:r>
          <a:r>
            <a:rPr lang="en-US" sz="2400" b="1" kern="1200" dirty="0" err="1">
              <a:latin typeface="Calibri" pitchFamily="34" charset="0"/>
            </a:rPr>
            <a:t>tersediaan</a:t>
          </a:r>
          <a:r>
            <a:rPr lang="en-US" sz="2400" b="1" kern="1200" dirty="0">
              <a:latin typeface="Calibri" pitchFamily="34" charset="0"/>
            </a:rPr>
            <a:t> Software, Hardware &amp; </a:t>
          </a:r>
          <a:r>
            <a:rPr lang="en-US" sz="2400" b="1" kern="1200" dirty="0" err="1">
              <a:latin typeface="Calibri" pitchFamily="34" charset="0"/>
            </a:rPr>
            <a:t>Brainware</a:t>
          </a:r>
          <a:r>
            <a:rPr lang="id-ID" sz="2400" b="1" kern="1200" dirty="0">
              <a:latin typeface="Calibri" pitchFamily="34" charset="0"/>
            </a:rPr>
            <a:t>)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en-US" sz="2400" b="1" kern="1200" dirty="0">
            <a:latin typeface="Calibri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b="1" kern="1200" dirty="0">
            <a:latin typeface="Calibri" pitchFamily="34" charset="0"/>
          </a:endParaRPr>
        </a:p>
      </dsp:txBody>
      <dsp:txXfrm rot="-5400000">
        <a:off x="5763571" y="4581580"/>
        <a:ext cx="5763571" cy="2748948"/>
      </dsp:txXfrm>
    </dsp:sp>
    <dsp:sp modelId="{DE19715E-B727-42CB-A061-B021CCF2139D}">
      <dsp:nvSpPr>
        <dsp:cNvPr id="0" name=""/>
        <dsp:cNvSpPr/>
      </dsp:nvSpPr>
      <dsp:spPr>
        <a:xfrm>
          <a:off x="3877327" y="2813475"/>
          <a:ext cx="2593606" cy="1832632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solidFill>
                <a:srgbClr val="7030A0"/>
              </a:solidFill>
              <a:latin typeface="Calibri" pitchFamily="34" charset="0"/>
            </a:rPr>
            <a:t>TIM MONEV</a:t>
          </a:r>
          <a:r>
            <a:rPr lang="id-ID" sz="2000" b="1" kern="1200" dirty="0">
              <a:solidFill>
                <a:srgbClr val="7030A0"/>
              </a:solidFill>
              <a:latin typeface="Calibri" pitchFamily="34" charset="0"/>
            </a:rPr>
            <a:t> P</a:t>
          </a:r>
          <a:r>
            <a:rPr lang="en-US" sz="2000" b="1" kern="1200" dirty="0">
              <a:solidFill>
                <a:srgbClr val="7030A0"/>
              </a:solidFill>
              <a:latin typeface="Calibri" pitchFamily="34" charset="0"/>
            </a:rPr>
            <a:t>ENGELOLAAN SPM</a:t>
          </a:r>
        </a:p>
      </dsp:txBody>
      <dsp:txXfrm>
        <a:off x="3966789" y="2902937"/>
        <a:ext cx="2414682" cy="16537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228283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l">
              <a:defRPr sz="9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228283"/>
          </a:xfrm>
          <a:prstGeom prst="rect">
            <a:avLst/>
          </a:prstGeom>
        </p:spPr>
        <p:txBody>
          <a:bodyPr vert="horz" lIns="64932" tIns="32466" rIns="64932" bIns="32466" rtlCol="0"/>
          <a:lstStyle>
            <a:lvl1pPr algn="r">
              <a:defRPr sz="900"/>
            </a:lvl1pPr>
          </a:lstStyle>
          <a:p>
            <a:fld id="{DD2B1BF1-DC9C-47B1-AA9A-9AAE83AC1516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342900"/>
            <a:ext cx="2317750" cy="1711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4932" tIns="32466" rIns="64932" bIns="3246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2168684"/>
            <a:ext cx="5438140" cy="2054543"/>
          </a:xfrm>
          <a:prstGeom prst="rect">
            <a:avLst/>
          </a:prstGeom>
        </p:spPr>
        <p:txBody>
          <a:bodyPr vert="horz" lIns="64932" tIns="32466" rIns="64932" bIns="3246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336575"/>
            <a:ext cx="2945659" cy="228283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l"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4336575"/>
            <a:ext cx="2945659" cy="228283"/>
          </a:xfrm>
          <a:prstGeom prst="rect">
            <a:avLst/>
          </a:prstGeom>
        </p:spPr>
        <p:txBody>
          <a:bodyPr vert="horz" lIns="64932" tIns="32466" rIns="64932" bIns="32466" rtlCol="0" anchor="b"/>
          <a:lstStyle>
            <a:lvl1pPr algn="r">
              <a:defRPr sz="900"/>
            </a:lvl1pPr>
          </a:lstStyle>
          <a:p>
            <a:fld id="{622B6249-55BB-4348-8710-42DCBC63FC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427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7915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5828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3743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1656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39571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47484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55399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63312" algn="l" defTabSz="1215828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55850" y="571500"/>
            <a:ext cx="2085975" cy="15398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87BA1F-1062-4582-8BB7-618C0B70D8E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763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2B6249-55BB-4348-8710-42DCBC63FC1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6869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FB1A56-1AD5-45B5-A730-310F0D0AAE01}" type="slidenum">
              <a:rPr lang="id-ID" smtClean="0"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5078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8092" y="2807529"/>
            <a:ext cx="10405031" cy="19372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6182" y="5121328"/>
            <a:ext cx="8568850" cy="230961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7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5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3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1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39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7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5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33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611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69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6972" y="5807523"/>
            <a:ext cx="10405031" cy="17949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6972" y="3830539"/>
            <a:ext cx="10405031" cy="1976982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60791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582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374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165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3957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748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5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331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433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2061" y="2108786"/>
            <a:ext cx="5406536" cy="596442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6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2616" y="2108786"/>
            <a:ext cx="5406536" cy="596442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6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107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062" y="2023010"/>
            <a:ext cx="5408662" cy="84309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7915" indent="0">
              <a:buNone/>
              <a:defRPr sz="2600" b="1"/>
            </a:lvl2pPr>
            <a:lvl3pPr marL="1215828" indent="0">
              <a:buNone/>
              <a:defRPr sz="2400" b="1"/>
            </a:lvl3pPr>
            <a:lvl4pPr marL="1823743" indent="0">
              <a:buNone/>
              <a:defRPr sz="2200" b="1"/>
            </a:lvl4pPr>
            <a:lvl5pPr marL="2431656" indent="0">
              <a:buNone/>
              <a:defRPr sz="2200" b="1"/>
            </a:lvl5pPr>
            <a:lvl6pPr marL="3039571" indent="0">
              <a:buNone/>
              <a:defRPr sz="2200" b="1"/>
            </a:lvl6pPr>
            <a:lvl7pPr marL="3647484" indent="0">
              <a:buNone/>
              <a:defRPr sz="2200" b="1"/>
            </a:lvl7pPr>
            <a:lvl8pPr marL="4255399" indent="0">
              <a:buNone/>
              <a:defRPr sz="2200" b="1"/>
            </a:lvl8pPr>
            <a:lvl9pPr marL="4863312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062" y="2866104"/>
            <a:ext cx="5408662" cy="5207102"/>
          </a:xfrm>
        </p:spPr>
        <p:txBody>
          <a:bodyPr/>
          <a:lstStyle>
            <a:lvl1pPr>
              <a:defRPr sz="32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369" y="2023010"/>
            <a:ext cx="5410786" cy="843094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7915" indent="0">
              <a:buNone/>
              <a:defRPr sz="2600" b="1"/>
            </a:lvl2pPr>
            <a:lvl3pPr marL="1215828" indent="0">
              <a:buNone/>
              <a:defRPr sz="2400" b="1"/>
            </a:lvl3pPr>
            <a:lvl4pPr marL="1823743" indent="0">
              <a:buNone/>
              <a:defRPr sz="2200" b="1"/>
            </a:lvl4pPr>
            <a:lvl5pPr marL="2431656" indent="0">
              <a:buNone/>
              <a:defRPr sz="2200" b="1"/>
            </a:lvl5pPr>
            <a:lvl6pPr marL="3039571" indent="0">
              <a:buNone/>
              <a:defRPr sz="2200" b="1"/>
            </a:lvl6pPr>
            <a:lvl7pPr marL="3647484" indent="0">
              <a:buNone/>
              <a:defRPr sz="2200" b="1"/>
            </a:lvl7pPr>
            <a:lvl8pPr marL="4255399" indent="0">
              <a:buNone/>
              <a:defRPr sz="2200" b="1"/>
            </a:lvl8pPr>
            <a:lvl9pPr marL="4863312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8369" y="2866104"/>
            <a:ext cx="5410786" cy="5207102"/>
          </a:xfrm>
        </p:spPr>
        <p:txBody>
          <a:bodyPr/>
          <a:lstStyle>
            <a:lvl1pPr>
              <a:defRPr sz="32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765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70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560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062" y="359831"/>
            <a:ext cx="4027275" cy="153137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5976" y="359836"/>
            <a:ext cx="6843179" cy="7713374"/>
          </a:xfrm>
        </p:spPr>
        <p:txBody>
          <a:bodyPr/>
          <a:lstStyle>
            <a:lvl1pPr>
              <a:defRPr sz="4200"/>
            </a:lvl1pPr>
            <a:lvl2pPr>
              <a:defRPr sz="3700"/>
            </a:lvl2pPr>
            <a:lvl3pPr>
              <a:defRPr sz="32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062" y="1891213"/>
            <a:ext cx="4027275" cy="6181997"/>
          </a:xfrm>
        </p:spPr>
        <p:txBody>
          <a:bodyPr/>
          <a:lstStyle>
            <a:lvl1pPr marL="0" indent="0">
              <a:buNone/>
              <a:defRPr sz="1900"/>
            </a:lvl1pPr>
            <a:lvl2pPr marL="607915" indent="0">
              <a:buNone/>
              <a:defRPr sz="1600"/>
            </a:lvl2pPr>
            <a:lvl3pPr marL="1215828" indent="0">
              <a:buNone/>
              <a:defRPr sz="1300"/>
            </a:lvl3pPr>
            <a:lvl4pPr marL="1823743" indent="0">
              <a:buNone/>
              <a:defRPr sz="1200"/>
            </a:lvl4pPr>
            <a:lvl5pPr marL="2431656" indent="0">
              <a:buNone/>
              <a:defRPr sz="1200"/>
            </a:lvl5pPr>
            <a:lvl6pPr marL="3039571" indent="0">
              <a:buNone/>
              <a:defRPr sz="1200"/>
            </a:lvl6pPr>
            <a:lvl7pPr marL="3647484" indent="0">
              <a:buNone/>
              <a:defRPr sz="1200"/>
            </a:lvl7pPr>
            <a:lvl8pPr marL="4255399" indent="0">
              <a:buNone/>
              <a:defRPr sz="1200"/>
            </a:lvl8pPr>
            <a:lvl9pPr marL="4863312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989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9364" y="6326347"/>
            <a:ext cx="7344728" cy="746862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99364" y="807530"/>
            <a:ext cx="7344728" cy="5422583"/>
          </a:xfrm>
        </p:spPr>
        <p:txBody>
          <a:bodyPr/>
          <a:lstStyle>
            <a:lvl1pPr marL="0" indent="0">
              <a:buNone/>
              <a:defRPr sz="4200"/>
            </a:lvl1pPr>
            <a:lvl2pPr marL="607915" indent="0">
              <a:buNone/>
              <a:defRPr sz="3700"/>
            </a:lvl2pPr>
            <a:lvl3pPr marL="1215828" indent="0">
              <a:buNone/>
              <a:defRPr sz="3200"/>
            </a:lvl3pPr>
            <a:lvl4pPr marL="1823743" indent="0">
              <a:buNone/>
              <a:defRPr sz="2600"/>
            </a:lvl4pPr>
            <a:lvl5pPr marL="2431656" indent="0">
              <a:buNone/>
              <a:defRPr sz="2600"/>
            </a:lvl5pPr>
            <a:lvl6pPr marL="3039571" indent="0">
              <a:buNone/>
              <a:defRPr sz="2600"/>
            </a:lvl6pPr>
            <a:lvl7pPr marL="3647484" indent="0">
              <a:buNone/>
              <a:defRPr sz="2600"/>
            </a:lvl7pPr>
            <a:lvl8pPr marL="4255399" indent="0">
              <a:buNone/>
              <a:defRPr sz="2600"/>
            </a:lvl8pPr>
            <a:lvl9pPr marL="4863312" indent="0">
              <a:buNone/>
              <a:defRPr sz="2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99364" y="7073209"/>
            <a:ext cx="7344728" cy="1060666"/>
          </a:xfrm>
        </p:spPr>
        <p:txBody>
          <a:bodyPr/>
          <a:lstStyle>
            <a:lvl1pPr marL="0" indent="0">
              <a:buNone/>
              <a:defRPr sz="1900"/>
            </a:lvl1pPr>
            <a:lvl2pPr marL="607915" indent="0">
              <a:buNone/>
              <a:defRPr sz="1600"/>
            </a:lvl2pPr>
            <a:lvl3pPr marL="1215828" indent="0">
              <a:buNone/>
              <a:defRPr sz="1300"/>
            </a:lvl3pPr>
            <a:lvl4pPr marL="1823743" indent="0">
              <a:buNone/>
              <a:defRPr sz="1200"/>
            </a:lvl4pPr>
            <a:lvl5pPr marL="2431656" indent="0">
              <a:buNone/>
              <a:defRPr sz="1200"/>
            </a:lvl5pPr>
            <a:lvl6pPr marL="3039571" indent="0">
              <a:buNone/>
              <a:defRPr sz="1200"/>
            </a:lvl6pPr>
            <a:lvl7pPr marL="3647484" indent="0">
              <a:buNone/>
              <a:defRPr sz="1200"/>
            </a:lvl7pPr>
            <a:lvl8pPr marL="4255399" indent="0">
              <a:buNone/>
              <a:defRPr sz="1200"/>
            </a:lvl8pPr>
            <a:lvl9pPr marL="4863312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41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257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74880" y="361929"/>
            <a:ext cx="2754273" cy="771128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2061" y="361929"/>
            <a:ext cx="8058799" cy="771128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923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361076" y="45220"/>
            <a:ext cx="9880137" cy="1364440"/>
          </a:xfrm>
          <a:prstGeom prst="rect">
            <a:avLst/>
          </a:prstGeom>
        </p:spPr>
        <p:txBody>
          <a:bodyPr anchor="ctr"/>
          <a:lstStyle>
            <a:lvl1pPr algn="l">
              <a:defRPr sz="54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6392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hort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6236" y="664860"/>
            <a:ext cx="10822720" cy="637847"/>
          </a:xfrm>
        </p:spPr>
        <p:txBody>
          <a:bodyPr anchor="ctr">
            <a:normAutofit/>
          </a:bodyPr>
          <a:lstStyle>
            <a:lvl1pPr algn="ctr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16236" y="1318991"/>
            <a:ext cx="10822720" cy="30119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tx2"/>
                </a:solidFill>
              </a:defRPr>
            </a:lvl1pPr>
            <a:lvl2pPr marL="510692" indent="0" algn="ctr">
              <a:buNone/>
              <a:defRPr sz="2200"/>
            </a:lvl2pPr>
            <a:lvl3pPr marL="1021385" indent="0" algn="ctr">
              <a:buNone/>
              <a:defRPr sz="2000"/>
            </a:lvl3pPr>
            <a:lvl4pPr marL="1532077" indent="0" algn="ctr">
              <a:buNone/>
              <a:defRPr sz="1800"/>
            </a:lvl4pPr>
            <a:lvl5pPr marL="2042770" indent="0" algn="ctr">
              <a:buNone/>
              <a:defRPr sz="1800"/>
            </a:lvl5pPr>
            <a:lvl6pPr marL="2553462" indent="0" algn="ctr">
              <a:buNone/>
              <a:defRPr sz="1800"/>
            </a:lvl6pPr>
            <a:lvl7pPr marL="3064154" indent="0" algn="ctr">
              <a:buNone/>
              <a:defRPr sz="1800"/>
            </a:lvl7pPr>
            <a:lvl8pPr marL="3574847" indent="0" algn="ctr">
              <a:buNone/>
              <a:defRPr sz="1800"/>
            </a:lvl8pPr>
            <a:lvl9pPr marL="4085539" indent="0" algn="ctr">
              <a:buNone/>
              <a:defRPr sz="1800"/>
            </a:lvl9pPr>
          </a:lstStyle>
          <a:p>
            <a:r>
              <a:rPr lang="en-US" dirty="0"/>
              <a:t>Click to edit Master subtitle style text for your comfortable &amp; easy customization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5849517" y="1822385"/>
            <a:ext cx="542180" cy="4744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138" tIns="51069" rIns="102138" bIns="51069"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10" name="Group 9"/>
          <p:cNvGrpSpPr/>
          <p:nvPr userDrawn="1"/>
        </p:nvGrpSpPr>
        <p:grpSpPr>
          <a:xfrm>
            <a:off x="6200969" y="8549117"/>
            <a:ext cx="235123" cy="308605"/>
            <a:chOff x="6106961" y="6487297"/>
            <a:chExt cx="234178" cy="234178"/>
          </a:xfrm>
        </p:grpSpPr>
        <p:sp>
          <p:nvSpPr>
            <p:cNvPr id="8" name="Oval 7">
              <a:hlinkClick r:id="" action="ppaction://hlinkshowjump?jump=nextslide"/>
            </p:cNvPr>
            <p:cNvSpPr/>
            <p:nvPr userDrawn="1"/>
          </p:nvSpPr>
          <p:spPr>
            <a:xfrm>
              <a:off x="6106961" y="6487297"/>
              <a:ext cx="234178" cy="234178"/>
            </a:xfrm>
            <a:prstGeom prst="ellipse">
              <a:avLst/>
            </a:prstGeom>
            <a:noFill/>
            <a:ln w="127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9" name="Chevron 8">
              <a:hlinkClick r:id="" action="ppaction://hlinkshowjump?jump=nextslide"/>
            </p:cNvPr>
            <p:cNvSpPr/>
            <p:nvPr userDrawn="1"/>
          </p:nvSpPr>
          <p:spPr>
            <a:xfrm>
              <a:off x="6190361" y="6560625"/>
              <a:ext cx="72565" cy="89538"/>
            </a:xfrm>
            <a:prstGeom prst="chevron">
              <a:avLst>
                <a:gd name="adj" fmla="val 63114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15" name="Group 14"/>
          <p:cNvGrpSpPr/>
          <p:nvPr userDrawn="1"/>
        </p:nvGrpSpPr>
        <p:grpSpPr>
          <a:xfrm>
            <a:off x="5817528" y="8549117"/>
            <a:ext cx="235123" cy="308605"/>
            <a:chOff x="5794140" y="6487297"/>
            <a:chExt cx="234178" cy="234178"/>
          </a:xfrm>
        </p:grpSpPr>
        <p:sp>
          <p:nvSpPr>
            <p:cNvPr id="12" name="Oval 11">
              <a:hlinkClick r:id="" action="ppaction://hlinkshowjump?jump=previousslide"/>
            </p:cNvPr>
            <p:cNvSpPr/>
            <p:nvPr userDrawn="1"/>
          </p:nvSpPr>
          <p:spPr>
            <a:xfrm rot="10800000">
              <a:off x="5794140" y="6487297"/>
              <a:ext cx="234178" cy="234178"/>
            </a:xfrm>
            <a:prstGeom prst="ellipse">
              <a:avLst/>
            </a:prstGeom>
            <a:noFill/>
            <a:ln w="127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3" name="Chevron 12">
              <a:hlinkClick r:id="" action="ppaction://hlinkshowjump?jump=previousslide"/>
            </p:cNvPr>
            <p:cNvSpPr/>
            <p:nvPr userDrawn="1"/>
          </p:nvSpPr>
          <p:spPr>
            <a:xfrm rot="10800000">
              <a:off x="5875512" y="6561843"/>
              <a:ext cx="71575" cy="88317"/>
            </a:xfrm>
            <a:prstGeom prst="chevron">
              <a:avLst>
                <a:gd name="adj" fmla="val 63114"/>
              </a:avLst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0000"/>
                </a:solidFill>
              </a:endParaRPr>
            </a:p>
          </p:txBody>
        </p:sp>
      </p:grp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783354" y="8549117"/>
            <a:ext cx="2754273" cy="308605"/>
          </a:xfrm>
        </p:spPr>
        <p:txBody>
          <a:bodyPr/>
          <a:lstStyle/>
          <a:p>
            <a:fld id="{32C5FF11-DEB2-6A4C-B29A-BC46883118B8}" type="slidenum">
              <a:rPr lang="en-US" smtClean="0">
                <a:solidFill>
                  <a:srgbClr val="64696E"/>
                </a:solidFill>
              </a:rPr>
              <a:pPr/>
              <a:t>‹#›</a:t>
            </a:fld>
            <a:endParaRPr lang="en-US">
              <a:solidFill>
                <a:srgbClr val="6469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3"/>
          </p:nvPr>
        </p:nvSpPr>
        <p:spPr>
          <a:xfrm>
            <a:off x="730952" y="8549117"/>
            <a:ext cx="4131409" cy="308605"/>
          </a:xfrm>
        </p:spPr>
        <p:txBody>
          <a:bodyPr/>
          <a:lstStyle>
            <a:lvl1pPr>
              <a:defRPr b="0" i="0">
                <a:latin typeface="Raleway" charset="0"/>
                <a:ea typeface="Raleway" charset="0"/>
                <a:cs typeface="Raleway" charset="0"/>
              </a:defRPr>
            </a:lvl1pPr>
          </a:lstStyle>
          <a:p>
            <a:r>
              <a:rPr lang="en-US">
                <a:solidFill>
                  <a:srgbClr val="000000">
                    <a:tint val="75000"/>
                  </a:srgbClr>
                </a:solidFill>
              </a:rPr>
              <a:t>www.yourcompany.com</a:t>
            </a:r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-1" y="1869827"/>
            <a:ext cx="12241214" cy="6504288"/>
          </a:xfrm>
        </p:spPr>
        <p:txBody>
          <a:bodyPr anchor="ctr">
            <a:normAutofit/>
          </a:bodyPr>
          <a:lstStyle>
            <a:lvl1pPr algn="ctr">
              <a:defRPr sz="13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7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710985" y="4549283"/>
            <a:ext cx="4638436" cy="448835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80906" indent="0">
              <a:buNone/>
              <a:defRPr sz="4100"/>
            </a:lvl2pPr>
            <a:lvl3pPr marL="1361813" indent="0">
              <a:buNone/>
              <a:defRPr sz="3600"/>
            </a:lvl3pPr>
            <a:lvl4pPr marL="2042718" indent="0">
              <a:buNone/>
              <a:defRPr sz="3000"/>
            </a:lvl4pPr>
            <a:lvl5pPr marL="2723625" indent="0">
              <a:buNone/>
              <a:defRPr sz="3000"/>
            </a:lvl5pPr>
            <a:lvl6pPr marL="3404531" indent="0">
              <a:buNone/>
              <a:defRPr sz="3000"/>
            </a:lvl6pPr>
            <a:lvl7pPr marL="4085438" indent="0">
              <a:buNone/>
              <a:defRPr sz="3000"/>
            </a:lvl7pPr>
            <a:lvl8pPr marL="4766343" indent="0">
              <a:buNone/>
              <a:defRPr sz="3000"/>
            </a:lvl8pPr>
            <a:lvl9pPr marL="5447249" indent="0">
              <a:buNone/>
              <a:defRPr sz="3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6119079" y="1"/>
            <a:ext cx="3182668" cy="448835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680906" indent="0">
              <a:buNone/>
              <a:defRPr sz="4100"/>
            </a:lvl2pPr>
            <a:lvl3pPr marL="1361813" indent="0">
              <a:buNone/>
              <a:defRPr sz="3600"/>
            </a:lvl3pPr>
            <a:lvl4pPr marL="2042718" indent="0">
              <a:buNone/>
              <a:defRPr sz="3000"/>
            </a:lvl4pPr>
            <a:lvl5pPr marL="2723625" indent="0">
              <a:buNone/>
              <a:defRPr sz="3000"/>
            </a:lvl5pPr>
            <a:lvl6pPr marL="3404531" indent="0">
              <a:buNone/>
              <a:defRPr sz="3000"/>
            </a:lvl6pPr>
            <a:lvl7pPr marL="4085438" indent="0">
              <a:buNone/>
              <a:defRPr sz="3000"/>
            </a:lvl7pPr>
            <a:lvl8pPr marL="4766343" indent="0">
              <a:buNone/>
              <a:defRPr sz="3000"/>
            </a:lvl8pPr>
            <a:lvl9pPr marL="5447249" indent="0">
              <a:buNone/>
              <a:defRPr sz="3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639962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241213" cy="1554094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4907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osceles Triangle 1"/>
          <p:cNvSpPr/>
          <p:nvPr userDrawn="1"/>
        </p:nvSpPr>
        <p:spPr>
          <a:xfrm rot="18846045">
            <a:off x="-1006380" y="1437054"/>
            <a:ext cx="6907258" cy="4536695"/>
          </a:xfrm>
          <a:prstGeom prst="triangle">
            <a:avLst/>
          </a:prstGeom>
          <a:solidFill>
            <a:schemeClr val="accent4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6181" tIns="68090" rIns="136181" bIns="680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1589891" y="2537117"/>
            <a:ext cx="2747044" cy="360556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800" baseline="0">
                <a:latin typeface="+mn-lt"/>
                <a:cs typeface="Arial" pitchFamily="34" charset="0"/>
              </a:defRPr>
            </a:lvl1pPr>
            <a:lvl2pPr marL="680906" indent="0">
              <a:buNone/>
              <a:defRPr sz="4100"/>
            </a:lvl2pPr>
            <a:lvl3pPr marL="1361813" indent="0">
              <a:buNone/>
              <a:defRPr sz="3600"/>
            </a:lvl3pPr>
            <a:lvl4pPr marL="2042718" indent="0">
              <a:buNone/>
              <a:defRPr sz="3000"/>
            </a:lvl4pPr>
            <a:lvl5pPr marL="2723625" indent="0">
              <a:buNone/>
              <a:defRPr sz="3000"/>
            </a:lvl5pPr>
            <a:lvl6pPr marL="3404531" indent="0">
              <a:buNone/>
              <a:defRPr sz="3000"/>
            </a:lvl6pPr>
            <a:lvl7pPr marL="4085438" indent="0">
              <a:buNone/>
              <a:defRPr sz="3000"/>
            </a:lvl7pPr>
            <a:lvl8pPr marL="4766343" indent="0">
              <a:buNone/>
              <a:defRPr sz="3000"/>
            </a:lvl8pPr>
            <a:lvl9pPr marL="5447249" indent="0">
              <a:buNone/>
              <a:defRPr sz="3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441B99D2-420D-46C6-A410-C37693C29853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927811" y="4978364"/>
            <a:ext cx="5398300" cy="506044"/>
          </a:xfrm>
          <a:prstGeom prst="rect">
            <a:avLst/>
          </a:prstGeom>
        </p:spPr>
        <p:txBody>
          <a:bodyPr/>
          <a:lstStyle>
            <a:lvl1pPr marL="0" indent="0" algn="l">
              <a:buFontTx/>
              <a:buNone/>
              <a:defRPr sz="2100" b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marL="0" indent="0" algn="l">
              <a:buNone/>
            </a:pP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Arial" pitchFamily="34" charset="0"/>
              </a:rPr>
              <a:t>This text can be replaced with your own text</a:t>
            </a:r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Arial" pitchFamily="34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C6AD0303-FAF6-40B7-9DEB-08AFB34663A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5927811" y="4016370"/>
            <a:ext cx="5398300" cy="948833"/>
          </a:xfrm>
          <a:prstGeom prst="rect">
            <a:avLst/>
          </a:prstGeom>
        </p:spPr>
        <p:txBody>
          <a:bodyPr anchor="ctr"/>
          <a:lstStyle>
            <a:lvl1pPr algn="l">
              <a:defRPr sz="3000"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FREE PPT TEMPLATES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65935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2061" y="361924"/>
            <a:ext cx="11017092" cy="1506273"/>
          </a:xfrm>
          <a:prstGeom prst="rect">
            <a:avLst/>
          </a:prstGeom>
        </p:spPr>
        <p:txBody>
          <a:bodyPr vert="horz" lIns="121583" tIns="60792" rIns="121583" bIns="60792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061" y="2108786"/>
            <a:ext cx="11017092" cy="5964423"/>
          </a:xfrm>
          <a:prstGeom prst="rect">
            <a:avLst/>
          </a:prstGeom>
        </p:spPr>
        <p:txBody>
          <a:bodyPr vert="horz" lIns="121583" tIns="60792" rIns="121583" bIns="6079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2062" y="8376555"/>
            <a:ext cx="2856283" cy="481171"/>
          </a:xfrm>
          <a:prstGeom prst="rect">
            <a:avLst/>
          </a:prstGeom>
        </p:spPr>
        <p:txBody>
          <a:bodyPr vert="horz" lIns="121583" tIns="60792" rIns="121583" bIns="60792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51DC1-1764-4145-9E6B-BF721AFA6B0E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82415" y="8376555"/>
            <a:ext cx="3876384" cy="481171"/>
          </a:xfrm>
          <a:prstGeom prst="rect">
            <a:avLst/>
          </a:prstGeom>
        </p:spPr>
        <p:txBody>
          <a:bodyPr vert="horz" lIns="121583" tIns="60792" rIns="121583" bIns="60792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72870" y="8376555"/>
            <a:ext cx="2856283" cy="481171"/>
          </a:xfrm>
          <a:prstGeom prst="rect">
            <a:avLst/>
          </a:prstGeom>
        </p:spPr>
        <p:txBody>
          <a:bodyPr vert="horz" lIns="121583" tIns="60792" rIns="121583" bIns="60792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5C8733-EF00-4925-9CB8-7102851C2A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517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6" r:id="rId14"/>
    <p:sldLayoutId id="2147483667" r:id="rId15"/>
    <p:sldLayoutId id="2147483668" r:id="rId16"/>
  </p:sldLayoutIdLst>
  <p:txStyles>
    <p:titleStyle>
      <a:lvl1pPr algn="ctr" defTabSz="1215828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5935" indent="-455935" algn="l" defTabSz="1215828" rtl="0" eaLnBrk="1" latinLnBrk="0" hangingPunct="1">
        <a:spcBef>
          <a:spcPct val="20000"/>
        </a:spcBef>
        <a:buFont typeface="Arial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87861" indent="-379946" algn="l" defTabSz="1215828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19785" indent="-303957" algn="l" defTabSz="121582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27699" indent="-303957" algn="l" defTabSz="1215828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35613" indent="-303957" algn="l" defTabSz="1215828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43528" indent="-303957" algn="l" defTabSz="121582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51441" indent="-303957" algn="l" defTabSz="121582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9356" indent="-303957" algn="l" defTabSz="121582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67269" indent="-303957" algn="l" defTabSz="1215828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7915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5828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3743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1656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39571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7484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5399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3312" algn="l" defTabSz="1215828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05"/>
          <p:cNvGrpSpPr>
            <a:grpSpLocks/>
          </p:cNvGrpSpPr>
          <p:nvPr/>
        </p:nvGrpSpPr>
        <p:grpSpPr bwMode="auto">
          <a:xfrm>
            <a:off x="69955" y="49623"/>
            <a:ext cx="12092568" cy="1046023"/>
            <a:chOff x="0" y="0"/>
            <a:chExt cx="9067800" cy="1000148"/>
          </a:xfrm>
        </p:grpSpPr>
        <p:grpSp>
          <p:nvGrpSpPr>
            <p:cNvPr id="13321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13324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13" name="Rectangle 12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11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2" name="Picture 1" descr="logo"/>
              <p:cNvPicPr>
                <a:picLocks noChangeAspect="1" noChangeArrowheads="1"/>
              </p:cNvPicPr>
              <p:nvPr/>
            </p:nvPicPr>
            <p:blipFill>
              <a:blip r:embed="rId5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8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6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6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6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6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cxnSp>
        <p:nvCxnSpPr>
          <p:cNvPr id="10" name="Straight Connector 9"/>
          <p:cNvCxnSpPr/>
          <p:nvPr/>
        </p:nvCxnSpPr>
        <p:spPr>
          <a:xfrm>
            <a:off x="2295228" y="3313801"/>
            <a:ext cx="765075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95228" y="3364010"/>
            <a:ext cx="765075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9" name="Object 30"/>
          <p:cNvGraphicFramePr>
            <a:graphicFrameLocks noChangeAspect="1"/>
          </p:cNvGraphicFramePr>
          <p:nvPr/>
        </p:nvGraphicFramePr>
        <p:xfrm>
          <a:off x="3130436" y="3573214"/>
          <a:ext cx="6311875" cy="2652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CorelDRAW" r:id="rId6" imgW="6748272" imgH="2941320" progId="">
                  <p:embed/>
                </p:oleObj>
              </mc:Choice>
              <mc:Fallback>
                <p:oleObj name="CorelDRAW" r:id="rId6" imgW="6748272" imgH="294132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10000" contrast="1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0436" y="3573214"/>
                        <a:ext cx="6311875" cy="26527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3"/>
          <p:cNvSpPr txBox="1">
            <a:spLocks noChangeArrowheads="1"/>
          </p:cNvSpPr>
          <p:nvPr/>
        </p:nvSpPr>
        <p:spPr bwMode="auto">
          <a:xfrm>
            <a:off x="1530152" y="6354715"/>
            <a:ext cx="9180910" cy="1378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138" tIns="51069" rIns="102138" bIns="51069"/>
          <a:lstStyle/>
          <a:p>
            <a:pPr marL="383019" indent="-383019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defRPr/>
            </a:pPr>
            <a:endParaRPr lang="id-ID" sz="1600" kern="0" dirty="0">
              <a:latin typeface="Bookman Old Style" pitchFamily="18" charset="0"/>
              <a:cs typeface="Tahoma" pitchFamily="34" charset="0"/>
            </a:endParaRPr>
          </a:p>
          <a:p>
            <a:pPr marL="383019" indent="-383019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kern="0" dirty="0">
                <a:solidFill>
                  <a:srgbClr val="0070C0"/>
                </a:solidFill>
                <a:latin typeface="Berlin Sans FB" pitchFamily="34" charset="0"/>
                <a:cs typeface="Tahoma" pitchFamily="34" charset="0"/>
              </a:rPr>
              <a:t>Dr. </a:t>
            </a:r>
            <a:r>
              <a:rPr lang="en-US" kern="0" dirty="0" err="1">
                <a:solidFill>
                  <a:srgbClr val="0070C0"/>
                </a:solidFill>
                <a:latin typeface="Berlin Sans FB" pitchFamily="34" charset="0"/>
                <a:cs typeface="Tahoma" pitchFamily="34" charset="0"/>
              </a:rPr>
              <a:t>Tumpak</a:t>
            </a:r>
            <a:r>
              <a:rPr lang="en-US" kern="0" dirty="0">
                <a:solidFill>
                  <a:srgbClr val="0070C0"/>
                </a:solidFill>
                <a:latin typeface="Berlin Sans FB" pitchFamily="34" charset="0"/>
                <a:cs typeface="Tahoma" pitchFamily="34" charset="0"/>
              </a:rPr>
              <a:t> H </a:t>
            </a:r>
            <a:r>
              <a:rPr lang="en-US" kern="0" dirty="0" err="1">
                <a:solidFill>
                  <a:srgbClr val="0070C0"/>
                </a:solidFill>
                <a:latin typeface="Berlin Sans FB" pitchFamily="34" charset="0"/>
                <a:cs typeface="Tahoma" pitchFamily="34" charset="0"/>
              </a:rPr>
              <a:t>Simanjuntak</a:t>
            </a:r>
            <a:r>
              <a:rPr lang="en-US" kern="0" dirty="0">
                <a:solidFill>
                  <a:srgbClr val="0070C0"/>
                </a:solidFill>
                <a:latin typeface="Berlin Sans FB" pitchFamily="34" charset="0"/>
                <a:cs typeface="Tahoma" pitchFamily="34" charset="0"/>
              </a:rPr>
              <a:t>, MA</a:t>
            </a:r>
          </a:p>
          <a:p>
            <a:pPr marL="383019" indent="-383019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kern="0" dirty="0">
                <a:solidFill>
                  <a:srgbClr val="0070C0"/>
                </a:solidFill>
                <a:latin typeface="Berlin Sans FB" pitchFamily="34" charset="0"/>
                <a:cs typeface="Tahoma" pitchFamily="34" charset="0"/>
              </a:rPr>
              <a:t>INSPEKTUR JENDERAL</a:t>
            </a:r>
          </a:p>
          <a:p>
            <a:pPr marL="383019" indent="-383019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defRPr/>
            </a:pPr>
            <a:endParaRPr lang="en-US" kern="0" dirty="0">
              <a:solidFill>
                <a:srgbClr val="0070C0"/>
              </a:solidFill>
              <a:latin typeface="Berlin Sans FB" pitchFamily="34" charset="0"/>
              <a:cs typeface="Tahoma" pitchFamily="34" charset="0"/>
            </a:endParaRPr>
          </a:p>
          <a:p>
            <a:pPr marL="383019" indent="-383019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defRPr/>
            </a:pPr>
            <a:r>
              <a:rPr lang="en-US" kern="0" dirty="0">
                <a:solidFill>
                  <a:srgbClr val="0070C0"/>
                </a:solidFill>
                <a:latin typeface="Berlin Sans FB" pitchFamily="34" charset="0"/>
                <a:cs typeface="Tahoma" pitchFamily="34" charset="0"/>
              </a:rPr>
              <a:t>Jakarta, 12 Feb 2020</a:t>
            </a:r>
          </a:p>
          <a:p>
            <a:pPr marL="383019" indent="-383019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defRPr/>
            </a:pPr>
            <a:endParaRPr lang="en-US" kern="0" dirty="0">
              <a:solidFill>
                <a:srgbClr val="0070C0"/>
              </a:solidFill>
              <a:latin typeface="Berlin Sans FB" pitchFamily="34" charset="0"/>
              <a:cs typeface="Tahom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39704" y="1285260"/>
            <a:ext cx="9471358" cy="2584984"/>
          </a:xfrm>
          <a:prstGeom prst="rect">
            <a:avLst/>
          </a:prstGeom>
          <a:noFill/>
        </p:spPr>
        <p:txBody>
          <a:bodyPr wrap="square" lIns="121583" tIns="60792" rIns="121583" bIns="60792" rtlCol="0">
            <a:spAutoFit/>
          </a:bodyPr>
          <a:lstStyle/>
          <a:p>
            <a:pPr algn="ctr"/>
            <a:r>
              <a:rPr lang="en-US" sz="3200" dirty="0">
                <a:solidFill>
                  <a:srgbClr val="0070C0"/>
                </a:solidFill>
                <a:latin typeface="Berlin Sans FB" pitchFamily="34" charset="0"/>
              </a:rPr>
              <a:t>MEKANISME TUGAS GWWP DLM PENYELENGGARAAN PEMERINTAHAN KAB/KOTA</a:t>
            </a:r>
          </a:p>
          <a:p>
            <a:pPr algn="ctr"/>
            <a:endParaRPr lang="en-US" sz="3200" dirty="0">
              <a:solidFill>
                <a:srgbClr val="0070C0"/>
              </a:solidFill>
              <a:latin typeface="Berlin Sans FB" pitchFamily="34" charset="0"/>
            </a:endParaRPr>
          </a:p>
          <a:p>
            <a:pPr algn="ctr"/>
            <a:r>
              <a:rPr lang="en-US" sz="3200" dirty="0" err="1">
                <a:solidFill>
                  <a:srgbClr val="0070C0"/>
                </a:solidFill>
                <a:latin typeface="Berlin Sans FB" pitchFamily="34" charset="0"/>
              </a:rPr>
              <a:t>Rpt</a:t>
            </a:r>
            <a:r>
              <a:rPr lang="en-US" sz="32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Berlin Sans FB" pitchFamily="34" charset="0"/>
              </a:rPr>
              <a:t>Penyiapan</a:t>
            </a:r>
            <a:r>
              <a:rPr lang="en-US" sz="32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Berlin Sans FB" pitchFamily="34" charset="0"/>
              </a:rPr>
              <a:t>Juknis</a:t>
            </a:r>
            <a:r>
              <a:rPr lang="en-US" sz="32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Berlin Sans FB" pitchFamily="34" charset="0"/>
              </a:rPr>
              <a:t>Dekon</a:t>
            </a:r>
            <a:r>
              <a:rPr lang="en-US" sz="3200" dirty="0">
                <a:solidFill>
                  <a:srgbClr val="0070C0"/>
                </a:solidFill>
                <a:latin typeface="Berlin Sans FB" pitchFamily="34" charset="0"/>
              </a:rPr>
              <a:t>, </a:t>
            </a:r>
            <a:r>
              <a:rPr lang="en-US" sz="3200" dirty="0" err="1">
                <a:solidFill>
                  <a:srgbClr val="0070C0"/>
                </a:solidFill>
                <a:latin typeface="Berlin Sans FB" pitchFamily="34" charset="0"/>
              </a:rPr>
              <a:t>Ditjen</a:t>
            </a:r>
            <a:r>
              <a:rPr lang="en-US" sz="32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Berlin Sans FB" pitchFamily="34" charset="0"/>
              </a:rPr>
              <a:t>Bina</a:t>
            </a:r>
            <a:r>
              <a:rPr lang="en-US" sz="32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Berlin Sans FB" pitchFamily="34" charset="0"/>
              </a:rPr>
              <a:t>Adwil</a:t>
            </a:r>
            <a:endParaRPr lang="en-US" sz="3200" dirty="0">
              <a:solidFill>
                <a:srgbClr val="0070C0"/>
              </a:solidFill>
              <a:latin typeface="Berlin Sans FB" pitchFamily="34" charset="0"/>
            </a:endParaRPr>
          </a:p>
          <a:p>
            <a:pPr algn="ctr"/>
            <a:endParaRPr lang="en-US" sz="3200" dirty="0">
              <a:solidFill>
                <a:srgbClr val="0070C0"/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477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915" y="909512"/>
            <a:ext cx="2051726" cy="583361"/>
          </a:xfrm>
        </p:spPr>
        <p:txBody>
          <a:bodyPr>
            <a:noAutofit/>
          </a:bodyPr>
          <a:lstStyle/>
          <a:p>
            <a:r>
              <a:rPr lang="en-US" altLang="ko-KR" sz="3600" b="0" dirty="0">
                <a:solidFill>
                  <a:srgbClr val="0070C0"/>
                </a:solidFill>
                <a:latin typeface="Berlin Sans FB" pitchFamily="34" charset="0"/>
              </a:rPr>
              <a:t> Outline</a:t>
            </a:r>
            <a:endParaRPr lang="ko-KR" altLang="en-US" sz="3600" b="0" dirty="0">
              <a:solidFill>
                <a:srgbClr val="0070C0"/>
              </a:solidFill>
              <a:latin typeface="Berlin Sans FB" pitchFamily="34" charset="0"/>
            </a:endParaRPr>
          </a:p>
        </p:txBody>
      </p:sp>
      <p:grpSp>
        <p:nvGrpSpPr>
          <p:cNvPr id="30" name="Group 105"/>
          <p:cNvGrpSpPr>
            <a:grpSpLocks/>
          </p:cNvGrpSpPr>
          <p:nvPr/>
        </p:nvGrpSpPr>
        <p:grpSpPr bwMode="auto">
          <a:xfrm>
            <a:off x="69955" y="49623"/>
            <a:ext cx="12092568" cy="1046023"/>
            <a:chOff x="0" y="0"/>
            <a:chExt cx="9067800" cy="1000148"/>
          </a:xfrm>
        </p:grpSpPr>
        <p:grpSp>
          <p:nvGrpSpPr>
            <p:cNvPr id="31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34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37" name="Rectangle 36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38" name="Rectangle 37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35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36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32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6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6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33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6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6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57379" y="1692214"/>
            <a:ext cx="9014024" cy="7006352"/>
            <a:chOff x="2728217" y="795235"/>
            <a:chExt cx="8977785" cy="5316606"/>
          </a:xfrm>
        </p:grpSpPr>
        <p:grpSp>
          <p:nvGrpSpPr>
            <p:cNvPr id="4" name="Group 3"/>
            <p:cNvGrpSpPr/>
            <p:nvPr/>
          </p:nvGrpSpPr>
          <p:grpSpPr>
            <a:xfrm>
              <a:off x="3929429" y="795235"/>
              <a:ext cx="7776573" cy="672000"/>
              <a:chOff x="3929429" y="1112090"/>
              <a:chExt cx="7776573" cy="672000"/>
            </a:xfrm>
          </p:grpSpPr>
          <p:sp>
            <p:nvSpPr>
              <p:cNvPr id="6" name="Parallelogram 5"/>
              <p:cNvSpPr/>
              <p:nvPr/>
            </p:nvSpPr>
            <p:spPr>
              <a:xfrm>
                <a:off x="3929429" y="1112090"/>
                <a:ext cx="7776573" cy="672000"/>
              </a:xfrm>
              <a:prstGeom prst="parallelogram">
                <a:avLst>
                  <a:gd name="adj" fmla="val 26069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erlin Sans FB" pitchFamily="34" charset="0"/>
                </a:endParaRPr>
              </a:p>
            </p:txBody>
          </p:sp>
          <p:sp>
            <p:nvSpPr>
              <p:cNvPr id="15" name="Parallelogram 14"/>
              <p:cNvSpPr/>
              <p:nvPr/>
            </p:nvSpPr>
            <p:spPr>
              <a:xfrm>
                <a:off x="4025716" y="1175299"/>
                <a:ext cx="7584000" cy="528000"/>
              </a:xfrm>
              <a:prstGeom prst="parallelogram">
                <a:avLst>
                  <a:gd name="adj" fmla="val 26069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2000" b="1" spc="267" dirty="0" err="1">
                    <a:solidFill>
                      <a:srgbClr val="0070C0"/>
                    </a:solidFill>
                    <a:latin typeface="Bookman Old Style" pitchFamily="18" charset="0"/>
                  </a:rPr>
                  <a:t>Mekanisme</a:t>
                </a:r>
                <a:r>
                  <a:rPr lang="en-US" sz="2000" b="1" spc="267" dirty="0">
                    <a:solidFill>
                      <a:srgbClr val="0070C0"/>
                    </a:solidFill>
                    <a:latin typeface="Bookman Old Style" pitchFamily="18" charset="0"/>
                  </a:rPr>
                  <a:t> </a:t>
                </a:r>
                <a:r>
                  <a:rPr lang="en-US" sz="2000" b="1" spc="267" dirty="0" err="1">
                    <a:solidFill>
                      <a:srgbClr val="0070C0"/>
                    </a:solidFill>
                    <a:latin typeface="Bookman Old Style" pitchFamily="18" charset="0"/>
                  </a:rPr>
                  <a:t>Binwas</a:t>
                </a:r>
                <a:r>
                  <a:rPr lang="en-US" sz="2000" b="1" spc="267" dirty="0">
                    <a:solidFill>
                      <a:srgbClr val="0070C0"/>
                    </a:solidFill>
                    <a:latin typeface="Bookman Old Style" pitchFamily="18" charset="0"/>
                  </a:rPr>
                  <a:t> (UU 23/2014)</a:t>
                </a:r>
                <a:endParaRPr lang="ko-KR" altLang="en-US" sz="2200" dirty="0">
                  <a:solidFill>
                    <a:srgbClr val="0070C0"/>
                  </a:solidFill>
                  <a:latin typeface="Berlin Sans FB" pitchFamily="34" charset="0"/>
                </a:endParaRPr>
              </a:p>
            </p:txBody>
          </p:sp>
        </p:grpSp>
        <p:grpSp>
          <p:nvGrpSpPr>
            <p:cNvPr id="5" name="Group 4"/>
            <p:cNvGrpSpPr/>
            <p:nvPr/>
          </p:nvGrpSpPr>
          <p:grpSpPr>
            <a:xfrm>
              <a:off x="3697348" y="1416852"/>
              <a:ext cx="7776573" cy="819372"/>
              <a:chOff x="3652083" y="1788025"/>
              <a:chExt cx="7776573" cy="819372"/>
            </a:xfrm>
          </p:grpSpPr>
          <p:sp>
            <p:nvSpPr>
              <p:cNvPr id="11" name="Parallelogram 10"/>
              <p:cNvSpPr/>
              <p:nvPr/>
            </p:nvSpPr>
            <p:spPr>
              <a:xfrm>
                <a:off x="3652083" y="2003100"/>
                <a:ext cx="7776573" cy="604297"/>
              </a:xfrm>
              <a:prstGeom prst="parallelogram">
                <a:avLst>
                  <a:gd name="adj" fmla="val 26069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6" name="Parallelogram 15"/>
              <p:cNvSpPr/>
              <p:nvPr/>
            </p:nvSpPr>
            <p:spPr>
              <a:xfrm>
                <a:off x="3700226" y="1788025"/>
                <a:ext cx="7680286" cy="722070"/>
              </a:xfrm>
              <a:prstGeom prst="parallelogram">
                <a:avLst>
                  <a:gd name="adj" fmla="val 26069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altLang="ko-KR" sz="2200" dirty="0">
                  <a:solidFill>
                    <a:srgbClr val="0070C0"/>
                  </a:solidFill>
                  <a:latin typeface="Berlin Sans FB" pitchFamily="34" charset="0"/>
                </a:endParaRPr>
              </a:p>
              <a:p>
                <a:pPr algn="ctr"/>
                <a:r>
                  <a:rPr lang="en-US" altLang="ko-KR" sz="2200" dirty="0" err="1">
                    <a:solidFill>
                      <a:srgbClr val="0070C0"/>
                    </a:solidFill>
                    <a:latin typeface="Berlin Sans FB" pitchFamily="34" charset="0"/>
                  </a:rPr>
                  <a:t>Obyek</a:t>
                </a:r>
                <a:r>
                  <a:rPr lang="en-US" altLang="ko-KR" sz="2200" dirty="0">
                    <a:solidFill>
                      <a:srgbClr val="0070C0"/>
                    </a:solidFill>
                    <a:latin typeface="Berlin Sans FB" pitchFamily="34" charset="0"/>
                  </a:rPr>
                  <a:t> </a:t>
                </a:r>
                <a:r>
                  <a:rPr lang="en-US" altLang="ko-KR" sz="2200" dirty="0" err="1">
                    <a:solidFill>
                      <a:srgbClr val="0070C0"/>
                    </a:solidFill>
                    <a:latin typeface="Berlin Sans FB" pitchFamily="34" charset="0"/>
                  </a:rPr>
                  <a:t>Binwas</a:t>
                </a:r>
                <a:r>
                  <a:rPr lang="en-US" altLang="ko-KR" sz="2200" dirty="0">
                    <a:solidFill>
                      <a:srgbClr val="0070C0"/>
                    </a:solidFill>
                    <a:latin typeface="Berlin Sans FB" pitchFamily="34" charset="0"/>
                  </a:rPr>
                  <a:t> (</a:t>
                </a:r>
                <a:r>
                  <a:rPr lang="en-US" altLang="ko-KR" sz="2200" dirty="0" err="1">
                    <a:solidFill>
                      <a:srgbClr val="0070C0"/>
                    </a:solidFill>
                    <a:latin typeface="Berlin Sans FB" pitchFamily="34" charset="0"/>
                  </a:rPr>
                  <a:t>Umum</a:t>
                </a:r>
                <a:r>
                  <a:rPr lang="en-US" altLang="ko-KR" sz="2200" dirty="0">
                    <a:solidFill>
                      <a:srgbClr val="0070C0"/>
                    </a:solidFill>
                    <a:latin typeface="Berlin Sans FB" pitchFamily="34" charset="0"/>
                  </a:rPr>
                  <a:t> </a:t>
                </a:r>
                <a:r>
                  <a:rPr lang="en-US" altLang="ko-KR" sz="2200" dirty="0" err="1">
                    <a:solidFill>
                      <a:srgbClr val="0070C0"/>
                    </a:solidFill>
                    <a:latin typeface="Berlin Sans FB" pitchFamily="34" charset="0"/>
                  </a:rPr>
                  <a:t>dan</a:t>
                </a:r>
                <a:r>
                  <a:rPr lang="en-US" altLang="ko-KR" sz="2200" dirty="0">
                    <a:solidFill>
                      <a:srgbClr val="0070C0"/>
                    </a:solidFill>
                    <a:latin typeface="Berlin Sans FB" pitchFamily="34" charset="0"/>
                  </a:rPr>
                  <a:t> </a:t>
                </a:r>
                <a:r>
                  <a:rPr lang="en-US" altLang="ko-KR" sz="2200" dirty="0" err="1">
                    <a:solidFill>
                      <a:srgbClr val="0070C0"/>
                    </a:solidFill>
                    <a:latin typeface="Berlin Sans FB" pitchFamily="34" charset="0"/>
                  </a:rPr>
                  <a:t>Teknis</a:t>
                </a:r>
                <a:r>
                  <a:rPr lang="en-US" altLang="ko-KR" sz="2200" dirty="0">
                    <a:solidFill>
                      <a:srgbClr val="0070C0"/>
                    </a:solidFill>
                    <a:latin typeface="Berlin Sans FB" pitchFamily="34" charset="0"/>
                  </a:rPr>
                  <a:t>)</a:t>
                </a:r>
                <a:endParaRPr lang="ko-KR" altLang="en-US" sz="2200" dirty="0">
                  <a:solidFill>
                    <a:srgbClr val="0070C0"/>
                  </a:solidFill>
                  <a:latin typeface="Berlin Sans FB" pitchFamily="34" charset="0"/>
                </a:endParaRPr>
              </a:p>
              <a:p>
                <a:pPr algn="ctr"/>
                <a:endParaRPr lang="ko-KR" altLang="en-US" sz="2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erlin Sans FB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3512018" y="2350112"/>
              <a:ext cx="7776573" cy="672000"/>
              <a:chOff x="3439594" y="2811815"/>
              <a:chExt cx="7776573" cy="672000"/>
            </a:xfrm>
          </p:grpSpPr>
          <p:sp>
            <p:nvSpPr>
              <p:cNvPr id="12" name="Parallelogram 11"/>
              <p:cNvSpPr/>
              <p:nvPr/>
            </p:nvSpPr>
            <p:spPr>
              <a:xfrm>
                <a:off x="3439594" y="2811815"/>
                <a:ext cx="7776573" cy="672000"/>
              </a:xfrm>
              <a:prstGeom prst="parallelogram">
                <a:avLst>
                  <a:gd name="adj" fmla="val 26069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7" name="Parallelogram 16"/>
              <p:cNvSpPr/>
              <p:nvPr/>
            </p:nvSpPr>
            <p:spPr>
              <a:xfrm>
                <a:off x="3535880" y="2883815"/>
                <a:ext cx="7584000" cy="528000"/>
              </a:xfrm>
              <a:prstGeom prst="parallelogram">
                <a:avLst>
                  <a:gd name="adj" fmla="val 26069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2200" dirty="0">
                    <a:solidFill>
                      <a:srgbClr val="002060"/>
                    </a:solidFill>
                    <a:latin typeface="Berlin Sans FB" pitchFamily="34" charset="0"/>
                  </a:rPr>
                  <a:t>SPM </a:t>
                </a:r>
                <a:r>
                  <a:rPr lang="en-US" altLang="ko-KR" sz="2200" dirty="0" err="1">
                    <a:solidFill>
                      <a:srgbClr val="002060"/>
                    </a:solidFill>
                    <a:latin typeface="Berlin Sans FB" pitchFamily="34" charset="0"/>
                  </a:rPr>
                  <a:t>dan</a:t>
                </a:r>
                <a:r>
                  <a:rPr lang="en-US" altLang="ko-KR" sz="2200" dirty="0">
                    <a:solidFill>
                      <a:srgbClr val="002060"/>
                    </a:solidFill>
                    <a:latin typeface="Berlin Sans FB" pitchFamily="34" charset="0"/>
                  </a:rPr>
                  <a:t> NSPK</a:t>
                </a:r>
                <a:endParaRPr lang="ko-KR" altLang="en-US" sz="2200" dirty="0">
                  <a:solidFill>
                    <a:srgbClr val="002060"/>
                  </a:solidFill>
                  <a:latin typeface="Berlin Sans FB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3321622" y="3144116"/>
              <a:ext cx="7776573" cy="672000"/>
              <a:chOff x="3140562" y="3723508"/>
              <a:chExt cx="7776573" cy="672000"/>
            </a:xfrm>
          </p:grpSpPr>
          <p:sp>
            <p:nvSpPr>
              <p:cNvPr id="13" name="Parallelogram 12"/>
              <p:cNvSpPr/>
              <p:nvPr/>
            </p:nvSpPr>
            <p:spPr>
              <a:xfrm>
                <a:off x="3140562" y="3723508"/>
                <a:ext cx="7776573" cy="672000"/>
              </a:xfrm>
              <a:prstGeom prst="parallelogram">
                <a:avLst>
                  <a:gd name="adj" fmla="val 26069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8" name="Parallelogram 17"/>
              <p:cNvSpPr/>
              <p:nvPr/>
            </p:nvSpPr>
            <p:spPr>
              <a:xfrm>
                <a:off x="3240757" y="3777402"/>
                <a:ext cx="7584000" cy="528000"/>
              </a:xfrm>
              <a:prstGeom prst="parallelogram">
                <a:avLst>
                  <a:gd name="adj" fmla="val 26069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2000" dirty="0" err="1">
                    <a:solidFill>
                      <a:srgbClr val="0070C0"/>
                    </a:solidFill>
                    <a:latin typeface="Berlin Sans FB" pitchFamily="34" charset="0"/>
                  </a:rPr>
                  <a:t>Esensi</a:t>
                </a:r>
                <a:r>
                  <a:rPr lang="en-US" sz="2000" dirty="0">
                    <a:solidFill>
                      <a:srgbClr val="0070C0"/>
                    </a:solidFill>
                    <a:latin typeface="Berlin Sans FB" pitchFamily="34" charset="0"/>
                  </a:rPr>
                  <a:t> </a:t>
                </a:r>
                <a:r>
                  <a:rPr lang="en-US" sz="2000" dirty="0" err="1">
                    <a:solidFill>
                      <a:srgbClr val="0070C0"/>
                    </a:solidFill>
                    <a:latin typeface="Berlin Sans FB" pitchFamily="34" charset="0"/>
                  </a:rPr>
                  <a:t>Monev</a:t>
                </a:r>
                <a:r>
                  <a:rPr lang="en-US" sz="2000" dirty="0">
                    <a:solidFill>
                      <a:srgbClr val="0070C0"/>
                    </a:solidFill>
                    <a:latin typeface="Berlin Sans FB" pitchFamily="34" charset="0"/>
                  </a:rPr>
                  <a:t> </a:t>
                </a:r>
                <a:r>
                  <a:rPr lang="en-US" sz="2000" dirty="0" err="1">
                    <a:solidFill>
                      <a:srgbClr val="0070C0"/>
                    </a:solidFill>
                    <a:latin typeface="Berlin Sans FB" pitchFamily="34" charset="0"/>
                  </a:rPr>
                  <a:t>Tugas</a:t>
                </a:r>
                <a:r>
                  <a:rPr lang="en-US" sz="2000" dirty="0">
                    <a:solidFill>
                      <a:srgbClr val="0070C0"/>
                    </a:solidFill>
                    <a:latin typeface="Berlin Sans FB" pitchFamily="34" charset="0"/>
                  </a:rPr>
                  <a:t> GWPP</a:t>
                </a:r>
              </a:p>
            </p:txBody>
          </p:sp>
        </p:grpSp>
        <p:grpSp>
          <p:nvGrpSpPr>
            <p:cNvPr id="3" name="Group 2"/>
            <p:cNvGrpSpPr/>
            <p:nvPr/>
          </p:nvGrpSpPr>
          <p:grpSpPr>
            <a:xfrm>
              <a:off x="2965116" y="4669336"/>
              <a:ext cx="7776573" cy="672000"/>
              <a:chOff x="2756899" y="5466000"/>
              <a:chExt cx="7776573" cy="672000"/>
            </a:xfrm>
          </p:grpSpPr>
          <p:sp>
            <p:nvSpPr>
              <p:cNvPr id="14" name="Parallelogram 13"/>
              <p:cNvSpPr/>
              <p:nvPr/>
            </p:nvSpPr>
            <p:spPr>
              <a:xfrm>
                <a:off x="2756899" y="5466000"/>
                <a:ext cx="7776573" cy="672000"/>
              </a:xfrm>
              <a:prstGeom prst="parallelogram">
                <a:avLst>
                  <a:gd name="adj" fmla="val 26069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19" name="Parallelogram 18"/>
              <p:cNvSpPr/>
              <p:nvPr/>
            </p:nvSpPr>
            <p:spPr>
              <a:xfrm>
                <a:off x="2853189" y="5537999"/>
                <a:ext cx="7584000" cy="528000"/>
              </a:xfrm>
              <a:prstGeom prst="parallelogram">
                <a:avLst>
                  <a:gd name="adj" fmla="val 26069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2200" dirty="0" err="1">
                    <a:solidFill>
                      <a:srgbClr val="0070C0"/>
                    </a:solidFill>
                    <a:latin typeface="Berlin Sans FB" pitchFamily="34" charset="0"/>
                  </a:rPr>
                  <a:t>Jenis</a:t>
                </a:r>
                <a:r>
                  <a:rPr lang="en-US" altLang="ko-KR" sz="2200" dirty="0">
                    <a:solidFill>
                      <a:srgbClr val="0070C0"/>
                    </a:solidFill>
                    <a:latin typeface="Berlin Sans FB" pitchFamily="34" charset="0"/>
                  </a:rPr>
                  <a:t> SPM</a:t>
                </a:r>
                <a:endParaRPr lang="ko-KR" altLang="en-US" sz="2200" dirty="0">
                  <a:solidFill>
                    <a:srgbClr val="0070C0"/>
                  </a:solidFill>
                  <a:latin typeface="Berlin Sans FB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3123281" y="3940336"/>
              <a:ext cx="7776573" cy="672000"/>
              <a:chOff x="2756899" y="5466000"/>
              <a:chExt cx="7776573" cy="672000"/>
            </a:xfrm>
            <a:solidFill>
              <a:schemeClr val="accent5">
                <a:lumMod val="40000"/>
                <a:lumOff val="60000"/>
              </a:schemeClr>
            </a:solidFill>
          </p:grpSpPr>
          <p:sp>
            <p:nvSpPr>
              <p:cNvPr id="40" name="Parallelogram 39"/>
              <p:cNvSpPr/>
              <p:nvPr/>
            </p:nvSpPr>
            <p:spPr>
              <a:xfrm>
                <a:off x="2756899" y="5466000"/>
                <a:ext cx="7776573" cy="672000"/>
              </a:xfrm>
              <a:prstGeom prst="parallelogram">
                <a:avLst>
                  <a:gd name="adj" fmla="val 26069"/>
                </a:avLst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41" name="Parallelogram 40"/>
              <p:cNvSpPr/>
              <p:nvPr/>
            </p:nvSpPr>
            <p:spPr>
              <a:xfrm>
                <a:off x="2853189" y="5537999"/>
                <a:ext cx="7584000" cy="528000"/>
              </a:xfrm>
              <a:prstGeom prst="parallelogram">
                <a:avLst>
                  <a:gd name="adj" fmla="val 26069"/>
                </a:avLst>
              </a:prstGeom>
              <a:grpFill/>
              <a:ln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sz="2200" dirty="0" err="1">
                    <a:solidFill>
                      <a:srgbClr val="002060"/>
                    </a:solidFill>
                    <a:latin typeface="Berlin Sans FB" pitchFamily="34" charset="0"/>
                  </a:rPr>
                  <a:t>Lingkup</a:t>
                </a:r>
                <a:r>
                  <a:rPr lang="en-US" sz="2200" dirty="0">
                    <a:solidFill>
                      <a:srgbClr val="002060"/>
                    </a:solidFill>
                    <a:latin typeface="Berlin Sans FB" pitchFamily="34" charset="0"/>
                  </a:rPr>
                  <a:t> </a:t>
                </a:r>
                <a:r>
                  <a:rPr lang="en-US" sz="2200" dirty="0" err="1">
                    <a:solidFill>
                      <a:srgbClr val="002060"/>
                    </a:solidFill>
                    <a:latin typeface="Berlin Sans FB" pitchFamily="34" charset="0"/>
                  </a:rPr>
                  <a:t>monev</a:t>
                </a:r>
                <a:r>
                  <a:rPr lang="en-US" sz="2200" dirty="0">
                    <a:solidFill>
                      <a:srgbClr val="002060"/>
                    </a:solidFill>
                    <a:latin typeface="Berlin Sans FB" pitchFamily="34" charset="0"/>
                  </a:rPr>
                  <a:t> &amp; was SPM </a:t>
                </a:r>
                <a:r>
                  <a:rPr lang="en-US" sz="2200" dirty="0" err="1">
                    <a:solidFill>
                      <a:srgbClr val="002060"/>
                    </a:solidFill>
                    <a:latin typeface="Berlin Sans FB" pitchFamily="34" charset="0"/>
                  </a:rPr>
                  <a:t>dan</a:t>
                </a:r>
                <a:r>
                  <a:rPr lang="en-US" sz="2200" dirty="0">
                    <a:solidFill>
                      <a:srgbClr val="002060"/>
                    </a:solidFill>
                    <a:latin typeface="Berlin Sans FB" pitchFamily="34" charset="0"/>
                  </a:rPr>
                  <a:t> NSPK (PP 12/2017)</a:t>
                </a: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2728217" y="5439841"/>
              <a:ext cx="7776573" cy="672000"/>
              <a:chOff x="2756899" y="5484106"/>
              <a:chExt cx="7776573" cy="672000"/>
            </a:xfrm>
          </p:grpSpPr>
          <p:sp>
            <p:nvSpPr>
              <p:cNvPr id="43" name="Parallelogram 42"/>
              <p:cNvSpPr/>
              <p:nvPr/>
            </p:nvSpPr>
            <p:spPr>
              <a:xfrm>
                <a:off x="2756899" y="5484106"/>
                <a:ext cx="7776573" cy="672000"/>
              </a:xfrm>
              <a:prstGeom prst="parallelogram">
                <a:avLst>
                  <a:gd name="adj" fmla="val 26069"/>
                </a:avLst>
              </a:prstGeom>
              <a:solidFill>
                <a:schemeClr val="accent5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44" name="Parallelogram 43"/>
              <p:cNvSpPr/>
              <p:nvPr/>
            </p:nvSpPr>
            <p:spPr>
              <a:xfrm>
                <a:off x="2853189" y="5537999"/>
                <a:ext cx="7584000" cy="528000"/>
              </a:xfrm>
              <a:prstGeom prst="parallelogram">
                <a:avLst>
                  <a:gd name="adj" fmla="val 26069"/>
                </a:avLst>
              </a:prstGeom>
              <a:solidFill>
                <a:schemeClr val="bg1">
                  <a:alpha val="90000"/>
                </a:schemeClr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1917" tIns="60958" rIns="121917" bIns="6095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2200" dirty="0" err="1">
                    <a:solidFill>
                      <a:srgbClr val="002060"/>
                    </a:solidFill>
                    <a:latin typeface="Berlin Sans FB" pitchFamily="34" charset="0"/>
                  </a:rPr>
                  <a:t>Pembinaan</a:t>
                </a:r>
                <a:r>
                  <a:rPr lang="en-US" altLang="ko-KR" sz="2200" dirty="0">
                    <a:solidFill>
                      <a:srgbClr val="002060"/>
                    </a:solidFill>
                    <a:latin typeface="Berlin Sans FB" pitchFamily="34" charset="0"/>
                  </a:rPr>
                  <a:t> </a:t>
                </a:r>
                <a:r>
                  <a:rPr lang="en-US" altLang="ko-KR" sz="2200" dirty="0" err="1">
                    <a:solidFill>
                      <a:srgbClr val="002060"/>
                    </a:solidFill>
                    <a:latin typeface="Berlin Sans FB" pitchFamily="34" charset="0"/>
                  </a:rPr>
                  <a:t>dan</a:t>
                </a:r>
                <a:r>
                  <a:rPr lang="en-US" altLang="ko-KR" sz="2200" dirty="0">
                    <a:solidFill>
                      <a:srgbClr val="002060"/>
                    </a:solidFill>
                    <a:latin typeface="Berlin Sans FB" pitchFamily="34" charset="0"/>
                  </a:rPr>
                  <a:t> </a:t>
                </a:r>
                <a:r>
                  <a:rPr lang="en-US" altLang="ko-KR" sz="2200" dirty="0" err="1">
                    <a:solidFill>
                      <a:srgbClr val="002060"/>
                    </a:solidFill>
                    <a:latin typeface="Berlin Sans FB" pitchFamily="34" charset="0"/>
                  </a:rPr>
                  <a:t>Pengawasan</a:t>
                </a:r>
                <a:endParaRPr lang="ko-KR" altLang="en-US" sz="2200" dirty="0">
                  <a:solidFill>
                    <a:srgbClr val="002060"/>
                  </a:solidFill>
                  <a:latin typeface="Berlin Sans FB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62804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6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0" name="Rectangle 9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7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5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27607" y="1518359"/>
            <a:ext cx="11584450" cy="6649067"/>
            <a:chOff x="1918982" y="777876"/>
            <a:chExt cx="9083358" cy="5851525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6AD1C63E-B1A1-4F56-9D58-C319198A2495}"/>
                </a:ext>
              </a:extLst>
            </p:cNvPr>
            <p:cNvSpPr/>
            <p:nvPr/>
          </p:nvSpPr>
          <p:spPr bwMode="auto">
            <a:xfrm>
              <a:off x="2441858" y="3146878"/>
              <a:ext cx="4680521" cy="770119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05840B3C-5234-42E1-A4EE-02C2C9FF7347}"/>
                </a:ext>
              </a:extLst>
            </p:cNvPr>
            <p:cNvSpPr/>
            <p:nvPr/>
          </p:nvSpPr>
          <p:spPr bwMode="auto">
            <a:xfrm>
              <a:off x="3238193" y="777876"/>
              <a:ext cx="2952750" cy="539750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sz="2100" dirty="0">
                  <a:solidFill>
                    <a:srgbClr val="7030A0"/>
                  </a:solidFill>
                  <a:latin typeface="Arial Rounded MT Bold" pitchFamily="34" charset="0"/>
                </a:rPr>
                <a:t>PEMERINTAH</a:t>
              </a:r>
              <a:endParaRPr lang="th-TH" sz="2100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BF953A23-9A57-4E8C-B415-D2C2484D17E1}"/>
                </a:ext>
              </a:extLst>
            </p:cNvPr>
            <p:cNvSpPr/>
            <p:nvPr/>
          </p:nvSpPr>
          <p:spPr bwMode="auto">
            <a:xfrm>
              <a:off x="2647643" y="2468563"/>
              <a:ext cx="1727200" cy="538162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Mendagri</a:t>
              </a: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cxnSp>
          <p:nvCxnSpPr>
            <p:cNvPr id="15" name="Straight Arrow Connector 14">
              <a:extLst>
                <a:ext uri="{FF2B5EF4-FFF2-40B4-BE49-F238E27FC236}">
                  <a16:creationId xmlns:a16="http://schemas.microsoft.com/office/drawing/2014/main" id="{AA02C0CF-15DB-4F14-A260-EEB38FF37F3D}"/>
                </a:ext>
              </a:extLst>
            </p:cNvPr>
            <p:cNvCxnSpPr/>
            <p:nvPr/>
          </p:nvCxnSpPr>
          <p:spPr bwMode="auto">
            <a:xfrm rot="10800000" flipV="1">
              <a:off x="4303406" y="2124076"/>
              <a:ext cx="400050" cy="385763"/>
            </a:xfrm>
            <a:prstGeom prst="straightConnector1">
              <a:avLst/>
            </a:prstGeom>
            <a:ln w="31750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F0B39431-90B8-4F9D-8A6A-71D64D2B6BF6}"/>
                </a:ext>
              </a:extLst>
            </p:cNvPr>
            <p:cNvCxnSpPr/>
            <p:nvPr/>
          </p:nvCxnSpPr>
          <p:spPr bwMode="auto">
            <a:xfrm rot="5400000">
              <a:off x="5804387" y="3226594"/>
              <a:ext cx="309562" cy="0"/>
            </a:xfrm>
            <a:prstGeom prst="straightConnector1">
              <a:avLst/>
            </a:prstGeom>
            <a:ln w="31750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76F73DD2-4B26-428F-B39F-C7C048CB89DD}"/>
                </a:ext>
              </a:extLst>
            </p:cNvPr>
            <p:cNvSpPr/>
            <p:nvPr/>
          </p:nvSpPr>
          <p:spPr bwMode="auto">
            <a:xfrm>
              <a:off x="2503181" y="1814514"/>
              <a:ext cx="1871662" cy="465137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Pembinaan</a:t>
              </a: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47BB382C-8CC3-45D8-B142-94CB22E5AC8A}"/>
                </a:ext>
              </a:extLst>
            </p:cNvPr>
            <p:cNvSpPr/>
            <p:nvPr/>
          </p:nvSpPr>
          <p:spPr bwMode="auto">
            <a:xfrm>
              <a:off x="5145088" y="1814514"/>
              <a:ext cx="1873250" cy="465137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Pengawasan</a:t>
              </a: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0E07E62E-DC05-4FCA-A7D2-506F63AB121C}"/>
                </a:ext>
              </a:extLst>
            </p:cNvPr>
            <p:cNvSpPr/>
            <p:nvPr/>
          </p:nvSpPr>
          <p:spPr bwMode="auto">
            <a:xfrm>
              <a:off x="2574618" y="3305176"/>
              <a:ext cx="1936750" cy="461963"/>
            </a:xfrm>
            <a:prstGeom prst="roundRect">
              <a:avLst/>
            </a:prstGeom>
            <a:noFill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Binwas Umum</a:t>
              </a:r>
              <a:endParaRPr lang="th-TH" sz="1500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2D33CC60-6005-4A58-B302-A9F60756EBBF}"/>
                </a:ext>
              </a:extLst>
            </p:cNvPr>
            <p:cNvSpPr/>
            <p:nvPr/>
          </p:nvSpPr>
          <p:spPr bwMode="auto">
            <a:xfrm>
              <a:off x="4944757" y="3297238"/>
              <a:ext cx="2079625" cy="461962"/>
            </a:xfrm>
            <a:prstGeom prst="roundRect">
              <a:avLst/>
            </a:prstGeom>
            <a:noFill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Binwas Teknis</a:t>
              </a:r>
              <a:endParaRPr lang="th-TH" sz="1500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E0C6B79-5017-4AC0-A954-5175A0EFC1F2}"/>
                </a:ext>
              </a:extLst>
            </p:cNvPr>
            <p:cNvCxnSpPr>
              <a:stCxn id="17" idx="3"/>
            </p:cNvCxnSpPr>
            <p:nvPr/>
          </p:nvCxnSpPr>
          <p:spPr bwMode="auto">
            <a:xfrm flipV="1">
              <a:off x="4374844" y="2046288"/>
              <a:ext cx="760413" cy="0"/>
            </a:xfrm>
            <a:prstGeom prst="line">
              <a:avLst/>
            </a:prstGeom>
            <a:ln w="31750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47A791E-F2E6-4A63-8AB8-7886DA765969}"/>
                </a:ext>
              </a:extLst>
            </p:cNvPr>
            <p:cNvCxnSpPr/>
            <p:nvPr/>
          </p:nvCxnSpPr>
          <p:spPr bwMode="auto">
            <a:xfrm>
              <a:off x="4776482" y="2124076"/>
              <a:ext cx="390525" cy="385763"/>
            </a:xfrm>
            <a:prstGeom prst="straightConnector1">
              <a:avLst/>
            </a:prstGeom>
            <a:ln w="31750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27235DDE-64ED-4AAB-80EA-6403B6477EDC}"/>
                </a:ext>
              </a:extLst>
            </p:cNvPr>
            <p:cNvSpPr/>
            <p:nvPr/>
          </p:nvSpPr>
          <p:spPr bwMode="auto">
            <a:xfrm>
              <a:off x="5095568" y="2468563"/>
              <a:ext cx="1728788" cy="538162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K/L</a:t>
              </a: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C24370A3-10C4-41D9-B506-09761770F990}"/>
                </a:ext>
              </a:extLst>
            </p:cNvPr>
            <p:cNvCxnSpPr/>
            <p:nvPr/>
          </p:nvCxnSpPr>
          <p:spPr bwMode="auto">
            <a:xfrm rot="5400000">
              <a:off x="3357256" y="3225800"/>
              <a:ext cx="309562" cy="1588"/>
            </a:xfrm>
            <a:prstGeom prst="straightConnector1">
              <a:avLst/>
            </a:prstGeom>
            <a:ln w="31750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1ABACF3E-420E-4644-AC42-D764CD3BA8B6}"/>
                </a:ext>
              </a:extLst>
            </p:cNvPr>
            <p:cNvSpPr/>
            <p:nvPr/>
          </p:nvSpPr>
          <p:spPr bwMode="auto">
            <a:xfrm>
              <a:off x="4100207" y="4276726"/>
              <a:ext cx="1476375" cy="461963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Provinsi</a:t>
              </a: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2456DCB9-6F1C-41DB-AAB0-9C5F6BF1312F}"/>
                </a:ext>
              </a:extLst>
            </p:cNvPr>
            <p:cNvSpPr/>
            <p:nvPr/>
          </p:nvSpPr>
          <p:spPr bwMode="auto">
            <a:xfrm>
              <a:off x="1918982" y="4879975"/>
              <a:ext cx="2784475" cy="828675"/>
            </a:xfrm>
            <a:prstGeom prst="roundRect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GWPP. Binwas umum &amp; teknis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(</a:t>
              </a:r>
              <a:r>
                <a:rPr lang="en-US" sz="1500" dirty="0" err="1">
                  <a:solidFill>
                    <a:srgbClr val="7030A0"/>
                  </a:solidFill>
                  <a:latin typeface="Arial Rounded MT Bold" pitchFamily="34" charset="0"/>
                </a:rPr>
                <a:t>Pasal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378 </a:t>
              </a:r>
              <a:r>
                <a:rPr lang="en-US" sz="1500" dirty="0" err="1">
                  <a:solidFill>
                    <a:srgbClr val="7030A0"/>
                  </a:solidFill>
                  <a:latin typeface="Arial Rounded MT Bold" pitchFamily="34" charset="0"/>
                </a:rPr>
                <a:t>ayat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 (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1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)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</a:t>
              </a:r>
              <a:endParaRPr lang="id-ID" sz="1500" dirty="0">
                <a:solidFill>
                  <a:srgbClr val="7030A0"/>
                </a:solidFill>
                <a:latin typeface="Arial Rounded MT Bold" pitchFamily="34" charset="0"/>
              </a:endParaRPr>
            </a:p>
            <a:p>
              <a:pPr algn="ctr" eaLnBrk="0" hangingPunct="0">
                <a:defRPr/>
              </a:pPr>
              <a:r>
                <a:rPr lang="en-US" sz="1500" dirty="0" err="1">
                  <a:solidFill>
                    <a:srgbClr val="7030A0"/>
                  </a:solidFill>
                  <a:latin typeface="Arial Rounded MT Bold" pitchFamily="34" charset="0"/>
                </a:rPr>
                <a:t>UU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23/2014)</a:t>
              </a:r>
              <a:endParaRPr lang="th-TH" sz="1500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877D34F3-89AC-4F82-BDC8-E54E1DCF7AC1}"/>
                </a:ext>
              </a:extLst>
            </p:cNvPr>
            <p:cNvSpPr/>
            <p:nvPr/>
          </p:nvSpPr>
          <p:spPr bwMode="auto">
            <a:xfrm>
              <a:off x="5486093" y="6096001"/>
              <a:ext cx="1524000" cy="461963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PD Provinsi</a:t>
              </a: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28" name="Down Arrow 27">
              <a:extLst>
                <a:ext uri="{FF2B5EF4-FFF2-40B4-BE49-F238E27FC236}">
                  <a16:creationId xmlns:a16="http://schemas.microsoft.com/office/drawing/2014/main" id="{E23A4197-2FEA-4075-9B87-3FB2B3E035B1}"/>
                </a:ext>
              </a:extLst>
            </p:cNvPr>
            <p:cNvSpPr/>
            <p:nvPr/>
          </p:nvSpPr>
          <p:spPr bwMode="auto">
            <a:xfrm>
              <a:off x="4654244" y="3911601"/>
              <a:ext cx="357188" cy="384175"/>
            </a:xfrm>
            <a:prstGeom prst="downArrow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th-TH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3D4DA6C-A22D-445B-BAA5-477F79AC8AED}"/>
                </a:ext>
              </a:extLst>
            </p:cNvPr>
            <p:cNvSpPr/>
            <p:nvPr/>
          </p:nvSpPr>
          <p:spPr bwMode="auto">
            <a:xfrm>
              <a:off x="7938781" y="1509830"/>
              <a:ext cx="2643188" cy="100171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en-US" dirty="0">
                <a:solidFill>
                  <a:srgbClr val="7030A0"/>
                </a:solidFill>
                <a:latin typeface="Arial Rounded MT Bold" pitchFamily="34" charset="0"/>
              </a:endParaRPr>
            </a:p>
            <a:p>
              <a:pPr algn="ctr" eaLnBrk="0" hangingPunct="0">
                <a:defRPr/>
              </a:pPr>
              <a:r>
                <a:rPr lang="en-US" dirty="0">
                  <a:solidFill>
                    <a:srgbClr val="7030A0"/>
                  </a:solidFill>
                  <a:latin typeface="Arial Rounded MT Bold" pitchFamily="34" charset="0"/>
                </a:rPr>
                <a:t>PASAL 8 </a:t>
              </a:r>
              <a:r>
                <a:rPr lang="en-US" dirty="0" err="1">
                  <a:solidFill>
                    <a:srgbClr val="7030A0"/>
                  </a:solidFill>
                  <a:latin typeface="Arial Rounded MT Bold" pitchFamily="34" charset="0"/>
                </a:rPr>
                <a:t>ayat</a:t>
              </a:r>
              <a:r>
                <a:rPr lang="en-US" dirty="0">
                  <a:solidFill>
                    <a:srgbClr val="7030A0"/>
                  </a:solidFill>
                  <a:latin typeface="Arial Rounded MT Bold" pitchFamily="34" charset="0"/>
                </a:rPr>
                <a:t> (3)</a:t>
              </a:r>
            </a:p>
            <a:p>
              <a:pPr algn="ctr" eaLnBrk="0" hangingPunct="0">
                <a:defRPr/>
              </a:pP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BINWAS 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Secara Nas. dikoordinasi</a:t>
              </a:r>
              <a:r>
                <a:rPr lang="en-US" sz="1500" dirty="0" err="1">
                  <a:solidFill>
                    <a:srgbClr val="7030A0"/>
                  </a:solidFill>
                  <a:latin typeface="Arial Rounded MT Bold" pitchFamily="34" charset="0"/>
                </a:rPr>
                <a:t>kan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 Mendagri</a:t>
              </a:r>
              <a:endParaRPr lang="th-TH" sz="1500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  <a:p>
              <a:pPr algn="ctr" eaLnBrk="0" hangingPunct="0">
                <a:defRPr/>
              </a:pPr>
              <a:endParaRPr lang="en-US" dirty="0">
                <a:solidFill>
                  <a:srgbClr val="7030A0"/>
                </a:solidFill>
                <a:latin typeface="Arial Rounded MT Bold" pitchFamily="34" charset="0"/>
              </a:endParaRPr>
            </a:p>
          </p:txBody>
        </p:sp>
        <p:sp>
          <p:nvSpPr>
            <p:cNvPr id="30" name="Right Arrow 29">
              <a:extLst>
                <a:ext uri="{FF2B5EF4-FFF2-40B4-BE49-F238E27FC236}">
                  <a16:creationId xmlns:a16="http://schemas.microsoft.com/office/drawing/2014/main" id="{473F4861-8746-40EF-AC59-81C705E555DE}"/>
                </a:ext>
              </a:extLst>
            </p:cNvPr>
            <p:cNvSpPr/>
            <p:nvPr/>
          </p:nvSpPr>
          <p:spPr bwMode="auto">
            <a:xfrm rot="10800000">
              <a:off x="7114869" y="1820864"/>
              <a:ext cx="638175" cy="458787"/>
            </a:xfrm>
            <a:prstGeom prst="rightArrow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en-US">
                <a:solidFill>
                  <a:srgbClr val="7030A0"/>
                </a:solidFill>
                <a:latin typeface="Arial Rounded MT Bold" pitchFamily="34" charset="0"/>
              </a:endParaRPr>
            </a:p>
          </p:txBody>
        </p:sp>
        <p:cxnSp>
          <p:nvCxnSpPr>
            <p:cNvPr id="31" name="Elbow Connector 30">
              <a:extLst>
                <a:ext uri="{FF2B5EF4-FFF2-40B4-BE49-F238E27FC236}">
                  <a16:creationId xmlns:a16="http://schemas.microsoft.com/office/drawing/2014/main" id="{0680D8F8-FBFB-4932-847E-7505CA027768}"/>
                </a:ext>
              </a:extLst>
            </p:cNvPr>
            <p:cNvCxnSpPr>
              <a:stCxn id="13" idx="2"/>
            </p:cNvCxnSpPr>
            <p:nvPr/>
          </p:nvCxnSpPr>
          <p:spPr>
            <a:xfrm rot="5400000">
              <a:off x="3825568" y="931864"/>
              <a:ext cx="503238" cy="1274762"/>
            </a:xfrm>
            <a:prstGeom prst="bentConnector3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Elbow Connector 31">
              <a:extLst>
                <a:ext uri="{FF2B5EF4-FFF2-40B4-BE49-F238E27FC236}">
                  <a16:creationId xmlns:a16="http://schemas.microsoft.com/office/drawing/2014/main" id="{083BAAE9-FA49-4213-9708-180723C3C090}"/>
                </a:ext>
              </a:extLst>
            </p:cNvPr>
            <p:cNvCxnSpPr>
              <a:stCxn id="13" idx="2"/>
            </p:cNvCxnSpPr>
            <p:nvPr/>
          </p:nvCxnSpPr>
          <p:spPr>
            <a:xfrm rot="16200000" flipH="1">
              <a:off x="5141606" y="890589"/>
              <a:ext cx="503238" cy="1357314"/>
            </a:xfrm>
            <a:prstGeom prst="bentConnector3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Rounded Rectangle 32">
              <a:extLst>
                <a:ext uri="{FF2B5EF4-FFF2-40B4-BE49-F238E27FC236}">
                  <a16:creationId xmlns:a16="http://schemas.microsoft.com/office/drawing/2014/main" id="{B0A456AF-6E78-44F0-B751-8880F5F7CFA8}"/>
                </a:ext>
              </a:extLst>
            </p:cNvPr>
            <p:cNvSpPr/>
            <p:nvPr/>
          </p:nvSpPr>
          <p:spPr bwMode="auto">
            <a:xfrm>
              <a:off x="4905068" y="4921252"/>
              <a:ext cx="2705100" cy="765174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Gubernur sbg Kepala Daerah 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(</a:t>
              </a:r>
              <a:r>
                <a:rPr lang="en-US" sz="1500" dirty="0" err="1">
                  <a:solidFill>
                    <a:srgbClr val="7030A0"/>
                  </a:solidFill>
                  <a:latin typeface="Arial Rounded MT Bold" pitchFamily="34" charset="0"/>
                </a:rPr>
                <a:t>Pasal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37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9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</a:t>
              </a:r>
              <a:r>
                <a:rPr lang="en-US" sz="1500" dirty="0" err="1">
                  <a:solidFill>
                    <a:srgbClr val="7030A0"/>
                  </a:solidFill>
                  <a:latin typeface="Arial Rounded MT Bold" pitchFamily="34" charset="0"/>
                </a:rPr>
                <a:t>ayat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(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1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)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UU 23/2014</a:t>
              </a:r>
              <a:r>
                <a:rPr lang="en-US" sz="1100" dirty="0">
                  <a:solidFill>
                    <a:srgbClr val="7030A0"/>
                  </a:solidFill>
                  <a:latin typeface="Arial Rounded MT Bold" pitchFamily="34" charset="0"/>
                </a:rPr>
                <a:t>)</a:t>
              </a:r>
              <a:endParaRPr lang="th-TH" sz="1100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34" name="Rounded Rectangle 33">
              <a:extLst>
                <a:ext uri="{FF2B5EF4-FFF2-40B4-BE49-F238E27FC236}">
                  <a16:creationId xmlns:a16="http://schemas.microsoft.com/office/drawing/2014/main" id="{1F007BD1-9298-4AC4-A97F-CD626114449B}"/>
                </a:ext>
              </a:extLst>
            </p:cNvPr>
            <p:cNvSpPr/>
            <p:nvPr/>
          </p:nvSpPr>
          <p:spPr bwMode="auto">
            <a:xfrm>
              <a:off x="2580968" y="6162676"/>
              <a:ext cx="1447801" cy="466725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Kab/Kota</a:t>
              </a:r>
              <a:endParaRPr lang="th-TH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35" name="Down Arrow 34">
              <a:extLst>
                <a:ext uri="{FF2B5EF4-FFF2-40B4-BE49-F238E27FC236}">
                  <a16:creationId xmlns:a16="http://schemas.microsoft.com/office/drawing/2014/main" id="{0DDC9D9F-2FD3-4EA2-94A1-10F9C6C225C8}"/>
                </a:ext>
              </a:extLst>
            </p:cNvPr>
            <p:cNvSpPr/>
            <p:nvPr/>
          </p:nvSpPr>
          <p:spPr bwMode="auto">
            <a:xfrm>
              <a:off x="3138182" y="5715001"/>
              <a:ext cx="357187" cy="384175"/>
            </a:xfrm>
            <a:prstGeom prst="downArrow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th-TH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sp>
          <p:nvSpPr>
            <p:cNvPr id="36" name="Down Arrow 35">
              <a:extLst>
                <a:ext uri="{FF2B5EF4-FFF2-40B4-BE49-F238E27FC236}">
                  <a16:creationId xmlns:a16="http://schemas.microsoft.com/office/drawing/2014/main" id="{6B2F0ED8-5924-4DA8-B032-F55A8160CDD4}"/>
                </a:ext>
              </a:extLst>
            </p:cNvPr>
            <p:cNvSpPr/>
            <p:nvPr/>
          </p:nvSpPr>
          <p:spPr bwMode="auto">
            <a:xfrm>
              <a:off x="6043307" y="5715001"/>
              <a:ext cx="357187" cy="384175"/>
            </a:xfrm>
            <a:prstGeom prst="downArrow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th-TH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</p:txBody>
        </p:sp>
        <p:cxnSp>
          <p:nvCxnSpPr>
            <p:cNvPr id="37" name="Elbow Connector 36">
              <a:extLst>
                <a:ext uri="{FF2B5EF4-FFF2-40B4-BE49-F238E27FC236}">
                  <a16:creationId xmlns:a16="http://schemas.microsoft.com/office/drawing/2014/main" id="{195EFE10-3562-43E9-A67F-34A97F72E2F6}"/>
                </a:ext>
              </a:extLst>
            </p:cNvPr>
            <p:cNvCxnSpPr>
              <a:stCxn id="25" idx="1"/>
              <a:endCxn id="26" idx="0"/>
            </p:cNvCxnSpPr>
            <p:nvPr/>
          </p:nvCxnSpPr>
          <p:spPr>
            <a:xfrm rot="10800000" flipV="1">
              <a:off x="3311218" y="4508501"/>
              <a:ext cx="788988" cy="371474"/>
            </a:xfrm>
            <a:prstGeom prst="bentConnector2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37">
              <a:extLst>
                <a:ext uri="{FF2B5EF4-FFF2-40B4-BE49-F238E27FC236}">
                  <a16:creationId xmlns:a16="http://schemas.microsoft.com/office/drawing/2014/main" id="{231FDF56-3D52-470E-B030-A004119401AD}"/>
                </a:ext>
              </a:extLst>
            </p:cNvPr>
            <p:cNvCxnSpPr>
              <a:stCxn id="25" idx="3"/>
              <a:endCxn id="33" idx="0"/>
            </p:cNvCxnSpPr>
            <p:nvPr/>
          </p:nvCxnSpPr>
          <p:spPr>
            <a:xfrm>
              <a:off x="5576583" y="4508500"/>
              <a:ext cx="681037" cy="412751"/>
            </a:xfrm>
            <a:prstGeom prst="bentConnector2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E48505CD-EFFB-428F-8553-EDA13A97F2BD}"/>
                </a:ext>
              </a:extLst>
            </p:cNvPr>
            <p:cNvSpPr/>
            <p:nvPr/>
          </p:nvSpPr>
          <p:spPr bwMode="auto">
            <a:xfrm>
              <a:off x="8101236" y="5055395"/>
              <a:ext cx="2901104" cy="100171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en-US" dirty="0">
                <a:solidFill>
                  <a:srgbClr val="7030A0"/>
                </a:solidFill>
                <a:latin typeface="Arial Rounded MT Bold" pitchFamily="34" charset="0"/>
              </a:endParaRPr>
            </a:p>
            <a:p>
              <a:pPr algn="ctr" eaLnBrk="0" hangingPunct="0">
                <a:defRPr/>
              </a:pPr>
              <a:r>
                <a:rPr lang="en-US" dirty="0">
                  <a:solidFill>
                    <a:srgbClr val="7030A0"/>
                  </a:solidFill>
                  <a:latin typeface="Arial Rounded MT Bold" pitchFamily="34" charset="0"/>
                </a:rPr>
                <a:t>PASAL </a:t>
              </a: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379</a:t>
              </a:r>
              <a:r>
                <a:rPr lang="en-US" dirty="0">
                  <a:solidFill>
                    <a:srgbClr val="7030A0"/>
                  </a:solidFill>
                  <a:latin typeface="Arial Rounded MT Bold" pitchFamily="34" charset="0"/>
                </a:rPr>
                <a:t> </a:t>
              </a:r>
              <a:r>
                <a:rPr lang="en-US" dirty="0" err="1">
                  <a:solidFill>
                    <a:srgbClr val="7030A0"/>
                  </a:solidFill>
                  <a:latin typeface="Arial Rounded MT Bold" pitchFamily="34" charset="0"/>
                </a:rPr>
                <a:t>ayat</a:t>
              </a:r>
              <a:r>
                <a:rPr lang="en-US" dirty="0">
                  <a:solidFill>
                    <a:srgbClr val="7030A0"/>
                  </a:solidFill>
                  <a:latin typeface="Arial Rounded MT Bold" pitchFamily="34" charset="0"/>
                </a:rPr>
                <a:t> (</a:t>
              </a:r>
              <a:r>
                <a:rPr lang="id-ID" dirty="0">
                  <a:solidFill>
                    <a:srgbClr val="7030A0"/>
                  </a:solidFill>
                  <a:latin typeface="Arial Rounded MT Bold" pitchFamily="34" charset="0"/>
                </a:rPr>
                <a:t>2</a:t>
              </a:r>
              <a:r>
                <a:rPr lang="en-US" dirty="0">
                  <a:solidFill>
                    <a:srgbClr val="7030A0"/>
                  </a:solidFill>
                  <a:latin typeface="Arial Rounded MT Bold" pitchFamily="34" charset="0"/>
                </a:rPr>
                <a:t>)</a:t>
              </a:r>
            </a:p>
            <a:p>
              <a:pPr algn="ctr" eaLnBrk="0" hangingPunct="0">
                <a:defRPr/>
              </a:pPr>
              <a:r>
                <a:rPr lang="en-US" sz="1500" dirty="0" err="1">
                  <a:solidFill>
                    <a:srgbClr val="7030A0"/>
                  </a:solidFill>
                  <a:latin typeface="Arial Rounded MT Bold" pitchFamily="34" charset="0"/>
                </a:rPr>
                <a:t>BINWAS</a:t>
              </a:r>
              <a:r>
                <a:rPr lang="en-US" sz="1500" dirty="0">
                  <a:solidFill>
                    <a:srgbClr val="7030A0"/>
                  </a:solidFill>
                  <a:latin typeface="Arial Rounded MT Bold" pitchFamily="34" charset="0"/>
                </a:rPr>
                <a:t> </a:t>
              </a: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dibantu </a:t>
              </a:r>
            </a:p>
            <a:p>
              <a:pPr algn="ctr" eaLnBrk="0" hangingPunct="0">
                <a:defRPr/>
              </a:pPr>
              <a:r>
                <a:rPr lang="id-ID" sz="1500" dirty="0">
                  <a:solidFill>
                    <a:srgbClr val="7030A0"/>
                  </a:solidFill>
                  <a:latin typeface="Arial Rounded MT Bold" pitchFamily="34" charset="0"/>
                </a:rPr>
                <a:t>Inspektorat Provinsi</a:t>
              </a:r>
              <a:endParaRPr lang="th-TH" sz="1500" dirty="0">
                <a:solidFill>
                  <a:srgbClr val="7030A0"/>
                </a:solidFill>
                <a:latin typeface="Arial Rounded MT Bold" pitchFamily="34" charset="0"/>
                <a:cs typeface="Cordia New" panose="020B0304020202020204" pitchFamily="34" charset="-34"/>
              </a:endParaRPr>
            </a:p>
            <a:p>
              <a:pPr algn="ctr" eaLnBrk="0" hangingPunct="0">
                <a:defRPr/>
              </a:pPr>
              <a:endParaRPr lang="en-US" dirty="0">
                <a:solidFill>
                  <a:srgbClr val="7030A0"/>
                </a:solidFill>
                <a:latin typeface="Arial Rounded MT Bold" pitchFamily="34" charset="0"/>
              </a:endParaRPr>
            </a:p>
          </p:txBody>
        </p:sp>
        <p:sp>
          <p:nvSpPr>
            <p:cNvPr id="40" name="Right Arrow 39">
              <a:extLst>
                <a:ext uri="{FF2B5EF4-FFF2-40B4-BE49-F238E27FC236}">
                  <a16:creationId xmlns:a16="http://schemas.microsoft.com/office/drawing/2014/main" id="{CFA7F65F-7C6B-4F7C-A529-69138D8F7F4A}"/>
                </a:ext>
              </a:extLst>
            </p:cNvPr>
            <p:cNvSpPr/>
            <p:nvPr/>
          </p:nvSpPr>
          <p:spPr bwMode="auto">
            <a:xfrm rot="10800000">
              <a:off x="7686368" y="5097464"/>
              <a:ext cx="609600" cy="458787"/>
            </a:xfrm>
            <a:prstGeom prst="rightArrow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en-US">
                <a:solidFill>
                  <a:srgbClr val="7030A0"/>
                </a:solidFill>
                <a:latin typeface="Arial Rounded MT Bold" pitchFamily="34" charset="0"/>
              </a:endParaRPr>
            </a:p>
          </p:txBody>
        </p:sp>
      </p:grp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D81E67DF-45C4-4343-ADDE-D95956423F36}"/>
              </a:ext>
            </a:extLst>
          </p:cNvPr>
          <p:cNvSpPr/>
          <p:nvPr/>
        </p:nvSpPr>
        <p:spPr bwMode="auto">
          <a:xfrm>
            <a:off x="1589597" y="697063"/>
            <a:ext cx="8572500" cy="534989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81259" tIns="40630" rIns="81259" bIns="40630" anchor="ctr"/>
          <a:lstStyle/>
          <a:p>
            <a:pPr algn="ctr" eaLnBrk="0" hangingPunct="0">
              <a:defRPr/>
            </a:pPr>
            <a:r>
              <a:rPr lang="en-US" sz="2800" b="1" spc="267" dirty="0">
                <a:solidFill>
                  <a:schemeClr val="tx1"/>
                </a:solidFill>
                <a:latin typeface="Bookman Old Style" pitchFamily="18" charset="0"/>
              </a:rPr>
              <a:t>MEKANISME BINWAS (UU 23/2014)</a:t>
            </a:r>
          </a:p>
        </p:txBody>
      </p:sp>
    </p:spTree>
    <p:extLst>
      <p:ext uri="{BB962C8B-B14F-4D97-AF65-F5344CB8AC3E}">
        <p14:creationId xmlns:p14="http://schemas.microsoft.com/office/powerpoint/2010/main" val="1681819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6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0" name="Rectangle 9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7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5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431426" y="1245172"/>
            <a:ext cx="11378377" cy="65899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102138" tIns="51069" rIns="102138" bIns="51069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spc="335" dirty="0">
                <a:solidFill>
                  <a:srgbClr val="002060"/>
                </a:solidFill>
                <a:latin typeface="Bookman Old Style" pitchFamily="18" charset="0"/>
              </a:rPr>
              <a:t>OBYEK BINWAS </a:t>
            </a:r>
            <a:r>
              <a:rPr lang="id-ID" sz="2200" b="1" spc="335" dirty="0">
                <a:solidFill>
                  <a:srgbClr val="002060"/>
                </a:solidFill>
                <a:latin typeface="Bookman Old Style" pitchFamily="18" charset="0"/>
              </a:rPr>
              <a:t>URUSAN</a:t>
            </a:r>
            <a:r>
              <a:rPr lang="en-US" sz="2200" b="1" spc="335" dirty="0">
                <a:solidFill>
                  <a:srgbClr val="002060"/>
                </a:solidFill>
                <a:latin typeface="Bookman Old Style" pitchFamily="18" charset="0"/>
              </a:rPr>
              <a:t> PEMERINTAHAN (NKRI)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12522" y="1245172"/>
            <a:ext cx="12028692" cy="7146140"/>
            <a:chOff x="212522" y="1245172"/>
            <a:chExt cx="12028692" cy="7146140"/>
          </a:xfrm>
        </p:grpSpPr>
        <p:sp>
          <p:nvSpPr>
            <p:cNvPr id="13" name="Up Arrow 12"/>
            <p:cNvSpPr/>
            <p:nvPr/>
          </p:nvSpPr>
          <p:spPr>
            <a:xfrm rot="3180000">
              <a:off x="3500683" y="6459845"/>
              <a:ext cx="326359" cy="586558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2138" tIns="51069" rIns="102138" bIns="51069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>
                <a:solidFill>
                  <a:prstClr val="white"/>
                </a:solidFill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212522" y="1245172"/>
              <a:ext cx="12028692" cy="7146140"/>
              <a:chOff x="212522" y="1245172"/>
              <a:chExt cx="12028692" cy="7146140"/>
            </a:xfrm>
          </p:grpSpPr>
          <p:sp>
            <p:nvSpPr>
              <p:cNvPr id="15" name="Rounded Rectangle 14"/>
              <p:cNvSpPr/>
              <p:nvPr/>
            </p:nvSpPr>
            <p:spPr>
              <a:xfrm>
                <a:off x="431426" y="1245172"/>
                <a:ext cx="11378377" cy="658995"/>
              </a:xfrm>
              <a:prstGeom prst="round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sz="2200" b="1" spc="335" dirty="0">
                    <a:solidFill>
                      <a:srgbClr val="002060"/>
                    </a:solidFill>
                    <a:latin typeface="Bookman Old Style" pitchFamily="18" charset="0"/>
                  </a:rPr>
                  <a:t>OBYEK BINWAS </a:t>
                </a:r>
                <a:r>
                  <a:rPr lang="id-ID" sz="2200" b="1" spc="335" dirty="0">
                    <a:solidFill>
                      <a:srgbClr val="002060"/>
                    </a:solidFill>
                    <a:latin typeface="Bookman Old Style" pitchFamily="18" charset="0"/>
                  </a:rPr>
                  <a:t>URUSAN</a:t>
                </a:r>
                <a:r>
                  <a:rPr lang="en-US" sz="2200" b="1" spc="335" dirty="0">
                    <a:solidFill>
                      <a:srgbClr val="002060"/>
                    </a:solidFill>
                    <a:latin typeface="Bookman Old Style" pitchFamily="18" charset="0"/>
                  </a:rPr>
                  <a:t> PEMERINTAHAN (NKRI)</a:t>
                </a:r>
              </a:p>
            </p:txBody>
          </p:sp>
          <p:sp>
            <p:nvSpPr>
              <p:cNvPr id="16" name="Rounded Rectangle 15"/>
              <p:cNvSpPr/>
              <p:nvPr/>
            </p:nvSpPr>
            <p:spPr>
              <a:xfrm>
                <a:off x="6885684" y="2583677"/>
                <a:ext cx="2314355" cy="903764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b="1" dirty="0">
                    <a:solidFill>
                      <a:srgbClr val="002060"/>
                    </a:solidFill>
                    <a:latin typeface="Bookman Old Style" pitchFamily="18" charset="0"/>
                  </a:rPr>
                  <a:t>KONKUREN</a:t>
                </a:r>
                <a:endParaRPr lang="th-TH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17" name="Rounded Rectangle 16"/>
              <p:cNvSpPr/>
              <p:nvPr/>
            </p:nvSpPr>
            <p:spPr>
              <a:xfrm>
                <a:off x="212522" y="2656898"/>
                <a:ext cx="2943417" cy="903764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b="1" dirty="0">
                    <a:solidFill>
                      <a:srgbClr val="002060"/>
                    </a:solidFill>
                    <a:latin typeface="Bookman Old Style" pitchFamily="18" charset="0"/>
                  </a:rPr>
                  <a:t>ABSOLUT</a:t>
                </a:r>
                <a:endParaRPr lang="en-US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18" name="Rounded Rectangle 17"/>
              <p:cNvSpPr/>
              <p:nvPr/>
            </p:nvSpPr>
            <p:spPr>
              <a:xfrm>
                <a:off x="503676" y="3903757"/>
                <a:ext cx="2641636" cy="1899578"/>
              </a:xfrm>
              <a:prstGeom prst="roundRect">
                <a:avLst/>
              </a:prstGeom>
              <a:solidFill>
                <a:srgbClr val="FFC000"/>
              </a:solidFill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indent="296131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PERTAHANAN</a:t>
                </a:r>
              </a:p>
              <a:p>
                <a:pPr indent="296131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KEAMANAN</a:t>
                </a:r>
              </a:p>
              <a:p>
                <a:pPr indent="296131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AGAMA</a:t>
                </a:r>
              </a:p>
              <a:p>
                <a:pPr indent="296131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YUSTISI</a:t>
                </a:r>
              </a:p>
              <a:p>
                <a:pPr marL="304997" indent="-304997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POLITIK LUAR NEGERI</a:t>
                </a:r>
              </a:p>
              <a:p>
                <a:pPr marL="304997" indent="-304997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MONETER &amp; FISKAL</a:t>
                </a:r>
                <a:endParaRPr lang="th-TH" sz="1300" b="1" dirty="0">
                  <a:solidFill>
                    <a:prstClr val="black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19" name="Rounded Rectangle 18"/>
              <p:cNvSpPr/>
              <p:nvPr/>
            </p:nvSpPr>
            <p:spPr>
              <a:xfrm>
                <a:off x="9108712" y="4100410"/>
                <a:ext cx="2120960" cy="686191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900" b="1" dirty="0">
                    <a:solidFill>
                      <a:srgbClr val="002060"/>
                    </a:solidFill>
                    <a:latin typeface="Bookman Old Style" pitchFamily="18" charset="0"/>
                  </a:rPr>
                  <a:t>PILIHAN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900" b="1" dirty="0">
                    <a:solidFill>
                      <a:srgbClr val="002060"/>
                    </a:solidFill>
                    <a:latin typeface="Bookman Old Style" pitchFamily="18" charset="0"/>
                  </a:rPr>
                  <a:t>(8)</a:t>
                </a:r>
                <a:endParaRPr lang="th-TH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0" name="Down Arrow 19"/>
              <p:cNvSpPr/>
              <p:nvPr/>
            </p:nvSpPr>
            <p:spPr>
              <a:xfrm rot="3054804">
                <a:off x="3188104" y="1914928"/>
                <a:ext cx="297071" cy="714071"/>
              </a:xfrm>
              <a:prstGeom prst="downArrow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1" name="Down Arrow 20"/>
              <p:cNvSpPr/>
              <p:nvPr/>
            </p:nvSpPr>
            <p:spPr>
              <a:xfrm rot="18756899">
                <a:off x="6720049" y="1904624"/>
                <a:ext cx="280334" cy="701319"/>
              </a:xfrm>
              <a:prstGeom prst="downArrow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2" name="Down Arrow 21"/>
              <p:cNvSpPr/>
              <p:nvPr/>
            </p:nvSpPr>
            <p:spPr>
              <a:xfrm rot="3054804">
                <a:off x="7885841" y="3472455"/>
                <a:ext cx="299162" cy="714071"/>
              </a:xfrm>
              <a:prstGeom prst="downArrow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3" name="Down Arrow 22"/>
              <p:cNvSpPr/>
              <p:nvPr/>
            </p:nvSpPr>
            <p:spPr>
              <a:xfrm rot="18756899">
                <a:off x="8642309" y="3489348"/>
                <a:ext cx="278241" cy="701319"/>
              </a:xfrm>
              <a:prstGeom prst="downArrow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4" name="Down Arrow 23"/>
              <p:cNvSpPr/>
              <p:nvPr/>
            </p:nvSpPr>
            <p:spPr>
              <a:xfrm>
                <a:off x="1521651" y="3627723"/>
                <a:ext cx="478173" cy="263598"/>
              </a:xfrm>
              <a:prstGeom prst="downArrow">
                <a:avLst/>
              </a:prstGeom>
              <a:solidFill>
                <a:srgbClr val="00B0F0"/>
              </a:solidFill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5" name="Rounded Rectangle 24"/>
              <p:cNvSpPr/>
              <p:nvPr/>
            </p:nvSpPr>
            <p:spPr>
              <a:xfrm>
                <a:off x="5638219" y="4100410"/>
                <a:ext cx="2120960" cy="686191"/>
              </a:xfrm>
              <a:prstGeom prst="roundRect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900" b="1" dirty="0">
                    <a:solidFill>
                      <a:srgbClr val="002060"/>
                    </a:solidFill>
                    <a:latin typeface="Bookman Old Style" pitchFamily="18" charset="0"/>
                  </a:rPr>
                  <a:t>WAJIB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900" b="1" dirty="0">
                    <a:solidFill>
                      <a:srgbClr val="002060"/>
                    </a:solidFill>
                    <a:latin typeface="Bookman Old Style" pitchFamily="18" charset="0"/>
                  </a:rPr>
                  <a:t>(24)</a:t>
                </a:r>
                <a:endParaRPr lang="th-TH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6" name="Rounded Rectangle 25"/>
              <p:cNvSpPr/>
              <p:nvPr/>
            </p:nvSpPr>
            <p:spPr>
              <a:xfrm>
                <a:off x="9132031" y="2311711"/>
                <a:ext cx="3109183" cy="1506273"/>
              </a:xfrm>
              <a:prstGeom prst="roundRect">
                <a:avLst/>
              </a:prstGeom>
              <a:noFill/>
              <a:ln>
                <a:noFill/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600" b="1" dirty="0">
                    <a:solidFill>
                      <a:srgbClr val="FF0000"/>
                    </a:solidFill>
                    <a:latin typeface="Bookman Old Style" pitchFamily="18" charset="0"/>
                  </a:rPr>
                  <a:t>Dibagi berdasarkan kriteria Eksternalitas, Akuntabilitas dan Efisiensi</a:t>
                </a:r>
                <a:endParaRPr lang="en-US" sz="1600" b="1" dirty="0">
                  <a:solidFill>
                    <a:srgbClr val="FF000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7" name="Rounded Rectangle 26"/>
              <p:cNvSpPr/>
              <p:nvPr/>
            </p:nvSpPr>
            <p:spPr>
              <a:xfrm>
                <a:off x="3395022" y="2594137"/>
                <a:ext cx="3155939" cy="1223847"/>
              </a:xfrm>
              <a:prstGeom prst="round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b="1" dirty="0">
                    <a:solidFill>
                      <a:srgbClr val="002060"/>
                    </a:solidFill>
                    <a:latin typeface="Bookman Old Style" pitchFamily="18" charset="0"/>
                  </a:rPr>
                  <a:t>URUSAN PEMERINTAHAN UMUM</a:t>
                </a:r>
                <a:endParaRPr lang="en-US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8" name="Down Arrow 27"/>
              <p:cNvSpPr/>
              <p:nvPr/>
            </p:nvSpPr>
            <p:spPr>
              <a:xfrm>
                <a:off x="4781726" y="1935143"/>
                <a:ext cx="478173" cy="527196"/>
              </a:xfrm>
              <a:prstGeom prst="downArrow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29" name="Rounded Rectangle 28"/>
              <p:cNvSpPr/>
              <p:nvPr/>
            </p:nvSpPr>
            <p:spPr>
              <a:xfrm>
                <a:off x="3804185" y="5774047"/>
                <a:ext cx="2699018" cy="686191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900" b="1" dirty="0">
                    <a:solidFill>
                      <a:srgbClr val="002060"/>
                    </a:solidFill>
                    <a:latin typeface="Bookman Old Style" pitchFamily="18" charset="0"/>
                  </a:rPr>
                  <a:t>YAN DASAR</a:t>
                </a:r>
                <a:r>
                  <a:rPr lang="id-ID" b="1" dirty="0">
                    <a:solidFill>
                      <a:srgbClr val="002060"/>
                    </a:solidFill>
                    <a:latin typeface="Bookman Old Style" pitchFamily="18" charset="0"/>
                  </a:rPr>
                  <a:t> 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b="1" dirty="0">
                    <a:solidFill>
                      <a:srgbClr val="002060"/>
                    </a:solidFill>
                    <a:latin typeface="Bookman Old Style" pitchFamily="18" charset="0"/>
                  </a:rPr>
                  <a:t>(6)</a:t>
                </a:r>
                <a:endParaRPr lang="id-ID" sz="1900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0" name="Rounded Rectangle 29"/>
              <p:cNvSpPr/>
              <p:nvPr/>
            </p:nvSpPr>
            <p:spPr>
              <a:xfrm>
                <a:off x="6662536" y="5784507"/>
                <a:ext cx="2869034" cy="686191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900" b="1" dirty="0">
                    <a:solidFill>
                      <a:srgbClr val="002060"/>
                    </a:solidFill>
                    <a:latin typeface="Bookman Old Style" pitchFamily="18" charset="0"/>
                  </a:rPr>
                  <a:t>NON YAN DASAR (18)</a:t>
                </a:r>
                <a:endParaRPr lang="th-TH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1" name="Bent-Up Arrow 30"/>
              <p:cNvSpPr/>
              <p:nvPr/>
            </p:nvSpPr>
            <p:spPr>
              <a:xfrm rot="10800000">
                <a:off x="4399186" y="4382837"/>
                <a:ext cx="1147614" cy="1412130"/>
              </a:xfrm>
              <a:prstGeom prst="bent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32" name="Bent-Up Arrow 31"/>
              <p:cNvSpPr/>
              <p:nvPr/>
            </p:nvSpPr>
            <p:spPr>
              <a:xfrm rot="10800000" flipH="1">
                <a:off x="7844211" y="4382837"/>
                <a:ext cx="954219" cy="1412130"/>
              </a:xfrm>
              <a:prstGeom prst="bentUp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Down Arrow 32"/>
              <p:cNvSpPr/>
              <p:nvPr/>
            </p:nvSpPr>
            <p:spPr>
              <a:xfrm>
                <a:off x="4964495" y="6546127"/>
                <a:ext cx="384663" cy="378660"/>
              </a:xfrm>
              <a:prstGeom prst="downArrow">
                <a:avLst/>
              </a:prstGeom>
              <a:solidFill>
                <a:srgbClr val="92D050"/>
              </a:solidFill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4" name="Rounded Rectangle 33"/>
              <p:cNvSpPr/>
              <p:nvPr/>
            </p:nvSpPr>
            <p:spPr>
              <a:xfrm>
                <a:off x="4484195" y="7018814"/>
                <a:ext cx="1349509" cy="309623"/>
              </a:xfrm>
              <a:prstGeom prst="roundRect">
                <a:avLst/>
              </a:prstGeom>
              <a:solidFill>
                <a:srgbClr val="92D050"/>
              </a:solidFill>
              <a:ln>
                <a:solidFill>
                  <a:srgbClr val="FF0000"/>
                </a:solidFill>
              </a:ln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900" b="1" dirty="0">
                    <a:solidFill>
                      <a:srgbClr val="002060"/>
                    </a:solidFill>
                    <a:latin typeface="Bookman Old Style" pitchFamily="18" charset="0"/>
                  </a:rPr>
                  <a:t>S P M</a:t>
                </a:r>
                <a:endParaRPr lang="th-TH" b="1" dirty="0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5" name="Rectangle 6"/>
              <p:cNvSpPr>
                <a:spLocks noChangeArrowheads="1"/>
              </p:cNvSpPr>
              <p:nvPr/>
            </p:nvSpPr>
            <p:spPr bwMode="auto">
              <a:xfrm>
                <a:off x="7486222" y="7425421"/>
                <a:ext cx="3511745" cy="486715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headEnd/>
                <a:tailEnd/>
              </a:ln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wrap="square" lIns="102138" tIns="51069" rIns="102138" bIns="51069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b="1" dirty="0">
                    <a:solidFill>
                      <a:prstClr val="white"/>
                    </a:solidFill>
                    <a:latin typeface="Bookman Old Style" pitchFamily="18" charset="0"/>
                  </a:rPr>
                  <a:t>N S P K</a:t>
                </a:r>
                <a:endParaRPr lang="en-US" b="1" dirty="0">
                  <a:solidFill>
                    <a:prstClr val="white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6" name="Down Arrow 35"/>
              <p:cNvSpPr/>
              <p:nvPr/>
            </p:nvSpPr>
            <p:spPr>
              <a:xfrm rot="3054804">
                <a:off x="8370015" y="6384801"/>
                <a:ext cx="378660" cy="1102985"/>
              </a:xfrm>
              <a:prstGeom prst="downArrow">
                <a:avLst/>
              </a:prstGeom>
              <a:solidFill>
                <a:srgbClr val="92D050"/>
              </a:solidFill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7" name="Down Arrow 36"/>
              <p:cNvSpPr/>
              <p:nvPr/>
            </p:nvSpPr>
            <p:spPr>
              <a:xfrm rot="18756899">
                <a:off x="5781118" y="7226760"/>
                <a:ext cx="336820" cy="444169"/>
              </a:xfrm>
              <a:prstGeom prst="downArrow">
                <a:avLst/>
              </a:prstGeom>
              <a:solidFill>
                <a:srgbClr val="92D050"/>
              </a:solidFill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lIns="102138" tIns="51069" rIns="102138" bIns="51069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th-TH">
                  <a:solidFill>
                    <a:srgbClr val="002060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8" name="Rounded Rectangle 37"/>
              <p:cNvSpPr/>
              <p:nvPr/>
            </p:nvSpPr>
            <p:spPr>
              <a:xfrm>
                <a:off x="516427" y="5924789"/>
                <a:ext cx="2820154" cy="2466523"/>
              </a:xfrm>
              <a:prstGeom prst="roundRect">
                <a:avLst/>
              </a:prstGeom>
              <a:solidFill>
                <a:schemeClr val="bg2">
                  <a:lumMod val="75000"/>
                </a:schemeClr>
              </a:solidFill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lIns="102138" tIns="51069" rIns="102138" bIns="51069" anchor="ctr"/>
              <a:lstStyle/>
              <a:p>
                <a:pPr marL="255346" indent="-255346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PENDIDIKAN</a:t>
                </a:r>
              </a:p>
              <a:p>
                <a:pPr marL="255346" indent="-255346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KESEHATAN</a:t>
                </a:r>
              </a:p>
              <a:p>
                <a:pPr marL="255346" indent="-255346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PU DAN PR</a:t>
                </a:r>
              </a:p>
              <a:p>
                <a:pPr marL="255346" indent="-255346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PERUMAHAN RAKYAT DAN KAW PERMUKIMAN</a:t>
                </a:r>
              </a:p>
              <a:p>
                <a:pPr marL="255346" indent="-255346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TRAMTIBUM &amp; LINMAS</a:t>
                </a:r>
              </a:p>
              <a:p>
                <a:pPr marL="255346" indent="-255346" fontAlgn="base">
                  <a:spcBef>
                    <a:spcPct val="0"/>
                  </a:spcBef>
                  <a:spcAft>
                    <a:spcPct val="0"/>
                  </a:spcAft>
                  <a:buFont typeface="+mj-lt"/>
                  <a:buAutoNum type="arabicPeriod"/>
                  <a:defRPr/>
                </a:pPr>
                <a:r>
                  <a:rPr lang="id-ID" sz="1300" b="1" dirty="0">
                    <a:solidFill>
                      <a:prstClr val="black"/>
                    </a:solidFill>
                    <a:latin typeface="Bookman Old Style" pitchFamily="18" charset="0"/>
                  </a:rPr>
                  <a:t>SOSIAL</a:t>
                </a:r>
                <a:endParaRPr lang="th-TH" sz="1300" b="1" dirty="0">
                  <a:solidFill>
                    <a:prstClr val="black"/>
                  </a:solidFill>
                  <a:latin typeface="Bookman Old Style" pitchFamily="18" charset="0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3804138" y="7876553"/>
                <a:ext cx="7886658" cy="503245"/>
              </a:xfrm>
              <a:prstGeom prst="rect">
                <a:avLst/>
              </a:prstGeom>
              <a:noFill/>
            </p:spPr>
            <p:txBody>
              <a:bodyPr lIns="102138" tIns="51069" rIns="102138" bIns="51069">
                <a:spAutoFit/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id-ID" sz="1300" b="1" dirty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Dilaksanakan secara bertahap dengan mempertimbangkan kapasitas kuangan daerah, sumber daya personil, dan ketersediaan sarana dan prasarana.</a:t>
                </a:r>
              </a:p>
            </p:txBody>
          </p:sp>
          <p:pic>
            <p:nvPicPr>
              <p:cNvPr id="40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8588319">
                <a:off x="9700407" y="5447461"/>
                <a:ext cx="1838583" cy="16395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55533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6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0" name="Rectangle 9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7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5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pic>
        <p:nvPicPr>
          <p:cNvPr id="11" name="Picture 10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29"/>
          <a:stretch/>
        </p:blipFill>
        <p:spPr bwMode="auto">
          <a:xfrm>
            <a:off x="647997" y="1566491"/>
            <a:ext cx="11006435" cy="6696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824444" y="816794"/>
            <a:ext cx="2940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Arial Rounded MT Bold" pitchFamily="34" charset="0"/>
              </a:rPr>
              <a:t>SPM DAN NSPK</a:t>
            </a:r>
          </a:p>
        </p:txBody>
      </p:sp>
    </p:spTree>
    <p:extLst>
      <p:ext uri="{BB962C8B-B14F-4D97-AF65-F5344CB8AC3E}">
        <p14:creationId xmlns:p14="http://schemas.microsoft.com/office/powerpoint/2010/main" val="4183141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10110">
            <a:off x="7226984" y="1593296"/>
            <a:ext cx="4428196" cy="4125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7930">
            <a:off x="875165" y="2326972"/>
            <a:ext cx="4924260" cy="5797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904014">
            <a:off x="3244243" y="4266753"/>
            <a:ext cx="5331072" cy="580189"/>
          </a:xfrm>
          <a:prstGeom prst="rect">
            <a:avLst/>
          </a:prstGeom>
          <a:noFill/>
        </p:spPr>
        <p:txBody>
          <a:bodyPr wrap="none" lIns="102138" tIns="51069" rIns="102138" bIns="51069" rtlCol="0">
            <a:spAutoFit/>
          </a:bodyPr>
          <a:lstStyle/>
          <a:p>
            <a:r>
              <a:rPr lang="en-US" sz="3100" dirty="0">
                <a:solidFill>
                  <a:srgbClr val="0070C0"/>
                </a:solidFill>
                <a:latin typeface="Berlin Sans FB" pitchFamily="34" charset="0"/>
              </a:rPr>
              <a:t>ESENSI MONEV TUGAS GWPP</a:t>
            </a:r>
          </a:p>
        </p:txBody>
      </p:sp>
    </p:spTree>
    <p:extLst>
      <p:ext uri="{BB962C8B-B14F-4D97-AF65-F5344CB8AC3E}">
        <p14:creationId xmlns:p14="http://schemas.microsoft.com/office/powerpoint/2010/main" val="577034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3"/>
          <p:cNvSpPr txBox="1">
            <a:spLocks/>
          </p:cNvSpPr>
          <p:nvPr/>
        </p:nvSpPr>
        <p:spPr>
          <a:xfrm>
            <a:off x="2122631" y="1134443"/>
            <a:ext cx="2877078" cy="2924730"/>
          </a:xfrm>
          <a:prstGeom prst="rect">
            <a:avLst/>
          </a:prstGeom>
        </p:spPr>
        <p:txBody>
          <a:bodyPr lIns="136181" tIns="68090" rIns="136181" bIns="68090"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3574"/>
              </a:lnSpc>
              <a:spcBef>
                <a:spcPts val="0"/>
              </a:spcBef>
              <a:buNone/>
            </a:pPr>
            <a:r>
              <a:rPr lang="en-US" sz="4100" b="1" dirty="0" err="1">
                <a:solidFill>
                  <a:srgbClr val="FF0000"/>
                </a:solidFill>
                <a:latin typeface="+mj-lt"/>
                <a:cs typeface="Arial" pitchFamily="34" charset="0"/>
              </a:rPr>
              <a:t>Tujuan</a:t>
            </a:r>
            <a:endParaRPr lang="en-US" altLang="ko-KR" sz="4100" b="1" dirty="0">
              <a:solidFill>
                <a:srgbClr val="FF00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12" name="Isosceles Triangle 11"/>
          <p:cNvSpPr/>
          <p:nvPr/>
        </p:nvSpPr>
        <p:spPr>
          <a:xfrm rot="6023369">
            <a:off x="2057699" y="1584668"/>
            <a:ext cx="2414769" cy="2453875"/>
          </a:xfrm>
          <a:prstGeom prst="triangle">
            <a:avLst/>
          </a:prstGeom>
          <a:solidFill>
            <a:srgbClr val="7030A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6181" tIns="68090" rIns="136181" bIns="680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9929779" y="1341072"/>
            <a:ext cx="1724651" cy="414509"/>
          </a:xfrm>
          <a:prstGeom prst="rect">
            <a:avLst/>
          </a:prstGeom>
          <a:noFill/>
        </p:spPr>
        <p:txBody>
          <a:bodyPr wrap="square" lIns="136181" tIns="68090" rIns="136181" bIns="68090" rtlCol="0">
            <a:spAutoFit/>
          </a:bodyPr>
          <a:lstStyle/>
          <a:p>
            <a:pPr algn="r"/>
            <a:r>
              <a:rPr lang="en-US" altLang="ko-KR" sz="18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954BAAE-830F-4E61-AFF7-EC64352D06B7}"/>
              </a:ext>
            </a:extLst>
          </p:cNvPr>
          <p:cNvSpPr>
            <a:spLocks noGrp="1"/>
          </p:cNvSpPr>
          <p:nvPr>
            <p:ph type="pic" idx="12"/>
          </p:nvPr>
        </p:nvSpPr>
        <p:spPr>
          <a:xfrm>
            <a:off x="5533249" y="1812465"/>
            <a:ext cx="1724042" cy="2319028"/>
          </a:xfrm>
        </p:spPr>
      </p:sp>
      <p:grpSp>
        <p:nvGrpSpPr>
          <p:cNvPr id="11" name="Group 105"/>
          <p:cNvGrpSpPr>
            <a:grpSpLocks/>
          </p:cNvGrpSpPr>
          <p:nvPr/>
        </p:nvGrpSpPr>
        <p:grpSpPr bwMode="auto">
          <a:xfrm>
            <a:off x="69954" y="84258"/>
            <a:ext cx="12092568" cy="822581"/>
            <a:chOff x="0" y="0"/>
            <a:chExt cx="9067800" cy="1000148"/>
          </a:xfrm>
        </p:grpSpPr>
        <p:grpSp>
          <p:nvGrpSpPr>
            <p:cNvPr id="14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18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21" name="Rectangle 20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22" name="Rectangle 21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19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20" name="Picture 1" descr="logo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16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6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6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17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6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6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334" y="1401543"/>
            <a:ext cx="2578296" cy="3332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873" y="4890995"/>
            <a:ext cx="3266594" cy="3842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825631" y="918419"/>
            <a:ext cx="4036816" cy="3919565"/>
          </a:xfrm>
          <a:prstGeom prst="rect">
            <a:avLst/>
          </a:prstGeom>
        </p:spPr>
        <p:txBody>
          <a:bodyPr wrap="square" lIns="102138" tIns="51069" rIns="102138" bIns="51069">
            <a:spAutoFit/>
          </a:bodyPr>
          <a:lstStyle/>
          <a:p>
            <a:r>
              <a:rPr lang="en-US" sz="3100" dirty="0" err="1">
                <a:solidFill>
                  <a:srgbClr val="0070C0"/>
                </a:solidFill>
                <a:latin typeface="Berlin Sans FB" pitchFamily="34" charset="0"/>
              </a:rPr>
              <a:t>Menjamin</a:t>
            </a:r>
            <a:r>
              <a:rPr lang="en-US" sz="31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tercapainya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SPM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dan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NSPK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Urpem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melalui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optimalisasi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penggunaan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input, proses,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hasil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,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dampak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dan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manfaat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dekon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dlm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penyelenggaraan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3100" dirty="0" err="1">
                <a:solidFill>
                  <a:srgbClr val="FF0000"/>
                </a:solidFill>
                <a:latin typeface="Berlin Sans FB" pitchFamily="34" charset="0"/>
              </a:rPr>
              <a:t>Pemerintahan</a:t>
            </a:r>
            <a:r>
              <a:rPr lang="en-US" sz="3100" dirty="0">
                <a:solidFill>
                  <a:srgbClr val="FF0000"/>
                </a:solidFill>
                <a:latin typeface="Berlin Sans FB" pitchFamily="34" charset="0"/>
              </a:rPr>
              <a:t> Daerah</a:t>
            </a:r>
            <a:r>
              <a:rPr lang="en-US" sz="3100" dirty="0">
                <a:solidFill>
                  <a:srgbClr val="0070C0"/>
                </a:solidFill>
                <a:latin typeface="Berlin Sans FB" pitchFamily="34" charset="0"/>
              </a:rPr>
              <a:t>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68666" y="5526931"/>
            <a:ext cx="6618125" cy="2291946"/>
          </a:xfrm>
          <a:prstGeom prst="rect">
            <a:avLst/>
          </a:prstGeom>
          <a:noFill/>
        </p:spPr>
        <p:txBody>
          <a:bodyPr wrap="square" lIns="136181" tIns="68090" rIns="136181" bIns="68090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  <a:latin typeface="Berlin Sans FB" pitchFamily="34" charset="0"/>
              </a:rPr>
              <a:t>M</a:t>
            </a:r>
            <a:r>
              <a:rPr lang="id-ID" sz="2800" dirty="0">
                <a:solidFill>
                  <a:srgbClr val="0070C0"/>
                </a:solidFill>
                <a:latin typeface="Berlin Sans FB" pitchFamily="34" charset="0"/>
              </a:rPr>
              <a:t>enjamin </a:t>
            </a:r>
            <a:r>
              <a:rPr lang="id-ID" sz="2800" dirty="0">
                <a:solidFill>
                  <a:srgbClr val="FF0000"/>
                </a:solidFill>
                <a:latin typeface="Berlin Sans FB" pitchFamily="34" charset="0"/>
              </a:rPr>
              <a:t>efisien</a:t>
            </a:r>
            <a:r>
              <a:rPr lang="en-US" sz="2800" dirty="0" err="1">
                <a:solidFill>
                  <a:srgbClr val="FF0000"/>
                </a:solidFill>
                <a:latin typeface="Berlin Sans FB" pitchFamily="34" charset="0"/>
              </a:rPr>
              <a:t>si</a:t>
            </a:r>
            <a:r>
              <a:rPr lang="id-ID" sz="2800" dirty="0">
                <a:solidFill>
                  <a:srgbClr val="FF0000"/>
                </a:solidFill>
                <a:latin typeface="Berlin Sans FB" pitchFamily="34" charset="0"/>
              </a:rPr>
              <a:t> dan efektif</a:t>
            </a:r>
            <a:r>
              <a:rPr lang="en-US" sz="2800" dirty="0" err="1">
                <a:solidFill>
                  <a:srgbClr val="FF0000"/>
                </a:solidFill>
                <a:latin typeface="Berlin Sans FB" pitchFamily="34" charset="0"/>
              </a:rPr>
              <a:t>itas</a:t>
            </a:r>
            <a:r>
              <a:rPr lang="en-US" sz="28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erlin Sans FB" pitchFamily="34" charset="0"/>
              </a:rPr>
              <a:t>pencapaian</a:t>
            </a:r>
            <a:r>
              <a:rPr lang="en-US" sz="2800" dirty="0">
                <a:solidFill>
                  <a:srgbClr val="FF0000"/>
                </a:solidFill>
                <a:latin typeface="Berlin Sans FB" pitchFamily="34" charset="0"/>
              </a:rPr>
              <a:t> SPM </a:t>
            </a:r>
            <a:r>
              <a:rPr lang="en-US" sz="2800" dirty="0" err="1">
                <a:solidFill>
                  <a:srgbClr val="FF0000"/>
                </a:solidFill>
                <a:latin typeface="Berlin Sans FB" pitchFamily="34" charset="0"/>
              </a:rPr>
              <a:t>dan</a:t>
            </a:r>
            <a:r>
              <a:rPr lang="en-US" sz="2800" dirty="0">
                <a:solidFill>
                  <a:srgbClr val="FF0000"/>
                </a:solidFill>
                <a:latin typeface="Berlin Sans FB" pitchFamily="34" charset="0"/>
              </a:rPr>
              <a:t> NSPK di </a:t>
            </a:r>
            <a:r>
              <a:rPr lang="en-US" sz="2800" dirty="0" err="1">
                <a:solidFill>
                  <a:srgbClr val="FF0000"/>
                </a:solidFill>
                <a:latin typeface="Berlin Sans FB" pitchFamily="34" charset="0"/>
              </a:rPr>
              <a:t>Kab</a:t>
            </a:r>
            <a:r>
              <a:rPr lang="en-US" sz="2800" dirty="0">
                <a:solidFill>
                  <a:srgbClr val="FF0000"/>
                </a:solidFill>
                <a:latin typeface="Berlin Sans FB" pitchFamily="34" charset="0"/>
              </a:rPr>
              <a:t>/Kota </a:t>
            </a:r>
            <a:r>
              <a:rPr lang="en-US" sz="2800" dirty="0" err="1">
                <a:solidFill>
                  <a:srgbClr val="0070C0"/>
                </a:solidFill>
                <a:latin typeface="Berlin Sans FB" pitchFamily="34" charset="0"/>
              </a:rPr>
              <a:t>melalui</a:t>
            </a:r>
            <a:r>
              <a:rPr lang="en-US" sz="2800" dirty="0">
                <a:solidFill>
                  <a:srgbClr val="FF0000"/>
                </a:solidFill>
                <a:latin typeface="Berlin Sans FB" pitchFamily="34" charset="0"/>
              </a:rPr>
              <a:t> </a:t>
            </a:r>
            <a:r>
              <a:rPr lang="id-ID" sz="2800" dirty="0">
                <a:solidFill>
                  <a:srgbClr val="0070C0"/>
                </a:solidFill>
                <a:latin typeface="Berlin Sans FB" pitchFamily="34" charset="0"/>
              </a:rPr>
              <a:t>penyelenggaraan </a:t>
            </a:r>
            <a:r>
              <a:rPr lang="en-US" sz="2800" dirty="0" err="1">
                <a:solidFill>
                  <a:srgbClr val="0070C0"/>
                </a:solidFill>
                <a:latin typeface="Berlin Sans FB" pitchFamily="34" charset="0"/>
              </a:rPr>
              <a:t>kegiatan</a:t>
            </a:r>
            <a:r>
              <a:rPr lang="en-US" sz="28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Berlin Sans FB" pitchFamily="34" charset="0"/>
              </a:rPr>
              <a:t>dekon</a:t>
            </a:r>
            <a:r>
              <a:rPr lang="en-US" sz="2800" dirty="0">
                <a:solidFill>
                  <a:srgbClr val="0070C0"/>
                </a:solidFill>
                <a:latin typeface="Berlin Sans FB" pitchFamily="34" charset="0"/>
              </a:rPr>
              <a:t> </a:t>
            </a:r>
            <a:r>
              <a:rPr lang="en-US" sz="2800" dirty="0" err="1">
                <a:solidFill>
                  <a:srgbClr val="0070C0"/>
                </a:solidFill>
                <a:latin typeface="Berlin Sans FB" pitchFamily="34" charset="0"/>
              </a:rPr>
              <a:t>oleh</a:t>
            </a:r>
            <a:r>
              <a:rPr lang="en-US" sz="2800" dirty="0">
                <a:solidFill>
                  <a:srgbClr val="0070C0"/>
                </a:solidFill>
                <a:latin typeface="Berlin Sans FB" pitchFamily="34" charset="0"/>
              </a:rPr>
              <a:t>  </a:t>
            </a:r>
            <a:r>
              <a:rPr lang="id-ID" sz="2800" dirty="0">
                <a:solidFill>
                  <a:srgbClr val="0070C0"/>
                </a:solidFill>
                <a:latin typeface="Berlin Sans FB" pitchFamily="34" charset="0"/>
              </a:rPr>
              <a:t>Pem</a:t>
            </a:r>
            <a:r>
              <a:rPr lang="en-US" sz="2800" dirty="0">
                <a:solidFill>
                  <a:srgbClr val="0070C0"/>
                </a:solidFill>
                <a:latin typeface="Berlin Sans FB" pitchFamily="34" charset="0"/>
              </a:rPr>
              <a:t>prov.</a:t>
            </a:r>
            <a:endParaRPr lang="id-ID" sz="2800" dirty="0">
              <a:solidFill>
                <a:srgbClr val="0070C0"/>
              </a:solidFill>
              <a:latin typeface="Berlin Sans FB" pitchFamily="34" charset="0"/>
            </a:endParaRPr>
          </a:p>
          <a:p>
            <a:endParaRPr lang="en-US" altLang="ko-KR" sz="2800" dirty="0">
              <a:solidFill>
                <a:srgbClr val="0070C0"/>
              </a:solidFill>
              <a:latin typeface="Berlin Sans FB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36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-73599" y="5309745"/>
            <a:ext cx="12604493" cy="3727894"/>
            <a:chOff x="485019" y="1729132"/>
            <a:chExt cx="11404253" cy="4625368"/>
          </a:xfrm>
        </p:grpSpPr>
        <p:sp>
          <p:nvSpPr>
            <p:cNvPr id="6" name="Shape 6"/>
            <p:cNvSpPr/>
            <p:nvPr/>
          </p:nvSpPr>
          <p:spPr>
            <a:xfrm>
              <a:off x="2243319" y="5352612"/>
              <a:ext cx="2776532" cy="1001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8545" y="20083"/>
                    <a:pt x="17254" y="18521"/>
                    <a:pt x="15576" y="10666"/>
                  </a:cubicBezTo>
                  <a:cubicBezTo>
                    <a:pt x="13898" y="2812"/>
                    <a:pt x="12607" y="0"/>
                    <a:pt x="10800" y="0"/>
                  </a:cubicBezTo>
                  <a:cubicBezTo>
                    <a:pt x="8993" y="0"/>
                    <a:pt x="7702" y="2812"/>
                    <a:pt x="6024" y="10666"/>
                  </a:cubicBezTo>
                  <a:cubicBezTo>
                    <a:pt x="4346" y="18521"/>
                    <a:pt x="3055" y="19949"/>
                    <a:pt x="0" y="21600"/>
                  </a:cubicBez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2">
                <a:lumMod val="75000"/>
                <a:alpha val="85000"/>
              </a:schemeClr>
            </a:solidFill>
            <a:ln w="12700">
              <a:solidFill>
                <a:schemeClr val="tx1"/>
              </a:solidFill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3400"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7" name="Shape 6"/>
            <p:cNvSpPr/>
            <p:nvPr/>
          </p:nvSpPr>
          <p:spPr>
            <a:xfrm>
              <a:off x="7172149" y="4894121"/>
              <a:ext cx="2776532" cy="1460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8545" y="20083"/>
                    <a:pt x="17254" y="18521"/>
                    <a:pt x="15576" y="10666"/>
                  </a:cubicBezTo>
                  <a:cubicBezTo>
                    <a:pt x="13898" y="2812"/>
                    <a:pt x="12607" y="0"/>
                    <a:pt x="10800" y="0"/>
                  </a:cubicBezTo>
                  <a:cubicBezTo>
                    <a:pt x="8993" y="0"/>
                    <a:pt x="7702" y="2812"/>
                    <a:pt x="6024" y="10666"/>
                  </a:cubicBezTo>
                  <a:cubicBezTo>
                    <a:pt x="4346" y="18521"/>
                    <a:pt x="3055" y="19949"/>
                    <a:pt x="0" y="21600"/>
                  </a:cubicBez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6">
                <a:alpha val="85000"/>
              </a:schemeClr>
            </a:solidFill>
            <a:ln w="12700">
              <a:solidFill>
                <a:schemeClr val="tx1"/>
              </a:solidFill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3400"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8" name="Shape 6"/>
            <p:cNvSpPr/>
            <p:nvPr/>
          </p:nvSpPr>
          <p:spPr>
            <a:xfrm>
              <a:off x="5946569" y="4579969"/>
              <a:ext cx="2776532" cy="17745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8545" y="20083"/>
                    <a:pt x="17254" y="18521"/>
                    <a:pt x="15576" y="10666"/>
                  </a:cubicBezTo>
                  <a:cubicBezTo>
                    <a:pt x="13898" y="2812"/>
                    <a:pt x="12607" y="0"/>
                    <a:pt x="10800" y="0"/>
                  </a:cubicBezTo>
                  <a:cubicBezTo>
                    <a:pt x="8993" y="0"/>
                    <a:pt x="7702" y="2812"/>
                    <a:pt x="6024" y="10666"/>
                  </a:cubicBezTo>
                  <a:cubicBezTo>
                    <a:pt x="4346" y="18521"/>
                    <a:pt x="3055" y="19949"/>
                    <a:pt x="0" y="21600"/>
                  </a:cubicBez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5">
                <a:alpha val="85000"/>
              </a:schemeClr>
            </a:solidFill>
            <a:ln w="12700">
              <a:solidFill>
                <a:schemeClr val="tx1"/>
              </a:solidFill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3400"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9" name="Shape 6"/>
            <p:cNvSpPr/>
            <p:nvPr/>
          </p:nvSpPr>
          <p:spPr>
            <a:xfrm>
              <a:off x="4720989" y="4155439"/>
              <a:ext cx="2776532" cy="2199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8545" y="20083"/>
                    <a:pt x="17254" y="18521"/>
                    <a:pt x="15576" y="10666"/>
                  </a:cubicBezTo>
                  <a:cubicBezTo>
                    <a:pt x="13898" y="2812"/>
                    <a:pt x="12607" y="0"/>
                    <a:pt x="10800" y="0"/>
                  </a:cubicBezTo>
                  <a:cubicBezTo>
                    <a:pt x="8993" y="0"/>
                    <a:pt x="7702" y="2812"/>
                    <a:pt x="6024" y="10666"/>
                  </a:cubicBezTo>
                  <a:cubicBezTo>
                    <a:pt x="4346" y="18521"/>
                    <a:pt x="3055" y="19949"/>
                    <a:pt x="0" y="21600"/>
                  </a:cubicBez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12700">
              <a:solidFill>
                <a:schemeClr val="tx1"/>
              </a:solidFill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3400"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0" name="Shape 6"/>
            <p:cNvSpPr/>
            <p:nvPr/>
          </p:nvSpPr>
          <p:spPr>
            <a:xfrm>
              <a:off x="3468899" y="4681856"/>
              <a:ext cx="2776532" cy="1672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cubicBezTo>
                    <a:pt x="18545" y="20083"/>
                    <a:pt x="17254" y="18521"/>
                    <a:pt x="15576" y="10666"/>
                  </a:cubicBezTo>
                  <a:cubicBezTo>
                    <a:pt x="13898" y="2812"/>
                    <a:pt x="12607" y="0"/>
                    <a:pt x="10800" y="0"/>
                  </a:cubicBezTo>
                  <a:cubicBezTo>
                    <a:pt x="8993" y="0"/>
                    <a:pt x="7702" y="2812"/>
                    <a:pt x="6024" y="10666"/>
                  </a:cubicBezTo>
                  <a:cubicBezTo>
                    <a:pt x="4346" y="18521"/>
                    <a:pt x="3055" y="19949"/>
                    <a:pt x="0" y="21600"/>
                  </a:cubicBez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85000"/>
              </a:schemeClr>
            </a:solidFill>
            <a:ln w="12700">
              <a:solidFill>
                <a:schemeClr val="tx1"/>
              </a:solidFill>
              <a:miter lim="400000"/>
            </a:ln>
          </p:spPr>
          <p:txBody>
            <a:bodyPr lIns="0" tIns="0" rIns="0" bIns="0" anchor="ctr"/>
            <a:lstStyle/>
            <a:p>
              <a:pPr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3400"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6090015" y="4155438"/>
              <a:ext cx="0" cy="786759"/>
            </a:xfrm>
            <a:custGeom>
              <a:avLst/>
              <a:gdLst>
                <a:gd name="connsiteX0" fmla="*/ 0 w 0"/>
                <a:gd name="connsiteY0" fmla="*/ 1117600 h 1117600"/>
                <a:gd name="connsiteX1" fmla="*/ 0 w 0"/>
                <a:gd name="connsiteY1" fmla="*/ 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1117600">
                  <a:moveTo>
                    <a:pt x="0" y="1117600"/>
                  </a:move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tx1"/>
              </a:solidFill>
              <a:prstDash val="sysDash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3010953" y="5093492"/>
              <a:ext cx="605514" cy="443603"/>
            </a:xfrm>
            <a:custGeom>
              <a:avLst/>
              <a:gdLst>
                <a:gd name="connsiteX0" fmla="*/ 1198880 w 1198880"/>
                <a:gd name="connsiteY0" fmla="*/ 843280 h 843280"/>
                <a:gd name="connsiteX1" fmla="*/ 1198880 w 1198880"/>
                <a:gd name="connsiteY1" fmla="*/ 0 h 843280"/>
                <a:gd name="connsiteX2" fmla="*/ 0 w 1198880"/>
                <a:gd name="connsiteY2" fmla="*/ 0 h 84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8880" h="843280">
                  <a:moveTo>
                    <a:pt x="1198880" y="843280"/>
                  </a:moveTo>
                  <a:lnTo>
                    <a:pt x="1198880" y="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tx1"/>
              </a:solidFill>
              <a:prstDash val="sysDash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566160" y="3699047"/>
              <a:ext cx="1270000" cy="1201594"/>
            </a:xfrm>
            <a:custGeom>
              <a:avLst/>
              <a:gdLst>
                <a:gd name="connsiteX0" fmla="*/ 1270000 w 1270000"/>
                <a:gd name="connsiteY0" fmla="*/ 1706880 h 1706880"/>
                <a:gd name="connsiteX1" fmla="*/ 1270000 w 1270000"/>
                <a:gd name="connsiteY1" fmla="*/ 0 h 1706880"/>
                <a:gd name="connsiteX2" fmla="*/ 0 w 1270000"/>
                <a:gd name="connsiteY2" fmla="*/ 0 h 1706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70000" h="1706880">
                  <a:moveTo>
                    <a:pt x="1270000" y="1706880"/>
                  </a:moveTo>
                  <a:lnTo>
                    <a:pt x="1270000" y="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tx1"/>
              </a:solidFill>
              <a:prstDash val="sysDash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 flipH="1">
              <a:off x="8554720" y="4521567"/>
              <a:ext cx="934720" cy="593645"/>
            </a:xfrm>
            <a:custGeom>
              <a:avLst/>
              <a:gdLst>
                <a:gd name="connsiteX0" fmla="*/ 1198880 w 1198880"/>
                <a:gd name="connsiteY0" fmla="*/ 843280 h 843280"/>
                <a:gd name="connsiteX1" fmla="*/ 1198880 w 1198880"/>
                <a:gd name="connsiteY1" fmla="*/ 0 h 843280"/>
                <a:gd name="connsiteX2" fmla="*/ 0 w 1198880"/>
                <a:gd name="connsiteY2" fmla="*/ 0 h 843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98880" h="843280">
                  <a:moveTo>
                    <a:pt x="1198880" y="843280"/>
                  </a:moveTo>
                  <a:lnTo>
                    <a:pt x="1198880" y="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tx1"/>
              </a:solidFill>
              <a:prstDash val="sysDash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 flipH="1">
              <a:off x="7345680" y="3556000"/>
              <a:ext cx="1270000" cy="1244508"/>
            </a:xfrm>
            <a:custGeom>
              <a:avLst/>
              <a:gdLst>
                <a:gd name="connsiteX0" fmla="*/ 1270000 w 1270000"/>
                <a:gd name="connsiteY0" fmla="*/ 1706880 h 1706880"/>
                <a:gd name="connsiteX1" fmla="*/ 1270000 w 1270000"/>
                <a:gd name="connsiteY1" fmla="*/ 0 h 1706880"/>
                <a:gd name="connsiteX2" fmla="*/ 0 w 1270000"/>
                <a:gd name="connsiteY2" fmla="*/ 0 h 1706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270000" h="1706880">
                  <a:moveTo>
                    <a:pt x="1270000" y="1706880"/>
                  </a:moveTo>
                  <a:lnTo>
                    <a:pt x="1270000" y="0"/>
                  </a:lnTo>
                  <a:lnTo>
                    <a:pt x="0" y="0"/>
                  </a:lnTo>
                </a:path>
              </a:pathLst>
            </a:custGeom>
            <a:noFill/>
            <a:ln>
              <a:solidFill>
                <a:schemeClr val="tx1"/>
              </a:solidFill>
              <a:prstDash val="sysDash"/>
              <a:headEnd type="oval"/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5805778" y="3365191"/>
              <a:ext cx="570282" cy="859213"/>
            </a:xfrm>
            <a:prstGeom prst="rect">
              <a:avLst/>
            </a:prstGeom>
            <a:ln>
              <a:noFill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900" dirty="0">
                  <a:latin typeface="FontAwesome" pitchFamily="2" charset="0"/>
                  <a:sym typeface="Wingdings" panose="05000000000000000000" pitchFamily="2" charset="2"/>
                </a:rPr>
                <a:t></a:t>
              </a:r>
              <a:endParaRPr lang="en-US" sz="3900" dirty="0">
                <a:latin typeface="FontAwesome" pitchFamily="2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891027" y="3360444"/>
              <a:ext cx="570282" cy="859213"/>
            </a:xfrm>
            <a:prstGeom prst="rect">
              <a:avLst/>
            </a:prstGeom>
            <a:ln>
              <a:noFill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900" dirty="0">
                  <a:latin typeface="FontAwesome" pitchFamily="2" charset="0"/>
                  <a:sym typeface="Wingdings" panose="05000000000000000000" pitchFamily="2" charset="2"/>
                </a:rPr>
                <a:t></a:t>
              </a:r>
              <a:endParaRPr lang="en-US" sz="3900" dirty="0">
                <a:latin typeface="FontAwesome" pitchFamily="2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22654" y="3187799"/>
              <a:ext cx="570282" cy="859213"/>
            </a:xfrm>
            <a:prstGeom prst="rect">
              <a:avLst/>
            </a:prstGeom>
            <a:ln>
              <a:noFill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900" dirty="0">
                  <a:latin typeface="FontAwesome" pitchFamily="2" charset="0"/>
                  <a:sym typeface="Wingdings" panose="05000000000000000000" pitchFamily="2" charset="2"/>
                </a:rPr>
                <a:t></a:t>
              </a:r>
              <a:endParaRPr lang="en-US" sz="3900" dirty="0">
                <a:latin typeface="FontAwesome" pitchFamily="2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 rot="10800000" flipV="1">
              <a:off x="8160661" y="4071258"/>
              <a:ext cx="3220016" cy="859213"/>
            </a:xfrm>
            <a:prstGeom prst="rect">
              <a:avLst/>
            </a:prstGeom>
            <a:ln>
              <a:noFill/>
            </a:ln>
          </p:spPr>
          <p:txBody>
            <a:bodyPr wrap="square" anchor="ctr">
              <a:spAutoFit/>
            </a:bodyPr>
            <a:lstStyle/>
            <a:p>
              <a:pPr algn="ctr"/>
              <a:r>
                <a:rPr lang="en-US" sz="3900" dirty="0">
                  <a:latin typeface="FontAwesome" pitchFamily="2" charset="0"/>
                  <a:sym typeface="Wingdings" panose="05000000000000000000" pitchFamily="2" charset="2"/>
                </a:rPr>
                <a:t></a:t>
              </a:r>
              <a:endParaRPr lang="en-US" sz="3900" dirty="0">
                <a:latin typeface="FontAwesome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2491865" y="4741709"/>
              <a:ext cx="570282" cy="859213"/>
            </a:xfrm>
            <a:prstGeom prst="rect">
              <a:avLst/>
            </a:prstGeom>
            <a:ln>
              <a:noFill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3900" dirty="0">
                  <a:latin typeface="FontAwesome" pitchFamily="2" charset="0"/>
                  <a:sym typeface="Wingdings" panose="05000000000000000000" pitchFamily="2" charset="2"/>
                </a:rPr>
                <a:t></a:t>
              </a:r>
              <a:endParaRPr lang="en-US" sz="3900" dirty="0">
                <a:latin typeface="FontAwesome" pitchFamily="2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8335782" y="1805323"/>
              <a:ext cx="3553490" cy="25203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Penyusunan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dok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ren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&amp;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anggaran</a:t>
              </a:r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  <a:p>
              <a:pPr algn="ctr"/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Pelaksanaan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Bin</a:t>
              </a:r>
            </a:p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Program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stranas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di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daerah</a:t>
              </a:r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PAMJAB</a:t>
              </a:r>
            </a:p>
            <a:p>
              <a:pPr algn="ctr"/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Pemeriksaan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tujuan</a:t>
              </a:r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(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Psl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16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ayat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(3))</a:t>
              </a:r>
            </a:p>
            <a:p>
              <a:pPr algn="ctr"/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9877608" y="3992394"/>
              <a:ext cx="1667894" cy="148930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Reviu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,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Pemeriksaan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, Monitoring &amp;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Evaluasi</a:t>
              </a:r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250511" y="1729132"/>
              <a:ext cx="3989838" cy="217667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ITJEN DAGRI : Was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Umum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Prov</a:t>
              </a:r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ITJEN K/L : Was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Tek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Prov</a:t>
              </a:r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  <a:p>
              <a:pPr algn="ctr"/>
              <a:r>
                <a:rPr lang="en-US" sz="1800" b="1" dirty="0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GWPP : </a:t>
              </a:r>
              <a:r>
                <a:rPr lang="en-US" sz="1800" b="1" dirty="0" err="1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Wasum</a:t>
              </a:r>
              <a:r>
                <a:rPr lang="en-US" sz="1800" b="1" dirty="0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b="1" dirty="0" err="1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dan</a:t>
              </a:r>
              <a:r>
                <a:rPr lang="en-US" sz="1800" b="1" dirty="0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b="1" dirty="0" err="1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Tek</a:t>
              </a:r>
              <a:r>
                <a:rPr lang="en-US" sz="1800" b="1" dirty="0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b="1" dirty="0" err="1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Kab</a:t>
              </a:r>
              <a:r>
                <a:rPr lang="en-US" sz="1800" b="1" dirty="0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/</a:t>
              </a:r>
              <a:r>
                <a:rPr lang="en-US" sz="1800" b="1" dirty="0" err="1">
                  <a:solidFill>
                    <a:srgbClr val="FF0000"/>
                  </a:solidFill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kota</a:t>
              </a:r>
              <a:endParaRPr lang="en-US" sz="1800" b="1" dirty="0">
                <a:solidFill>
                  <a:srgbClr val="FF0000"/>
                </a:solidFill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ITDA :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Binwas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thd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Perangkat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Daerah</a:t>
              </a:r>
            </a:p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(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Psl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10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ayat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(1)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j.o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Psl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18)</a:t>
              </a:r>
            </a:p>
            <a:p>
              <a:pPr algn="ctr"/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24068" y="2715202"/>
              <a:ext cx="2386887" cy="183298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Was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Teknis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dilakukan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thd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pelaksanaan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substansi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urusan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yg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diserahkan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ke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daerah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.</a:t>
              </a:r>
            </a:p>
            <a:p>
              <a:pPr algn="ctr"/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(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Psl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10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ayat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(3))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85019" y="4737044"/>
              <a:ext cx="2151361" cy="138747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ts val="1564"/>
                </a:lnSpc>
              </a:pP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Was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dilakukan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o/ APIP</a:t>
              </a:r>
            </a:p>
            <a:p>
              <a:pPr algn="ctr">
                <a:lnSpc>
                  <a:spcPts val="1564"/>
                </a:lnSpc>
              </a:pP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Kompetensi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Pengawasan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Urusan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</a:t>
              </a:r>
            </a:p>
            <a:p>
              <a:pPr algn="ctr">
                <a:lnSpc>
                  <a:spcPts val="1564"/>
                </a:lnSpc>
              </a:pP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(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Psl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10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ayat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(12) &amp; </a:t>
              </a:r>
              <a:r>
                <a:rPr lang="en-US" sz="1800" dirty="0" err="1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Psl</a:t>
              </a:r>
              <a:r>
                <a:rPr lang="en-US" sz="1800" dirty="0">
                  <a:latin typeface="Arial Narrow" panose="020B0606020202030204" pitchFamily="34" charset="0"/>
                  <a:ea typeface="Raleway Medium" charset="0"/>
                  <a:cs typeface="Raleway Medium" charset="0"/>
                </a:rPr>
                <a:t> 16)</a:t>
              </a:r>
            </a:p>
            <a:p>
              <a:pPr algn="ctr">
                <a:lnSpc>
                  <a:spcPts val="1564"/>
                </a:lnSpc>
              </a:pPr>
              <a:endParaRPr lang="en-US" sz="1800" dirty="0">
                <a:latin typeface="Arial Narrow" panose="020B0606020202030204" pitchFamily="34" charset="0"/>
                <a:ea typeface="Raleway Medium" charset="0"/>
                <a:cs typeface="Raleway Medium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613270" y="5483592"/>
              <a:ext cx="963535" cy="4200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00" b="1" dirty="0">
                  <a:latin typeface="Arial Black" panose="020B0A04020102020204" pitchFamily="34" charset="0"/>
                  <a:ea typeface="Raleway" charset="0"/>
                  <a:cs typeface="Raleway" charset="0"/>
                </a:rPr>
                <a:t>WHERE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941461" y="5515127"/>
              <a:ext cx="811725" cy="4200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00" b="1" dirty="0">
                  <a:latin typeface="Arial Black" panose="020B0A04020102020204" pitchFamily="34" charset="0"/>
                  <a:ea typeface="Raleway" charset="0"/>
                  <a:cs typeface="Raleway" charset="0"/>
                </a:rPr>
                <a:t>WHEN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160661" y="5515127"/>
              <a:ext cx="969915" cy="4200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00" b="1" dirty="0">
                  <a:latin typeface="Arial Black" panose="020B0A04020102020204" pitchFamily="34" charset="0"/>
                  <a:ea typeface="Raleway" charset="0"/>
                  <a:cs typeface="Raleway" charset="0"/>
                </a:rPr>
                <a:t>HOW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176167" y="5576715"/>
              <a:ext cx="811725" cy="4200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00" dirty="0">
                  <a:latin typeface="Arial Black" panose="020B0A04020102020204" pitchFamily="34" charset="0"/>
                  <a:ea typeface="Raleway" charset="0"/>
                  <a:cs typeface="Raleway" charset="0"/>
                </a:rPr>
                <a:t>WHO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319371" y="5515126"/>
              <a:ext cx="924296" cy="4200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sz="1600" dirty="0">
                  <a:latin typeface="Arial Black" panose="020B0A04020102020204" pitchFamily="34" charset="0"/>
                  <a:ea typeface="Raleway" charset="0"/>
                  <a:cs typeface="Raleway" charset="0"/>
                </a:rPr>
                <a:t>WHAT</a:t>
              </a:r>
            </a:p>
          </p:txBody>
        </p:sp>
      </p:grpSp>
      <p:graphicFrame>
        <p:nvGraphicFramePr>
          <p:cNvPr id="59" name="Content Placeholder 5"/>
          <p:cNvGraphicFramePr>
            <a:graphicFrameLocks/>
          </p:cNvGraphicFramePr>
          <p:nvPr/>
        </p:nvGraphicFramePr>
        <p:xfrm>
          <a:off x="4116655" y="2347944"/>
          <a:ext cx="4179296" cy="26607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2" name="Right Arrow 21"/>
          <p:cNvSpPr/>
          <p:nvPr/>
        </p:nvSpPr>
        <p:spPr>
          <a:xfrm>
            <a:off x="3616310" y="2975224"/>
            <a:ext cx="279910" cy="119318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102138" tIns="51069" rIns="102138" bIns="51069" rtlCol="0" anchor="ctr"/>
          <a:lstStyle/>
          <a:p>
            <a:pPr algn="ctr"/>
            <a:endParaRPr lang="en-US"/>
          </a:p>
        </p:txBody>
      </p:sp>
      <p:sp>
        <p:nvSpPr>
          <p:cNvPr id="81" name="Right Arrow 80"/>
          <p:cNvSpPr/>
          <p:nvPr/>
        </p:nvSpPr>
        <p:spPr>
          <a:xfrm flipH="1">
            <a:off x="8388385" y="2975225"/>
            <a:ext cx="293083" cy="1100121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102138" tIns="51069" rIns="102138" bIns="51069" rtlCol="0" anchor="ctr"/>
          <a:lstStyle/>
          <a:p>
            <a:pPr algn="ctr"/>
            <a:endParaRPr lang="en-US"/>
          </a:p>
        </p:txBody>
      </p:sp>
      <p:grpSp>
        <p:nvGrpSpPr>
          <p:cNvPr id="27" name="Group 26"/>
          <p:cNvGrpSpPr/>
          <p:nvPr/>
        </p:nvGrpSpPr>
        <p:grpSpPr>
          <a:xfrm>
            <a:off x="8921103" y="1350467"/>
            <a:ext cx="3117917" cy="3312368"/>
            <a:chOff x="419823" y="1644403"/>
            <a:chExt cx="3109339" cy="2616711"/>
          </a:xfrm>
        </p:grpSpPr>
        <p:sp>
          <p:nvSpPr>
            <p:cNvPr id="75" name="TextBox 74"/>
            <p:cNvSpPr txBox="1"/>
            <p:nvPr/>
          </p:nvSpPr>
          <p:spPr>
            <a:xfrm>
              <a:off x="419823" y="2218755"/>
              <a:ext cx="3109339" cy="20423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83019" indent="-383019">
                <a:buFont typeface="+mj-lt"/>
                <a:buAutoNum type="arabicPeriod"/>
              </a:pPr>
              <a:r>
                <a:rPr lang="en-US" sz="1800" dirty="0" err="1">
                  <a:latin typeface="Arial Narrow" panose="020B0606020202030204" pitchFamily="34" charset="0"/>
                </a:rPr>
                <a:t>Pembagian</a:t>
              </a:r>
              <a:r>
                <a:rPr lang="en-US" sz="1800" dirty="0">
                  <a:latin typeface="Arial Narrow" panose="020B0606020202030204" pitchFamily="34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</a:rPr>
                <a:t>urusan</a:t>
              </a:r>
              <a:endParaRPr lang="en-US" sz="1800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 err="1">
                  <a:latin typeface="Arial Narrow" panose="020B0606020202030204" pitchFamily="34" charset="0"/>
                </a:rPr>
                <a:t>Kelembagaan</a:t>
              </a:r>
              <a:endParaRPr lang="en-US" sz="1800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 err="1">
                  <a:latin typeface="Arial Narrow" panose="020B0606020202030204" pitchFamily="34" charset="0"/>
                </a:rPr>
                <a:t>Kepegawaian</a:t>
              </a:r>
              <a:r>
                <a:rPr lang="en-US" sz="1800" dirty="0">
                  <a:latin typeface="Arial Narrow" panose="020B0606020202030204" pitchFamily="34" charset="0"/>
                </a:rPr>
                <a:t> &amp; PD</a:t>
              </a: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 err="1">
                  <a:latin typeface="Arial Narrow" panose="020B0606020202030204" pitchFamily="34" charset="0"/>
                </a:rPr>
                <a:t>Keuangan</a:t>
              </a:r>
              <a:r>
                <a:rPr lang="en-US" sz="1800" dirty="0">
                  <a:latin typeface="Arial Narrow" panose="020B0606020202030204" pitchFamily="34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</a:rPr>
                <a:t>daerah</a:t>
              </a:r>
              <a:endParaRPr lang="en-US" sz="1800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>
                  <a:latin typeface="Arial Narrow" panose="020B0606020202030204" pitchFamily="34" charset="0"/>
                </a:rPr>
                <a:t>Pembangunan </a:t>
              </a:r>
              <a:r>
                <a:rPr lang="en-US" sz="1800" dirty="0" err="1">
                  <a:latin typeface="Arial Narrow" panose="020B0606020202030204" pitchFamily="34" charset="0"/>
                </a:rPr>
                <a:t>daerah</a:t>
              </a:r>
              <a:endParaRPr lang="en-US" sz="1800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 err="1">
                  <a:latin typeface="Arial Narrow" panose="020B0606020202030204" pitchFamily="34" charset="0"/>
                </a:rPr>
                <a:t>Pelayanan</a:t>
              </a:r>
              <a:r>
                <a:rPr lang="en-US" sz="1800" dirty="0">
                  <a:latin typeface="Arial Narrow" panose="020B0606020202030204" pitchFamily="34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</a:rPr>
                <a:t>publik</a:t>
              </a:r>
              <a:endParaRPr lang="en-US" sz="1800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 err="1">
                  <a:latin typeface="Arial Narrow" panose="020B0606020202030204" pitchFamily="34" charset="0"/>
                </a:rPr>
                <a:t>Kerja</a:t>
              </a:r>
              <a:r>
                <a:rPr lang="en-US" sz="1800" dirty="0">
                  <a:latin typeface="Arial Narrow" panose="020B0606020202030204" pitchFamily="34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</a:rPr>
                <a:t>sama</a:t>
              </a:r>
              <a:r>
                <a:rPr lang="en-US" sz="1800" dirty="0">
                  <a:latin typeface="Arial Narrow" panose="020B0606020202030204" pitchFamily="34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</a:rPr>
                <a:t>daerah</a:t>
              </a:r>
              <a:endParaRPr lang="en-US" sz="1800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 err="1">
                  <a:latin typeface="Arial Narrow" panose="020B0606020202030204" pitchFamily="34" charset="0"/>
                </a:rPr>
                <a:t>Kebijakan</a:t>
              </a:r>
              <a:r>
                <a:rPr lang="en-US" sz="1800" dirty="0">
                  <a:latin typeface="Arial Narrow" panose="020B0606020202030204" pitchFamily="34" charset="0"/>
                </a:rPr>
                <a:t> </a:t>
              </a:r>
              <a:r>
                <a:rPr lang="en-US" sz="1800" dirty="0" err="1">
                  <a:latin typeface="Arial Narrow" panose="020B0606020202030204" pitchFamily="34" charset="0"/>
                </a:rPr>
                <a:t>daerah</a:t>
              </a:r>
              <a:endParaRPr lang="en-US" sz="1800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sz="1800" dirty="0">
                  <a:latin typeface="Arial Narrow" panose="020B0606020202030204" pitchFamily="34" charset="0"/>
                </a:rPr>
                <a:t>KDH &amp; DPRD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182362" y="1644403"/>
              <a:ext cx="2045840" cy="36470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Arial Narrow" panose="020B0606020202030204" pitchFamily="34" charset="0"/>
                </a:rPr>
                <a:t>WAS UMUM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80470" y="1146108"/>
            <a:ext cx="3123657" cy="2425707"/>
            <a:chOff x="8751280" y="1888347"/>
            <a:chExt cx="3111099" cy="1840691"/>
          </a:xfrm>
        </p:grpSpPr>
        <p:sp>
          <p:nvSpPr>
            <p:cNvPr id="76" name="TextBox 75"/>
            <p:cNvSpPr txBox="1"/>
            <p:nvPr/>
          </p:nvSpPr>
          <p:spPr>
            <a:xfrm>
              <a:off x="8751280" y="2257679"/>
              <a:ext cx="3111099" cy="14713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Capaian</a:t>
              </a:r>
              <a:r>
                <a:rPr lang="en-US" dirty="0">
                  <a:latin typeface="Arial Narrow" panose="020B0606020202030204" pitchFamily="34" charset="0"/>
                </a:rPr>
                <a:t> SPM</a:t>
              </a:r>
            </a:p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Ketaatan</a:t>
              </a:r>
              <a:r>
                <a:rPr lang="en-US" dirty="0">
                  <a:latin typeface="Arial Narrow" panose="020B0606020202030204" pitchFamily="34" charset="0"/>
                </a:rPr>
                <a:t> NSPK</a:t>
              </a:r>
            </a:p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Dampak</a:t>
              </a:r>
              <a:r>
                <a:rPr lang="en-US" dirty="0">
                  <a:latin typeface="Arial Narrow" panose="020B0606020202030204" pitchFamily="34" charset="0"/>
                </a:rPr>
                <a:t> </a:t>
              </a:r>
              <a:r>
                <a:rPr lang="en-US" dirty="0" err="1">
                  <a:latin typeface="Arial Narrow" panose="020B0606020202030204" pitchFamily="34" charset="0"/>
                </a:rPr>
                <a:t>pelaksanaan</a:t>
              </a:r>
              <a:r>
                <a:rPr lang="en-US" dirty="0">
                  <a:latin typeface="Arial Narrow" panose="020B0606020202030204" pitchFamily="34" charset="0"/>
                </a:rPr>
                <a:t> </a:t>
              </a:r>
              <a:r>
                <a:rPr lang="en-US" dirty="0" err="1">
                  <a:latin typeface="Arial Narrow" panose="020B0606020202030204" pitchFamily="34" charset="0"/>
                </a:rPr>
                <a:t>urusan</a:t>
              </a:r>
              <a:endParaRPr lang="en-US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Akuntabilitas</a:t>
              </a:r>
              <a:r>
                <a:rPr lang="en-US" dirty="0">
                  <a:latin typeface="Arial Narrow" panose="020B0606020202030204" pitchFamily="34" charset="0"/>
                </a:rPr>
                <a:t> APBN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9626610" y="1888347"/>
              <a:ext cx="1722304" cy="35032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Arial Narrow" panose="020B0606020202030204" pitchFamily="34" charset="0"/>
                </a:rPr>
                <a:t>WAS TEKNIS</a:t>
              </a: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07592" y="3706741"/>
            <a:ext cx="3123657" cy="2386055"/>
            <a:chOff x="8696885" y="1977082"/>
            <a:chExt cx="3111099" cy="1810602"/>
          </a:xfrm>
        </p:grpSpPr>
        <p:sp>
          <p:nvSpPr>
            <p:cNvPr id="84" name="TextBox 83"/>
            <p:cNvSpPr txBox="1"/>
            <p:nvPr/>
          </p:nvSpPr>
          <p:spPr>
            <a:xfrm>
              <a:off x="8696885" y="2316325"/>
              <a:ext cx="3111099" cy="14713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Pelaksanaan</a:t>
              </a:r>
              <a:r>
                <a:rPr lang="en-US" dirty="0">
                  <a:latin typeface="Arial Narrow" panose="020B0606020202030204" pitchFamily="34" charset="0"/>
                </a:rPr>
                <a:t> </a:t>
              </a:r>
              <a:r>
                <a:rPr lang="en-US" dirty="0" err="1">
                  <a:latin typeface="Arial Narrow" panose="020B0606020202030204" pitchFamily="34" charset="0"/>
                </a:rPr>
                <a:t>urusan</a:t>
              </a:r>
              <a:endParaRPr lang="en-US" dirty="0">
                <a:latin typeface="Arial Narrow" panose="020B0606020202030204" pitchFamily="34" charset="0"/>
              </a:endParaRPr>
            </a:p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Pelaksanaan</a:t>
              </a:r>
              <a:r>
                <a:rPr lang="en-US" dirty="0">
                  <a:latin typeface="Arial Narrow" panose="020B0606020202030204" pitchFamily="34" charset="0"/>
                </a:rPr>
                <a:t> TP APBD</a:t>
              </a:r>
            </a:p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Ketaatan</a:t>
              </a:r>
              <a:r>
                <a:rPr lang="en-US" dirty="0">
                  <a:latin typeface="Arial Narrow" panose="020B0606020202030204" pitchFamily="34" charset="0"/>
                </a:rPr>
                <a:t> NSPK</a:t>
              </a:r>
            </a:p>
            <a:p>
              <a:pPr marL="383019" indent="-383019">
                <a:buFont typeface="+mj-lt"/>
                <a:buAutoNum type="arabicPeriod"/>
              </a:pPr>
              <a:r>
                <a:rPr lang="en-US" dirty="0" err="1">
                  <a:latin typeface="Arial Narrow" panose="020B0606020202030204" pitchFamily="34" charset="0"/>
                </a:rPr>
                <a:t>Akuntabilitas</a:t>
              </a:r>
              <a:r>
                <a:rPr lang="en-US" dirty="0">
                  <a:latin typeface="Arial Narrow" panose="020B0606020202030204" pitchFamily="34" charset="0"/>
                </a:rPr>
                <a:t> APBD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8729450" y="1977082"/>
              <a:ext cx="2772839" cy="35032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Arial Narrow" panose="020B0606020202030204" pitchFamily="34" charset="0"/>
                </a:rPr>
                <a:t>BINWAS KDH THD PD</a:t>
              </a:r>
            </a:p>
          </p:txBody>
        </p:sp>
      </p:grpSp>
      <p:sp>
        <p:nvSpPr>
          <p:cNvPr id="29" name="Isosceles Triangle 28"/>
          <p:cNvSpPr/>
          <p:nvPr/>
        </p:nvSpPr>
        <p:spPr>
          <a:xfrm>
            <a:off x="4064268" y="1736737"/>
            <a:ext cx="4179296" cy="576213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102138" tIns="51069" rIns="102138" bIns="51069" rtlCol="0" anchor="ctr"/>
          <a:lstStyle/>
          <a:p>
            <a:pPr algn="ctr"/>
            <a:r>
              <a:rPr lang="en-US" sz="2700" dirty="0"/>
              <a:t>PEMDA</a:t>
            </a:r>
          </a:p>
        </p:txBody>
      </p:sp>
      <p:cxnSp>
        <p:nvCxnSpPr>
          <p:cNvPr id="31" name="Elbow Connector 30"/>
          <p:cNvCxnSpPr/>
          <p:nvPr/>
        </p:nvCxnSpPr>
        <p:spPr>
          <a:xfrm flipV="1">
            <a:off x="158135" y="5102431"/>
            <a:ext cx="12070862" cy="980717"/>
          </a:xfrm>
          <a:prstGeom prst="bentConnector3">
            <a:avLst>
              <a:gd name="adj1" fmla="val 35581"/>
            </a:avLst>
          </a:prstGeom>
          <a:ln w="190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43" name="Group 42"/>
          <p:cNvGrpSpPr/>
          <p:nvPr/>
        </p:nvGrpSpPr>
        <p:grpSpPr>
          <a:xfrm>
            <a:off x="69955" y="-81610"/>
            <a:ext cx="12092568" cy="1091567"/>
            <a:chOff x="69673" y="37655"/>
            <a:chExt cx="12043953" cy="828310"/>
          </a:xfrm>
        </p:grpSpPr>
        <p:grpSp>
          <p:nvGrpSpPr>
            <p:cNvPr id="44" name="Group 105"/>
            <p:cNvGrpSpPr>
              <a:grpSpLocks/>
            </p:cNvGrpSpPr>
            <p:nvPr/>
          </p:nvGrpSpPr>
          <p:grpSpPr bwMode="auto">
            <a:xfrm>
              <a:off x="69673" y="37655"/>
              <a:ext cx="12043953" cy="793750"/>
              <a:chOff x="0" y="0"/>
              <a:chExt cx="9067800" cy="1000148"/>
            </a:xfrm>
          </p:grpSpPr>
          <p:grpSp>
            <p:nvGrpSpPr>
              <p:cNvPr id="46" name="Group 11"/>
              <p:cNvGrpSpPr>
                <a:grpSpLocks/>
              </p:cNvGrpSpPr>
              <p:nvPr/>
            </p:nvGrpSpPr>
            <p:grpSpPr bwMode="auto">
              <a:xfrm>
                <a:off x="0" y="0"/>
                <a:ext cx="9067800" cy="1000148"/>
                <a:chOff x="0" y="204289"/>
                <a:chExt cx="9144000" cy="1081571"/>
              </a:xfrm>
            </p:grpSpPr>
            <p:grpSp>
              <p:nvGrpSpPr>
                <p:cNvPr id="49" name="Group 15"/>
                <p:cNvGrpSpPr>
                  <a:grpSpLocks/>
                </p:cNvGrpSpPr>
                <p:nvPr/>
              </p:nvGrpSpPr>
              <p:grpSpPr bwMode="auto">
                <a:xfrm>
                  <a:off x="0" y="642918"/>
                  <a:ext cx="9144000" cy="285752"/>
                  <a:chOff x="0" y="1828800"/>
                  <a:chExt cx="9144000" cy="304800"/>
                </a:xfrm>
              </p:grpSpPr>
              <p:sp>
                <p:nvSpPr>
                  <p:cNvPr id="52" name="Rectangle 51"/>
                  <p:cNvSpPr/>
                  <p:nvPr/>
                </p:nvSpPr>
                <p:spPr>
                  <a:xfrm>
                    <a:off x="0" y="1828800"/>
                    <a:ext cx="9144000" cy="152400"/>
                  </a:xfrm>
                  <a:prstGeom prst="rect">
                    <a:avLst/>
                  </a:prstGeom>
                  <a:solidFill>
                    <a:srgbClr val="FF0000"/>
                  </a:solidFill>
                  <a:ln>
                    <a:noFill/>
                  </a:ln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th-TH"/>
                  </a:p>
                </p:txBody>
              </p:sp>
              <p:sp>
                <p:nvSpPr>
                  <p:cNvPr id="53" name="Rectangle 52"/>
                  <p:cNvSpPr/>
                  <p:nvPr/>
                </p:nvSpPr>
                <p:spPr>
                  <a:xfrm>
                    <a:off x="0" y="1981200"/>
                    <a:ext cx="9144000" cy="15240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th-TH"/>
                  </a:p>
                </p:txBody>
              </p:sp>
            </p:grpSp>
            <p:pic>
              <p:nvPicPr>
                <p:cNvPr id="50" name="Picture 16" descr="National emblem of Indonesia Garuda Pancasila.svg"/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363044" y="204289"/>
                  <a:ext cx="747168" cy="1081571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  <p:pic>
              <p:nvPicPr>
                <p:cNvPr id="51" name="Picture 1" descr="logo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8171522" y="284979"/>
                  <a:ext cx="594333" cy="928778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</p:spPr>
            </p:pic>
          </p:grpSp>
          <p:sp>
            <p:nvSpPr>
              <p:cNvPr id="47" name="Content Placeholder 4"/>
              <p:cNvSpPr txBox="1">
                <a:spLocks/>
              </p:cNvSpPr>
              <p:nvPr/>
            </p:nvSpPr>
            <p:spPr>
              <a:xfrm>
                <a:off x="1420904" y="54305"/>
                <a:ext cx="2743200" cy="290520"/>
              </a:xfrm>
              <a:prstGeom prst="rect">
                <a:avLst/>
              </a:prstGeom>
              <a:ln w="31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/>
              <a:lstStyle>
                <a:lvl1pPr marL="342900" indent="-3429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"/>
                  <a:defRPr kumimoji="0" sz="32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"/>
                  <a:defRPr kumimoji="0"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"/>
                  <a:defRPr kumimoji="0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"/>
                  <a:defRPr kumimoji="0"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"/>
                  <a:defRPr kumimoji="0"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"/>
                  <a:defRPr kumimoji="0"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"/>
                  <a:defRPr kumimoji="0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"/>
                  <a:defRPr kumimoji="0" sz="1600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"/>
                  <a:defRPr kumimoji="0" sz="1400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  <a:defRPr/>
                </a:pPr>
                <a:r>
                  <a:rPr lang="en-US" sz="1600" b="1" dirty="0">
                    <a:solidFill>
                      <a:srgbClr val="FF0000"/>
                    </a:solidFill>
                    <a:latin typeface="Cambria" panose="02040503050406030204" pitchFamily="18" charset="0"/>
                  </a:rPr>
                  <a:t>KEMENTERIAN DALAM NEGERI</a:t>
                </a:r>
                <a:endParaRPr lang="id-ID" sz="1600" dirty="0">
                  <a:solidFill>
                    <a:srgbClr val="FF0000"/>
                  </a:solidFill>
                  <a:latin typeface="Cambria" panose="02040503050406030204" pitchFamily="18" charset="0"/>
                </a:endParaRPr>
              </a:p>
            </p:txBody>
          </p:sp>
          <p:sp>
            <p:nvSpPr>
              <p:cNvPr id="48" name="Content Placeholder 4"/>
              <p:cNvSpPr txBox="1">
                <a:spLocks/>
              </p:cNvSpPr>
              <p:nvPr/>
            </p:nvSpPr>
            <p:spPr>
              <a:xfrm>
                <a:off x="5745163" y="82882"/>
                <a:ext cx="2027237" cy="261942"/>
              </a:xfrm>
              <a:prstGeom prst="rect">
                <a:avLst/>
              </a:prstGeom>
              <a:ln w="31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/>
              <a:lstStyle>
                <a:lvl1pPr marL="342900" indent="-3429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"/>
                  <a:defRPr kumimoji="0" sz="32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"/>
                  <a:defRPr kumimoji="0" sz="2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"/>
                  <a:defRPr kumimoji="0" sz="24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70000"/>
                  <a:buFont typeface="Wingdings 2"/>
                  <a:buChar char=""/>
                  <a:defRPr kumimoji="0" sz="20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"/>
                  <a:defRPr kumimoji="0"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"/>
                  <a:defRPr kumimoji="0" sz="18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"/>
                  <a:defRPr kumimoji="0" sz="1600" kern="120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"/>
                  <a:defRPr kumimoji="0" sz="1600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60000"/>
                  <a:buFont typeface="Wingdings 2"/>
                  <a:buChar char=""/>
                  <a:defRPr kumimoji="0" sz="1400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  <a:defRPr/>
                </a:pPr>
                <a:r>
                  <a:rPr lang="en-US" sz="1600" b="1" dirty="0">
                    <a:solidFill>
                      <a:srgbClr val="FF0000"/>
                    </a:solidFill>
                    <a:latin typeface="Cambria" panose="02040503050406030204" pitchFamily="18" charset="0"/>
                  </a:rPr>
                  <a:t>REPUBLIK INDONESIA</a:t>
                </a:r>
                <a:endParaRPr lang="id-ID" sz="1600" dirty="0">
                  <a:solidFill>
                    <a:srgbClr val="FF0000"/>
                  </a:solidFill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45" name="Rectangle 44"/>
            <p:cNvSpPr/>
            <p:nvPr/>
          </p:nvSpPr>
          <p:spPr>
            <a:xfrm>
              <a:off x="1862236" y="486214"/>
              <a:ext cx="8970498" cy="379751"/>
            </a:xfrm>
            <a:prstGeom prst="rect">
              <a:avLst/>
            </a:prstGeom>
            <a:solidFill>
              <a:srgbClr val="FFFF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7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Berlin Sans FB" pitchFamily="34" charset="0"/>
                </a:rPr>
                <a:t>LINGKUP MONEV &amp; WAS SPM DAN NSPK (PP 12/2017)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218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6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0" name="Rectangle 9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7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5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70756" y="1062435"/>
            <a:ext cx="11366474" cy="6949290"/>
            <a:chOff x="2" y="214291"/>
            <a:chExt cx="9180561" cy="6239045"/>
          </a:xfrm>
        </p:grpSpPr>
        <p:sp>
          <p:nvSpPr>
            <p:cNvPr id="12" name="Rounded Rectangle 11"/>
            <p:cNvSpPr/>
            <p:nvPr/>
          </p:nvSpPr>
          <p:spPr>
            <a:xfrm>
              <a:off x="1571604" y="214291"/>
              <a:ext cx="6000792" cy="500063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800" b="1" spc="30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itchFamily="18" charset="0"/>
                </a:rPr>
                <a:t>PENGELOLAAN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179388" y="2782094"/>
              <a:ext cx="1079500" cy="4318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PUSAT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>
              <a:off x="1331914" y="2998094"/>
              <a:ext cx="360362" cy="1587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ounded Rectangle 14"/>
            <p:cNvSpPr/>
            <p:nvPr/>
          </p:nvSpPr>
          <p:spPr>
            <a:xfrm>
              <a:off x="1763714" y="2782094"/>
              <a:ext cx="1223962" cy="431800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PEMDA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3429003" y="2541637"/>
              <a:ext cx="1428750" cy="100806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1600" dirty="0">
                  <a:solidFill>
                    <a:srgbClr val="002060"/>
                  </a:solidFill>
                  <a:latin typeface="Bookman Old Style" pitchFamily="18" charset="0"/>
                </a:rPr>
                <a:t>PAD</a:t>
              </a:r>
              <a:r>
                <a:rPr lang="en-US" sz="1600" dirty="0">
                  <a:solidFill>
                    <a:srgbClr val="002060"/>
                  </a:solidFill>
                  <a:latin typeface="Bookman Old Style" pitchFamily="18" charset="0"/>
                </a:rPr>
                <a:t>/DBH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>
              <a:off x="3059113" y="2998094"/>
              <a:ext cx="360362" cy="1587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ounded Rectangle 17"/>
            <p:cNvSpPr/>
            <p:nvPr/>
          </p:nvSpPr>
          <p:spPr>
            <a:xfrm>
              <a:off x="5219701" y="2782094"/>
              <a:ext cx="1873250" cy="576262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rgbClr val="002060"/>
                  </a:solidFill>
                  <a:latin typeface="Bookman Old Style" pitchFamily="18" charset="0"/>
                </a:rPr>
                <a:t>Fiscal gap</a:t>
              </a: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4787909" y="2998094"/>
              <a:ext cx="360363" cy="1587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ounded Rectangle 19"/>
            <p:cNvSpPr/>
            <p:nvPr/>
          </p:nvSpPr>
          <p:spPr>
            <a:xfrm>
              <a:off x="7740700" y="4437856"/>
              <a:ext cx="792163" cy="431800"/>
            </a:xfrm>
            <a:prstGeom prst="roundRect">
              <a:avLst/>
            </a:prstGeom>
            <a:solidFill>
              <a:srgbClr val="92D05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dirty="0">
                  <a:solidFill>
                    <a:srgbClr val="002060"/>
                  </a:solidFill>
                  <a:latin typeface="Bookman Old Style" pitchFamily="18" charset="0"/>
                </a:rPr>
                <a:t>SPM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5683265" y="4248944"/>
              <a:ext cx="792163" cy="431800"/>
            </a:xfrm>
            <a:prstGeom prst="round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DAK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611188" y="3213894"/>
              <a:ext cx="0" cy="129540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611190" y="4507706"/>
              <a:ext cx="4968875" cy="1588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ounded Rectangle 23"/>
            <p:cNvSpPr/>
            <p:nvPr/>
          </p:nvSpPr>
          <p:spPr>
            <a:xfrm>
              <a:off x="468313" y="1413669"/>
              <a:ext cx="1511300" cy="431800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3</a:t>
              </a:r>
              <a:r>
                <a:rPr lang="en-US" dirty="0">
                  <a:solidFill>
                    <a:srgbClr val="002060"/>
                  </a:solidFill>
                  <a:latin typeface="Bookman Old Style" pitchFamily="18" charset="0"/>
                </a:rPr>
                <a:t>2</a:t>
              </a: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 Urusan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V="1">
              <a:off x="2051057" y="1413669"/>
              <a:ext cx="1008063" cy="21590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ounded Rectangle 25"/>
            <p:cNvSpPr/>
            <p:nvPr/>
          </p:nvSpPr>
          <p:spPr>
            <a:xfrm>
              <a:off x="6264279" y="1558135"/>
              <a:ext cx="2268538" cy="576263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Pelayanan Dasar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7667628" y="2277269"/>
              <a:ext cx="865188" cy="576262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SPM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 rot="5400000">
              <a:off x="7920038" y="2240799"/>
              <a:ext cx="360362" cy="1588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rot="16200000" flipH="1">
              <a:off x="7885113" y="4148931"/>
              <a:ext cx="431800" cy="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5400000">
              <a:off x="5868988" y="3574256"/>
              <a:ext cx="431800" cy="0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>
              <a:off x="6084890" y="3790156"/>
              <a:ext cx="1582737" cy="719138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ounded Rectangle 31"/>
            <p:cNvSpPr/>
            <p:nvPr/>
          </p:nvSpPr>
          <p:spPr>
            <a:xfrm>
              <a:off x="2987675" y="1845469"/>
              <a:ext cx="1800225" cy="431800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Urs. Pilihan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3059126" y="1197769"/>
              <a:ext cx="1512873" cy="431800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Urs.Wajib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cxnSp>
          <p:nvCxnSpPr>
            <p:cNvPr id="34" name="Straight Arrow Connector 33"/>
            <p:cNvCxnSpPr/>
            <p:nvPr/>
          </p:nvCxnSpPr>
          <p:spPr>
            <a:xfrm>
              <a:off x="2051057" y="1629569"/>
              <a:ext cx="1008063" cy="43180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/>
            <p:cNvCxnSpPr/>
            <p:nvPr/>
          </p:nvCxnSpPr>
          <p:spPr>
            <a:xfrm>
              <a:off x="4464056" y="1413757"/>
              <a:ext cx="1800225" cy="1587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>
              <a:endCxn id="26" idx="1"/>
            </p:cNvCxnSpPr>
            <p:nvPr/>
          </p:nvCxnSpPr>
          <p:spPr>
            <a:xfrm>
              <a:off x="4464056" y="1413669"/>
              <a:ext cx="1800225" cy="43180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Rounded Rectangle 36"/>
            <p:cNvSpPr/>
            <p:nvPr/>
          </p:nvSpPr>
          <p:spPr>
            <a:xfrm>
              <a:off x="6227763" y="1124744"/>
              <a:ext cx="2881312" cy="576262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dirty="0">
                  <a:solidFill>
                    <a:srgbClr val="002060"/>
                  </a:solidFill>
                  <a:latin typeface="Bookman Old Style" pitchFamily="18" charset="0"/>
                </a:rPr>
                <a:t>Non Pelayanan Dasar</a:t>
              </a:r>
              <a:endParaRPr lang="en-US" dirty="0">
                <a:solidFill>
                  <a:srgbClr val="002060"/>
                </a:solidFill>
                <a:latin typeface="Bookman Old Style" pitchFamily="18" charset="0"/>
              </a:endParaRPr>
            </a:p>
          </p:txBody>
        </p:sp>
        <p:cxnSp>
          <p:nvCxnSpPr>
            <p:cNvPr id="38" name="Straight Arrow Connector 37"/>
            <p:cNvCxnSpPr>
              <a:endCxn id="20" idx="1"/>
            </p:cNvCxnSpPr>
            <p:nvPr/>
          </p:nvCxnSpPr>
          <p:spPr>
            <a:xfrm>
              <a:off x="6588134" y="4509294"/>
              <a:ext cx="1152525" cy="144462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 rot="5400000" flipH="1" flipV="1">
              <a:off x="973159" y="2350337"/>
              <a:ext cx="1008063" cy="1588"/>
            </a:xfrm>
            <a:prstGeom prst="straightConnector1">
              <a:avLst/>
            </a:prstGeom>
            <a:ln w="22225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ounded Rectangle 39"/>
            <p:cNvSpPr/>
            <p:nvPr/>
          </p:nvSpPr>
          <p:spPr>
            <a:xfrm>
              <a:off x="7093000" y="2782094"/>
              <a:ext cx="2087563" cy="1008062"/>
            </a:xfrm>
            <a:prstGeom prst="roundRect">
              <a:avLst/>
            </a:prstGeom>
            <a:noFill/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id-ID" sz="1600" dirty="0">
                  <a:solidFill>
                    <a:srgbClr val="FF0000"/>
                  </a:solidFill>
                  <a:latin typeface="Bookman Old Style" pitchFamily="18" charset="0"/>
                </a:rPr>
                <a:t>Pendanaan berdasarkan pada standar pelayanan teknis dan regional cost </a:t>
              </a:r>
              <a:endParaRPr lang="en-US" sz="1600" dirty="0">
                <a:solidFill>
                  <a:srgbClr val="FF0000"/>
                </a:solidFill>
                <a:latin typeface="Bookman Old Style" pitchFamily="18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6300192" y="3749030"/>
              <a:ext cx="914400" cy="428625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16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DAU</a:t>
              </a:r>
            </a:p>
          </p:txBody>
        </p:sp>
        <p:cxnSp>
          <p:nvCxnSpPr>
            <p:cNvPr id="42" name="Straight Connector 41"/>
            <p:cNvCxnSpPr/>
            <p:nvPr/>
          </p:nvCxnSpPr>
          <p:spPr>
            <a:xfrm>
              <a:off x="405061" y="3213894"/>
              <a:ext cx="0" cy="302354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>
              <a:off x="411168" y="5605125"/>
              <a:ext cx="560435" cy="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Rounded Rectangle 43"/>
            <p:cNvSpPr/>
            <p:nvPr/>
          </p:nvSpPr>
          <p:spPr>
            <a:xfrm>
              <a:off x="971600" y="5373216"/>
              <a:ext cx="1259682" cy="4318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AU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itchFamily="18" charset="0"/>
                </a:rPr>
                <a:t>DEKON</a:t>
              </a:r>
              <a:endPara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endParaRPr>
            </a:p>
          </p:txBody>
        </p:sp>
        <p:sp>
          <p:nvSpPr>
            <p:cNvPr id="45" name="Rounded Rectangle 44"/>
            <p:cNvSpPr/>
            <p:nvPr/>
          </p:nvSpPr>
          <p:spPr>
            <a:xfrm>
              <a:off x="971600" y="6021536"/>
              <a:ext cx="1259682" cy="431800"/>
            </a:xfrm>
            <a:prstGeom prst="roundRect">
              <a:avLst/>
            </a:prstGeom>
            <a:solidFill>
              <a:srgbClr val="00B0F0"/>
            </a:solidFill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AU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itchFamily="18" charset="0"/>
                </a:rPr>
                <a:t>TP</a:t>
              </a:r>
              <a:endPara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endParaRPr>
            </a:p>
          </p:txBody>
        </p:sp>
        <p:cxnSp>
          <p:nvCxnSpPr>
            <p:cNvPr id="46" name="Straight Arrow Connector 45"/>
            <p:cNvCxnSpPr/>
            <p:nvPr/>
          </p:nvCxnSpPr>
          <p:spPr>
            <a:xfrm>
              <a:off x="411168" y="6237312"/>
              <a:ext cx="560435" cy="0"/>
            </a:xfrm>
            <a:prstGeom prst="straightConnector1">
              <a:avLst/>
            </a:prstGeom>
            <a:ln w="222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2" y="5085184"/>
              <a:ext cx="9109075" cy="0"/>
            </a:xfrm>
            <a:prstGeom prst="line">
              <a:avLst/>
            </a:prstGeom>
            <a:ln w="22225"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Oval 47"/>
            <p:cNvSpPr/>
            <p:nvPr/>
          </p:nvSpPr>
          <p:spPr>
            <a:xfrm>
              <a:off x="2771800" y="5445224"/>
              <a:ext cx="2592368" cy="792088"/>
            </a:xfrm>
            <a:prstGeom prst="ellipse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AU" sz="1200" b="1" dirty="0">
                  <a:solidFill>
                    <a:prstClr val="white"/>
                  </a:solidFill>
                </a:rPr>
                <a:t>DAERAH TIDAK BISA MELAKSANAKAN SENDIRI</a:t>
              </a:r>
            </a:p>
          </p:txBody>
        </p:sp>
        <p:sp>
          <p:nvSpPr>
            <p:cNvPr id="49" name="Right Brace 48"/>
            <p:cNvSpPr/>
            <p:nvPr/>
          </p:nvSpPr>
          <p:spPr>
            <a:xfrm>
              <a:off x="2375694" y="5373216"/>
              <a:ext cx="252090" cy="1008112"/>
            </a:xfrm>
            <a:prstGeom prst="rightBrac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AU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60354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6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0" name="Rectangle 9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7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5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2316560" y="690280"/>
            <a:ext cx="7429595" cy="55699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1" spc="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SPM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spc="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(PP No. 2 </a:t>
            </a:r>
            <a:r>
              <a:rPr lang="en-US" sz="1600" b="1" spc="3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Tahun</a:t>
            </a:r>
            <a:r>
              <a:rPr lang="en-US" sz="1600" b="1" spc="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2018)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56376"/>
              </p:ext>
            </p:extLst>
          </p:nvPr>
        </p:nvGraphicFramePr>
        <p:xfrm>
          <a:off x="239119" y="1402150"/>
          <a:ext cx="11584476" cy="7483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96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948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BIDANG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PROVINSI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KAB/KOTA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00">
                <a:tc>
                  <a:txBody>
                    <a:bodyPr/>
                    <a:lstStyle/>
                    <a:p>
                      <a:r>
                        <a:rPr lang="en-US" sz="1800" b="1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/>
                        <a:t>Pendidikan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Pendidikan</a:t>
                      </a:r>
                      <a:r>
                        <a:rPr lang="en-US" sz="1800" b="1" baseline="0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Menengah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Pendidikan</a:t>
                      </a:r>
                      <a:r>
                        <a:rPr lang="en-US" sz="1800" b="1" baseline="0" dirty="0">
                          <a:effectLst/>
                        </a:rPr>
                        <a:t> </a:t>
                      </a:r>
                      <a:r>
                        <a:rPr lang="en-US" sz="1800" b="1" baseline="0" dirty="0" err="1">
                          <a:effectLst/>
                        </a:rPr>
                        <a:t>K</a:t>
                      </a:r>
                      <a:r>
                        <a:rPr lang="en-US" sz="1800" b="1" dirty="0" err="1">
                          <a:effectLst/>
                        </a:rPr>
                        <a:t>husus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Pendidikan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Anak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Usia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Dini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Pendidikan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Pendidikan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Kesetaraan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4824">
                <a:tc>
                  <a:txBody>
                    <a:bodyPr/>
                    <a:lstStyle/>
                    <a:p>
                      <a:r>
                        <a:rPr lang="en-US" sz="1800" b="1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/>
                        <a:t>Kesehatan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Bagi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Penduduk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Terdampak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Krisis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Akibat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/ </a:t>
                      </a:r>
                      <a:r>
                        <a:rPr lang="en-US" sz="1800" b="1" dirty="0" err="1">
                          <a:effectLst/>
                        </a:rPr>
                        <a:t>atau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Berpotensi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Provinsi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Bagi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Penduduk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pada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Kondisi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Kejadian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Luar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Biasa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Provinsi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Ibu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Hamil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Ibu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Bersalin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Bayi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Baru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Lahir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Bayi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Baru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Lahir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Kesehatan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Pada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Usia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Pendidikan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/>
                        <a:t>Pekerjaan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Umum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Pemenuhan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Kebutuhan</a:t>
                      </a:r>
                      <a:r>
                        <a:rPr lang="en-US" sz="1800" b="1" dirty="0">
                          <a:effectLst/>
                        </a:rPr>
                        <a:t> Air </a:t>
                      </a:r>
                      <a:r>
                        <a:rPr lang="en-US" sz="1800" b="1" dirty="0" err="1">
                          <a:effectLst/>
                        </a:rPr>
                        <a:t>Minum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Curah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Lintas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Kabupaten</a:t>
                      </a:r>
                      <a:r>
                        <a:rPr lang="en-US" sz="1800" b="1" dirty="0">
                          <a:effectLst/>
                        </a:rPr>
                        <a:t>/Kota;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Penyediaan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Pengolahan</a:t>
                      </a:r>
                      <a:r>
                        <a:rPr lang="en-US" sz="1800" b="1" dirty="0">
                          <a:effectLst/>
                        </a:rPr>
                        <a:t> Air </a:t>
                      </a:r>
                      <a:r>
                        <a:rPr lang="en-US" sz="1800" b="1" dirty="0" err="1">
                          <a:effectLst/>
                        </a:rPr>
                        <a:t>Limbah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Domestik</a:t>
                      </a:r>
                      <a:r>
                        <a:rPr lang="en-US" sz="1800" b="1" dirty="0">
                          <a:effectLst/>
                        </a:rPr>
                        <a:t> Regional </a:t>
                      </a:r>
                      <a:r>
                        <a:rPr lang="en-US" sz="1800" b="1" dirty="0" err="1">
                          <a:effectLst/>
                        </a:rPr>
                        <a:t>Lintas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Kabupaten</a:t>
                      </a:r>
                      <a:r>
                        <a:rPr lang="en-US" sz="1800" b="1" dirty="0">
                          <a:effectLst/>
                        </a:rPr>
                        <a:t>/Kota.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Pemenuhan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Kebutuhan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Pokok</a:t>
                      </a:r>
                      <a:r>
                        <a:rPr lang="en-US" sz="1800" b="1" dirty="0">
                          <a:effectLst/>
                        </a:rPr>
                        <a:t> Air </a:t>
                      </a:r>
                      <a:r>
                        <a:rPr lang="en-US" sz="1800" b="1" dirty="0" err="1">
                          <a:effectLst/>
                        </a:rPr>
                        <a:t>Minum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Sehari-hari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Penyediaan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Pengolahan</a:t>
                      </a:r>
                      <a:r>
                        <a:rPr lang="en-US" sz="1800" b="1" dirty="0">
                          <a:effectLst/>
                        </a:rPr>
                        <a:t> Air </a:t>
                      </a:r>
                      <a:r>
                        <a:rPr lang="en-US" sz="1800" b="1" dirty="0" err="1">
                          <a:effectLst/>
                        </a:rPr>
                        <a:t>Limbah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domestik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/>
                        <a:t>Perumahan</a:t>
                      </a:r>
                      <a:r>
                        <a:rPr lang="en-US" sz="1800" b="1" dirty="0"/>
                        <a:t> Rakyat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/>
                        <a:t>Penyediaan</a:t>
                      </a:r>
                      <a:r>
                        <a:rPr lang="en-US" sz="1800" b="1" dirty="0"/>
                        <a:t> Dan </a:t>
                      </a:r>
                      <a:r>
                        <a:rPr lang="en-US" sz="1800" b="1" dirty="0" err="1"/>
                        <a:t>Rehabilitasi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Rumah</a:t>
                      </a:r>
                      <a:r>
                        <a:rPr lang="en-US" sz="1800" b="1" dirty="0"/>
                        <a:t> yang </a:t>
                      </a:r>
                      <a:r>
                        <a:rPr lang="en-US" sz="1800" b="1" dirty="0" err="1"/>
                        <a:t>Layak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Huni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Bagi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Korban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Bencana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Provinsi</a:t>
                      </a:r>
                      <a:r>
                        <a:rPr lang="en-US" sz="1800" b="1" dirty="0"/>
                        <a:t>; </a:t>
                      </a:r>
                      <a:r>
                        <a:rPr lang="en-US" sz="1800" b="1" dirty="0" err="1"/>
                        <a:t>dan</a:t>
                      </a:r>
                      <a:endParaRPr lang="en-US" sz="1800" b="1" dirty="0"/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/>
                        <a:t>Fasilitasi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Penyediaan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Rumah</a:t>
                      </a:r>
                      <a:r>
                        <a:rPr lang="en-US" sz="1800" b="1" dirty="0"/>
                        <a:t> yang </a:t>
                      </a:r>
                      <a:r>
                        <a:rPr lang="en-US" sz="1800" b="1" dirty="0" err="1"/>
                        <a:t>Layak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Huni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Bagi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Masyarakat</a:t>
                      </a:r>
                      <a:r>
                        <a:rPr lang="en-US" sz="1800" b="1" dirty="0"/>
                        <a:t> yang </a:t>
                      </a:r>
                      <a:r>
                        <a:rPr lang="en-US" sz="1800" b="1" dirty="0" err="1"/>
                        <a:t>Terkena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Relokasi</a:t>
                      </a:r>
                      <a:r>
                        <a:rPr lang="en-US" sz="1800" b="1" dirty="0"/>
                        <a:t> Program </a:t>
                      </a:r>
                      <a:r>
                        <a:rPr lang="en-US" sz="1800" b="1" dirty="0" err="1"/>
                        <a:t>Pemerintah</a:t>
                      </a:r>
                      <a:r>
                        <a:rPr lang="en-US" sz="1800" b="1" dirty="0"/>
                        <a:t> Daerah </a:t>
                      </a:r>
                      <a:r>
                        <a:rPr lang="en-US" sz="1800" b="1" dirty="0" err="1"/>
                        <a:t>Provinsi</a:t>
                      </a:r>
                      <a:r>
                        <a:rPr lang="en-US" sz="1800" b="1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Penyediaan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Rumah</a:t>
                      </a:r>
                      <a:r>
                        <a:rPr lang="en-US" sz="1800" b="1" dirty="0">
                          <a:effectLst/>
                        </a:rPr>
                        <a:t> yang </a:t>
                      </a:r>
                      <a:r>
                        <a:rPr lang="en-US" sz="1800" b="1" dirty="0" err="1">
                          <a:effectLst/>
                        </a:rPr>
                        <a:t>Layak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Huni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Bagi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Korban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Kabupaten</a:t>
                      </a:r>
                      <a:r>
                        <a:rPr lang="en-US" sz="1800" b="1" dirty="0">
                          <a:effectLst/>
                        </a:rPr>
                        <a:t>/Kota;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Fasilitasi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Penyediaan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Rumah</a:t>
                      </a:r>
                      <a:r>
                        <a:rPr lang="en-US" sz="1800" b="1" dirty="0">
                          <a:effectLst/>
                        </a:rPr>
                        <a:t> yang </a:t>
                      </a:r>
                      <a:r>
                        <a:rPr lang="en-US" sz="1800" b="1" dirty="0" err="1">
                          <a:effectLst/>
                        </a:rPr>
                        <a:t>Layak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Huni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Bagi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Masyarakat</a:t>
                      </a:r>
                      <a:r>
                        <a:rPr lang="en-US" sz="1800" b="1" dirty="0">
                          <a:effectLst/>
                        </a:rPr>
                        <a:t> yang </a:t>
                      </a:r>
                      <a:r>
                        <a:rPr lang="en-US" sz="1800" b="1" dirty="0" err="1">
                          <a:effectLst/>
                        </a:rPr>
                        <a:t>Terkena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Relokasi</a:t>
                      </a:r>
                      <a:r>
                        <a:rPr lang="en-US" sz="1800" b="1" dirty="0">
                          <a:effectLst/>
                        </a:rPr>
                        <a:t> Program </a:t>
                      </a:r>
                      <a:r>
                        <a:rPr lang="en-US" sz="1800" b="1" dirty="0" err="1">
                          <a:effectLst/>
                        </a:rPr>
                        <a:t>Pemerintah</a:t>
                      </a:r>
                      <a:r>
                        <a:rPr lang="en-US" sz="1800" b="1" dirty="0">
                          <a:effectLst/>
                        </a:rPr>
                        <a:t> Daerah </a:t>
                      </a:r>
                      <a:r>
                        <a:rPr lang="en-US" sz="1800" b="1" dirty="0" err="1">
                          <a:effectLst/>
                        </a:rPr>
                        <a:t>Kabupaten</a:t>
                      </a:r>
                      <a:r>
                        <a:rPr lang="en-US" sz="1800" b="1" dirty="0">
                          <a:effectLst/>
                        </a:rPr>
                        <a:t>/Kota.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6035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6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0" name="Rectangle 9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7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5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2316560" y="846411"/>
            <a:ext cx="7429595" cy="55699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4400" b="1" spc="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SPM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spc="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(PP No. 2 </a:t>
            </a:r>
            <a:r>
              <a:rPr lang="en-US" sz="1600" b="1" spc="3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Tahun</a:t>
            </a:r>
            <a:r>
              <a:rPr lang="en-US" sz="1600" b="1" spc="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 2018)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273624"/>
              </p:ext>
            </p:extLst>
          </p:nvPr>
        </p:nvGraphicFramePr>
        <p:xfrm>
          <a:off x="281651" y="1667975"/>
          <a:ext cx="11584476" cy="686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23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510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668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b="1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BIDANG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PROVINSI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KAB/KOTA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/>
                        <a:t>Ketentraman</a:t>
                      </a:r>
                      <a:r>
                        <a:rPr lang="en-US" sz="1800" b="1" dirty="0"/>
                        <a:t>, </a:t>
                      </a:r>
                      <a:r>
                        <a:rPr lang="en-US" sz="1800" b="1" dirty="0" err="1"/>
                        <a:t>Ketertiban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Umum</a:t>
                      </a:r>
                      <a:r>
                        <a:rPr lang="en-US" sz="1800" b="1" dirty="0"/>
                        <a:t>, </a:t>
                      </a:r>
                      <a:r>
                        <a:rPr lang="en-US" sz="1800" b="1" dirty="0" err="1"/>
                        <a:t>dan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Perlindungan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Masyarakat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/>
                        <a:t>Pelayanan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Ketenteraman</a:t>
                      </a:r>
                      <a:r>
                        <a:rPr lang="en-US" sz="1800" b="1" dirty="0"/>
                        <a:t> Dan </a:t>
                      </a:r>
                      <a:r>
                        <a:rPr lang="en-US" sz="1800" b="1" dirty="0" err="1"/>
                        <a:t>Ketertiban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Umum</a:t>
                      </a:r>
                      <a:r>
                        <a:rPr lang="en-US" sz="1800" b="1" dirty="0"/>
                        <a:t> </a:t>
                      </a:r>
                      <a:r>
                        <a:rPr lang="en-US" sz="1800" b="1" dirty="0" err="1"/>
                        <a:t>Provinsi</a:t>
                      </a:r>
                      <a:r>
                        <a:rPr lang="en-US" sz="1800" b="1" dirty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Ketenteraman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Ketertiban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Umum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Informasi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Rawan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Pencegahan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Kesiapsiagaan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terhadap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Penyelamatan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Evakuasi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Korban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Pelayanan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Penyelamatan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Evakuasi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Korban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</a:p>
                    <a:p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dirty="0"/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/>
                        <a:t>Sosial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Penyandang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Disabilitas</a:t>
                      </a:r>
                      <a:r>
                        <a:rPr lang="en-US" sz="1800" b="1" dirty="0">
                          <a:effectLst/>
                        </a:rPr>
                        <a:t>  </a:t>
                      </a:r>
                      <a:r>
                        <a:rPr lang="en-US" sz="1800" b="1" dirty="0" err="1">
                          <a:effectLst/>
                        </a:rPr>
                        <a:t>Telantar</a:t>
                      </a:r>
                      <a:r>
                        <a:rPr lang="en-US" sz="1800" b="1" dirty="0">
                          <a:effectLst/>
                        </a:rPr>
                        <a:t> Di </a:t>
                      </a:r>
                      <a:r>
                        <a:rPr lang="en-US" sz="1800" b="1" dirty="0" err="1">
                          <a:effectLst/>
                        </a:rPr>
                        <a:t>Dalam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Anak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Telantar</a:t>
                      </a:r>
                      <a:r>
                        <a:rPr lang="en-US" sz="1800" b="1" dirty="0">
                          <a:effectLst/>
                        </a:rPr>
                        <a:t> Di </a:t>
                      </a:r>
                      <a:r>
                        <a:rPr lang="en-US" sz="1800" b="1" dirty="0" err="1">
                          <a:effectLst/>
                        </a:rPr>
                        <a:t>Dalam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Lanjut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Usia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Telantar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Didalam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Tuna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Khususnya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Gelandangan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Pengemis</a:t>
                      </a:r>
                      <a:r>
                        <a:rPr lang="en-US" sz="1800" b="1" dirty="0">
                          <a:effectLst/>
                        </a:rPr>
                        <a:t> Di </a:t>
                      </a:r>
                      <a:r>
                        <a:rPr lang="en-US" sz="1800" b="1" dirty="0" err="1">
                          <a:effectLst/>
                        </a:rPr>
                        <a:t>Dalam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Perlindungan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Jaminan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Pada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Saat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Setelah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Tanggap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Darurat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Bagi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Korban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Provinsi</a:t>
                      </a:r>
                      <a:r>
                        <a:rPr lang="en-US" sz="1800" b="1" dirty="0">
                          <a:effectLst/>
                        </a:rPr>
                        <a:t>.</a:t>
                      </a:r>
                    </a:p>
                    <a:p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Penyandang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Disabilitas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Telantar</a:t>
                      </a:r>
                      <a:r>
                        <a:rPr lang="en-US" sz="1800" b="1" dirty="0">
                          <a:effectLst/>
                        </a:rPr>
                        <a:t> Di </a:t>
                      </a:r>
                      <a:r>
                        <a:rPr lang="en-US" sz="1800" b="1" dirty="0" err="1">
                          <a:effectLst/>
                        </a:rPr>
                        <a:t>Luar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Anak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Telantar</a:t>
                      </a:r>
                      <a:r>
                        <a:rPr lang="en-US" sz="1800" b="1" dirty="0">
                          <a:effectLst/>
                        </a:rPr>
                        <a:t> Di </a:t>
                      </a:r>
                      <a:r>
                        <a:rPr lang="en-US" sz="1800" b="1" dirty="0" err="1">
                          <a:effectLst/>
                        </a:rPr>
                        <a:t>Luar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Lanjut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Usia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Telantar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Diluar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</a:t>
                      </a: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Rehabilitasi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Dasar</a:t>
                      </a:r>
                      <a:r>
                        <a:rPr lang="en-US" sz="1800" b="1" dirty="0">
                          <a:effectLst/>
                        </a:rPr>
                        <a:t> Tuna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Khususnya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Gelandangan</a:t>
                      </a:r>
                      <a:r>
                        <a:rPr lang="en-US" sz="1800" b="1" dirty="0">
                          <a:effectLst/>
                        </a:rPr>
                        <a:t> Dan </a:t>
                      </a:r>
                      <a:r>
                        <a:rPr lang="en-US" sz="1800" b="1" dirty="0" err="1">
                          <a:effectLst/>
                        </a:rPr>
                        <a:t>Pengemis</a:t>
                      </a:r>
                      <a:r>
                        <a:rPr lang="en-US" sz="1800" b="1" dirty="0">
                          <a:effectLst/>
                        </a:rPr>
                        <a:t> Di </a:t>
                      </a:r>
                      <a:r>
                        <a:rPr lang="en-US" sz="1800" b="1" dirty="0" err="1">
                          <a:effectLst/>
                        </a:rPr>
                        <a:t>Luar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Panti</a:t>
                      </a:r>
                      <a:r>
                        <a:rPr lang="en-US" sz="1800" b="1" dirty="0">
                          <a:effectLst/>
                        </a:rPr>
                        <a:t>; </a:t>
                      </a:r>
                      <a:r>
                        <a:rPr lang="en-US" sz="1800" b="1" dirty="0" err="1">
                          <a:effectLst/>
                        </a:rPr>
                        <a:t>dan</a:t>
                      </a:r>
                      <a:endParaRPr lang="en-US" sz="1800" b="1" dirty="0">
                        <a:effectLst/>
                      </a:endParaRPr>
                    </a:p>
                    <a:p>
                      <a:pPr marL="457200" indent="-457200">
                        <a:buFont typeface="+mj-lt"/>
                        <a:buAutoNum type="alphaLcPeriod"/>
                      </a:pPr>
                      <a:r>
                        <a:rPr lang="en-US" sz="1800" b="1" dirty="0" err="1">
                          <a:effectLst/>
                        </a:rPr>
                        <a:t>Perlindungan</a:t>
                      </a:r>
                      <a:r>
                        <a:rPr lang="en-US" sz="1800" b="1" dirty="0">
                          <a:effectLst/>
                        </a:rPr>
                        <a:t> Dan </a:t>
                      </a:r>
                      <a:r>
                        <a:rPr lang="en-US" sz="1800" b="1" dirty="0" err="1">
                          <a:effectLst/>
                        </a:rPr>
                        <a:t>Jaminan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Sosial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Pada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Saat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Dansetelah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Tanggap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Darurat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Bencana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Bagi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Korbanbencana</a:t>
                      </a:r>
                      <a:r>
                        <a:rPr lang="en-US" sz="1800" b="1" dirty="0">
                          <a:effectLst/>
                        </a:rPr>
                        <a:t> </a:t>
                      </a:r>
                      <a:r>
                        <a:rPr lang="en-US" sz="1800" b="1" dirty="0" err="1">
                          <a:effectLst/>
                        </a:rPr>
                        <a:t>Kabupaten</a:t>
                      </a:r>
                      <a:r>
                        <a:rPr lang="en-US" sz="1800" b="1" dirty="0">
                          <a:effectLst/>
                        </a:rPr>
                        <a:t>/Kota.</a:t>
                      </a:r>
                    </a:p>
                    <a:p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6910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42" y="-89693"/>
            <a:ext cx="11808101" cy="1456393"/>
          </a:xfrm>
        </p:spPr>
        <p:txBody>
          <a:bodyPr>
            <a:normAutofit/>
          </a:bodyPr>
          <a:lstStyle/>
          <a:p>
            <a:pPr algn="l"/>
            <a:r>
              <a:rPr lang="en-US" altLang="ko-KR" b="1" dirty="0" err="1"/>
              <a:t>Pembinaan</a:t>
            </a:r>
            <a:r>
              <a:rPr lang="en-US" altLang="ko-KR" b="1" dirty="0"/>
              <a:t> </a:t>
            </a:r>
            <a:r>
              <a:rPr lang="en-US" altLang="ko-KR" b="1" dirty="0" err="1"/>
              <a:t>dan</a:t>
            </a:r>
            <a:r>
              <a:rPr lang="en-US" altLang="ko-KR" b="1" dirty="0"/>
              <a:t> </a:t>
            </a:r>
            <a:r>
              <a:rPr lang="en-US" altLang="ko-KR" b="1" dirty="0" err="1"/>
              <a:t>Pengawasan</a:t>
            </a:r>
            <a:br>
              <a:rPr lang="en-US" altLang="ko-KR" b="1" dirty="0"/>
            </a:br>
            <a:r>
              <a:rPr lang="en-US" altLang="ko-KR" sz="2000" b="1" dirty="0"/>
              <a:t>(</a:t>
            </a:r>
            <a:r>
              <a:rPr lang="en-US" altLang="ko-KR" sz="2000" b="1" dirty="0" err="1"/>
              <a:t>Pasal</a:t>
            </a:r>
            <a:r>
              <a:rPr lang="en-US" altLang="ko-KR" sz="2000" b="1" dirty="0"/>
              <a:t> 22 </a:t>
            </a:r>
            <a:r>
              <a:rPr lang="en-US" altLang="ko-KR" sz="2000" b="1" dirty="0" err="1"/>
              <a:t>Permendagri</a:t>
            </a:r>
            <a:r>
              <a:rPr lang="en-US" altLang="ko-KR" sz="2000" b="1" dirty="0"/>
              <a:t> No. 100 </a:t>
            </a:r>
            <a:r>
              <a:rPr lang="en-US" altLang="ko-KR" sz="2000" b="1" dirty="0" err="1"/>
              <a:t>Tahun</a:t>
            </a:r>
            <a:r>
              <a:rPr lang="en-US" altLang="ko-KR" sz="2000" b="1" dirty="0"/>
              <a:t> 2018 </a:t>
            </a:r>
            <a:r>
              <a:rPr lang="en-US" altLang="ko-KR" sz="2000" b="1" dirty="0" err="1"/>
              <a:t>tentang</a:t>
            </a:r>
            <a:r>
              <a:rPr lang="en-US" altLang="ko-KR" sz="2000" b="1" dirty="0"/>
              <a:t> </a:t>
            </a:r>
            <a:r>
              <a:rPr lang="en-US" altLang="ko-KR" sz="2000" b="1" dirty="0" err="1"/>
              <a:t>Penerapan</a:t>
            </a:r>
            <a:r>
              <a:rPr lang="en-US" altLang="ko-KR" sz="2000" b="1" dirty="0"/>
              <a:t> SPM)</a:t>
            </a:r>
            <a:endParaRPr lang="ko-KR" altLang="en-US" sz="2000" dirty="0"/>
          </a:p>
        </p:txBody>
      </p:sp>
      <p:grpSp>
        <p:nvGrpSpPr>
          <p:cNvPr id="3" name="Group 2"/>
          <p:cNvGrpSpPr/>
          <p:nvPr/>
        </p:nvGrpSpPr>
        <p:grpSpPr>
          <a:xfrm>
            <a:off x="1" y="3270324"/>
            <a:ext cx="4591635" cy="3745449"/>
            <a:chOff x="33493" y="1898118"/>
            <a:chExt cx="3429881" cy="2131610"/>
          </a:xfrm>
        </p:grpSpPr>
        <p:sp>
          <p:nvSpPr>
            <p:cNvPr id="13" name="Rectangle 12"/>
            <p:cNvSpPr/>
            <p:nvPr/>
          </p:nvSpPr>
          <p:spPr>
            <a:xfrm rot="3255844" flipH="1">
              <a:off x="716991" y="1214620"/>
              <a:ext cx="2062886" cy="3429881"/>
            </a:xfrm>
            <a:custGeom>
              <a:avLst/>
              <a:gdLst/>
              <a:ahLst/>
              <a:cxnLst/>
              <a:rect l="l" t="t" r="r" b="b"/>
              <a:pathLst>
                <a:path w="1574070" h="3149101">
                  <a:moveTo>
                    <a:pt x="1396232" y="177838"/>
                  </a:moveTo>
                  <a:cubicBezTo>
                    <a:pt x="1732682" y="514288"/>
                    <a:pt x="1732682" y="1059782"/>
                    <a:pt x="1396232" y="1396232"/>
                  </a:cubicBezTo>
                  <a:cubicBezTo>
                    <a:pt x="1059782" y="1732681"/>
                    <a:pt x="514289" y="1732681"/>
                    <a:pt x="177839" y="1396232"/>
                  </a:cubicBezTo>
                  <a:cubicBezTo>
                    <a:pt x="-158611" y="1059782"/>
                    <a:pt x="-158611" y="514288"/>
                    <a:pt x="177839" y="177838"/>
                  </a:cubicBezTo>
                  <a:cubicBezTo>
                    <a:pt x="514289" y="-158611"/>
                    <a:pt x="1059782" y="-158611"/>
                    <a:pt x="1396232" y="177838"/>
                  </a:cubicBezTo>
                  <a:close/>
                  <a:moveTo>
                    <a:pt x="1574070" y="0"/>
                  </a:moveTo>
                  <a:cubicBezTo>
                    <a:pt x="1139403" y="-434668"/>
                    <a:pt x="434668" y="-434668"/>
                    <a:pt x="0" y="0"/>
                  </a:cubicBezTo>
                  <a:cubicBezTo>
                    <a:pt x="-434668" y="434667"/>
                    <a:pt x="-434668" y="1139403"/>
                    <a:pt x="0" y="1574070"/>
                  </a:cubicBezTo>
                  <a:cubicBezTo>
                    <a:pt x="149565" y="1723636"/>
                    <a:pt x="331107" y="1821737"/>
                    <a:pt x="522925" y="1867116"/>
                  </a:cubicBezTo>
                  <a:lnTo>
                    <a:pt x="522925" y="3149101"/>
                  </a:lnTo>
                  <a:lnTo>
                    <a:pt x="1051145" y="3149101"/>
                  </a:lnTo>
                  <a:lnTo>
                    <a:pt x="1051145" y="1867115"/>
                  </a:lnTo>
                  <a:cubicBezTo>
                    <a:pt x="1242964" y="1821737"/>
                    <a:pt x="1424505" y="1723636"/>
                    <a:pt x="1574070" y="1574070"/>
                  </a:cubicBezTo>
                  <a:cubicBezTo>
                    <a:pt x="2008738" y="1139403"/>
                    <a:pt x="2008738" y="434667"/>
                    <a:pt x="157407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/>
            </a:p>
          </p:txBody>
        </p:sp>
        <p:sp>
          <p:nvSpPr>
            <p:cNvPr id="14" name="Round Same Side Corner Rectangle 13"/>
            <p:cNvSpPr/>
            <p:nvPr/>
          </p:nvSpPr>
          <p:spPr>
            <a:xfrm rot="14068490" flipH="1">
              <a:off x="-74470" y="3614727"/>
              <a:ext cx="528162" cy="30184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/>
            </a:p>
          </p:txBody>
        </p:sp>
      </p:grpSp>
      <p:pic>
        <p:nvPicPr>
          <p:cNvPr id="13315" name="Picture 3" descr="D:\KBM-정애\014-Fullppt\PNG이미지\지구본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243" y="3648398"/>
            <a:ext cx="1655225" cy="217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2987666" y="1493595"/>
            <a:ext cx="9077871" cy="1334242"/>
            <a:chOff x="2987666" y="1493595"/>
            <a:chExt cx="9077871" cy="1334242"/>
          </a:xfrm>
        </p:grpSpPr>
        <p:sp>
          <p:nvSpPr>
            <p:cNvPr id="19" name="Oval 18"/>
            <p:cNvSpPr/>
            <p:nvPr/>
          </p:nvSpPr>
          <p:spPr>
            <a:xfrm>
              <a:off x="2987666" y="1654732"/>
              <a:ext cx="879131" cy="1153883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6185" tIns="68092" rIns="136185" bIns="680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3931436" y="1493595"/>
              <a:ext cx="8134101" cy="1334242"/>
            </a:xfrm>
            <a:prstGeom prst="rect">
              <a:avLst/>
            </a:prstGeom>
            <a:noFill/>
          </p:spPr>
          <p:txBody>
            <a:bodyPr wrap="square" lIns="102138" tIns="51069" rIns="102138" bIns="51069" rtlCol="0">
              <a:spAutoFit/>
            </a:bodyPr>
            <a:lstStyle/>
            <a:p>
              <a:r>
                <a:rPr lang="en-US" sz="2000" b="1" dirty="0" err="1"/>
                <a:t>Menteri</a:t>
              </a:r>
              <a:r>
                <a:rPr lang="en-US" sz="2000" b="1" dirty="0"/>
                <a:t> </a:t>
              </a:r>
              <a:r>
                <a:rPr lang="en-US" sz="2000" b="1" dirty="0" err="1"/>
                <a:t>melalui</a:t>
              </a:r>
              <a:r>
                <a:rPr lang="en-US" sz="2000" b="1" dirty="0"/>
                <a:t> </a:t>
              </a:r>
              <a:r>
                <a:rPr lang="en-US" sz="2000" b="1" dirty="0" err="1"/>
                <a:t>Direktur</a:t>
              </a:r>
              <a:r>
                <a:rPr lang="en-US" sz="2000" b="1" dirty="0"/>
                <a:t> </a:t>
              </a:r>
              <a:r>
                <a:rPr lang="en-US" sz="2000" b="1" dirty="0" err="1"/>
                <a:t>Jenderal</a:t>
              </a:r>
              <a:r>
                <a:rPr lang="en-US" sz="2000" b="1" dirty="0"/>
                <a:t> </a:t>
              </a:r>
              <a:r>
                <a:rPr lang="en-US" sz="2000" b="1" dirty="0" err="1"/>
                <a:t>Bina</a:t>
              </a:r>
              <a:r>
                <a:rPr lang="en-US" sz="2000" b="1" dirty="0"/>
                <a:t> Pembangunan Daerah </a:t>
              </a:r>
              <a:r>
                <a:rPr lang="en-US" sz="2000" b="1" dirty="0" err="1"/>
                <a:t>melakukan</a:t>
              </a:r>
              <a:r>
                <a:rPr lang="en-US" sz="2000" b="1" dirty="0"/>
                <a:t> </a:t>
              </a:r>
              <a:r>
                <a:rPr lang="en-US" sz="2000" b="1" dirty="0" err="1"/>
                <a:t>pembinaan</a:t>
              </a:r>
              <a:r>
                <a:rPr lang="en-US" sz="2000" b="1" dirty="0"/>
                <a:t> </a:t>
              </a:r>
              <a:r>
                <a:rPr lang="en-US" sz="2000" b="1" dirty="0" err="1"/>
                <a:t>secara</a:t>
              </a:r>
              <a:r>
                <a:rPr lang="en-US" sz="2000" b="1" dirty="0"/>
                <a:t> </a:t>
              </a:r>
              <a:r>
                <a:rPr lang="en-US" sz="2000" b="1" dirty="0" err="1"/>
                <a:t>umum</a:t>
              </a:r>
              <a:r>
                <a:rPr lang="en-US" sz="2000" b="1" dirty="0"/>
                <a:t> </a:t>
              </a:r>
              <a:r>
                <a:rPr lang="en-US" sz="2000" b="1" dirty="0" err="1"/>
                <a:t>dan</a:t>
              </a:r>
              <a:r>
                <a:rPr lang="en-US" sz="2000" b="1" dirty="0"/>
                <a:t> </a:t>
              </a:r>
              <a:r>
                <a:rPr lang="en-US" sz="2000" b="1" dirty="0" err="1"/>
                <a:t>menteri</a:t>
              </a:r>
              <a:r>
                <a:rPr lang="en-US" sz="2000" b="1" dirty="0"/>
                <a:t> </a:t>
              </a:r>
              <a:r>
                <a:rPr lang="en-US" sz="2000" b="1" dirty="0" err="1"/>
                <a:t>teknis</a:t>
              </a:r>
              <a:r>
                <a:rPr lang="en-US" sz="2000" b="1" dirty="0"/>
                <a:t> yang </a:t>
              </a:r>
              <a:r>
                <a:rPr lang="en-US" sz="2000" b="1" dirty="0" err="1"/>
                <a:t>membidangi</a:t>
              </a:r>
              <a:r>
                <a:rPr lang="en-US" sz="2000" b="1" dirty="0"/>
                <a:t> </a:t>
              </a:r>
              <a:r>
                <a:rPr lang="en-US" sz="2000" b="1" dirty="0" err="1"/>
                <a:t>Urusan</a:t>
              </a:r>
              <a:r>
                <a:rPr lang="en-US" sz="2000" b="1" dirty="0"/>
                <a:t> </a:t>
              </a:r>
              <a:r>
                <a:rPr lang="en-US" sz="2000" b="1" dirty="0" err="1"/>
                <a:t>Pemerintahan</a:t>
              </a:r>
              <a:r>
                <a:rPr lang="en-US" sz="2000" b="1" dirty="0"/>
                <a:t> </a:t>
              </a:r>
              <a:r>
                <a:rPr lang="en-US" sz="2000" b="1" dirty="0" err="1"/>
                <a:t>Wajib</a:t>
              </a:r>
              <a:r>
                <a:rPr lang="en-US" sz="2000" b="1" dirty="0"/>
                <a:t> </a:t>
              </a:r>
              <a:r>
                <a:rPr lang="en-US" sz="2000" b="1" dirty="0" err="1"/>
                <a:t>Pelayanan</a:t>
              </a:r>
              <a:r>
                <a:rPr lang="en-US" sz="2000" b="1" dirty="0"/>
                <a:t> </a:t>
              </a:r>
              <a:r>
                <a:rPr lang="en-US" sz="2000" b="1" dirty="0" err="1"/>
                <a:t>Dasar</a:t>
              </a:r>
              <a:r>
                <a:rPr lang="en-US" sz="2000" b="1" dirty="0"/>
                <a:t> </a:t>
              </a:r>
              <a:r>
                <a:rPr lang="en-US" sz="2000" b="1" dirty="0" err="1"/>
                <a:t>melakukan</a:t>
              </a:r>
              <a:r>
                <a:rPr lang="en-US" sz="2000" b="1" dirty="0"/>
                <a:t> </a:t>
              </a:r>
              <a:r>
                <a:rPr lang="en-US" sz="2000" b="1" dirty="0" err="1"/>
                <a:t>pembinaan</a:t>
              </a:r>
              <a:r>
                <a:rPr lang="en-US" sz="2000" b="1" dirty="0"/>
                <a:t> </a:t>
              </a:r>
              <a:r>
                <a:rPr lang="en-US" sz="2000" b="1" dirty="0" err="1"/>
                <a:t>secara</a:t>
              </a:r>
              <a:r>
                <a:rPr lang="en-US" sz="2000" b="1" dirty="0"/>
                <a:t> </a:t>
              </a:r>
              <a:r>
                <a:rPr lang="en-US" sz="2000" b="1" dirty="0" err="1"/>
                <a:t>teknis</a:t>
              </a:r>
              <a:r>
                <a:rPr lang="en-US" sz="2000" b="1" dirty="0"/>
                <a:t> </a:t>
              </a:r>
              <a:r>
                <a:rPr lang="en-US" sz="2000" b="1" dirty="0" err="1"/>
                <a:t>terhadap</a:t>
              </a:r>
              <a:r>
                <a:rPr lang="en-US" sz="2000" b="1" dirty="0"/>
                <a:t> </a:t>
              </a:r>
              <a:r>
                <a:rPr lang="en-US" sz="2000" b="1" dirty="0" err="1"/>
                <a:t>Penerapan</a:t>
              </a:r>
              <a:r>
                <a:rPr lang="en-US" sz="2000" b="1" dirty="0"/>
                <a:t> SPM </a:t>
              </a:r>
              <a:r>
                <a:rPr lang="en-US" sz="2000" b="1" dirty="0" err="1"/>
                <a:t>daerah</a:t>
              </a:r>
              <a:r>
                <a:rPr lang="en-US" sz="2000" b="1" dirty="0"/>
                <a:t> </a:t>
              </a:r>
              <a:r>
                <a:rPr lang="en-US" sz="2000" b="1" dirty="0" err="1"/>
                <a:t>Provinsi</a:t>
              </a:r>
              <a:r>
                <a:rPr lang="en-US" sz="2000" b="1" dirty="0"/>
                <a:t>.</a:t>
              </a:r>
              <a:endPara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125291" y="2036763"/>
              <a:ext cx="629997" cy="461665"/>
            </a:xfrm>
            <a:prstGeom prst="rect">
              <a:avLst/>
            </a:prstGeom>
            <a:noFill/>
          </p:spPr>
          <p:txBody>
            <a:bodyPr wrap="square" lIns="102138" tIns="0" rIns="102138" bIns="0" rtlCol="0" anchor="ctr">
              <a:spAutoFit/>
            </a:bodyPr>
            <a:lstStyle/>
            <a:p>
              <a:pPr algn="ctr"/>
              <a:r>
                <a:rPr lang="id-ID" altLang="ko-KR" sz="3000" b="1" dirty="0">
                  <a:solidFill>
                    <a:schemeClr val="bg1"/>
                  </a:solidFill>
                  <a:cs typeface="Arial" pitchFamily="34" charset="0"/>
                </a:rPr>
                <a:t>1</a:t>
              </a:r>
              <a:endParaRPr lang="en-US" altLang="ko-KR" sz="30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057208" y="3093578"/>
            <a:ext cx="7905487" cy="1153883"/>
            <a:chOff x="3903449" y="2747468"/>
            <a:chExt cx="7905487" cy="1153883"/>
          </a:xfrm>
        </p:grpSpPr>
        <p:sp>
          <p:nvSpPr>
            <p:cNvPr id="21" name="Oval 20"/>
            <p:cNvSpPr/>
            <p:nvPr/>
          </p:nvSpPr>
          <p:spPr>
            <a:xfrm>
              <a:off x="3903449" y="2747468"/>
              <a:ext cx="879131" cy="115388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6185" tIns="68092" rIns="136185" bIns="680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796228" y="2984601"/>
              <a:ext cx="7012708" cy="718689"/>
            </a:xfrm>
            <a:prstGeom prst="rect">
              <a:avLst/>
            </a:prstGeom>
            <a:noFill/>
          </p:spPr>
          <p:txBody>
            <a:bodyPr wrap="square" lIns="102138" tIns="51069" rIns="102138" bIns="51069" rtlCol="0">
              <a:spAutoFit/>
            </a:bodyPr>
            <a:lstStyle/>
            <a:p>
              <a:r>
                <a:rPr lang="en-US" sz="2000" b="1" dirty="0" err="1"/>
                <a:t>Menteri</a:t>
              </a:r>
              <a:r>
                <a:rPr lang="en-US" sz="2000" b="1" dirty="0"/>
                <a:t> </a:t>
              </a:r>
              <a:r>
                <a:rPr lang="en-US" sz="2000" b="1" dirty="0" err="1"/>
                <a:t>melalui</a:t>
              </a:r>
              <a:r>
                <a:rPr lang="en-US" sz="2000" b="1" dirty="0"/>
                <a:t> </a:t>
              </a:r>
              <a:r>
                <a:rPr lang="en-US" sz="2000" b="1" dirty="0" err="1"/>
                <a:t>Inspektorat</a:t>
              </a:r>
              <a:r>
                <a:rPr lang="en-US" sz="2000" b="1" dirty="0"/>
                <a:t> </a:t>
              </a:r>
              <a:r>
                <a:rPr lang="en-US" sz="2000" b="1" dirty="0" err="1"/>
                <a:t>Jenderal</a:t>
              </a:r>
              <a:r>
                <a:rPr lang="en-US" sz="2000" b="1" dirty="0"/>
                <a:t> </a:t>
              </a:r>
              <a:r>
                <a:rPr lang="en-US" sz="2000" b="1" dirty="0" err="1"/>
                <a:t>melakukan</a:t>
              </a:r>
              <a:r>
                <a:rPr lang="en-US" sz="2000" b="1" dirty="0"/>
                <a:t> </a:t>
              </a:r>
              <a:r>
                <a:rPr lang="en-US" sz="2000" b="1" dirty="0" err="1"/>
                <a:t>pengawasan</a:t>
              </a:r>
              <a:r>
                <a:rPr lang="en-US" sz="2000" b="1" dirty="0"/>
                <a:t> </a:t>
              </a:r>
              <a:r>
                <a:rPr lang="en-US" sz="2000" b="1" dirty="0" err="1"/>
                <a:t>terhadap</a:t>
              </a:r>
              <a:r>
                <a:rPr lang="en-US" sz="2000" b="1" dirty="0"/>
                <a:t> </a:t>
              </a:r>
              <a:r>
                <a:rPr lang="en-US" sz="2000" b="1" dirty="0" err="1"/>
                <a:t>Penerapan</a:t>
              </a:r>
              <a:r>
                <a:rPr lang="en-US" sz="2000" b="1" dirty="0"/>
                <a:t> SPM </a:t>
              </a:r>
              <a:r>
                <a:rPr lang="en-US" sz="2000" b="1" dirty="0" err="1"/>
                <a:t>daerah</a:t>
              </a:r>
              <a:r>
                <a:rPr lang="en-US" sz="2000" b="1" dirty="0"/>
                <a:t> </a:t>
              </a:r>
              <a:r>
                <a:rPr lang="en-US" sz="2000" b="1" dirty="0" err="1"/>
                <a:t>provinsi</a:t>
              </a:r>
              <a:r>
                <a:rPr lang="en-US" sz="2000" b="1" dirty="0"/>
                <a:t>.</a:t>
              </a:r>
              <a:endPara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028015" y="3093578"/>
              <a:ext cx="629997" cy="461665"/>
            </a:xfrm>
            <a:prstGeom prst="rect">
              <a:avLst/>
            </a:prstGeom>
            <a:noFill/>
          </p:spPr>
          <p:txBody>
            <a:bodyPr wrap="square" lIns="102138" tIns="0" rIns="102138" bIns="0" rtlCol="0" anchor="ctr">
              <a:spAutoFit/>
            </a:bodyPr>
            <a:lstStyle/>
            <a:p>
              <a:pPr algn="ctr"/>
              <a:r>
                <a:rPr lang="id-ID" altLang="ko-KR" sz="3000" b="1" dirty="0">
                  <a:solidFill>
                    <a:schemeClr val="bg1"/>
                  </a:solidFill>
                  <a:cs typeface="Arial" pitchFamily="34" charset="0"/>
                </a:rPr>
                <a:t>2</a:t>
              </a:r>
              <a:endParaRPr lang="en-US" altLang="ko-KR" sz="30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182352" y="4544140"/>
            <a:ext cx="7520392" cy="1153883"/>
            <a:chOff x="4181096" y="4139244"/>
            <a:chExt cx="7520392" cy="1153883"/>
          </a:xfrm>
        </p:grpSpPr>
        <p:sp>
          <p:nvSpPr>
            <p:cNvPr id="18" name="Oval 17"/>
            <p:cNvSpPr/>
            <p:nvPr/>
          </p:nvSpPr>
          <p:spPr>
            <a:xfrm>
              <a:off x="4181096" y="4139244"/>
              <a:ext cx="879131" cy="1153883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6185" tIns="68092" rIns="136185" bIns="680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147009" y="4313308"/>
              <a:ext cx="6554479" cy="718689"/>
            </a:xfrm>
            <a:prstGeom prst="rect">
              <a:avLst/>
            </a:prstGeom>
            <a:noFill/>
          </p:spPr>
          <p:txBody>
            <a:bodyPr wrap="square" lIns="102138" tIns="51069" rIns="102138" bIns="51069" rtlCol="0">
              <a:spAutoFit/>
            </a:bodyPr>
            <a:lstStyle/>
            <a:p>
              <a:r>
                <a:rPr lang="en-US" sz="2000" b="1" dirty="0" err="1"/>
                <a:t>Gubernur</a:t>
              </a:r>
              <a:r>
                <a:rPr lang="en-US" sz="2000" b="1" dirty="0"/>
                <a:t> </a:t>
              </a:r>
              <a:r>
                <a:rPr lang="en-US" sz="2000" b="1" dirty="0" err="1"/>
                <a:t>melakukan</a:t>
              </a:r>
              <a:r>
                <a:rPr lang="en-US" sz="2000" b="1" dirty="0"/>
                <a:t> </a:t>
              </a:r>
              <a:r>
                <a:rPr lang="en-US" sz="2000" b="1" dirty="0" err="1"/>
                <a:t>pembinaan</a:t>
              </a:r>
              <a:r>
                <a:rPr lang="en-US" sz="2000" b="1" dirty="0"/>
                <a:t> </a:t>
              </a:r>
              <a:r>
                <a:rPr lang="en-US" sz="2000" b="1" dirty="0" err="1"/>
                <a:t>dan</a:t>
              </a:r>
              <a:r>
                <a:rPr lang="en-US" sz="2000" b="1" dirty="0"/>
                <a:t> </a:t>
              </a:r>
              <a:r>
                <a:rPr lang="en-US" sz="2000" b="1" dirty="0" err="1"/>
                <a:t>pengawasan</a:t>
              </a:r>
              <a:r>
                <a:rPr lang="en-US" sz="2000" b="1" dirty="0"/>
                <a:t> </a:t>
              </a:r>
              <a:r>
                <a:rPr lang="en-US" sz="2000" b="1" dirty="0" err="1"/>
                <a:t>Penerapan</a:t>
              </a:r>
              <a:r>
                <a:rPr lang="en-US" sz="2000" b="1" dirty="0"/>
                <a:t> SPM </a:t>
              </a:r>
              <a:r>
                <a:rPr lang="en-US" sz="2000" b="1" dirty="0" err="1"/>
                <a:t>daerah</a:t>
              </a:r>
              <a:r>
                <a:rPr lang="en-US" sz="2000" b="1" dirty="0"/>
                <a:t> </a:t>
              </a:r>
              <a:r>
                <a:rPr lang="en-US" sz="2000" b="1" dirty="0" err="1"/>
                <a:t>kabupaten</a:t>
              </a:r>
              <a:r>
                <a:rPr lang="en-US" sz="2000" b="1" dirty="0"/>
                <a:t>/</a:t>
              </a:r>
              <a:r>
                <a:rPr lang="en-US" sz="2000" b="1" dirty="0" err="1"/>
                <a:t>kota</a:t>
              </a:r>
              <a:r>
                <a:rPr lang="en-US" sz="2000" b="1" dirty="0"/>
                <a:t>.</a:t>
              </a:r>
              <a:endPara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305662" y="4485353"/>
              <a:ext cx="629997" cy="461665"/>
            </a:xfrm>
            <a:prstGeom prst="rect">
              <a:avLst/>
            </a:prstGeom>
            <a:noFill/>
          </p:spPr>
          <p:txBody>
            <a:bodyPr wrap="square" lIns="102138" tIns="0" rIns="102138" bIns="0" rtlCol="0" anchor="ctr">
              <a:spAutoFit/>
            </a:bodyPr>
            <a:lstStyle/>
            <a:p>
              <a:pPr algn="ctr"/>
              <a:r>
                <a:rPr lang="id-ID" altLang="ko-KR" sz="3000" b="1" dirty="0">
                  <a:solidFill>
                    <a:schemeClr val="bg1"/>
                  </a:solidFill>
                  <a:cs typeface="Arial" pitchFamily="34" charset="0"/>
                </a:rPr>
                <a:t>3</a:t>
              </a:r>
              <a:endParaRPr lang="en-US" altLang="ko-KR" sz="30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72334" y="5784072"/>
            <a:ext cx="7614858" cy="1153883"/>
            <a:chOff x="3903449" y="5515864"/>
            <a:chExt cx="7614858" cy="1153883"/>
          </a:xfrm>
        </p:grpSpPr>
        <p:sp>
          <p:nvSpPr>
            <p:cNvPr id="20" name="Oval 19"/>
            <p:cNvSpPr/>
            <p:nvPr/>
          </p:nvSpPr>
          <p:spPr>
            <a:xfrm>
              <a:off x="3903449" y="5515864"/>
              <a:ext cx="879131" cy="1153883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36185" tIns="68092" rIns="136185" bIns="680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963828" y="5784072"/>
              <a:ext cx="6554479" cy="718689"/>
            </a:xfrm>
            <a:prstGeom prst="rect">
              <a:avLst/>
            </a:prstGeom>
            <a:noFill/>
          </p:spPr>
          <p:txBody>
            <a:bodyPr wrap="square" lIns="102138" tIns="51069" rIns="102138" bIns="51069" rtlCol="0">
              <a:spAutoFit/>
            </a:bodyPr>
            <a:lstStyle/>
            <a:p>
              <a:r>
                <a:rPr lang="en-US" sz="2000" b="1" dirty="0" err="1"/>
                <a:t>Bupati</a:t>
              </a:r>
              <a:r>
                <a:rPr lang="en-US" sz="2000" b="1" dirty="0"/>
                <a:t>/</a:t>
              </a:r>
              <a:r>
                <a:rPr lang="en-US" sz="2000" b="1" dirty="0" err="1"/>
                <a:t>Wali</a:t>
              </a:r>
              <a:r>
                <a:rPr lang="en-US" sz="2000" b="1" dirty="0"/>
                <a:t> Kota </a:t>
              </a:r>
              <a:r>
                <a:rPr lang="en-US" sz="2000" b="1" dirty="0" err="1"/>
                <a:t>melakukan</a:t>
              </a:r>
              <a:r>
                <a:rPr lang="en-US" sz="2000" b="1" dirty="0"/>
                <a:t> </a:t>
              </a:r>
              <a:r>
                <a:rPr lang="en-US" sz="2000" b="1" dirty="0" err="1"/>
                <a:t>pembinaan</a:t>
              </a:r>
              <a:r>
                <a:rPr lang="en-US" sz="2000" b="1" dirty="0"/>
                <a:t> </a:t>
              </a:r>
              <a:r>
                <a:rPr lang="en-US" sz="2000" b="1" dirty="0" err="1"/>
                <a:t>dan</a:t>
              </a:r>
              <a:r>
                <a:rPr lang="en-US" sz="2000" b="1" dirty="0"/>
                <a:t> </a:t>
              </a:r>
              <a:r>
                <a:rPr lang="en-US" sz="2000" b="1" dirty="0" err="1"/>
                <a:t>pengawasan</a:t>
              </a:r>
              <a:r>
                <a:rPr lang="en-US" sz="2000" b="1" dirty="0"/>
                <a:t> </a:t>
              </a:r>
              <a:r>
                <a:rPr lang="en-US" sz="2000" b="1" dirty="0" err="1"/>
                <a:t>penerapan</a:t>
              </a:r>
              <a:r>
                <a:rPr lang="en-US" sz="2000" b="1" dirty="0"/>
                <a:t> SPM </a:t>
              </a:r>
              <a:r>
                <a:rPr lang="en-US" sz="2000" b="1" dirty="0" err="1"/>
                <a:t>daerah</a:t>
              </a:r>
              <a:r>
                <a:rPr lang="en-US" sz="2000" b="1" dirty="0"/>
                <a:t> </a:t>
              </a:r>
              <a:r>
                <a:rPr lang="en-US" sz="2000" b="1" dirty="0" err="1"/>
                <a:t>kabupaten</a:t>
              </a:r>
              <a:r>
                <a:rPr lang="en-US" sz="2000" b="1" dirty="0"/>
                <a:t>/</a:t>
              </a:r>
              <a:r>
                <a:rPr lang="en-US" sz="2000" b="1" dirty="0" err="1"/>
                <a:t>kota</a:t>
              </a:r>
              <a:r>
                <a:rPr lang="en-US" sz="2000" b="1" dirty="0"/>
                <a:t>.</a:t>
              </a:r>
              <a:endPara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028015" y="5872985"/>
              <a:ext cx="629997" cy="461665"/>
            </a:xfrm>
            <a:prstGeom prst="rect">
              <a:avLst/>
            </a:prstGeom>
            <a:noFill/>
          </p:spPr>
          <p:txBody>
            <a:bodyPr wrap="square" lIns="102138" tIns="0" rIns="102138" bIns="0" rtlCol="0" anchor="ctr">
              <a:spAutoFit/>
            </a:bodyPr>
            <a:lstStyle/>
            <a:p>
              <a:pPr algn="ctr"/>
              <a:r>
                <a:rPr lang="id-ID" altLang="ko-KR" sz="3000" b="1" dirty="0">
                  <a:solidFill>
                    <a:schemeClr val="bg1"/>
                  </a:solidFill>
                  <a:cs typeface="Arial" pitchFamily="34" charset="0"/>
                </a:rPr>
                <a:t>4</a:t>
              </a:r>
              <a:endParaRPr lang="en-US" altLang="ko-KR" sz="30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65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6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0" name="Rectangle 9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7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1" descr="logo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4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5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grpSp>
        <p:nvGrpSpPr>
          <p:cNvPr id="11" name="Group 1"/>
          <p:cNvGrpSpPr>
            <a:grpSpLocks/>
          </p:cNvGrpSpPr>
          <p:nvPr/>
        </p:nvGrpSpPr>
        <p:grpSpPr bwMode="auto">
          <a:xfrm>
            <a:off x="918091" y="1603460"/>
            <a:ext cx="10404956" cy="6673658"/>
            <a:chOff x="1007" y="1428"/>
            <a:chExt cx="10579" cy="6535"/>
          </a:xfrm>
        </p:grpSpPr>
        <p:sp>
          <p:nvSpPr>
            <p:cNvPr id="12" name="Oval 25"/>
            <p:cNvSpPr>
              <a:spLocks noChangeArrowheads="1"/>
            </p:cNvSpPr>
            <p:nvPr/>
          </p:nvSpPr>
          <p:spPr bwMode="auto">
            <a:xfrm>
              <a:off x="4533" y="1496"/>
              <a:ext cx="2644" cy="804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id-ID" sz="2100" b="1" dirty="0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Perencanaan</a:t>
              </a:r>
            </a:p>
          </p:txBody>
        </p:sp>
        <p:sp>
          <p:nvSpPr>
            <p:cNvPr id="13" name="Oval 24"/>
            <p:cNvSpPr>
              <a:spLocks noChangeArrowheads="1"/>
            </p:cNvSpPr>
            <p:nvPr/>
          </p:nvSpPr>
          <p:spPr bwMode="auto">
            <a:xfrm>
              <a:off x="3217" y="3311"/>
              <a:ext cx="1780" cy="748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Evaluasi</a:t>
              </a:r>
            </a:p>
          </p:txBody>
        </p:sp>
        <p:sp>
          <p:nvSpPr>
            <p:cNvPr id="14" name="Oval 23"/>
            <p:cNvSpPr>
              <a:spLocks noChangeArrowheads="1"/>
            </p:cNvSpPr>
            <p:nvPr/>
          </p:nvSpPr>
          <p:spPr bwMode="auto">
            <a:xfrm>
              <a:off x="7032" y="3273"/>
              <a:ext cx="2169" cy="786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Pelaksanaan</a:t>
              </a:r>
            </a:p>
          </p:txBody>
        </p:sp>
        <p:sp>
          <p:nvSpPr>
            <p:cNvPr id="15" name="AutoShape 22"/>
            <p:cNvSpPr>
              <a:spLocks noChangeArrowheads="1"/>
            </p:cNvSpPr>
            <p:nvPr/>
          </p:nvSpPr>
          <p:spPr bwMode="auto">
            <a:xfrm>
              <a:off x="6912" y="5649"/>
              <a:ext cx="2194" cy="635"/>
            </a:xfrm>
            <a:prstGeom prst="roundRect">
              <a:avLst>
                <a:gd name="adj" fmla="val 16667"/>
              </a:avLst>
            </a:prstGeom>
            <a:solidFill>
              <a:srgbClr val="00B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PELAKSANAAN</a:t>
              </a:r>
            </a:p>
          </p:txBody>
        </p:sp>
        <p:sp>
          <p:nvSpPr>
            <p:cNvPr id="16" name="AutoShape 21"/>
            <p:cNvSpPr>
              <a:spLocks noChangeArrowheads="1"/>
            </p:cNvSpPr>
            <p:nvPr/>
          </p:nvSpPr>
          <p:spPr bwMode="auto">
            <a:xfrm>
              <a:off x="3191" y="5554"/>
              <a:ext cx="1753" cy="635"/>
            </a:xfrm>
            <a:prstGeom prst="roundRect">
              <a:avLst>
                <a:gd name="adj" fmla="val 16667"/>
              </a:avLst>
            </a:prstGeom>
            <a:solidFill>
              <a:srgbClr val="0070C0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id-ID" sz="2100" b="1">
                  <a:solidFill>
                    <a:srgbClr val="FFFFFF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EVALUASI</a:t>
              </a:r>
            </a:p>
          </p:txBody>
        </p:sp>
        <p:sp>
          <p:nvSpPr>
            <p:cNvPr id="17" name="AutoShape 20"/>
            <p:cNvSpPr>
              <a:spLocks noChangeArrowheads="1"/>
            </p:cNvSpPr>
            <p:nvPr/>
          </p:nvSpPr>
          <p:spPr bwMode="auto">
            <a:xfrm>
              <a:off x="4806" y="2785"/>
              <a:ext cx="2324" cy="635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algn="ctr" eaLnBrk="1" hangingPunct="1"/>
              <a:r>
                <a:rPr lang="id-ID" sz="2100" b="1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PERENCANAAN</a:t>
              </a:r>
            </a:p>
          </p:txBody>
        </p:sp>
        <p:cxnSp>
          <p:nvCxnSpPr>
            <p:cNvPr id="18" name="AutoShape 19"/>
            <p:cNvCxnSpPr>
              <a:cxnSpLocks noChangeShapeType="1"/>
            </p:cNvCxnSpPr>
            <p:nvPr/>
          </p:nvCxnSpPr>
          <p:spPr bwMode="auto">
            <a:xfrm>
              <a:off x="6284" y="3420"/>
              <a:ext cx="1645" cy="2229"/>
            </a:xfrm>
            <a:prstGeom prst="straightConnector1">
              <a:avLst/>
            </a:prstGeom>
            <a:noFill/>
            <a:ln w="57150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9" name="AutoShape 18"/>
            <p:cNvCxnSpPr>
              <a:cxnSpLocks noChangeShapeType="1"/>
            </p:cNvCxnSpPr>
            <p:nvPr/>
          </p:nvCxnSpPr>
          <p:spPr bwMode="auto">
            <a:xfrm flipH="1">
              <a:off x="4283" y="3420"/>
              <a:ext cx="1501" cy="2134"/>
            </a:xfrm>
            <a:prstGeom prst="straightConnector1">
              <a:avLst/>
            </a:prstGeom>
            <a:noFill/>
            <a:ln w="57150">
              <a:solidFill>
                <a:srgbClr val="000000"/>
              </a:solidFill>
              <a:round/>
              <a:headEnd type="triangle" w="med" len="med"/>
              <a:tailEnd/>
            </a:ln>
          </p:spPr>
        </p:cxnSp>
        <p:cxnSp>
          <p:nvCxnSpPr>
            <p:cNvPr id="20" name="AutoShape 17"/>
            <p:cNvCxnSpPr>
              <a:cxnSpLocks noChangeShapeType="1"/>
            </p:cNvCxnSpPr>
            <p:nvPr/>
          </p:nvCxnSpPr>
          <p:spPr bwMode="auto">
            <a:xfrm>
              <a:off x="4944" y="6021"/>
              <a:ext cx="1968" cy="1"/>
            </a:xfrm>
            <a:prstGeom prst="straightConnector1">
              <a:avLst/>
            </a:prstGeom>
            <a:noFill/>
            <a:ln w="57150">
              <a:solidFill>
                <a:srgbClr val="000000"/>
              </a:solidFill>
              <a:round/>
              <a:headEnd type="triangle" w="med" len="med"/>
              <a:tailEnd/>
            </a:ln>
          </p:spPr>
        </p:cxnSp>
        <p:sp>
          <p:nvSpPr>
            <p:cNvPr id="21" name="Oval 16"/>
            <p:cNvSpPr>
              <a:spLocks noChangeArrowheads="1"/>
            </p:cNvSpPr>
            <p:nvPr/>
          </p:nvSpPr>
          <p:spPr bwMode="auto">
            <a:xfrm>
              <a:off x="3185" y="4487"/>
              <a:ext cx="2489" cy="804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 dirty="0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Perencanaan</a:t>
              </a:r>
            </a:p>
          </p:txBody>
        </p:sp>
        <p:sp>
          <p:nvSpPr>
            <p:cNvPr id="22" name="Oval 21"/>
            <p:cNvSpPr>
              <a:spLocks noChangeArrowheads="1"/>
            </p:cNvSpPr>
            <p:nvPr/>
          </p:nvSpPr>
          <p:spPr bwMode="auto">
            <a:xfrm>
              <a:off x="6504" y="4373"/>
              <a:ext cx="2583" cy="804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 dirty="0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Perencanaan</a:t>
              </a:r>
            </a:p>
          </p:txBody>
        </p:sp>
        <p:sp>
          <p:nvSpPr>
            <p:cNvPr id="23" name="Oval 14"/>
            <p:cNvSpPr>
              <a:spLocks noChangeArrowheads="1"/>
            </p:cNvSpPr>
            <p:nvPr/>
          </p:nvSpPr>
          <p:spPr bwMode="auto">
            <a:xfrm>
              <a:off x="9201" y="5649"/>
              <a:ext cx="2385" cy="786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 dirty="0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Pelaksanaan</a:t>
              </a:r>
            </a:p>
          </p:txBody>
        </p:sp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3185" y="6825"/>
              <a:ext cx="2489" cy="786"/>
            </a:xfrm>
            <a:prstGeom prst="ellipse">
              <a:avLst/>
            </a:prstGeom>
            <a:solidFill>
              <a:srgbClr val="92D05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 dirty="0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Pelaksanaan</a:t>
              </a:r>
            </a:p>
          </p:txBody>
        </p:sp>
        <p:sp>
          <p:nvSpPr>
            <p:cNvPr id="25" name="Oval 12"/>
            <p:cNvSpPr>
              <a:spLocks noChangeArrowheads="1"/>
            </p:cNvSpPr>
            <p:nvPr/>
          </p:nvSpPr>
          <p:spPr bwMode="auto">
            <a:xfrm>
              <a:off x="7032" y="6825"/>
              <a:ext cx="1780" cy="748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Evaluasi</a:t>
              </a:r>
            </a:p>
          </p:txBody>
        </p:sp>
        <p:sp>
          <p:nvSpPr>
            <p:cNvPr id="26" name="Oval 11"/>
            <p:cNvSpPr>
              <a:spLocks noChangeArrowheads="1"/>
            </p:cNvSpPr>
            <p:nvPr/>
          </p:nvSpPr>
          <p:spPr bwMode="auto">
            <a:xfrm>
              <a:off x="1100" y="5554"/>
              <a:ext cx="1780" cy="748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eaLnBrk="1" hangingPunct="1"/>
              <a:r>
                <a:rPr lang="id-ID" sz="2100" b="1">
                  <a:solidFill>
                    <a:srgbClr val="000000"/>
                  </a:solidFill>
                  <a:latin typeface="Calibri" pitchFamily="34" charset="0"/>
                  <a:ea typeface="Times New Roman" pitchFamily="18" charset="0"/>
                  <a:cs typeface="Arial" pitchFamily="34" charset="0"/>
                </a:rPr>
                <a:t>Evaluasi</a:t>
              </a:r>
            </a:p>
          </p:txBody>
        </p:sp>
        <p:sp>
          <p:nvSpPr>
            <p:cNvPr id="27" name="AutoShape 10"/>
            <p:cNvSpPr>
              <a:spLocks noChangeArrowheads="1"/>
            </p:cNvSpPr>
            <p:nvPr/>
          </p:nvSpPr>
          <p:spPr bwMode="auto">
            <a:xfrm>
              <a:off x="5159" y="4993"/>
              <a:ext cx="625" cy="2394"/>
            </a:xfrm>
            <a:prstGeom prst="curvedLeftArrow">
              <a:avLst>
                <a:gd name="adj1" fmla="val 76608"/>
                <a:gd name="adj2" fmla="val 153216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8" name="AutoShape 9"/>
            <p:cNvSpPr>
              <a:spLocks noChangeArrowheads="1"/>
            </p:cNvSpPr>
            <p:nvPr/>
          </p:nvSpPr>
          <p:spPr bwMode="auto">
            <a:xfrm rot="7268659">
              <a:off x="2104" y="5692"/>
              <a:ext cx="950" cy="3144"/>
            </a:xfrm>
            <a:prstGeom prst="curvedLeftArrow">
              <a:avLst>
                <a:gd name="adj1" fmla="val 66189"/>
                <a:gd name="adj2" fmla="val 132379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29" name="AutoShape 8"/>
            <p:cNvSpPr>
              <a:spLocks noChangeArrowheads="1"/>
            </p:cNvSpPr>
            <p:nvPr/>
          </p:nvSpPr>
          <p:spPr bwMode="auto">
            <a:xfrm rot="-7058687">
              <a:off x="2311" y="3810"/>
              <a:ext cx="809" cy="2154"/>
            </a:xfrm>
            <a:prstGeom prst="curvedLeftArrow">
              <a:avLst>
                <a:gd name="adj1" fmla="val 53251"/>
                <a:gd name="adj2" fmla="val 106502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0" name="AutoShape 7"/>
            <p:cNvSpPr>
              <a:spLocks noChangeArrowheads="1"/>
            </p:cNvSpPr>
            <p:nvPr/>
          </p:nvSpPr>
          <p:spPr bwMode="auto">
            <a:xfrm rot="-1563404">
              <a:off x="7239" y="1505"/>
              <a:ext cx="620" cy="2063"/>
            </a:xfrm>
            <a:prstGeom prst="curvedLeftArrow">
              <a:avLst>
                <a:gd name="adj1" fmla="val 66548"/>
                <a:gd name="adj2" fmla="val 133097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1" name="AutoShape 6"/>
            <p:cNvSpPr>
              <a:spLocks noChangeArrowheads="1"/>
            </p:cNvSpPr>
            <p:nvPr/>
          </p:nvSpPr>
          <p:spPr bwMode="auto">
            <a:xfrm rot="5268263">
              <a:off x="5677" y="2150"/>
              <a:ext cx="477" cy="4030"/>
            </a:xfrm>
            <a:prstGeom prst="curvedLeftArrow">
              <a:avLst>
                <a:gd name="adj1" fmla="val 168973"/>
                <a:gd name="adj2" fmla="val 337945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2" name="AutoShape 5"/>
            <p:cNvSpPr>
              <a:spLocks noChangeArrowheads="1"/>
            </p:cNvSpPr>
            <p:nvPr/>
          </p:nvSpPr>
          <p:spPr bwMode="auto">
            <a:xfrm rot="12925451">
              <a:off x="4138" y="1428"/>
              <a:ext cx="492" cy="2093"/>
            </a:xfrm>
            <a:prstGeom prst="curvedLeftArrow">
              <a:avLst>
                <a:gd name="adj1" fmla="val 92724"/>
                <a:gd name="adj2" fmla="val 185447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3" name="AutoShape 4"/>
            <p:cNvSpPr>
              <a:spLocks noChangeArrowheads="1"/>
            </p:cNvSpPr>
            <p:nvPr/>
          </p:nvSpPr>
          <p:spPr bwMode="auto">
            <a:xfrm rot="-3271016">
              <a:off x="9484" y="3793"/>
              <a:ext cx="413" cy="2394"/>
            </a:xfrm>
            <a:prstGeom prst="curvedLeftArrow">
              <a:avLst>
                <a:gd name="adj1" fmla="val 115932"/>
                <a:gd name="adj2" fmla="val 231864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4" name="AutoShape 3"/>
            <p:cNvSpPr>
              <a:spLocks noChangeArrowheads="1"/>
            </p:cNvSpPr>
            <p:nvPr/>
          </p:nvSpPr>
          <p:spPr bwMode="auto">
            <a:xfrm rot="3580427">
              <a:off x="8816" y="5956"/>
              <a:ext cx="1227" cy="2788"/>
            </a:xfrm>
            <a:prstGeom prst="curvedLeftArrow">
              <a:avLst>
                <a:gd name="adj1" fmla="val 45444"/>
                <a:gd name="adj2" fmla="val 90888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35" name="AutoShape 2"/>
            <p:cNvSpPr>
              <a:spLocks noChangeArrowheads="1"/>
            </p:cNvSpPr>
            <p:nvPr/>
          </p:nvSpPr>
          <p:spPr bwMode="auto">
            <a:xfrm rot="10800000">
              <a:off x="6305" y="4487"/>
              <a:ext cx="825" cy="2742"/>
            </a:xfrm>
            <a:prstGeom prst="curvedLeftArrow">
              <a:avLst>
                <a:gd name="adj1" fmla="val 66473"/>
                <a:gd name="adj2" fmla="val 132945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sz="2100" b="1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36" name="Title 2"/>
          <p:cNvSpPr txBox="1">
            <a:spLocks/>
          </p:cNvSpPr>
          <p:nvPr/>
        </p:nvSpPr>
        <p:spPr>
          <a:xfrm>
            <a:off x="612061" y="930094"/>
            <a:ext cx="11017092" cy="843094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1215828" rtl="0" eaLnBrk="1" latinLnBrk="0" hangingPunct="1">
              <a:spcBef>
                <a:spcPct val="0"/>
              </a:spcBef>
              <a:buNone/>
              <a:defRPr sz="59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700">
                <a:solidFill>
                  <a:srgbClr val="002060"/>
                </a:solidFill>
                <a:latin typeface="Calibri" pitchFamily="34" charset="0"/>
              </a:rPr>
              <a:t>KEDUDUKAN MONEV DLM </a:t>
            </a:r>
            <a:r>
              <a:rPr lang="en-US" sz="3700">
                <a:solidFill>
                  <a:srgbClr val="002060"/>
                </a:solidFill>
                <a:latin typeface="Calibri" pitchFamily="34" charset="0"/>
              </a:rPr>
              <a:t>PENGELOLAAN SPM</a:t>
            </a:r>
            <a:endParaRPr lang="id-ID" sz="3700" dirty="0">
              <a:solidFill>
                <a:srgbClr val="00206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535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8091" y="100420"/>
            <a:ext cx="10405031" cy="6025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id-ID" sz="3700" dirty="0">
                <a:solidFill>
                  <a:srgbClr val="002060"/>
                </a:solidFill>
                <a:latin typeface="Calibri" pitchFamily="34" charset="0"/>
              </a:rPr>
              <a:t>Perbedaan Monitoring &amp; Evaluasi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837197"/>
              </p:ext>
            </p:extLst>
          </p:nvPr>
        </p:nvGraphicFramePr>
        <p:xfrm>
          <a:off x="306031" y="803346"/>
          <a:ext cx="11629152" cy="80729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43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52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624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015">
                <a:tc>
                  <a:txBody>
                    <a:bodyPr/>
                    <a:lstStyle/>
                    <a:p>
                      <a:pPr algn="ctr"/>
                      <a:r>
                        <a:rPr lang="id-ID" sz="260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ASPEK</a:t>
                      </a: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60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MONITORING</a:t>
                      </a: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60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EVALUASI</a:t>
                      </a: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6812">
                <a:tc>
                  <a:txBody>
                    <a:bodyPr/>
                    <a:lstStyle/>
                    <a:p>
                      <a:r>
                        <a:rPr lang="id-ID" sz="2600" b="1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BATASAN</a:t>
                      </a: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id-ID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egiatan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pemantauan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yang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dilakukan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secara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berkala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untuk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mengetahui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pemenuhan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Jenis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Layanan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Dasar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Mutu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Pelayanan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Dasar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Hasil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 monitoring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kemudian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digunakan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untuk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penilaian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kinerja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Perangkat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Daerah,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Pengembangan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kapasitas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Daerah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Penyempurnaan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kebijakan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baseline="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penerapan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SPM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</a:t>
                      </a:r>
                      <a:r>
                        <a:rPr kumimoji="0" lang="en-US" sz="2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id-ID" sz="2600" dirty="0">
                        <a:solidFill>
                          <a:srgbClr val="002060"/>
                        </a:solidFill>
                        <a:latin typeface="Calibri" pitchFamily="34" charset="0"/>
                      </a:endParaRP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id-ID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egiatan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yang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dilakukan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untuk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mengetahui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hasil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guna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(output),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daya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guna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(outcome),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dan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manfaat</a:t>
                      </a:r>
                      <a:r>
                        <a:rPr kumimoji="0" lang="en-US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dari</a:t>
                      </a:r>
                      <a:r>
                        <a:rPr kumimoji="0" lang="id-ID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2600" b="1" kern="1200" dirty="0" err="1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pengelolaan</a:t>
                      </a:r>
                      <a:r>
                        <a:rPr kumimoji="0" lang="en-US" sz="2600" b="1" kern="1200" baseline="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SPM</a:t>
                      </a:r>
                      <a:r>
                        <a:rPr kumimoji="0" lang="id-ID" sz="2600" b="1" kern="1200" dirty="0">
                          <a:solidFill>
                            <a:srgbClr val="00206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.</a:t>
                      </a:r>
                      <a:endParaRPr lang="id-ID" sz="2600" b="1" dirty="0">
                        <a:solidFill>
                          <a:srgbClr val="002060"/>
                        </a:solidFill>
                        <a:latin typeface="Calibri" pitchFamily="34" charset="0"/>
                      </a:endParaRP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7110">
                <a:tc>
                  <a:txBody>
                    <a:bodyPr/>
                    <a:lstStyle/>
                    <a:p>
                      <a:r>
                        <a:rPr lang="id-ID" sz="2600" b="1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TAHAPAN/ WAKTU</a:t>
                      </a: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600" b="1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Pada saat p</a:t>
                      </a:r>
                      <a:r>
                        <a:rPr lang="en-US" sz="2600" b="1" dirty="0" err="1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enyusunan</a:t>
                      </a:r>
                      <a:r>
                        <a:rPr lang="en-US" sz="2600" b="1" baseline="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2600" b="1" baseline="0" dirty="0" err="1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rencana</a:t>
                      </a:r>
                      <a:r>
                        <a:rPr lang="en-US" sz="2600" b="1" baseline="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2600" b="1" baseline="0" dirty="0" err="1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pemenuhan</a:t>
                      </a:r>
                      <a:r>
                        <a:rPr lang="en-US" sz="2600" b="1" baseline="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2600" b="1" baseline="0" dirty="0" err="1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Pelayanan</a:t>
                      </a:r>
                      <a:r>
                        <a:rPr lang="en-US" sz="2600" b="1" baseline="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 </a:t>
                      </a:r>
                      <a:r>
                        <a:rPr lang="en-US" sz="2600" b="1" baseline="0" dirty="0" err="1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Dasar</a:t>
                      </a:r>
                      <a:r>
                        <a:rPr lang="id-ID" sz="2600" b="1" baseline="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 &amp; pelaksanaan </a:t>
                      </a:r>
                      <a:r>
                        <a:rPr lang="en-US" sz="2600" b="1" baseline="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SPM</a:t>
                      </a:r>
                      <a:r>
                        <a:rPr lang="id-ID" sz="2600" b="1" baseline="0" dirty="0">
                          <a:solidFill>
                            <a:srgbClr val="002060"/>
                          </a:solidFill>
                          <a:latin typeface="Calibri" pitchFamily="34" charset="0"/>
                        </a:rPr>
                        <a:t>, </a:t>
                      </a:r>
                      <a:endParaRPr lang="id-ID" sz="2600" b="1" dirty="0">
                        <a:solidFill>
                          <a:srgbClr val="002060"/>
                        </a:solidFill>
                        <a:latin typeface="Calibri" pitchFamily="34" charset="0"/>
                      </a:endParaRP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id-ID" sz="2600" kern="120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Dilaks. </a:t>
                      </a:r>
                      <a:r>
                        <a:rPr lang="en-US" sz="2600" kern="120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pada</a:t>
                      </a:r>
                      <a:r>
                        <a:rPr lang="en-US" sz="2600" kern="12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2600" kern="120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p</a:t>
                      </a:r>
                      <a:r>
                        <a:rPr lang="en-US" sz="2600" kern="120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enyusunan</a:t>
                      </a:r>
                      <a:r>
                        <a:rPr lang="en-US" sz="2600" kern="120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600" kern="120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rencana</a:t>
                      </a:r>
                      <a:r>
                        <a:rPr lang="en-US" sz="2600" kern="120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600" kern="120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pemenuhan</a:t>
                      </a:r>
                      <a:r>
                        <a:rPr lang="en-US" sz="2600" kern="120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600" kern="120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Pelayanan</a:t>
                      </a:r>
                      <a:r>
                        <a:rPr lang="en-US" sz="2600" kern="120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600" kern="120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Dasar</a:t>
                      </a:r>
                      <a:r>
                        <a:rPr lang="id-ID" sz="2600" kern="1200" dirty="0">
                          <a:solidFill>
                            <a:srgbClr val="002060"/>
                          </a:solidFill>
                          <a:latin typeface="Arial Rounded MT Bold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260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dgn tujuan</a:t>
                      </a:r>
                      <a:r>
                        <a:rPr lang="en-US" sz="26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 agar </a:t>
                      </a:r>
                      <a:r>
                        <a:rPr lang="en-US" sz="260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pelayanan</a:t>
                      </a:r>
                      <a:r>
                        <a:rPr lang="en-US" sz="26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en-US" sz="2600" baseline="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dasar</a:t>
                      </a:r>
                      <a:r>
                        <a:rPr lang="en-US" sz="26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en-US" sz="2600" baseline="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tersedia</a:t>
                      </a:r>
                      <a:r>
                        <a:rPr lang="en-US" sz="26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en-US" sz="2600" baseline="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secara</a:t>
                      </a:r>
                      <a:r>
                        <a:rPr lang="en-US" sz="26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en-US" sz="2600" baseline="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cukup</a:t>
                      </a:r>
                      <a:r>
                        <a:rPr lang="en-US" sz="26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en-US" sz="2600" baseline="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dan</a:t>
                      </a:r>
                      <a:r>
                        <a:rPr lang="en-US" sz="2600" baseline="0" dirty="0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 </a:t>
                      </a:r>
                      <a:r>
                        <a:rPr lang="en-US" sz="2600" baseline="0" dirty="0" err="1">
                          <a:solidFill>
                            <a:srgbClr val="002060"/>
                          </a:solidFill>
                          <a:latin typeface="Arial Rounded MT Bold" pitchFamily="34" charset="0"/>
                        </a:rPr>
                        <a:t>berkesinambungan</a:t>
                      </a:r>
                      <a:endParaRPr lang="id-ID" sz="2600" dirty="0">
                        <a:solidFill>
                          <a:srgbClr val="002060"/>
                        </a:solidFill>
                        <a:latin typeface="Calibri" pitchFamily="34" charset="0"/>
                      </a:endParaRPr>
                    </a:p>
                  </a:txBody>
                  <a:tcPr marL="122412" marR="122412" marT="60251" marB="60251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Flowchart: Document 4"/>
          <p:cNvSpPr/>
          <p:nvPr/>
        </p:nvSpPr>
        <p:spPr>
          <a:xfrm>
            <a:off x="10405031" y="100418"/>
            <a:ext cx="816081" cy="602509"/>
          </a:xfrm>
          <a:prstGeom prst="flowChartDocumen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88" tIns="60794" rIns="121588" bIns="60794" rtlCol="0" anchor="ctr"/>
          <a:lstStyle/>
          <a:p>
            <a:pPr algn="ctr"/>
            <a:r>
              <a:rPr lang="id-ID" b="1" dirty="0">
                <a:solidFill>
                  <a:srgbClr val="002060"/>
                </a:solidFill>
                <a:latin typeface="Calibri" pitchFamily="34" charset="0"/>
              </a:rPr>
              <a:t>1</a:t>
            </a:r>
          </a:p>
        </p:txBody>
      </p:sp>
      <p:pic>
        <p:nvPicPr>
          <p:cNvPr id="6" name="Picture 2" descr="DAGR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714" y="248596"/>
            <a:ext cx="695619" cy="66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422838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239874892"/>
              </p:ext>
            </p:extLst>
          </p:nvPr>
        </p:nvGraphicFramePr>
        <p:xfrm>
          <a:off x="306031" y="1004182"/>
          <a:ext cx="11629152" cy="67280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448243" y="903764"/>
            <a:ext cx="61205" cy="538274"/>
          </a:xfrm>
          <a:prstGeom prst="rect">
            <a:avLst/>
          </a:prstGeom>
          <a:noFill/>
        </p:spPr>
        <p:txBody>
          <a:bodyPr wrap="square" lIns="121588" tIns="60794" rIns="121588" bIns="60794" rtlCol="0">
            <a:spAutoFit/>
          </a:bodyPr>
          <a:lstStyle/>
          <a:p>
            <a:r>
              <a:rPr lang="en-US" sz="2700" dirty="0">
                <a:latin typeface="Arial Rounded MT Bold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46233" y="8309527"/>
            <a:ext cx="7956788" cy="53827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vert="horz" wrap="square" lIns="121588" tIns="60794" rIns="121588" bIns="60794" rtlCol="0">
            <a:spAutoFit/>
          </a:bodyPr>
          <a:lstStyle/>
          <a:p>
            <a:pPr algn="ctr"/>
            <a:r>
              <a:rPr lang="en-US" sz="2700" dirty="0">
                <a:solidFill>
                  <a:srgbClr val="002060"/>
                </a:solidFill>
                <a:latin typeface="Arial Rounded MT Bold" pitchFamily="34" charset="0"/>
              </a:rPr>
              <a:t>PELAPORAN</a:t>
            </a:r>
          </a:p>
        </p:txBody>
      </p:sp>
      <p:sp>
        <p:nvSpPr>
          <p:cNvPr id="9" name="Down Arrow 8"/>
          <p:cNvSpPr/>
          <p:nvPr/>
        </p:nvSpPr>
        <p:spPr>
          <a:xfrm>
            <a:off x="5610556" y="7631783"/>
            <a:ext cx="816081" cy="602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588" tIns="60794" rIns="121588" bIns="60794"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938192" y="200837"/>
            <a:ext cx="8646910" cy="61521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vert="horz" wrap="square" lIns="121588" tIns="60794" rIns="121588" bIns="60794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Calibri" pitchFamily="34" charset="0"/>
              </a:rPr>
              <a:t>ASPEK/TAHAPAN MONE</a:t>
            </a:r>
            <a:r>
              <a:rPr lang="id-ID" sz="3200" b="1" dirty="0">
                <a:solidFill>
                  <a:srgbClr val="002060"/>
                </a:solidFill>
                <a:latin typeface="Calibri" pitchFamily="34" charset="0"/>
              </a:rPr>
              <a:t>V </a:t>
            </a:r>
            <a:r>
              <a:rPr lang="en-US" sz="3200" b="1" dirty="0">
                <a:solidFill>
                  <a:srgbClr val="002060"/>
                </a:solidFill>
                <a:latin typeface="Calibri" pitchFamily="34" charset="0"/>
              </a:rPr>
              <a:t>PENGELOLAAN SPM</a:t>
            </a:r>
          </a:p>
        </p:txBody>
      </p:sp>
      <p:pic>
        <p:nvPicPr>
          <p:cNvPr id="13" name="Picture 2" descr="DAGR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6714" y="248596"/>
            <a:ext cx="695619" cy="66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0348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023747151"/>
              </p:ext>
            </p:extLst>
          </p:nvPr>
        </p:nvGraphicFramePr>
        <p:xfrm>
          <a:off x="408041" y="1004182"/>
          <a:ext cx="11527142" cy="7330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448243" y="903764"/>
            <a:ext cx="61205" cy="538274"/>
          </a:xfrm>
          <a:prstGeom prst="rect">
            <a:avLst/>
          </a:prstGeom>
          <a:noFill/>
        </p:spPr>
        <p:txBody>
          <a:bodyPr wrap="square" lIns="121588" tIns="60794" rIns="121588" bIns="60794" rtlCol="0">
            <a:spAutoFit/>
          </a:bodyPr>
          <a:lstStyle/>
          <a:p>
            <a:r>
              <a:rPr lang="en-US" sz="2700" dirty="0">
                <a:latin typeface="Arial Rounded MT Bold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38192" y="200837"/>
            <a:ext cx="7956788" cy="61521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vert="horz" wrap="square" lIns="121588" tIns="60794" rIns="121588" bIns="60794" rtlCol="0">
            <a:spAutoFit/>
          </a:bodyPr>
          <a:lstStyle/>
          <a:p>
            <a:pPr algn="ctr"/>
            <a:r>
              <a:rPr lang="id-ID" sz="3200" b="1" dirty="0">
                <a:solidFill>
                  <a:srgbClr val="002060"/>
                </a:solidFill>
                <a:latin typeface="Calibri" pitchFamily="34" charset="0"/>
              </a:rPr>
              <a:t>METODA MONEV  </a:t>
            </a:r>
            <a:r>
              <a:rPr lang="en-US" sz="3200" b="1" dirty="0">
                <a:solidFill>
                  <a:srgbClr val="002060"/>
                </a:solidFill>
                <a:latin typeface="Calibri" pitchFamily="34" charset="0"/>
              </a:rPr>
              <a:t>PENGELOLAAN SPM</a:t>
            </a:r>
          </a:p>
        </p:txBody>
      </p:sp>
      <p:pic>
        <p:nvPicPr>
          <p:cNvPr id="7" name="Picture 2" descr="DAGRI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6714" y="248596"/>
            <a:ext cx="695619" cy="66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30415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48CA332-D12D-4B64-B83A-B05C1B4C04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108587" y="4978364"/>
            <a:ext cx="6217524" cy="736525"/>
          </a:xfrm>
        </p:spPr>
        <p:txBody>
          <a:bodyPr>
            <a:normAutofit fontScale="85000" lnSpcReduction="10000"/>
          </a:bodyPr>
          <a:lstStyle/>
          <a:p>
            <a:r>
              <a:rPr lang="en-US" altLang="ko-KR" sz="3100" dirty="0">
                <a:solidFill>
                  <a:srgbClr val="002060"/>
                </a:solidFill>
                <a:latin typeface="Berlin Sans FB" pitchFamily="34" charset="0"/>
              </a:rPr>
              <a:t>Keep Moving for The Better P2UPD</a:t>
            </a:r>
            <a:endParaRPr lang="ko-KR" altLang="en-US" sz="3100" dirty="0">
              <a:solidFill>
                <a:srgbClr val="002060"/>
              </a:solidFill>
              <a:latin typeface="Berlin Sans FB" pitchFamily="34" charset="0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A4C1245A-59DF-48CC-8F07-2127CE1A6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5400" dirty="0" err="1">
                <a:solidFill>
                  <a:schemeClr val="accent4"/>
                </a:solidFill>
                <a:latin typeface="Berlin Sans FB" pitchFamily="34" charset="0"/>
              </a:rPr>
              <a:t>Terima</a:t>
            </a:r>
            <a:r>
              <a:rPr lang="en-US" altLang="ko-KR" sz="5400" dirty="0">
                <a:solidFill>
                  <a:schemeClr val="accent4"/>
                </a:solidFill>
                <a:latin typeface="Berlin Sans FB" pitchFamily="34" charset="0"/>
              </a:rPr>
              <a:t> </a:t>
            </a:r>
            <a:r>
              <a:rPr lang="en-US" altLang="ko-KR" sz="5400" dirty="0" err="1">
                <a:solidFill>
                  <a:schemeClr val="accent4"/>
                </a:solidFill>
                <a:latin typeface="Berlin Sans FB" pitchFamily="34" charset="0"/>
              </a:rPr>
              <a:t>Kasih</a:t>
            </a:r>
            <a:endParaRPr lang="ko-KR" altLang="en-US" sz="5400" dirty="0">
              <a:solidFill>
                <a:schemeClr val="accent4"/>
              </a:solidFill>
              <a:latin typeface="Berlin Sans FB" pitchFamily="34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0" b="6100"/>
          <a:stretch>
            <a:fillRect/>
          </a:stretch>
        </p:blipFill>
        <p:spPr>
          <a:xfrm>
            <a:off x="1598634" y="2443056"/>
            <a:ext cx="2747044" cy="3605567"/>
          </a:xfrm>
        </p:spPr>
      </p:pic>
      <p:grpSp>
        <p:nvGrpSpPr>
          <p:cNvPr id="6" name="Group 105"/>
          <p:cNvGrpSpPr>
            <a:grpSpLocks/>
          </p:cNvGrpSpPr>
          <p:nvPr/>
        </p:nvGrpSpPr>
        <p:grpSpPr bwMode="auto">
          <a:xfrm>
            <a:off x="69955" y="49623"/>
            <a:ext cx="12092569" cy="1046023"/>
            <a:chOff x="0" y="0"/>
            <a:chExt cx="9067800" cy="1000148"/>
          </a:xfrm>
        </p:grpSpPr>
        <p:grpSp>
          <p:nvGrpSpPr>
            <p:cNvPr id="7" name="Group 11"/>
            <p:cNvGrpSpPr>
              <a:grpSpLocks/>
            </p:cNvGrpSpPr>
            <p:nvPr/>
          </p:nvGrpSpPr>
          <p:grpSpPr bwMode="auto">
            <a:xfrm>
              <a:off x="0" y="0"/>
              <a:ext cx="9067800" cy="1000148"/>
              <a:chOff x="0" y="204289"/>
              <a:chExt cx="9144000" cy="1081571"/>
            </a:xfrm>
          </p:grpSpPr>
          <p:grpSp>
            <p:nvGrpSpPr>
              <p:cNvPr id="10" name="Group 15"/>
              <p:cNvGrpSpPr>
                <a:grpSpLocks/>
              </p:cNvGrpSpPr>
              <p:nvPr/>
            </p:nvGrpSpPr>
            <p:grpSpPr bwMode="auto">
              <a:xfrm>
                <a:off x="0" y="642918"/>
                <a:ext cx="9144000" cy="285752"/>
                <a:chOff x="0" y="1828800"/>
                <a:chExt cx="9144000" cy="304800"/>
              </a:xfrm>
            </p:grpSpPr>
            <p:sp>
              <p:nvSpPr>
                <p:cNvPr id="13" name="Rectangle 12"/>
                <p:cNvSpPr/>
                <p:nvPr/>
              </p:nvSpPr>
              <p:spPr>
                <a:xfrm>
                  <a:off x="0" y="1828800"/>
                  <a:ext cx="9144000" cy="152400"/>
                </a:xfrm>
                <a:prstGeom prst="rect">
                  <a:avLst/>
                </a:prstGeom>
                <a:solidFill>
                  <a:srgbClr val="FF0000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  <p:sp>
              <p:nvSpPr>
                <p:cNvPr id="14" name="Rectangle 13"/>
                <p:cNvSpPr/>
                <p:nvPr/>
              </p:nvSpPr>
              <p:spPr>
                <a:xfrm>
                  <a:off x="0" y="1981200"/>
                  <a:ext cx="9144000" cy="152400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th-TH"/>
                </a:p>
              </p:txBody>
            </p:sp>
          </p:grpSp>
          <p:pic>
            <p:nvPicPr>
              <p:cNvPr id="11" name="Picture 16" descr="National emblem of Indonesia Garuda Pancasila.sv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356988" y="204289"/>
                <a:ext cx="747168" cy="1081571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12" name="Picture 1" descr="logo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8165466" y="284979"/>
                <a:ext cx="594333" cy="928778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</p:grpSp>
        <p:sp>
          <p:nvSpPr>
            <p:cNvPr id="8" name="Content Placeholder 4"/>
            <p:cNvSpPr txBox="1">
              <a:spLocks/>
            </p:cNvSpPr>
            <p:nvPr/>
          </p:nvSpPr>
          <p:spPr>
            <a:xfrm>
              <a:off x="1420904" y="54305"/>
              <a:ext cx="2743200" cy="290520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KEMENTERIAN DALAM NEGERI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5745163" y="82882"/>
              <a:ext cx="2027237" cy="261942"/>
            </a:xfrm>
            <a:prstGeom prst="rect">
              <a:avLst/>
            </a:prstGeom>
            <a:ln w="31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>
              <a:lvl1pPr marL="342900" indent="-3429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"/>
                <a:defRPr kumimoji="0" sz="32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"/>
                <a:defRPr kumimoji="0" sz="2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"/>
                <a:defRPr kumimoji="0" sz="24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/>
                <a:buChar char=""/>
                <a:defRPr kumimoji="0" sz="20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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"/>
                <a:defRPr kumimoji="0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"/>
                <a:defRPr kumimoji="0" sz="16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"/>
                <a:defRPr kumimoji="0" sz="16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/>
                <a:buChar char=""/>
                <a:defRPr kumimoji="0" sz="1400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buNone/>
                <a:defRPr/>
              </a:pPr>
              <a:r>
                <a:rPr lang="en-US" sz="1900" b="1" dirty="0">
                  <a:solidFill>
                    <a:srgbClr val="FF0000"/>
                  </a:solidFill>
                  <a:latin typeface="Cambria" panose="02040503050406030204" pitchFamily="18" charset="0"/>
                </a:rPr>
                <a:t>REPUBLIK INDONESIA</a:t>
              </a:r>
              <a:endParaRPr lang="id-ID" sz="1900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0875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1398</Words>
  <Application>Microsoft Office PowerPoint</Application>
  <PresentationFormat>Custom</PresentationFormat>
  <Paragraphs>298</Paragraphs>
  <Slides>17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Arial Black</vt:lpstr>
      <vt:lpstr>Arial Narrow</vt:lpstr>
      <vt:lpstr>Arial Rounded MT Bold</vt:lpstr>
      <vt:lpstr>Berlin Sans FB</vt:lpstr>
      <vt:lpstr>Bookman Old Style</vt:lpstr>
      <vt:lpstr>Calibri</vt:lpstr>
      <vt:lpstr>Cambria</vt:lpstr>
      <vt:lpstr>FontAwesome</vt:lpstr>
      <vt:lpstr>Raleway</vt:lpstr>
      <vt:lpstr>Wingdings 2</vt:lpstr>
      <vt:lpstr>Office Theme</vt:lpstr>
      <vt:lpstr>CorelDRAW</vt:lpstr>
      <vt:lpstr>PowerPoint Presentation</vt:lpstr>
      <vt:lpstr> Outline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Pembinaan dan Pengawasan (Pasal 22 Permendagri No. 100 Tahun 2018 tentang Penerapan SPM)</vt:lpstr>
      <vt:lpstr>PowerPoint Presentation</vt:lpstr>
      <vt:lpstr>Perbedaan Monitoring &amp; Evaluasi </vt:lpstr>
      <vt:lpstr>PowerPoint Presentation</vt:lpstr>
      <vt:lpstr>PowerPoint Presentation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MONEV PEMDA DLM KEGIATAN DEKON</dc:title>
  <dc:creator>ASUS</dc:creator>
  <cp:lastModifiedBy>irjen kemendagri</cp:lastModifiedBy>
  <cp:revision>27</cp:revision>
  <cp:lastPrinted>2020-02-12T06:28:00Z</cp:lastPrinted>
  <dcterms:created xsi:type="dcterms:W3CDTF">2020-02-12T02:59:57Z</dcterms:created>
  <dcterms:modified xsi:type="dcterms:W3CDTF">2020-02-12T06:34:50Z</dcterms:modified>
</cp:coreProperties>
</file>