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77" r:id="rId2"/>
    <p:sldId id="283" r:id="rId3"/>
    <p:sldId id="278" r:id="rId4"/>
    <p:sldId id="284" r:id="rId5"/>
    <p:sldId id="286" r:id="rId6"/>
    <p:sldId id="302" r:id="rId7"/>
    <p:sldId id="259" r:id="rId8"/>
    <p:sldId id="288" r:id="rId9"/>
    <p:sldId id="291" r:id="rId10"/>
    <p:sldId id="292" r:id="rId11"/>
    <p:sldId id="293" r:id="rId12"/>
    <p:sldId id="294" r:id="rId13"/>
    <p:sldId id="297" r:id="rId14"/>
    <p:sldId id="298" r:id="rId15"/>
    <p:sldId id="299" r:id="rId16"/>
    <p:sldId id="289" r:id="rId17"/>
    <p:sldId id="290" r:id="rId18"/>
    <p:sldId id="295" r:id="rId19"/>
    <p:sldId id="271" r:id="rId20"/>
    <p:sldId id="300" r:id="rId21"/>
    <p:sldId id="301" r:id="rId22"/>
  </p:sldIdLst>
  <p:sldSz cx="9144000" cy="5143500" type="screen16x9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48" y="-7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82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9C954-4E3C-436E-8AEE-CB1C35C2FA8A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DDEBA-DF0F-46C7-AB18-624127FB9B87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4A0BA738-1393-424E-9EAA-4B8312B81727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990882" y="0"/>
            <a:ext cx="5088677" cy="4945043"/>
          </a:xfrm>
          <a:custGeom>
            <a:avLst/>
            <a:gdLst>
              <a:gd name="connsiteX0" fmla="*/ 3765937 w 6784903"/>
              <a:gd name="connsiteY0" fmla="*/ 6093108 h 6593390"/>
              <a:gd name="connsiteX1" fmla="*/ 4096124 w 6784903"/>
              <a:gd name="connsiteY1" fmla="*/ 6093108 h 6593390"/>
              <a:gd name="connsiteX2" fmla="*/ 4221194 w 6784903"/>
              <a:gd name="connsiteY2" fmla="*/ 6343249 h 6593390"/>
              <a:gd name="connsiteX3" fmla="*/ 4096124 w 6784903"/>
              <a:gd name="connsiteY3" fmla="*/ 6593390 h 6593390"/>
              <a:gd name="connsiteX4" fmla="*/ 3765937 w 6784903"/>
              <a:gd name="connsiteY4" fmla="*/ 6593390 h 6593390"/>
              <a:gd name="connsiteX5" fmla="*/ 3640866 w 6784903"/>
              <a:gd name="connsiteY5" fmla="*/ 6343249 h 6593390"/>
              <a:gd name="connsiteX6" fmla="*/ 3466441 w 6784903"/>
              <a:gd name="connsiteY6" fmla="*/ 5160578 h 6593390"/>
              <a:gd name="connsiteX7" fmla="*/ 4013845 w 6784903"/>
              <a:gd name="connsiteY7" fmla="*/ 5160578 h 6593390"/>
              <a:gd name="connsiteX8" fmla="*/ 4221194 w 6784903"/>
              <a:gd name="connsiteY8" fmla="*/ 5575276 h 6593390"/>
              <a:gd name="connsiteX9" fmla="*/ 4013845 w 6784903"/>
              <a:gd name="connsiteY9" fmla="*/ 5989974 h 6593390"/>
              <a:gd name="connsiteX10" fmla="*/ 3466441 w 6784903"/>
              <a:gd name="connsiteY10" fmla="*/ 5989974 h 6593390"/>
              <a:gd name="connsiteX11" fmla="*/ 3259092 w 6784903"/>
              <a:gd name="connsiteY11" fmla="*/ 5575276 h 6593390"/>
              <a:gd name="connsiteX12" fmla="*/ 6229611 w 6784903"/>
              <a:gd name="connsiteY12" fmla="*/ 4696709 h 6593390"/>
              <a:gd name="connsiteX13" fmla="*/ 6559798 w 6784903"/>
              <a:gd name="connsiteY13" fmla="*/ 4696709 h 6593390"/>
              <a:gd name="connsiteX14" fmla="*/ 6684868 w 6784903"/>
              <a:gd name="connsiteY14" fmla="*/ 4946850 h 6593390"/>
              <a:gd name="connsiteX15" fmla="*/ 6559798 w 6784903"/>
              <a:gd name="connsiteY15" fmla="*/ 5196991 h 6593390"/>
              <a:gd name="connsiteX16" fmla="*/ 6229611 w 6784903"/>
              <a:gd name="connsiteY16" fmla="*/ 5196991 h 6593390"/>
              <a:gd name="connsiteX17" fmla="*/ 6104540 w 6784903"/>
              <a:gd name="connsiteY17" fmla="*/ 4946850 h 6593390"/>
              <a:gd name="connsiteX18" fmla="*/ 2435186 w 6784903"/>
              <a:gd name="connsiteY18" fmla="*/ 4631749 h 6593390"/>
              <a:gd name="connsiteX19" fmla="*/ 3096422 w 6784903"/>
              <a:gd name="connsiteY19" fmla="*/ 4631749 h 6593390"/>
              <a:gd name="connsiteX20" fmla="*/ 3346890 w 6784903"/>
              <a:gd name="connsiteY20" fmla="*/ 5132685 h 6593390"/>
              <a:gd name="connsiteX21" fmla="*/ 3096422 w 6784903"/>
              <a:gd name="connsiteY21" fmla="*/ 5633621 h 6593390"/>
              <a:gd name="connsiteX22" fmla="*/ 2435186 w 6784903"/>
              <a:gd name="connsiteY22" fmla="*/ 5633621 h 6593390"/>
              <a:gd name="connsiteX23" fmla="*/ 2184718 w 6784903"/>
              <a:gd name="connsiteY23" fmla="*/ 5132685 h 6593390"/>
              <a:gd name="connsiteX24" fmla="*/ 3444958 w 6784903"/>
              <a:gd name="connsiteY24" fmla="*/ 4086739 h 6593390"/>
              <a:gd name="connsiteX25" fmla="*/ 4106194 w 6784903"/>
              <a:gd name="connsiteY25" fmla="*/ 4086739 h 6593390"/>
              <a:gd name="connsiteX26" fmla="*/ 4356662 w 6784903"/>
              <a:gd name="connsiteY26" fmla="*/ 4587675 h 6593390"/>
              <a:gd name="connsiteX27" fmla="*/ 4106194 w 6784903"/>
              <a:gd name="connsiteY27" fmla="*/ 5088611 h 6593390"/>
              <a:gd name="connsiteX28" fmla="*/ 3444958 w 6784903"/>
              <a:gd name="connsiteY28" fmla="*/ 5088611 h 6593390"/>
              <a:gd name="connsiteX29" fmla="*/ 3194490 w 6784903"/>
              <a:gd name="connsiteY29" fmla="*/ 4587675 h 6593390"/>
              <a:gd name="connsiteX30" fmla="*/ 1268770 w 6784903"/>
              <a:gd name="connsiteY30" fmla="*/ 4077356 h 6593390"/>
              <a:gd name="connsiteX31" fmla="*/ 1983697 w 6784903"/>
              <a:gd name="connsiteY31" fmla="*/ 4077356 h 6593390"/>
              <a:gd name="connsiteX32" fmla="*/ 2254502 w 6784903"/>
              <a:gd name="connsiteY32" fmla="*/ 4618967 h 6593390"/>
              <a:gd name="connsiteX33" fmla="*/ 1983697 w 6784903"/>
              <a:gd name="connsiteY33" fmla="*/ 5160578 h 6593390"/>
              <a:gd name="connsiteX34" fmla="*/ 1268770 w 6784903"/>
              <a:gd name="connsiteY34" fmla="*/ 5160578 h 6593390"/>
              <a:gd name="connsiteX35" fmla="*/ 997964 w 6784903"/>
              <a:gd name="connsiteY35" fmla="*/ 4618967 h 6593390"/>
              <a:gd name="connsiteX36" fmla="*/ 5930115 w 6784903"/>
              <a:gd name="connsiteY36" fmla="*/ 3764179 h 6593390"/>
              <a:gd name="connsiteX37" fmla="*/ 6477519 w 6784903"/>
              <a:gd name="connsiteY37" fmla="*/ 3764179 h 6593390"/>
              <a:gd name="connsiteX38" fmla="*/ 6684868 w 6784903"/>
              <a:gd name="connsiteY38" fmla="*/ 4178877 h 6593390"/>
              <a:gd name="connsiteX39" fmla="*/ 6477519 w 6784903"/>
              <a:gd name="connsiteY39" fmla="*/ 4593575 h 6593390"/>
              <a:gd name="connsiteX40" fmla="*/ 5930115 w 6784903"/>
              <a:gd name="connsiteY40" fmla="*/ 4593575 h 6593390"/>
              <a:gd name="connsiteX41" fmla="*/ 5722766 w 6784903"/>
              <a:gd name="connsiteY41" fmla="*/ 4178877 h 6593390"/>
              <a:gd name="connsiteX42" fmla="*/ 2343499 w 6784903"/>
              <a:gd name="connsiteY42" fmla="*/ 3363749 h 6593390"/>
              <a:gd name="connsiteX43" fmla="*/ 3118568 w 6784903"/>
              <a:gd name="connsiteY43" fmla="*/ 3363749 h 6593390"/>
              <a:gd name="connsiteX44" fmla="*/ 3412154 w 6784903"/>
              <a:gd name="connsiteY44" fmla="*/ 3950922 h 6593390"/>
              <a:gd name="connsiteX45" fmla="*/ 3118568 w 6784903"/>
              <a:gd name="connsiteY45" fmla="*/ 4538095 h 6593390"/>
              <a:gd name="connsiteX46" fmla="*/ 2343499 w 6784903"/>
              <a:gd name="connsiteY46" fmla="*/ 4538095 h 6593390"/>
              <a:gd name="connsiteX47" fmla="*/ 2049912 w 6784903"/>
              <a:gd name="connsiteY47" fmla="*/ 3950922 h 6593390"/>
              <a:gd name="connsiteX48" fmla="*/ 4891279 w 6784903"/>
              <a:gd name="connsiteY48" fmla="*/ 3210059 h 6593390"/>
              <a:gd name="connsiteX49" fmla="*/ 5552515 w 6784903"/>
              <a:gd name="connsiteY49" fmla="*/ 3210059 h 6593390"/>
              <a:gd name="connsiteX50" fmla="*/ 5802983 w 6784903"/>
              <a:gd name="connsiteY50" fmla="*/ 3710994 h 6593390"/>
              <a:gd name="connsiteX51" fmla="*/ 5552515 w 6784903"/>
              <a:gd name="connsiteY51" fmla="*/ 4211930 h 6593390"/>
              <a:gd name="connsiteX52" fmla="*/ 4891279 w 6784903"/>
              <a:gd name="connsiteY52" fmla="*/ 4211930 h 6593390"/>
              <a:gd name="connsiteX53" fmla="*/ 4640811 w 6784903"/>
              <a:gd name="connsiteY53" fmla="*/ 3710994 h 6593390"/>
              <a:gd name="connsiteX54" fmla="*/ 1099001 w 6784903"/>
              <a:gd name="connsiteY54" fmla="*/ 2682602 h 6593390"/>
              <a:gd name="connsiteX55" fmla="*/ 1937057 w 6784903"/>
              <a:gd name="connsiteY55" fmla="*/ 2682602 h 6593390"/>
              <a:gd name="connsiteX56" fmla="*/ 2254502 w 6784903"/>
              <a:gd name="connsiteY56" fmla="*/ 3317492 h 6593390"/>
              <a:gd name="connsiteX57" fmla="*/ 1937057 w 6784903"/>
              <a:gd name="connsiteY57" fmla="*/ 3952382 h 6593390"/>
              <a:gd name="connsiteX58" fmla="*/ 1099001 w 6784903"/>
              <a:gd name="connsiteY58" fmla="*/ 3952382 h 6593390"/>
              <a:gd name="connsiteX59" fmla="*/ 781556 w 6784903"/>
              <a:gd name="connsiteY59" fmla="*/ 3317492 h 6593390"/>
              <a:gd name="connsiteX60" fmla="*/ 3593219 w 6784903"/>
              <a:gd name="connsiteY60" fmla="*/ 2668447 h 6593390"/>
              <a:gd name="connsiteX61" fmla="*/ 4444356 w 6784903"/>
              <a:gd name="connsiteY61" fmla="*/ 2668447 h 6593390"/>
              <a:gd name="connsiteX62" fmla="*/ 4766756 w 6784903"/>
              <a:gd name="connsiteY62" fmla="*/ 3313248 h 6593390"/>
              <a:gd name="connsiteX63" fmla="*/ 4444356 w 6784903"/>
              <a:gd name="connsiteY63" fmla="*/ 3958049 h 6593390"/>
              <a:gd name="connsiteX64" fmla="*/ 3593219 w 6784903"/>
              <a:gd name="connsiteY64" fmla="*/ 3958049 h 6593390"/>
              <a:gd name="connsiteX65" fmla="*/ 3270818 w 6784903"/>
              <a:gd name="connsiteY65" fmla="*/ 3313248 h 6593390"/>
              <a:gd name="connsiteX66" fmla="*/ 5873199 w 6784903"/>
              <a:gd name="connsiteY66" fmla="*/ 2659173 h 6593390"/>
              <a:gd name="connsiteX67" fmla="*/ 6534435 w 6784903"/>
              <a:gd name="connsiteY67" fmla="*/ 2659173 h 6593390"/>
              <a:gd name="connsiteX68" fmla="*/ 6784903 w 6784903"/>
              <a:gd name="connsiteY68" fmla="*/ 3160110 h 6593390"/>
              <a:gd name="connsiteX69" fmla="*/ 6534435 w 6784903"/>
              <a:gd name="connsiteY69" fmla="*/ 3661045 h 6593390"/>
              <a:gd name="connsiteX70" fmla="*/ 5873199 w 6784903"/>
              <a:gd name="connsiteY70" fmla="*/ 3661045 h 6593390"/>
              <a:gd name="connsiteX71" fmla="*/ 5622731 w 6784903"/>
              <a:gd name="connsiteY71" fmla="*/ 3160110 h 6593390"/>
              <a:gd name="connsiteX72" fmla="*/ 331603 w 6784903"/>
              <a:gd name="connsiteY72" fmla="*/ 2077336 h 6593390"/>
              <a:gd name="connsiteX73" fmla="*/ 879007 w 6784903"/>
              <a:gd name="connsiteY73" fmla="*/ 2077336 h 6593390"/>
              <a:gd name="connsiteX74" fmla="*/ 1086356 w 6784903"/>
              <a:gd name="connsiteY74" fmla="*/ 2492034 h 6593390"/>
              <a:gd name="connsiteX75" fmla="*/ 879007 w 6784903"/>
              <a:gd name="connsiteY75" fmla="*/ 2906732 h 6593390"/>
              <a:gd name="connsiteX76" fmla="*/ 331603 w 6784903"/>
              <a:gd name="connsiteY76" fmla="*/ 2906732 h 6593390"/>
              <a:gd name="connsiteX77" fmla="*/ 124254 w 6784903"/>
              <a:gd name="connsiteY77" fmla="*/ 2492034 h 6593390"/>
              <a:gd name="connsiteX78" fmla="*/ 2346776 w 6784903"/>
              <a:gd name="connsiteY78" fmla="*/ 2016018 h 6593390"/>
              <a:gd name="connsiteX79" fmla="*/ 3184832 w 6784903"/>
              <a:gd name="connsiteY79" fmla="*/ 2016018 h 6593390"/>
              <a:gd name="connsiteX80" fmla="*/ 3502277 w 6784903"/>
              <a:gd name="connsiteY80" fmla="*/ 2650907 h 6593390"/>
              <a:gd name="connsiteX81" fmla="*/ 3184832 w 6784903"/>
              <a:gd name="connsiteY81" fmla="*/ 3285798 h 6593390"/>
              <a:gd name="connsiteX82" fmla="*/ 2346776 w 6784903"/>
              <a:gd name="connsiteY82" fmla="*/ 3285798 h 6593390"/>
              <a:gd name="connsiteX83" fmla="*/ 2029331 w 6784903"/>
              <a:gd name="connsiteY83" fmla="*/ 2650907 h 6593390"/>
              <a:gd name="connsiteX84" fmla="*/ 4789399 w 6784903"/>
              <a:gd name="connsiteY84" fmla="*/ 2014374 h 6593390"/>
              <a:gd name="connsiteX85" fmla="*/ 5504326 w 6784903"/>
              <a:gd name="connsiteY85" fmla="*/ 2014374 h 6593390"/>
              <a:gd name="connsiteX86" fmla="*/ 5775131 w 6784903"/>
              <a:gd name="connsiteY86" fmla="*/ 2555984 h 6593390"/>
              <a:gd name="connsiteX87" fmla="*/ 5504326 w 6784903"/>
              <a:gd name="connsiteY87" fmla="*/ 3097595 h 6593390"/>
              <a:gd name="connsiteX88" fmla="*/ 4789399 w 6784903"/>
              <a:gd name="connsiteY88" fmla="*/ 3097595 h 6593390"/>
              <a:gd name="connsiteX89" fmla="*/ 4518593 w 6784903"/>
              <a:gd name="connsiteY89" fmla="*/ 2555984 h 6593390"/>
              <a:gd name="connsiteX90" fmla="*/ 1221145 w 6784903"/>
              <a:gd name="connsiteY90" fmla="*/ 1514388 h 6593390"/>
              <a:gd name="connsiteX91" fmla="*/ 1936072 w 6784903"/>
              <a:gd name="connsiteY91" fmla="*/ 1514388 h 6593390"/>
              <a:gd name="connsiteX92" fmla="*/ 2206877 w 6784903"/>
              <a:gd name="connsiteY92" fmla="*/ 2055999 h 6593390"/>
              <a:gd name="connsiteX93" fmla="*/ 1936072 w 6784903"/>
              <a:gd name="connsiteY93" fmla="*/ 2597610 h 6593390"/>
              <a:gd name="connsiteX94" fmla="*/ 1221145 w 6784903"/>
              <a:gd name="connsiteY94" fmla="*/ 2597610 h 6593390"/>
              <a:gd name="connsiteX95" fmla="*/ 950339 w 6784903"/>
              <a:gd name="connsiteY95" fmla="*/ 2055999 h 6593390"/>
              <a:gd name="connsiteX96" fmla="*/ 547249 w 6784903"/>
              <a:gd name="connsiteY96" fmla="*/ 1479065 h 6593390"/>
              <a:gd name="connsiteX97" fmla="*/ 877436 w 6784903"/>
              <a:gd name="connsiteY97" fmla="*/ 1479065 h 6593390"/>
              <a:gd name="connsiteX98" fmla="*/ 1002506 w 6784903"/>
              <a:gd name="connsiteY98" fmla="*/ 1729206 h 6593390"/>
              <a:gd name="connsiteX99" fmla="*/ 877436 w 6784903"/>
              <a:gd name="connsiteY99" fmla="*/ 1979347 h 6593390"/>
              <a:gd name="connsiteX100" fmla="*/ 547249 w 6784903"/>
              <a:gd name="connsiteY100" fmla="*/ 1979347 h 6593390"/>
              <a:gd name="connsiteX101" fmla="*/ 422178 w 6784903"/>
              <a:gd name="connsiteY101" fmla="*/ 1729206 h 6593390"/>
              <a:gd name="connsiteX102" fmla="*/ 90919 w 6784903"/>
              <a:gd name="connsiteY102" fmla="*/ 1396400 h 6593390"/>
              <a:gd name="connsiteX103" fmla="*/ 330944 w 6784903"/>
              <a:gd name="connsiteY103" fmla="*/ 1396400 h 6593390"/>
              <a:gd name="connsiteX104" fmla="*/ 421863 w 6784903"/>
              <a:gd name="connsiteY104" fmla="*/ 1578237 h 6593390"/>
              <a:gd name="connsiteX105" fmla="*/ 330944 w 6784903"/>
              <a:gd name="connsiteY105" fmla="*/ 1760074 h 6593390"/>
              <a:gd name="connsiteX106" fmla="*/ 90919 w 6784903"/>
              <a:gd name="connsiteY106" fmla="*/ 1760074 h 6593390"/>
              <a:gd name="connsiteX107" fmla="*/ 0 w 6784903"/>
              <a:gd name="connsiteY107" fmla="*/ 1578237 h 6593390"/>
              <a:gd name="connsiteX108" fmla="*/ 3562675 w 6784903"/>
              <a:gd name="connsiteY108" fmla="*/ 1286205 h 6593390"/>
              <a:gd name="connsiteX109" fmla="*/ 4400731 w 6784903"/>
              <a:gd name="connsiteY109" fmla="*/ 1286205 h 6593390"/>
              <a:gd name="connsiteX110" fmla="*/ 4718176 w 6784903"/>
              <a:gd name="connsiteY110" fmla="*/ 1921095 h 6593390"/>
              <a:gd name="connsiteX111" fmla="*/ 4400731 w 6784903"/>
              <a:gd name="connsiteY111" fmla="*/ 2555984 h 6593390"/>
              <a:gd name="connsiteX112" fmla="*/ 3562675 w 6784903"/>
              <a:gd name="connsiteY112" fmla="*/ 2555984 h 6593390"/>
              <a:gd name="connsiteX113" fmla="*/ 3245230 w 6784903"/>
              <a:gd name="connsiteY113" fmla="*/ 1921095 h 6593390"/>
              <a:gd name="connsiteX114" fmla="*/ 2795277 w 6784903"/>
              <a:gd name="connsiteY114" fmla="*/ 680938 h 6593390"/>
              <a:gd name="connsiteX115" fmla="*/ 3342681 w 6784903"/>
              <a:gd name="connsiteY115" fmla="*/ 680938 h 6593390"/>
              <a:gd name="connsiteX116" fmla="*/ 3550030 w 6784903"/>
              <a:gd name="connsiteY116" fmla="*/ 1095636 h 6593390"/>
              <a:gd name="connsiteX117" fmla="*/ 3342681 w 6784903"/>
              <a:gd name="connsiteY117" fmla="*/ 1510335 h 6593390"/>
              <a:gd name="connsiteX118" fmla="*/ 2795277 w 6784903"/>
              <a:gd name="connsiteY118" fmla="*/ 1510335 h 6593390"/>
              <a:gd name="connsiteX119" fmla="*/ 2587928 w 6784903"/>
              <a:gd name="connsiteY119" fmla="*/ 1095636 h 6593390"/>
              <a:gd name="connsiteX120" fmla="*/ 4810450 w 6784903"/>
              <a:gd name="connsiteY120" fmla="*/ 619619 h 6593390"/>
              <a:gd name="connsiteX121" fmla="*/ 5648506 w 6784903"/>
              <a:gd name="connsiteY121" fmla="*/ 619619 h 6593390"/>
              <a:gd name="connsiteX122" fmla="*/ 5965951 w 6784903"/>
              <a:gd name="connsiteY122" fmla="*/ 1254509 h 6593390"/>
              <a:gd name="connsiteX123" fmla="*/ 5648506 w 6784903"/>
              <a:gd name="connsiteY123" fmla="*/ 1889400 h 6593390"/>
              <a:gd name="connsiteX124" fmla="*/ 4810450 w 6784903"/>
              <a:gd name="connsiteY124" fmla="*/ 1889400 h 6593390"/>
              <a:gd name="connsiteX125" fmla="*/ 4493005 w 6784903"/>
              <a:gd name="connsiteY125" fmla="*/ 1254509 h 6593390"/>
              <a:gd name="connsiteX126" fmla="*/ 3684819 w 6784903"/>
              <a:gd name="connsiteY126" fmla="*/ 117990 h 6593390"/>
              <a:gd name="connsiteX127" fmla="*/ 4399746 w 6784903"/>
              <a:gd name="connsiteY127" fmla="*/ 117990 h 6593390"/>
              <a:gd name="connsiteX128" fmla="*/ 4670551 w 6784903"/>
              <a:gd name="connsiteY128" fmla="*/ 659601 h 6593390"/>
              <a:gd name="connsiteX129" fmla="*/ 4399746 w 6784903"/>
              <a:gd name="connsiteY129" fmla="*/ 1201213 h 6593390"/>
              <a:gd name="connsiteX130" fmla="*/ 3684819 w 6784903"/>
              <a:gd name="connsiteY130" fmla="*/ 1201213 h 6593390"/>
              <a:gd name="connsiteX131" fmla="*/ 3414013 w 6784903"/>
              <a:gd name="connsiteY131" fmla="*/ 659601 h 6593390"/>
              <a:gd name="connsiteX132" fmla="*/ 3010923 w 6784903"/>
              <a:gd name="connsiteY132" fmla="*/ 82667 h 6593390"/>
              <a:gd name="connsiteX133" fmla="*/ 3341110 w 6784903"/>
              <a:gd name="connsiteY133" fmla="*/ 82667 h 6593390"/>
              <a:gd name="connsiteX134" fmla="*/ 3466180 w 6784903"/>
              <a:gd name="connsiteY134" fmla="*/ 332808 h 6593390"/>
              <a:gd name="connsiteX135" fmla="*/ 3341110 w 6784903"/>
              <a:gd name="connsiteY135" fmla="*/ 582949 h 6593390"/>
              <a:gd name="connsiteX136" fmla="*/ 3010923 w 6784903"/>
              <a:gd name="connsiteY136" fmla="*/ 582949 h 6593390"/>
              <a:gd name="connsiteX137" fmla="*/ 2885852 w 6784903"/>
              <a:gd name="connsiteY137" fmla="*/ 332808 h 6593390"/>
              <a:gd name="connsiteX138" fmla="*/ 2554593 w 6784903"/>
              <a:gd name="connsiteY138" fmla="*/ 0 h 6593390"/>
              <a:gd name="connsiteX139" fmla="*/ 2794618 w 6784903"/>
              <a:gd name="connsiteY139" fmla="*/ 0 h 6593390"/>
              <a:gd name="connsiteX140" fmla="*/ 2885536 w 6784903"/>
              <a:gd name="connsiteY140" fmla="*/ 181837 h 6593390"/>
              <a:gd name="connsiteX141" fmla="*/ 2794618 w 6784903"/>
              <a:gd name="connsiteY141" fmla="*/ 363674 h 6593390"/>
              <a:gd name="connsiteX142" fmla="*/ 2554593 w 6784903"/>
              <a:gd name="connsiteY142" fmla="*/ 363674 h 6593390"/>
              <a:gd name="connsiteX143" fmla="*/ 2463674 w 6784903"/>
              <a:gd name="connsiteY143" fmla="*/ 181837 h 6593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6784903" h="6593390">
                <a:moveTo>
                  <a:pt x="3765937" y="6093108"/>
                </a:moveTo>
                <a:lnTo>
                  <a:pt x="4096124" y="6093108"/>
                </a:lnTo>
                <a:lnTo>
                  <a:pt x="4221194" y="6343249"/>
                </a:lnTo>
                <a:lnTo>
                  <a:pt x="4096124" y="6593390"/>
                </a:lnTo>
                <a:lnTo>
                  <a:pt x="3765937" y="6593390"/>
                </a:lnTo>
                <a:lnTo>
                  <a:pt x="3640866" y="6343249"/>
                </a:lnTo>
                <a:close/>
                <a:moveTo>
                  <a:pt x="3466441" y="5160578"/>
                </a:moveTo>
                <a:lnTo>
                  <a:pt x="4013845" y="5160578"/>
                </a:lnTo>
                <a:lnTo>
                  <a:pt x="4221194" y="5575276"/>
                </a:lnTo>
                <a:lnTo>
                  <a:pt x="4013845" y="5989974"/>
                </a:lnTo>
                <a:lnTo>
                  <a:pt x="3466441" y="5989974"/>
                </a:lnTo>
                <a:lnTo>
                  <a:pt x="3259092" y="5575276"/>
                </a:lnTo>
                <a:close/>
                <a:moveTo>
                  <a:pt x="6229611" y="4696709"/>
                </a:moveTo>
                <a:lnTo>
                  <a:pt x="6559798" y="4696709"/>
                </a:lnTo>
                <a:lnTo>
                  <a:pt x="6684868" y="4946850"/>
                </a:lnTo>
                <a:lnTo>
                  <a:pt x="6559798" y="5196991"/>
                </a:lnTo>
                <a:lnTo>
                  <a:pt x="6229611" y="5196991"/>
                </a:lnTo>
                <a:lnTo>
                  <a:pt x="6104540" y="4946850"/>
                </a:lnTo>
                <a:close/>
                <a:moveTo>
                  <a:pt x="2435186" y="4631749"/>
                </a:moveTo>
                <a:lnTo>
                  <a:pt x="3096422" y="4631749"/>
                </a:lnTo>
                <a:lnTo>
                  <a:pt x="3346890" y="5132685"/>
                </a:lnTo>
                <a:lnTo>
                  <a:pt x="3096422" y="5633621"/>
                </a:lnTo>
                <a:lnTo>
                  <a:pt x="2435186" y="5633621"/>
                </a:lnTo>
                <a:lnTo>
                  <a:pt x="2184718" y="5132685"/>
                </a:lnTo>
                <a:close/>
                <a:moveTo>
                  <a:pt x="3444958" y="4086739"/>
                </a:moveTo>
                <a:lnTo>
                  <a:pt x="4106194" y="4086739"/>
                </a:lnTo>
                <a:lnTo>
                  <a:pt x="4356662" y="4587675"/>
                </a:lnTo>
                <a:lnTo>
                  <a:pt x="4106194" y="5088611"/>
                </a:lnTo>
                <a:lnTo>
                  <a:pt x="3444958" y="5088611"/>
                </a:lnTo>
                <a:lnTo>
                  <a:pt x="3194490" y="4587675"/>
                </a:lnTo>
                <a:close/>
                <a:moveTo>
                  <a:pt x="1268770" y="4077356"/>
                </a:moveTo>
                <a:lnTo>
                  <a:pt x="1983697" y="4077356"/>
                </a:lnTo>
                <a:lnTo>
                  <a:pt x="2254502" y="4618967"/>
                </a:lnTo>
                <a:lnTo>
                  <a:pt x="1983697" y="5160578"/>
                </a:lnTo>
                <a:lnTo>
                  <a:pt x="1268770" y="5160578"/>
                </a:lnTo>
                <a:lnTo>
                  <a:pt x="997964" y="4618967"/>
                </a:lnTo>
                <a:close/>
                <a:moveTo>
                  <a:pt x="5930115" y="3764179"/>
                </a:moveTo>
                <a:lnTo>
                  <a:pt x="6477519" y="3764179"/>
                </a:lnTo>
                <a:lnTo>
                  <a:pt x="6684868" y="4178877"/>
                </a:lnTo>
                <a:lnTo>
                  <a:pt x="6477519" y="4593575"/>
                </a:lnTo>
                <a:lnTo>
                  <a:pt x="5930115" y="4593575"/>
                </a:lnTo>
                <a:lnTo>
                  <a:pt x="5722766" y="4178877"/>
                </a:lnTo>
                <a:close/>
                <a:moveTo>
                  <a:pt x="2343499" y="3363749"/>
                </a:moveTo>
                <a:lnTo>
                  <a:pt x="3118568" y="3363749"/>
                </a:lnTo>
                <a:lnTo>
                  <a:pt x="3412154" y="3950922"/>
                </a:lnTo>
                <a:lnTo>
                  <a:pt x="3118568" y="4538095"/>
                </a:lnTo>
                <a:lnTo>
                  <a:pt x="2343499" y="4538095"/>
                </a:lnTo>
                <a:lnTo>
                  <a:pt x="2049912" y="3950922"/>
                </a:lnTo>
                <a:close/>
                <a:moveTo>
                  <a:pt x="4891279" y="3210059"/>
                </a:moveTo>
                <a:lnTo>
                  <a:pt x="5552515" y="3210059"/>
                </a:lnTo>
                <a:lnTo>
                  <a:pt x="5802983" y="3710994"/>
                </a:lnTo>
                <a:lnTo>
                  <a:pt x="5552515" y="4211930"/>
                </a:lnTo>
                <a:lnTo>
                  <a:pt x="4891279" y="4211930"/>
                </a:lnTo>
                <a:lnTo>
                  <a:pt x="4640811" y="3710994"/>
                </a:lnTo>
                <a:close/>
                <a:moveTo>
                  <a:pt x="1099001" y="2682602"/>
                </a:moveTo>
                <a:lnTo>
                  <a:pt x="1937057" y="2682602"/>
                </a:lnTo>
                <a:lnTo>
                  <a:pt x="2254502" y="3317492"/>
                </a:lnTo>
                <a:lnTo>
                  <a:pt x="1937057" y="3952382"/>
                </a:lnTo>
                <a:lnTo>
                  <a:pt x="1099001" y="3952382"/>
                </a:lnTo>
                <a:lnTo>
                  <a:pt x="781556" y="3317492"/>
                </a:lnTo>
                <a:close/>
                <a:moveTo>
                  <a:pt x="3593219" y="2668447"/>
                </a:moveTo>
                <a:lnTo>
                  <a:pt x="4444356" y="2668447"/>
                </a:lnTo>
                <a:lnTo>
                  <a:pt x="4766756" y="3313248"/>
                </a:lnTo>
                <a:lnTo>
                  <a:pt x="4444356" y="3958049"/>
                </a:lnTo>
                <a:lnTo>
                  <a:pt x="3593219" y="3958049"/>
                </a:lnTo>
                <a:lnTo>
                  <a:pt x="3270818" y="3313248"/>
                </a:lnTo>
                <a:close/>
                <a:moveTo>
                  <a:pt x="5873199" y="2659173"/>
                </a:moveTo>
                <a:lnTo>
                  <a:pt x="6534435" y="2659173"/>
                </a:lnTo>
                <a:lnTo>
                  <a:pt x="6784903" y="3160110"/>
                </a:lnTo>
                <a:lnTo>
                  <a:pt x="6534435" y="3661045"/>
                </a:lnTo>
                <a:lnTo>
                  <a:pt x="5873199" y="3661045"/>
                </a:lnTo>
                <a:lnTo>
                  <a:pt x="5622731" y="3160110"/>
                </a:lnTo>
                <a:close/>
                <a:moveTo>
                  <a:pt x="331603" y="2077336"/>
                </a:moveTo>
                <a:lnTo>
                  <a:pt x="879007" y="2077336"/>
                </a:lnTo>
                <a:lnTo>
                  <a:pt x="1086356" y="2492034"/>
                </a:lnTo>
                <a:lnTo>
                  <a:pt x="879007" y="2906732"/>
                </a:lnTo>
                <a:lnTo>
                  <a:pt x="331603" y="2906732"/>
                </a:lnTo>
                <a:lnTo>
                  <a:pt x="124254" y="2492034"/>
                </a:lnTo>
                <a:close/>
                <a:moveTo>
                  <a:pt x="2346776" y="2016018"/>
                </a:moveTo>
                <a:lnTo>
                  <a:pt x="3184832" y="2016018"/>
                </a:lnTo>
                <a:lnTo>
                  <a:pt x="3502277" y="2650907"/>
                </a:lnTo>
                <a:lnTo>
                  <a:pt x="3184832" y="3285798"/>
                </a:lnTo>
                <a:lnTo>
                  <a:pt x="2346776" y="3285798"/>
                </a:lnTo>
                <a:lnTo>
                  <a:pt x="2029331" y="2650907"/>
                </a:lnTo>
                <a:close/>
                <a:moveTo>
                  <a:pt x="4789399" y="2014374"/>
                </a:moveTo>
                <a:lnTo>
                  <a:pt x="5504326" y="2014374"/>
                </a:lnTo>
                <a:lnTo>
                  <a:pt x="5775131" y="2555984"/>
                </a:lnTo>
                <a:lnTo>
                  <a:pt x="5504326" y="3097595"/>
                </a:lnTo>
                <a:lnTo>
                  <a:pt x="4789399" y="3097595"/>
                </a:lnTo>
                <a:lnTo>
                  <a:pt x="4518593" y="2555984"/>
                </a:lnTo>
                <a:close/>
                <a:moveTo>
                  <a:pt x="1221145" y="1514388"/>
                </a:moveTo>
                <a:lnTo>
                  <a:pt x="1936072" y="1514388"/>
                </a:lnTo>
                <a:lnTo>
                  <a:pt x="2206877" y="2055999"/>
                </a:lnTo>
                <a:lnTo>
                  <a:pt x="1936072" y="2597610"/>
                </a:lnTo>
                <a:lnTo>
                  <a:pt x="1221145" y="2597610"/>
                </a:lnTo>
                <a:lnTo>
                  <a:pt x="950339" y="2055999"/>
                </a:lnTo>
                <a:close/>
                <a:moveTo>
                  <a:pt x="547249" y="1479065"/>
                </a:moveTo>
                <a:lnTo>
                  <a:pt x="877436" y="1479065"/>
                </a:lnTo>
                <a:lnTo>
                  <a:pt x="1002506" y="1729206"/>
                </a:lnTo>
                <a:lnTo>
                  <a:pt x="877436" y="1979347"/>
                </a:lnTo>
                <a:lnTo>
                  <a:pt x="547249" y="1979347"/>
                </a:lnTo>
                <a:lnTo>
                  <a:pt x="422178" y="1729206"/>
                </a:lnTo>
                <a:close/>
                <a:moveTo>
                  <a:pt x="90919" y="1396400"/>
                </a:moveTo>
                <a:lnTo>
                  <a:pt x="330944" y="1396400"/>
                </a:lnTo>
                <a:lnTo>
                  <a:pt x="421863" y="1578237"/>
                </a:lnTo>
                <a:lnTo>
                  <a:pt x="330944" y="1760074"/>
                </a:lnTo>
                <a:lnTo>
                  <a:pt x="90919" y="1760074"/>
                </a:lnTo>
                <a:lnTo>
                  <a:pt x="0" y="1578237"/>
                </a:lnTo>
                <a:close/>
                <a:moveTo>
                  <a:pt x="3562675" y="1286205"/>
                </a:moveTo>
                <a:lnTo>
                  <a:pt x="4400731" y="1286205"/>
                </a:lnTo>
                <a:lnTo>
                  <a:pt x="4718176" y="1921095"/>
                </a:lnTo>
                <a:lnTo>
                  <a:pt x="4400731" y="2555984"/>
                </a:lnTo>
                <a:lnTo>
                  <a:pt x="3562675" y="2555984"/>
                </a:lnTo>
                <a:lnTo>
                  <a:pt x="3245230" y="1921095"/>
                </a:lnTo>
                <a:close/>
                <a:moveTo>
                  <a:pt x="2795277" y="680938"/>
                </a:moveTo>
                <a:lnTo>
                  <a:pt x="3342681" y="680938"/>
                </a:lnTo>
                <a:lnTo>
                  <a:pt x="3550030" y="1095636"/>
                </a:lnTo>
                <a:lnTo>
                  <a:pt x="3342681" y="1510335"/>
                </a:lnTo>
                <a:lnTo>
                  <a:pt x="2795277" y="1510335"/>
                </a:lnTo>
                <a:lnTo>
                  <a:pt x="2587928" y="1095636"/>
                </a:lnTo>
                <a:close/>
                <a:moveTo>
                  <a:pt x="4810450" y="619619"/>
                </a:moveTo>
                <a:lnTo>
                  <a:pt x="5648506" y="619619"/>
                </a:lnTo>
                <a:lnTo>
                  <a:pt x="5965951" y="1254509"/>
                </a:lnTo>
                <a:lnTo>
                  <a:pt x="5648506" y="1889400"/>
                </a:lnTo>
                <a:lnTo>
                  <a:pt x="4810450" y="1889400"/>
                </a:lnTo>
                <a:lnTo>
                  <a:pt x="4493005" y="1254509"/>
                </a:lnTo>
                <a:close/>
                <a:moveTo>
                  <a:pt x="3684819" y="117990"/>
                </a:moveTo>
                <a:lnTo>
                  <a:pt x="4399746" y="117990"/>
                </a:lnTo>
                <a:lnTo>
                  <a:pt x="4670551" y="659601"/>
                </a:lnTo>
                <a:lnTo>
                  <a:pt x="4399746" y="1201213"/>
                </a:lnTo>
                <a:lnTo>
                  <a:pt x="3684819" y="1201213"/>
                </a:lnTo>
                <a:lnTo>
                  <a:pt x="3414013" y="659601"/>
                </a:lnTo>
                <a:close/>
                <a:moveTo>
                  <a:pt x="3010923" y="82667"/>
                </a:moveTo>
                <a:lnTo>
                  <a:pt x="3341110" y="82667"/>
                </a:lnTo>
                <a:lnTo>
                  <a:pt x="3466180" y="332808"/>
                </a:lnTo>
                <a:lnTo>
                  <a:pt x="3341110" y="582949"/>
                </a:lnTo>
                <a:lnTo>
                  <a:pt x="3010923" y="582949"/>
                </a:lnTo>
                <a:lnTo>
                  <a:pt x="2885852" y="332808"/>
                </a:lnTo>
                <a:close/>
                <a:moveTo>
                  <a:pt x="2554593" y="0"/>
                </a:moveTo>
                <a:lnTo>
                  <a:pt x="2794618" y="0"/>
                </a:lnTo>
                <a:lnTo>
                  <a:pt x="2885536" y="181837"/>
                </a:lnTo>
                <a:lnTo>
                  <a:pt x="2794618" y="363674"/>
                </a:lnTo>
                <a:lnTo>
                  <a:pt x="2554593" y="363674"/>
                </a:lnTo>
                <a:lnTo>
                  <a:pt x="2463674" y="18183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342917" indent="0">
              <a:buNone/>
              <a:defRPr sz="2100"/>
            </a:lvl2pPr>
            <a:lvl3pPr marL="685835" indent="0">
              <a:buNone/>
              <a:defRPr sz="1800"/>
            </a:lvl3pPr>
            <a:lvl4pPr marL="1028752" indent="0">
              <a:buNone/>
              <a:defRPr sz="1500"/>
            </a:lvl4pPr>
            <a:lvl5pPr marL="1371668" indent="0">
              <a:buNone/>
              <a:defRPr sz="1500"/>
            </a:lvl5pPr>
            <a:lvl6pPr marL="1714586" indent="0">
              <a:buNone/>
              <a:defRPr sz="1500"/>
            </a:lvl6pPr>
            <a:lvl7pPr marL="2057503" indent="0">
              <a:buNone/>
              <a:defRPr sz="1500"/>
            </a:lvl7pPr>
            <a:lvl8pPr marL="2400420" indent="0">
              <a:buNone/>
              <a:defRPr sz="1500"/>
            </a:lvl8pPr>
            <a:lvl9pPr marL="2743337" indent="0">
              <a:buNone/>
              <a:defRPr sz="15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3304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svg"/><Relationship Id="rId5" Type="http://schemas.openxmlformats.org/officeDocument/2006/relationships/image" Target="../media/image4.png"/><Relationship Id="rId4" Type="http://schemas.openxmlformats.org/officeDocument/2006/relationships/image" Target="../media/image33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6B65032-8922-4F73-A160-66565B66F41B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920985" y="-504271"/>
            <a:ext cx="5088677" cy="4945043"/>
          </a:xfrm>
        </p:spPr>
      </p:sp>
      <p:grpSp>
        <p:nvGrpSpPr>
          <p:cNvPr id="2" name="Group 18">
            <a:extLst>
              <a:ext uri="{FF2B5EF4-FFF2-40B4-BE49-F238E27FC236}">
                <a16:creationId xmlns:a16="http://schemas.microsoft.com/office/drawing/2014/main" xmlns="" id="{A4FDBDFC-61A3-45B6-989F-05CF1E5A9141}"/>
              </a:ext>
            </a:extLst>
          </p:cNvPr>
          <p:cNvGrpSpPr/>
          <p:nvPr/>
        </p:nvGrpSpPr>
        <p:grpSpPr>
          <a:xfrm>
            <a:off x="3990881" y="1047299"/>
            <a:ext cx="3267497" cy="3897744"/>
            <a:chOff x="5254947" y="1539601"/>
            <a:chExt cx="4356662" cy="5196992"/>
          </a:xfrm>
          <a:solidFill>
            <a:schemeClr val="accent1">
              <a:alpha val="70000"/>
            </a:schemeClr>
          </a:solidFill>
        </p:grpSpPr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xmlns="" id="{5FF9435E-8498-4310-AAC0-47564579E90A}"/>
                </a:ext>
              </a:extLst>
            </p:cNvPr>
            <p:cNvSpPr/>
            <p:nvPr/>
          </p:nvSpPr>
          <p:spPr>
            <a:xfrm>
              <a:off x="6252911" y="4220559"/>
              <a:ext cx="1256538" cy="108322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xmlns="" id="{C4827056-A85E-4A1F-8E6D-A95A180A4C6F}"/>
                </a:ext>
              </a:extLst>
            </p:cNvPr>
            <p:cNvSpPr/>
            <p:nvPr/>
          </p:nvSpPr>
          <p:spPr>
            <a:xfrm>
              <a:off x="7284278" y="2159220"/>
              <a:ext cx="1472946" cy="126978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xmlns="" id="{92D7B280-65F9-419D-9366-C9A98300899C}"/>
                </a:ext>
              </a:extLst>
            </p:cNvPr>
            <p:cNvSpPr/>
            <p:nvPr/>
          </p:nvSpPr>
          <p:spPr>
            <a:xfrm>
              <a:off x="6036503" y="2825805"/>
              <a:ext cx="1472946" cy="126978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xmlns="" id="{2FB4D400-1FE7-4713-A917-CAE338B88122}"/>
                </a:ext>
              </a:extLst>
            </p:cNvPr>
            <p:cNvSpPr/>
            <p:nvPr/>
          </p:nvSpPr>
          <p:spPr>
            <a:xfrm>
              <a:off x="8449437" y="4229942"/>
              <a:ext cx="1162172" cy="100187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xmlns="" id="{9ED57410-BD9D-46F8-98C0-F40CCF82D200}"/>
                </a:ext>
              </a:extLst>
            </p:cNvPr>
            <p:cNvSpPr/>
            <p:nvPr/>
          </p:nvSpPr>
          <p:spPr>
            <a:xfrm>
              <a:off x="7439665" y="4774952"/>
              <a:ext cx="1162172" cy="100187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Hexagon 26">
              <a:extLst>
                <a:ext uri="{FF2B5EF4-FFF2-40B4-BE49-F238E27FC236}">
                  <a16:creationId xmlns:a16="http://schemas.microsoft.com/office/drawing/2014/main" xmlns="" id="{AC74A70C-664C-4578-8341-B9201709045A}"/>
                </a:ext>
              </a:extLst>
            </p:cNvPr>
            <p:cNvSpPr/>
            <p:nvPr/>
          </p:nvSpPr>
          <p:spPr>
            <a:xfrm>
              <a:off x="8895813" y="6236311"/>
              <a:ext cx="580328" cy="50028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Hexagon 27">
              <a:extLst>
                <a:ext uri="{FF2B5EF4-FFF2-40B4-BE49-F238E27FC236}">
                  <a16:creationId xmlns:a16="http://schemas.microsoft.com/office/drawing/2014/main" xmlns="" id="{1528D167-08AF-41C6-8DEA-615967559E57}"/>
                </a:ext>
              </a:extLst>
            </p:cNvPr>
            <p:cNvSpPr/>
            <p:nvPr/>
          </p:nvSpPr>
          <p:spPr>
            <a:xfrm>
              <a:off x="6205286" y="1657591"/>
              <a:ext cx="1256538" cy="108322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Hexagon 29">
              <a:extLst>
                <a:ext uri="{FF2B5EF4-FFF2-40B4-BE49-F238E27FC236}">
                  <a16:creationId xmlns:a16="http://schemas.microsoft.com/office/drawing/2014/main" xmlns="" id="{9333218C-554B-4543-8622-0656A1359B3C}"/>
                </a:ext>
              </a:extLst>
            </p:cNvPr>
            <p:cNvSpPr/>
            <p:nvPr/>
          </p:nvSpPr>
          <p:spPr>
            <a:xfrm>
              <a:off x="5677125" y="1622268"/>
              <a:ext cx="580328" cy="500282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Hexagon 30">
              <a:extLst>
                <a:ext uri="{FF2B5EF4-FFF2-40B4-BE49-F238E27FC236}">
                  <a16:creationId xmlns:a16="http://schemas.microsoft.com/office/drawing/2014/main" xmlns="" id="{46F010FA-B15D-405F-BE44-CE25B6C49BD5}"/>
                </a:ext>
              </a:extLst>
            </p:cNvPr>
            <p:cNvSpPr/>
            <p:nvPr/>
          </p:nvSpPr>
          <p:spPr>
            <a:xfrm flipV="1">
              <a:off x="5254947" y="1539601"/>
              <a:ext cx="421862" cy="3636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33" name="Picture 2" descr="http://4.bp.blogspot.com/-LGHUL7X0byY/W4zZHLUNg3I/AAAAAAAAGl0/GvOvNvKKB2UsQ28nK1h05ts4ADbhjtanwCK4BGAYYCw/s1600/kemendagri%2Bri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 t="18574" b="17271"/>
          <a:stretch>
            <a:fillRect/>
          </a:stretch>
        </p:blipFill>
        <p:spPr bwMode="auto">
          <a:xfrm>
            <a:off x="214282" y="142858"/>
            <a:ext cx="1582239" cy="642942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2071670" y="3143254"/>
            <a:ext cx="5194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400" b="1" u="sng" dirty="0" smtClean="0">
                <a:latin typeface="Arial Narrow" pitchFamily="34" charset="0"/>
              </a:rPr>
              <a:t>SUGIARTO, SE, M.Si</a:t>
            </a:r>
          </a:p>
          <a:p>
            <a:pPr algn="ctr"/>
            <a:r>
              <a:rPr lang="id-ID" sz="1400" dirty="0" smtClean="0">
                <a:latin typeface="Arial Narrow" pitchFamily="34" charset="0"/>
              </a:rPr>
              <a:t>DIREKTUR DEKONSENTRASI, TUGAS PEMBANTUAN DAN KERJA SAMA</a:t>
            </a:r>
            <a:endParaRPr lang="id-ID" sz="1400" dirty="0">
              <a:latin typeface="Arial Narrow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85800"/>
            <a:ext cx="7500990" cy="183412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3600" dirty="0" smtClean="0">
                <a:solidFill>
                  <a:schemeClr val="tx1"/>
                </a:solidFill>
                <a:latin typeface="Agency FB" pitchFamily="34" charset="0"/>
              </a:rPr>
              <a:t>DEKONSENTRASI </a:t>
            </a:r>
          </a:p>
          <a:p>
            <a:pPr lvl="0" algn="ctr">
              <a:spcBef>
                <a:spcPct val="0"/>
              </a:spcBef>
              <a:defRPr/>
            </a:pPr>
            <a:r>
              <a:rPr lang="id-ID" sz="3600" dirty="0" smtClean="0">
                <a:solidFill>
                  <a:schemeClr val="tx1"/>
                </a:solidFill>
                <a:latin typeface="Agency FB" pitchFamily="34" charset="0"/>
              </a:rPr>
              <a:t>GUBERNUR SEBAGAI WAKIL PEMERINTAH PUSAT</a:t>
            </a:r>
          </a:p>
          <a:p>
            <a:pPr lvl="0" algn="ctr">
              <a:spcBef>
                <a:spcPct val="0"/>
              </a:spcBef>
              <a:defRPr/>
            </a:pPr>
            <a:r>
              <a:rPr lang="id-ID" sz="3600" dirty="0" smtClean="0">
                <a:solidFill>
                  <a:schemeClr val="tx1"/>
                </a:solidFill>
                <a:latin typeface="Agency FB" pitchFamily="34" charset="0"/>
              </a:rPr>
              <a:t>TAHUN ANGGARAN 2020</a:t>
            </a:r>
            <a:endParaRPr lang="id-ID" sz="36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000496" y="4572014"/>
            <a:ext cx="19493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 smtClean="0">
                <a:latin typeface="Arial Narrow" pitchFamily="34" charset="0"/>
              </a:rPr>
              <a:t>JAKARTA, 12 FEBRUARI 2020</a:t>
            </a:r>
            <a:endParaRPr lang="id-ID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267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" name="Rectangle 62">
            <a:extLst>
              <a:ext uri="{FF2B5EF4-FFF2-40B4-BE49-F238E27FC236}"/>
            </a:extLst>
          </p:cNvPr>
          <p:cNvSpPr/>
          <p:nvPr/>
        </p:nvSpPr>
        <p:spPr>
          <a:xfrm>
            <a:off x="357189" y="571487"/>
            <a:ext cx="4071936" cy="1356572"/>
          </a:xfrm>
          <a:prstGeom prst="rect">
            <a:avLst/>
          </a:prstGeom>
          <a:noFill/>
        </p:spPr>
        <p:txBody>
          <a:bodyPr wrap="square" lIns="63293" tIns="31646" rIns="63293" bIns="31646">
            <a:spAutoFit/>
          </a:bodyPr>
          <a:lstStyle/>
          <a:p>
            <a:pPr algn="ctr">
              <a:defRPr/>
            </a:pP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9</a:t>
            </a:r>
            <a:r>
              <a:rPr lang="en-US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</a:t>
            </a: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UU No. 23 Tahun 2014 Tentang Pemerintahan Daerah</a:t>
            </a:r>
            <a:endParaRPr lang="en-US" sz="1200" b="1" u="sng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66700" indent="-266700" algn="just">
              <a:defRPr/>
            </a:pP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(5) </a:t>
            </a:r>
            <a:r>
              <a:rPr lang="nl-NL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Pendanaan pelaksanaan tugas dan wewenang gubernur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sebagai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wakil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Pusat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dibebankan</a:t>
            </a:r>
            <a:r>
              <a:rPr lang="es-E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pada APBN</a:t>
            </a:r>
            <a:r>
              <a:rPr lang="es-E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id-ID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/>
            </a:extLst>
          </p:cNvPr>
          <p:cNvSpPr/>
          <p:nvPr/>
        </p:nvSpPr>
        <p:spPr>
          <a:xfrm>
            <a:off x="357158" y="2285999"/>
            <a:ext cx="4071966" cy="2408142"/>
          </a:xfrm>
          <a:prstGeom prst="rect">
            <a:avLst/>
          </a:prstGeom>
          <a:noFill/>
        </p:spPr>
        <p:txBody>
          <a:bodyPr wrap="square" lIns="63293" tIns="31646" rIns="63293" bIns="31646">
            <a:spAutoFit/>
          </a:bodyPr>
          <a:lstStyle/>
          <a:p>
            <a:pPr algn="ctr">
              <a:spcBef>
                <a:spcPts val="450"/>
              </a:spcBef>
              <a:defRPr/>
            </a:pP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4</a:t>
            </a:r>
            <a:r>
              <a:rPr lang="en-US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PP 33 Tahun </a:t>
            </a:r>
            <a:r>
              <a:rPr lang="id-ID" sz="1200" b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2018</a:t>
            </a:r>
          </a:p>
          <a:p>
            <a:pPr marL="465339" indent="-465339" algn="just">
              <a:spcBef>
                <a:spcPts val="450"/>
              </a:spcBef>
              <a:buFontTx/>
              <a:buAutoNum type="arabicParenBoth"/>
              <a:defRPr/>
            </a:pP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Pendanaan 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pelaksanaan tugas dan </a:t>
            </a: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wewenang gubernur 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sebagai wakil Pemerintah Pusat </a:t>
            </a: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dibebankan pada </a:t>
            </a:r>
            <a:r>
              <a:rPr lang="id-ID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Anggaran Pendapatan Dan Belanja Negara </a:t>
            </a: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dengan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id-ID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memperhatikan kemampuan keuangan negara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marL="465339" indent="-465339" algn="just">
              <a:spcBef>
                <a:spcPts val="450"/>
              </a:spcBef>
              <a:buFontTx/>
              <a:buAutoNum type="arabicParenBoth"/>
              <a:defRPr/>
            </a:pP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Pendanaan sebagaimana dimaksud pada ayat (1</a:t>
            </a: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 merupakan 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bagian dari anggaran kementerian </a:t>
            </a: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yang menyelenggarakan </a:t>
            </a: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urusan pemerintahan dalam negeri</a:t>
            </a:r>
            <a:b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id-ID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melalui mekanisme </a:t>
            </a:r>
            <a:r>
              <a:rPr lang="id-ID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Dekonsentrasi.</a:t>
            </a:r>
            <a:endParaRPr lang="id-ID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6" name="Right Arrow 65"/>
          <p:cNvSpPr/>
          <p:nvPr/>
        </p:nvSpPr>
        <p:spPr>
          <a:xfrm>
            <a:off x="4500562" y="2143122"/>
            <a:ext cx="571504" cy="4286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0" name="Content Placeholder 2"/>
          <p:cNvSpPr>
            <a:spLocks noGrp="1"/>
          </p:cNvSpPr>
          <p:nvPr>
            <p:ph idx="1"/>
          </p:nvPr>
        </p:nvSpPr>
        <p:spPr>
          <a:xfrm>
            <a:off x="5072066" y="785800"/>
            <a:ext cx="3929090" cy="414340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Permendagri Nomor 10 Tahun 2020 tentang Pelimpahan dan Penugasan Urusan Pemerintahan Lingkup Kementerian Dalam Negeri Tahun Anggaran 2020;</a:t>
            </a:r>
          </a:p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Daftar Isian Pelaksanaan Anggaran Petikan Tahun Anggaran 2020 Nomor SP DIPA-010.04.1.027486/2020 tanggal 12 November 2019;</a:t>
            </a:r>
          </a:p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Kepmendagri Nomor 118-084 Tahun 2020 Tanggal 3 Februari 2020 tentang Petunjuk Teknis Pelaksanaan Dekonsentrasi Gubernur Sebagai Wakil Pemerintah Pusat.</a:t>
            </a:r>
            <a:endParaRPr lang="id-ID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3600" dirty="0" smtClean="0">
                <a:solidFill>
                  <a:schemeClr val="tx1"/>
                </a:solidFill>
                <a:latin typeface="Agency FB" pitchFamily="34" charset="0"/>
              </a:rPr>
              <a:t>DASAR HUKUM</a:t>
            </a:r>
            <a:endParaRPr lang="id-ID" sz="3600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EVALUASI PELAKSANAAN DEKON GWPP 2011-2019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57158" y="642924"/>
          <a:ext cx="8572560" cy="41590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972313"/>
                <a:gridCol w="1392748"/>
                <a:gridCol w="2992789"/>
                <a:gridCol w="1857388"/>
                <a:gridCol w="1357322"/>
              </a:tblGrid>
              <a:tr h="42919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300"/>
                        </a:spcAft>
                        <a:tabLst>
                          <a:tab pos="548640" algn="l"/>
                        </a:tabLst>
                      </a:pPr>
                      <a:r>
                        <a:rPr lang="en-US" sz="1600" b="1" dirty="0" err="1">
                          <a:latin typeface="Arial Narrow" pitchFamily="34" charset="0"/>
                        </a:rPr>
                        <a:t>Tahun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SKPD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 err="1">
                          <a:latin typeface="Arial Narrow" pitchFamily="34" charset="0"/>
                        </a:rPr>
                        <a:t>Pagu</a:t>
                      </a:r>
                      <a:r>
                        <a:rPr lang="en-US" sz="1600" b="1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b="1" dirty="0" err="1" smtClean="0">
                          <a:latin typeface="Arial Narrow" pitchFamily="34" charset="0"/>
                        </a:rPr>
                        <a:t>Anggaran</a:t>
                      </a:r>
                      <a:r>
                        <a:rPr lang="id-ID" sz="1600" b="1" dirty="0" smtClean="0">
                          <a:latin typeface="Arial Narrow" pitchFamily="34" charset="0"/>
                        </a:rPr>
                        <a:t> (Rupiah)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 err="1" smtClean="0">
                          <a:latin typeface="Arial Narrow" pitchFamily="34" charset="0"/>
                        </a:rPr>
                        <a:t>Realisasi</a:t>
                      </a:r>
                      <a:r>
                        <a:rPr lang="id-ID" sz="1600" b="1" dirty="0" smtClean="0">
                          <a:latin typeface="Arial Narrow" pitchFamily="34" charset="0"/>
                        </a:rPr>
                        <a:t> (Rupiah)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4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b="1" dirty="0" err="1" smtClean="0">
                          <a:latin typeface="Arial Narrow" pitchFamily="34" charset="0"/>
                        </a:rPr>
                        <a:t>Realisasi</a:t>
                      </a:r>
                      <a:r>
                        <a:rPr lang="id-ID" sz="1600" b="1" dirty="0" smtClean="0">
                          <a:latin typeface="Arial Narrow" pitchFamily="34" charset="0"/>
                        </a:rPr>
                        <a:t> (</a:t>
                      </a:r>
                      <a:r>
                        <a:rPr lang="en-US" sz="1600" b="1" dirty="0" smtClean="0">
                          <a:latin typeface="Arial Narrow" pitchFamily="34" charset="0"/>
                        </a:rPr>
                        <a:t>%</a:t>
                      </a:r>
                      <a:r>
                        <a:rPr lang="id-ID" sz="1600" b="1" dirty="0" smtClean="0">
                          <a:latin typeface="Arial Narrow" pitchFamily="34" charset="0"/>
                        </a:rPr>
                        <a:t>)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42305">
                <a:tc gridSpan="5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en-US" sz="600" dirty="0">
                        <a:solidFill>
                          <a:srgbClr val="000000"/>
                        </a:solidFill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253992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2011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33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Provinsi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211.914.610.000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104.515.628.407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49,32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693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2012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33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Provinsi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191.885.510.000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143.449.034.589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74,76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7016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2013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>
                          <a:latin typeface="Arial Narrow" pitchFamily="34" charset="0"/>
                        </a:rPr>
                        <a:t>33 Provinsi</a:t>
                      </a:r>
                      <a:endParaRPr lang="id-ID" sz="160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119.930.500.000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95.046.891.271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>
                          <a:latin typeface="Arial Narrow" pitchFamily="34" charset="0"/>
                        </a:rPr>
                        <a:t>79,25</a:t>
                      </a:r>
                      <a:endParaRPr lang="id-ID" sz="1600" b="1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3992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2014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>
                          <a:latin typeface="Arial Narrow" pitchFamily="34" charset="0"/>
                        </a:rPr>
                        <a:t>33 Provinsi</a:t>
                      </a:r>
                      <a:endParaRPr lang="id-ID" sz="160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  25.000.000.000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18.737.113.805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74,95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3992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2015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>
                          <a:latin typeface="Arial Narrow" pitchFamily="34" charset="0"/>
                        </a:rPr>
                        <a:t>33 Provinsi</a:t>
                      </a:r>
                      <a:endParaRPr lang="id-ID" sz="160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  23.712.812.000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17.171.146.922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72,41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1580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2016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>
                          <a:latin typeface="Arial Narrow" pitchFamily="34" charset="0"/>
                        </a:rPr>
                        <a:t>34 Provinsi</a:t>
                      </a:r>
                      <a:endParaRPr lang="id-ID" sz="160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    7.563.654.000</a:t>
                      </a:r>
                      <a:endParaRPr lang="id-ID" sz="1600" dirty="0">
                        <a:latin typeface="Arial Narrow" pitchFamily="34" charset="0"/>
                      </a:endParaRPr>
                    </a:p>
                    <a:p>
                      <a:pPr indent="11430" algn="r">
                        <a:lnSpc>
                          <a:spcPct val="12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(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pagu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setelah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self blocking)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7.001.374.376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92,57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7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2017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33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Provinsi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    12.500.000.000 </a:t>
                      </a:r>
                      <a:endParaRPr lang="id-ID" sz="1600" dirty="0">
                        <a:latin typeface="Arial Narrow" pitchFamily="34" charset="0"/>
                      </a:endParaRPr>
                    </a:p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(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pagu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gabung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dgn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Dekon</a:t>
                      </a:r>
                      <a:r>
                        <a:rPr lang="en-US" sz="1600" dirty="0">
                          <a:latin typeface="Arial Narrow" pitchFamily="34" charset="0"/>
                        </a:rPr>
                        <a:t> PTSP)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10.199.049.890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83,68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573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2018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34 </a:t>
                      </a:r>
                      <a:r>
                        <a:rPr lang="en-US" sz="1600" dirty="0" err="1">
                          <a:latin typeface="Arial Narrow" pitchFamily="34" charset="0"/>
                        </a:rPr>
                        <a:t>Provinsi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         9.000.000.000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dirty="0">
                          <a:latin typeface="Arial Narrow" pitchFamily="34" charset="0"/>
                        </a:rPr>
                        <a:t>      7.275.198.016</a:t>
                      </a:r>
                      <a:endParaRPr lang="id-ID" sz="160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en-US" sz="1600" b="1" dirty="0">
                          <a:latin typeface="Arial Narrow" pitchFamily="34" charset="0"/>
                        </a:rPr>
                        <a:t>80,84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573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id-ID" sz="1600" b="1" dirty="0" smtClean="0">
                          <a:latin typeface="Arial Narrow" pitchFamily="34" charset="0"/>
                        </a:rPr>
                        <a:t>2019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en-US" sz="1600" dirty="0" smtClean="0">
                          <a:latin typeface="Arial Narrow" pitchFamily="34" charset="0"/>
                        </a:rPr>
                        <a:t>33 </a:t>
                      </a:r>
                      <a:r>
                        <a:rPr lang="en-US" sz="1600" dirty="0" err="1" smtClean="0">
                          <a:latin typeface="Arial Narrow" pitchFamily="34" charset="0"/>
                        </a:rPr>
                        <a:t>Provinsi</a:t>
                      </a:r>
                      <a:endParaRPr lang="id-ID" sz="1600" dirty="0" smtClean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it-IT" sz="1600" dirty="0" smtClean="0">
                          <a:latin typeface="Arial Narrow" pitchFamily="34" charset="0"/>
                        </a:rPr>
                        <a:t>6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858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314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000 </a:t>
                      </a:r>
                      <a:endParaRPr lang="id-ID" sz="1600" b="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r>
                        <a:rPr lang="it-IT" sz="1600" dirty="0" smtClean="0">
                          <a:latin typeface="Arial Narrow" pitchFamily="34" charset="0"/>
                        </a:rPr>
                        <a:t>5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451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274</a:t>
                      </a:r>
                      <a:r>
                        <a:rPr lang="id-ID" sz="1600" dirty="0" smtClean="0">
                          <a:latin typeface="Arial Narrow" pitchFamily="34" charset="0"/>
                        </a:rPr>
                        <a:t>,</a:t>
                      </a:r>
                      <a:r>
                        <a:rPr lang="it-IT" sz="1600" dirty="0" smtClean="0">
                          <a:latin typeface="Arial Narrow" pitchFamily="34" charset="0"/>
                        </a:rPr>
                        <a:t>251 </a:t>
                      </a:r>
                      <a:endParaRPr lang="id-ID" sz="1600" b="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id-ID" sz="1600" b="1" dirty="0" smtClean="0">
                          <a:latin typeface="Arial Narrow" pitchFamily="34" charset="0"/>
                        </a:rPr>
                        <a:t>79,92</a:t>
                      </a:r>
                      <a:endParaRPr lang="en-US" sz="1600" b="1" kern="0" dirty="0" smtClean="0">
                        <a:solidFill>
                          <a:srgbClr val="70AD47">
                            <a:lumMod val="75000"/>
                          </a:srgbClr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/>
                </a:tc>
              </a:tr>
              <a:tr h="285573">
                <a:tc>
                  <a:txBody>
                    <a:bodyPr/>
                    <a:lstStyle/>
                    <a:p>
                      <a:pPr indent="-11430" algn="ctr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270510" algn="l"/>
                        </a:tabLst>
                      </a:pPr>
                      <a:r>
                        <a:rPr lang="id-ID" sz="1600" b="1" dirty="0" smtClean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2020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id-ID" sz="1600" dirty="0" smtClean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34 Provinsi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430" algn="r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-68580" algn="l"/>
                        </a:tabLst>
                      </a:pPr>
                      <a:r>
                        <a:rPr lang="id-ID" sz="1600" b="1" dirty="0" smtClean="0">
                          <a:latin typeface="Arial Narrow" pitchFamily="34" charset="0"/>
                          <a:ea typeface="Times New Roman"/>
                          <a:cs typeface="Times New Roman"/>
                        </a:rPr>
                        <a:t>109.837.404.000</a:t>
                      </a:r>
                      <a:endParaRPr lang="id-ID" sz="1600" b="1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57150" algn="r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tabLst>
                          <a:tab pos="270510" algn="l"/>
                        </a:tabLst>
                      </a:pPr>
                      <a:endParaRPr lang="id-ID" sz="1600" b="0" dirty="0">
                        <a:latin typeface="Arial Narrow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endParaRPr lang="en-US" sz="1600" b="1" kern="0" dirty="0" smtClean="0">
                        <a:solidFill>
                          <a:srgbClr val="70AD47">
                            <a:lumMod val="75000"/>
                          </a:srgbClr>
                        </a:solidFill>
                        <a:latin typeface="Arial Narrow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3"/>
          </p:nvPr>
        </p:nvSpPr>
        <p:spPr/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1C520F65-ACAB-4060-B34F-99BAF3856BE2}"/>
              </a:ext>
            </a:extLst>
          </p:cNvPr>
          <p:cNvGrpSpPr/>
          <p:nvPr/>
        </p:nvGrpSpPr>
        <p:grpSpPr>
          <a:xfrm>
            <a:off x="285720" y="714362"/>
            <a:ext cx="8364981" cy="3922193"/>
            <a:chOff x="92611" y="1325042"/>
            <a:chExt cx="11153308" cy="5229590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D3BF7AAD-5811-473E-8612-F6895960F961}"/>
                </a:ext>
              </a:extLst>
            </p:cNvPr>
            <p:cNvSpPr/>
            <p:nvPr/>
          </p:nvSpPr>
          <p:spPr>
            <a:xfrm>
              <a:off x="1281149" y="5494039"/>
              <a:ext cx="9312272" cy="10150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100" dirty="0" err="1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Terdapat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</a:t>
              </a:r>
              <a:r>
                <a:rPr lang="id-ID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4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</a:t>
              </a:r>
              <a:r>
                <a:rPr lang="en-US" sz="2100" dirty="0" err="1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Provinsi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yang </a:t>
              </a:r>
              <a:r>
                <a:rPr lang="en-US" sz="2100" dirty="0" err="1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tidak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</a:t>
              </a:r>
              <a:r>
                <a:rPr lang="en-US" sz="2100" dirty="0" err="1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melaksanakan</a:t>
              </a:r>
              <a:r>
                <a:rPr lang="id-ID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</a:t>
              </a:r>
              <a:r>
                <a:rPr lang="en-US" sz="2100" dirty="0" err="1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Jawa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Timur</a:t>
              </a:r>
              <a:r>
                <a:rPr lang="id-ID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, Kalimantan Timur, </a:t>
              </a:r>
              <a:r>
                <a:rPr lang="en-US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Papua</a:t>
              </a:r>
              <a:r>
                <a:rPr lang="id-ID" sz="2100" dirty="0">
                  <a:solidFill>
                    <a:schemeClr val="tx1"/>
                  </a:solidFill>
                  <a:latin typeface="Arial Narrow" pitchFamily="34" charset="0"/>
                  <a:cs typeface="Andalus" panose="02020603050405020304" pitchFamily="18" charset="-78"/>
                </a:rPr>
                <a:t> dan Papua Barat. </a:t>
              </a:r>
              <a:endParaRPr lang="en-US" sz="2100" dirty="0">
                <a:solidFill>
                  <a:schemeClr val="tx1"/>
                </a:solidFill>
                <a:latin typeface="Arial Narrow" pitchFamily="34" charset="0"/>
                <a:cs typeface="Andalus" panose="02020603050405020304" pitchFamily="18" charset="-78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178336" y="1357004"/>
              <a:ext cx="10979948" cy="126009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1009151" y="1325042"/>
              <a:ext cx="10236768" cy="13613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Arial Narrow" pitchFamily="34" charset="0"/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92611" y="1338185"/>
              <a:ext cx="1088415" cy="1137386"/>
              <a:chOff x="3925456" y="1191491"/>
              <a:chExt cx="985809" cy="969818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3925456" y="1191491"/>
                <a:ext cx="830945" cy="969818"/>
              </a:xfrm>
              <a:prstGeom prst="rect">
                <a:avLst/>
              </a:prstGeom>
              <a:solidFill>
                <a:srgbClr val="D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Narrow" pitchFamily="34" charset="0"/>
                  </a:rPr>
                  <a:t>01</a:t>
                </a:r>
              </a:p>
            </p:txBody>
          </p:sp>
          <p:sp>
            <p:nvSpPr>
              <p:cNvPr id="26" name="Isosceles Triangle 25"/>
              <p:cNvSpPr/>
              <p:nvPr/>
            </p:nvSpPr>
            <p:spPr>
              <a:xfrm rot="5400000">
                <a:off x="4610288" y="1537058"/>
                <a:ext cx="323272" cy="278683"/>
              </a:xfrm>
              <a:prstGeom prst="triangle">
                <a:avLst/>
              </a:prstGeom>
              <a:solidFill>
                <a:srgbClr val="D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 Narrow" pitchFamily="34" charset="0"/>
                </a:endParaRPr>
              </a:p>
            </p:txBody>
          </p:sp>
        </p:grpSp>
        <p:pic>
          <p:nvPicPr>
            <p:cNvPr id="8" name="Graphic 50" descr="Bar chart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0301916" y="1763375"/>
              <a:ext cx="666785" cy="71936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303503" y="1786557"/>
              <a:ext cx="8752295" cy="425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ts val="1725"/>
                </a:lnSpc>
              </a:pPr>
              <a:r>
                <a:rPr lang="x-none" sz="2100" dirty="0">
                  <a:latin typeface="Arial Narrow" pitchFamily="34" charset="0"/>
                  <a:cs typeface="Andalus" panose="02020603050405020304" pitchFamily="18" charset="-78"/>
                </a:rPr>
                <a:t>Penyerapan anggaran di bawah rata rata.</a:t>
              </a:r>
              <a:endParaRPr lang="en-US" sz="2100" dirty="0">
                <a:latin typeface="Arial Narrow" pitchFamily="34" charset="0"/>
                <a:cs typeface="Andalus" panose="02020603050405020304" pitchFamily="18" charset="-78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5971" y="3088744"/>
              <a:ext cx="10973055" cy="733921"/>
            </a:xfrm>
            <a:prstGeom prst="rect">
              <a:avLst/>
            </a:prstGeom>
            <a:solidFill>
              <a:srgbClr val="F0EEEF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400" kern="0" dirty="0">
                <a:solidFill>
                  <a:prstClr val="white"/>
                </a:solidFill>
                <a:latin typeface="Arial Narrow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23077" y="2794364"/>
              <a:ext cx="10222842" cy="96981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en-US" sz="1400" kern="0" dirty="0">
                <a:solidFill>
                  <a:prstClr val="white"/>
                </a:solidFill>
                <a:latin typeface="Arial Narrow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4334" y="2712303"/>
              <a:ext cx="918436" cy="969818"/>
            </a:xfrm>
            <a:prstGeom prst="rect">
              <a:avLst/>
            </a:prstGeom>
            <a:solidFill>
              <a:srgbClr val="0D95B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r>
                <a:rPr lang="en-US" sz="3600" b="1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02</a:t>
              </a:r>
            </a:p>
          </p:txBody>
        </p:sp>
        <p:pic>
          <p:nvPicPr>
            <p:cNvPr id="13" name="Graphic 52" descr="Bullsey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327928" y="2883296"/>
              <a:ext cx="652496" cy="652496"/>
            </a:xfrm>
            <a:prstGeom prst="rect">
              <a:avLst/>
            </a:prstGeom>
          </p:spPr>
        </p:pic>
        <p:sp>
          <p:nvSpPr>
            <p:cNvPr id="14" name="Isosceles Triangle 13"/>
            <p:cNvSpPr/>
            <p:nvPr/>
          </p:nvSpPr>
          <p:spPr>
            <a:xfrm rot="5400000">
              <a:off x="756402" y="3057257"/>
              <a:ext cx="685928" cy="307689"/>
            </a:xfrm>
            <a:prstGeom prst="triangle">
              <a:avLst/>
            </a:prstGeom>
            <a:solidFill>
              <a:srgbClr val="0D9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59078" y="4457425"/>
              <a:ext cx="10979948" cy="854884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965725" y="3985969"/>
              <a:ext cx="10280194" cy="12151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dirty="0">
                  <a:latin typeface="Arial Narrow" pitchFamily="34" charset="0"/>
                  <a:ea typeface="Batang" panose="02030600000101010101" pitchFamily="18" charset="-127"/>
                </a:rPr>
                <a:t>Standar biaya dari APBN yang berbeda dengan  harga satuan daerah</a:t>
              </a:r>
              <a:endParaRPr lang="en-US" dirty="0">
                <a:latin typeface="Arial Narrow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6057" y="3870190"/>
              <a:ext cx="911543" cy="135568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03</a:t>
              </a:r>
            </a:p>
          </p:txBody>
        </p:sp>
        <p:pic>
          <p:nvPicPr>
            <p:cNvPr id="18" name="Graphic 54" descr="Head with Gears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0338971" y="4548214"/>
              <a:ext cx="629730" cy="789021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1248570" y="2936448"/>
              <a:ext cx="9528128" cy="553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id-ID" sz="2100" dirty="0">
                  <a:latin typeface="Arial Narrow" pitchFamily="34" charset="0"/>
                  <a:cs typeface="Andalus" panose="02020603050405020304" pitchFamily="18" charset="-78"/>
                </a:rPr>
                <a:t>Outcome dan benefit yang tidak terukur.</a:t>
              </a:r>
            </a:p>
          </p:txBody>
        </p:sp>
        <p:sp>
          <p:nvSpPr>
            <p:cNvPr id="20" name="Isosceles Triangle 19"/>
            <p:cNvSpPr/>
            <p:nvPr/>
          </p:nvSpPr>
          <p:spPr>
            <a:xfrm rot="5400000">
              <a:off x="714556" y="4493430"/>
              <a:ext cx="685928" cy="307689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itchFamily="34" charset="0"/>
              </a:endParaRPr>
            </a:p>
          </p:txBody>
        </p:sp>
        <p:pic>
          <p:nvPicPr>
            <p:cNvPr id="21" name="Graphic 50" descr="Bar chart">
              <a:extLst>
                <a:ext uri="{FF2B5EF4-FFF2-40B4-BE49-F238E27FC236}">
                  <a16:creationId xmlns="" xmlns:a16="http://schemas.microsoft.com/office/drawing/2014/main" id="{F5F90A53-9647-4404-93E2-E2ECD38B94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0419693" y="5737512"/>
              <a:ext cx="743700" cy="714121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B3DF9F65-4308-47A9-B55A-A2E768B74A88}"/>
                </a:ext>
              </a:extLst>
            </p:cNvPr>
            <p:cNvSpPr/>
            <p:nvPr/>
          </p:nvSpPr>
          <p:spPr>
            <a:xfrm>
              <a:off x="1253211" y="4032647"/>
              <a:ext cx="9074717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id-ID" sz="2100" dirty="0">
                  <a:latin typeface="Arial Narrow" pitchFamily="34" charset="0"/>
                  <a:cs typeface="Andalus" panose="02020603050405020304" pitchFamily="18" charset="-78"/>
                </a:rPr>
                <a:t>Standar biaya dari APBN yang berbeda dengan harga satuan daerah.</a:t>
              </a:r>
              <a:endParaRPr lang="en-US" sz="2100" dirty="0">
                <a:latin typeface="Arial Narrow" pitchFamily="34" charset="0"/>
                <a:cs typeface="Andalus" panose="02020603050405020304" pitchFamily="18" charset="-78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="" xmlns:a16="http://schemas.microsoft.com/office/drawing/2014/main" id="{61E4E7D8-B6FC-40BC-8B0B-C213D680B48A}"/>
                </a:ext>
              </a:extLst>
            </p:cNvPr>
            <p:cNvSpPr/>
            <p:nvPr/>
          </p:nvSpPr>
          <p:spPr>
            <a:xfrm>
              <a:off x="265971" y="6449438"/>
              <a:ext cx="10979948" cy="105194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1E4E165D-F18F-4723-AABA-D64F8FC5E7F0}"/>
                </a:ext>
              </a:extLst>
            </p:cNvPr>
            <p:cNvSpPr/>
            <p:nvPr/>
          </p:nvSpPr>
          <p:spPr>
            <a:xfrm>
              <a:off x="122950" y="5415881"/>
              <a:ext cx="911543" cy="113245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0</a:t>
              </a:r>
              <a:r>
                <a:rPr lang="id-ID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</a:rPr>
                <a:t>4</a:t>
              </a:r>
              <a:endPara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PERMASALAHAN PELAKSANAAN DEKON GWPP 2011-2019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3"/>
          </p:nvPr>
        </p:nvSpPr>
        <p:spPr/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DEKONSENTRASI GWPP TA. 2020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Tahun Anggaran 2020, dialokasikan anggaran sebesar Rp. </a:t>
            </a: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109.837.404.000,-</a:t>
            </a: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 </a:t>
            </a: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untuk membiayai tugas dan wewenang GWPP;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Anggaran dialokasikan untuk membiayai tugas dan wewenang GWPP yang dianggap prioritas dan Sekretariat GWPP.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dirty="0" smtClean="0">
                <a:latin typeface="Arial Narrow" pitchFamily="34" charset="0"/>
                <a:cs typeface="Arial" pitchFamily="34" charset="0"/>
              </a:rPr>
              <a:t>Dekonsentrasi GWPP TA. 2020 dilaksanakan di 34 Provinsi.</a:t>
            </a:r>
            <a:endParaRPr kumimoji="0" lang="id-ID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ALOKASI DEKONSENTRASI GWPP TA. 2020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graphicFrame>
        <p:nvGraphicFramePr>
          <p:cNvPr id="6" name="Picture Placeholder 5"/>
          <p:cNvGraphicFramePr>
            <a:graphicFrameLocks noGrp="1"/>
          </p:cNvGraphicFramePr>
          <p:nvPr>
            <p:ph type="pic" idx="13"/>
          </p:nvPr>
        </p:nvGraphicFramePr>
        <p:xfrm>
          <a:off x="928662" y="571486"/>
          <a:ext cx="7358113" cy="4493977"/>
        </p:xfrm>
        <a:graphic>
          <a:graphicData uri="http://schemas.openxmlformats.org/drawingml/2006/table">
            <a:tbl>
              <a:tblPr/>
              <a:tblGrid>
                <a:gridCol w="331754"/>
                <a:gridCol w="1698253"/>
                <a:gridCol w="1327579"/>
                <a:gridCol w="73097"/>
                <a:gridCol w="417786"/>
                <a:gridCol w="2006437"/>
                <a:gridCol w="1503207"/>
              </a:tblGrid>
              <a:tr h="3574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NO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PROVINSI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PAGU ANGGARAN 2020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NO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PROVINSI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latin typeface="Arial Narrow" pitchFamily="34" charset="0"/>
                          <a:ea typeface="Calibri"/>
                          <a:cs typeface="Times New Roman"/>
                        </a:rPr>
                        <a:t>PAGU ANGGARAN 2020</a:t>
                      </a:r>
                      <a:endParaRPr lang="id-ID" sz="120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</a:tr>
              <a:tr h="16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ACEH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3.807.789.000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18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NUSA TENGGARA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2.973.415.000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SUMATERA UTARA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3.968.291.000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19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NUSA TENGGARA TIMUR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3.791.343.000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RIAU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3.208.666.000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KALIMANTAN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3.041.902.000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KEPULAUAN RIAU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3.147.141.000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KALIMANTAN TENGAH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3.481.631.000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JAMBI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3.164.913.000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22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KALIMANTAN SELATAN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3.550.455.000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SUMATERA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3.377.311.000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KALIMANTAN TIMUR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3.161.017.000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SUMATERA SELATAN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3.361.539.000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24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KALIMANTAN UTARA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2.890.076.000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LAMPUNG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3.126.124.000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25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SULAWESI UTARA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3.368.175.000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BENGKULU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3.133.051.000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26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GORONTALO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3.347.017.000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KEPULAUAN BANGKA BELITUNG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2.925.691.000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27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SULAWESI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3.101.860.000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BANTEN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3.116.563.000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28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SULAWESI SELATAN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3.919.986.000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JAWA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3.963.758.000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29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SULAWESI TENGAH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3.962.687.000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13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DKI JAKARTA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512.438.000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SULAWESI TENGGARA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3.238.964.000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JAWA TENGAH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3.908.793.000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31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MALUKU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3.935.319.000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D.I. YOGYAKARTA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2.663.845.000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32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MALUKU UTARA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3.247.497.000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16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JAWA TIMUR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2.715.889.000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33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PAPUA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2.679.441.000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BALI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3.485.888.000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200">
                        <a:latin typeface="Arial Narrow" pitchFamily="34" charset="0"/>
                        <a:ea typeface="Times New Roman"/>
                      </a:endParaRP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34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latin typeface="Arial Narrow" pitchFamily="34" charset="0"/>
                          <a:ea typeface="Calibri"/>
                          <a:cs typeface="Times New Roman"/>
                        </a:rPr>
                        <a:t>PAPUA BARAT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latin typeface="Arial Narrow" pitchFamily="34" charset="0"/>
                          <a:ea typeface="Calibri"/>
                          <a:cs typeface="Times New Roman"/>
                        </a:rPr>
                        <a:t>2.558.929.000</a:t>
                      </a:r>
                    </a:p>
                  </a:txBody>
                  <a:tcPr marL="4075" marR="4075" marT="407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42844" y="785800"/>
            <a:ext cx="8858312" cy="392909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  <a:buNone/>
            </a:pPr>
            <a:r>
              <a:rPr lang="id-ID" sz="1800" b="1" dirty="0" smtClean="0">
                <a:latin typeface="Arial Narrow" pitchFamily="34" charset="0"/>
                <a:cs typeface="Arial" pitchFamily="34" charset="0"/>
              </a:rPr>
              <a:t>Delapan Tugas dan Wewenang yang dibiayai, meliputi: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id-ID" sz="1800" dirty="0" smtClean="0">
                <a:latin typeface="Arial Narrow" pitchFamily="34" charset="0"/>
              </a:rPr>
              <a:t>Monitoring dan evaluasi kerjasama yang dilaksanakan daerah kabupaten/kota dalam satu provinsi;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id-ID" sz="1800" dirty="0" smtClean="0">
                <a:latin typeface="Arial Narrow" pitchFamily="34" charset="0"/>
              </a:rPr>
              <a:t>Evaluasi Laporan Penyelenggaraan Pemerintahan Daerah (</a:t>
            </a:r>
            <a:r>
              <a:rPr lang="id-ID" sz="1800" b="1" dirty="0" smtClean="0">
                <a:latin typeface="Arial Narrow" pitchFamily="34" charset="0"/>
              </a:rPr>
              <a:t>ELPPD</a:t>
            </a:r>
            <a:r>
              <a:rPr lang="id-ID" sz="1800" dirty="0" smtClean="0">
                <a:latin typeface="Arial Narrow" pitchFamily="34" charset="0"/>
              </a:rPr>
              <a:t>) daerah kabupaten/kota;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id-ID" sz="1800" dirty="0" smtClean="0">
                <a:latin typeface="Arial Narrow" pitchFamily="34" charset="0"/>
              </a:rPr>
              <a:t>Memberikan rekomendasi atas usulan DAK kabupaten/kota di wilayah provinsi.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id-ID" sz="1800" dirty="0" smtClean="0">
                <a:latin typeface="Arial Narrow" pitchFamily="34" charset="0"/>
              </a:rPr>
              <a:t>Pengawasan terhadap Peraturan Daerah kabupaten/kota;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id-ID" sz="1800" dirty="0" smtClean="0">
                <a:latin typeface="Arial Narrow" pitchFamily="34" charset="0"/>
              </a:rPr>
              <a:t>Koordinasi pembinaan dan pengawasan penyelenggaraan tugas pembantuan di daerah kabupaten/kota;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 startAt="6"/>
            </a:pPr>
            <a:r>
              <a:rPr lang="id-ID" sz="1800" dirty="0" smtClean="0">
                <a:latin typeface="Arial Narrow" pitchFamily="34" charset="0"/>
              </a:rPr>
              <a:t>Koordinasi kegiatan pemerintahan dan pembangunan antar daerah provinsi dan daerah kabupaten/kota dan antar daerah kabupaten/kota di wilayah  satu provinsi (Pembinaan penerapan SPM);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 startAt="6"/>
            </a:pPr>
            <a:r>
              <a:rPr lang="id-ID" sz="1800" dirty="0" smtClean="0">
                <a:latin typeface="Arial Narrow" pitchFamily="34" charset="0"/>
              </a:rPr>
              <a:t>Monitoring, evaluasi dan supervisi terhadap penyelenggaraan pemerintahan kabupaten/kota yang ada di wilayah satu provinsi (Pengawasan capaian SPM );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 startAt="6"/>
            </a:pPr>
            <a:r>
              <a:rPr lang="id-ID" sz="1800" dirty="0" smtClean="0">
                <a:latin typeface="Arial Narrow" pitchFamily="34" charset="0"/>
              </a:rPr>
              <a:t>Evaluasi kinerja pelayanan publik pemerintah daerah kabupaten/kota terkait penyelenggaraan perizinan dan nonperizinan.</a:t>
            </a:r>
          </a:p>
          <a:p>
            <a:pPr marL="457200" lvl="0" indent="-45720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endParaRPr lang="id-ID" sz="1800" dirty="0" smtClean="0">
              <a:latin typeface="Arial Narrow" pitchFamily="34" charset="0"/>
            </a:endParaRPr>
          </a:p>
          <a:p>
            <a:pPr>
              <a:spcBef>
                <a:spcPts val="0"/>
              </a:spcBef>
              <a:spcAft>
                <a:spcPts val="300"/>
              </a:spcAft>
              <a:buNone/>
            </a:pPr>
            <a:endParaRPr lang="id-ID" sz="1800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DEKONSENTRASI GWPP TA. 2020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/>
          <p:cNvSpPr/>
          <p:nvPr/>
        </p:nvSpPr>
        <p:spPr>
          <a:xfrm>
            <a:off x="214282" y="976302"/>
            <a:ext cx="5143536" cy="5000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id-ID" sz="1350" dirty="0" smtClean="0">
                <a:latin typeface="Arial Narrow" pitchFamily="34" charset="0"/>
              </a:rPr>
              <a:t>Monitoring dan evaluasi kerjasama yang dilaksanakan daerah kabupaten/kota dalam satu provinsi;</a:t>
            </a:r>
            <a:endParaRPr lang="id-ID" sz="1350" dirty="0"/>
          </a:p>
        </p:txBody>
      </p:sp>
      <p:sp>
        <p:nvSpPr>
          <p:cNvPr id="11" name="Rectangle 10"/>
          <p:cNvSpPr/>
          <p:nvPr/>
        </p:nvSpPr>
        <p:spPr>
          <a:xfrm>
            <a:off x="214282" y="619112"/>
            <a:ext cx="5143536" cy="2857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Narrow" pitchFamily="34" charset="0"/>
              </a:rPr>
              <a:t>TUGAS DAN WEWENANG</a:t>
            </a:r>
            <a:endParaRPr lang="id-ID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214282" y="1501768"/>
            <a:ext cx="5143536" cy="50006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id-ID" sz="1350" dirty="0" smtClean="0">
                <a:latin typeface="Arial Narrow" pitchFamily="34" charset="0"/>
              </a:rPr>
              <a:t>Evaluasi Laporan Penyelenggaraan Pemerintahan Daerah (</a:t>
            </a:r>
            <a:r>
              <a:rPr lang="id-ID" sz="1350" b="1" dirty="0" smtClean="0">
                <a:latin typeface="Arial Narrow" pitchFamily="34" charset="0"/>
              </a:rPr>
              <a:t>ELPPD</a:t>
            </a:r>
            <a:r>
              <a:rPr lang="id-ID" sz="1350" dirty="0" smtClean="0">
                <a:latin typeface="Arial Narrow" pitchFamily="34" charset="0"/>
              </a:rPr>
              <a:t>) daerah kabupaten/kota;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14282" y="2024060"/>
            <a:ext cx="5143536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id-ID" sz="1350" dirty="0" smtClean="0">
                <a:solidFill>
                  <a:schemeClr val="tx1"/>
                </a:solidFill>
                <a:latin typeface="Arial Narrow" pitchFamily="34" charset="0"/>
              </a:rPr>
              <a:t>Memberikan rekomendasi atas usulan DAK kabupaten/kota di wilayah provinsi.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14282" y="2547938"/>
            <a:ext cx="5143536" cy="35719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sv-SE" sz="1350" dirty="0" smtClean="0">
                <a:solidFill>
                  <a:schemeClr val="tx1"/>
                </a:solidFill>
                <a:latin typeface="Arial Narrow" pitchFamily="34" charset="0"/>
              </a:rPr>
              <a:t>Pengawasan terhadap Peraturan Daerah kabupaten/kota;</a:t>
            </a:r>
          </a:p>
        </p:txBody>
      </p:sp>
      <p:sp>
        <p:nvSpPr>
          <p:cNvPr id="77" name="Rectangle 76"/>
          <p:cNvSpPr/>
          <p:nvPr/>
        </p:nvSpPr>
        <p:spPr>
          <a:xfrm>
            <a:off x="214282" y="2938468"/>
            <a:ext cx="5143536" cy="5000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id-ID" sz="1350" dirty="0" smtClean="0">
                <a:solidFill>
                  <a:schemeClr val="tx1"/>
                </a:solidFill>
                <a:latin typeface="Arial Narrow" pitchFamily="34" charset="0"/>
              </a:rPr>
              <a:t>Koordinasi pembinaan dan pengawasan penyelenggaraan tugas pembantuan di daerah kabupaten/kota;</a:t>
            </a:r>
          </a:p>
        </p:txBody>
      </p:sp>
      <p:sp>
        <p:nvSpPr>
          <p:cNvPr id="79" name="Rectangle 78"/>
          <p:cNvSpPr/>
          <p:nvPr/>
        </p:nvSpPr>
        <p:spPr>
          <a:xfrm>
            <a:off x="214282" y="3484572"/>
            <a:ext cx="5143536" cy="5635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id-ID" sz="1350" dirty="0" smtClean="0">
                <a:solidFill>
                  <a:schemeClr val="tx1"/>
                </a:solidFill>
                <a:latin typeface="Arial Narrow" pitchFamily="34" charset="0"/>
              </a:rPr>
              <a:t>Koordinasi kegiatan pemerintahan dan pembangunan antar daerah provinsi dan daerah kabupaten/kota dan antar daerah kabupaten/kota di wilayah  satu provinsi (Pembinaan Penerapan SPM);</a:t>
            </a:r>
          </a:p>
        </p:txBody>
      </p:sp>
      <p:sp>
        <p:nvSpPr>
          <p:cNvPr id="81" name="Rectangle 80"/>
          <p:cNvSpPr/>
          <p:nvPr/>
        </p:nvSpPr>
        <p:spPr>
          <a:xfrm>
            <a:off x="214282" y="4087826"/>
            <a:ext cx="5143536" cy="50006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id-ID" sz="1350" dirty="0" smtClean="0">
                <a:latin typeface="Arial Narrow" pitchFamily="34" charset="0"/>
              </a:rPr>
              <a:t>Monitoring, evaluasi dan supervisi terhadap penyelenggaraan pemerintahan kabupaten/kota yang ada di wilayah satu provinsi (Pengawasan Capaian SPM);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14282" y="4614880"/>
            <a:ext cx="5143536" cy="500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0"/>
              </a:spcBef>
              <a:spcAft>
                <a:spcPts val="300"/>
              </a:spcAft>
            </a:pPr>
            <a:r>
              <a:rPr lang="id-ID" sz="1350" dirty="0" smtClean="0">
                <a:solidFill>
                  <a:schemeClr val="bg1"/>
                </a:solidFill>
                <a:latin typeface="Arial Narrow" pitchFamily="34" charset="0"/>
              </a:rPr>
              <a:t>Evaluasi kinerja pelayanan publik pemerintah daerah kabupaten/kota terkait penyelenggaraan perizinan dan nonperizinan.</a:t>
            </a:r>
          </a:p>
        </p:txBody>
      </p:sp>
      <p:sp>
        <p:nvSpPr>
          <p:cNvPr id="86" name="Pentagon 85"/>
          <p:cNvSpPr/>
          <p:nvPr/>
        </p:nvSpPr>
        <p:spPr>
          <a:xfrm flipH="1">
            <a:off x="7286644" y="1000114"/>
            <a:ext cx="1571636" cy="428628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Bina ADWIL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87" name="Pentagon 86"/>
          <p:cNvSpPr/>
          <p:nvPr/>
        </p:nvSpPr>
        <p:spPr>
          <a:xfrm flipH="1">
            <a:off x="7286644" y="1500180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OTDA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88" name="Pentagon 87"/>
          <p:cNvSpPr/>
          <p:nvPr/>
        </p:nvSpPr>
        <p:spPr>
          <a:xfrm flipH="1">
            <a:off x="7286644" y="2000246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BINA BANGDA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89" name="Pentagon 88"/>
          <p:cNvSpPr/>
          <p:nvPr/>
        </p:nvSpPr>
        <p:spPr>
          <a:xfrm flipH="1">
            <a:off x="7286644" y="2500312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OTDA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90" name="Pentagon 89"/>
          <p:cNvSpPr/>
          <p:nvPr/>
        </p:nvSpPr>
        <p:spPr>
          <a:xfrm flipH="1">
            <a:off x="7286644" y="3000378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BINA ADWIL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91" name="Pentagon 90"/>
          <p:cNvSpPr/>
          <p:nvPr/>
        </p:nvSpPr>
        <p:spPr>
          <a:xfrm flipH="1">
            <a:off x="7286644" y="3571882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BINA BANGDA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92" name="Pentagon 91"/>
          <p:cNvSpPr/>
          <p:nvPr/>
        </p:nvSpPr>
        <p:spPr>
          <a:xfrm flipH="1">
            <a:off x="7286644" y="4143386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ITJEN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93" name="Pentagon 92"/>
          <p:cNvSpPr/>
          <p:nvPr/>
        </p:nvSpPr>
        <p:spPr>
          <a:xfrm flipH="1">
            <a:off x="7286644" y="4643452"/>
            <a:ext cx="1571636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DITJEN BINA ADWIL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402268" y="609586"/>
            <a:ext cx="1785950" cy="2857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Narrow" pitchFamily="34" charset="0"/>
              </a:rPr>
              <a:t>PELAKSANA</a:t>
            </a:r>
            <a:endParaRPr lang="id-ID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229500" y="607209"/>
            <a:ext cx="1700218" cy="2857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Narrow" pitchFamily="34" charset="0"/>
              </a:rPr>
              <a:t>PEMBINA</a:t>
            </a:r>
            <a:endParaRPr lang="id-ID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0" name="Pentagon 39"/>
          <p:cNvSpPr/>
          <p:nvPr/>
        </p:nvSpPr>
        <p:spPr>
          <a:xfrm flipH="1">
            <a:off x="5429256" y="1000114"/>
            <a:ext cx="1714512" cy="428628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BIRO PEMERINTAHAN/ BIRO KERJASAMA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1" name="Pentagon 40"/>
          <p:cNvSpPr/>
          <p:nvPr/>
        </p:nvSpPr>
        <p:spPr>
          <a:xfrm flipH="1">
            <a:off x="5429256" y="1500180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BIRO PEMERINTAHAN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2" name="Pentagon 41"/>
          <p:cNvSpPr/>
          <p:nvPr/>
        </p:nvSpPr>
        <p:spPr>
          <a:xfrm flipH="1">
            <a:off x="5429256" y="2000246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BAPPEDA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3" name="Pentagon 42"/>
          <p:cNvSpPr/>
          <p:nvPr/>
        </p:nvSpPr>
        <p:spPr>
          <a:xfrm flipH="1">
            <a:off x="5429256" y="2500312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BIRO HUKUM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4" name="Pentagon 43"/>
          <p:cNvSpPr/>
          <p:nvPr/>
        </p:nvSpPr>
        <p:spPr>
          <a:xfrm flipH="1">
            <a:off x="5429256" y="3000378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BAPPEDA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5" name="Pentagon 44"/>
          <p:cNvSpPr/>
          <p:nvPr/>
        </p:nvSpPr>
        <p:spPr>
          <a:xfrm flipH="1">
            <a:off x="5429256" y="3571882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BIRO PEMERINTAHAN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6" name="Pentagon 45"/>
          <p:cNvSpPr/>
          <p:nvPr/>
        </p:nvSpPr>
        <p:spPr>
          <a:xfrm flipH="1">
            <a:off x="5429256" y="4143386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INSPEKTORAT 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47" name="Pentagon 46"/>
          <p:cNvSpPr/>
          <p:nvPr/>
        </p:nvSpPr>
        <p:spPr>
          <a:xfrm flipH="1">
            <a:off x="5429256" y="4643452"/>
            <a:ext cx="1714512" cy="4286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 smtClean="0">
                <a:solidFill>
                  <a:schemeClr val="tx1"/>
                </a:solidFill>
                <a:latin typeface="Arial Narrow" pitchFamily="34" charset="0"/>
              </a:rPr>
              <a:t>DPMPTSP</a:t>
            </a:r>
            <a:endParaRPr lang="id-ID" sz="12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PELAKSANA DAN PEMBINA KEGIATAN DEKONSENTRASI GWPP TA. 2020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TUJUAN 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28662" y="785800"/>
            <a:ext cx="7572428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Aft>
                <a:spcPts val="1200"/>
              </a:spcAft>
              <a:buClrTx/>
              <a:buSzTx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Mendukung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Gubernur sebagai wakil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emerintah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usat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dalam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melaksanakan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tugas dan wewenang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nya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sebagai wakil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emerintah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usat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wilayahnya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,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terutama dalam pelaksanaan 8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jenis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tugas dan wewenang pri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ori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tas;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Aft>
                <a:spcPts val="1200"/>
              </a:spcAft>
              <a:buClrTx/>
              <a:buSzTx/>
              <a:tabLst/>
            </a:pP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Aft>
                <a:spcPts val="1200"/>
              </a:spcAft>
              <a:buClrTx/>
              <a:buSzTx/>
              <a:tabLst/>
            </a:pP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Meningkatkan sinergi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antara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pemerintah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pusat dan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pemerintah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daerah dalam rangka koordinasi, pembinaan dan pengawasan terhadap penyelenggaraan urusan pemerintahan yang menjadi kewenangan daerah Kabupaten/Kota.</a:t>
            </a:r>
            <a:endParaRPr kumimoji="0" lang="id-ID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17" y="928676"/>
            <a:ext cx="867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01</a:t>
            </a:r>
            <a:endParaRPr lang="id-ID" sz="40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17" y="3006872"/>
            <a:ext cx="867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02</a:t>
            </a:r>
            <a:endParaRPr lang="id-ID" sz="40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 rot="16200000" flipH="1">
            <a:off x="-1710577" y="2678907"/>
            <a:ext cx="4214844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SASARAN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42910" y="785800"/>
            <a:ext cx="821537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Terwujudnya pelaksanaan sebagian tugas dan wewenang Gubernur sebagai wakil pemerintah pusat sesuai amanat Undang-undang Nomor 23 Tahun 2014 tentang Pemerintahan Daerah dan Peraturan Pemerintah Nomor 33 Tahun 2018 tentang Pelaksanaan Tugas dan Wewenang Gubernur sebagai Wakil Pemerintah Pusat;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Terjalinnya komunikasi dan koordinasi yang lebih intensif antar Perangkat Daerah yang mempunyai tusi bersesuaian dan/atau melaksanakan peran ganda sebagai Perangkat Gubernur sebagai Wakil Pemerintah Pusat;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evaluasi Laporan Penyelenggaraan Pemerintahan Daerah kabupaten/kota dengan melibatkan perangkat daerah dan instansi vertikal terkait untuk menilai Kinerja Penyelenggaraan Pemerintahan Daerah Kabupaten/Kota;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monitoring  dan evaluasi terhadap kerja sama yang dilakukan antar Daerah Kabupaten/Kota di wilayah Provinsi;</a:t>
            </a: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42844" y="857238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42844" y="2143122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2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42844" y="3143254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3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142844" y="4071948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4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57158" y="1643056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/>
          <p:cNvSpPr/>
          <p:nvPr/>
        </p:nvSpPr>
        <p:spPr>
          <a:xfrm>
            <a:off x="357158" y="285750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357158" y="3786196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/>
          <p:cNvSpPr/>
          <p:nvPr/>
        </p:nvSpPr>
        <p:spPr>
          <a:xfrm>
            <a:off x="357158" y="500048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Oval 17"/>
          <p:cNvSpPr/>
          <p:nvPr/>
        </p:nvSpPr>
        <p:spPr>
          <a:xfrm>
            <a:off x="357158" y="4786328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857224" y="714362"/>
            <a:ext cx="8143932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koordiasi kegiatan pemerintah dan pembangunan dalam rangka penerapan SPM di Kabupaten/Kota;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pengawasan terhadap rancangan perda Kabupaten/Kota meliputi pelaksanaan fasilitasi, verifikasi dan pemberian nomor register dalam rangka menciptakan kepastian hukum;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Tercapainya peningkatan kualitas pelayanan publik terkait penyelenggaraan perizinan dan nonperizinan pada Dinas Penanaman Modal dan Pelayanan Terpadu Satu Pintu Kabupaten/Kota untuk mendukung kemudahan berusaha;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Terselenggaranya tugas pembantuan Kabupaten/Kota yang tepat sasaran, efektif dan efisien dalam rangka menciptakan sinergitas penyelenggaraan pemerintahan pusat dan daerah;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Tersusunnya Rekomendasi DAK Fisik Kabupaten/Kota yang berkualitas; dan</a:t>
            </a:r>
            <a:endParaRPr kumimoji="0" lang="id-ID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tabLst/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monitoring, evaluasi dan supervisi dalam rangka pengawasan capaian SPM yang sesuai dengan ketentuan perundang-undangan.</a:t>
            </a:r>
            <a:endParaRPr kumimoji="0" lang="id-ID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SASARAN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16200000" flipH="1">
            <a:off x="-1781717" y="2822080"/>
            <a:ext cx="450000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214282" y="857238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5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14282" y="2143122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7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14282" y="3071816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8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14282" y="3714758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9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28596" y="1643056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Oval 11"/>
          <p:cNvSpPr/>
          <p:nvPr/>
        </p:nvSpPr>
        <p:spPr>
          <a:xfrm>
            <a:off x="428596" y="285750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/>
          <p:cNvSpPr/>
          <p:nvPr/>
        </p:nvSpPr>
        <p:spPr>
          <a:xfrm>
            <a:off x="428596" y="3786196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428596" y="500048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Oval 14"/>
          <p:cNvSpPr/>
          <p:nvPr/>
        </p:nvSpPr>
        <p:spPr>
          <a:xfrm>
            <a:off x="428596" y="4786328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Oval 15"/>
          <p:cNvSpPr/>
          <p:nvPr/>
        </p:nvSpPr>
        <p:spPr>
          <a:xfrm>
            <a:off x="214282" y="1500180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Arial Black" pitchFamily="34" charset="0"/>
              </a:rPr>
              <a:t>6</a:t>
            </a:r>
            <a:endParaRPr lang="id-ID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14282" y="4429138"/>
            <a:ext cx="500066" cy="50006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000" b="1" dirty="0" smtClean="0">
                <a:solidFill>
                  <a:schemeClr val="tx1"/>
                </a:solidFill>
                <a:latin typeface="Arial Black" pitchFamily="34" charset="0"/>
              </a:rPr>
              <a:t>10</a:t>
            </a:r>
            <a:endParaRPr lang="id-ID" sz="10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28596" y="507206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Oval 18"/>
          <p:cNvSpPr/>
          <p:nvPr/>
        </p:nvSpPr>
        <p:spPr>
          <a:xfrm>
            <a:off x="428596" y="428626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Oval 19"/>
          <p:cNvSpPr/>
          <p:nvPr/>
        </p:nvSpPr>
        <p:spPr>
          <a:xfrm>
            <a:off x="428596" y="3609982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Oval 20"/>
          <p:cNvSpPr/>
          <p:nvPr/>
        </p:nvSpPr>
        <p:spPr>
          <a:xfrm>
            <a:off x="436534" y="2025646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Oval 21"/>
          <p:cNvSpPr/>
          <p:nvPr/>
        </p:nvSpPr>
        <p:spPr>
          <a:xfrm>
            <a:off x="434946" y="1389054"/>
            <a:ext cx="71438" cy="714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SATUAN KERJA PELAKSANA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grpSp>
        <p:nvGrpSpPr>
          <p:cNvPr id="5" name="그룹 51">
            <a:extLst>
              <a:ext uri="{FF2B5EF4-FFF2-40B4-BE49-F238E27FC236}">
                <a16:creationId xmlns:a16="http://schemas.microsoft.com/office/drawing/2014/main" xmlns="" id="{B18939A5-4130-489C-9A62-C753E21D45C5}"/>
              </a:ext>
            </a:extLst>
          </p:cNvPr>
          <p:cNvGrpSpPr/>
          <p:nvPr/>
        </p:nvGrpSpPr>
        <p:grpSpPr>
          <a:xfrm rot="10800000">
            <a:off x="864342" y="3357568"/>
            <a:ext cx="2636088" cy="1785930"/>
            <a:chOff x="1509476" y="1720734"/>
            <a:chExt cx="2880000" cy="1404001"/>
          </a:xfrm>
          <a:solidFill>
            <a:schemeClr val="accent2"/>
          </a:solidFill>
        </p:grpSpPr>
        <p:sp>
          <p:nvSpPr>
            <p:cNvPr id="6" name="직사각형 52">
              <a:extLst>
                <a:ext uri="{FF2B5EF4-FFF2-40B4-BE49-F238E27FC236}">
                  <a16:creationId xmlns:a16="http://schemas.microsoft.com/office/drawing/2014/main" xmlns="" id="{F4FBAFC8-83CF-47C7-A1B2-8B94F65FCF7A}"/>
                </a:ext>
              </a:extLst>
            </p:cNvPr>
            <p:cNvSpPr/>
            <p:nvPr/>
          </p:nvSpPr>
          <p:spPr>
            <a:xfrm>
              <a:off x="1509476" y="1720734"/>
              <a:ext cx="2880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  <p:sp>
          <p:nvSpPr>
            <p:cNvPr id="7" name="직사각형 53">
              <a:extLst>
                <a:ext uri="{FF2B5EF4-FFF2-40B4-BE49-F238E27FC236}">
                  <a16:creationId xmlns:a16="http://schemas.microsoft.com/office/drawing/2014/main" xmlns="" id="{B950FDEF-A545-4AD7-90A8-E8E163F22D49}"/>
                </a:ext>
              </a:extLst>
            </p:cNvPr>
            <p:cNvSpPr/>
            <p:nvPr/>
          </p:nvSpPr>
          <p:spPr>
            <a:xfrm rot="5400000">
              <a:off x="861476" y="2368735"/>
              <a:ext cx="140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</p:grpSp>
      <p:grpSp>
        <p:nvGrpSpPr>
          <p:cNvPr id="8" name="그룹 48">
            <a:extLst>
              <a:ext uri="{FF2B5EF4-FFF2-40B4-BE49-F238E27FC236}">
                <a16:creationId xmlns:a16="http://schemas.microsoft.com/office/drawing/2014/main" xmlns="" id="{E405F46B-31AC-4842-A45A-B7019CAC770B}"/>
              </a:ext>
            </a:extLst>
          </p:cNvPr>
          <p:cNvGrpSpPr/>
          <p:nvPr/>
        </p:nvGrpSpPr>
        <p:grpSpPr>
          <a:xfrm rot="10800000">
            <a:off x="4929190" y="3357568"/>
            <a:ext cx="2160000" cy="1785932"/>
            <a:chOff x="1509476" y="1720734"/>
            <a:chExt cx="2880000" cy="1404001"/>
          </a:xfrm>
          <a:solidFill>
            <a:schemeClr val="accent4"/>
          </a:solidFill>
        </p:grpSpPr>
        <p:sp>
          <p:nvSpPr>
            <p:cNvPr id="9" name="직사각형 49">
              <a:extLst>
                <a:ext uri="{FF2B5EF4-FFF2-40B4-BE49-F238E27FC236}">
                  <a16:creationId xmlns:a16="http://schemas.microsoft.com/office/drawing/2014/main" xmlns="" id="{8642DECB-5A0E-46CB-B8BA-04C044A83718}"/>
                </a:ext>
              </a:extLst>
            </p:cNvPr>
            <p:cNvSpPr/>
            <p:nvPr/>
          </p:nvSpPr>
          <p:spPr>
            <a:xfrm>
              <a:off x="1509476" y="1720734"/>
              <a:ext cx="2880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  <p:sp>
          <p:nvSpPr>
            <p:cNvPr id="10" name="직사각형 50">
              <a:extLst>
                <a:ext uri="{FF2B5EF4-FFF2-40B4-BE49-F238E27FC236}">
                  <a16:creationId xmlns:a16="http://schemas.microsoft.com/office/drawing/2014/main" xmlns="" id="{EB578082-AAD4-4D3A-8EEF-1C414D286533}"/>
                </a:ext>
              </a:extLst>
            </p:cNvPr>
            <p:cNvSpPr/>
            <p:nvPr/>
          </p:nvSpPr>
          <p:spPr>
            <a:xfrm rot="5400000">
              <a:off x="861476" y="2368735"/>
              <a:ext cx="140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</p:grpSp>
      <p:grpSp>
        <p:nvGrpSpPr>
          <p:cNvPr id="11" name="그룹 45">
            <a:extLst>
              <a:ext uri="{FF2B5EF4-FFF2-40B4-BE49-F238E27FC236}">
                <a16:creationId xmlns:a16="http://schemas.microsoft.com/office/drawing/2014/main" xmlns="" id="{2E338AB1-83A8-4E8D-83E9-EC2C941422D1}"/>
              </a:ext>
            </a:extLst>
          </p:cNvPr>
          <p:cNvGrpSpPr/>
          <p:nvPr/>
        </p:nvGrpSpPr>
        <p:grpSpPr>
          <a:xfrm>
            <a:off x="4762878" y="928676"/>
            <a:ext cx="2160000" cy="1501211"/>
            <a:chOff x="1509476" y="1720734"/>
            <a:chExt cx="2880000" cy="1404001"/>
          </a:xfrm>
          <a:solidFill>
            <a:schemeClr val="accent3"/>
          </a:solidFill>
        </p:grpSpPr>
        <p:sp>
          <p:nvSpPr>
            <p:cNvPr id="12" name="직사각형 46">
              <a:extLst>
                <a:ext uri="{FF2B5EF4-FFF2-40B4-BE49-F238E27FC236}">
                  <a16:creationId xmlns:a16="http://schemas.microsoft.com/office/drawing/2014/main" xmlns="" id="{70494890-0273-4752-A2F7-07F447DFBB32}"/>
                </a:ext>
              </a:extLst>
            </p:cNvPr>
            <p:cNvSpPr/>
            <p:nvPr/>
          </p:nvSpPr>
          <p:spPr>
            <a:xfrm>
              <a:off x="1509476" y="1720734"/>
              <a:ext cx="2880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  <p:sp>
          <p:nvSpPr>
            <p:cNvPr id="13" name="직사각형 47">
              <a:extLst>
                <a:ext uri="{FF2B5EF4-FFF2-40B4-BE49-F238E27FC236}">
                  <a16:creationId xmlns:a16="http://schemas.microsoft.com/office/drawing/2014/main" xmlns="" id="{39323DB8-E2B4-497A-81B0-6A238125CC80}"/>
                </a:ext>
              </a:extLst>
            </p:cNvPr>
            <p:cNvSpPr/>
            <p:nvPr/>
          </p:nvSpPr>
          <p:spPr>
            <a:xfrm rot="5400000">
              <a:off x="861476" y="2368735"/>
              <a:ext cx="140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</p:grpSp>
      <p:grpSp>
        <p:nvGrpSpPr>
          <p:cNvPr id="14" name="그룹 41">
            <a:extLst>
              <a:ext uri="{FF2B5EF4-FFF2-40B4-BE49-F238E27FC236}">
                <a16:creationId xmlns:a16="http://schemas.microsoft.com/office/drawing/2014/main" xmlns="" id="{49FCF0FE-F36A-4740-B4A8-24EB0608DE5F}"/>
              </a:ext>
            </a:extLst>
          </p:cNvPr>
          <p:cNvGrpSpPr/>
          <p:nvPr/>
        </p:nvGrpSpPr>
        <p:grpSpPr>
          <a:xfrm>
            <a:off x="500034" y="428610"/>
            <a:ext cx="2227318" cy="2429905"/>
            <a:chOff x="1509476" y="1720734"/>
            <a:chExt cx="2880000" cy="1404001"/>
          </a:xfrm>
        </p:grpSpPr>
        <p:sp>
          <p:nvSpPr>
            <p:cNvPr id="15" name="직사각형 1">
              <a:extLst>
                <a:ext uri="{FF2B5EF4-FFF2-40B4-BE49-F238E27FC236}">
                  <a16:creationId xmlns:a16="http://schemas.microsoft.com/office/drawing/2014/main" xmlns="" id="{5031D166-D22D-4112-BC8B-79DBB63ED5CD}"/>
                </a:ext>
              </a:extLst>
            </p:cNvPr>
            <p:cNvSpPr/>
            <p:nvPr/>
          </p:nvSpPr>
          <p:spPr>
            <a:xfrm>
              <a:off x="1509476" y="1720734"/>
              <a:ext cx="2880000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  <p:sp>
          <p:nvSpPr>
            <p:cNvPr id="16" name="직사각형 2">
              <a:extLst>
                <a:ext uri="{FF2B5EF4-FFF2-40B4-BE49-F238E27FC236}">
                  <a16:creationId xmlns:a16="http://schemas.microsoft.com/office/drawing/2014/main" xmlns="" id="{BB4079FC-297E-46CA-952B-30373E0EAA12}"/>
                </a:ext>
              </a:extLst>
            </p:cNvPr>
            <p:cNvSpPr/>
            <p:nvPr/>
          </p:nvSpPr>
          <p:spPr>
            <a:xfrm rot="5400000">
              <a:off x="861476" y="2368735"/>
              <a:ext cx="1404000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4E2F56BB-BA39-4DB6-BDA4-9D06A8F5D547}"/>
              </a:ext>
            </a:extLst>
          </p:cNvPr>
          <p:cNvSpPr/>
          <p:nvPr/>
        </p:nvSpPr>
        <p:spPr>
          <a:xfrm>
            <a:off x="110083" y="2936926"/>
            <a:ext cx="7479000" cy="1283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D5E2CDE7-5C14-4AE3-A373-074503CAEE8A}"/>
              </a:ext>
            </a:extLst>
          </p:cNvPr>
          <p:cNvSpPr/>
          <p:nvPr/>
        </p:nvSpPr>
        <p:spPr>
          <a:xfrm>
            <a:off x="5983440" y="2366604"/>
            <a:ext cx="1269000" cy="1269000"/>
          </a:xfrm>
          <a:prstGeom prst="ellipse">
            <a:avLst/>
          </a:pr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B9931480-B482-48EC-AE18-20D08C3CFBA9}"/>
              </a:ext>
            </a:extLst>
          </p:cNvPr>
          <p:cNvSpPr/>
          <p:nvPr/>
        </p:nvSpPr>
        <p:spPr>
          <a:xfrm>
            <a:off x="4173262" y="2366604"/>
            <a:ext cx="1269000" cy="1269000"/>
          </a:xfrm>
          <a:prstGeom prst="ellipse">
            <a:avLst/>
          </a:prstGeom>
          <a:solidFill>
            <a:schemeClr val="accent3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3354247A-616E-4871-9FCF-C21256386215}"/>
              </a:ext>
            </a:extLst>
          </p:cNvPr>
          <p:cNvSpPr/>
          <p:nvPr/>
        </p:nvSpPr>
        <p:spPr>
          <a:xfrm>
            <a:off x="2323536" y="2366604"/>
            <a:ext cx="1308549" cy="1269000"/>
          </a:xfrm>
          <a:prstGeom prst="ellipse">
            <a:avLst/>
          </a:pr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52459638-BDFD-4A86-ADF7-7AD7579B0DBF}"/>
              </a:ext>
            </a:extLst>
          </p:cNvPr>
          <p:cNvSpPr/>
          <p:nvPr/>
        </p:nvSpPr>
        <p:spPr>
          <a:xfrm>
            <a:off x="473809" y="2366604"/>
            <a:ext cx="1308549" cy="1269000"/>
          </a:xfrm>
          <a:prstGeom prst="ellipse">
            <a:avLst/>
          </a:prstGeom>
          <a:solidFill>
            <a:schemeClr val="accent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D28340B-B680-4C84-9C21-39309EA61314}"/>
              </a:ext>
            </a:extLst>
          </p:cNvPr>
          <p:cNvSpPr txBox="1"/>
          <p:nvPr/>
        </p:nvSpPr>
        <p:spPr>
          <a:xfrm>
            <a:off x="455522" y="2906915"/>
            <a:ext cx="13266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ko-KR" sz="1400" b="1" dirty="0" smtClean="0">
                <a:latin typeface="Arial Black" pitchFamily="34" charset="0"/>
                <a:cs typeface="Arial" pitchFamily="34" charset="0"/>
              </a:rPr>
              <a:t>SETDA</a:t>
            </a:r>
            <a:endParaRPr lang="ko-KR" altLang="en-US" sz="1400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8489C9C6-E9A4-4858-B55E-280F299E09C9}"/>
              </a:ext>
            </a:extLst>
          </p:cNvPr>
          <p:cNvSpPr txBox="1"/>
          <p:nvPr/>
        </p:nvSpPr>
        <p:spPr>
          <a:xfrm>
            <a:off x="2325190" y="2906915"/>
            <a:ext cx="12865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ko-KR" sz="1400" b="1" dirty="0" smtClean="0">
                <a:latin typeface="Arial Black" pitchFamily="34" charset="0"/>
                <a:cs typeface="Arial" pitchFamily="34" charset="0"/>
              </a:rPr>
              <a:t>BAPPEDA</a:t>
            </a:r>
            <a:endParaRPr lang="ko-KR" altLang="en-US" sz="1400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D220FC4-455A-4913-A9D3-598DA5FB85E7}"/>
              </a:ext>
            </a:extLst>
          </p:cNvPr>
          <p:cNvSpPr txBox="1"/>
          <p:nvPr/>
        </p:nvSpPr>
        <p:spPr>
          <a:xfrm>
            <a:off x="4143372" y="2786064"/>
            <a:ext cx="128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ko-KR" sz="1400" b="1" dirty="0" smtClean="0">
                <a:latin typeface="Arial Black" pitchFamily="34" charset="0"/>
                <a:cs typeface="Arial" pitchFamily="34" charset="0"/>
              </a:rPr>
              <a:t>INSPEKTORAT</a:t>
            </a:r>
            <a:endParaRPr lang="ko-KR" altLang="en-US" sz="1400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B37BA57-9423-48D6-8029-D11AE26489E6}"/>
              </a:ext>
            </a:extLst>
          </p:cNvPr>
          <p:cNvSpPr txBox="1"/>
          <p:nvPr/>
        </p:nvSpPr>
        <p:spPr>
          <a:xfrm>
            <a:off x="5983789" y="2906915"/>
            <a:ext cx="12865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ko-KR" sz="1400" b="1" dirty="0" smtClean="0">
                <a:latin typeface="Arial Black" pitchFamily="34" charset="0"/>
                <a:cs typeface="Arial" pitchFamily="34" charset="0"/>
              </a:rPr>
              <a:t>DPMPTSP</a:t>
            </a:r>
            <a:endParaRPr lang="ko-KR" altLang="en-US" sz="1400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xmlns="" id="{A6DFC5E6-F764-4BC9-827D-864B3C569401}"/>
              </a:ext>
            </a:extLst>
          </p:cNvPr>
          <p:cNvSpPr/>
          <p:nvPr/>
        </p:nvSpPr>
        <p:spPr>
          <a:xfrm rot="5400000">
            <a:off x="7515136" y="2829654"/>
            <a:ext cx="397764" cy="3429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361116" y="1004008"/>
            <a:ext cx="12035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u="sng" dirty="0" smtClean="0">
                <a:latin typeface="Arial Black" pitchFamily="34" charset="0"/>
              </a:rPr>
              <a:t>OUTPUT:</a:t>
            </a:r>
            <a:endParaRPr lang="id-ID" sz="1600" u="sng" dirty="0">
              <a:latin typeface="Arial Black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42910" y="642924"/>
            <a:ext cx="364333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buFont typeface="+mj-lt"/>
              <a:buAutoNum type="arabicPeriod"/>
            </a:pPr>
            <a:r>
              <a:rPr lang="id-ID" sz="1100" dirty="0" smtClean="0">
                <a:latin typeface="Arial Narrow" pitchFamily="34" charset="0"/>
              </a:rPr>
              <a:t>Laporan evaluasi pelaksanaan evaluasi LPPD dan perumusan rekomendasi penilaian kinerja kepala daerah </a:t>
            </a:r>
          </a:p>
          <a:p>
            <a:pPr marL="174625" indent="-174625">
              <a:buFont typeface="+mj-lt"/>
              <a:buAutoNum type="arabicPeriod"/>
            </a:pPr>
            <a:r>
              <a:rPr lang="id-ID" sz="1100" dirty="0" smtClean="0">
                <a:latin typeface="Arial Narrow" pitchFamily="34" charset="0"/>
              </a:rPr>
              <a:t>Laporan hasil Monitoring dan evaluasi kerja sama yang dilaksanakan  daerah Kabupaten/Kota </a:t>
            </a:r>
          </a:p>
          <a:p>
            <a:pPr marL="174625" indent="-174625">
              <a:buFont typeface="+mj-lt"/>
              <a:buAutoNum type="arabicPeriod"/>
            </a:pPr>
            <a:r>
              <a:rPr lang="id-ID" sz="1100" dirty="0" smtClean="0">
                <a:latin typeface="Arial Narrow" pitchFamily="34" charset="0"/>
              </a:rPr>
              <a:t>Laporan rekapitulasi capaian penerapan SPM seluruh Kabupaten/Kota di wilayah provinsi sesuai dengan format pelaporan dalam lampiran Permendagri Nomor 100 tahun 2018</a:t>
            </a:r>
          </a:p>
          <a:p>
            <a:pPr marL="174625" indent="-174625">
              <a:buFont typeface="+mj-lt"/>
              <a:buAutoNum type="arabicPeriod"/>
            </a:pPr>
            <a:r>
              <a:rPr lang="id-ID" sz="1100" dirty="0" smtClean="0">
                <a:latin typeface="Arial Narrow" pitchFamily="34" charset="0"/>
              </a:rPr>
              <a:t>Laporan pengawasan Peraturan Daerah Kabupaten/kota yang meliputi Data inventarisasi, hasil analisa dan laporan pengawasan</a:t>
            </a:r>
            <a:endParaRPr lang="id-ID" sz="1100" dirty="0">
              <a:latin typeface="Arial Narrow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500562" y="3643320"/>
            <a:ext cx="2571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200" dirty="0" smtClean="0">
                <a:latin typeface="Arial Narrow" pitchFamily="34" charset="0"/>
              </a:rPr>
              <a:t>Laporan evaluasi kinerja pelayanan publik terkait Perizinan dan Non Perizinan Kabupaten/Kota dan rekomendasi </a:t>
            </a:r>
            <a:r>
              <a:rPr lang="en-US" sz="1200" dirty="0" err="1" smtClean="0">
                <a:latin typeface="Arial Narrow" pitchFamily="34" charset="0"/>
              </a:rPr>
              <a:t>daerah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kabupaten</a:t>
            </a:r>
            <a:r>
              <a:rPr lang="en-US" sz="1200" dirty="0" smtClean="0">
                <a:latin typeface="Arial Narrow" pitchFamily="34" charset="0"/>
              </a:rPr>
              <a:t>/</a:t>
            </a:r>
            <a:r>
              <a:rPr lang="en-US" sz="1200" dirty="0" err="1" smtClean="0">
                <a:latin typeface="Arial Narrow" pitchFamily="34" charset="0"/>
              </a:rPr>
              <a:t>kota</a:t>
            </a:r>
            <a:r>
              <a:rPr lang="en-US" sz="1200" dirty="0" smtClean="0">
                <a:latin typeface="Arial Narrow" pitchFamily="34" charset="0"/>
              </a:rPr>
              <a:t> yang </a:t>
            </a:r>
            <a:r>
              <a:rPr lang="en-US" sz="1200" dirty="0" err="1" smtClean="0">
                <a:latin typeface="Arial Narrow" pitchFamily="34" charset="0"/>
              </a:rPr>
              <a:t>termasuk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dalam</a:t>
            </a:r>
            <a:r>
              <a:rPr lang="en-US" sz="1200" dirty="0" smtClean="0">
                <a:latin typeface="Arial Narrow" pitchFamily="34" charset="0"/>
              </a:rPr>
              <a:t> lima </a:t>
            </a:r>
            <a:r>
              <a:rPr lang="en-US" sz="1200" dirty="0" err="1" smtClean="0">
                <a:latin typeface="Arial Narrow" pitchFamily="34" charset="0"/>
              </a:rPr>
              <a:t>besar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terbaik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disertai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alasan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penilaian</a:t>
            </a:r>
            <a:r>
              <a:rPr lang="en-US" sz="1200" dirty="0" smtClean="0">
                <a:latin typeface="Arial Narrow" pitchFamily="34" charset="0"/>
              </a:rPr>
              <a:t> yang </a:t>
            </a:r>
            <a:r>
              <a:rPr lang="en-US" sz="1200" dirty="0" err="1" smtClean="0">
                <a:latin typeface="Arial Narrow" pitchFamily="34" charset="0"/>
              </a:rPr>
              <a:t>diinput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dalam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sistem</a:t>
            </a:r>
            <a:r>
              <a:rPr lang="en-US" sz="1200" dirty="0" smtClean="0">
                <a:latin typeface="Arial Narrow" pitchFamily="34" charset="0"/>
              </a:rPr>
              <a:t> e-</a:t>
            </a:r>
            <a:r>
              <a:rPr lang="en-US" sz="1200" dirty="0" err="1" smtClean="0">
                <a:latin typeface="Arial Narrow" pitchFamily="34" charset="0"/>
              </a:rPr>
              <a:t>monev</a:t>
            </a:r>
            <a:r>
              <a:rPr lang="en-US" sz="1200" dirty="0" smtClean="0">
                <a:latin typeface="Arial Narrow" pitchFamily="34" charset="0"/>
              </a:rPr>
              <a:t> PTSP</a:t>
            </a:r>
            <a:endParaRPr lang="id-ID" sz="1200" dirty="0">
              <a:latin typeface="Arial Narrow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71472" y="3728875"/>
            <a:ext cx="29289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200" dirty="0" err="1" smtClean="0">
                <a:latin typeface="Arial Narrow" pitchFamily="34" charset="0"/>
              </a:rPr>
              <a:t>Laporan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kinerja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pelaksanaan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tugas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pembantuan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di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Kabupaten</a:t>
            </a:r>
            <a:r>
              <a:rPr lang="en-US" sz="1200" dirty="0" smtClean="0">
                <a:latin typeface="Arial Narrow" pitchFamily="34" charset="0"/>
              </a:rPr>
              <a:t>/</a:t>
            </a:r>
            <a:r>
              <a:rPr lang="en-US" sz="1200" dirty="0" err="1" smtClean="0">
                <a:latin typeface="Arial Narrow" pitchFamily="34" charset="0"/>
              </a:rPr>
              <a:t>kota</a:t>
            </a:r>
            <a:endParaRPr lang="id-ID" sz="1200" dirty="0" smtClean="0">
              <a:latin typeface="Arial Narrow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200" dirty="0" smtClean="0">
                <a:latin typeface="Arial Narrow" pitchFamily="34" charset="0"/>
              </a:rPr>
              <a:t>Laporan rekomendasi usulan DAK Fisik Kabupaten/Kota yang meliputi data usulan DAK Fisik Kabupaten/Kota, Analisis usulan dan hasil verifikasi</a:t>
            </a:r>
            <a:endParaRPr lang="id-ID" sz="1200" dirty="0">
              <a:latin typeface="Arial Narrow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4929190" y="1000114"/>
            <a:ext cx="18573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 smtClean="0">
                <a:latin typeface="Arial Narrow" pitchFamily="34" charset="0"/>
              </a:rPr>
              <a:t>Laporan hasil </a:t>
            </a:r>
            <a:r>
              <a:rPr lang="en-US" sz="1200" dirty="0" smtClean="0">
                <a:latin typeface="Arial Narrow" pitchFamily="34" charset="0"/>
              </a:rPr>
              <a:t>Monitoring, </a:t>
            </a:r>
            <a:r>
              <a:rPr lang="en-US" sz="1200" dirty="0" err="1" smtClean="0">
                <a:latin typeface="Arial Narrow" pitchFamily="34" charset="0"/>
              </a:rPr>
              <a:t>evaluasi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dan</a:t>
            </a:r>
            <a:r>
              <a:rPr lang="en-US" sz="1200" dirty="0" smtClean="0">
                <a:latin typeface="Arial Narrow" pitchFamily="34" charset="0"/>
              </a:rPr>
              <a:t> </a:t>
            </a:r>
            <a:r>
              <a:rPr lang="en-US" sz="1200" dirty="0" err="1" smtClean="0">
                <a:latin typeface="Arial Narrow" pitchFamily="34" charset="0"/>
              </a:rPr>
              <a:t>supervis</a:t>
            </a:r>
            <a:r>
              <a:rPr lang="id-ID" sz="1200" dirty="0" smtClean="0">
                <a:latin typeface="Arial Narrow" pitchFamily="34" charset="0"/>
              </a:rPr>
              <a:t>i Penerapan dan Pencapaian SPM Kabupaten</a:t>
            </a:r>
            <a:r>
              <a:rPr lang="en-US" sz="1200" dirty="0" smtClean="0">
                <a:latin typeface="Arial Narrow" pitchFamily="34" charset="0"/>
              </a:rPr>
              <a:t>/Kota </a:t>
            </a:r>
            <a:r>
              <a:rPr lang="id-ID" sz="1200" dirty="0" smtClean="0">
                <a:latin typeface="Arial Narrow" pitchFamily="34" charset="0"/>
              </a:rPr>
              <a:t>yang dilaksanakan  daerah Kabupaten/Kota</a:t>
            </a:r>
            <a:endParaRPr lang="id-ID" sz="1200" dirty="0">
              <a:latin typeface="Arial Narrow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7858148" y="2216536"/>
            <a:ext cx="1214414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id-ID" sz="1200" dirty="0" smtClean="0">
                <a:solidFill>
                  <a:schemeClr val="tx1"/>
                </a:solidFill>
                <a:latin typeface="Arial Narrow" pitchFamily="34" charset="0"/>
              </a:rPr>
              <a:t>Laporan akhir pelaksanaan tugas dan wewenang Gubernur sebagai Wakil Pemerintah Pusat Tahun Anggaran 2020 </a:t>
            </a:r>
            <a:endParaRPr lang="id-ID" sz="12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58148" y="3786196"/>
            <a:ext cx="1214446" cy="42862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latin typeface="Arial Narrow" pitchFamily="34" charset="0"/>
              </a:rPr>
              <a:t>Sekretariat GWPP</a:t>
            </a:r>
            <a:endParaRPr lang="id-ID" sz="1600" b="1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MEKANISME PELAKSANAAN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57" name="Right Arrow 56"/>
          <p:cNvSpPr/>
          <p:nvPr/>
        </p:nvSpPr>
        <p:spPr>
          <a:xfrm>
            <a:off x="285720" y="857238"/>
            <a:ext cx="8501122" cy="21431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8" name="Regular Pentagon 57"/>
          <p:cNvSpPr/>
          <p:nvPr/>
        </p:nvSpPr>
        <p:spPr>
          <a:xfrm>
            <a:off x="1285852" y="785800"/>
            <a:ext cx="285752" cy="285752"/>
          </a:xfrm>
          <a:prstGeom prst="pent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0" name="Regular Pentagon 59"/>
          <p:cNvSpPr/>
          <p:nvPr/>
        </p:nvSpPr>
        <p:spPr>
          <a:xfrm>
            <a:off x="4000496" y="785800"/>
            <a:ext cx="285752" cy="285752"/>
          </a:xfrm>
          <a:prstGeom prst="pent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2" name="Regular Pentagon 61"/>
          <p:cNvSpPr/>
          <p:nvPr/>
        </p:nvSpPr>
        <p:spPr>
          <a:xfrm>
            <a:off x="7215206" y="785800"/>
            <a:ext cx="285752" cy="285752"/>
          </a:xfrm>
          <a:prstGeom prst="pent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3" name="TextBox 62"/>
          <p:cNvSpPr txBox="1"/>
          <p:nvPr/>
        </p:nvSpPr>
        <p:spPr>
          <a:xfrm>
            <a:off x="428596" y="1285866"/>
            <a:ext cx="20002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600" dirty="0" smtClean="0">
                <a:latin typeface="Arial Narrow" pitchFamily="34" charset="0"/>
              </a:rPr>
              <a:t>Gubernur menetapkan dan menyiapkan Perangkat daerah selaku Satuan Kerja dan Kuasa Pengguna Anggaran (KPA) melalui SK Gubernur yang ditandatangani oleh SEKDA.</a:t>
            </a:r>
          </a:p>
          <a:p>
            <a:endParaRPr lang="id-ID" sz="1600" dirty="0">
              <a:latin typeface="Arial Narrow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571736" y="1214428"/>
            <a:ext cx="3286148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err="1" smtClean="0">
                <a:latin typeface="Arial Narrow" pitchFamily="34" charset="0"/>
              </a:rPr>
              <a:t>Kepala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Satuan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Kerja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id-ID" sz="1600" dirty="0" smtClean="0">
                <a:latin typeface="Arial Narrow" pitchFamily="34" charset="0"/>
              </a:rPr>
              <a:t>mengkoordinasikan penatausahaan pelaksanaan, penyaluran, serta pertanggungjawaban keuangan dan barang atas pelaksanaan rencana program, kegiatan dan anggaran </a:t>
            </a:r>
            <a:r>
              <a:rPr lang="en-US" sz="1600" dirty="0" smtClean="0">
                <a:latin typeface="Arial Narrow" pitchFamily="34" charset="0"/>
              </a:rPr>
              <a:t>d</a:t>
            </a:r>
            <a:r>
              <a:rPr lang="id-ID" sz="1600" dirty="0" smtClean="0">
                <a:latin typeface="Arial Narrow" pitchFamily="34" charset="0"/>
              </a:rPr>
              <a:t>ekonsentrasi dengan pimpinan instansi vertikal di bidang keuangan daerah;</a:t>
            </a:r>
          </a:p>
          <a:p>
            <a:pPr marL="266700" indent="-2667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1600" dirty="0" smtClean="0">
                <a:latin typeface="Arial Narrow" pitchFamily="34" charset="0"/>
              </a:rPr>
              <a:t>Kepala Satuan Kerja menunjuk dan menetapkan Bendahara Pengeluaran kegiatan Dekonsentrasi</a:t>
            </a:r>
            <a:endParaRPr lang="id-ID" sz="1600" dirty="0">
              <a:latin typeface="Arial Narrow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6143636" y="1173182"/>
            <a:ext cx="2643206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1600" dirty="0" smtClean="0">
                <a:latin typeface="Arial Narrow" pitchFamily="34" charset="0"/>
              </a:rPr>
              <a:t>Kuasa Pengguna Anggaran (KPA) menunjuk dan menetapkan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Pejabat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Pembuat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Komitmen</a:t>
            </a:r>
            <a:r>
              <a:rPr lang="en-US" sz="1600" dirty="0" smtClean="0">
                <a:latin typeface="Arial Narrow" pitchFamily="34" charset="0"/>
              </a:rPr>
              <a:t> (PPK), </a:t>
            </a:r>
            <a:r>
              <a:rPr lang="en-US" sz="1600" dirty="0" err="1" smtClean="0">
                <a:latin typeface="Arial Narrow" pitchFamily="34" charset="0"/>
              </a:rPr>
              <a:t>Pejabat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Penguji</a:t>
            </a:r>
            <a:r>
              <a:rPr lang="en-US" sz="1600" dirty="0" smtClean="0">
                <a:latin typeface="Arial Narrow" pitchFamily="34" charset="0"/>
              </a:rPr>
              <a:t> SPP </a:t>
            </a:r>
            <a:r>
              <a:rPr lang="en-US" sz="1600" dirty="0" err="1" smtClean="0">
                <a:latin typeface="Arial Narrow" pitchFamily="34" charset="0"/>
              </a:rPr>
              <a:t>dan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Penandatangan</a:t>
            </a:r>
            <a:r>
              <a:rPr lang="en-US" sz="1600" dirty="0" smtClean="0">
                <a:latin typeface="Arial Narrow" pitchFamily="34" charset="0"/>
              </a:rPr>
              <a:t> SPM (PPSPM) </a:t>
            </a:r>
            <a:r>
              <a:rPr lang="en-US" sz="1600" dirty="0" err="1" smtClean="0">
                <a:latin typeface="Arial Narrow" pitchFamily="34" charset="0"/>
              </a:rPr>
              <a:t>dan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Staf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Pengelola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Keuangan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melalui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Surat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Keputusan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Kuasa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Pengguna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Anggaran</a:t>
            </a:r>
            <a:r>
              <a:rPr lang="id-ID" sz="1600" dirty="0" smtClean="0">
                <a:latin typeface="Arial Narrow" pitchFamily="34" charset="0"/>
              </a:rPr>
              <a:t>;</a:t>
            </a:r>
          </a:p>
          <a:p>
            <a:pPr marL="266700" indent="-266700">
              <a:spcAft>
                <a:spcPts val="600"/>
              </a:spcAft>
              <a:buFont typeface="Arial" pitchFamily="34" charset="0"/>
              <a:buChar char="•"/>
            </a:pPr>
            <a:r>
              <a:rPr lang="sv-SE" sz="1600" dirty="0" smtClean="0">
                <a:latin typeface="Arial Narrow" pitchFamily="34" charset="0"/>
              </a:rPr>
              <a:t>KPA  menunjuk Staf Pengelola KPA dan Staf PPK sebagaimana tercantum di dalam RKA-KL</a:t>
            </a:r>
            <a:endParaRPr lang="id-ID" sz="1600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0034" y="1571618"/>
            <a:ext cx="285752" cy="357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500034" y="2500312"/>
            <a:ext cx="285752" cy="357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500034" y="3643320"/>
            <a:ext cx="285752" cy="357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500034" y="642924"/>
            <a:ext cx="285752" cy="357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MEKANISME PELAKSANAAN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500034" y="642924"/>
            <a:ext cx="8143932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61950" marR="0" lvl="3" indent="-361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Satuan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kerja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wajib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berkoordinasi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melibatkan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Sekretariat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Perangkat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fi-FI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Gubernur </a:t>
            </a:r>
            <a:r>
              <a:rPr kumimoji="0" lang="fi-FI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sebagai Wakil Pemerintah Pusat yang berkedudukan di Sekretariat Daerah Provinsi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dalam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pelaksanaan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setiap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tahapan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kegiatan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;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361950" marR="0" lvl="3" indent="-361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d-ID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Setiap satuan kerja menyampaikan laporan pelaksanaan kegiatan 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kepada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Sekretariat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Perangkat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fi-FI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Gubernur sebagai Wakil Pemerintah Pusat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id-ID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paling lambat dua minggu setelah kegiatan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dilaksanakan;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ea typeface="Times New Roman" pitchFamily="18" charset="0"/>
              <a:cs typeface="Tahoma" pitchFamily="34" charset="0"/>
            </a:endParaRPr>
          </a:p>
          <a:p>
            <a:pPr marL="361950" lvl="3" indent="-361950" eaLnBrk="0" fontAlgn="base" hangingPunct="0">
              <a:spcBef>
                <a:spcPct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Sekretariat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Perangkat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fi-FI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Gubernur </a:t>
            </a:r>
            <a:r>
              <a:rPr lang="fi-FI" dirty="0" smtClean="0">
                <a:latin typeface="Arial Narrow" pitchFamily="34" charset="0"/>
                <a:ea typeface="Times New Roman" pitchFamily="18" charset="0"/>
                <a:cs typeface="Tahoma" pitchFamily="34" charset="0"/>
              </a:rPr>
              <a:t>sebagai Wakil Pemerintah Pusat melaporkan realisasi fisik dan keuangan atas pelaksa</a:t>
            </a:r>
            <a:r>
              <a:rPr lang="id-ID" dirty="0" smtClean="0">
                <a:latin typeface="Arial Narrow" pitchFamily="34" charset="0"/>
                <a:ea typeface="Times New Roman" pitchFamily="18" charset="0"/>
                <a:cs typeface="Tahoma" pitchFamily="34" charset="0"/>
              </a:rPr>
              <a:t>na</a:t>
            </a:r>
            <a:r>
              <a:rPr lang="fi-FI" dirty="0" smtClean="0">
                <a:latin typeface="Arial Narrow" pitchFamily="34" charset="0"/>
                <a:ea typeface="Times New Roman" pitchFamily="18" charset="0"/>
                <a:cs typeface="Tahoma" pitchFamily="34" charset="0"/>
              </a:rPr>
              <a:t>an kegiatan dekonsentrasi Gubernur sebagai Wakil Pemerintah Pusat </a:t>
            </a:r>
            <a:r>
              <a:rPr lang="id-ID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paling lambat tanggal 15 setiap bulannya </a:t>
            </a:r>
            <a:r>
              <a:rPr lang="fi-FI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kepada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Sekretariat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Bersama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Pembinaan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Gubernur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Sebagai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Wakil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Pemerintah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  <a:ea typeface="Times New Roman" pitchFamily="18" charset="0"/>
                <a:cs typeface="Tahoma" pitchFamily="34" charset="0"/>
              </a:rPr>
              <a:t>Pusat</a:t>
            </a:r>
            <a:r>
              <a:rPr lang="id-ID" dirty="0" smtClean="0">
                <a:latin typeface="Arial Narrow" pitchFamily="34" charset="0"/>
                <a:ea typeface="Times New Roman" pitchFamily="18" charset="0"/>
                <a:cs typeface="Tahoma" pitchFamily="34" charset="0"/>
              </a:rPr>
              <a:t>;</a:t>
            </a:r>
          </a:p>
          <a:p>
            <a:pPr marL="361950" lvl="3" indent="-361950" eaLnBrk="0" fontAlgn="base" hangingPunct="0">
              <a:spcBef>
                <a:spcPct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id-ID" dirty="0" smtClean="0">
                <a:latin typeface="Arial Narrow" pitchFamily="34" charset="0"/>
                <a:ea typeface="Times New Roman" pitchFamily="18" charset="0"/>
                <a:cs typeface="Tahoma" pitchFamily="34" charset="0"/>
              </a:rPr>
              <a:t>Kepala satker dan atau KPA wajib melakukan langkah-langkah yang diperlukan guna memastikan pencapaian target kinerja maupun penyerapan anggaran secara optimal baik secara periodik maupun pada akhir tahun anggaran.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857238"/>
            <a:ext cx="8229600" cy="3394472"/>
          </a:xfrm>
        </p:spPr>
        <p:txBody>
          <a:bodyPr>
            <a:normAutofit/>
          </a:bodyPr>
          <a:lstStyle/>
          <a:p>
            <a:pPr marL="447675" lvl="3" indent="-447675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id-ID" sz="2400" dirty="0" smtClean="0">
                <a:latin typeface="Arial Narrow" pitchFamily="34" charset="0"/>
              </a:rPr>
              <a:t>Kegiatan Dekonsentrasi GWPP TA.2020 masuk dalam pencapaian sasaran Kementerian Dalam Negeri dengan Indikator Kinerja Utama “</a:t>
            </a:r>
            <a:r>
              <a:rPr lang="id-ID" sz="2400" b="1" dirty="0" smtClean="0">
                <a:latin typeface="Arial Narrow" pitchFamily="34" charset="0"/>
              </a:rPr>
              <a:t>Jumlah Daerah Dengan Indeks Kinerja Gubernur Sebagai Wakil Pemerintah kategori baik</a:t>
            </a:r>
            <a:r>
              <a:rPr lang="id-ID" sz="2400" dirty="0" smtClean="0">
                <a:latin typeface="Arial Narrow" pitchFamily="34" charset="0"/>
              </a:rPr>
              <a:t>”.</a:t>
            </a:r>
          </a:p>
          <a:p>
            <a:pPr marL="447675" lvl="3" indent="-447675">
              <a:buFont typeface="+mj-lt"/>
              <a:buAutoNum type="arabicPeriod"/>
            </a:pPr>
            <a:r>
              <a:rPr lang="id-ID" sz="2400" dirty="0" smtClean="0">
                <a:latin typeface="Arial Narrow" pitchFamily="34" charset="0"/>
              </a:rPr>
              <a:t>Secara umum rata-rata capaian kinerja yang diharapkan adalah sebagai berikut:</a:t>
            </a:r>
          </a:p>
          <a:p>
            <a:pPr marL="809625" lvl="0" indent="-361950">
              <a:buFont typeface="+mj-lt"/>
              <a:buAutoNum type="alphaLcPeriod"/>
            </a:pPr>
            <a:r>
              <a:rPr lang="id-ID" sz="2400" b="1" dirty="0" smtClean="0">
                <a:solidFill>
                  <a:srgbClr val="FF0000"/>
                </a:solidFill>
                <a:latin typeface="Arial Narrow" pitchFamily="34" charset="0"/>
              </a:rPr>
              <a:t>Capaian kinerja output mencapai 100%;</a:t>
            </a:r>
          </a:p>
          <a:p>
            <a:pPr marL="809625" lvl="0" indent="-361950">
              <a:buFont typeface="+mj-lt"/>
              <a:buAutoNum type="alphaLcPeriod"/>
            </a:pPr>
            <a:r>
              <a:rPr lang="id-ID" sz="2400" b="1" dirty="0" smtClean="0">
                <a:solidFill>
                  <a:srgbClr val="FF0000"/>
                </a:solidFill>
                <a:latin typeface="Arial Narrow" pitchFamily="34" charset="0"/>
              </a:rPr>
              <a:t>Capaian penyerapan anggaran mencapai 95%.</a:t>
            </a:r>
          </a:p>
          <a:p>
            <a:pPr marL="514350" indent="-514350">
              <a:buNone/>
            </a:pPr>
            <a:endParaRPr lang="id-ID" sz="2400" dirty="0">
              <a:latin typeface="Arial Narrow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CAPAIAN INDIKATOR KINERJA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PERTANGGUNGJAWABAN DAN PELAPORAN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D9ACF894-A18B-43E2-9A7E-F4C33C1662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39458040"/>
              </p:ext>
            </p:extLst>
          </p:nvPr>
        </p:nvGraphicFramePr>
        <p:xfrm>
          <a:off x="428596" y="642924"/>
          <a:ext cx="2090062" cy="3974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00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Manajerial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261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Meliputi:</a:t>
                      </a:r>
                    </a:p>
                    <a:p>
                      <a:pPr marL="174625" marR="0" indent="-17462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Perkembangan realisasi penyerapan dana;</a:t>
                      </a:r>
                    </a:p>
                    <a:p>
                      <a:pPr marL="174625" marR="0" indent="-17462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Pencapaian target keluaran;</a:t>
                      </a:r>
                    </a:p>
                    <a:p>
                      <a:pPr marL="174625" marR="0" indent="-17462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Kendala yang dihadapi; dan</a:t>
                      </a:r>
                    </a:p>
                    <a:p>
                      <a:pPr marL="174625" marR="0" indent="-17462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Saran atau tindak lanjut;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30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Penyusunan laporan manajerial dilakukan melalui aplikasi SMART dan aplikasi E Monev Bappenas melalui entri data secara periodik 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66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279522B2-F834-4EDA-AA03-FE5BF62CB8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87318733"/>
              </p:ext>
            </p:extLst>
          </p:nvPr>
        </p:nvGraphicFramePr>
        <p:xfrm>
          <a:off x="3214678" y="642924"/>
          <a:ext cx="2857520" cy="3982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7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8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Akuntabilitas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6000">
                <a:tc>
                  <a:txBody>
                    <a:bodyPr/>
                    <a:lstStyle/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Penyampaian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Akuntabilitas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Keuangan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Tahun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2020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disusun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menggunakan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aplikasi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SAIBA yang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terdiri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dari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Realisasi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Anggaran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(LRA),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Neraca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,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Catatan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atas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Keuangan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(CALK),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Operasional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(LO)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Perubahan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Ekuitas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(LPE)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Keuangan dimaksud disampaikan sesuai dengan PMK Nomor 222/PMK.05/2016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Kepala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SKPD/KPA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bertanggungjawab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atas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pelaporan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kegiatan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Dekonsentrasi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menjadi</a:t>
                      </a: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kewenangannya</a:t>
                      </a:r>
                      <a:endParaRPr lang="en-US" altLang="ko-KR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279522B2-F834-4EDA-AA03-FE5BF62CB8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87318733"/>
              </p:ext>
            </p:extLst>
          </p:nvPr>
        </p:nvGraphicFramePr>
        <p:xfrm>
          <a:off x="6500826" y="642924"/>
          <a:ext cx="2359436" cy="410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94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8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</a:t>
                      </a:r>
                      <a:r>
                        <a:rPr lang="id-ID" altLang="ko-KR" sz="1800" b="1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n Teknis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60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Teknis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mencakup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hasil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pelaksaan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setiap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tugas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wewenang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Gubernur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sebagai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Wakil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Pemerintah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Pusat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endParaRPr lang="ko-KR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meliputi:</a:t>
                      </a:r>
                    </a:p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pelaksanaan rapat;</a:t>
                      </a:r>
                    </a:p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Perjalanan Dinas;</a:t>
                      </a:r>
                    </a:p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Output dari 8 jenis tugas dan wewenang yang dilaksanakan; dan</a:t>
                      </a:r>
                    </a:p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akhir pelaksanaan tugas dan wewenang Gubernur sebagai Wakil Pemerintah Pusat (Format Terlampir).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PEMBINAAN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6" name="Pentagon 14">
            <a:extLst>
              <a:ext uri="{FF2B5EF4-FFF2-40B4-BE49-F238E27FC236}">
                <a16:creationId xmlns:a16="http://schemas.microsoft.com/office/drawing/2014/main" xmlns="" id="{2D9EFC7D-414B-413B-9F65-FF004822F7BF}"/>
              </a:ext>
            </a:extLst>
          </p:cNvPr>
          <p:cNvSpPr/>
          <p:nvPr/>
        </p:nvSpPr>
        <p:spPr>
          <a:xfrm>
            <a:off x="4879780" y="1446569"/>
            <a:ext cx="1898526" cy="484632"/>
          </a:xfrm>
          <a:prstGeom prst="homePlate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" name="Pentagon 16">
            <a:extLst>
              <a:ext uri="{FF2B5EF4-FFF2-40B4-BE49-F238E27FC236}">
                <a16:creationId xmlns:a16="http://schemas.microsoft.com/office/drawing/2014/main" xmlns="" id="{D3F5482A-1C0D-48E8-B03D-0F30F5A1C708}"/>
              </a:ext>
            </a:extLst>
          </p:cNvPr>
          <p:cNvSpPr/>
          <p:nvPr/>
        </p:nvSpPr>
        <p:spPr>
          <a:xfrm flipH="1">
            <a:off x="2301014" y="1446569"/>
            <a:ext cx="1898526" cy="484632"/>
          </a:xfrm>
          <a:prstGeom prst="homePlat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" name="Pentagon 30">
            <a:extLst>
              <a:ext uri="{FF2B5EF4-FFF2-40B4-BE49-F238E27FC236}">
                <a16:creationId xmlns:a16="http://schemas.microsoft.com/office/drawing/2014/main" xmlns="" id="{CB25EECB-7537-492C-8612-8954894784F6}"/>
              </a:ext>
            </a:extLst>
          </p:cNvPr>
          <p:cNvSpPr/>
          <p:nvPr/>
        </p:nvSpPr>
        <p:spPr>
          <a:xfrm>
            <a:off x="2928926" y="642924"/>
            <a:ext cx="3211003" cy="484632"/>
          </a:xfrm>
          <a:custGeom>
            <a:avLst/>
            <a:gdLst/>
            <a:ahLst/>
            <a:cxnLst/>
            <a:rect l="l" t="t" r="r" b="b"/>
            <a:pathLst>
              <a:path w="3211003" h="484632">
                <a:moveTo>
                  <a:pt x="242316" y="0"/>
                </a:moveTo>
                <a:lnTo>
                  <a:pt x="1591003" y="0"/>
                </a:lnTo>
                <a:lnTo>
                  <a:pt x="1620000" y="0"/>
                </a:lnTo>
                <a:lnTo>
                  <a:pt x="2968687" y="0"/>
                </a:lnTo>
                <a:lnTo>
                  <a:pt x="3211003" y="242316"/>
                </a:lnTo>
                <a:lnTo>
                  <a:pt x="2968687" y="484632"/>
                </a:lnTo>
                <a:lnTo>
                  <a:pt x="1620000" y="484632"/>
                </a:lnTo>
                <a:lnTo>
                  <a:pt x="1591003" y="484632"/>
                </a:lnTo>
                <a:lnTo>
                  <a:pt x="242316" y="484632"/>
                </a:lnTo>
                <a:lnTo>
                  <a:pt x="0" y="242316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" name="TextBox 8"/>
          <p:cNvSpPr txBox="1"/>
          <p:nvPr/>
        </p:nvSpPr>
        <p:spPr>
          <a:xfrm>
            <a:off x="3357554" y="714362"/>
            <a:ext cx="2510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latin typeface="Arial Narrow" pitchFamily="34" charset="0"/>
              </a:rPr>
              <a:t>SEKRETARIAT BERSAMA</a:t>
            </a:r>
            <a:endParaRPr lang="id-ID" b="1" dirty="0">
              <a:latin typeface="Arial Narrow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00298" y="1500180"/>
            <a:ext cx="1689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latin typeface="Arial Narrow" pitchFamily="34" charset="0"/>
              </a:rPr>
              <a:t>PEMBINA UMUM</a:t>
            </a:r>
            <a:endParaRPr lang="id-ID" b="1" dirty="0">
              <a:latin typeface="Arial Narrow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57752" y="1500180"/>
            <a:ext cx="1796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 smtClean="0">
                <a:latin typeface="Arial Narrow" pitchFamily="34" charset="0"/>
              </a:rPr>
              <a:t>PEMBINA TEKNIS</a:t>
            </a:r>
            <a:endParaRPr lang="id-ID" b="1" dirty="0">
              <a:latin typeface="Arial Narrow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4144166" y="1427948"/>
            <a:ext cx="571504" cy="158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4358480" y="1427948"/>
            <a:ext cx="571504" cy="158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>
            <a:off x="4214810" y="1714494"/>
            <a:ext cx="214314" cy="1588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10800000">
            <a:off x="4643438" y="1714494"/>
            <a:ext cx="214314" cy="158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4407687" y="1133466"/>
            <a:ext cx="45719" cy="4571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Oval 26"/>
          <p:cNvSpPr/>
          <p:nvPr/>
        </p:nvSpPr>
        <p:spPr>
          <a:xfrm>
            <a:off x="4402925" y="1688295"/>
            <a:ext cx="45719" cy="4571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Oval 27"/>
          <p:cNvSpPr/>
          <p:nvPr/>
        </p:nvSpPr>
        <p:spPr>
          <a:xfrm>
            <a:off x="4210048" y="1693065"/>
            <a:ext cx="45719" cy="4571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Oval 28"/>
          <p:cNvSpPr/>
          <p:nvPr/>
        </p:nvSpPr>
        <p:spPr>
          <a:xfrm flipH="1">
            <a:off x="4622001" y="1128712"/>
            <a:ext cx="45719" cy="4571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Oval 29"/>
          <p:cNvSpPr/>
          <p:nvPr/>
        </p:nvSpPr>
        <p:spPr>
          <a:xfrm flipH="1">
            <a:off x="4819648" y="1690684"/>
            <a:ext cx="45719" cy="4571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1" name="Oval 30"/>
          <p:cNvSpPr/>
          <p:nvPr/>
        </p:nvSpPr>
        <p:spPr>
          <a:xfrm flipH="1">
            <a:off x="4624390" y="1688295"/>
            <a:ext cx="45719" cy="4571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TextBox 31"/>
          <p:cNvSpPr txBox="1"/>
          <p:nvPr/>
        </p:nvSpPr>
        <p:spPr>
          <a:xfrm>
            <a:off x="4857752" y="2000246"/>
            <a:ext cx="407196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err="1" smtClean="0">
                <a:latin typeface="Arial Narrow" pitchFamily="34" charset="0"/>
              </a:rPr>
              <a:t>Direkt</a:t>
            </a:r>
            <a:r>
              <a:rPr lang="id-ID" sz="1600" dirty="0" smtClean="0">
                <a:latin typeface="Arial Narrow" pitchFamily="34" charset="0"/>
              </a:rPr>
              <a:t>orat </a:t>
            </a:r>
            <a:r>
              <a:rPr lang="en-GB" sz="1600" dirty="0" err="1" smtClean="0">
                <a:latin typeface="Arial Narrow" pitchFamily="34" charset="0"/>
              </a:rPr>
              <a:t>Produk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Hukum</a:t>
            </a:r>
            <a:r>
              <a:rPr lang="en-GB" sz="1600" dirty="0" smtClean="0">
                <a:latin typeface="Arial Narrow" pitchFamily="34" charset="0"/>
              </a:rPr>
              <a:t> Daerah, </a:t>
            </a:r>
            <a:r>
              <a:rPr lang="en-GB" sz="1600" dirty="0" err="1" smtClean="0">
                <a:latin typeface="Arial Narrow" pitchFamily="34" charset="0"/>
              </a:rPr>
              <a:t>Ditjen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Otonomi</a:t>
            </a:r>
            <a:r>
              <a:rPr lang="en-GB" sz="1600" dirty="0" smtClean="0">
                <a:latin typeface="Arial Narrow" pitchFamily="34" charset="0"/>
              </a:rPr>
              <a:t> Daerah, </a:t>
            </a:r>
            <a:r>
              <a:rPr lang="en-GB" sz="1600" dirty="0" err="1" smtClean="0">
                <a:latin typeface="Arial Narrow" pitchFamily="34" charset="0"/>
              </a:rPr>
              <a:t>Kementerian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Dalam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Negeri</a:t>
            </a:r>
            <a:r>
              <a:rPr lang="en-GB" sz="1600" dirty="0" smtClean="0">
                <a:latin typeface="Arial Narrow" pitchFamily="34" charset="0"/>
              </a:rPr>
              <a:t>;</a:t>
            </a:r>
            <a:endParaRPr lang="id-ID" sz="1600" dirty="0" smtClean="0">
              <a:latin typeface="Arial Narrow" pitchFamily="34" charset="0"/>
            </a:endParaRPr>
          </a:p>
          <a:p>
            <a:pPr marL="180975" indent="-180975"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err="1" smtClean="0">
                <a:latin typeface="Arial Narrow" pitchFamily="34" charset="0"/>
              </a:rPr>
              <a:t>Direkt</a:t>
            </a:r>
            <a:r>
              <a:rPr lang="id-ID" sz="1600" dirty="0" smtClean="0">
                <a:latin typeface="Arial Narrow" pitchFamily="34" charset="0"/>
              </a:rPr>
              <a:t>orat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Evaluasi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Kinerja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dan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Peningkatan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Kapasitas</a:t>
            </a:r>
            <a:r>
              <a:rPr lang="en-GB" sz="1600" dirty="0" smtClean="0">
                <a:latin typeface="Arial Narrow" pitchFamily="34" charset="0"/>
              </a:rPr>
              <a:t> Daerah, </a:t>
            </a:r>
            <a:r>
              <a:rPr lang="en-GB" sz="1600" dirty="0" err="1" smtClean="0">
                <a:latin typeface="Arial Narrow" pitchFamily="34" charset="0"/>
              </a:rPr>
              <a:t>Ditjen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Otonomi</a:t>
            </a:r>
            <a:r>
              <a:rPr lang="en-GB" sz="1600" dirty="0" smtClean="0">
                <a:latin typeface="Arial Narrow" pitchFamily="34" charset="0"/>
              </a:rPr>
              <a:t> Daerah, </a:t>
            </a:r>
            <a:r>
              <a:rPr lang="en-GB" sz="1600" dirty="0" err="1" smtClean="0">
                <a:latin typeface="Arial Narrow" pitchFamily="34" charset="0"/>
              </a:rPr>
              <a:t>Kementerian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Dalam</a:t>
            </a:r>
            <a:r>
              <a:rPr lang="en-GB" sz="1600" dirty="0" smtClean="0">
                <a:latin typeface="Arial Narrow" pitchFamily="34" charset="0"/>
              </a:rPr>
              <a:t> </a:t>
            </a:r>
            <a:r>
              <a:rPr lang="en-GB" sz="1600" dirty="0" err="1" smtClean="0">
                <a:latin typeface="Arial Narrow" pitchFamily="34" charset="0"/>
              </a:rPr>
              <a:t>Negeri</a:t>
            </a:r>
            <a:r>
              <a:rPr lang="en-GB" sz="1600" dirty="0" smtClean="0">
                <a:latin typeface="Arial Narrow" pitchFamily="34" charset="0"/>
              </a:rPr>
              <a:t>;</a:t>
            </a:r>
            <a:endParaRPr lang="id-ID" sz="1600" dirty="0" smtClean="0">
              <a:latin typeface="Arial Narrow" pitchFamily="34" charset="0"/>
            </a:endParaRPr>
          </a:p>
          <a:p>
            <a:pPr marL="180975" indent="-180975">
              <a:spcAft>
                <a:spcPts val="600"/>
              </a:spcAft>
              <a:buFont typeface="Arial" pitchFamily="34" charset="0"/>
              <a:buChar char="•"/>
            </a:pPr>
            <a:r>
              <a:rPr lang="id-ID" sz="1600" dirty="0" smtClean="0">
                <a:latin typeface="Arial Narrow" pitchFamily="34" charset="0"/>
              </a:rPr>
              <a:t>Inspektorat Wilayah IV, Inspektorat Jenderal, Kementerian Dalam Negeri;</a:t>
            </a:r>
          </a:p>
          <a:p>
            <a:pPr marL="180975" indent="-180975"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err="1" smtClean="0">
                <a:latin typeface="Arial Narrow" pitchFamily="34" charset="0"/>
              </a:rPr>
              <a:t>Bagian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id-ID" sz="1600" dirty="0" smtClean="0">
                <a:latin typeface="Arial Narrow" pitchFamily="34" charset="0"/>
              </a:rPr>
              <a:t>Perencanaan, Sekretariat Ditjen Bina Pembangunan Daerah, </a:t>
            </a:r>
            <a:r>
              <a:rPr lang="en-US" sz="1600" dirty="0" err="1" smtClean="0">
                <a:latin typeface="Arial Narrow" pitchFamily="34" charset="0"/>
              </a:rPr>
              <a:t>Kementerian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Dalam</a:t>
            </a:r>
            <a:r>
              <a:rPr lang="en-US" sz="1600" dirty="0" smtClean="0">
                <a:latin typeface="Arial Narrow" pitchFamily="34" charset="0"/>
              </a:rPr>
              <a:t> </a:t>
            </a:r>
            <a:r>
              <a:rPr lang="en-US" sz="1600" dirty="0" err="1" smtClean="0">
                <a:latin typeface="Arial Narrow" pitchFamily="34" charset="0"/>
              </a:rPr>
              <a:t>Negeri</a:t>
            </a:r>
            <a:r>
              <a:rPr lang="en-US" sz="1600" dirty="0" smtClean="0">
                <a:latin typeface="Arial Narrow" pitchFamily="34" charset="0"/>
              </a:rPr>
              <a:t>;</a:t>
            </a:r>
            <a:endParaRPr lang="id-ID" sz="1600" dirty="0" smtClean="0">
              <a:latin typeface="Arial Narrow" pitchFamily="34" charset="0"/>
            </a:endParaRP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endParaRPr lang="id-ID" sz="1600" dirty="0">
              <a:latin typeface="Arial Narrow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2000246"/>
            <a:ext cx="4000528" cy="312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80975" marR="0" lvl="0" indent="-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Direktorat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Jenderal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Bina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Administrasi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Kewilayahan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Kementerian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Dalam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Negeri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Republik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Indonesia</a:t>
            </a:r>
            <a:r>
              <a: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 cq Direktorat Dekonsentrasi, Tugas Pembantuan dan Kerja Sama dan Sekretariat Ditjen Bina Administrasi Kewilayahan. </a:t>
            </a:r>
          </a:p>
          <a:p>
            <a:pPr marL="180975" marR="0" lvl="0" indent="-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id-ID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ahoma" pitchFamily="34" charset="0"/>
              </a:rPr>
              <a:t>Pembinaan umum meliputi pembinaan perencanaan, pelaksanaan dan pertanggungjawaban anggaran, penatausahaan barang milik negara, pengendalian pelaksanaan kegiatan dan pencapaian target kinerja Gubernur sebagai Wakil Pemerintah Pusat secara keseluruhan.</a:t>
            </a:r>
            <a:endParaRPr kumimoji="0" lang="id-ID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785800"/>
            <a:ext cx="7729534" cy="43577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err="1" smtClean="0">
                <a:latin typeface="Arial Narrow" pitchFamily="34" charset="0"/>
              </a:rPr>
              <a:t>Menteri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Dalam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Negeri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c.q</a:t>
            </a:r>
            <a:r>
              <a:rPr lang="en-US" sz="2000" dirty="0" smtClean="0">
                <a:latin typeface="Arial Narrow" pitchFamily="34" charset="0"/>
              </a:rPr>
              <a:t>. </a:t>
            </a:r>
            <a:r>
              <a:rPr lang="en-US" sz="2000" dirty="0" err="1" smtClean="0">
                <a:latin typeface="Arial Narrow" pitchFamily="34" charset="0"/>
              </a:rPr>
              <a:t>Ditjen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Bina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Administrasi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Kewilayahan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melalui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Sekretariat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Bersama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Pembinaan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Gubernur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sebagai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Wakil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Pemerintah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Pusat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akan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melakukan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evaluasi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secara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berkala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setiap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2 (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dua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)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bulan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sepanjang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tahun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anggaran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2020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berjalan</a:t>
            </a:r>
            <a:r>
              <a:rPr lang="en-US" sz="2000" dirty="0" smtClean="0">
                <a:latin typeface="Arial Narrow" pitchFamily="34" charset="0"/>
              </a:rPr>
              <a:t>.</a:t>
            </a:r>
            <a:endParaRPr lang="id-ID" sz="2000" dirty="0" smtClean="0">
              <a:latin typeface="Arial Narrow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Apabila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sampai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dengan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Semester I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berakhir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dirty="0" smtClean="0">
                <a:latin typeface="Arial Narrow" pitchFamily="34" charset="0"/>
              </a:rPr>
              <a:t>(</a:t>
            </a:r>
            <a:r>
              <a:rPr lang="en-US" sz="2000" dirty="0" err="1" smtClean="0">
                <a:latin typeface="Arial Narrow" pitchFamily="34" charset="0"/>
              </a:rPr>
              <a:t>Bulan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Juni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Tahun</a:t>
            </a:r>
            <a:r>
              <a:rPr lang="en-US" sz="2000" dirty="0" smtClean="0">
                <a:latin typeface="Arial Narrow" pitchFamily="34" charset="0"/>
              </a:rPr>
              <a:t> 2020) </a:t>
            </a:r>
            <a:r>
              <a:rPr lang="en-US" sz="2000" dirty="0" err="1" smtClean="0">
                <a:latin typeface="Arial Narrow" pitchFamily="34" charset="0"/>
              </a:rPr>
              <a:t>pejabat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pengelola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kegiatan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dekonsentrasi</a:t>
            </a:r>
            <a:r>
              <a:rPr lang="en-US" sz="2000" dirty="0" smtClean="0">
                <a:latin typeface="Arial Narrow" pitchFamily="34" charset="0"/>
              </a:rPr>
              <a:t> yang </a:t>
            </a:r>
            <a:r>
              <a:rPr lang="en-US" sz="2000" dirty="0" err="1" smtClean="0">
                <a:latin typeface="Arial Narrow" pitchFamily="34" charset="0"/>
              </a:rPr>
              <a:t>telah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ditunjuk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sesuai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Surat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Keputusan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Gubernur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tidak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melaksanakan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salah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satu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dan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atau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seluruh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kegiatan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dekonsentrasi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Gubernur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sebagai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Wakil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Pemerintah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Pusat</a:t>
            </a:r>
            <a:r>
              <a:rPr lang="en-US" sz="2000" dirty="0" smtClean="0">
                <a:latin typeface="Arial Narrow" pitchFamily="34" charset="0"/>
              </a:rPr>
              <a:t> TA 2020, </a:t>
            </a:r>
            <a:r>
              <a:rPr lang="en-US" sz="2000" dirty="0" err="1" smtClean="0">
                <a:latin typeface="Arial Narrow" pitchFamily="34" charset="0"/>
              </a:rPr>
              <a:t>maka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Direktorat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Jenderal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Bina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Administrasi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Kewilayahan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akan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id-ID" sz="2000" b="1" dirty="0" smtClean="0">
                <a:solidFill>
                  <a:srgbClr val="FF0000"/>
                </a:solidFill>
                <a:latin typeface="Arial Narrow" pitchFamily="34" charset="0"/>
              </a:rPr>
              <a:t>mengambil alih pelaksanaan tugas dan wewenang beserta alokasi </a:t>
            </a:r>
            <a:r>
              <a:rPr lang="en-US" sz="2000" b="1" dirty="0" err="1" smtClean="0">
                <a:solidFill>
                  <a:srgbClr val="FF0000"/>
                </a:solidFill>
                <a:latin typeface="Arial Narrow" pitchFamily="34" charset="0"/>
              </a:rPr>
              <a:t>pendanaan</a:t>
            </a:r>
            <a:r>
              <a:rPr lang="en-US" sz="20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Dekonsentrasi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Gubernur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sebagai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Wakil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Pemerintah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Pusat</a:t>
            </a:r>
            <a:r>
              <a:rPr lang="id-ID" sz="2000" dirty="0" smtClean="0">
                <a:latin typeface="Arial Narrow" pitchFamily="34" charset="0"/>
              </a:rPr>
              <a:t>.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EVALUASI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643056"/>
            <a:ext cx="527709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 Black" pitchFamily="34" charset="0"/>
              </a:rPr>
              <a:t>01</a:t>
            </a:r>
            <a:endParaRPr lang="id-ID" sz="2000" dirty="0"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3929072"/>
            <a:ext cx="527709" cy="400110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id-ID" sz="2000" dirty="0" smtClean="0">
                <a:latin typeface="Arial Black" pitchFamily="34" charset="0"/>
              </a:rPr>
              <a:t>02</a:t>
            </a:r>
            <a:endParaRPr lang="id-ID" sz="2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57158" y="928676"/>
            <a:ext cx="8501122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id-ID" sz="2000" dirty="0" smtClean="0">
                <a:latin typeface="Arial Narrow" pitchFamily="34" charset="0"/>
              </a:rPr>
              <a:t>Menyusun Permendagri tentang Pelaksaan PP  Nomor 33 Tahun 2018, sebagai pedoman teknis pelaksanaan tugas dan wewenang perangkat Gubernur </a:t>
            </a:r>
            <a:r>
              <a:rPr lang="id-ID" sz="2000" b="1" dirty="0" smtClean="0">
                <a:latin typeface="Arial Narrow" pitchFamily="34" charset="0"/>
              </a:rPr>
              <a:t>(Finalisasi);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id-ID" sz="2000" dirty="0" smtClean="0">
                <a:latin typeface="Arial Narrow" pitchFamily="34" charset="0"/>
              </a:rPr>
              <a:t>Menyusun instrumen pelaksanaan 8 ( delapan) tugas dan wewenang Gubernur sebagai Wakil Pemerintah Pusat </a:t>
            </a:r>
            <a:r>
              <a:rPr lang="id-ID" sz="2000" b="1" dirty="0" smtClean="0">
                <a:latin typeface="Arial Narrow" pitchFamily="34" charset="0"/>
              </a:rPr>
              <a:t>(Finalisasi);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id-ID" sz="2000" dirty="0" smtClean="0">
                <a:latin typeface="Arial Narrow" pitchFamily="34" charset="0"/>
              </a:rPr>
              <a:t>Membentuk forum koordinasi (Sekretariat GWPP) yang terdiri dari Komponen lingkup Kemendagri yang memiliki tusi pembinaan terhadap 8 (delapan) Tugas dan Wewenang yang dibiayai di Tahun 2020;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id-ID" sz="2000" dirty="0" smtClean="0">
                <a:latin typeface="Arial Narrow" pitchFamily="34" charset="0"/>
              </a:rPr>
              <a:t>Menyampaikan </a:t>
            </a:r>
            <a:r>
              <a:rPr lang="id-ID" sz="2000" b="1" dirty="0" smtClean="0">
                <a:latin typeface="Arial Narrow" pitchFamily="34" charset="0"/>
              </a:rPr>
              <a:t>Surat Sekretaris Jenderal Nomor 906/9238/SJ </a:t>
            </a:r>
            <a:r>
              <a:rPr lang="id-ID" sz="2000" dirty="0" smtClean="0">
                <a:latin typeface="Arial Narrow" pitchFamily="34" charset="0"/>
              </a:rPr>
              <a:t>Tanggal 10 September 2019 perihal Kesanggupan dan Penyampaian Usulan Kegiatan Dekonsentrasi Gubernur sebagai Wakil Pemerintah Pusat TA. 2020.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785818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UPAYA KEMENDAGRI MENDUKUNG OPTIMALISASI </a:t>
            </a:r>
          </a:p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DEKON GWPP 2020</a:t>
            </a:r>
          </a:p>
        </p:txBody>
      </p:sp>
    </p:spTree>
    <p:extLst>
      <p:ext uri="{BB962C8B-B14F-4D97-AF65-F5344CB8AC3E}">
        <p14:creationId xmlns="" xmlns:p14="http://schemas.microsoft.com/office/powerpoint/2010/main" val="3647943589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C2C1A95-DEA5-44C8-9472-E0972686C4E7}"/>
              </a:ext>
            </a:extLst>
          </p:cNvPr>
          <p:cNvSpPr/>
          <p:nvPr/>
        </p:nvSpPr>
        <p:spPr>
          <a:xfrm>
            <a:off x="469823" y="748341"/>
            <a:ext cx="3823659" cy="64153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DB16EF52-F222-4D11-9CBB-1B9BF95B55F0}"/>
              </a:ext>
            </a:extLst>
          </p:cNvPr>
          <p:cNvSpPr/>
          <p:nvPr/>
        </p:nvSpPr>
        <p:spPr>
          <a:xfrm>
            <a:off x="120453" y="741871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01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873B720-72C3-4A2D-94B1-3259E1536484}"/>
              </a:ext>
            </a:extLst>
          </p:cNvPr>
          <p:cNvSpPr txBox="1"/>
          <p:nvPr/>
        </p:nvSpPr>
        <p:spPr>
          <a:xfrm>
            <a:off x="730919" y="831777"/>
            <a:ext cx="3521588" cy="1974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 defTabSz="685800">
              <a:lnSpc>
                <a:spcPts val="975"/>
              </a:lnSpc>
              <a:defRPr/>
            </a:pPr>
            <a:r>
              <a:rPr lang="id-ID" sz="1300" dirty="0">
                <a:latin typeface="Arial Narrow" pitchFamily="34" charset="0"/>
              </a:rPr>
              <a:t>Ti</a:t>
            </a:r>
            <a:r>
              <a:rPr lang="sv-SE" sz="1300" dirty="0">
                <a:latin typeface="Arial Narrow" pitchFamily="34" charset="0"/>
              </a:rPr>
              <a:t>ngkatkan pengendalian</a:t>
            </a:r>
            <a:r>
              <a:rPr lang="id-ID" sz="1300" dirty="0">
                <a:latin typeface="Arial Narrow" pitchFamily="34" charset="0"/>
              </a:rPr>
              <a:t>, pengawasan </a:t>
            </a:r>
            <a:r>
              <a:rPr lang="sv-SE" sz="1300" dirty="0">
                <a:latin typeface="Arial Narrow" pitchFamily="34" charset="0"/>
              </a:rPr>
              <a:t>dan monitoring</a:t>
            </a:r>
            <a:r>
              <a:rPr lang="id-ID" sz="1300" dirty="0">
                <a:latin typeface="Arial Narrow" pitchFamily="34" charset="0"/>
              </a:rPr>
              <a:t>.</a:t>
            </a:r>
            <a:endParaRPr lang="en-US" sz="1300" dirty="0">
              <a:latin typeface="Arial Narrow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DE36A45-711A-4274-8454-F5FD8E8F1FBA}"/>
              </a:ext>
            </a:extLst>
          </p:cNvPr>
          <p:cNvSpPr/>
          <p:nvPr/>
        </p:nvSpPr>
        <p:spPr>
          <a:xfrm>
            <a:off x="469823" y="1647702"/>
            <a:ext cx="3823659" cy="6415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BDF10023-2AA0-4789-9D6B-D6753FA01FC4}"/>
              </a:ext>
            </a:extLst>
          </p:cNvPr>
          <p:cNvSpPr/>
          <p:nvPr/>
        </p:nvSpPr>
        <p:spPr>
          <a:xfrm>
            <a:off x="120453" y="1641231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02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AA16E5-6401-4A2F-A485-C41742E51D3F}"/>
              </a:ext>
            </a:extLst>
          </p:cNvPr>
          <p:cNvSpPr txBox="1"/>
          <p:nvPr/>
        </p:nvSpPr>
        <p:spPr>
          <a:xfrm>
            <a:off x="730919" y="1653610"/>
            <a:ext cx="3521588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300" dirty="0" err="1">
                <a:latin typeface="Arial Narrow" pitchFamily="34" charset="0"/>
              </a:rPr>
              <a:t>Untuk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kegiatan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Dekonsentrasi</a:t>
            </a:r>
            <a:r>
              <a:rPr lang="en-US" sz="1300" dirty="0">
                <a:latin typeface="Arial Narrow" pitchFamily="34" charset="0"/>
              </a:rPr>
              <a:t>, </a:t>
            </a:r>
            <a:r>
              <a:rPr lang="en-US" sz="1300" dirty="0" err="1">
                <a:latin typeface="Arial Narrow" pitchFamily="34" charset="0"/>
              </a:rPr>
              <a:t>kegiatan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id-ID" sz="1300" dirty="0">
                <a:latin typeface="Arial Narrow" pitchFamily="34" charset="0"/>
              </a:rPr>
              <a:t>hendaknya selesai </a:t>
            </a:r>
            <a:r>
              <a:rPr lang="en-US" sz="1300" dirty="0">
                <a:latin typeface="Arial Narrow" pitchFamily="34" charset="0"/>
              </a:rPr>
              <a:t>pada </a:t>
            </a:r>
            <a:r>
              <a:rPr lang="en-US" sz="1300" dirty="0" err="1">
                <a:latin typeface="Arial Narrow" pitchFamily="34" charset="0"/>
              </a:rPr>
              <a:t>Triwulan</a:t>
            </a:r>
            <a:r>
              <a:rPr lang="en-US" sz="1300" dirty="0">
                <a:latin typeface="Arial Narrow" pitchFamily="34" charset="0"/>
              </a:rPr>
              <a:t> III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E457695-4E16-4E11-AEF4-EE9180E877F4}"/>
              </a:ext>
            </a:extLst>
          </p:cNvPr>
          <p:cNvSpPr/>
          <p:nvPr/>
        </p:nvSpPr>
        <p:spPr>
          <a:xfrm>
            <a:off x="469823" y="2513833"/>
            <a:ext cx="3823659" cy="6415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0CA945E6-DA5A-47CC-AE9C-EE43ADCA8130}"/>
              </a:ext>
            </a:extLst>
          </p:cNvPr>
          <p:cNvSpPr/>
          <p:nvPr/>
        </p:nvSpPr>
        <p:spPr>
          <a:xfrm>
            <a:off x="120453" y="2507363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03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AF7EFD1-A5E2-4A87-A16C-2075F4C2BD2D}"/>
              </a:ext>
            </a:extLst>
          </p:cNvPr>
          <p:cNvSpPr txBox="1"/>
          <p:nvPr/>
        </p:nvSpPr>
        <p:spPr>
          <a:xfrm>
            <a:off x="748966" y="2612072"/>
            <a:ext cx="3521588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id-ID" sz="1300" dirty="0">
                <a:latin typeface="Arial Narrow" pitchFamily="34" charset="0"/>
              </a:rPr>
              <a:t>Konsistensi antara Rencana Penarikan Anggaran dengan pelaksanaan kegiatan</a:t>
            </a:r>
            <a:endParaRPr lang="en-US" sz="1300" dirty="0">
              <a:latin typeface="Arial Narrow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FDB6A51F-E832-4078-8D86-814890FDDF58}"/>
              </a:ext>
            </a:extLst>
          </p:cNvPr>
          <p:cNvSpPr/>
          <p:nvPr/>
        </p:nvSpPr>
        <p:spPr>
          <a:xfrm>
            <a:off x="469823" y="3374054"/>
            <a:ext cx="3823659" cy="64153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C208059-7585-4196-900B-60FCD54F43C3}"/>
              </a:ext>
            </a:extLst>
          </p:cNvPr>
          <p:cNvSpPr/>
          <p:nvPr/>
        </p:nvSpPr>
        <p:spPr>
          <a:xfrm>
            <a:off x="120453" y="3367583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04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B3E6EC5B-0C49-4F62-9F06-34F05AA93AC5}"/>
              </a:ext>
            </a:extLst>
          </p:cNvPr>
          <p:cNvSpPr txBox="1"/>
          <p:nvPr/>
        </p:nvSpPr>
        <p:spPr>
          <a:xfrm>
            <a:off x="730919" y="3459915"/>
            <a:ext cx="3521588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300" dirty="0" err="1">
                <a:latin typeface="Arial Narrow" pitchFamily="34" charset="0"/>
              </a:rPr>
              <a:t>Penyusunan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Jadual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kegiatan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secara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maraton</a:t>
            </a:r>
            <a:r>
              <a:rPr lang="en-US" sz="1300" dirty="0">
                <a:latin typeface="Arial Narrow" pitchFamily="34" charset="0"/>
              </a:rPr>
              <a:t>  s/d </a:t>
            </a:r>
            <a:r>
              <a:rPr lang="id-ID" sz="1300" dirty="0">
                <a:latin typeface="Arial Narrow" pitchFamily="34" charset="0"/>
              </a:rPr>
              <a:t>            </a:t>
            </a:r>
            <a:r>
              <a:rPr lang="en-US" sz="1300" dirty="0" err="1">
                <a:latin typeface="Arial Narrow" pitchFamily="34" charset="0"/>
              </a:rPr>
              <a:t>Akhir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Tahun</a:t>
            </a:r>
            <a:r>
              <a:rPr lang="id-ID" sz="1300" dirty="0">
                <a:latin typeface="Arial Narrow" pitchFamily="34" charset="0"/>
              </a:rPr>
              <a:t>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4AE0F1A-20BA-4232-8D1A-133F24F2799C}"/>
              </a:ext>
            </a:extLst>
          </p:cNvPr>
          <p:cNvSpPr/>
          <p:nvPr/>
        </p:nvSpPr>
        <p:spPr>
          <a:xfrm>
            <a:off x="4921526" y="642925"/>
            <a:ext cx="3805611" cy="8686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66700" algn="just"/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KPA, PPK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dan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Pejabat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Perbendaharaan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agar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memahami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betul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tugas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dan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wewenang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dalam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melakukan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tindakan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yang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mengakibatkan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pengeluaran</a:t>
            </a:r>
            <a:r>
              <a:rPr lang="en-US" sz="13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dirty="0" err="1" smtClean="0">
                <a:solidFill>
                  <a:schemeClr val="tx1"/>
                </a:solidFill>
                <a:latin typeface="Arial Narrow" pitchFamily="34" charset="0"/>
              </a:rPr>
              <a:t>anggaran</a:t>
            </a:r>
            <a:endParaRPr lang="en-US" sz="13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0AFC20F7-2FCC-4EAE-849A-9B97973B1920}"/>
              </a:ext>
            </a:extLst>
          </p:cNvPr>
          <p:cNvSpPr/>
          <p:nvPr/>
        </p:nvSpPr>
        <p:spPr>
          <a:xfrm>
            <a:off x="4572001" y="787682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05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BA7238-FC03-463A-B2F7-E07A13752A31}"/>
              </a:ext>
            </a:extLst>
          </p:cNvPr>
          <p:cNvSpPr/>
          <p:nvPr/>
        </p:nvSpPr>
        <p:spPr>
          <a:xfrm>
            <a:off x="4921370" y="1609377"/>
            <a:ext cx="3823659" cy="64153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1A01E316-9C77-443C-A6A8-21B9200F48F3}"/>
              </a:ext>
            </a:extLst>
          </p:cNvPr>
          <p:cNvSpPr/>
          <p:nvPr/>
        </p:nvSpPr>
        <p:spPr>
          <a:xfrm>
            <a:off x="4572001" y="1602907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06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71B87A7E-AE94-4309-B75C-F11CD83799AA}"/>
              </a:ext>
            </a:extLst>
          </p:cNvPr>
          <p:cNvSpPr txBox="1"/>
          <p:nvPr/>
        </p:nvSpPr>
        <p:spPr>
          <a:xfrm>
            <a:off x="5200515" y="1627659"/>
            <a:ext cx="3521588" cy="6694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300" dirty="0" err="1">
                <a:latin typeface="Arial Narrow" pitchFamily="34" charset="0"/>
              </a:rPr>
              <a:t>Mempercepat</a:t>
            </a:r>
            <a:r>
              <a:rPr lang="en-US" sz="1300" dirty="0">
                <a:latin typeface="Arial Narrow" pitchFamily="34" charset="0"/>
              </a:rPr>
              <a:t> proses </a:t>
            </a:r>
            <a:r>
              <a:rPr lang="en-US" sz="1300" dirty="0" err="1">
                <a:latin typeface="Arial Narrow" pitchFamily="34" charset="0"/>
              </a:rPr>
              <a:t>revisi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anggaran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sesuai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usulan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perubahan</a:t>
            </a:r>
            <a:r>
              <a:rPr lang="id-ID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sepanjang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mendukung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pencapaian</a:t>
            </a:r>
            <a:r>
              <a:rPr lang="en-US" sz="1300" dirty="0">
                <a:latin typeface="Arial Narrow" pitchFamily="34" charset="0"/>
              </a:rPr>
              <a:t> target </a:t>
            </a:r>
            <a:r>
              <a:rPr lang="en-US" sz="1300" dirty="0" err="1">
                <a:latin typeface="Arial Narrow" pitchFamily="34" charset="0"/>
              </a:rPr>
              <a:t>kinerja</a:t>
            </a:r>
            <a:endParaRPr lang="en-US" sz="1300" dirty="0">
              <a:latin typeface="Arial Narrow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B600D479-A240-41AB-9878-5B02E5B628EA}"/>
              </a:ext>
            </a:extLst>
          </p:cNvPr>
          <p:cNvSpPr/>
          <p:nvPr/>
        </p:nvSpPr>
        <p:spPr>
          <a:xfrm>
            <a:off x="4921370" y="2508738"/>
            <a:ext cx="3823659" cy="64153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85A9EA35-6515-4333-B9E6-5DA8864F6FBF}"/>
              </a:ext>
            </a:extLst>
          </p:cNvPr>
          <p:cNvSpPr/>
          <p:nvPr/>
        </p:nvSpPr>
        <p:spPr>
          <a:xfrm>
            <a:off x="4572001" y="2502267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07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A3C685BC-5918-4A7C-A7ED-5A3F57AB4FC4}"/>
              </a:ext>
            </a:extLst>
          </p:cNvPr>
          <p:cNvSpPr txBox="1"/>
          <p:nvPr/>
        </p:nvSpPr>
        <p:spPr>
          <a:xfrm>
            <a:off x="5219463" y="2561860"/>
            <a:ext cx="3521588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spcBef>
                <a:spcPts val="450"/>
              </a:spcBef>
              <a:spcAft>
                <a:spcPts val="450"/>
              </a:spcAft>
            </a:pPr>
            <a:r>
              <a:rPr lang="en-US" sz="1300" dirty="0" err="1">
                <a:latin typeface="Arial Narrow" pitchFamily="34" charset="0"/>
              </a:rPr>
              <a:t>Tingkatkan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id-ID" sz="1300" dirty="0">
                <a:latin typeface="Arial Narrow" pitchFamily="34" charset="0"/>
              </a:rPr>
              <a:t>koordinasi dan </a:t>
            </a:r>
            <a:r>
              <a:rPr lang="en-US" sz="1300" dirty="0" err="1">
                <a:latin typeface="Arial Narrow" pitchFamily="34" charset="0"/>
              </a:rPr>
              <a:t>konsolidasi</a:t>
            </a:r>
            <a:r>
              <a:rPr lang="id-ID" sz="1300" dirty="0">
                <a:latin typeface="Arial Narrow" pitchFamily="34" charset="0"/>
              </a:rPr>
              <a:t> dengan Ditjen  Bina Administrasi Kewilayahan</a:t>
            </a:r>
            <a:endParaRPr lang="en-US" sz="1300" dirty="0">
              <a:latin typeface="Arial Narrow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5CF34857-0EC7-4E2F-9188-7A346A7D1306}"/>
              </a:ext>
            </a:extLst>
          </p:cNvPr>
          <p:cNvSpPr/>
          <p:nvPr/>
        </p:nvSpPr>
        <p:spPr>
          <a:xfrm>
            <a:off x="4921370" y="3367584"/>
            <a:ext cx="3823659" cy="6415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23B46974-7594-4647-B5EC-23E2F1465382}"/>
              </a:ext>
            </a:extLst>
          </p:cNvPr>
          <p:cNvSpPr/>
          <p:nvPr/>
        </p:nvSpPr>
        <p:spPr>
          <a:xfrm>
            <a:off x="4572001" y="3361113"/>
            <a:ext cx="610466" cy="648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08</a:t>
            </a:r>
            <a:endParaRPr lang="en-US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4FA695C9-DF3F-4A2C-B0A3-0A1A9650D59F}"/>
              </a:ext>
            </a:extLst>
          </p:cNvPr>
          <p:cNvSpPr txBox="1"/>
          <p:nvPr/>
        </p:nvSpPr>
        <p:spPr>
          <a:xfrm>
            <a:off x="5182467" y="3469689"/>
            <a:ext cx="3521588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300" dirty="0" err="1">
                <a:latin typeface="Arial Narrow" pitchFamily="34" charset="0"/>
              </a:rPr>
              <a:t>Hindari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kesalahan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id-ID" sz="1300" dirty="0">
                <a:latin typeface="Arial Narrow" pitchFamily="34" charset="0"/>
              </a:rPr>
              <a:t>berulang </a:t>
            </a:r>
            <a:r>
              <a:rPr lang="en-US" sz="1300" dirty="0" err="1">
                <a:latin typeface="Arial Narrow" pitchFamily="34" charset="0"/>
              </a:rPr>
              <a:t>dengan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memperhatikan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hasil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temuan</a:t>
            </a:r>
            <a:r>
              <a:rPr lang="en-US" sz="1300" dirty="0">
                <a:latin typeface="Arial Narrow" pitchFamily="34" charset="0"/>
              </a:rPr>
              <a:t> BPK </a:t>
            </a:r>
            <a:r>
              <a:rPr lang="id-ID" sz="1300" dirty="0">
                <a:latin typeface="Arial Narrow" pitchFamily="34" charset="0"/>
              </a:rPr>
              <a:t> tahun sebelumnya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D19BF5E9-2B58-4FED-A5DA-89993CEEBDA8}"/>
              </a:ext>
            </a:extLst>
          </p:cNvPr>
          <p:cNvSpPr/>
          <p:nvPr/>
        </p:nvSpPr>
        <p:spPr>
          <a:xfrm>
            <a:off x="1131217" y="4219956"/>
            <a:ext cx="6978168" cy="69190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id-ID" sz="1300" b="1" dirty="0">
                <a:solidFill>
                  <a:schemeClr val="tx1"/>
                </a:solidFill>
                <a:latin typeface="Arial Narrow" pitchFamily="34" charset="0"/>
              </a:rPr>
              <a:t>Catatan : </a:t>
            </a:r>
            <a:r>
              <a:rPr lang="en-US" sz="1300" b="1" dirty="0" err="1">
                <a:solidFill>
                  <a:schemeClr val="tx1"/>
                </a:solidFill>
                <a:latin typeface="Arial Narrow" pitchFamily="34" charset="0"/>
              </a:rPr>
              <a:t>Penilaian</a:t>
            </a:r>
            <a:r>
              <a:rPr lang="en-US" sz="1300" b="1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err="1">
                <a:solidFill>
                  <a:schemeClr val="tx1"/>
                </a:solidFill>
                <a:latin typeface="Arial Narrow" pitchFamily="34" charset="0"/>
              </a:rPr>
              <a:t>Kinerja</a:t>
            </a:r>
            <a:r>
              <a:rPr lang="en-US" sz="1300" b="1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err="1">
                <a:solidFill>
                  <a:schemeClr val="tx1"/>
                </a:solidFill>
                <a:latin typeface="Arial Narrow" pitchFamily="34" charset="0"/>
              </a:rPr>
              <a:t>Kemendagri</a:t>
            </a:r>
            <a:r>
              <a:rPr lang="en-US" sz="1300" b="1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err="1" smtClean="0">
                <a:solidFill>
                  <a:schemeClr val="tx1"/>
                </a:solidFill>
                <a:latin typeface="Arial Narrow" pitchFamily="34" charset="0"/>
              </a:rPr>
              <a:t>dipengaruhi</a:t>
            </a:r>
            <a:r>
              <a:rPr lang="en-US" sz="13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id-ID" sz="1300" b="1" dirty="0" smtClean="0">
                <a:solidFill>
                  <a:schemeClr val="tx1"/>
                </a:solidFill>
                <a:latin typeface="Arial Narrow" pitchFamily="34" charset="0"/>
              </a:rPr>
              <a:t>juga oleh </a:t>
            </a:r>
            <a:r>
              <a:rPr lang="en-US" sz="1300" b="1" dirty="0" err="1" smtClean="0">
                <a:solidFill>
                  <a:schemeClr val="tx1"/>
                </a:solidFill>
                <a:latin typeface="Arial Narrow" pitchFamily="34" charset="0"/>
              </a:rPr>
              <a:t>capaian</a:t>
            </a:r>
            <a:r>
              <a:rPr lang="en-US" sz="13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err="1">
                <a:solidFill>
                  <a:schemeClr val="tx1"/>
                </a:solidFill>
                <a:latin typeface="Arial Narrow" pitchFamily="34" charset="0"/>
              </a:rPr>
              <a:t>kinerja</a:t>
            </a:r>
            <a:r>
              <a:rPr lang="en-US" sz="1300" b="1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err="1">
                <a:solidFill>
                  <a:schemeClr val="tx1"/>
                </a:solidFill>
                <a:latin typeface="Arial Narrow" pitchFamily="34" charset="0"/>
              </a:rPr>
              <a:t>kegiatan</a:t>
            </a:r>
            <a:r>
              <a:rPr lang="en-US" sz="1300" b="1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300" b="1" dirty="0" smtClean="0">
                <a:solidFill>
                  <a:schemeClr val="tx1"/>
                </a:solidFill>
                <a:latin typeface="Arial Narrow" pitchFamily="34" charset="0"/>
              </a:rPr>
              <a:t>DKTP </a:t>
            </a:r>
            <a:r>
              <a:rPr lang="id-ID" sz="1300" b="1" dirty="0" smtClean="0">
                <a:solidFill>
                  <a:schemeClr val="tx1"/>
                </a:solidFill>
                <a:latin typeface="Arial Narrow" pitchFamily="34" charset="0"/>
              </a:rPr>
              <a:t>antara lain ke perhitungan dana insentif K/L dan penetapan pagu anggaran tahun berikutnya</a:t>
            </a:r>
            <a:endParaRPr lang="en-US" sz="13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8" name="Slide Number Placeholder 1">
            <a:extLst>
              <a:ext uri="{FF2B5EF4-FFF2-40B4-BE49-F238E27FC236}">
                <a16:creationId xmlns="" xmlns:a16="http://schemas.microsoft.com/office/drawing/2014/main" id="{DD7459FF-B061-4673-9835-D577926EBC38}"/>
              </a:ext>
            </a:extLst>
          </p:cNvPr>
          <p:cNvSpPr txBox="1">
            <a:spLocks/>
          </p:cNvSpPr>
          <p:nvPr/>
        </p:nvSpPr>
        <p:spPr>
          <a:xfrm>
            <a:off x="6886575" y="4762030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F651B1FB-22B1-4344-A4D6-4F7CABFA3224}" type="slidenum">
              <a:rPr lang="en-ID" sz="1400" smtClean="0">
                <a:solidFill>
                  <a:schemeClr val="tx1"/>
                </a:solidFill>
                <a:latin typeface="Arial Narrow" pitchFamily="34" charset="0"/>
              </a:rPr>
              <a:pPr>
                <a:defRPr/>
              </a:pPr>
              <a:t>20</a:t>
            </a:fld>
            <a:endParaRPr lang="en-ID" sz="14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5000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STRATEGI PENCAPAIAN KINERJA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2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143386"/>
            <a:ext cx="8229600" cy="857250"/>
          </a:xfrm>
        </p:spPr>
        <p:txBody>
          <a:bodyPr/>
          <a:lstStyle/>
          <a:p>
            <a:r>
              <a:rPr lang="id-ID" dirty="0" smtClean="0">
                <a:latin typeface="Agency FB" pitchFamily="34" charset="0"/>
              </a:rPr>
              <a:t>Terima Kasih</a:t>
            </a:r>
            <a:endParaRPr lang="id-ID" dirty="0"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per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</TotalTime>
  <Words>2133</Words>
  <Application>Microsoft Office PowerPoint</Application>
  <PresentationFormat>On-screen Show (16:9)</PresentationFormat>
  <Paragraphs>353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Terima 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16</cp:revision>
  <dcterms:created xsi:type="dcterms:W3CDTF">2019-09-24T08:33:32Z</dcterms:created>
  <dcterms:modified xsi:type="dcterms:W3CDTF">2020-02-11T09:05:49Z</dcterms:modified>
</cp:coreProperties>
</file>