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656" r:id="rId2"/>
    <p:sldId id="1650" r:id="rId3"/>
    <p:sldId id="662" r:id="rId4"/>
    <p:sldId id="1636" r:id="rId5"/>
    <p:sldId id="1642" r:id="rId6"/>
    <p:sldId id="1648" r:id="rId7"/>
    <p:sldId id="1637" r:id="rId8"/>
    <p:sldId id="1638" r:id="rId9"/>
    <p:sldId id="1639" r:id="rId10"/>
    <p:sldId id="1651" r:id="rId11"/>
    <p:sldId id="666" r:id="rId12"/>
    <p:sldId id="1635" r:id="rId13"/>
    <p:sldId id="664" r:id="rId14"/>
    <p:sldId id="1644" r:id="rId15"/>
    <p:sldId id="399" r:id="rId16"/>
    <p:sldId id="385" r:id="rId17"/>
    <p:sldId id="406" r:id="rId18"/>
    <p:sldId id="1440" r:id="rId19"/>
    <p:sldId id="1652" r:id="rId20"/>
    <p:sldId id="1654" r:id="rId21"/>
    <p:sldId id="1655" r:id="rId22"/>
    <p:sldId id="66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4545"/>
    <a:srgbClr val="619EB3"/>
    <a:srgbClr val="A51313"/>
    <a:srgbClr val="F57B7A"/>
    <a:srgbClr val="44648A"/>
    <a:srgbClr val="780E0E"/>
    <a:srgbClr val="0F11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4660"/>
  </p:normalViewPr>
  <p:slideViewPr>
    <p:cSldViewPr snapToGrid="0">
      <p:cViewPr varScale="1">
        <p:scale>
          <a:sx n="71" d="100"/>
          <a:sy n="71" d="100"/>
        </p:scale>
        <p:origin x="8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BB955-B991-4296-A164-ADAD7A34976E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277B22E-D6A9-424C-9119-D590C4A0C0D5}">
      <dgm:prSet phldrT="[Text]" custT="1"/>
      <dgm:spPr/>
      <dgm:t>
        <a:bodyPr/>
        <a:lstStyle/>
        <a:p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Mengintegrasikan SPM </a:t>
          </a:r>
          <a:r>
            <a:rPr lang="en-US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d</a:t>
          </a:r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alam Perencanaan Baik Perencanaan Lima Tahunan Maupun Tahunan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7C1A0D-44DF-49E5-8B57-8EFB39CC5DAB}" type="parTrans" cxnId="{13C5C6E6-88BC-418F-B7E7-327BD75A91C2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FCB1DE-741A-4C56-81A4-35B51F7CE293}" type="sibTrans" cxnId="{13C5C6E6-88BC-418F-B7E7-327BD75A91C2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2C747B-ACF8-4BA2-AEBF-3BA88D9A99D9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id-ID" sz="1800" b="0" spc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Menyusun Pembiayaan Melalui Perencanaan Anggaran </a:t>
          </a:r>
          <a:r>
            <a:rPr lang="en-US" sz="1800" b="0" spc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d</a:t>
          </a:r>
          <a:r>
            <a:rPr lang="id-ID" sz="1800" b="0" spc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alam APBD </a:t>
          </a:r>
          <a:endParaRPr lang="en-US" sz="1800" spc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EF9EAA-07CA-47E0-88CA-E282576CB499}" type="parTrans" cxnId="{6854E986-7ABB-498B-AF0D-6FA5BCDF52D1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905172-56FB-46ED-BA4D-F17F2CB161A7}" type="sibTrans" cxnId="{6854E986-7ABB-498B-AF0D-6FA5BCDF52D1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04DB48-C6E2-4817-817A-3FCC0C0C323F}">
      <dgm:prSet phldrT="[Text]" custT="1"/>
      <dgm:spPr/>
      <dgm:t>
        <a:bodyPr/>
        <a:lstStyle/>
        <a:p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Mengalokasikan Anggaran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CDBCA6-E6B4-42FB-8693-C2C6C942D299}" type="parTrans" cxnId="{19B36326-10C1-4713-87E9-3CF83C2EA3CC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AF24EA-B83D-43B2-94C4-45CABC564A83}" type="sibTrans" cxnId="{19B36326-10C1-4713-87E9-3CF83C2EA3CC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0F310D-66BA-4E7C-847A-DD7B1C91DCCB}">
      <dgm:prSet phldrT="[Text]" custT="1"/>
      <dgm:spPr/>
      <dgm:t>
        <a:bodyPr/>
        <a:lstStyle/>
        <a:p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Melaporkan Capaian S</a:t>
          </a:r>
          <a:r>
            <a:rPr lang="en-US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PM</a:t>
          </a:r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 </a:t>
          </a:r>
          <a:r>
            <a:rPr lang="en-US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d</a:t>
          </a:r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alam Laporan Penyelenggaraan Pemerintahan Daerah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4DE3ED-3286-4F45-AD99-5277204DF7E2}" type="parTrans" cxnId="{751E4025-8272-421A-A760-AFF6238144DA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B8C5C5-4B47-4440-95DA-AB574EFE574D}" type="sibTrans" cxnId="{751E4025-8272-421A-A760-AFF6238144DA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879DAC-18FC-479D-A1C1-F16F1DD65B26}">
      <dgm:prSet phldrT="[Text]" custT="1"/>
      <dgm:spPr/>
      <dgm:t>
        <a:bodyPr/>
        <a:lstStyle/>
        <a:p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Melaksanakan </a:t>
          </a:r>
          <a:r>
            <a:rPr lang="en-US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SPM</a:t>
          </a:r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 Sesuai Standar </a:t>
          </a:r>
          <a:r>
            <a:rPr lang="en-US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y</a:t>
          </a:r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ang Telah Ditetapkan Pemerintah </a:t>
          </a:r>
          <a:r>
            <a:rPr lang="en-US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 </a:t>
          </a:r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Pusat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2A92D4-E9E9-4246-838D-27B3102F0E16}" type="parTrans" cxnId="{4E94C0D7-7409-4060-9767-6B04425274BA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B96CFA-FDBB-49B4-B088-1F6C2DD577DC}" type="sibTrans" cxnId="{4E94C0D7-7409-4060-9767-6B04425274BA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30CB94-A6C0-42D3-8BC3-BBFCF26B9AED}">
      <dgm:prSet phldrT="[Text]" custT="1"/>
      <dgm:spPr/>
      <dgm:t>
        <a:bodyPr/>
        <a:lstStyle/>
        <a:p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Melakukan Koordinasi </a:t>
          </a:r>
          <a:r>
            <a:rPr lang="en-US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d</a:t>
          </a:r>
          <a:r>
            <a:rPr lang="id-ID" sz="1800" b="0">
              <a:effectLst/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rPr>
            <a:t>engan Pemerintah Pusat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F11073-3138-4F22-9B81-1969CE7A36D0}" type="parTrans" cxnId="{D52F19DE-A4B2-42C4-B9FB-553CA3B482D7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E9BA9E-6D5D-403F-8F67-604550DECF0A}" type="sibTrans" cxnId="{D52F19DE-A4B2-42C4-B9FB-553CA3B482D7}">
      <dgm:prSet/>
      <dgm:spPr/>
      <dgm:t>
        <a:bodyPr/>
        <a:lstStyle/>
        <a:p>
          <a:endParaRPr lang="en-U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F05A85-9396-4FCA-9722-36AC86D23EC8}" type="pres">
      <dgm:prSet presAssocID="{591BB955-B991-4296-A164-ADAD7A34976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id-ID"/>
        </a:p>
      </dgm:t>
    </dgm:pt>
    <dgm:pt modelId="{717A2D63-83C8-46D9-A307-ABF06A3059EF}" type="pres">
      <dgm:prSet presAssocID="{591BB955-B991-4296-A164-ADAD7A34976E}" presName="Name1" presStyleCnt="0"/>
      <dgm:spPr/>
    </dgm:pt>
    <dgm:pt modelId="{13049F7C-A6C1-41C3-B0D4-E9DE4B341F09}" type="pres">
      <dgm:prSet presAssocID="{591BB955-B991-4296-A164-ADAD7A34976E}" presName="cycle" presStyleCnt="0"/>
      <dgm:spPr/>
    </dgm:pt>
    <dgm:pt modelId="{EBAD48A1-5ACF-4362-B4B8-F4C8E0EC9F12}" type="pres">
      <dgm:prSet presAssocID="{591BB955-B991-4296-A164-ADAD7A34976E}" presName="srcNode" presStyleLbl="node1" presStyleIdx="0" presStyleCnt="6"/>
      <dgm:spPr/>
    </dgm:pt>
    <dgm:pt modelId="{C835437D-A1D5-4C60-8C38-DFD758C208F2}" type="pres">
      <dgm:prSet presAssocID="{591BB955-B991-4296-A164-ADAD7A34976E}" presName="conn" presStyleLbl="parChTrans1D2" presStyleIdx="0" presStyleCnt="1"/>
      <dgm:spPr/>
      <dgm:t>
        <a:bodyPr/>
        <a:lstStyle/>
        <a:p>
          <a:endParaRPr lang="id-ID"/>
        </a:p>
      </dgm:t>
    </dgm:pt>
    <dgm:pt modelId="{F547C35C-E24E-4639-8F13-009E12F7FF2A}" type="pres">
      <dgm:prSet presAssocID="{591BB955-B991-4296-A164-ADAD7A34976E}" presName="extraNode" presStyleLbl="node1" presStyleIdx="0" presStyleCnt="6"/>
      <dgm:spPr/>
    </dgm:pt>
    <dgm:pt modelId="{92DAD748-3804-4D4B-AE7B-1D98F9ACFDC7}" type="pres">
      <dgm:prSet presAssocID="{591BB955-B991-4296-A164-ADAD7A34976E}" presName="dstNode" presStyleLbl="node1" presStyleIdx="0" presStyleCnt="6"/>
      <dgm:spPr/>
    </dgm:pt>
    <dgm:pt modelId="{507E7F7F-939B-47A0-B636-977EF98599D8}" type="pres">
      <dgm:prSet presAssocID="{A277B22E-D6A9-424C-9119-D590C4A0C0D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D55B17A-196B-4A5B-A495-913564CBCCFF}" type="pres">
      <dgm:prSet presAssocID="{A277B22E-D6A9-424C-9119-D590C4A0C0D5}" presName="accent_1" presStyleCnt="0"/>
      <dgm:spPr/>
    </dgm:pt>
    <dgm:pt modelId="{75C67A2A-812E-4F1E-B16F-168112D7C4C9}" type="pres">
      <dgm:prSet presAssocID="{A277B22E-D6A9-424C-9119-D590C4A0C0D5}" presName="accentRepeatNode" presStyleLbl="solidFgAcc1" presStyleIdx="0" presStyleCnt="6"/>
      <dgm:spPr/>
    </dgm:pt>
    <dgm:pt modelId="{643B58D3-F36F-4B02-9ACA-DBAF9D979CE0}" type="pres">
      <dgm:prSet presAssocID="{1B2C747B-ACF8-4BA2-AEBF-3BA88D9A99D9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82DC2F7-1C7D-4CFC-98A5-8D78428B30FF}" type="pres">
      <dgm:prSet presAssocID="{1B2C747B-ACF8-4BA2-AEBF-3BA88D9A99D9}" presName="accent_2" presStyleCnt="0"/>
      <dgm:spPr/>
    </dgm:pt>
    <dgm:pt modelId="{27366679-D279-454C-99C4-6E2B1F1622AA}" type="pres">
      <dgm:prSet presAssocID="{1B2C747B-ACF8-4BA2-AEBF-3BA88D9A99D9}" presName="accentRepeatNode" presStyleLbl="solidFgAcc1" presStyleIdx="1" presStyleCnt="6"/>
      <dgm:spPr/>
    </dgm:pt>
    <dgm:pt modelId="{8ED9DB9C-F8E7-4DB0-8CF8-62FE025C678A}" type="pres">
      <dgm:prSet presAssocID="{1204DB48-C6E2-4817-817A-3FCC0C0C323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823ACC1-B765-4175-BDEA-0BA220856CC0}" type="pres">
      <dgm:prSet presAssocID="{1204DB48-C6E2-4817-817A-3FCC0C0C323F}" presName="accent_3" presStyleCnt="0"/>
      <dgm:spPr/>
    </dgm:pt>
    <dgm:pt modelId="{6088CAA8-4788-4A41-AE31-68742C41E5E7}" type="pres">
      <dgm:prSet presAssocID="{1204DB48-C6E2-4817-817A-3FCC0C0C323F}" presName="accentRepeatNode" presStyleLbl="solidFgAcc1" presStyleIdx="2" presStyleCnt="6"/>
      <dgm:spPr/>
    </dgm:pt>
    <dgm:pt modelId="{31859051-9E74-439F-90F5-D28005E1B64A}" type="pres">
      <dgm:prSet presAssocID="{77879DAC-18FC-479D-A1C1-F16F1DD65B26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D0B60EF-F4D0-4B77-9D7C-92026283B601}" type="pres">
      <dgm:prSet presAssocID="{77879DAC-18FC-479D-A1C1-F16F1DD65B26}" presName="accent_4" presStyleCnt="0"/>
      <dgm:spPr/>
    </dgm:pt>
    <dgm:pt modelId="{1C692151-F6B2-44A0-A77B-CCB3680D68E7}" type="pres">
      <dgm:prSet presAssocID="{77879DAC-18FC-479D-A1C1-F16F1DD65B26}" presName="accentRepeatNode" presStyleLbl="solidFgAcc1" presStyleIdx="3" presStyleCnt="6"/>
      <dgm:spPr/>
    </dgm:pt>
    <dgm:pt modelId="{948FB692-EAF6-442C-96DE-2CF0537C3931}" type="pres">
      <dgm:prSet presAssocID="{3630CB94-A6C0-42D3-8BC3-BBFCF26B9AED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84BE6F3-751E-4077-BEFD-7927C60752B1}" type="pres">
      <dgm:prSet presAssocID="{3630CB94-A6C0-42D3-8BC3-BBFCF26B9AED}" presName="accent_5" presStyleCnt="0"/>
      <dgm:spPr/>
    </dgm:pt>
    <dgm:pt modelId="{736FA387-F14C-4115-BB48-396B622AED19}" type="pres">
      <dgm:prSet presAssocID="{3630CB94-A6C0-42D3-8BC3-BBFCF26B9AED}" presName="accentRepeatNode" presStyleLbl="solidFgAcc1" presStyleIdx="4" presStyleCnt="6"/>
      <dgm:spPr/>
    </dgm:pt>
    <dgm:pt modelId="{60DCA080-2124-4EF5-A7FE-D08CFAC7B4C0}" type="pres">
      <dgm:prSet presAssocID="{5C0F310D-66BA-4E7C-847A-DD7B1C91DCCB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6B356A4-1E3A-4570-BC63-0B4FB380F0AF}" type="pres">
      <dgm:prSet presAssocID="{5C0F310D-66BA-4E7C-847A-DD7B1C91DCCB}" presName="accent_6" presStyleCnt="0"/>
      <dgm:spPr/>
    </dgm:pt>
    <dgm:pt modelId="{B7062E86-17BB-4930-9463-D161B0A01C47}" type="pres">
      <dgm:prSet presAssocID="{5C0F310D-66BA-4E7C-847A-DD7B1C91DCCB}" presName="accentRepeatNode" presStyleLbl="solidFgAcc1" presStyleIdx="5" presStyleCnt="6"/>
      <dgm:spPr/>
    </dgm:pt>
  </dgm:ptLst>
  <dgm:cxnLst>
    <dgm:cxn modelId="{426ECAEE-8E20-4727-9675-F5125E7F1D5D}" type="presOf" srcId="{A277B22E-D6A9-424C-9119-D590C4A0C0D5}" destId="{507E7F7F-939B-47A0-B636-977EF98599D8}" srcOrd="0" destOrd="0" presId="urn:microsoft.com/office/officeart/2008/layout/VerticalCurvedList"/>
    <dgm:cxn modelId="{6D63C9EF-91EC-4B6F-88BD-8AACBC84C7F0}" type="presOf" srcId="{591BB955-B991-4296-A164-ADAD7A34976E}" destId="{98F05A85-9396-4FCA-9722-36AC86D23EC8}" srcOrd="0" destOrd="0" presId="urn:microsoft.com/office/officeart/2008/layout/VerticalCurvedList"/>
    <dgm:cxn modelId="{87E1F29C-1B5C-4FE6-9B5F-EF5887CFE6FE}" type="presOf" srcId="{3630CB94-A6C0-42D3-8BC3-BBFCF26B9AED}" destId="{948FB692-EAF6-442C-96DE-2CF0537C3931}" srcOrd="0" destOrd="0" presId="urn:microsoft.com/office/officeart/2008/layout/VerticalCurvedList"/>
    <dgm:cxn modelId="{9314BAE6-E1FE-4FBE-B646-F07B1EB6E99C}" type="presOf" srcId="{5C0F310D-66BA-4E7C-847A-DD7B1C91DCCB}" destId="{60DCA080-2124-4EF5-A7FE-D08CFAC7B4C0}" srcOrd="0" destOrd="0" presId="urn:microsoft.com/office/officeart/2008/layout/VerticalCurvedList"/>
    <dgm:cxn modelId="{1FC33A1A-7873-4264-9574-EA649805CF94}" type="presOf" srcId="{77879DAC-18FC-479D-A1C1-F16F1DD65B26}" destId="{31859051-9E74-439F-90F5-D28005E1B64A}" srcOrd="0" destOrd="0" presId="urn:microsoft.com/office/officeart/2008/layout/VerticalCurvedList"/>
    <dgm:cxn modelId="{19B36326-10C1-4713-87E9-3CF83C2EA3CC}" srcId="{591BB955-B991-4296-A164-ADAD7A34976E}" destId="{1204DB48-C6E2-4817-817A-3FCC0C0C323F}" srcOrd="2" destOrd="0" parTransId="{30CDBCA6-E6B4-42FB-8693-C2C6C942D299}" sibTransId="{1BAF24EA-B83D-43B2-94C4-45CABC564A83}"/>
    <dgm:cxn modelId="{4E94C0D7-7409-4060-9767-6B04425274BA}" srcId="{591BB955-B991-4296-A164-ADAD7A34976E}" destId="{77879DAC-18FC-479D-A1C1-F16F1DD65B26}" srcOrd="3" destOrd="0" parTransId="{1B2A92D4-E9E9-4246-838D-27B3102F0E16}" sibTransId="{A0B96CFA-FDBB-49B4-B088-1F6C2DD577DC}"/>
    <dgm:cxn modelId="{2727DE0F-62D8-4BC0-AE00-911DBBD3E94A}" type="presOf" srcId="{1B2C747B-ACF8-4BA2-AEBF-3BA88D9A99D9}" destId="{643B58D3-F36F-4B02-9ACA-DBAF9D979CE0}" srcOrd="0" destOrd="0" presId="urn:microsoft.com/office/officeart/2008/layout/VerticalCurvedList"/>
    <dgm:cxn modelId="{88384851-79B6-4990-9B7D-FA56AD00F5C9}" type="presOf" srcId="{41FCB1DE-741A-4C56-81A4-35B51F7CE293}" destId="{C835437D-A1D5-4C60-8C38-DFD758C208F2}" srcOrd="0" destOrd="0" presId="urn:microsoft.com/office/officeart/2008/layout/VerticalCurvedList"/>
    <dgm:cxn modelId="{660914CC-2447-4294-842C-E06F2C86B7BD}" type="presOf" srcId="{1204DB48-C6E2-4817-817A-3FCC0C0C323F}" destId="{8ED9DB9C-F8E7-4DB0-8CF8-62FE025C678A}" srcOrd="0" destOrd="0" presId="urn:microsoft.com/office/officeart/2008/layout/VerticalCurvedList"/>
    <dgm:cxn modelId="{6854E986-7ABB-498B-AF0D-6FA5BCDF52D1}" srcId="{591BB955-B991-4296-A164-ADAD7A34976E}" destId="{1B2C747B-ACF8-4BA2-AEBF-3BA88D9A99D9}" srcOrd="1" destOrd="0" parTransId="{B3EF9EAA-07CA-47E0-88CA-E282576CB499}" sibTransId="{8E905172-56FB-46ED-BA4D-F17F2CB161A7}"/>
    <dgm:cxn modelId="{D52F19DE-A4B2-42C4-B9FB-553CA3B482D7}" srcId="{591BB955-B991-4296-A164-ADAD7A34976E}" destId="{3630CB94-A6C0-42D3-8BC3-BBFCF26B9AED}" srcOrd="4" destOrd="0" parTransId="{6EF11073-3138-4F22-9B81-1969CE7A36D0}" sibTransId="{16E9BA9E-6D5D-403F-8F67-604550DECF0A}"/>
    <dgm:cxn modelId="{751E4025-8272-421A-A760-AFF6238144DA}" srcId="{591BB955-B991-4296-A164-ADAD7A34976E}" destId="{5C0F310D-66BA-4E7C-847A-DD7B1C91DCCB}" srcOrd="5" destOrd="0" parTransId="{744DE3ED-3286-4F45-AD99-5277204DF7E2}" sibTransId="{3FB8C5C5-4B47-4440-95DA-AB574EFE574D}"/>
    <dgm:cxn modelId="{13C5C6E6-88BC-418F-B7E7-327BD75A91C2}" srcId="{591BB955-B991-4296-A164-ADAD7A34976E}" destId="{A277B22E-D6A9-424C-9119-D590C4A0C0D5}" srcOrd="0" destOrd="0" parTransId="{277C1A0D-44DF-49E5-8B57-8EFB39CC5DAB}" sibTransId="{41FCB1DE-741A-4C56-81A4-35B51F7CE293}"/>
    <dgm:cxn modelId="{A7E30DF3-1C7A-41CD-8386-CEAB2BFE4A0D}" type="presParOf" srcId="{98F05A85-9396-4FCA-9722-36AC86D23EC8}" destId="{717A2D63-83C8-46D9-A307-ABF06A3059EF}" srcOrd="0" destOrd="0" presId="urn:microsoft.com/office/officeart/2008/layout/VerticalCurvedList"/>
    <dgm:cxn modelId="{F6560581-1D90-43C4-9B94-9D9893854C55}" type="presParOf" srcId="{717A2D63-83C8-46D9-A307-ABF06A3059EF}" destId="{13049F7C-A6C1-41C3-B0D4-E9DE4B341F09}" srcOrd="0" destOrd="0" presId="urn:microsoft.com/office/officeart/2008/layout/VerticalCurvedList"/>
    <dgm:cxn modelId="{4748E771-BFEF-425B-AA2F-152481CB25A7}" type="presParOf" srcId="{13049F7C-A6C1-41C3-B0D4-E9DE4B341F09}" destId="{EBAD48A1-5ACF-4362-B4B8-F4C8E0EC9F12}" srcOrd="0" destOrd="0" presId="urn:microsoft.com/office/officeart/2008/layout/VerticalCurvedList"/>
    <dgm:cxn modelId="{A50BC9E6-7158-42A2-B468-D29DF4219A9A}" type="presParOf" srcId="{13049F7C-A6C1-41C3-B0D4-E9DE4B341F09}" destId="{C835437D-A1D5-4C60-8C38-DFD758C208F2}" srcOrd="1" destOrd="0" presId="urn:microsoft.com/office/officeart/2008/layout/VerticalCurvedList"/>
    <dgm:cxn modelId="{88377FB0-141E-487A-8B9C-8523C6EF5C4C}" type="presParOf" srcId="{13049F7C-A6C1-41C3-B0D4-E9DE4B341F09}" destId="{F547C35C-E24E-4639-8F13-009E12F7FF2A}" srcOrd="2" destOrd="0" presId="urn:microsoft.com/office/officeart/2008/layout/VerticalCurvedList"/>
    <dgm:cxn modelId="{A130F2A8-9CD1-4712-AF5C-57086633EDFC}" type="presParOf" srcId="{13049F7C-A6C1-41C3-B0D4-E9DE4B341F09}" destId="{92DAD748-3804-4D4B-AE7B-1D98F9ACFDC7}" srcOrd="3" destOrd="0" presId="urn:microsoft.com/office/officeart/2008/layout/VerticalCurvedList"/>
    <dgm:cxn modelId="{A04C5D62-179B-4093-AE59-82CB6790524B}" type="presParOf" srcId="{717A2D63-83C8-46D9-A307-ABF06A3059EF}" destId="{507E7F7F-939B-47A0-B636-977EF98599D8}" srcOrd="1" destOrd="0" presId="urn:microsoft.com/office/officeart/2008/layout/VerticalCurvedList"/>
    <dgm:cxn modelId="{CD955589-5D5C-4D30-91F9-7F04107250AA}" type="presParOf" srcId="{717A2D63-83C8-46D9-A307-ABF06A3059EF}" destId="{3D55B17A-196B-4A5B-A495-913564CBCCFF}" srcOrd="2" destOrd="0" presId="urn:microsoft.com/office/officeart/2008/layout/VerticalCurvedList"/>
    <dgm:cxn modelId="{1305EA1A-6C4C-432F-A146-8DA5568C0838}" type="presParOf" srcId="{3D55B17A-196B-4A5B-A495-913564CBCCFF}" destId="{75C67A2A-812E-4F1E-B16F-168112D7C4C9}" srcOrd="0" destOrd="0" presId="urn:microsoft.com/office/officeart/2008/layout/VerticalCurvedList"/>
    <dgm:cxn modelId="{FC71975C-4FFD-42B2-A6AC-1DABBE8F8258}" type="presParOf" srcId="{717A2D63-83C8-46D9-A307-ABF06A3059EF}" destId="{643B58D3-F36F-4B02-9ACA-DBAF9D979CE0}" srcOrd="3" destOrd="0" presId="urn:microsoft.com/office/officeart/2008/layout/VerticalCurvedList"/>
    <dgm:cxn modelId="{01517BD9-72EE-4E4B-8FA7-9FCFF732E558}" type="presParOf" srcId="{717A2D63-83C8-46D9-A307-ABF06A3059EF}" destId="{982DC2F7-1C7D-4CFC-98A5-8D78428B30FF}" srcOrd="4" destOrd="0" presId="urn:microsoft.com/office/officeart/2008/layout/VerticalCurvedList"/>
    <dgm:cxn modelId="{45B8F757-125B-430D-A60E-34FAB6463366}" type="presParOf" srcId="{982DC2F7-1C7D-4CFC-98A5-8D78428B30FF}" destId="{27366679-D279-454C-99C4-6E2B1F1622AA}" srcOrd="0" destOrd="0" presId="urn:microsoft.com/office/officeart/2008/layout/VerticalCurvedList"/>
    <dgm:cxn modelId="{C997AF41-6784-4A5E-AC2E-A617ADC93B1A}" type="presParOf" srcId="{717A2D63-83C8-46D9-A307-ABF06A3059EF}" destId="{8ED9DB9C-F8E7-4DB0-8CF8-62FE025C678A}" srcOrd="5" destOrd="0" presId="urn:microsoft.com/office/officeart/2008/layout/VerticalCurvedList"/>
    <dgm:cxn modelId="{5F8AB0ED-E59C-4FFA-A79D-D6EF15226F4D}" type="presParOf" srcId="{717A2D63-83C8-46D9-A307-ABF06A3059EF}" destId="{1823ACC1-B765-4175-BDEA-0BA220856CC0}" srcOrd="6" destOrd="0" presId="urn:microsoft.com/office/officeart/2008/layout/VerticalCurvedList"/>
    <dgm:cxn modelId="{A75EA355-E6BA-401B-BFA2-D78509262D80}" type="presParOf" srcId="{1823ACC1-B765-4175-BDEA-0BA220856CC0}" destId="{6088CAA8-4788-4A41-AE31-68742C41E5E7}" srcOrd="0" destOrd="0" presId="urn:microsoft.com/office/officeart/2008/layout/VerticalCurvedList"/>
    <dgm:cxn modelId="{5449A117-186C-4453-B374-39ED14027DCE}" type="presParOf" srcId="{717A2D63-83C8-46D9-A307-ABF06A3059EF}" destId="{31859051-9E74-439F-90F5-D28005E1B64A}" srcOrd="7" destOrd="0" presId="urn:microsoft.com/office/officeart/2008/layout/VerticalCurvedList"/>
    <dgm:cxn modelId="{B224203A-476C-4CCB-8A47-A2575FFF14A3}" type="presParOf" srcId="{717A2D63-83C8-46D9-A307-ABF06A3059EF}" destId="{4D0B60EF-F4D0-4B77-9D7C-92026283B601}" srcOrd="8" destOrd="0" presId="urn:microsoft.com/office/officeart/2008/layout/VerticalCurvedList"/>
    <dgm:cxn modelId="{A0D86B83-D128-4EFD-89EA-2719758995C8}" type="presParOf" srcId="{4D0B60EF-F4D0-4B77-9D7C-92026283B601}" destId="{1C692151-F6B2-44A0-A77B-CCB3680D68E7}" srcOrd="0" destOrd="0" presId="urn:microsoft.com/office/officeart/2008/layout/VerticalCurvedList"/>
    <dgm:cxn modelId="{5B61F9C7-E237-48C1-B242-C0F80005A37A}" type="presParOf" srcId="{717A2D63-83C8-46D9-A307-ABF06A3059EF}" destId="{948FB692-EAF6-442C-96DE-2CF0537C3931}" srcOrd="9" destOrd="0" presId="urn:microsoft.com/office/officeart/2008/layout/VerticalCurvedList"/>
    <dgm:cxn modelId="{48A22052-CCF1-4019-B45F-B7530325CCEF}" type="presParOf" srcId="{717A2D63-83C8-46D9-A307-ABF06A3059EF}" destId="{C84BE6F3-751E-4077-BEFD-7927C60752B1}" srcOrd="10" destOrd="0" presId="urn:microsoft.com/office/officeart/2008/layout/VerticalCurvedList"/>
    <dgm:cxn modelId="{8013E95B-F93D-44F7-A265-BC99447DBE23}" type="presParOf" srcId="{C84BE6F3-751E-4077-BEFD-7927C60752B1}" destId="{736FA387-F14C-4115-BB48-396B622AED19}" srcOrd="0" destOrd="0" presId="urn:microsoft.com/office/officeart/2008/layout/VerticalCurvedList"/>
    <dgm:cxn modelId="{5B3B921B-1948-474D-B069-03E285CBA112}" type="presParOf" srcId="{717A2D63-83C8-46D9-A307-ABF06A3059EF}" destId="{60DCA080-2124-4EF5-A7FE-D08CFAC7B4C0}" srcOrd="11" destOrd="0" presId="urn:microsoft.com/office/officeart/2008/layout/VerticalCurvedList"/>
    <dgm:cxn modelId="{C15C62D3-3A5B-455F-ACA8-8BB7531F9209}" type="presParOf" srcId="{717A2D63-83C8-46D9-A307-ABF06A3059EF}" destId="{06B356A4-1E3A-4570-BC63-0B4FB380F0AF}" srcOrd="12" destOrd="0" presId="urn:microsoft.com/office/officeart/2008/layout/VerticalCurvedList"/>
    <dgm:cxn modelId="{A97A026E-BDBC-4A67-8750-D2D1154CC5A6}" type="presParOf" srcId="{06B356A4-1E3A-4570-BC63-0B4FB380F0AF}" destId="{B7062E86-17BB-4930-9463-D161B0A01C4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116ABF-E206-4CA0-8C49-A92AC5E93FE0}" type="doc">
      <dgm:prSet loTypeId="urn:microsoft.com/office/officeart/2005/8/layout/hierarchy3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ID"/>
        </a:p>
      </dgm:t>
    </dgm:pt>
    <dgm:pt modelId="{459BB27B-13B6-413C-842A-921ABFB9FCA5}">
      <dgm:prSet phldrT="[Text]"/>
      <dgm:spPr/>
      <dgm:t>
        <a:bodyPr/>
        <a:lstStyle/>
        <a:p>
          <a:pPr>
            <a:buFont typeface="+mj-lt"/>
            <a:buAutoNum type="arabicParenR"/>
          </a:pPr>
          <a:r>
            <a:rPr lang="id-ID" dirty="0">
              <a:latin typeface="Tw Cen MT" panose="020B0602020104020603" pitchFamily="34" charset="0"/>
            </a:rPr>
            <a:t>Koordinasi  dan  </a:t>
          </a:r>
          <a:r>
            <a:rPr lang="en-US" dirty="0">
              <a:latin typeface="Tw Cen MT" panose="020B0602020104020603" pitchFamily="34" charset="0"/>
            </a:rPr>
            <a:t>F</a:t>
          </a:r>
          <a:r>
            <a:rPr lang="id-ID" dirty="0">
              <a:latin typeface="Tw Cen MT" panose="020B0602020104020603" pitchFamily="34" charset="0"/>
            </a:rPr>
            <a:t>asilitasi </a:t>
          </a:r>
          <a:r>
            <a:rPr lang="en-US" dirty="0">
              <a:latin typeface="Tw Cen MT" panose="020B0602020104020603" pitchFamily="34" charset="0"/>
            </a:rPr>
            <a:t>P</a:t>
          </a:r>
          <a:r>
            <a:rPr lang="id-ID" dirty="0">
              <a:latin typeface="Tw Cen MT" panose="020B0602020104020603" pitchFamily="34" charset="0"/>
            </a:rPr>
            <a:t>enerapan SPM</a:t>
          </a:r>
          <a:endParaRPr lang="en-ID" dirty="0">
            <a:latin typeface="Tw Cen MT" panose="020B0602020104020603" pitchFamily="34" charset="0"/>
          </a:endParaRPr>
        </a:p>
      </dgm:t>
    </dgm:pt>
    <dgm:pt modelId="{A79AFE81-741C-4454-8ED3-118CE2A7950A}" type="parTrans" cxnId="{AA3B2238-8A2D-45EF-987D-A027E1972E64}">
      <dgm:prSet/>
      <dgm:spPr/>
      <dgm:t>
        <a:bodyPr/>
        <a:lstStyle/>
        <a:p>
          <a:endParaRPr lang="en-ID"/>
        </a:p>
      </dgm:t>
    </dgm:pt>
    <dgm:pt modelId="{D5159DCB-9E18-4063-8B1F-C982D29DCEA4}" type="sibTrans" cxnId="{AA3B2238-8A2D-45EF-987D-A027E1972E64}">
      <dgm:prSet/>
      <dgm:spPr/>
      <dgm:t>
        <a:bodyPr/>
        <a:lstStyle/>
        <a:p>
          <a:endParaRPr lang="en-ID"/>
        </a:p>
      </dgm:t>
    </dgm:pt>
    <dgm:pt modelId="{C70A189C-FB7E-4C0F-82FF-F0AED2294939}">
      <dgm:prSet phldrT="[Text]" custT="1"/>
      <dgm:spPr/>
      <dgm:t>
        <a:bodyPr/>
        <a:lstStyle/>
        <a:p>
          <a:pPr algn="just"/>
          <a:r>
            <a:rPr lang="en-US" sz="1200" dirty="0" err="1">
              <a:latin typeface="Tw Cen MT" panose="020B0602020104020603" pitchFamily="34" charset="0"/>
            </a:rPr>
            <a:t>Bertujuan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sebagai</a:t>
          </a:r>
          <a:r>
            <a:rPr lang="en-US" sz="1200" dirty="0">
              <a:latin typeface="Tw Cen MT" panose="020B0602020104020603" pitchFamily="34" charset="0"/>
            </a:rPr>
            <a:t> forum </a:t>
          </a:r>
          <a:r>
            <a:rPr lang="id-ID" sz="1200" dirty="0">
              <a:latin typeface="Tw Cen MT" panose="020B0602020104020603" pitchFamily="34" charset="0"/>
            </a:rPr>
            <a:t>koordinasi </a:t>
          </a:r>
          <a:r>
            <a:rPr lang="en-US" sz="1200" dirty="0" err="1">
              <a:latin typeface="Tw Cen MT" panose="020B0602020104020603" pitchFamily="34" charset="0"/>
            </a:rPr>
            <a:t>dalam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rangka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penerapan</a:t>
          </a:r>
          <a:r>
            <a:rPr lang="en-US" sz="1200" dirty="0">
              <a:latin typeface="Tw Cen MT" panose="020B0602020104020603" pitchFamily="34" charset="0"/>
            </a:rPr>
            <a:t>, </a:t>
          </a:r>
          <a:r>
            <a:rPr lang="en-US" sz="1200" dirty="0" err="1">
              <a:latin typeface="Tw Cen MT" panose="020B0602020104020603" pitchFamily="34" charset="0"/>
            </a:rPr>
            <a:t>pemantauan</a:t>
          </a:r>
          <a:r>
            <a:rPr lang="en-US" sz="1200" dirty="0">
              <a:latin typeface="Tw Cen MT" panose="020B0602020104020603" pitchFamily="34" charset="0"/>
            </a:rPr>
            <a:t>, dan </a:t>
          </a:r>
          <a:r>
            <a:rPr lang="en-US" sz="1200" dirty="0" err="1">
              <a:latin typeface="Tw Cen MT" panose="020B0602020104020603" pitchFamily="34" charset="0"/>
            </a:rPr>
            <a:t>evaluasi</a:t>
          </a:r>
          <a:r>
            <a:rPr lang="en-US" sz="1200" dirty="0">
              <a:latin typeface="Tw Cen MT" panose="020B0602020104020603" pitchFamily="34" charset="0"/>
            </a:rPr>
            <a:t> SPM </a:t>
          </a:r>
          <a:r>
            <a:rPr lang="en-US" sz="1200" dirty="0" err="1">
              <a:latin typeface="Tw Cen MT" panose="020B0602020104020603" pitchFamily="34" charset="0"/>
            </a:rPr>
            <a:t>serta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penanganan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isu</a:t>
          </a:r>
          <a:r>
            <a:rPr lang="en-US" sz="1200" dirty="0">
              <a:latin typeface="Tw Cen MT" panose="020B0602020104020603" pitchFamily="34" charset="0"/>
            </a:rPr>
            <a:t> dan </a:t>
          </a:r>
          <a:r>
            <a:rPr lang="en-US" sz="1200" dirty="0" err="1">
              <a:latin typeface="Tw Cen MT" panose="020B0602020104020603" pitchFamily="34" charset="0"/>
            </a:rPr>
            <a:t>permasalahan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penerapan</a:t>
          </a:r>
          <a:r>
            <a:rPr lang="en-US" sz="1200" dirty="0">
              <a:latin typeface="Tw Cen MT" panose="020B0602020104020603" pitchFamily="34" charset="0"/>
            </a:rPr>
            <a:t> SPM</a:t>
          </a:r>
          <a:endParaRPr lang="en-ID" sz="1200" dirty="0">
            <a:latin typeface="Tw Cen MT" panose="020B0602020104020603" pitchFamily="34" charset="0"/>
          </a:endParaRPr>
        </a:p>
      </dgm:t>
    </dgm:pt>
    <dgm:pt modelId="{5164E564-2644-43DC-8CC6-BD27FD954D35}" type="parTrans" cxnId="{30985226-FA23-40E2-8473-77182BCF3EE5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96C58A96-D3F9-4D2A-B1CE-97927026939E}" type="sibTrans" cxnId="{30985226-FA23-40E2-8473-77182BCF3EE5}">
      <dgm:prSet/>
      <dgm:spPr/>
      <dgm:t>
        <a:bodyPr/>
        <a:lstStyle/>
        <a:p>
          <a:endParaRPr lang="en-ID"/>
        </a:p>
      </dgm:t>
    </dgm:pt>
    <dgm:pt modelId="{860F16CC-F9BC-4E84-B928-657442BB249C}">
      <dgm:prSet phldrT="[Text]"/>
      <dgm:spPr/>
      <dgm:t>
        <a:bodyPr/>
        <a:lstStyle/>
        <a:p>
          <a:pPr>
            <a:buFont typeface="+mj-lt"/>
            <a:buAutoNum type="arabicParenR"/>
          </a:pPr>
          <a:r>
            <a:rPr lang="id-ID" dirty="0">
              <a:latin typeface="Tw Cen MT" panose="020B0602020104020603" pitchFamily="34" charset="0"/>
            </a:rPr>
            <a:t>A</a:t>
          </a:r>
          <a:r>
            <a:rPr lang="en-US" dirty="0">
              <a:latin typeface="Tw Cen MT" panose="020B0602020104020603" pitchFamily="34" charset="0"/>
            </a:rPr>
            <a:t>s</a:t>
          </a:r>
          <a:r>
            <a:rPr lang="id-ID" dirty="0">
              <a:latin typeface="Tw Cen MT" panose="020B0602020104020603" pitchFamily="34" charset="0"/>
            </a:rPr>
            <a:t>istensi Penerapan SPM Kabupaten/Kota</a:t>
          </a:r>
          <a:endParaRPr lang="en-ID" dirty="0">
            <a:latin typeface="Tw Cen MT" panose="020B0602020104020603" pitchFamily="34" charset="0"/>
          </a:endParaRPr>
        </a:p>
      </dgm:t>
    </dgm:pt>
    <dgm:pt modelId="{914B4F1D-58D0-4FAF-B943-4D38956489F9}" type="parTrans" cxnId="{E11D262A-BF1A-42EA-8720-D213D92A3D08}">
      <dgm:prSet/>
      <dgm:spPr/>
      <dgm:t>
        <a:bodyPr/>
        <a:lstStyle/>
        <a:p>
          <a:endParaRPr lang="en-ID"/>
        </a:p>
      </dgm:t>
    </dgm:pt>
    <dgm:pt modelId="{C6DB821F-AF46-4F71-B2D0-9E492FF77CA7}" type="sibTrans" cxnId="{E11D262A-BF1A-42EA-8720-D213D92A3D08}">
      <dgm:prSet/>
      <dgm:spPr/>
      <dgm:t>
        <a:bodyPr/>
        <a:lstStyle/>
        <a:p>
          <a:endParaRPr lang="en-ID"/>
        </a:p>
      </dgm:t>
    </dgm:pt>
    <dgm:pt modelId="{6AB30206-1A35-4479-9A38-61EE3F1432C2}">
      <dgm:prSet phldrT="[Text]" custT="1"/>
      <dgm:spPr/>
      <dgm:t>
        <a:bodyPr/>
        <a:lstStyle/>
        <a:p>
          <a:pPr algn="just"/>
          <a:r>
            <a:rPr lang="en-US" sz="1200" dirty="0" err="1">
              <a:latin typeface="Tw Cen MT" panose="020B0602020104020603" pitchFamily="34" charset="0"/>
            </a:rPr>
            <a:t>Sebagai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bentuk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pembinaan</a:t>
          </a:r>
          <a:r>
            <a:rPr lang="en-US" sz="1200" dirty="0">
              <a:latin typeface="Tw Cen MT" panose="020B0602020104020603" pitchFamily="34" charset="0"/>
            </a:rPr>
            <a:t> dan </a:t>
          </a:r>
          <a:r>
            <a:rPr lang="en-US" sz="1200" dirty="0" err="1">
              <a:latin typeface="Tw Cen MT" panose="020B0602020104020603" pitchFamily="34" charset="0"/>
            </a:rPr>
            <a:t>pengawasan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penerapan</a:t>
          </a:r>
          <a:r>
            <a:rPr lang="en-US" sz="1200" dirty="0">
              <a:latin typeface="Tw Cen MT" panose="020B0602020104020603" pitchFamily="34" charset="0"/>
            </a:rPr>
            <a:t> SPM </a:t>
          </a:r>
          <a:r>
            <a:rPr lang="en-US" sz="1200" dirty="0" err="1">
              <a:latin typeface="Tw Cen MT" panose="020B0602020104020603" pitchFamily="34" charset="0"/>
            </a:rPr>
            <a:t>Kabupaten</a:t>
          </a:r>
          <a:r>
            <a:rPr lang="en-US" sz="1200" dirty="0">
              <a:latin typeface="Tw Cen MT" panose="020B0602020104020603" pitchFamily="34" charset="0"/>
            </a:rPr>
            <a:t>/Kota. </a:t>
          </a:r>
          <a:r>
            <a:rPr lang="en-US" sz="1200" dirty="0" err="1">
              <a:latin typeface="Tw Cen MT" panose="020B0602020104020603" pitchFamily="34" charset="0"/>
            </a:rPr>
            <a:t>Kegiatan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asistensi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ini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sebagai</a:t>
          </a:r>
          <a:r>
            <a:rPr lang="en-US" sz="1200" dirty="0">
              <a:latin typeface="Tw Cen MT" panose="020B0602020104020603" pitchFamily="34" charset="0"/>
            </a:rPr>
            <a:t> forum </a:t>
          </a:r>
          <a:r>
            <a:rPr lang="id-ID" sz="1200" dirty="0">
              <a:latin typeface="Tw Cen MT" panose="020B0602020104020603" pitchFamily="34" charset="0"/>
            </a:rPr>
            <a:t>koordinasi serta monitoring dan evaluasi </a:t>
          </a:r>
          <a:r>
            <a:rPr lang="en-US" sz="1200" dirty="0" err="1">
              <a:latin typeface="Tw Cen MT" panose="020B0602020104020603" pitchFamily="34" charset="0"/>
            </a:rPr>
            <a:t>pelaksanaan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penerapan</a:t>
          </a:r>
          <a:r>
            <a:rPr lang="en-US" sz="1200" dirty="0">
              <a:latin typeface="Tw Cen MT" panose="020B0602020104020603" pitchFamily="34" charset="0"/>
            </a:rPr>
            <a:t> SPM di </a:t>
          </a:r>
          <a:r>
            <a:rPr lang="en-US" sz="1200" dirty="0" err="1">
              <a:latin typeface="Tw Cen MT" panose="020B0602020104020603" pitchFamily="34" charset="0"/>
            </a:rPr>
            <a:t>daerah</a:t>
          </a:r>
          <a:r>
            <a:rPr lang="en-US" sz="1200" dirty="0">
              <a:latin typeface="Tw Cen MT" panose="020B0602020104020603" pitchFamily="34" charset="0"/>
            </a:rPr>
            <a:t>. </a:t>
          </a:r>
          <a:endParaRPr lang="en-ID" sz="1200" dirty="0">
            <a:latin typeface="Tw Cen MT" panose="020B0602020104020603" pitchFamily="34" charset="0"/>
          </a:endParaRPr>
        </a:p>
      </dgm:t>
    </dgm:pt>
    <dgm:pt modelId="{72D9B10A-F17B-4266-8C59-3A71CCBE67AA}" type="parTrans" cxnId="{BC7EBD70-6FCA-46B1-AE4C-05B3831D8470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97574412-8520-40B2-B9B4-B7C464D25A98}" type="sibTrans" cxnId="{BC7EBD70-6FCA-46B1-AE4C-05B3831D8470}">
      <dgm:prSet/>
      <dgm:spPr/>
      <dgm:t>
        <a:bodyPr/>
        <a:lstStyle/>
        <a:p>
          <a:endParaRPr lang="en-ID"/>
        </a:p>
      </dgm:t>
    </dgm:pt>
    <dgm:pt modelId="{8ADDA6B5-16EF-4698-8484-266D12E2A839}">
      <dgm:prSet phldrT="[Text]"/>
      <dgm:spPr/>
      <dgm:t>
        <a:bodyPr/>
        <a:lstStyle/>
        <a:p>
          <a:r>
            <a:rPr lang="id-ID" dirty="0">
              <a:latin typeface="Tw Cen MT" panose="020B0602020104020603" pitchFamily="34" charset="0"/>
            </a:rPr>
            <a:t>Penyusunan Laporan</a:t>
          </a:r>
          <a:endParaRPr lang="en-ID" dirty="0">
            <a:latin typeface="Tw Cen MT" panose="020B0602020104020603" pitchFamily="34" charset="0"/>
          </a:endParaRPr>
        </a:p>
      </dgm:t>
    </dgm:pt>
    <dgm:pt modelId="{C6483579-4D31-46A3-9731-EAD632000667}" type="parTrans" cxnId="{80555D55-9723-4BAD-87BD-4299A2C5D58C}">
      <dgm:prSet/>
      <dgm:spPr/>
      <dgm:t>
        <a:bodyPr/>
        <a:lstStyle/>
        <a:p>
          <a:endParaRPr lang="en-ID"/>
        </a:p>
      </dgm:t>
    </dgm:pt>
    <dgm:pt modelId="{56A58244-5295-4F35-9951-45CB77046F56}" type="sibTrans" cxnId="{80555D55-9723-4BAD-87BD-4299A2C5D58C}">
      <dgm:prSet/>
      <dgm:spPr/>
      <dgm:t>
        <a:bodyPr/>
        <a:lstStyle/>
        <a:p>
          <a:endParaRPr lang="en-ID"/>
        </a:p>
      </dgm:t>
    </dgm:pt>
    <dgm:pt modelId="{17806914-ACFF-4C04-94DF-E21F9EA03231}">
      <dgm:prSet phldrT="[Text]"/>
      <dgm:spPr/>
      <dgm:t>
        <a:bodyPr/>
        <a:lstStyle/>
        <a:p>
          <a:r>
            <a:rPr lang="en-US" dirty="0" err="1">
              <a:latin typeface="Tw Cen MT" panose="020B0602020104020603" pitchFamily="34" charset="0"/>
            </a:rPr>
            <a:t>Perjalanan</a:t>
          </a:r>
          <a:r>
            <a:rPr lang="en-US" dirty="0">
              <a:latin typeface="Tw Cen MT" panose="020B0602020104020603" pitchFamily="34" charset="0"/>
            </a:rPr>
            <a:t> </a:t>
          </a:r>
          <a:r>
            <a:rPr lang="en-US" dirty="0" err="1">
              <a:latin typeface="Tw Cen MT" panose="020B0602020104020603" pitchFamily="34" charset="0"/>
            </a:rPr>
            <a:t>Dinas</a:t>
          </a:r>
          <a:endParaRPr lang="en-ID" dirty="0">
            <a:latin typeface="Tw Cen MT" panose="020B0602020104020603" pitchFamily="34" charset="0"/>
          </a:endParaRPr>
        </a:p>
      </dgm:t>
    </dgm:pt>
    <dgm:pt modelId="{1AC1C0B7-15C2-46CA-8C5C-C470C5F98D87}" type="parTrans" cxnId="{444F1959-F1B0-4747-B860-69BB6201CCE2}">
      <dgm:prSet/>
      <dgm:spPr/>
      <dgm:t>
        <a:bodyPr/>
        <a:lstStyle/>
        <a:p>
          <a:endParaRPr lang="en-ID"/>
        </a:p>
      </dgm:t>
    </dgm:pt>
    <dgm:pt modelId="{B6ACBBC1-9402-4F37-BC22-5A05F8DFEE6E}" type="sibTrans" cxnId="{444F1959-F1B0-4747-B860-69BB6201CCE2}">
      <dgm:prSet/>
      <dgm:spPr/>
      <dgm:t>
        <a:bodyPr/>
        <a:lstStyle/>
        <a:p>
          <a:endParaRPr lang="en-ID"/>
        </a:p>
      </dgm:t>
    </dgm:pt>
    <dgm:pt modelId="{337ED3EB-BFD0-41D6-AA50-D027E55737B8}">
      <dgm:prSet custT="1"/>
      <dgm:spPr/>
      <dgm:t>
        <a:bodyPr/>
        <a:lstStyle/>
        <a:p>
          <a:pPr algn="just">
            <a:buSzPts val="1000"/>
            <a:buFont typeface="+mj-lt"/>
            <a:buAutoNum type="alphaLcParenR"/>
          </a:pPr>
          <a:r>
            <a:rPr lang="en-US" sz="1200" dirty="0">
              <a:latin typeface="Tw Cen MT" panose="020B0602020104020603" pitchFamily="34" charset="0"/>
            </a:rPr>
            <a:t>Hasil yang </a:t>
          </a:r>
          <a:r>
            <a:rPr lang="en-US" sz="1200" dirty="0" err="1">
              <a:latin typeface="Tw Cen MT" panose="020B0602020104020603" pitchFamily="34" charset="0"/>
            </a:rPr>
            <a:t>diharapkan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dalam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kegiatan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ini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antara</a:t>
          </a:r>
          <a:r>
            <a:rPr lang="en-US" sz="1200" dirty="0">
              <a:latin typeface="Tw Cen MT" panose="020B0602020104020603" pitchFamily="34" charset="0"/>
            </a:rPr>
            <a:t> lain: </a:t>
          </a:r>
          <a:r>
            <a:rPr lang="en-US" sz="1200" dirty="0" err="1">
              <a:latin typeface="Tw Cen MT" panose="020B0602020104020603" pitchFamily="34" charset="0"/>
            </a:rPr>
            <a:t>pemahaman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daerah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dalam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melaksanakan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penerapan</a:t>
          </a:r>
          <a:r>
            <a:rPr lang="en-US" sz="1200" dirty="0">
              <a:latin typeface="Tw Cen MT" panose="020B0602020104020603" pitchFamily="34" charset="0"/>
            </a:rPr>
            <a:t> SPM, </a:t>
          </a:r>
          <a:r>
            <a:rPr lang="en-US" sz="1200" dirty="0" err="1">
              <a:latin typeface="Tw Cen MT" panose="020B0602020104020603" pitchFamily="34" charset="0"/>
            </a:rPr>
            <a:t>penyusunan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laporan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capaian</a:t>
          </a:r>
          <a:r>
            <a:rPr lang="en-US" sz="1200" dirty="0">
              <a:latin typeface="Tw Cen MT" panose="020B0602020104020603" pitchFamily="34" charset="0"/>
            </a:rPr>
            <a:t> SPM di </a:t>
          </a:r>
          <a:r>
            <a:rPr lang="en-US" sz="1200" dirty="0" err="1">
              <a:latin typeface="Tw Cen MT" panose="020B0602020104020603" pitchFamily="34" charset="0"/>
            </a:rPr>
            <a:t>daerah</a:t>
          </a:r>
          <a:r>
            <a:rPr lang="en-US" sz="1200" dirty="0">
              <a:latin typeface="Tw Cen MT" panose="020B0602020104020603" pitchFamily="34" charset="0"/>
            </a:rPr>
            <a:t> dan </a:t>
          </a:r>
          <a:r>
            <a:rPr lang="en-US" sz="1200" dirty="0" err="1">
              <a:latin typeface="Tw Cen MT" panose="020B0602020104020603" pitchFamily="34" charset="0"/>
            </a:rPr>
            <a:t>terwujudnya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koordinasi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pelaksanaan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tahun</a:t>
          </a:r>
          <a:r>
            <a:rPr lang="en-US" sz="1200" dirty="0">
              <a:latin typeface="Tw Cen MT" panose="020B0602020104020603" pitchFamily="34" charset="0"/>
            </a:rPr>
            <a:t> 2020. </a:t>
          </a:r>
          <a:endParaRPr lang="en-ID" sz="1200" dirty="0">
            <a:latin typeface="Tw Cen MT" panose="020B0602020104020603" pitchFamily="34" charset="0"/>
          </a:endParaRPr>
        </a:p>
      </dgm:t>
    </dgm:pt>
    <dgm:pt modelId="{CAE4C96C-68FE-4414-8F41-9F8A3790296E}" type="parTrans" cxnId="{08883307-08E1-49D3-BA97-80AA568959C1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20689195-E724-436D-8EA3-2FF9C9C49D3E}" type="sibTrans" cxnId="{08883307-08E1-49D3-BA97-80AA568959C1}">
      <dgm:prSet/>
      <dgm:spPr/>
      <dgm:t>
        <a:bodyPr/>
        <a:lstStyle/>
        <a:p>
          <a:endParaRPr lang="en-ID"/>
        </a:p>
      </dgm:t>
    </dgm:pt>
    <dgm:pt modelId="{52330A06-5017-4D7B-BB1F-7F828DE776C5}">
      <dgm:prSet custT="1"/>
      <dgm:spPr/>
      <dgm:t>
        <a:bodyPr/>
        <a:lstStyle/>
        <a:p>
          <a:pPr algn="just"/>
          <a:r>
            <a:rPr lang="en-US" sz="1200" dirty="0">
              <a:latin typeface="Tw Cen MT" panose="020B0602020104020603" pitchFamily="34" charset="0"/>
            </a:rPr>
            <a:t>Hasil yang </a:t>
          </a:r>
          <a:r>
            <a:rPr lang="en-US" sz="1200" dirty="0" err="1">
              <a:latin typeface="Tw Cen MT" panose="020B0602020104020603" pitchFamily="34" charset="0"/>
            </a:rPr>
            <a:t>diharapkan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dalam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kegiatan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ini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antara</a:t>
          </a:r>
          <a:r>
            <a:rPr lang="en-US" sz="1200" dirty="0">
              <a:latin typeface="Tw Cen MT" panose="020B0602020104020603" pitchFamily="34" charset="0"/>
            </a:rPr>
            <a:t> lain: </a:t>
          </a:r>
          <a:r>
            <a:rPr lang="en-US" sz="1200" dirty="0" err="1">
              <a:latin typeface="Tw Cen MT" panose="020B0602020104020603" pitchFamily="34" charset="0"/>
            </a:rPr>
            <a:t>teridentifikasinya</a:t>
          </a:r>
          <a:r>
            <a:rPr lang="en-US" sz="1200" dirty="0">
              <a:latin typeface="Tw Cen MT" panose="020B0602020104020603" pitchFamily="34" charset="0"/>
            </a:rPr>
            <a:t> data dan </a:t>
          </a:r>
          <a:r>
            <a:rPr lang="en-US" sz="1200" dirty="0" err="1">
              <a:latin typeface="Tw Cen MT" panose="020B0602020104020603" pitchFamily="34" charset="0"/>
            </a:rPr>
            <a:t>informasi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permasalahan</a:t>
          </a:r>
          <a:r>
            <a:rPr lang="en-US" sz="1200" dirty="0">
              <a:latin typeface="Tw Cen MT" panose="020B0602020104020603" pitchFamily="34" charset="0"/>
            </a:rPr>
            <a:t> yang </a:t>
          </a:r>
          <a:r>
            <a:rPr lang="en-US" sz="1200" dirty="0" err="1">
              <a:latin typeface="Tw Cen MT" panose="020B0602020104020603" pitchFamily="34" charset="0"/>
            </a:rPr>
            <a:t>dihadapi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daerah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dalam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pelaksanaan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penerapan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SPMdi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daerah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Kabupaten</a:t>
          </a:r>
          <a:r>
            <a:rPr lang="en-US" sz="1200" dirty="0">
              <a:latin typeface="Tw Cen MT" panose="020B0602020104020603" pitchFamily="34" charset="0"/>
            </a:rPr>
            <a:t>/Kota </a:t>
          </a:r>
          <a:r>
            <a:rPr lang="en-US" sz="1200" dirty="0" err="1">
              <a:latin typeface="Tw Cen MT" panose="020B0602020104020603" pitchFamily="34" charset="0"/>
            </a:rPr>
            <a:t>serta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koordinasi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isu-isu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strategis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lainnya</a:t>
          </a:r>
          <a:endParaRPr lang="en-ID" sz="1200" dirty="0">
            <a:latin typeface="Tw Cen MT" panose="020B0602020104020603" pitchFamily="34" charset="0"/>
          </a:endParaRPr>
        </a:p>
      </dgm:t>
    </dgm:pt>
    <dgm:pt modelId="{D37038AF-F506-4D80-B3DD-07F46556DB22}" type="parTrans" cxnId="{7F120A27-8981-4EB0-8D55-3CA6BE3AE7AF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88B91E2D-6528-4164-B6E5-B4EFB9C8AAF5}" type="sibTrans" cxnId="{7F120A27-8981-4EB0-8D55-3CA6BE3AE7AF}">
      <dgm:prSet/>
      <dgm:spPr/>
      <dgm:t>
        <a:bodyPr/>
        <a:lstStyle/>
        <a:p>
          <a:endParaRPr lang="en-ID"/>
        </a:p>
      </dgm:t>
    </dgm:pt>
    <dgm:pt modelId="{617A07DC-9E78-43B2-ACA0-F10DDEED370D}">
      <dgm:prSet custT="1"/>
      <dgm:spPr/>
      <dgm:t>
        <a:bodyPr/>
        <a:lstStyle/>
        <a:p>
          <a:pPr algn="just"/>
          <a:r>
            <a:rPr lang="en-US" sz="1200" dirty="0" err="1">
              <a:latin typeface="Tw Cen MT" panose="020B0602020104020603" pitchFamily="34" charset="0"/>
            </a:rPr>
            <a:t>Melaksanakan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rapat</a:t>
          </a:r>
          <a:r>
            <a:rPr lang="en-US" sz="1200" dirty="0">
              <a:latin typeface="Tw Cen MT" panose="020B0602020104020603" pitchFamily="34" charset="0"/>
            </a:rPr>
            <a:t> internal </a:t>
          </a:r>
          <a:r>
            <a:rPr lang="en-US" sz="1200" dirty="0" err="1">
              <a:latin typeface="Tw Cen MT" panose="020B0602020104020603" pitchFamily="34" charset="0"/>
            </a:rPr>
            <a:t>penyusunan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laporan</a:t>
          </a:r>
          <a:r>
            <a:rPr lang="id-ID" sz="1200" dirty="0">
              <a:latin typeface="Tw Cen MT" panose="020B0602020104020603" pitchFamily="34" charset="0"/>
            </a:rPr>
            <a:t> yang meliputi </a:t>
          </a:r>
          <a:r>
            <a:rPr lang="en-US" sz="1200" dirty="0" err="1">
              <a:latin typeface="Tw Cen MT" panose="020B0602020104020603" pitchFamily="34" charset="0"/>
            </a:rPr>
            <a:t>rekapitulasi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laporan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pelaksanaan</a:t>
          </a:r>
          <a:r>
            <a:rPr lang="en-US" sz="1200" dirty="0">
              <a:latin typeface="Tw Cen MT" panose="020B0602020104020603" pitchFamily="34" charset="0"/>
            </a:rPr>
            <a:t> SPM </a:t>
          </a:r>
          <a:r>
            <a:rPr lang="en-US" sz="1200" dirty="0" err="1">
              <a:latin typeface="Tw Cen MT" panose="020B0602020104020603" pitchFamily="34" charset="0"/>
            </a:rPr>
            <a:t>Kabupaten</a:t>
          </a:r>
          <a:r>
            <a:rPr lang="en-US" sz="1200" dirty="0">
              <a:latin typeface="Tw Cen MT" panose="020B0602020104020603" pitchFamily="34" charset="0"/>
            </a:rPr>
            <a:t>/Kota dan</a:t>
          </a:r>
          <a:r>
            <a:rPr lang="id-ID" sz="1200" dirty="0">
              <a:latin typeface="Tw Cen MT" panose="020B0602020104020603" pitchFamily="34" charset="0"/>
            </a:rPr>
            <a:t> laporan akuntabilitas </a:t>
          </a:r>
          <a:r>
            <a:rPr lang="en-US" sz="1200" dirty="0" err="1">
              <a:latin typeface="Tw Cen MT" panose="020B0602020104020603" pitchFamily="34" charset="0"/>
            </a:rPr>
            <a:t>pelaksanaan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dekonsentrasi</a:t>
          </a:r>
          <a:r>
            <a:rPr lang="en-US" sz="1200" dirty="0">
              <a:latin typeface="Tw Cen MT" panose="020B0602020104020603" pitchFamily="34" charset="0"/>
            </a:rPr>
            <a:t>. </a:t>
          </a:r>
        </a:p>
      </dgm:t>
    </dgm:pt>
    <dgm:pt modelId="{5096B96E-6A3C-4620-A0BA-0181D51D8138}" type="parTrans" cxnId="{2E79124F-0620-4C05-8BB4-7095943DF3D8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886605E5-4246-433B-BB6F-3F52AFD8B98C}" type="sibTrans" cxnId="{2E79124F-0620-4C05-8BB4-7095943DF3D8}">
      <dgm:prSet/>
      <dgm:spPr/>
      <dgm:t>
        <a:bodyPr/>
        <a:lstStyle/>
        <a:p>
          <a:endParaRPr lang="en-ID"/>
        </a:p>
      </dgm:t>
    </dgm:pt>
    <dgm:pt modelId="{3DB58AAE-F4DC-4FA7-8A85-BDEB338ADBD5}">
      <dgm:prSet custT="1"/>
      <dgm:spPr/>
      <dgm:t>
        <a:bodyPr/>
        <a:lstStyle/>
        <a:p>
          <a:pPr algn="just">
            <a:buFont typeface="+mj-lt"/>
            <a:buAutoNum type="arabicParenBoth"/>
          </a:pPr>
          <a:r>
            <a:rPr lang="en-US" sz="1100" dirty="0">
              <a:latin typeface="Tw Cen MT" panose="020B0602020104020603" pitchFamily="34" charset="0"/>
            </a:rPr>
            <a:t>Hasil yang </a:t>
          </a:r>
          <a:r>
            <a:rPr lang="en-US" sz="1100" dirty="0" err="1">
              <a:latin typeface="Tw Cen MT" panose="020B0602020104020603" pitchFamily="34" charset="0"/>
            </a:rPr>
            <a:t>diharapkan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dalah</a:t>
          </a:r>
          <a:r>
            <a:rPr lang="en-US" sz="1100" dirty="0">
              <a:latin typeface="Tw Cen MT" panose="020B0602020104020603" pitchFamily="34" charset="0"/>
            </a:rPr>
            <a:t>:</a:t>
          </a:r>
          <a:endParaRPr lang="en-ID" sz="1100" dirty="0">
            <a:latin typeface="Tw Cen MT" panose="020B0602020104020603" pitchFamily="34" charset="0"/>
          </a:endParaRPr>
        </a:p>
        <a:p>
          <a:pPr algn="just">
            <a:buFont typeface="+mj-lt"/>
            <a:buAutoNum type="arabicParenBoth"/>
          </a:pPr>
          <a:r>
            <a:rPr lang="en-US" sz="1100" dirty="0">
              <a:latin typeface="Tw Cen MT" panose="020B0602020104020603" pitchFamily="34" charset="0"/>
            </a:rPr>
            <a:t>1. </a:t>
          </a:r>
          <a:r>
            <a:rPr lang="en-US" sz="1100" dirty="0" err="1">
              <a:latin typeface="Tw Cen MT" panose="020B0602020104020603" pitchFamily="34" charset="0"/>
            </a:rPr>
            <a:t>Tersusunnya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rekapitulasi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laporan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capaian</a:t>
          </a:r>
          <a:r>
            <a:rPr lang="en-US" sz="1100" dirty="0">
              <a:latin typeface="Tw Cen MT" panose="020B0602020104020603" pitchFamily="34" charset="0"/>
            </a:rPr>
            <a:t> SPM </a:t>
          </a:r>
          <a:r>
            <a:rPr lang="en-US" sz="1100" dirty="0" err="1">
              <a:latin typeface="Tw Cen MT" panose="020B0602020104020603" pitchFamily="34" charset="0"/>
            </a:rPr>
            <a:t>Kabupaten</a:t>
          </a:r>
          <a:r>
            <a:rPr lang="en-US" sz="1100" dirty="0">
              <a:latin typeface="Tw Cen MT" panose="020B0602020104020603" pitchFamily="34" charset="0"/>
            </a:rPr>
            <a:t> dan Kota yang </a:t>
          </a:r>
          <a:r>
            <a:rPr lang="en-US" sz="1100" dirty="0" err="1">
              <a:latin typeface="Tw Cen MT" panose="020B0602020104020603" pitchFamily="34" charset="0"/>
            </a:rPr>
            <a:t>ada</a:t>
          </a:r>
          <a:r>
            <a:rPr lang="en-US" sz="1100" dirty="0">
              <a:latin typeface="Tw Cen MT" panose="020B0602020104020603" pitchFamily="34" charset="0"/>
            </a:rPr>
            <a:t> di wilayah </a:t>
          </a:r>
          <a:r>
            <a:rPr lang="en-US" sz="1100" dirty="0" err="1">
              <a:latin typeface="Tw Cen MT" panose="020B0602020104020603" pitchFamily="34" charset="0"/>
            </a:rPr>
            <a:t>provinsi</a:t>
          </a:r>
          <a:r>
            <a:rPr lang="en-US" sz="1100" dirty="0">
              <a:latin typeface="Tw Cen MT" panose="020B0602020104020603" pitchFamily="34" charset="0"/>
            </a:rPr>
            <a:t>.</a:t>
          </a:r>
          <a:endParaRPr lang="en-ID" sz="1100" dirty="0">
            <a:latin typeface="Tw Cen MT" panose="020B0602020104020603" pitchFamily="34" charset="0"/>
          </a:endParaRPr>
        </a:p>
        <a:p>
          <a:pPr algn="just">
            <a:buFont typeface="+mj-lt"/>
            <a:buAutoNum type="arabicParenBoth"/>
          </a:pPr>
          <a:r>
            <a:rPr lang="en-US" sz="1100" dirty="0">
              <a:latin typeface="Tw Cen MT" panose="020B0602020104020603" pitchFamily="34" charset="0"/>
            </a:rPr>
            <a:t>2. </a:t>
          </a:r>
          <a:r>
            <a:rPr lang="en-US" sz="1100" dirty="0" err="1">
              <a:latin typeface="Tw Cen MT" panose="020B0602020104020603" pitchFamily="34" charset="0"/>
            </a:rPr>
            <a:t>Tersusunnya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laporan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hasil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pelaksanaan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kegiatan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dekonsentrasi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pembinaan</a:t>
          </a:r>
          <a:r>
            <a:rPr lang="en-US" sz="1100" dirty="0">
              <a:latin typeface="Tw Cen MT" panose="020B0602020104020603" pitchFamily="34" charset="0"/>
            </a:rPr>
            <a:t> </a:t>
          </a:r>
          <a:r>
            <a:rPr lang="en-US" sz="1100" dirty="0" err="1">
              <a:latin typeface="Tw Cen MT" panose="020B0602020104020603" pitchFamily="34" charset="0"/>
            </a:rPr>
            <a:t>penerapan</a:t>
          </a:r>
          <a:r>
            <a:rPr lang="en-US" sz="1100" dirty="0">
              <a:latin typeface="Tw Cen MT" panose="020B0602020104020603" pitchFamily="34" charset="0"/>
            </a:rPr>
            <a:t> SPM.</a:t>
          </a:r>
        </a:p>
      </dgm:t>
    </dgm:pt>
    <dgm:pt modelId="{CC7F8FE6-3256-40AB-B9AD-BC098F2B02FD}" type="parTrans" cxnId="{C47EEC98-8963-441E-AEFA-7D3C13E93B0F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AAC90F18-8444-491C-838D-739042DE052A}" type="sibTrans" cxnId="{C47EEC98-8963-441E-AEFA-7D3C13E93B0F}">
      <dgm:prSet/>
      <dgm:spPr/>
      <dgm:t>
        <a:bodyPr/>
        <a:lstStyle/>
        <a:p>
          <a:endParaRPr lang="en-ID"/>
        </a:p>
      </dgm:t>
    </dgm:pt>
    <dgm:pt modelId="{86C99934-E33A-48B3-8F71-CA154F2A00F3}">
      <dgm:prSet phldrT="[Text]" custT="1"/>
      <dgm:spPr/>
      <dgm:t>
        <a:bodyPr/>
        <a:lstStyle/>
        <a:p>
          <a:pPr algn="just"/>
          <a:r>
            <a:rPr lang="id-ID" sz="1200" dirty="0">
              <a:latin typeface="Tw Cen MT" panose="020B0602020104020603" pitchFamily="34" charset="0"/>
            </a:rPr>
            <a:t>Melaksanakan Perjalanan dinas </a:t>
          </a:r>
          <a:r>
            <a:rPr lang="en-US" sz="1200" dirty="0" err="1">
              <a:latin typeface="Tw Cen MT" panose="020B0602020104020603" pitchFamily="34" charset="0"/>
            </a:rPr>
            <a:t>dari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ibukota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en-US" sz="1200" dirty="0" err="1">
              <a:latin typeface="Tw Cen MT" panose="020B0602020104020603" pitchFamily="34" charset="0"/>
            </a:rPr>
            <a:t>provinsi</a:t>
          </a:r>
          <a:r>
            <a:rPr lang="en-US" sz="1200" dirty="0">
              <a:latin typeface="Tw Cen MT" panose="020B0602020104020603" pitchFamily="34" charset="0"/>
            </a:rPr>
            <a:t> </a:t>
          </a:r>
          <a:r>
            <a:rPr lang="id-ID" sz="1200" dirty="0">
              <a:latin typeface="Tw Cen MT" panose="020B0602020104020603" pitchFamily="34" charset="0"/>
            </a:rPr>
            <a:t>ke kabupaten/kota dalam rangka</a:t>
          </a:r>
          <a:r>
            <a:rPr lang="en-US" sz="1200" dirty="0">
              <a:latin typeface="Tw Cen MT" panose="020B0602020104020603" pitchFamily="34" charset="0"/>
            </a:rPr>
            <a:t> m</a:t>
          </a:r>
          <a:r>
            <a:rPr lang="id-ID" sz="1200" dirty="0">
              <a:latin typeface="Tw Cen MT" panose="020B0602020104020603" pitchFamily="34" charset="0"/>
            </a:rPr>
            <a:t>onitoring dan evaluasi </a:t>
          </a:r>
          <a:r>
            <a:rPr lang="en-US" sz="1200" dirty="0" err="1">
              <a:latin typeface="Tw Cen MT" panose="020B0602020104020603" pitchFamily="34" charset="0"/>
            </a:rPr>
            <a:t>Penerapan</a:t>
          </a:r>
          <a:r>
            <a:rPr lang="en-US" sz="1200" dirty="0">
              <a:latin typeface="Tw Cen MT" panose="020B0602020104020603" pitchFamily="34" charset="0"/>
            </a:rPr>
            <a:t> SPM</a:t>
          </a:r>
          <a:r>
            <a:rPr lang="id-ID" sz="1200" dirty="0">
              <a:latin typeface="Tw Cen MT" panose="020B0602020104020603" pitchFamily="34" charset="0"/>
            </a:rPr>
            <a:t> kabupaten/kota</a:t>
          </a:r>
          <a:endParaRPr lang="en-ID" sz="1200" dirty="0">
            <a:latin typeface="Tw Cen MT" panose="020B0602020104020603" pitchFamily="34" charset="0"/>
          </a:endParaRPr>
        </a:p>
      </dgm:t>
    </dgm:pt>
    <dgm:pt modelId="{EDFE4093-B3DC-470F-8BFA-55E1DE059CF9}" type="parTrans" cxnId="{8CDA09CF-351C-4BEF-9D99-530B4722197C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966DDF57-7782-4426-A94A-A3F231098DB7}" type="sibTrans" cxnId="{8CDA09CF-351C-4BEF-9D99-530B4722197C}">
      <dgm:prSet/>
      <dgm:spPr/>
      <dgm:t>
        <a:bodyPr/>
        <a:lstStyle/>
        <a:p>
          <a:endParaRPr lang="en-ID"/>
        </a:p>
      </dgm:t>
    </dgm:pt>
    <dgm:pt modelId="{57E864BB-D35A-45A0-9FC3-4593B3A5F4EA}">
      <dgm:prSet phldrT="[Text]" custT="1"/>
      <dgm:spPr/>
      <dgm:t>
        <a:bodyPr/>
        <a:lstStyle/>
        <a:p>
          <a:pPr algn="just">
            <a:buFont typeface="+mj-lt"/>
            <a:buAutoNum type="alphaLcParenR"/>
          </a:pPr>
          <a:r>
            <a:rPr lang="id-ID" sz="1200">
              <a:latin typeface="Tw Cen MT" panose="020B0602020104020603" pitchFamily="34" charset="0"/>
            </a:rPr>
            <a:t>Melaksanakan perjalanan dinas dari ibukota provinsi ke Jakarta dalam rangka konsultasi dan koordinasi kegiatan dekonsentrasi peran Gubernur sebagai wakil pemerintah pusat, sesuai alokasi pada RKA-K/L.</a:t>
          </a:r>
          <a:endParaRPr lang="en-ID" sz="1200" dirty="0">
            <a:latin typeface="Tw Cen MT" panose="020B0602020104020603" pitchFamily="34" charset="0"/>
          </a:endParaRPr>
        </a:p>
      </dgm:t>
    </dgm:pt>
    <dgm:pt modelId="{3E4424B0-462D-4A90-884C-BF9FE0A61E2A}" type="parTrans" cxnId="{1DE8A8E4-70FB-4751-B85E-850095B8194C}">
      <dgm:prSet/>
      <dgm:spPr/>
      <dgm:t>
        <a:bodyPr/>
        <a:lstStyle/>
        <a:p>
          <a:endParaRPr lang="en-ID">
            <a:latin typeface="Tw Cen MT" panose="020B0602020104020603" pitchFamily="34" charset="0"/>
          </a:endParaRPr>
        </a:p>
      </dgm:t>
    </dgm:pt>
    <dgm:pt modelId="{0B6F0B61-C6EA-4555-B4B7-0D3F4A01B764}" type="sibTrans" cxnId="{1DE8A8E4-70FB-4751-B85E-850095B8194C}">
      <dgm:prSet/>
      <dgm:spPr/>
      <dgm:t>
        <a:bodyPr/>
        <a:lstStyle/>
        <a:p>
          <a:endParaRPr lang="en-ID"/>
        </a:p>
      </dgm:t>
    </dgm:pt>
    <dgm:pt modelId="{5C3A0A9C-51D2-4999-A0BB-767A683604B0}" type="pres">
      <dgm:prSet presAssocID="{49116ABF-E206-4CA0-8C49-A92AC5E93FE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DD3030AD-E0A9-4BE8-BCF7-C30FFCDCA195}" type="pres">
      <dgm:prSet presAssocID="{459BB27B-13B6-413C-842A-921ABFB9FCA5}" presName="root" presStyleCnt="0"/>
      <dgm:spPr/>
    </dgm:pt>
    <dgm:pt modelId="{472E369E-F303-4D5E-AE1B-4A20AD3FB593}" type="pres">
      <dgm:prSet presAssocID="{459BB27B-13B6-413C-842A-921ABFB9FCA5}" presName="rootComposite" presStyleCnt="0"/>
      <dgm:spPr/>
    </dgm:pt>
    <dgm:pt modelId="{F4A97441-0F1D-4AF5-9BB0-5A0B8443DCB5}" type="pres">
      <dgm:prSet presAssocID="{459BB27B-13B6-413C-842A-921ABFB9FCA5}" presName="rootText" presStyleLbl="node1" presStyleIdx="0" presStyleCnt="4"/>
      <dgm:spPr/>
      <dgm:t>
        <a:bodyPr/>
        <a:lstStyle/>
        <a:p>
          <a:endParaRPr lang="id-ID"/>
        </a:p>
      </dgm:t>
    </dgm:pt>
    <dgm:pt modelId="{BEE86685-18D3-4B27-B7D2-CF9B338CFA8F}" type="pres">
      <dgm:prSet presAssocID="{459BB27B-13B6-413C-842A-921ABFB9FCA5}" presName="rootConnector" presStyleLbl="node1" presStyleIdx="0" presStyleCnt="4"/>
      <dgm:spPr/>
      <dgm:t>
        <a:bodyPr/>
        <a:lstStyle/>
        <a:p>
          <a:endParaRPr lang="id-ID"/>
        </a:p>
      </dgm:t>
    </dgm:pt>
    <dgm:pt modelId="{74E9BB5E-6DA8-4BEF-8B86-A5D441FCE755}" type="pres">
      <dgm:prSet presAssocID="{459BB27B-13B6-413C-842A-921ABFB9FCA5}" presName="childShape" presStyleCnt="0"/>
      <dgm:spPr/>
    </dgm:pt>
    <dgm:pt modelId="{656B6244-C94A-45EE-AD8A-EAB1703F73F1}" type="pres">
      <dgm:prSet presAssocID="{5164E564-2644-43DC-8CC6-BD27FD954D35}" presName="Name13" presStyleLbl="parChTrans1D2" presStyleIdx="0" presStyleCnt="8"/>
      <dgm:spPr/>
      <dgm:t>
        <a:bodyPr/>
        <a:lstStyle/>
        <a:p>
          <a:endParaRPr lang="id-ID"/>
        </a:p>
      </dgm:t>
    </dgm:pt>
    <dgm:pt modelId="{4A6A815F-8CCB-4EA9-8EC1-3827D221DD9A}" type="pres">
      <dgm:prSet presAssocID="{C70A189C-FB7E-4C0F-82FF-F0AED2294939}" presName="childText" presStyleLbl="bgAcc1" presStyleIdx="0" presStyleCnt="8" custScaleX="128947" custScaleY="17880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F643374-414E-41BC-BA23-0CB9038EB620}" type="pres">
      <dgm:prSet presAssocID="{CAE4C96C-68FE-4414-8F41-9F8A3790296E}" presName="Name13" presStyleLbl="parChTrans1D2" presStyleIdx="1" presStyleCnt="8"/>
      <dgm:spPr/>
      <dgm:t>
        <a:bodyPr/>
        <a:lstStyle/>
        <a:p>
          <a:endParaRPr lang="id-ID"/>
        </a:p>
      </dgm:t>
    </dgm:pt>
    <dgm:pt modelId="{7A8F2AC1-8FD7-4F71-8D95-D4F90847F7B8}" type="pres">
      <dgm:prSet presAssocID="{337ED3EB-BFD0-41D6-AA50-D027E55737B8}" presName="childText" presStyleLbl="bgAcc1" presStyleIdx="1" presStyleCnt="8" custScaleX="128947" custScaleY="17880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C187FB2-476E-49CC-825B-F0A8FFBE848A}" type="pres">
      <dgm:prSet presAssocID="{860F16CC-F9BC-4E84-B928-657442BB249C}" presName="root" presStyleCnt="0"/>
      <dgm:spPr/>
    </dgm:pt>
    <dgm:pt modelId="{ED1C862D-3586-4A4E-B541-804A532CDDC9}" type="pres">
      <dgm:prSet presAssocID="{860F16CC-F9BC-4E84-B928-657442BB249C}" presName="rootComposite" presStyleCnt="0"/>
      <dgm:spPr/>
    </dgm:pt>
    <dgm:pt modelId="{F2E63B0F-A650-42FD-A582-AC35EF6E02E8}" type="pres">
      <dgm:prSet presAssocID="{860F16CC-F9BC-4E84-B928-657442BB249C}" presName="rootText" presStyleLbl="node1" presStyleIdx="1" presStyleCnt="4"/>
      <dgm:spPr/>
      <dgm:t>
        <a:bodyPr/>
        <a:lstStyle/>
        <a:p>
          <a:endParaRPr lang="id-ID"/>
        </a:p>
      </dgm:t>
    </dgm:pt>
    <dgm:pt modelId="{1071A148-5645-46C9-94D1-5FDD3716D380}" type="pres">
      <dgm:prSet presAssocID="{860F16CC-F9BC-4E84-B928-657442BB249C}" presName="rootConnector" presStyleLbl="node1" presStyleIdx="1" presStyleCnt="4"/>
      <dgm:spPr/>
      <dgm:t>
        <a:bodyPr/>
        <a:lstStyle/>
        <a:p>
          <a:endParaRPr lang="id-ID"/>
        </a:p>
      </dgm:t>
    </dgm:pt>
    <dgm:pt modelId="{B9A34AA9-40C7-49F9-A060-198D675B2A5E}" type="pres">
      <dgm:prSet presAssocID="{860F16CC-F9BC-4E84-B928-657442BB249C}" presName="childShape" presStyleCnt="0"/>
      <dgm:spPr/>
    </dgm:pt>
    <dgm:pt modelId="{6C4DB39D-AA09-4D4B-A058-58C213EB451F}" type="pres">
      <dgm:prSet presAssocID="{72D9B10A-F17B-4266-8C59-3A71CCBE67AA}" presName="Name13" presStyleLbl="parChTrans1D2" presStyleIdx="2" presStyleCnt="8"/>
      <dgm:spPr/>
      <dgm:t>
        <a:bodyPr/>
        <a:lstStyle/>
        <a:p>
          <a:endParaRPr lang="id-ID"/>
        </a:p>
      </dgm:t>
    </dgm:pt>
    <dgm:pt modelId="{F379E665-C53A-4006-B7FF-B4435BBAF790}" type="pres">
      <dgm:prSet presAssocID="{6AB30206-1A35-4479-9A38-61EE3F1432C2}" presName="childText" presStyleLbl="bgAcc1" presStyleIdx="2" presStyleCnt="8" custScaleX="152047" custScaleY="19635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1726501-E53B-4D06-A9A0-A4C91E6CA2BA}" type="pres">
      <dgm:prSet presAssocID="{D37038AF-F506-4D80-B3DD-07F46556DB22}" presName="Name13" presStyleLbl="parChTrans1D2" presStyleIdx="3" presStyleCnt="8"/>
      <dgm:spPr/>
      <dgm:t>
        <a:bodyPr/>
        <a:lstStyle/>
        <a:p>
          <a:endParaRPr lang="id-ID"/>
        </a:p>
      </dgm:t>
    </dgm:pt>
    <dgm:pt modelId="{31254261-9691-40D7-8910-A4AB273D4FB2}" type="pres">
      <dgm:prSet presAssocID="{52330A06-5017-4D7B-BB1F-7F828DE776C5}" presName="childText" presStyleLbl="bgAcc1" presStyleIdx="3" presStyleCnt="8" custScaleX="138211" custScaleY="25129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43BDFB2-963D-485F-94C3-FFED4FDFE0D2}" type="pres">
      <dgm:prSet presAssocID="{8ADDA6B5-16EF-4698-8484-266D12E2A839}" presName="root" presStyleCnt="0"/>
      <dgm:spPr/>
    </dgm:pt>
    <dgm:pt modelId="{7E3D4426-4F45-4B65-AC3A-98B6202C1E53}" type="pres">
      <dgm:prSet presAssocID="{8ADDA6B5-16EF-4698-8484-266D12E2A839}" presName="rootComposite" presStyleCnt="0"/>
      <dgm:spPr/>
    </dgm:pt>
    <dgm:pt modelId="{2D5FB9BB-3985-4115-A11C-2066CFC18183}" type="pres">
      <dgm:prSet presAssocID="{8ADDA6B5-16EF-4698-8484-266D12E2A839}" presName="rootText" presStyleLbl="node1" presStyleIdx="2" presStyleCnt="4"/>
      <dgm:spPr/>
      <dgm:t>
        <a:bodyPr/>
        <a:lstStyle/>
        <a:p>
          <a:endParaRPr lang="id-ID"/>
        </a:p>
      </dgm:t>
    </dgm:pt>
    <dgm:pt modelId="{6584770F-86A2-457D-942D-EB8E99C446F5}" type="pres">
      <dgm:prSet presAssocID="{8ADDA6B5-16EF-4698-8484-266D12E2A839}" presName="rootConnector" presStyleLbl="node1" presStyleIdx="2" presStyleCnt="4"/>
      <dgm:spPr/>
      <dgm:t>
        <a:bodyPr/>
        <a:lstStyle/>
        <a:p>
          <a:endParaRPr lang="id-ID"/>
        </a:p>
      </dgm:t>
    </dgm:pt>
    <dgm:pt modelId="{9961D5A3-D345-44A4-871C-722BC9EFD4F9}" type="pres">
      <dgm:prSet presAssocID="{8ADDA6B5-16EF-4698-8484-266D12E2A839}" presName="childShape" presStyleCnt="0"/>
      <dgm:spPr/>
    </dgm:pt>
    <dgm:pt modelId="{E7E19167-22EE-4052-9A40-39D8A3D5B7B3}" type="pres">
      <dgm:prSet presAssocID="{5096B96E-6A3C-4620-A0BA-0181D51D8138}" presName="Name13" presStyleLbl="parChTrans1D2" presStyleIdx="4" presStyleCnt="8"/>
      <dgm:spPr/>
      <dgm:t>
        <a:bodyPr/>
        <a:lstStyle/>
        <a:p>
          <a:endParaRPr lang="id-ID"/>
        </a:p>
      </dgm:t>
    </dgm:pt>
    <dgm:pt modelId="{5D8FE5A4-3812-44CC-999A-4C5078B5193E}" type="pres">
      <dgm:prSet presAssocID="{617A07DC-9E78-43B2-ACA0-F10DDEED370D}" presName="childText" presStyleLbl="bgAcc1" presStyleIdx="4" presStyleCnt="8" custScaleX="124279" custScaleY="20543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9A3E8F2-08D7-44C5-B396-183FE1626446}" type="pres">
      <dgm:prSet presAssocID="{CC7F8FE6-3256-40AB-B9AD-BC098F2B02FD}" presName="Name13" presStyleLbl="parChTrans1D2" presStyleIdx="5" presStyleCnt="8"/>
      <dgm:spPr/>
      <dgm:t>
        <a:bodyPr/>
        <a:lstStyle/>
        <a:p>
          <a:endParaRPr lang="id-ID"/>
        </a:p>
      </dgm:t>
    </dgm:pt>
    <dgm:pt modelId="{A4162E0D-B8A8-4FD8-A1C8-840A531C38DE}" type="pres">
      <dgm:prSet presAssocID="{3DB58AAE-F4DC-4FA7-8A85-BDEB338ADBD5}" presName="childText" presStyleLbl="bgAcc1" presStyleIdx="5" presStyleCnt="8" custScaleX="125749" custScaleY="20995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75FDC64-EF46-4E72-838E-2AB8F493A8E4}" type="pres">
      <dgm:prSet presAssocID="{17806914-ACFF-4C04-94DF-E21F9EA03231}" presName="root" presStyleCnt="0"/>
      <dgm:spPr/>
    </dgm:pt>
    <dgm:pt modelId="{A71A31E5-B830-4A47-85DC-0F90CD63FAA4}" type="pres">
      <dgm:prSet presAssocID="{17806914-ACFF-4C04-94DF-E21F9EA03231}" presName="rootComposite" presStyleCnt="0"/>
      <dgm:spPr/>
    </dgm:pt>
    <dgm:pt modelId="{7BB5B0A9-26C4-4386-BBAF-DA9F190B298A}" type="pres">
      <dgm:prSet presAssocID="{17806914-ACFF-4C04-94DF-E21F9EA03231}" presName="rootText" presStyleLbl="node1" presStyleIdx="3" presStyleCnt="4"/>
      <dgm:spPr/>
      <dgm:t>
        <a:bodyPr/>
        <a:lstStyle/>
        <a:p>
          <a:endParaRPr lang="id-ID"/>
        </a:p>
      </dgm:t>
    </dgm:pt>
    <dgm:pt modelId="{42DF56ED-12FA-4A0B-8227-238329FEB371}" type="pres">
      <dgm:prSet presAssocID="{17806914-ACFF-4C04-94DF-E21F9EA03231}" presName="rootConnector" presStyleLbl="node1" presStyleIdx="3" presStyleCnt="4"/>
      <dgm:spPr/>
      <dgm:t>
        <a:bodyPr/>
        <a:lstStyle/>
        <a:p>
          <a:endParaRPr lang="id-ID"/>
        </a:p>
      </dgm:t>
    </dgm:pt>
    <dgm:pt modelId="{29F79956-A8C3-4F74-ABAB-53ADDDF0E649}" type="pres">
      <dgm:prSet presAssocID="{17806914-ACFF-4C04-94DF-E21F9EA03231}" presName="childShape" presStyleCnt="0"/>
      <dgm:spPr/>
    </dgm:pt>
    <dgm:pt modelId="{6EEBBA0E-5B34-48AD-B0DE-72F79ED365AE}" type="pres">
      <dgm:prSet presAssocID="{EDFE4093-B3DC-470F-8BFA-55E1DE059CF9}" presName="Name13" presStyleLbl="parChTrans1D2" presStyleIdx="6" presStyleCnt="8"/>
      <dgm:spPr/>
      <dgm:t>
        <a:bodyPr/>
        <a:lstStyle/>
        <a:p>
          <a:endParaRPr lang="id-ID"/>
        </a:p>
      </dgm:t>
    </dgm:pt>
    <dgm:pt modelId="{8A7E226E-08E8-4548-8C86-B4ADBDF3888D}" type="pres">
      <dgm:prSet presAssocID="{86C99934-E33A-48B3-8F71-CA154F2A00F3}" presName="childText" presStyleLbl="bgAcc1" presStyleIdx="6" presStyleCnt="8" custScaleY="214100" custLinFactNeighborY="560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BD87DCD-619E-4CAA-9E20-C54BC94154C0}" type="pres">
      <dgm:prSet presAssocID="{3E4424B0-462D-4A90-884C-BF9FE0A61E2A}" presName="Name13" presStyleLbl="parChTrans1D2" presStyleIdx="7" presStyleCnt="8"/>
      <dgm:spPr/>
      <dgm:t>
        <a:bodyPr/>
        <a:lstStyle/>
        <a:p>
          <a:endParaRPr lang="id-ID"/>
        </a:p>
      </dgm:t>
    </dgm:pt>
    <dgm:pt modelId="{6C9A75F1-EAC2-4D3C-A400-9A9FDC109B79}" type="pres">
      <dgm:prSet presAssocID="{57E864BB-D35A-45A0-9FC3-4593B3A5F4EA}" presName="childText" presStyleLbl="bgAcc1" presStyleIdx="7" presStyleCnt="8" custScaleY="21410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44F1959-F1B0-4747-B860-69BB6201CCE2}" srcId="{49116ABF-E206-4CA0-8C49-A92AC5E93FE0}" destId="{17806914-ACFF-4C04-94DF-E21F9EA03231}" srcOrd="3" destOrd="0" parTransId="{1AC1C0B7-15C2-46CA-8C5C-C470C5F98D87}" sibTransId="{B6ACBBC1-9402-4F37-BC22-5A05F8DFEE6E}"/>
    <dgm:cxn modelId="{F25EF978-5EAD-4522-AE94-9EDA4DB7F350}" type="presOf" srcId="{D37038AF-F506-4D80-B3DD-07F46556DB22}" destId="{C1726501-E53B-4D06-A9A0-A4C91E6CA2BA}" srcOrd="0" destOrd="0" presId="urn:microsoft.com/office/officeart/2005/8/layout/hierarchy3"/>
    <dgm:cxn modelId="{C3F6AD97-3004-4F8B-A8C5-FA05FF5F4D33}" type="presOf" srcId="{459BB27B-13B6-413C-842A-921ABFB9FCA5}" destId="{BEE86685-18D3-4B27-B7D2-CF9B338CFA8F}" srcOrd="1" destOrd="0" presId="urn:microsoft.com/office/officeart/2005/8/layout/hierarchy3"/>
    <dgm:cxn modelId="{3BC55124-FE4C-4251-8010-D39572DFB07A}" type="presOf" srcId="{72D9B10A-F17B-4266-8C59-3A71CCBE67AA}" destId="{6C4DB39D-AA09-4D4B-A058-58C213EB451F}" srcOrd="0" destOrd="0" presId="urn:microsoft.com/office/officeart/2005/8/layout/hierarchy3"/>
    <dgm:cxn modelId="{1FBA9678-877C-44CF-9189-FFE52B0FE456}" type="presOf" srcId="{337ED3EB-BFD0-41D6-AA50-D027E55737B8}" destId="{7A8F2AC1-8FD7-4F71-8D95-D4F90847F7B8}" srcOrd="0" destOrd="0" presId="urn:microsoft.com/office/officeart/2005/8/layout/hierarchy3"/>
    <dgm:cxn modelId="{30985226-FA23-40E2-8473-77182BCF3EE5}" srcId="{459BB27B-13B6-413C-842A-921ABFB9FCA5}" destId="{C70A189C-FB7E-4C0F-82FF-F0AED2294939}" srcOrd="0" destOrd="0" parTransId="{5164E564-2644-43DC-8CC6-BD27FD954D35}" sibTransId="{96C58A96-D3F9-4D2A-B1CE-97927026939E}"/>
    <dgm:cxn modelId="{3894F287-3ECE-411A-A8A7-62A6A3216492}" type="presOf" srcId="{3DB58AAE-F4DC-4FA7-8A85-BDEB338ADBD5}" destId="{A4162E0D-B8A8-4FD8-A1C8-840A531C38DE}" srcOrd="0" destOrd="0" presId="urn:microsoft.com/office/officeart/2005/8/layout/hierarchy3"/>
    <dgm:cxn modelId="{80555D55-9723-4BAD-87BD-4299A2C5D58C}" srcId="{49116ABF-E206-4CA0-8C49-A92AC5E93FE0}" destId="{8ADDA6B5-16EF-4698-8484-266D12E2A839}" srcOrd="2" destOrd="0" parTransId="{C6483579-4D31-46A3-9731-EAD632000667}" sibTransId="{56A58244-5295-4F35-9951-45CB77046F56}"/>
    <dgm:cxn modelId="{EA2F1852-467E-4CF1-BC9B-D89043545493}" type="presOf" srcId="{C70A189C-FB7E-4C0F-82FF-F0AED2294939}" destId="{4A6A815F-8CCB-4EA9-8EC1-3827D221DD9A}" srcOrd="0" destOrd="0" presId="urn:microsoft.com/office/officeart/2005/8/layout/hierarchy3"/>
    <dgm:cxn modelId="{7480998A-A464-43E0-9596-B2B52175F839}" type="presOf" srcId="{CC7F8FE6-3256-40AB-B9AD-BC098F2B02FD}" destId="{29A3E8F2-08D7-44C5-B396-183FE1626446}" srcOrd="0" destOrd="0" presId="urn:microsoft.com/office/officeart/2005/8/layout/hierarchy3"/>
    <dgm:cxn modelId="{7F120A27-8981-4EB0-8D55-3CA6BE3AE7AF}" srcId="{860F16CC-F9BC-4E84-B928-657442BB249C}" destId="{52330A06-5017-4D7B-BB1F-7F828DE776C5}" srcOrd="1" destOrd="0" parTransId="{D37038AF-F506-4D80-B3DD-07F46556DB22}" sibTransId="{88B91E2D-6528-4164-B6E5-B4EFB9C8AAF5}"/>
    <dgm:cxn modelId="{9EF6C16F-7870-4730-B959-C2B2B5CE883E}" type="presOf" srcId="{617A07DC-9E78-43B2-ACA0-F10DDEED370D}" destId="{5D8FE5A4-3812-44CC-999A-4C5078B5193E}" srcOrd="0" destOrd="0" presId="urn:microsoft.com/office/officeart/2005/8/layout/hierarchy3"/>
    <dgm:cxn modelId="{F150ACC5-FB58-4D2F-913A-C0A42F72ED66}" type="presOf" srcId="{5164E564-2644-43DC-8CC6-BD27FD954D35}" destId="{656B6244-C94A-45EE-AD8A-EAB1703F73F1}" srcOrd="0" destOrd="0" presId="urn:microsoft.com/office/officeart/2005/8/layout/hierarchy3"/>
    <dgm:cxn modelId="{A49C8923-AA1B-4692-8B93-DF7809F4A449}" type="presOf" srcId="{49116ABF-E206-4CA0-8C49-A92AC5E93FE0}" destId="{5C3A0A9C-51D2-4999-A0BB-767A683604B0}" srcOrd="0" destOrd="0" presId="urn:microsoft.com/office/officeart/2005/8/layout/hierarchy3"/>
    <dgm:cxn modelId="{6C729288-910A-4751-9DB8-CDBF52BF051F}" type="presOf" srcId="{860F16CC-F9BC-4E84-B928-657442BB249C}" destId="{1071A148-5645-46C9-94D1-5FDD3716D380}" srcOrd="1" destOrd="0" presId="urn:microsoft.com/office/officeart/2005/8/layout/hierarchy3"/>
    <dgm:cxn modelId="{0502BF98-EA00-4C2D-818E-CCD7D7D0E9C3}" type="presOf" srcId="{86C99934-E33A-48B3-8F71-CA154F2A00F3}" destId="{8A7E226E-08E8-4548-8C86-B4ADBDF3888D}" srcOrd="0" destOrd="0" presId="urn:microsoft.com/office/officeart/2005/8/layout/hierarchy3"/>
    <dgm:cxn modelId="{0F1EE555-6018-4735-A5ED-F3FBC2D846EC}" type="presOf" srcId="{17806914-ACFF-4C04-94DF-E21F9EA03231}" destId="{7BB5B0A9-26C4-4386-BBAF-DA9F190B298A}" srcOrd="0" destOrd="0" presId="urn:microsoft.com/office/officeart/2005/8/layout/hierarchy3"/>
    <dgm:cxn modelId="{AA3B2238-8A2D-45EF-987D-A027E1972E64}" srcId="{49116ABF-E206-4CA0-8C49-A92AC5E93FE0}" destId="{459BB27B-13B6-413C-842A-921ABFB9FCA5}" srcOrd="0" destOrd="0" parTransId="{A79AFE81-741C-4454-8ED3-118CE2A7950A}" sibTransId="{D5159DCB-9E18-4063-8B1F-C982D29DCEA4}"/>
    <dgm:cxn modelId="{08883307-08E1-49D3-BA97-80AA568959C1}" srcId="{459BB27B-13B6-413C-842A-921ABFB9FCA5}" destId="{337ED3EB-BFD0-41D6-AA50-D027E55737B8}" srcOrd="1" destOrd="0" parTransId="{CAE4C96C-68FE-4414-8F41-9F8A3790296E}" sibTransId="{20689195-E724-436D-8EA3-2FF9C9C49D3E}"/>
    <dgm:cxn modelId="{7783378A-97F9-4E5C-A938-A070D549325C}" type="presOf" srcId="{3E4424B0-462D-4A90-884C-BF9FE0A61E2A}" destId="{CBD87DCD-619E-4CAA-9E20-C54BC94154C0}" srcOrd="0" destOrd="0" presId="urn:microsoft.com/office/officeart/2005/8/layout/hierarchy3"/>
    <dgm:cxn modelId="{A6BAC3F9-CC88-4B41-99EC-DF8FABD667E4}" type="presOf" srcId="{57E864BB-D35A-45A0-9FC3-4593B3A5F4EA}" destId="{6C9A75F1-EAC2-4D3C-A400-9A9FDC109B79}" srcOrd="0" destOrd="0" presId="urn:microsoft.com/office/officeart/2005/8/layout/hierarchy3"/>
    <dgm:cxn modelId="{2E79124F-0620-4C05-8BB4-7095943DF3D8}" srcId="{8ADDA6B5-16EF-4698-8484-266D12E2A839}" destId="{617A07DC-9E78-43B2-ACA0-F10DDEED370D}" srcOrd="0" destOrd="0" parTransId="{5096B96E-6A3C-4620-A0BA-0181D51D8138}" sibTransId="{886605E5-4246-433B-BB6F-3F52AFD8B98C}"/>
    <dgm:cxn modelId="{6FCF548E-7E17-4D4E-AA68-4AD4521C58B9}" type="presOf" srcId="{5096B96E-6A3C-4620-A0BA-0181D51D8138}" destId="{E7E19167-22EE-4052-9A40-39D8A3D5B7B3}" srcOrd="0" destOrd="0" presId="urn:microsoft.com/office/officeart/2005/8/layout/hierarchy3"/>
    <dgm:cxn modelId="{D2E2F1BD-691C-4993-8C46-1F190A91FDCA}" type="presOf" srcId="{52330A06-5017-4D7B-BB1F-7F828DE776C5}" destId="{31254261-9691-40D7-8910-A4AB273D4FB2}" srcOrd="0" destOrd="0" presId="urn:microsoft.com/office/officeart/2005/8/layout/hierarchy3"/>
    <dgm:cxn modelId="{F99A5501-CCF2-4902-A48E-669B4F96563D}" type="presOf" srcId="{EDFE4093-B3DC-470F-8BFA-55E1DE059CF9}" destId="{6EEBBA0E-5B34-48AD-B0DE-72F79ED365AE}" srcOrd="0" destOrd="0" presId="urn:microsoft.com/office/officeart/2005/8/layout/hierarchy3"/>
    <dgm:cxn modelId="{2FFA1177-0468-42E1-A326-8F998135EFCC}" type="presOf" srcId="{860F16CC-F9BC-4E84-B928-657442BB249C}" destId="{F2E63B0F-A650-42FD-A582-AC35EF6E02E8}" srcOrd="0" destOrd="0" presId="urn:microsoft.com/office/officeart/2005/8/layout/hierarchy3"/>
    <dgm:cxn modelId="{81CAFC3F-D1AB-4BBE-BCE7-19030FCC1C5A}" type="presOf" srcId="{459BB27B-13B6-413C-842A-921ABFB9FCA5}" destId="{F4A97441-0F1D-4AF5-9BB0-5A0B8443DCB5}" srcOrd="0" destOrd="0" presId="urn:microsoft.com/office/officeart/2005/8/layout/hierarchy3"/>
    <dgm:cxn modelId="{1DE8A8E4-70FB-4751-B85E-850095B8194C}" srcId="{17806914-ACFF-4C04-94DF-E21F9EA03231}" destId="{57E864BB-D35A-45A0-9FC3-4593B3A5F4EA}" srcOrd="1" destOrd="0" parTransId="{3E4424B0-462D-4A90-884C-BF9FE0A61E2A}" sibTransId="{0B6F0B61-C6EA-4555-B4B7-0D3F4A01B764}"/>
    <dgm:cxn modelId="{F3868F3E-6D62-4CA3-BA3B-2B4AC0E281E8}" type="presOf" srcId="{CAE4C96C-68FE-4414-8F41-9F8A3790296E}" destId="{3F643374-414E-41BC-BA23-0CB9038EB620}" srcOrd="0" destOrd="0" presId="urn:microsoft.com/office/officeart/2005/8/layout/hierarchy3"/>
    <dgm:cxn modelId="{6A4DE41D-0F9D-4A92-98B2-DED524A0D19A}" type="presOf" srcId="{8ADDA6B5-16EF-4698-8484-266D12E2A839}" destId="{2D5FB9BB-3985-4115-A11C-2066CFC18183}" srcOrd="0" destOrd="0" presId="urn:microsoft.com/office/officeart/2005/8/layout/hierarchy3"/>
    <dgm:cxn modelId="{BC7EBD70-6FCA-46B1-AE4C-05B3831D8470}" srcId="{860F16CC-F9BC-4E84-B928-657442BB249C}" destId="{6AB30206-1A35-4479-9A38-61EE3F1432C2}" srcOrd="0" destOrd="0" parTransId="{72D9B10A-F17B-4266-8C59-3A71CCBE67AA}" sibTransId="{97574412-8520-40B2-B9B4-B7C464D25A98}"/>
    <dgm:cxn modelId="{CBE9C846-B921-46CB-90DA-7FA1ADA42349}" type="presOf" srcId="{8ADDA6B5-16EF-4698-8484-266D12E2A839}" destId="{6584770F-86A2-457D-942D-EB8E99C446F5}" srcOrd="1" destOrd="0" presId="urn:microsoft.com/office/officeart/2005/8/layout/hierarchy3"/>
    <dgm:cxn modelId="{C47EEC98-8963-441E-AEFA-7D3C13E93B0F}" srcId="{8ADDA6B5-16EF-4698-8484-266D12E2A839}" destId="{3DB58AAE-F4DC-4FA7-8A85-BDEB338ADBD5}" srcOrd="1" destOrd="0" parTransId="{CC7F8FE6-3256-40AB-B9AD-BC098F2B02FD}" sibTransId="{AAC90F18-8444-491C-838D-739042DE052A}"/>
    <dgm:cxn modelId="{B1FA2AE4-7B93-49A7-9A15-2ECB841FB973}" type="presOf" srcId="{17806914-ACFF-4C04-94DF-E21F9EA03231}" destId="{42DF56ED-12FA-4A0B-8227-238329FEB371}" srcOrd="1" destOrd="0" presId="urn:microsoft.com/office/officeart/2005/8/layout/hierarchy3"/>
    <dgm:cxn modelId="{E11D262A-BF1A-42EA-8720-D213D92A3D08}" srcId="{49116ABF-E206-4CA0-8C49-A92AC5E93FE0}" destId="{860F16CC-F9BC-4E84-B928-657442BB249C}" srcOrd="1" destOrd="0" parTransId="{914B4F1D-58D0-4FAF-B943-4D38956489F9}" sibTransId="{C6DB821F-AF46-4F71-B2D0-9E492FF77CA7}"/>
    <dgm:cxn modelId="{8CDA09CF-351C-4BEF-9D99-530B4722197C}" srcId="{17806914-ACFF-4C04-94DF-E21F9EA03231}" destId="{86C99934-E33A-48B3-8F71-CA154F2A00F3}" srcOrd="0" destOrd="0" parTransId="{EDFE4093-B3DC-470F-8BFA-55E1DE059CF9}" sibTransId="{966DDF57-7782-4426-A94A-A3F231098DB7}"/>
    <dgm:cxn modelId="{8561F066-7396-4EED-922D-5876330B99CF}" type="presOf" srcId="{6AB30206-1A35-4479-9A38-61EE3F1432C2}" destId="{F379E665-C53A-4006-B7FF-B4435BBAF790}" srcOrd="0" destOrd="0" presId="urn:microsoft.com/office/officeart/2005/8/layout/hierarchy3"/>
    <dgm:cxn modelId="{A0B0F5B4-DB70-4A05-A9CA-8167EF45C4E2}" type="presParOf" srcId="{5C3A0A9C-51D2-4999-A0BB-767A683604B0}" destId="{DD3030AD-E0A9-4BE8-BCF7-C30FFCDCA195}" srcOrd="0" destOrd="0" presId="urn:microsoft.com/office/officeart/2005/8/layout/hierarchy3"/>
    <dgm:cxn modelId="{846EBDF9-E6D1-4C39-B7A4-8C8518A8CA39}" type="presParOf" srcId="{DD3030AD-E0A9-4BE8-BCF7-C30FFCDCA195}" destId="{472E369E-F303-4D5E-AE1B-4A20AD3FB593}" srcOrd="0" destOrd="0" presId="urn:microsoft.com/office/officeart/2005/8/layout/hierarchy3"/>
    <dgm:cxn modelId="{DCF26DC4-83DC-454D-8B30-F63BDEE3B788}" type="presParOf" srcId="{472E369E-F303-4D5E-AE1B-4A20AD3FB593}" destId="{F4A97441-0F1D-4AF5-9BB0-5A0B8443DCB5}" srcOrd="0" destOrd="0" presId="urn:microsoft.com/office/officeart/2005/8/layout/hierarchy3"/>
    <dgm:cxn modelId="{EBD14D17-7F87-4700-9D50-E42BCFED60CD}" type="presParOf" srcId="{472E369E-F303-4D5E-AE1B-4A20AD3FB593}" destId="{BEE86685-18D3-4B27-B7D2-CF9B338CFA8F}" srcOrd="1" destOrd="0" presId="urn:microsoft.com/office/officeart/2005/8/layout/hierarchy3"/>
    <dgm:cxn modelId="{6ACBDD67-171E-4226-89DC-59FF2D1F803C}" type="presParOf" srcId="{DD3030AD-E0A9-4BE8-BCF7-C30FFCDCA195}" destId="{74E9BB5E-6DA8-4BEF-8B86-A5D441FCE755}" srcOrd="1" destOrd="0" presId="urn:microsoft.com/office/officeart/2005/8/layout/hierarchy3"/>
    <dgm:cxn modelId="{A4793A2F-F6E1-4C67-9C00-CFAE2778D03F}" type="presParOf" srcId="{74E9BB5E-6DA8-4BEF-8B86-A5D441FCE755}" destId="{656B6244-C94A-45EE-AD8A-EAB1703F73F1}" srcOrd="0" destOrd="0" presId="urn:microsoft.com/office/officeart/2005/8/layout/hierarchy3"/>
    <dgm:cxn modelId="{F556BBBB-6E2F-4346-9EF8-F6561CA38F74}" type="presParOf" srcId="{74E9BB5E-6DA8-4BEF-8B86-A5D441FCE755}" destId="{4A6A815F-8CCB-4EA9-8EC1-3827D221DD9A}" srcOrd="1" destOrd="0" presId="urn:microsoft.com/office/officeart/2005/8/layout/hierarchy3"/>
    <dgm:cxn modelId="{96EA56D3-9A59-434F-9459-2FC8E5C7345A}" type="presParOf" srcId="{74E9BB5E-6DA8-4BEF-8B86-A5D441FCE755}" destId="{3F643374-414E-41BC-BA23-0CB9038EB620}" srcOrd="2" destOrd="0" presId="urn:microsoft.com/office/officeart/2005/8/layout/hierarchy3"/>
    <dgm:cxn modelId="{E9075FED-42D6-476E-BFC3-A84CBA1AEBC2}" type="presParOf" srcId="{74E9BB5E-6DA8-4BEF-8B86-A5D441FCE755}" destId="{7A8F2AC1-8FD7-4F71-8D95-D4F90847F7B8}" srcOrd="3" destOrd="0" presId="urn:microsoft.com/office/officeart/2005/8/layout/hierarchy3"/>
    <dgm:cxn modelId="{5D590A09-354D-46D4-8FED-6827E0C0E88C}" type="presParOf" srcId="{5C3A0A9C-51D2-4999-A0BB-767A683604B0}" destId="{2C187FB2-476E-49CC-825B-F0A8FFBE848A}" srcOrd="1" destOrd="0" presId="urn:microsoft.com/office/officeart/2005/8/layout/hierarchy3"/>
    <dgm:cxn modelId="{026A758E-27D0-4170-8697-5B8E2C01C356}" type="presParOf" srcId="{2C187FB2-476E-49CC-825B-F0A8FFBE848A}" destId="{ED1C862D-3586-4A4E-B541-804A532CDDC9}" srcOrd="0" destOrd="0" presId="urn:microsoft.com/office/officeart/2005/8/layout/hierarchy3"/>
    <dgm:cxn modelId="{757F8916-6856-4645-8F4D-019D0A2C96AC}" type="presParOf" srcId="{ED1C862D-3586-4A4E-B541-804A532CDDC9}" destId="{F2E63B0F-A650-42FD-A582-AC35EF6E02E8}" srcOrd="0" destOrd="0" presId="urn:microsoft.com/office/officeart/2005/8/layout/hierarchy3"/>
    <dgm:cxn modelId="{82D31A62-4BD0-4711-8857-6535F03F10BF}" type="presParOf" srcId="{ED1C862D-3586-4A4E-B541-804A532CDDC9}" destId="{1071A148-5645-46C9-94D1-5FDD3716D380}" srcOrd="1" destOrd="0" presId="urn:microsoft.com/office/officeart/2005/8/layout/hierarchy3"/>
    <dgm:cxn modelId="{47CF3B60-5544-4D0C-A34B-5B26406A32C9}" type="presParOf" srcId="{2C187FB2-476E-49CC-825B-F0A8FFBE848A}" destId="{B9A34AA9-40C7-49F9-A060-198D675B2A5E}" srcOrd="1" destOrd="0" presId="urn:microsoft.com/office/officeart/2005/8/layout/hierarchy3"/>
    <dgm:cxn modelId="{60A1DB55-3DA4-466E-ABDD-B9C818B2F4DD}" type="presParOf" srcId="{B9A34AA9-40C7-49F9-A060-198D675B2A5E}" destId="{6C4DB39D-AA09-4D4B-A058-58C213EB451F}" srcOrd="0" destOrd="0" presId="urn:microsoft.com/office/officeart/2005/8/layout/hierarchy3"/>
    <dgm:cxn modelId="{CF5E9E64-245E-401E-8E86-7258E4855495}" type="presParOf" srcId="{B9A34AA9-40C7-49F9-A060-198D675B2A5E}" destId="{F379E665-C53A-4006-B7FF-B4435BBAF790}" srcOrd="1" destOrd="0" presId="urn:microsoft.com/office/officeart/2005/8/layout/hierarchy3"/>
    <dgm:cxn modelId="{FC8AD73A-B92F-4D5B-A3F8-C8B18F395B88}" type="presParOf" srcId="{B9A34AA9-40C7-49F9-A060-198D675B2A5E}" destId="{C1726501-E53B-4D06-A9A0-A4C91E6CA2BA}" srcOrd="2" destOrd="0" presId="urn:microsoft.com/office/officeart/2005/8/layout/hierarchy3"/>
    <dgm:cxn modelId="{34676C81-F7A0-4318-B7E5-2134C78D5A93}" type="presParOf" srcId="{B9A34AA9-40C7-49F9-A060-198D675B2A5E}" destId="{31254261-9691-40D7-8910-A4AB273D4FB2}" srcOrd="3" destOrd="0" presId="urn:microsoft.com/office/officeart/2005/8/layout/hierarchy3"/>
    <dgm:cxn modelId="{644B2B0A-6D7C-41E8-9C19-FA6CF1D4DEFB}" type="presParOf" srcId="{5C3A0A9C-51D2-4999-A0BB-767A683604B0}" destId="{243BDFB2-963D-485F-94C3-FFED4FDFE0D2}" srcOrd="2" destOrd="0" presId="urn:microsoft.com/office/officeart/2005/8/layout/hierarchy3"/>
    <dgm:cxn modelId="{4173E250-AE30-4FDD-966D-D4F369F1533C}" type="presParOf" srcId="{243BDFB2-963D-485F-94C3-FFED4FDFE0D2}" destId="{7E3D4426-4F45-4B65-AC3A-98B6202C1E53}" srcOrd="0" destOrd="0" presId="urn:microsoft.com/office/officeart/2005/8/layout/hierarchy3"/>
    <dgm:cxn modelId="{27ECB48C-CC66-4A6F-B779-D12B05D71473}" type="presParOf" srcId="{7E3D4426-4F45-4B65-AC3A-98B6202C1E53}" destId="{2D5FB9BB-3985-4115-A11C-2066CFC18183}" srcOrd="0" destOrd="0" presId="urn:microsoft.com/office/officeart/2005/8/layout/hierarchy3"/>
    <dgm:cxn modelId="{0A41D4CC-C44A-4735-9407-A0F1584D3A7D}" type="presParOf" srcId="{7E3D4426-4F45-4B65-AC3A-98B6202C1E53}" destId="{6584770F-86A2-457D-942D-EB8E99C446F5}" srcOrd="1" destOrd="0" presId="urn:microsoft.com/office/officeart/2005/8/layout/hierarchy3"/>
    <dgm:cxn modelId="{D537CB0D-DE42-40FE-BF5A-A52C1523F9A0}" type="presParOf" srcId="{243BDFB2-963D-485F-94C3-FFED4FDFE0D2}" destId="{9961D5A3-D345-44A4-871C-722BC9EFD4F9}" srcOrd="1" destOrd="0" presId="urn:microsoft.com/office/officeart/2005/8/layout/hierarchy3"/>
    <dgm:cxn modelId="{3DE68271-6DCB-41A4-A84A-B627C66CEFB7}" type="presParOf" srcId="{9961D5A3-D345-44A4-871C-722BC9EFD4F9}" destId="{E7E19167-22EE-4052-9A40-39D8A3D5B7B3}" srcOrd="0" destOrd="0" presId="urn:microsoft.com/office/officeart/2005/8/layout/hierarchy3"/>
    <dgm:cxn modelId="{600D06F4-555B-4A29-B853-9B34BB1AE392}" type="presParOf" srcId="{9961D5A3-D345-44A4-871C-722BC9EFD4F9}" destId="{5D8FE5A4-3812-44CC-999A-4C5078B5193E}" srcOrd="1" destOrd="0" presId="urn:microsoft.com/office/officeart/2005/8/layout/hierarchy3"/>
    <dgm:cxn modelId="{E648BFB6-7336-4FE2-A66C-EC477101DA54}" type="presParOf" srcId="{9961D5A3-D345-44A4-871C-722BC9EFD4F9}" destId="{29A3E8F2-08D7-44C5-B396-183FE1626446}" srcOrd="2" destOrd="0" presId="urn:microsoft.com/office/officeart/2005/8/layout/hierarchy3"/>
    <dgm:cxn modelId="{7D3754D0-3CCF-4226-97A3-774BCFF830B3}" type="presParOf" srcId="{9961D5A3-D345-44A4-871C-722BC9EFD4F9}" destId="{A4162E0D-B8A8-4FD8-A1C8-840A531C38DE}" srcOrd="3" destOrd="0" presId="urn:microsoft.com/office/officeart/2005/8/layout/hierarchy3"/>
    <dgm:cxn modelId="{EFD896E3-986E-4405-9067-E44A664F1FAE}" type="presParOf" srcId="{5C3A0A9C-51D2-4999-A0BB-767A683604B0}" destId="{075FDC64-EF46-4E72-838E-2AB8F493A8E4}" srcOrd="3" destOrd="0" presId="urn:microsoft.com/office/officeart/2005/8/layout/hierarchy3"/>
    <dgm:cxn modelId="{888664C3-7CF7-4A26-B543-D5AF03DFB7D2}" type="presParOf" srcId="{075FDC64-EF46-4E72-838E-2AB8F493A8E4}" destId="{A71A31E5-B830-4A47-85DC-0F90CD63FAA4}" srcOrd="0" destOrd="0" presId="urn:microsoft.com/office/officeart/2005/8/layout/hierarchy3"/>
    <dgm:cxn modelId="{5287BD4D-422B-4EF8-BF3A-F812E2EA4BC8}" type="presParOf" srcId="{A71A31E5-B830-4A47-85DC-0F90CD63FAA4}" destId="{7BB5B0A9-26C4-4386-BBAF-DA9F190B298A}" srcOrd="0" destOrd="0" presId="urn:microsoft.com/office/officeart/2005/8/layout/hierarchy3"/>
    <dgm:cxn modelId="{CB813D27-C348-41B4-A2CC-03B537412060}" type="presParOf" srcId="{A71A31E5-B830-4A47-85DC-0F90CD63FAA4}" destId="{42DF56ED-12FA-4A0B-8227-238329FEB371}" srcOrd="1" destOrd="0" presId="urn:microsoft.com/office/officeart/2005/8/layout/hierarchy3"/>
    <dgm:cxn modelId="{DFE8B1F0-A1EE-43B2-BD8A-E296CF61C958}" type="presParOf" srcId="{075FDC64-EF46-4E72-838E-2AB8F493A8E4}" destId="{29F79956-A8C3-4F74-ABAB-53ADDDF0E649}" srcOrd="1" destOrd="0" presId="urn:microsoft.com/office/officeart/2005/8/layout/hierarchy3"/>
    <dgm:cxn modelId="{3BF0EF17-ED4E-4431-B024-084D29C1C150}" type="presParOf" srcId="{29F79956-A8C3-4F74-ABAB-53ADDDF0E649}" destId="{6EEBBA0E-5B34-48AD-B0DE-72F79ED365AE}" srcOrd="0" destOrd="0" presId="urn:microsoft.com/office/officeart/2005/8/layout/hierarchy3"/>
    <dgm:cxn modelId="{14A53817-EF3C-4C6D-AE5C-46AB1D8826D2}" type="presParOf" srcId="{29F79956-A8C3-4F74-ABAB-53ADDDF0E649}" destId="{8A7E226E-08E8-4548-8C86-B4ADBDF3888D}" srcOrd="1" destOrd="0" presId="urn:microsoft.com/office/officeart/2005/8/layout/hierarchy3"/>
    <dgm:cxn modelId="{72C3081E-76BD-444F-97D6-C0FA14EEEFD1}" type="presParOf" srcId="{29F79956-A8C3-4F74-ABAB-53ADDDF0E649}" destId="{CBD87DCD-619E-4CAA-9E20-C54BC94154C0}" srcOrd="2" destOrd="0" presId="urn:microsoft.com/office/officeart/2005/8/layout/hierarchy3"/>
    <dgm:cxn modelId="{FED1CF8E-B32B-40A1-A56B-3607706B622F}" type="presParOf" srcId="{29F79956-A8C3-4F74-ABAB-53ADDDF0E649}" destId="{6C9A75F1-EAC2-4D3C-A400-9A9FDC109B79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32BB5E-8BFC-4F92-BECF-C43D88DEB8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EC171FA-EE25-42A5-91E6-BE0390A47F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896353-4CD3-4BCA-8168-8B3A37ABB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8D54C81-269A-4E57-94EB-FF24759CA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03A06C-95C9-413B-9C2F-32A412AB7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9026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C44EFD-5A39-4C3D-A3EF-F971C98A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C6003C8-FF3C-46DC-8BB0-5C9D177E7D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44D1F1F-3398-488B-9B75-F40C34DB9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4D70AF-2889-4C09-97F8-EDD34D4E1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6CCF4C7-383B-4F49-BEDA-83E5B7840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35922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30B702-1063-4DAA-84D2-BB258D239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B6B76E9-BA87-4912-99C4-94D32BB023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E28090-A923-4348-8977-488CB643F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06F8038-3FA2-48B4-B408-C2940D43D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BA06134-BE0A-4FAE-B535-E6D75C83A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78549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663D38-5CF6-445F-BB17-B4B8FA19F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057380-790A-4248-A165-3CEB12DE2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58D7DFA-829F-4303-ACF3-0631BBE3EA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ADBB44A-D71C-47A8-8C07-2A6DA6DAE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A83FE0-36C5-4D0C-B113-A5B5AC111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6858B9E-A2B8-43E5-995D-C89B7ACE3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30899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A560A4-1DE0-4575-BF83-B506447DE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0B737BC-68B5-41F4-A173-405E1F524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42A8A0E-5DC6-449B-A8CE-A9D0AECE35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39DFA4C-FDD8-4B6B-9E72-BD53402B3E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BCB24B8-E70F-494E-9592-D45F0036C2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39FDE31-2DC1-4670-9E95-A54C8A236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4B2E333-D421-4FF2-BCC8-D3DB75395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81C47B-DD39-4D56-B30F-24E454661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1154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3608CF-DCB2-470F-ABDC-C6308EF1E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C8007B0-E4FA-4ED5-9B89-9430D3BA1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B0B0F1E-048B-485A-A85E-109CE23D0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950148A-6960-4B1E-AB0C-8533490E0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35215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8C5BBAC-6A03-4976-A0E9-2343C53C7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8D3ADE78-14C7-498D-BAA5-B6CF2FE53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694843-2AFC-4CA1-8C8F-AB2C1AF9E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259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4DFDE0-7F2F-4CD8-819C-2944ED956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82615B6-0D73-4D05-A405-6D407ABC4E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F687E00-D32B-4F23-8BD1-C539D36E32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03636BB-E5AD-4779-A207-A8C1248FD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D65F999-D1DD-4B15-8F2E-18799BF4B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EE1C435-563C-4DD9-9757-5540F223F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11746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0E1149-C28D-4EA2-850D-F8CEC5078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08A549E-0E15-4937-876E-9F15789411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E4E267D-201D-47F9-8068-D5E1A151C3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4CC6671-4AAD-4348-8724-E2A5AC667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C60FB49-7C61-4140-9B2A-48D50289F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61A954E-6C0C-4EE1-B85E-1E2D87A4F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9509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070C20-CED1-44EC-80CF-3B8A9EA36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68A3173-EB76-454D-8CAC-CEB52D7AAD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78169C9-8A8F-4C64-8C09-1AA85859B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BAF1B4-867D-420D-A0C6-D75F616E5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FD502D0-B7C3-42BC-8734-8D165516B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38557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A922794-9396-429D-B795-50AE6D3454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E9D7BDF-2DB6-4F77-87B5-7FC8F92F8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72D43F-8DD2-4D1F-A027-A9819F9D4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B8940D-E63B-4D78-BBE8-54CF6EDC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A8823A5-2984-4B0F-B756-2D2C3CD19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87554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019331"/>
            <a:ext cx="11049000" cy="5321509"/>
          </a:xfrm>
          <a:prstGeom prst="rect">
            <a:avLst/>
          </a:prstGeom>
        </p:spPr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  <a:lvl2pPr>
              <a:defRPr>
                <a:latin typeface="Century Gothic" panose="020B0502020202020204" pitchFamily="34" charset="0"/>
              </a:defRPr>
            </a:lvl2pPr>
            <a:lvl3pPr>
              <a:defRPr>
                <a:latin typeface="Century Gothic" panose="020B0502020202020204" pitchFamily="34" charset="0"/>
              </a:defRPr>
            </a:lvl3pPr>
            <a:lvl4pPr>
              <a:defRPr>
                <a:latin typeface="Century Gothic" panose="020B0502020202020204" pitchFamily="34" charset="0"/>
              </a:defRPr>
            </a:lvl4pPr>
            <a:lvl5pPr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913153" y="359767"/>
            <a:ext cx="6941695" cy="404734"/>
          </a:xfrm>
          <a:prstGeom prst="rect">
            <a:avLst/>
          </a:prstGeom>
          <a:solidFill>
            <a:srgbClr val="D00000"/>
          </a:solidFill>
        </p:spPr>
        <p:txBody>
          <a:bodyPr/>
          <a:lstStyle>
            <a:lvl1pPr>
              <a:defRPr sz="195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520450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3296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34000"/>
            <a:lum/>
          </a:blip>
          <a:srcRect/>
          <a:stretch>
            <a:fillRect t="-18000" r="-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CB45DBD-C470-4E8B-9DFA-33A45FD2D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33719C5-B04C-466C-B967-21245404C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29C4173-9E61-49D9-A8AA-C0472CA1D4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6F2F0-CDA2-494B-9433-3D6D9988BFE1}" type="datetimeFigureOut">
              <a:rPr lang="en-ID" smtClean="0"/>
              <a:t>2/12/2020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9E20087-2869-47C5-8E8F-14AD985D70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CE4F9CD-A3A9-4ACF-93D1-B88E668DA2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8966B-E419-4956-B27A-57FFA518A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5450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3.png"/><Relationship Id="rId18" Type="http://schemas.openxmlformats.org/officeDocument/2006/relationships/image" Target="../media/image26.png"/><Relationship Id="rId3" Type="http://schemas.openxmlformats.org/officeDocument/2006/relationships/image" Target="../media/image17.svg"/><Relationship Id="rId7" Type="http://schemas.openxmlformats.org/officeDocument/2006/relationships/image" Target="../media/image19.png"/><Relationship Id="rId12" Type="http://schemas.openxmlformats.org/officeDocument/2006/relationships/image" Target="../media/image22.png"/><Relationship Id="rId17" Type="http://schemas.microsoft.com/office/2007/relationships/hdphoto" Target="../media/hdphoto2.wdp"/><Relationship Id="rId2" Type="http://schemas.openxmlformats.org/officeDocument/2006/relationships/image" Target="../media/image16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5" Type="http://schemas.openxmlformats.org/officeDocument/2006/relationships/image" Target="../media/image24.png"/><Relationship Id="rId10" Type="http://schemas.openxmlformats.org/officeDocument/2006/relationships/image" Target="../media/image3.emf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image" Target="../media/image24.png"/><Relationship Id="rId3" Type="http://schemas.openxmlformats.org/officeDocument/2006/relationships/image" Target="../media/image28.emf"/><Relationship Id="rId7" Type="http://schemas.openxmlformats.org/officeDocument/2006/relationships/image" Target="../media/image32.emf"/><Relationship Id="rId12" Type="http://schemas.microsoft.com/office/2007/relationships/hdphoto" Target="../media/hdphoto1.wdp"/><Relationship Id="rId2" Type="http://schemas.openxmlformats.org/officeDocument/2006/relationships/image" Target="../media/image27.emf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emf"/><Relationship Id="rId11" Type="http://schemas.openxmlformats.org/officeDocument/2006/relationships/image" Target="../media/image23.png"/><Relationship Id="rId5" Type="http://schemas.openxmlformats.org/officeDocument/2006/relationships/image" Target="../media/image30.emf"/><Relationship Id="rId15" Type="http://schemas.microsoft.com/office/2007/relationships/hdphoto" Target="../media/hdphoto2.wdp"/><Relationship Id="rId10" Type="http://schemas.openxmlformats.org/officeDocument/2006/relationships/image" Target="../media/image22.png"/><Relationship Id="rId4" Type="http://schemas.openxmlformats.org/officeDocument/2006/relationships/image" Target="../media/image29.emf"/><Relationship Id="rId9" Type="http://schemas.openxmlformats.org/officeDocument/2006/relationships/image" Target="../media/image21.pn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microsoft.com/office/2007/relationships/hdphoto" Target="../media/hdphoto2.wdp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3.emf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3.emf"/><Relationship Id="rId18" Type="http://schemas.openxmlformats.org/officeDocument/2006/relationships/image" Target="../media/image24.png"/><Relationship Id="rId3" Type="http://schemas.openxmlformats.org/officeDocument/2006/relationships/image" Target="../media/image38.svg"/><Relationship Id="rId21" Type="http://schemas.openxmlformats.org/officeDocument/2006/relationships/image" Target="../media/image26.png"/><Relationship Id="rId7" Type="http://schemas.openxmlformats.org/officeDocument/2006/relationships/image" Target="../media/image42.svg"/><Relationship Id="rId12" Type="http://schemas.openxmlformats.org/officeDocument/2006/relationships/image" Target="../media/image20.png"/><Relationship Id="rId17" Type="http://schemas.microsoft.com/office/2007/relationships/hdphoto" Target="../media/hdphoto1.wdp"/><Relationship Id="rId2" Type="http://schemas.openxmlformats.org/officeDocument/2006/relationships/image" Target="../media/image34.png"/><Relationship Id="rId16" Type="http://schemas.openxmlformats.org/officeDocument/2006/relationships/image" Target="../media/image23.png"/><Relationship Id="rId20" Type="http://schemas.microsoft.com/office/2007/relationships/hdphoto" Target="../media/hdphoto2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6.svg"/><Relationship Id="rId5" Type="http://schemas.openxmlformats.org/officeDocument/2006/relationships/image" Target="../media/image40.svg"/><Relationship Id="rId15" Type="http://schemas.openxmlformats.org/officeDocument/2006/relationships/image" Target="../media/image22.png"/><Relationship Id="rId10" Type="http://schemas.openxmlformats.org/officeDocument/2006/relationships/image" Target="../media/image38.png"/><Relationship Id="rId19" Type="http://schemas.openxmlformats.org/officeDocument/2006/relationships/image" Target="../media/image25.png"/><Relationship Id="rId4" Type="http://schemas.openxmlformats.org/officeDocument/2006/relationships/image" Target="../media/image35.png"/><Relationship Id="rId9" Type="http://schemas.openxmlformats.org/officeDocument/2006/relationships/image" Target="../media/image44.svg"/><Relationship Id="rId1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emf"/><Relationship Id="rId12" Type="http://schemas.openxmlformats.org/officeDocument/2006/relationships/image" Target="../media/image24.png"/><Relationship Id="rId2" Type="http://schemas.openxmlformats.org/officeDocument/2006/relationships/diagramData" Target="../diagrams/data1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11" Type="http://schemas.microsoft.com/office/2007/relationships/hdphoto" Target="../media/hdphoto1.wdp"/><Relationship Id="rId5" Type="http://schemas.openxmlformats.org/officeDocument/2006/relationships/diagramColors" Target="../diagrams/colors1.xml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2.png"/><Relationship Id="rId1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emf"/><Relationship Id="rId12" Type="http://schemas.openxmlformats.org/officeDocument/2006/relationships/image" Target="../media/image2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hdphoto" Target="../media/hdphoto1.wdp"/><Relationship Id="rId5" Type="http://schemas.openxmlformats.org/officeDocument/2006/relationships/diagramColors" Target="../diagrams/colors2.xml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2.png"/><Relationship Id="rId1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emf"/><Relationship Id="rId7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microsoft.com/office/2007/relationships/hdphoto" Target="../media/hdphoto2.wdp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3.emf"/><Relationship Id="rId18" Type="http://schemas.openxmlformats.org/officeDocument/2006/relationships/image" Target="../media/image24.png"/><Relationship Id="rId3" Type="http://schemas.openxmlformats.org/officeDocument/2006/relationships/image" Target="../media/image38.svg"/><Relationship Id="rId21" Type="http://schemas.openxmlformats.org/officeDocument/2006/relationships/image" Target="../media/image26.png"/><Relationship Id="rId7" Type="http://schemas.openxmlformats.org/officeDocument/2006/relationships/image" Target="../media/image42.svg"/><Relationship Id="rId12" Type="http://schemas.openxmlformats.org/officeDocument/2006/relationships/image" Target="../media/image20.png"/><Relationship Id="rId17" Type="http://schemas.microsoft.com/office/2007/relationships/hdphoto" Target="../media/hdphoto1.wdp"/><Relationship Id="rId2" Type="http://schemas.openxmlformats.org/officeDocument/2006/relationships/image" Target="../media/image34.png"/><Relationship Id="rId16" Type="http://schemas.openxmlformats.org/officeDocument/2006/relationships/image" Target="../media/image23.png"/><Relationship Id="rId20" Type="http://schemas.microsoft.com/office/2007/relationships/hdphoto" Target="../media/hdphoto2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6.svg"/><Relationship Id="rId5" Type="http://schemas.openxmlformats.org/officeDocument/2006/relationships/image" Target="../media/image40.svg"/><Relationship Id="rId15" Type="http://schemas.openxmlformats.org/officeDocument/2006/relationships/image" Target="../media/image22.png"/><Relationship Id="rId10" Type="http://schemas.openxmlformats.org/officeDocument/2006/relationships/image" Target="../media/image38.png"/><Relationship Id="rId19" Type="http://schemas.openxmlformats.org/officeDocument/2006/relationships/image" Target="../media/image25.png"/><Relationship Id="rId4" Type="http://schemas.openxmlformats.org/officeDocument/2006/relationships/image" Target="../media/image35.png"/><Relationship Id="rId9" Type="http://schemas.openxmlformats.org/officeDocument/2006/relationships/image" Target="../media/image44.svg"/><Relationship Id="rId1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4477E81-90D3-4680-869F-537280B45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12480" t="20033" r="12516" b="1078"/>
          <a:stretch>
            <a:fillRect/>
          </a:stretch>
        </p:blipFill>
        <p:spPr bwMode="auto">
          <a:xfrm>
            <a:off x="0" y="3706"/>
            <a:ext cx="12192000" cy="685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xmlns="" id="{C8AC117B-D66C-46E8-9506-F4F4DBFC42C0}"/>
              </a:ext>
            </a:extLst>
          </p:cNvPr>
          <p:cNvSpPr>
            <a:spLocks noGrp="1"/>
          </p:cNvSpPr>
          <p:nvPr/>
        </p:nvSpPr>
        <p:spPr>
          <a:xfrm>
            <a:off x="567559" y="2954849"/>
            <a:ext cx="11083158" cy="2046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defTabSz="1047620">
              <a:lnSpc>
                <a:spcPct val="100000"/>
              </a:lnSpc>
              <a:defRPr/>
            </a:pPr>
            <a:r>
              <a:rPr lang="en-US" sz="4000" b="1" spc="-150" dirty="0">
                <a:solidFill>
                  <a:srgbClr val="C00000"/>
                </a:solidFill>
                <a:latin typeface="Cambria" pitchFamily="18" charset="0"/>
              </a:rPr>
              <a:t>MEKANISME PELAKSANAAN TUGAS DAN WEWENANG GWPP BINAAN DITJEN BINA PEMBANGUNAN DAERAH</a:t>
            </a:r>
          </a:p>
          <a:p>
            <a:pPr lvl="0" defTabSz="1047620">
              <a:lnSpc>
                <a:spcPct val="100000"/>
              </a:lnSpc>
              <a:defRPr/>
            </a:pPr>
            <a:r>
              <a:rPr lang="en-US" sz="4000" b="1" spc="-150" dirty="0">
                <a:solidFill>
                  <a:srgbClr val="C00000"/>
                </a:solidFill>
                <a:latin typeface="Cambria" pitchFamily="18" charset="0"/>
              </a:rPr>
              <a:t>(TERKAIT SPM DAN DAK)</a:t>
            </a:r>
            <a:endParaRPr lang="id-ID" sz="4000" b="1" spc="-15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04D50231-D0D1-4836-9772-EA8BC0D4B8DC}"/>
              </a:ext>
            </a:extLst>
          </p:cNvPr>
          <p:cNvSpPr txBox="1">
            <a:spLocks/>
          </p:cNvSpPr>
          <p:nvPr/>
        </p:nvSpPr>
        <p:spPr>
          <a:xfrm>
            <a:off x="464767" y="5281901"/>
            <a:ext cx="11277600" cy="1222375"/>
          </a:xfrm>
          <a:prstGeom prst="rect">
            <a:avLst/>
          </a:prstGeom>
        </p:spPr>
        <p:txBody>
          <a:bodyPr vert="horz" anchor="t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B320FB4E-6071-4CAD-AAE4-AEED00BD1737}"/>
              </a:ext>
            </a:extLst>
          </p:cNvPr>
          <p:cNvSpPr txBox="1">
            <a:spLocks/>
          </p:cNvSpPr>
          <p:nvPr/>
        </p:nvSpPr>
        <p:spPr bwMode="auto">
          <a:xfrm>
            <a:off x="81634" y="4705424"/>
            <a:ext cx="12028732" cy="1798852"/>
          </a:xfrm>
          <a:prstGeom prst="rect">
            <a:avLst/>
          </a:prstGeom>
          <a:noFill/>
          <a:ln>
            <a:noFill/>
          </a:ln>
        </p:spPr>
        <p:txBody>
          <a:bodyPr lIns="74295" tIns="37148" rIns="74295" bIns="37148" anchor="ctr"/>
          <a:lstStyle/>
          <a:p>
            <a:pPr algn="ctr"/>
            <a:r>
              <a:rPr lang="en-US" sz="3200" b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id-ID" sz="32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Dr. M. Zamzani B. Tjenreng, ST, M.Si</a:t>
            </a:r>
            <a:endParaRPr lang="en-US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id-ID" sz="2800" b="1" dirty="0" smtClean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Kepala Bagian Perencanaan </a:t>
            </a:r>
            <a:r>
              <a:rPr lang="en-US" sz="2400" b="1" dirty="0" smtClean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DITJEN 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BINA PEMBANGUNAN DAERAH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378D7B0-2BFC-4558-85A1-F3A1689C3899}"/>
              </a:ext>
            </a:extLst>
          </p:cNvPr>
          <p:cNvSpPr txBox="1"/>
          <p:nvPr/>
        </p:nvSpPr>
        <p:spPr>
          <a:xfrm>
            <a:off x="-85431" y="6138491"/>
            <a:ext cx="12377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Rapat</a:t>
            </a:r>
            <a:r>
              <a:rPr lang="en-US" b="1" dirty="0"/>
              <a:t> </a:t>
            </a:r>
            <a:r>
              <a:rPr lang="en-US" b="1" dirty="0" err="1"/>
              <a:t>Penyampaian</a:t>
            </a:r>
            <a:r>
              <a:rPr lang="en-US" b="1" dirty="0"/>
              <a:t> </a:t>
            </a:r>
            <a:r>
              <a:rPr lang="en-US" b="1" dirty="0" err="1"/>
              <a:t>Petunjuk</a:t>
            </a:r>
            <a:r>
              <a:rPr lang="en-US" b="1" dirty="0"/>
              <a:t> </a:t>
            </a:r>
            <a:r>
              <a:rPr lang="en-US" b="1" dirty="0" err="1"/>
              <a:t>Teknis</a:t>
            </a:r>
            <a:r>
              <a:rPr lang="en-US" b="1" dirty="0"/>
              <a:t> </a:t>
            </a:r>
            <a:r>
              <a:rPr lang="en-US" b="1" dirty="0" err="1"/>
              <a:t>Pelaksanaan</a:t>
            </a:r>
            <a:r>
              <a:rPr lang="en-US" b="1" dirty="0"/>
              <a:t> 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/>
              <a:t>Dekonsentrasi</a:t>
            </a:r>
            <a:r>
              <a:rPr lang="en-US" b="1" dirty="0"/>
              <a:t> GWPP TA 2020, </a:t>
            </a:r>
          </a:p>
          <a:p>
            <a:pPr algn="ctr"/>
            <a:r>
              <a:rPr lang="en-US" b="1" dirty="0"/>
              <a:t>Jakarta 12 </a:t>
            </a:r>
            <a:r>
              <a:rPr lang="en-US" b="1" dirty="0" err="1"/>
              <a:t>Februari</a:t>
            </a:r>
            <a:r>
              <a:rPr lang="en-US" b="1" dirty="0"/>
              <a:t> 2020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89934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DEB955D4-E9F6-4A59-8B54-25F4FA871B34}"/>
              </a:ext>
            </a:extLst>
          </p:cNvPr>
          <p:cNvSpPr txBox="1">
            <a:spLocks/>
          </p:cNvSpPr>
          <p:nvPr/>
        </p:nvSpPr>
        <p:spPr>
          <a:xfrm>
            <a:off x="77836" y="1985282"/>
            <a:ext cx="6026176" cy="25471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PERAN GWPP DALAM </a:t>
            </a:r>
            <a:r>
              <a:rPr lang="id-ID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PEMBINAAN DAN PENGAWASAN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1AEA6F9-0C1C-4687-A757-E75CDA856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>
            <a:off x="151393" y="4872717"/>
            <a:ext cx="5858737" cy="7264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07AF53E-A7F0-4AA7-A210-F311007911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23" y="4390370"/>
            <a:ext cx="1406599" cy="14065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D9DDC1D-1AE9-4314-927F-D44600932F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30" y="4252199"/>
            <a:ext cx="1347003" cy="13470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026D4ED-665B-4F48-9A66-D9DAC97BBD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08" y="4027410"/>
            <a:ext cx="1207113" cy="12314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91A2F7DB-5A47-480B-B965-EC1A818682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281" y="2572440"/>
            <a:ext cx="4600554" cy="46005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7EFF558-94C6-4ABA-AA06-B7A9CB126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8317">
            <a:off x="6409694" y="1449228"/>
            <a:ext cx="2037852" cy="20378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266AF1C0-B8DF-4DB1-AE2F-4874D4D65B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610" y="1124728"/>
            <a:ext cx="3327141" cy="33271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EE1111C3-D4F7-466E-85D7-A51C647B6A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8618" y="4083783"/>
            <a:ext cx="3505546" cy="350554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93EC56AD-AB68-461C-B7D4-B38E3F7134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252" y="466507"/>
            <a:ext cx="714257" cy="71425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E43D69D0-FA19-4537-A0E1-D80EB0DEBE8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969" y="3529716"/>
            <a:ext cx="1271649" cy="12822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5810DB3C-4115-4233-A45D-5E5AA7975F4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174" y="4305257"/>
            <a:ext cx="494538" cy="4945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C55C7241-8896-4F31-AE2A-5764DC8BDAF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822" y="3336623"/>
            <a:ext cx="998471" cy="9984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293441EB-7E2D-4B4F-8B01-EEB17A5C90F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05" y="4301454"/>
            <a:ext cx="631299" cy="63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368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Rectangle 163">
            <a:extLst>
              <a:ext uri="{FF2B5EF4-FFF2-40B4-BE49-F238E27FC236}">
                <a16:creationId xmlns:a16="http://schemas.microsoft.com/office/drawing/2014/main" xmlns="" id="{ED2BCF8E-ACB8-484D-9ECB-454234266EA1}"/>
              </a:ext>
            </a:extLst>
          </p:cNvPr>
          <p:cNvSpPr/>
          <p:nvPr/>
        </p:nvSpPr>
        <p:spPr>
          <a:xfrm>
            <a:off x="6630736" y="4213500"/>
            <a:ext cx="4834297" cy="1587464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CF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xmlns="" id="{EC827F47-C237-4C48-B99B-F6C953FE4646}"/>
              </a:ext>
            </a:extLst>
          </p:cNvPr>
          <p:cNvSpPr/>
          <p:nvPr/>
        </p:nvSpPr>
        <p:spPr>
          <a:xfrm>
            <a:off x="823938" y="4053246"/>
            <a:ext cx="5142066" cy="1869107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CF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90C5A735-0F18-40B8-8558-72E6E5C735F9}"/>
              </a:ext>
            </a:extLst>
          </p:cNvPr>
          <p:cNvSpPr/>
          <p:nvPr/>
        </p:nvSpPr>
        <p:spPr bwMode="auto">
          <a:xfrm>
            <a:off x="7951025" y="4417164"/>
            <a:ext cx="3501600" cy="1141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r>
              <a:rPr lang="id-ID" b="1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Hubungan Gubernur sebagai Wakil Pemerintah Pusat dengan Bupati/Walikota bersifat hierarkis fungsional</a:t>
            </a:r>
            <a:endParaRPr 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Tw Cen MT" panose="020B0602020104020603" pitchFamily="34" charset="0"/>
            </a:endParaRPr>
          </a:p>
        </p:txBody>
      </p:sp>
      <p:grpSp>
        <p:nvGrpSpPr>
          <p:cNvPr id="155" name="Group 154">
            <a:extLst>
              <a:ext uri="{FF2B5EF4-FFF2-40B4-BE49-F238E27FC236}">
                <a16:creationId xmlns:a16="http://schemas.microsoft.com/office/drawing/2014/main" xmlns="" id="{62EA7039-2CDE-4B3D-8CEB-3525B0D5732B}"/>
              </a:ext>
            </a:extLst>
          </p:cNvPr>
          <p:cNvGrpSpPr/>
          <p:nvPr/>
        </p:nvGrpSpPr>
        <p:grpSpPr>
          <a:xfrm>
            <a:off x="104271" y="1026127"/>
            <a:ext cx="11788924" cy="2560574"/>
            <a:chOff x="104271" y="822452"/>
            <a:chExt cx="11788924" cy="2560574"/>
          </a:xfrm>
        </p:grpSpPr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xmlns="" id="{5537C722-255C-4D55-8C11-46165A5350AF}"/>
                </a:ext>
              </a:extLst>
            </p:cNvPr>
            <p:cNvCxnSpPr>
              <a:cxnSpLocks/>
            </p:cNvCxnSpPr>
            <p:nvPr/>
          </p:nvCxnSpPr>
          <p:spPr>
            <a:xfrm>
              <a:off x="10441452" y="2651486"/>
              <a:ext cx="349084" cy="0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xmlns="" id="{E44E2E20-9791-4A9E-9F68-08A059C4848D}"/>
                </a:ext>
              </a:extLst>
            </p:cNvPr>
            <p:cNvCxnSpPr>
              <a:cxnSpLocks/>
            </p:cNvCxnSpPr>
            <p:nvPr/>
          </p:nvCxnSpPr>
          <p:spPr>
            <a:xfrm>
              <a:off x="10441452" y="1393974"/>
              <a:ext cx="349084" cy="0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xmlns="" id="{6D3DE016-D5BE-4512-B3A0-682477A0808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09445" y="1373387"/>
              <a:ext cx="0" cy="1236900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xmlns="" id="{D92AF98F-E419-49B3-8009-6218E22AB8A5}"/>
                </a:ext>
              </a:extLst>
            </p:cNvPr>
            <p:cNvCxnSpPr>
              <a:cxnSpLocks/>
            </p:cNvCxnSpPr>
            <p:nvPr/>
          </p:nvCxnSpPr>
          <p:spPr>
            <a:xfrm>
              <a:off x="5079217" y="1411087"/>
              <a:ext cx="542528" cy="0"/>
            </a:xfrm>
            <a:prstGeom prst="line">
              <a:avLst/>
            </a:prstGeom>
            <a:ln w="28575">
              <a:solidFill>
                <a:srgbClr val="CF454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xmlns="" id="{C2F1DA4E-2AEF-451E-9B24-6287AC1D64B0}"/>
                </a:ext>
              </a:extLst>
            </p:cNvPr>
            <p:cNvCxnSpPr>
              <a:cxnSpLocks/>
            </p:cNvCxnSpPr>
            <p:nvPr/>
          </p:nvCxnSpPr>
          <p:spPr>
            <a:xfrm>
              <a:off x="5079217" y="2545936"/>
              <a:ext cx="542528" cy="0"/>
            </a:xfrm>
            <a:prstGeom prst="line">
              <a:avLst/>
            </a:prstGeom>
            <a:ln w="28575">
              <a:solidFill>
                <a:srgbClr val="CF454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27404D34-A03C-47B5-B4AB-59D9D6CB7A10}"/>
                </a:ext>
              </a:extLst>
            </p:cNvPr>
            <p:cNvSpPr/>
            <p:nvPr/>
          </p:nvSpPr>
          <p:spPr>
            <a:xfrm>
              <a:off x="104271" y="2610287"/>
              <a:ext cx="146219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id-ID" b="1" dirty="0">
                  <a:solidFill>
                    <a:srgbClr val="780E0E"/>
                  </a:solidFill>
                  <a:latin typeface="Tw Cen MT" panose="020B0602020104020603" pitchFamily="34" charset="0"/>
                </a:rPr>
                <a:t>PEMERINTAH</a:t>
              </a:r>
              <a:endParaRPr lang="th-TH" b="1" dirty="0">
                <a:solidFill>
                  <a:srgbClr val="780E0E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38" name="Circle: Hollow 37">
              <a:extLst>
                <a:ext uri="{FF2B5EF4-FFF2-40B4-BE49-F238E27FC236}">
                  <a16:creationId xmlns:a16="http://schemas.microsoft.com/office/drawing/2014/main" xmlns="" id="{F6B4677C-B479-437C-B46E-8200FC2EC64D}"/>
                </a:ext>
              </a:extLst>
            </p:cNvPr>
            <p:cNvSpPr/>
            <p:nvPr/>
          </p:nvSpPr>
          <p:spPr>
            <a:xfrm>
              <a:off x="313096" y="1645646"/>
              <a:ext cx="1005840" cy="1005840"/>
            </a:xfrm>
            <a:prstGeom prst="donut">
              <a:avLst>
                <a:gd name="adj" fmla="val 8016"/>
              </a:avLst>
            </a:prstGeom>
            <a:solidFill>
              <a:srgbClr val="780E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solidFill>
                  <a:schemeClr val="tx1"/>
                </a:solidFill>
              </a:endParaRPr>
            </a:p>
          </p:txBody>
        </p:sp>
        <p:pic>
          <p:nvPicPr>
            <p:cNvPr id="40" name="Graphic 39" descr="Bank">
              <a:extLst>
                <a:ext uri="{FF2B5EF4-FFF2-40B4-BE49-F238E27FC236}">
                  <a16:creationId xmlns:a16="http://schemas.microsoft.com/office/drawing/2014/main" xmlns="" id="{63CEEC6A-E930-4F38-B23F-B14B778FA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479679" y="1808929"/>
              <a:ext cx="679274" cy="679274"/>
            </a:xfrm>
            <a:prstGeom prst="rect">
              <a:avLst/>
            </a:prstGeom>
          </p:spPr>
        </p:pic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xmlns="" id="{71C4FFC2-D68C-4522-8A4A-FEA8265D5F0A}"/>
                </a:ext>
              </a:extLst>
            </p:cNvPr>
            <p:cNvCxnSpPr>
              <a:stCxn id="38" idx="0"/>
            </p:cNvCxnSpPr>
            <p:nvPr/>
          </p:nvCxnSpPr>
          <p:spPr>
            <a:xfrm flipV="1">
              <a:off x="816016" y="1188720"/>
              <a:ext cx="0" cy="456926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xmlns="" id="{365B1589-D343-4951-A1ED-96C89288008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3938" y="2903419"/>
              <a:ext cx="0" cy="183261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xmlns="" id="{B87B80AA-9365-4167-AFDE-C366D9AFB733}"/>
                </a:ext>
              </a:extLst>
            </p:cNvPr>
            <p:cNvCxnSpPr>
              <a:cxnSpLocks/>
            </p:cNvCxnSpPr>
            <p:nvPr/>
          </p:nvCxnSpPr>
          <p:spPr>
            <a:xfrm>
              <a:off x="810936" y="1188720"/>
              <a:ext cx="1237029" cy="0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xmlns="" id="{7779F316-F427-41CA-AA6E-5EF185642BDC}"/>
                </a:ext>
              </a:extLst>
            </p:cNvPr>
            <p:cNvCxnSpPr>
              <a:cxnSpLocks/>
            </p:cNvCxnSpPr>
            <p:nvPr/>
          </p:nvCxnSpPr>
          <p:spPr>
            <a:xfrm>
              <a:off x="810936" y="3113151"/>
              <a:ext cx="1237029" cy="0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ounded Rectangle 11">
              <a:extLst>
                <a:ext uri="{FF2B5EF4-FFF2-40B4-BE49-F238E27FC236}">
                  <a16:creationId xmlns:a16="http://schemas.microsoft.com/office/drawing/2014/main" xmlns="" id="{147C0832-57D6-4AB9-833C-C41E400F250B}"/>
                </a:ext>
              </a:extLst>
            </p:cNvPr>
            <p:cNvSpPr/>
            <p:nvPr/>
          </p:nvSpPr>
          <p:spPr bwMode="auto">
            <a:xfrm>
              <a:off x="2047966" y="918845"/>
              <a:ext cx="1667104" cy="539750"/>
            </a:xfrm>
            <a:prstGeom prst="roundRect">
              <a:avLst>
                <a:gd name="adj" fmla="val 50000"/>
              </a:avLst>
            </a:prstGeom>
            <a:solidFill>
              <a:srgbClr val="619EB3"/>
            </a:solidFill>
            <a:ln>
              <a:solidFill>
                <a:srgbClr val="780E0E"/>
              </a:solidFill>
            </a:ln>
            <a:effectLst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400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56" name="Rounded Rectangle 11">
              <a:extLst>
                <a:ext uri="{FF2B5EF4-FFF2-40B4-BE49-F238E27FC236}">
                  <a16:creationId xmlns:a16="http://schemas.microsoft.com/office/drawing/2014/main" xmlns="" id="{B80B85DA-17E1-4E5C-98B2-4F6B317F04D1}"/>
                </a:ext>
              </a:extLst>
            </p:cNvPr>
            <p:cNvSpPr/>
            <p:nvPr/>
          </p:nvSpPr>
          <p:spPr bwMode="auto">
            <a:xfrm>
              <a:off x="2047966" y="2843276"/>
              <a:ext cx="1667104" cy="539750"/>
            </a:xfrm>
            <a:prstGeom prst="roundRect">
              <a:avLst>
                <a:gd name="adj" fmla="val 50000"/>
              </a:avLst>
            </a:prstGeom>
            <a:solidFill>
              <a:srgbClr val="619EB3"/>
            </a:solidFill>
            <a:ln>
              <a:solidFill>
                <a:srgbClr val="780E0E"/>
              </a:solidFill>
            </a:ln>
            <a:effectLst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400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xmlns="" id="{2B4970AE-A068-481A-B2FE-1EA1CF2B1C31}"/>
                </a:ext>
              </a:extLst>
            </p:cNvPr>
            <p:cNvSpPr/>
            <p:nvPr/>
          </p:nvSpPr>
          <p:spPr>
            <a:xfrm>
              <a:off x="2143174" y="1004054"/>
              <a:ext cx="14766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PEMBINAAN </a:t>
              </a:r>
              <a:endParaRPr lang="th-TH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xmlns="" id="{7C8F114D-F712-49C4-8B38-270E86580B0A}"/>
                </a:ext>
              </a:extLst>
            </p:cNvPr>
            <p:cNvSpPr/>
            <p:nvPr/>
          </p:nvSpPr>
          <p:spPr>
            <a:xfrm>
              <a:off x="2060558" y="2958370"/>
              <a:ext cx="16419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PENGAWASAN</a:t>
              </a:r>
              <a:endParaRPr lang="th-TH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xmlns="" id="{2FCDB2D3-4057-4260-B3FA-4287CB82D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81517" y="1458595"/>
              <a:ext cx="0" cy="1384681"/>
            </a:xfrm>
            <a:prstGeom prst="line">
              <a:avLst/>
            </a:prstGeom>
            <a:ln w="28575">
              <a:solidFill>
                <a:srgbClr val="CF454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xmlns="" id="{AAAA8C2A-C71D-49ED-B367-18F3B7E97AA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81517" y="1449034"/>
              <a:ext cx="1566748" cy="654048"/>
            </a:xfrm>
            <a:prstGeom prst="straightConnector1">
              <a:avLst/>
            </a:prstGeom>
            <a:ln w="28575">
              <a:solidFill>
                <a:srgbClr val="CF4545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xmlns="" id="{875294D5-7886-49DB-9BE2-788963D4D046}"/>
                </a:ext>
              </a:extLst>
            </p:cNvPr>
            <p:cNvCxnSpPr>
              <a:cxnSpLocks/>
            </p:cNvCxnSpPr>
            <p:nvPr/>
          </p:nvCxnSpPr>
          <p:spPr>
            <a:xfrm>
              <a:off x="2881517" y="2109431"/>
              <a:ext cx="1562582" cy="375273"/>
            </a:xfrm>
            <a:prstGeom prst="straightConnector1">
              <a:avLst/>
            </a:prstGeom>
            <a:ln w="28575">
              <a:solidFill>
                <a:srgbClr val="CF4545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68">
              <a:extLst>
                <a:ext uri="{FF2B5EF4-FFF2-40B4-BE49-F238E27FC236}">
                  <a16:creationId xmlns:a16="http://schemas.microsoft.com/office/drawing/2014/main" xmlns="" id="{653BCCEB-9D38-4A29-8668-0F7F68CFD13C}"/>
                </a:ext>
              </a:extLst>
            </p:cNvPr>
            <p:cNvSpPr/>
            <p:nvPr/>
          </p:nvSpPr>
          <p:spPr>
            <a:xfrm>
              <a:off x="2842299" y="2061493"/>
              <a:ext cx="81213" cy="81213"/>
            </a:xfrm>
            <a:prstGeom prst="ellipse">
              <a:avLst/>
            </a:prstGeom>
            <a:solidFill>
              <a:srgbClr val="CF45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75" name="Circle: Hollow 74">
              <a:extLst>
                <a:ext uri="{FF2B5EF4-FFF2-40B4-BE49-F238E27FC236}">
                  <a16:creationId xmlns:a16="http://schemas.microsoft.com/office/drawing/2014/main" xmlns="" id="{D516283F-1C4F-4CCB-A7C4-F2EF16D6E902}"/>
                </a:ext>
              </a:extLst>
            </p:cNvPr>
            <p:cNvSpPr/>
            <p:nvPr/>
          </p:nvSpPr>
          <p:spPr>
            <a:xfrm>
              <a:off x="4435796" y="2250515"/>
              <a:ext cx="643421" cy="643421"/>
            </a:xfrm>
            <a:prstGeom prst="donut">
              <a:avLst>
                <a:gd name="adj" fmla="val 8016"/>
              </a:avLst>
            </a:prstGeom>
            <a:solidFill>
              <a:srgbClr val="CF4545"/>
            </a:solidFill>
            <a:ln>
              <a:solidFill>
                <a:srgbClr val="780E0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solidFill>
                  <a:schemeClr val="tx1"/>
                </a:solidFill>
              </a:endParaRPr>
            </a:p>
          </p:txBody>
        </p:sp>
        <p:sp>
          <p:nvSpPr>
            <p:cNvPr id="76" name="Circle: Hollow 75">
              <a:extLst>
                <a:ext uri="{FF2B5EF4-FFF2-40B4-BE49-F238E27FC236}">
                  <a16:creationId xmlns:a16="http://schemas.microsoft.com/office/drawing/2014/main" xmlns="" id="{3E0FC9A0-23F7-4747-9868-74EB9CFEF034}"/>
                </a:ext>
              </a:extLst>
            </p:cNvPr>
            <p:cNvSpPr/>
            <p:nvPr/>
          </p:nvSpPr>
          <p:spPr>
            <a:xfrm>
              <a:off x="4435796" y="1100492"/>
              <a:ext cx="643421" cy="643421"/>
            </a:xfrm>
            <a:prstGeom prst="donut">
              <a:avLst>
                <a:gd name="adj" fmla="val 801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solidFill>
                  <a:schemeClr val="tx1"/>
                </a:solidFill>
              </a:endParaRPr>
            </a:p>
          </p:txBody>
        </p:sp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xmlns="" id="{28E86571-1521-4E21-989C-E2155BB6D2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7137" y="2412869"/>
              <a:ext cx="289042" cy="375273"/>
            </a:xfrm>
            <a:prstGeom prst="rect">
              <a:avLst/>
            </a:prstGeom>
          </p:spPr>
        </p:pic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xmlns="" id="{EBED8C7C-9E97-4923-A01A-51A76C750F72}"/>
                </a:ext>
              </a:extLst>
            </p:cNvPr>
            <p:cNvSpPr/>
            <p:nvPr/>
          </p:nvSpPr>
          <p:spPr>
            <a:xfrm>
              <a:off x="4199259" y="822452"/>
              <a:ext cx="114967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sz="1600" b="1" dirty="0">
                  <a:solidFill>
                    <a:srgbClr val="CF4545"/>
                  </a:solidFill>
                  <a:latin typeface="Tw Cen MT" panose="020B0602020104020603" pitchFamily="34" charset="0"/>
                </a:rPr>
                <a:t>K/L TEKNIS</a:t>
              </a:r>
              <a:endParaRPr lang="th-TH" sz="1600" b="1" dirty="0">
                <a:solidFill>
                  <a:srgbClr val="CF4545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xmlns="" id="{6AEAEE57-3030-445E-B168-83E012F91C73}"/>
                </a:ext>
              </a:extLst>
            </p:cNvPr>
            <p:cNvSpPr/>
            <p:nvPr/>
          </p:nvSpPr>
          <p:spPr>
            <a:xfrm>
              <a:off x="4084230" y="2893936"/>
              <a:ext cx="137973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sz="1600" b="1" dirty="0">
                  <a:solidFill>
                    <a:srgbClr val="CF4545"/>
                  </a:solidFill>
                  <a:latin typeface="Tw Cen MT" panose="020B0602020104020603" pitchFamily="34" charset="0"/>
                </a:rPr>
                <a:t>KEMENDAGRI</a:t>
              </a:r>
              <a:endParaRPr lang="th-TH" sz="1600" b="1" dirty="0">
                <a:solidFill>
                  <a:srgbClr val="CF4545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97" name="Rounded Rectangle 35">
              <a:extLst>
                <a:ext uri="{FF2B5EF4-FFF2-40B4-BE49-F238E27FC236}">
                  <a16:creationId xmlns:a16="http://schemas.microsoft.com/office/drawing/2014/main" xmlns="" id="{812DC6F8-3A57-4909-AE0E-DACA1BB4BBCC}"/>
                </a:ext>
              </a:extLst>
            </p:cNvPr>
            <p:cNvSpPr/>
            <p:nvPr/>
          </p:nvSpPr>
          <p:spPr bwMode="auto">
            <a:xfrm>
              <a:off x="5603506" y="1188720"/>
              <a:ext cx="1102659" cy="461963"/>
            </a:xfrm>
            <a:prstGeom prst="roundRect">
              <a:avLst/>
            </a:prstGeom>
            <a:solidFill>
              <a:srgbClr val="619EB3"/>
            </a:solidFill>
            <a:ln>
              <a:solidFill>
                <a:srgbClr val="CF4545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BINWAS </a:t>
              </a:r>
              <a:r>
                <a:rPr lang="en-US" sz="14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TEKNIS</a:t>
              </a:r>
              <a:endParaRPr lang="th-TH" sz="1400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98" name="Rounded Rectangle 35">
              <a:extLst>
                <a:ext uri="{FF2B5EF4-FFF2-40B4-BE49-F238E27FC236}">
                  <a16:creationId xmlns:a16="http://schemas.microsoft.com/office/drawing/2014/main" xmlns="" id="{2F8CFDE7-175C-4475-A0E6-8B49891E0F00}"/>
                </a:ext>
              </a:extLst>
            </p:cNvPr>
            <p:cNvSpPr/>
            <p:nvPr/>
          </p:nvSpPr>
          <p:spPr bwMode="auto">
            <a:xfrm>
              <a:off x="5603506" y="2317049"/>
              <a:ext cx="1102659" cy="461963"/>
            </a:xfrm>
            <a:prstGeom prst="roundRect">
              <a:avLst/>
            </a:prstGeom>
            <a:solidFill>
              <a:srgbClr val="619EB3"/>
            </a:solidFill>
            <a:ln>
              <a:solidFill>
                <a:srgbClr val="CF4545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BINWAS </a:t>
              </a:r>
              <a:r>
                <a:rPr lang="en-US" sz="14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UMUM</a:t>
              </a:r>
              <a:endParaRPr lang="th-TH" sz="1400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cxnSp>
          <p:nvCxnSpPr>
            <p:cNvPr id="102" name="Straight Arrow Connector 101">
              <a:extLst>
                <a:ext uri="{FF2B5EF4-FFF2-40B4-BE49-F238E27FC236}">
                  <a16:creationId xmlns:a16="http://schemas.microsoft.com/office/drawing/2014/main" xmlns="" id="{68475056-D49A-470A-B928-4B63BDDD5ACD}"/>
                </a:ext>
              </a:extLst>
            </p:cNvPr>
            <p:cNvCxnSpPr>
              <a:cxnSpLocks/>
            </p:cNvCxnSpPr>
            <p:nvPr/>
          </p:nvCxnSpPr>
          <p:spPr>
            <a:xfrm>
              <a:off x="6986995" y="1962622"/>
              <a:ext cx="310191" cy="0"/>
            </a:xfrm>
            <a:prstGeom prst="straightConnector1">
              <a:avLst/>
            </a:prstGeom>
            <a:ln w="28575">
              <a:solidFill>
                <a:srgbClr val="CF4545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5" name="Graphic 104" descr="Tools">
              <a:extLst>
                <a:ext uri="{FF2B5EF4-FFF2-40B4-BE49-F238E27FC236}">
                  <a16:creationId xmlns:a16="http://schemas.microsoft.com/office/drawing/2014/main" xmlns="" id="{A8186FE3-5D03-4393-97CB-16993D9693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555692" y="1216965"/>
              <a:ext cx="405472" cy="405472"/>
            </a:xfrm>
            <a:prstGeom prst="rect">
              <a:avLst/>
            </a:prstGeom>
          </p:spPr>
        </p:pic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xmlns="" id="{01928A62-C55B-425C-9F81-8D78F4C76D33}"/>
                </a:ext>
              </a:extLst>
            </p:cNvPr>
            <p:cNvCxnSpPr>
              <a:cxnSpLocks/>
            </p:cNvCxnSpPr>
            <p:nvPr/>
          </p:nvCxnSpPr>
          <p:spPr>
            <a:xfrm>
              <a:off x="6706165" y="1411087"/>
              <a:ext cx="227490" cy="0"/>
            </a:xfrm>
            <a:prstGeom prst="line">
              <a:avLst/>
            </a:prstGeom>
            <a:ln w="28575">
              <a:solidFill>
                <a:srgbClr val="CF454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xmlns="" id="{D8F9839D-BC85-4497-8187-005F0674D097}"/>
                </a:ext>
              </a:extLst>
            </p:cNvPr>
            <p:cNvCxnSpPr>
              <a:cxnSpLocks/>
            </p:cNvCxnSpPr>
            <p:nvPr/>
          </p:nvCxnSpPr>
          <p:spPr>
            <a:xfrm>
              <a:off x="6706165" y="2545936"/>
              <a:ext cx="227490" cy="0"/>
            </a:xfrm>
            <a:prstGeom prst="line">
              <a:avLst/>
            </a:prstGeom>
            <a:ln w="28575">
              <a:solidFill>
                <a:srgbClr val="CF454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4214258F-7C22-45D8-B868-AE5422B3833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60325" y="1393974"/>
              <a:ext cx="0" cy="1151962"/>
            </a:xfrm>
            <a:prstGeom prst="line">
              <a:avLst/>
            </a:prstGeom>
            <a:ln w="28575">
              <a:solidFill>
                <a:srgbClr val="CF454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Rounded Rectangle 11">
              <a:extLst>
                <a:ext uri="{FF2B5EF4-FFF2-40B4-BE49-F238E27FC236}">
                  <a16:creationId xmlns:a16="http://schemas.microsoft.com/office/drawing/2014/main" xmlns="" id="{932A4750-10F2-4EDF-B30A-2859810ECC34}"/>
                </a:ext>
              </a:extLst>
            </p:cNvPr>
            <p:cNvSpPr/>
            <p:nvPr/>
          </p:nvSpPr>
          <p:spPr bwMode="auto">
            <a:xfrm>
              <a:off x="7316918" y="1710765"/>
              <a:ext cx="1667104" cy="539750"/>
            </a:xfrm>
            <a:prstGeom prst="roundRect">
              <a:avLst>
                <a:gd name="adj" fmla="val 50000"/>
              </a:avLst>
            </a:prstGeom>
            <a:solidFill>
              <a:srgbClr val="619EB3"/>
            </a:solidFill>
            <a:ln>
              <a:solidFill>
                <a:srgbClr val="780E0E"/>
              </a:solidFill>
            </a:ln>
            <a:effectLst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400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xmlns="" id="{BC73BDE6-94CB-4DC5-8500-7C5E621A19EC}"/>
                </a:ext>
              </a:extLst>
            </p:cNvPr>
            <p:cNvSpPr/>
            <p:nvPr/>
          </p:nvSpPr>
          <p:spPr>
            <a:xfrm>
              <a:off x="7585589" y="1816993"/>
              <a:ext cx="113037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PROVINSI</a:t>
              </a:r>
              <a:endParaRPr lang="th-TH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xmlns="" id="{5BCDDF56-07A6-42FD-8650-A39719BA129C}"/>
                </a:ext>
              </a:extLst>
            </p:cNvPr>
            <p:cNvCxnSpPr>
              <a:cxnSpLocks/>
            </p:cNvCxnSpPr>
            <p:nvPr/>
          </p:nvCxnSpPr>
          <p:spPr>
            <a:xfrm>
              <a:off x="8194254" y="1373386"/>
              <a:ext cx="955842" cy="0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xmlns="" id="{E36F6346-BB90-4C4C-84CC-F06F57C19AC6}"/>
                </a:ext>
              </a:extLst>
            </p:cNvPr>
            <p:cNvCxnSpPr>
              <a:cxnSpLocks/>
            </p:cNvCxnSpPr>
            <p:nvPr/>
          </p:nvCxnSpPr>
          <p:spPr>
            <a:xfrm>
              <a:off x="8194254" y="2651486"/>
              <a:ext cx="944222" cy="0"/>
            </a:xfrm>
            <a:prstGeom prst="line">
              <a:avLst/>
            </a:prstGeom>
            <a:ln w="28575">
              <a:solidFill>
                <a:srgbClr val="780E0E"/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Rounded Rectangle 35">
              <a:extLst>
                <a:ext uri="{FF2B5EF4-FFF2-40B4-BE49-F238E27FC236}">
                  <a16:creationId xmlns:a16="http://schemas.microsoft.com/office/drawing/2014/main" xmlns="" id="{7922989D-7B1A-4411-896B-90372C907624}"/>
                </a:ext>
              </a:extLst>
            </p:cNvPr>
            <p:cNvSpPr/>
            <p:nvPr/>
          </p:nvSpPr>
          <p:spPr bwMode="auto">
            <a:xfrm>
              <a:off x="9138476" y="893118"/>
              <a:ext cx="1350874" cy="1001712"/>
            </a:xfrm>
            <a:prstGeom prst="roundRect">
              <a:avLst>
                <a:gd name="adj" fmla="val 6930"/>
              </a:avLst>
            </a:prstGeom>
            <a:solidFill>
              <a:schemeClr val="bg2">
                <a:lumMod val="90000"/>
              </a:schemeClr>
            </a:solidFill>
            <a:ln>
              <a:solidFill>
                <a:srgbClr val="CF4545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 err="1">
                  <a:solidFill>
                    <a:srgbClr val="CF4545"/>
                  </a:solidFill>
                  <a:latin typeface="Tw Cen MT" panose="020B0602020104020603" pitchFamily="34" charset="0"/>
                </a:rPr>
                <a:t>Gubernur</a:t>
              </a:r>
              <a:r>
                <a:rPr lang="en-US" sz="1600" dirty="0">
                  <a:solidFill>
                    <a:srgbClr val="CF4545"/>
                  </a:solidFill>
                  <a:latin typeface="Tw Cen MT" panose="020B0602020104020603" pitchFamily="34" charset="0"/>
                </a:rPr>
                <a:t> </a:t>
              </a:r>
              <a:r>
                <a:rPr lang="en-US" sz="1600" dirty="0" err="1">
                  <a:solidFill>
                    <a:srgbClr val="CF4545"/>
                  </a:solidFill>
                  <a:latin typeface="Tw Cen MT" panose="020B0602020104020603" pitchFamily="34" charset="0"/>
                </a:rPr>
                <a:t>sebagai</a:t>
              </a:r>
              <a:r>
                <a:rPr lang="en-US" sz="1600" dirty="0">
                  <a:solidFill>
                    <a:srgbClr val="CF4545"/>
                  </a:solidFill>
                  <a:latin typeface="Tw Cen MT" panose="020B0602020104020603" pitchFamily="34" charset="0"/>
                </a:rPr>
                <a:t> </a:t>
              </a:r>
              <a:r>
                <a:rPr lang="en-US" sz="1600" dirty="0" err="1">
                  <a:solidFill>
                    <a:srgbClr val="CF4545"/>
                  </a:solidFill>
                  <a:latin typeface="Tw Cen MT" panose="020B0602020104020603" pitchFamily="34" charset="0"/>
                </a:rPr>
                <a:t>Kepala</a:t>
              </a:r>
              <a:r>
                <a:rPr lang="en-US" sz="1600" dirty="0">
                  <a:solidFill>
                    <a:srgbClr val="CF4545"/>
                  </a:solidFill>
                  <a:latin typeface="Tw Cen MT" panose="020B0602020104020603" pitchFamily="34" charset="0"/>
                </a:rPr>
                <a:t> Daerah</a:t>
              </a:r>
              <a:endParaRPr lang="th-TH" sz="1600" dirty="0">
                <a:solidFill>
                  <a:srgbClr val="CF4545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45" name="Rounded Rectangle 35">
              <a:extLst>
                <a:ext uri="{FF2B5EF4-FFF2-40B4-BE49-F238E27FC236}">
                  <a16:creationId xmlns:a16="http://schemas.microsoft.com/office/drawing/2014/main" xmlns="" id="{7A39D093-15DC-4476-82CB-442746E55A06}"/>
                </a:ext>
              </a:extLst>
            </p:cNvPr>
            <p:cNvSpPr/>
            <p:nvPr/>
          </p:nvSpPr>
          <p:spPr bwMode="auto">
            <a:xfrm>
              <a:off x="9138476" y="2157946"/>
              <a:ext cx="1350874" cy="1001712"/>
            </a:xfrm>
            <a:prstGeom prst="roundRect">
              <a:avLst>
                <a:gd name="adj" fmla="val 6930"/>
              </a:avLst>
            </a:prstGeom>
            <a:solidFill>
              <a:srgbClr val="619EB3"/>
            </a:solidFill>
            <a:ln>
              <a:solidFill>
                <a:srgbClr val="CF4545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GWPP </a:t>
              </a:r>
            </a:p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b="1" dirty="0" err="1">
                  <a:solidFill>
                    <a:schemeClr val="bg1"/>
                  </a:solidFill>
                  <a:latin typeface="Tw Cen MT" panose="020B0602020104020603" pitchFamily="34" charset="0"/>
                </a:rPr>
                <a:t>Binwas</a:t>
              </a:r>
              <a:r>
                <a:rPr lang="en-US" sz="16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 </a:t>
              </a:r>
              <a:r>
                <a:rPr lang="en-US" sz="1600" b="1" dirty="0" err="1">
                  <a:solidFill>
                    <a:schemeClr val="bg1"/>
                  </a:solidFill>
                  <a:latin typeface="Tw Cen MT" panose="020B0602020104020603" pitchFamily="34" charset="0"/>
                </a:rPr>
                <a:t>umum</a:t>
              </a:r>
              <a:r>
                <a:rPr lang="en-US" sz="16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 dan </a:t>
              </a:r>
              <a:r>
                <a:rPr lang="en-US" sz="1600" b="1" dirty="0" err="1">
                  <a:solidFill>
                    <a:schemeClr val="bg1"/>
                  </a:solidFill>
                  <a:latin typeface="Tw Cen MT" panose="020B0602020104020603" pitchFamily="34" charset="0"/>
                </a:rPr>
                <a:t>teknis</a:t>
              </a:r>
              <a:endParaRPr lang="th-TH" sz="1600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53" name="Rounded Rectangle 35">
              <a:extLst>
                <a:ext uri="{FF2B5EF4-FFF2-40B4-BE49-F238E27FC236}">
                  <a16:creationId xmlns:a16="http://schemas.microsoft.com/office/drawing/2014/main" xmlns="" id="{45A68CF9-4322-4720-97EA-B6F3925D3E83}"/>
                </a:ext>
              </a:extLst>
            </p:cNvPr>
            <p:cNvSpPr/>
            <p:nvPr/>
          </p:nvSpPr>
          <p:spPr bwMode="auto">
            <a:xfrm>
              <a:off x="10790536" y="1188720"/>
              <a:ext cx="1102659" cy="461963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rgbClr val="CF4545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rgbClr val="CF4545"/>
                  </a:solidFill>
                  <a:latin typeface="Tw Cen MT" panose="020B0602020104020603" pitchFamily="34" charset="0"/>
                </a:rPr>
                <a:t>OPD PROVINSI</a:t>
              </a:r>
              <a:endParaRPr lang="th-TH" sz="1400" dirty="0">
                <a:solidFill>
                  <a:srgbClr val="CF4545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54" name="Rounded Rectangle 35">
              <a:extLst>
                <a:ext uri="{FF2B5EF4-FFF2-40B4-BE49-F238E27FC236}">
                  <a16:creationId xmlns:a16="http://schemas.microsoft.com/office/drawing/2014/main" xmlns="" id="{7A62614E-6A0C-4E61-9C22-2F506502DC37}"/>
                </a:ext>
              </a:extLst>
            </p:cNvPr>
            <p:cNvSpPr/>
            <p:nvPr/>
          </p:nvSpPr>
          <p:spPr bwMode="auto">
            <a:xfrm>
              <a:off x="10790536" y="2317049"/>
              <a:ext cx="1102659" cy="461963"/>
            </a:xfrm>
            <a:prstGeom prst="roundRect">
              <a:avLst/>
            </a:prstGeom>
            <a:solidFill>
              <a:srgbClr val="619EB3"/>
            </a:solidFill>
            <a:ln>
              <a:solidFill>
                <a:srgbClr val="CF4545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KAB/KOTA</a:t>
              </a:r>
              <a:endParaRPr lang="th-TH" sz="1400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</p:grpSp>
      <p:sp>
        <p:nvSpPr>
          <p:cNvPr id="157" name="Rectangle 156">
            <a:extLst>
              <a:ext uri="{FF2B5EF4-FFF2-40B4-BE49-F238E27FC236}">
                <a16:creationId xmlns:a16="http://schemas.microsoft.com/office/drawing/2014/main" xmlns="" id="{0EDEFDB3-5EBC-46FE-A84C-C80916237B8B}"/>
              </a:ext>
            </a:extLst>
          </p:cNvPr>
          <p:cNvSpPr/>
          <p:nvPr/>
        </p:nvSpPr>
        <p:spPr bwMode="auto">
          <a:xfrm>
            <a:off x="1032681" y="4053247"/>
            <a:ext cx="4677440" cy="461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r>
              <a:rPr lang="en-US" sz="2000" b="1" dirty="0" err="1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Gubernur</a:t>
            </a:r>
            <a:r>
              <a:rPr lang="en-US" sz="2000" b="1" dirty="0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b="1" dirty="0" err="1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Sebagai</a:t>
            </a:r>
            <a:r>
              <a:rPr lang="en-US" sz="2000" b="1" dirty="0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Wakil </a:t>
            </a:r>
            <a:r>
              <a:rPr lang="en-US" sz="2000" b="1" dirty="0" err="1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sz="2000" b="1" dirty="0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Pusat </a:t>
            </a:r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xmlns="" id="{86097FAB-08B8-4B1B-B96D-4D39350FD4AC}"/>
              </a:ext>
            </a:extLst>
          </p:cNvPr>
          <p:cNvSpPr/>
          <p:nvPr/>
        </p:nvSpPr>
        <p:spPr>
          <a:xfrm>
            <a:off x="1243889" y="4545567"/>
            <a:ext cx="45643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Melaksanakan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Pembinaan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Pengawasan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penyelenggaraan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urusan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yang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menjadi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kewenangan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kabupaten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kota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xmlns="" id="{16DB04CA-1551-4AC7-A8E7-9524D26FE513}"/>
              </a:ext>
            </a:extLst>
          </p:cNvPr>
          <p:cNvSpPr/>
          <p:nvPr/>
        </p:nvSpPr>
        <p:spPr>
          <a:xfrm>
            <a:off x="1131705" y="4619634"/>
            <a:ext cx="83439" cy="776521"/>
          </a:xfrm>
          <a:prstGeom prst="rect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63" name="Right Triangle 162">
            <a:extLst>
              <a:ext uri="{FF2B5EF4-FFF2-40B4-BE49-F238E27FC236}">
                <a16:creationId xmlns:a16="http://schemas.microsoft.com/office/drawing/2014/main" xmlns="" id="{5CDDE3EE-B47C-40E5-A7F4-D1DD5E590CF3}"/>
              </a:ext>
            </a:extLst>
          </p:cNvPr>
          <p:cNvSpPr/>
          <p:nvPr/>
        </p:nvSpPr>
        <p:spPr>
          <a:xfrm rot="13500000">
            <a:off x="5678036" y="4704889"/>
            <a:ext cx="604684" cy="604684"/>
          </a:xfrm>
          <a:prstGeom prst="rtTriangle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66" name="Graphic 165" descr="Cycle with people">
            <a:extLst>
              <a:ext uri="{FF2B5EF4-FFF2-40B4-BE49-F238E27FC236}">
                <a16:creationId xmlns:a16="http://schemas.microsoft.com/office/drawing/2014/main" xmlns="" id="{CE89A0D4-A777-42A1-BC1F-F5E8EC8736D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819910" y="4402727"/>
            <a:ext cx="1088320" cy="1088320"/>
          </a:xfrm>
          <a:prstGeom prst="rect">
            <a:avLst/>
          </a:prstGeom>
        </p:spPr>
      </p:pic>
      <p:sp>
        <p:nvSpPr>
          <p:cNvPr id="51" name="object 4">
            <a:extLst>
              <a:ext uri="{FF2B5EF4-FFF2-40B4-BE49-F238E27FC236}">
                <a16:creationId xmlns:a16="http://schemas.microsoft.com/office/drawing/2014/main" xmlns="" id="{A2B80C13-C8EB-4AD2-82B3-A1FA63856579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">
            <a:extLst>
              <a:ext uri="{FF2B5EF4-FFF2-40B4-BE49-F238E27FC236}">
                <a16:creationId xmlns:a16="http://schemas.microsoft.com/office/drawing/2014/main" xmlns="" id="{ED080635-A863-4E5B-A91D-62B26E63748F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291294" cy="738957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118" b="1" dirty="0">
                <a:latin typeface="Tw Cen MT" panose="020B0602020104020603" pitchFamily="34" charset="0"/>
              </a:rPr>
              <a:t>MEKANISME PEMBINAAN DAN PENGAWASAN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45AD8734-DB81-40E5-8A4B-E007BA069A9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70" name="Group 69">
            <a:extLst>
              <a:ext uri="{FF2B5EF4-FFF2-40B4-BE49-F238E27FC236}">
                <a16:creationId xmlns:a16="http://schemas.microsoft.com/office/drawing/2014/main" xmlns="" id="{EFC7F131-14C2-4E49-9B5E-A55BAE9F0C3C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xmlns="" id="{71876AED-F09A-46B2-889A-6B94B1BB9FCD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xmlns="" id="{FFCD0435-224B-4CEE-AC82-47DFE6E9E6C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xmlns="" id="{02E0C63C-5C6E-4C5E-87B2-9A8F95685D81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xmlns="" id="{4BDF89D6-4CB2-419D-BA79-7C29DC8090DC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xmlns="" id="{34D04887-CC8F-4039-B085-A965A4DE76B0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80" name="Group 79">
                <a:extLst>
                  <a:ext uri="{FF2B5EF4-FFF2-40B4-BE49-F238E27FC236}">
                    <a16:creationId xmlns:a16="http://schemas.microsoft.com/office/drawing/2014/main" xmlns="" id="{31D42636-8B68-4C56-899E-7517EF467135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86" name="Rectangle 85">
                  <a:extLst>
                    <a:ext uri="{FF2B5EF4-FFF2-40B4-BE49-F238E27FC236}">
                      <a16:creationId xmlns:a16="http://schemas.microsoft.com/office/drawing/2014/main" xmlns="" id="{6889269D-5CCD-4E9B-92F9-563CAF716B29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87" name="Right Triangle 86">
                  <a:extLst>
                    <a:ext uri="{FF2B5EF4-FFF2-40B4-BE49-F238E27FC236}">
                      <a16:creationId xmlns:a16="http://schemas.microsoft.com/office/drawing/2014/main" xmlns="" id="{E5E95E2C-754A-43AF-995D-415D2B97BD20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85" name="Isosceles Triangle 84">
                <a:extLst>
                  <a:ext uri="{FF2B5EF4-FFF2-40B4-BE49-F238E27FC236}">
                    <a16:creationId xmlns:a16="http://schemas.microsoft.com/office/drawing/2014/main" xmlns="" id="{C44E382E-D6B7-4A59-9813-9AF57C0D458D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79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4E60CFAB-0958-432B-BC33-F7E4B04CEE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xmlns="" id="{B9D8E3B9-D1D1-451C-A759-EE86D858A71D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xmlns="" id="{5D2698AE-2B1D-4195-8825-ED1EA51363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xmlns="" id="{A6925083-E7CB-4B06-914A-8D5F5FF808B1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91" name="Picture 90">
                <a:extLst>
                  <a:ext uri="{FF2B5EF4-FFF2-40B4-BE49-F238E27FC236}">
                    <a16:creationId xmlns:a16="http://schemas.microsoft.com/office/drawing/2014/main" xmlns="" id="{B7DD66D8-3116-4FAC-B611-A64FBED202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xmlns="" id="{577D8E2C-EE67-4D18-A22E-38D770F7C676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xmlns="" id="{E460E512-74A4-47BE-8CD9-8FC3EF50FC3F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xmlns="" id="{EB73E4AB-37A3-4432-BB64-1CEFD3C440F9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95" name="Picture 94">
                <a:extLst>
                  <a:ext uri="{FF2B5EF4-FFF2-40B4-BE49-F238E27FC236}">
                    <a16:creationId xmlns:a16="http://schemas.microsoft.com/office/drawing/2014/main" xmlns="" id="{04C4AA00-3A3F-4A8F-8997-2939F834C2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xmlns="" id="{2CDF1F8F-8B1C-4A5F-B5D4-86F8BFF809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99" name="Picture 98">
                <a:extLst>
                  <a:ext uri="{FF2B5EF4-FFF2-40B4-BE49-F238E27FC236}">
                    <a16:creationId xmlns:a16="http://schemas.microsoft.com/office/drawing/2014/main" xmlns="" id="{485C3FFF-FF67-4640-BB02-9687432BA2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575459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E5BD978-C665-4DD5-B589-BA4E19C44DC6}"/>
              </a:ext>
            </a:extLst>
          </p:cNvPr>
          <p:cNvSpPr/>
          <p:nvPr/>
        </p:nvSpPr>
        <p:spPr>
          <a:xfrm>
            <a:off x="0" y="1203960"/>
            <a:ext cx="4571999" cy="4450080"/>
          </a:xfrm>
          <a:prstGeom prst="rect">
            <a:avLst/>
          </a:prstGeom>
          <a:solidFill>
            <a:schemeClr val="bg1">
              <a:lumMod val="7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33ABFC6-ABAF-4F47-8536-E0EA5D295D0E}"/>
              </a:ext>
            </a:extLst>
          </p:cNvPr>
          <p:cNvSpPr/>
          <p:nvPr/>
        </p:nvSpPr>
        <p:spPr>
          <a:xfrm>
            <a:off x="491992" y="1530042"/>
            <a:ext cx="2378601" cy="400110"/>
          </a:xfrm>
          <a:prstGeom prst="rect">
            <a:avLst/>
          </a:prstGeom>
          <a:solidFill>
            <a:srgbClr val="CF4545"/>
          </a:solidFill>
        </p:spPr>
        <p:txBody>
          <a:bodyPr wrap="none">
            <a:spAutoFit/>
          </a:bodyPr>
          <a:lstStyle/>
          <a:p>
            <a:pPr algn="r"/>
            <a:r>
              <a:rPr lang="en-US" sz="2000" b="1" dirty="0">
                <a:solidFill>
                  <a:schemeClr val="bg1">
                    <a:lumMod val="85000"/>
                  </a:schemeClr>
                </a:solidFill>
                <a:latin typeface="Tw Cen MT" panose="020B0602020104020603" pitchFamily="34" charset="0"/>
              </a:rPr>
              <a:t>PEMBIAYAAN GWPP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AB01B06-AB34-4AA9-941B-137EBD75FD04}"/>
              </a:ext>
            </a:extLst>
          </p:cNvPr>
          <p:cNvSpPr/>
          <p:nvPr/>
        </p:nvSpPr>
        <p:spPr>
          <a:xfrm>
            <a:off x="575431" y="2308037"/>
            <a:ext cx="39418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Pendanaan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tugas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dan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wewenang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GWPP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dibebankan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pada APBN</a:t>
            </a:r>
            <a:endParaRPr lang="en-ID" sz="2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7C29A63E-A4F4-4444-87B8-2ADB644441AE}"/>
              </a:ext>
            </a:extLst>
          </p:cNvPr>
          <p:cNvSpPr/>
          <p:nvPr/>
        </p:nvSpPr>
        <p:spPr>
          <a:xfrm>
            <a:off x="380669" y="4743183"/>
            <a:ext cx="3810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kern="0" dirty="0">
                <a:solidFill>
                  <a:srgbClr val="CF4545"/>
                </a:solidFill>
                <a:latin typeface="Tw Cen MT" panose="020B0602020104020603" pitchFamily="34" charset="0"/>
                <a:cs typeface="Arial" charset="0"/>
              </a:rPr>
              <a:t>(UU 23 </a:t>
            </a:r>
            <a:r>
              <a:rPr lang="en-US" b="1" kern="0" dirty="0" err="1">
                <a:solidFill>
                  <a:srgbClr val="CF4545"/>
                </a:solidFill>
                <a:latin typeface="Tw Cen MT" panose="020B0602020104020603" pitchFamily="34" charset="0"/>
                <a:cs typeface="Arial" charset="0"/>
              </a:rPr>
              <a:t>Tahun</a:t>
            </a:r>
            <a:r>
              <a:rPr lang="en-US" b="1" kern="0" dirty="0">
                <a:solidFill>
                  <a:srgbClr val="CF4545"/>
                </a:solidFill>
                <a:latin typeface="Tw Cen MT" panose="020B0602020104020603" pitchFamily="34" charset="0"/>
                <a:cs typeface="Arial" charset="0"/>
              </a:rPr>
              <a:t> 2014 </a:t>
            </a:r>
            <a:r>
              <a:rPr lang="en-US" b="1" kern="0" dirty="0" err="1">
                <a:solidFill>
                  <a:srgbClr val="CF4545"/>
                </a:solidFill>
                <a:latin typeface="Tw Cen MT" panose="020B0602020104020603" pitchFamily="34" charset="0"/>
                <a:cs typeface="Arial" charset="0"/>
              </a:rPr>
              <a:t>pasal</a:t>
            </a:r>
            <a:r>
              <a:rPr lang="en-US" b="1" kern="0" dirty="0">
                <a:solidFill>
                  <a:srgbClr val="CF4545"/>
                </a:solidFill>
                <a:latin typeface="Tw Cen MT" panose="020B0602020104020603" pitchFamily="34" charset="0"/>
                <a:cs typeface="Arial" charset="0"/>
              </a:rPr>
              <a:t> 259 </a:t>
            </a:r>
            <a:r>
              <a:rPr lang="en-US" b="1" kern="0" dirty="0" err="1">
                <a:solidFill>
                  <a:srgbClr val="CF4545"/>
                </a:solidFill>
                <a:latin typeface="Tw Cen MT" panose="020B0602020104020603" pitchFamily="34" charset="0"/>
                <a:cs typeface="Arial" charset="0"/>
              </a:rPr>
              <a:t>ayat</a:t>
            </a:r>
            <a:r>
              <a:rPr lang="en-US" b="1" kern="0" dirty="0">
                <a:solidFill>
                  <a:srgbClr val="CF4545"/>
                </a:solidFill>
                <a:latin typeface="Tw Cen MT" panose="020B0602020104020603" pitchFamily="34" charset="0"/>
                <a:cs typeface="Arial" charset="0"/>
              </a:rPr>
              <a:t> 4)</a:t>
            </a:r>
            <a:endParaRPr lang="id-ID" b="1" kern="0" dirty="0">
              <a:solidFill>
                <a:srgbClr val="CF4545"/>
              </a:solidFill>
              <a:latin typeface="Tw Cen MT" panose="020B0602020104020603" pitchFamily="34" charset="0"/>
              <a:cs typeface="Arial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D92AB35C-B44D-4320-8598-F1FAA1C5468C}"/>
              </a:ext>
            </a:extLst>
          </p:cNvPr>
          <p:cNvSpPr/>
          <p:nvPr/>
        </p:nvSpPr>
        <p:spPr>
          <a:xfrm>
            <a:off x="575430" y="3195688"/>
            <a:ext cx="394181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Merupakan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bagian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dari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anggaran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kementerian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menyelenggarakan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urusan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pemerintahan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negeri</a:t>
            </a:r>
            <a:endParaRPr lang="en-ID" sz="2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DD054B0-80DB-4449-B9FE-347EE72B15FA}"/>
              </a:ext>
            </a:extLst>
          </p:cNvPr>
          <p:cNvSpPr/>
          <p:nvPr/>
        </p:nvSpPr>
        <p:spPr>
          <a:xfrm>
            <a:off x="491992" y="2336555"/>
            <a:ext cx="83439" cy="631491"/>
          </a:xfrm>
          <a:prstGeom prst="rect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946000B8-2F27-403A-9A38-652FDE74F310}"/>
              </a:ext>
            </a:extLst>
          </p:cNvPr>
          <p:cNvSpPr/>
          <p:nvPr/>
        </p:nvSpPr>
        <p:spPr>
          <a:xfrm>
            <a:off x="491992" y="3341334"/>
            <a:ext cx="83439" cy="1098239"/>
          </a:xfrm>
          <a:prstGeom prst="rect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53AD8959-2C88-4D56-A9F9-47D8CEA160D0}"/>
              </a:ext>
            </a:extLst>
          </p:cNvPr>
          <p:cNvSpPr/>
          <p:nvPr/>
        </p:nvSpPr>
        <p:spPr>
          <a:xfrm>
            <a:off x="4952668" y="2249948"/>
            <a:ext cx="69345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Monitoring dan evaluasi kerjasama</a:t>
            </a:r>
            <a:endParaRPr lang="en-ID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Evaluasi Laporan Penyelenggaraan Pemerintahan Daerah (ELPPD)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Memberikan rekomendasi atas usulan DAK </a:t>
            </a:r>
            <a:endParaRPr lang="en-US" b="1" dirty="0">
              <a:solidFill>
                <a:srgbClr val="C00000"/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Pengawasan terhadap Peraturan Daerah</a:t>
            </a:r>
            <a:endParaRPr lang="en-ID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Koordinasi pembinaan dan pengawasan penyelenggaraan tugas pembantuan 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Pembinaan Penerapan SPM;</a:t>
            </a:r>
            <a:endParaRPr lang="en-ID" b="1" dirty="0">
              <a:solidFill>
                <a:srgbClr val="C00000"/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latin typeface="Tw Cen MT" panose="020B0602020104020603" pitchFamily="34" charset="0"/>
                <a:ea typeface="Times New Roman" panose="02020603050405020304" pitchFamily="18" charset="0"/>
              </a:rPr>
              <a:t>Pengawasan Capaian SPM; dan</a:t>
            </a:r>
            <a:endParaRPr lang="en-ID" b="1" dirty="0"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Evaluasi kinerja pelayanan publik pemerintah daerah terkait penyelenggaraan perizinan dan nonperizinan.</a:t>
            </a:r>
            <a:endParaRPr lang="en-ID" b="1" dirty="0">
              <a:solidFill>
                <a:schemeClr val="bg2">
                  <a:lumMod val="25000"/>
                </a:schemeClr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</p:txBody>
      </p:sp>
      <p:sp>
        <p:nvSpPr>
          <p:cNvPr id="13" name="object 6">
            <a:extLst>
              <a:ext uri="{FF2B5EF4-FFF2-40B4-BE49-F238E27FC236}">
                <a16:creationId xmlns:a16="http://schemas.microsoft.com/office/drawing/2014/main" xmlns="" id="{03B8C5EB-25EC-4AE6-9AED-E5D2A9271BAA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291294" cy="738957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118" b="1" dirty="0">
                <a:latin typeface="Tw Cen MT" panose="020B0602020104020603" pitchFamily="34" charset="0"/>
              </a:rPr>
              <a:t>AMANAT PELAKSANAAN GWPP KEMENTERIAN DALAM NEGERI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5EC8444-B1BE-4366-AEF9-4DA4F814DA0D}"/>
              </a:ext>
            </a:extLst>
          </p:cNvPr>
          <p:cNvSpPr/>
          <p:nvPr/>
        </p:nvSpPr>
        <p:spPr bwMode="auto">
          <a:xfrm>
            <a:off x="4842680" y="1468188"/>
            <a:ext cx="6363799" cy="4619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r>
              <a:rPr lang="en-US" sz="2000" b="1" dirty="0" err="1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Kegiatan</a:t>
            </a:r>
            <a:r>
              <a:rPr lang="en-US" sz="2000" b="1" dirty="0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b="1" dirty="0" err="1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Dekonsentrasi</a:t>
            </a:r>
            <a:r>
              <a:rPr lang="en-US" sz="2000" b="1" dirty="0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oleh Kementerian </a:t>
            </a:r>
            <a:r>
              <a:rPr lang="en-US" sz="2000" b="1" dirty="0" err="1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Dalam</a:t>
            </a:r>
            <a:r>
              <a:rPr lang="en-US" sz="2000" b="1" dirty="0">
                <a:solidFill>
                  <a:srgbClr val="CF45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Negeri</a:t>
            </a: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xmlns="" id="{D5787742-0143-435B-970C-38C0F79397DF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26A52EB8-B3DC-4D89-B57B-D3BB87EAF4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D6854194-B1EF-4453-8A80-E9DF3C55C9AE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4261F13F-9271-4B89-AE19-0EB99D2EB1A1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xmlns="" id="{01155B49-DE78-4819-9C85-559BF1774B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7C4E0003-26BA-4B80-8905-9005602FC03E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5EC5A10A-C97F-474E-84F9-C1907016496D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xmlns="" id="{5B3785B8-2D31-4E73-AF54-5EC478974C6F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xmlns="" id="{D7AC1F30-655D-4DEA-9214-BAE08E92EC50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xmlns="" id="{09F4D741-AB17-4E03-B1F3-3637442FDD56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39" name="Right Triangle 38">
                  <a:extLst>
                    <a:ext uri="{FF2B5EF4-FFF2-40B4-BE49-F238E27FC236}">
                      <a16:creationId xmlns:a16="http://schemas.microsoft.com/office/drawing/2014/main" xmlns="" id="{64B4A5AC-98D4-43B6-8EBE-61838F2AC9EA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7" name="Isosceles Triangle 36">
                <a:extLst>
                  <a:ext uri="{FF2B5EF4-FFF2-40B4-BE49-F238E27FC236}">
                    <a16:creationId xmlns:a16="http://schemas.microsoft.com/office/drawing/2014/main" xmlns="" id="{00AB5587-AF04-43B3-ADB3-2058E9992616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35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0B394FC4-4C44-40E1-95AA-2099D71EFC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7F27097E-C140-415B-B236-DF2946394CD9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D5F77B31-61DE-4410-A808-0A3B324D1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xmlns="" id="{208C6E95-78C5-4889-A2CA-EFD20C84F54E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xmlns="" id="{578E25EC-19E9-4C8A-8C11-CFEB73857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9E57FADF-4680-44CA-B66A-6376E1C6B525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1E214C62-E0B1-4520-9620-C5BAFFD9DBDF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xmlns="" id="{1780C8CF-B853-4045-B2A4-BFAEBFBC0718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xmlns="" id="{F2C98729-7BCE-410B-B448-ED6EC105D4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xmlns="" id="{3A0AE395-DD69-4B7D-8C93-9400EBD05F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xmlns="" id="{2323FC75-0767-4A7C-A5FE-2F22F7874B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539524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4DD8A4-62BE-4F67-AC52-F2FD10B3A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6221590-0C11-4CD6-A7B2-4E6EC4CDB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Rounded Rectangle 2">
            <a:extLst>
              <a:ext uri="{FF2B5EF4-FFF2-40B4-BE49-F238E27FC236}">
                <a16:creationId xmlns:a16="http://schemas.microsoft.com/office/drawing/2014/main" xmlns="" id="{CBF1EF7D-BA2A-4194-B58D-0F1AEB221CDF}"/>
              </a:ext>
            </a:extLst>
          </p:cNvPr>
          <p:cNvSpPr/>
          <p:nvPr/>
        </p:nvSpPr>
        <p:spPr>
          <a:xfrm>
            <a:off x="5376069" y="1940287"/>
            <a:ext cx="1825625" cy="382588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846" b="1" dirty="0">
                <a:solidFill>
                  <a:schemeClr val="tx1"/>
                </a:solidFill>
                <a:latin typeface="Bookman Old Style" pitchFamily="18" charset="0"/>
              </a:rPr>
              <a:t>KONKUREN</a:t>
            </a:r>
            <a:endParaRPr lang="th-TH" sz="1846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5" name="Rounded Rectangle 3">
            <a:extLst>
              <a:ext uri="{FF2B5EF4-FFF2-40B4-BE49-F238E27FC236}">
                <a16:creationId xmlns:a16="http://schemas.microsoft.com/office/drawing/2014/main" xmlns="" id="{66A83D6D-BA1C-44B9-93DA-E16AEFA1F160}"/>
              </a:ext>
            </a:extLst>
          </p:cNvPr>
          <p:cNvSpPr/>
          <p:nvPr/>
        </p:nvSpPr>
        <p:spPr>
          <a:xfrm>
            <a:off x="1790700" y="1911910"/>
            <a:ext cx="1455737" cy="39370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846" b="1" dirty="0">
                <a:solidFill>
                  <a:schemeClr val="tx1"/>
                </a:solidFill>
                <a:latin typeface="Bookman Old Style" pitchFamily="18" charset="0"/>
              </a:rPr>
              <a:t>ABSOLUT</a:t>
            </a:r>
            <a:endParaRPr lang="en-US" sz="1846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6" name="Rounded Rectangle 4">
            <a:extLst>
              <a:ext uri="{FF2B5EF4-FFF2-40B4-BE49-F238E27FC236}">
                <a16:creationId xmlns:a16="http://schemas.microsoft.com/office/drawing/2014/main" xmlns="" id="{B4D05CD4-283C-4A22-ADF4-259E8B778035}"/>
              </a:ext>
            </a:extLst>
          </p:cNvPr>
          <p:cNvSpPr/>
          <p:nvPr/>
        </p:nvSpPr>
        <p:spPr>
          <a:xfrm>
            <a:off x="8227218" y="3270332"/>
            <a:ext cx="1376363" cy="32543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308" b="1" dirty="0">
                <a:solidFill>
                  <a:schemeClr val="bg1"/>
                </a:solidFill>
                <a:latin typeface="Bookman Old Style" pitchFamily="18" charset="0"/>
              </a:rPr>
              <a:t>PILIHAN</a:t>
            </a:r>
            <a:r>
              <a:rPr lang="en-US" sz="1308" b="1" dirty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r>
              <a:rPr lang="id-ID" sz="1308" b="1" dirty="0">
                <a:solidFill>
                  <a:schemeClr val="bg1"/>
                </a:solidFill>
                <a:latin typeface="Bookman Old Style" pitchFamily="18" charset="0"/>
              </a:rPr>
              <a:t>(8)</a:t>
            </a:r>
            <a:endParaRPr lang="th-TH" sz="1846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7" name="Rounded Rectangle 5">
            <a:extLst>
              <a:ext uri="{FF2B5EF4-FFF2-40B4-BE49-F238E27FC236}">
                <a16:creationId xmlns:a16="http://schemas.microsoft.com/office/drawing/2014/main" xmlns="" id="{D072D5DD-57AB-46E0-BC9C-3CB454239B1E}"/>
              </a:ext>
            </a:extLst>
          </p:cNvPr>
          <p:cNvSpPr/>
          <p:nvPr/>
        </p:nvSpPr>
        <p:spPr>
          <a:xfrm>
            <a:off x="4191700" y="3257236"/>
            <a:ext cx="1700213" cy="30321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308" b="1" dirty="0">
                <a:solidFill>
                  <a:schemeClr val="bg1"/>
                </a:solidFill>
                <a:latin typeface="Bookman Old Style" pitchFamily="18" charset="0"/>
              </a:rPr>
              <a:t>WAJIB</a:t>
            </a:r>
            <a:r>
              <a:rPr lang="en-US" sz="1308" b="1" dirty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r>
              <a:rPr lang="id-ID" sz="1308" b="1" dirty="0">
                <a:solidFill>
                  <a:schemeClr val="bg1"/>
                </a:solidFill>
                <a:latin typeface="Bookman Old Style" pitchFamily="18" charset="0"/>
              </a:rPr>
              <a:t>(24)</a:t>
            </a:r>
            <a:r>
              <a:rPr lang="en-US" sz="1308" b="1" dirty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endParaRPr lang="th-TH" sz="1846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Rounded Rectangle 6">
            <a:extLst>
              <a:ext uri="{FF2B5EF4-FFF2-40B4-BE49-F238E27FC236}">
                <a16:creationId xmlns:a16="http://schemas.microsoft.com/office/drawing/2014/main" xmlns="" id="{E94F547A-1905-44A0-B941-CBA356B116CD}"/>
              </a:ext>
            </a:extLst>
          </p:cNvPr>
          <p:cNvSpPr/>
          <p:nvPr/>
        </p:nvSpPr>
        <p:spPr>
          <a:xfrm>
            <a:off x="9064954" y="1958340"/>
            <a:ext cx="1533525" cy="350837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846" b="1" dirty="0">
                <a:solidFill>
                  <a:schemeClr val="tx1"/>
                </a:solidFill>
                <a:latin typeface="Bookman Old Style" pitchFamily="18" charset="0"/>
              </a:rPr>
              <a:t>UMUM</a:t>
            </a:r>
            <a:endParaRPr lang="en-US" sz="1846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C4EFF82-ECF3-40A5-A88E-C8FDED184C4F}"/>
              </a:ext>
            </a:extLst>
          </p:cNvPr>
          <p:cNvSpPr/>
          <p:nvPr/>
        </p:nvSpPr>
        <p:spPr>
          <a:xfrm rot="10800000" flipV="1">
            <a:off x="3418218" y="3971611"/>
            <a:ext cx="1833562" cy="4635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462"/>
              </a:spcBef>
              <a:defRPr/>
            </a:pPr>
            <a:endParaRPr lang="en-US" sz="1846" dirty="0"/>
          </a:p>
          <a:p>
            <a:pPr algn="ctr">
              <a:lnSpc>
                <a:spcPts val="1400"/>
              </a:lnSpc>
              <a:defRPr/>
            </a:pPr>
            <a:r>
              <a:rPr lang="en-US" sz="1300" dirty="0">
                <a:latin typeface="Bookman Old Style" panose="02050604050505020204" pitchFamily="18" charset="0"/>
              </a:rPr>
              <a:t>PELAYANAN DASAR</a:t>
            </a:r>
          </a:p>
          <a:p>
            <a:pPr algn="ctr">
              <a:lnSpc>
                <a:spcPts val="1400"/>
              </a:lnSpc>
              <a:defRPr/>
            </a:pPr>
            <a:r>
              <a:rPr lang="en-US" sz="1300" dirty="0">
                <a:latin typeface="Bookman Old Style" panose="02050604050505020204" pitchFamily="18" charset="0"/>
              </a:rPr>
              <a:t>(6)</a:t>
            </a:r>
          </a:p>
          <a:p>
            <a:pPr algn="ctr">
              <a:defRPr/>
            </a:pPr>
            <a:endParaRPr lang="id-ID" sz="1846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C8D2FFA8-F150-4A90-9547-0CB12417771D}"/>
              </a:ext>
            </a:extLst>
          </p:cNvPr>
          <p:cNvSpPr/>
          <p:nvPr/>
        </p:nvSpPr>
        <p:spPr>
          <a:xfrm>
            <a:off x="3449456" y="4422499"/>
            <a:ext cx="1825625" cy="15319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08809" indent="-208809">
              <a:lnSpc>
                <a:spcPts val="1077"/>
              </a:lnSpc>
              <a:spcBef>
                <a:spcPts val="462"/>
              </a:spcBef>
              <a:buFontTx/>
              <a:buAutoNum type="arabicPeriod"/>
              <a:defRPr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PENDIDIKAN</a:t>
            </a:r>
          </a:p>
          <a:p>
            <a:pPr marL="208809" indent="-208809">
              <a:lnSpc>
                <a:spcPts val="1077"/>
              </a:lnSpc>
              <a:buFontTx/>
              <a:buAutoNum type="arabicPeriod"/>
              <a:defRPr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KESEHATAN</a:t>
            </a:r>
          </a:p>
          <a:p>
            <a:pPr marL="208809" indent="-208809">
              <a:lnSpc>
                <a:spcPts val="1077"/>
              </a:lnSpc>
              <a:buFontTx/>
              <a:buAutoNum type="arabicPeriod"/>
              <a:defRPr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PEKERJAAN UMUM &amp; </a:t>
            </a:r>
            <a:r>
              <a:rPr lang="en-US" sz="1200" b="1" dirty="0">
                <a:solidFill>
                  <a:schemeClr val="tx1"/>
                </a:solidFill>
                <a:latin typeface="+mj-lt"/>
                <a:cs typeface="Calibri" panose="020F0502020204030204" pitchFamily="34" charset="0"/>
              </a:rPr>
              <a:t>PENATAAN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 RUANG</a:t>
            </a:r>
          </a:p>
          <a:p>
            <a:pPr marL="208809" indent="-208809">
              <a:lnSpc>
                <a:spcPts val="1077"/>
              </a:lnSpc>
              <a:buFontTx/>
              <a:buAutoNum type="arabicPeriod"/>
              <a:defRPr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PERUMAHAN &amp; KWS PERMUKIMAN</a:t>
            </a:r>
          </a:p>
          <a:p>
            <a:pPr marL="208809" indent="-208809">
              <a:lnSpc>
                <a:spcPts val="1077"/>
              </a:lnSpc>
              <a:buFontTx/>
              <a:buAutoNum type="arabicPeriod"/>
              <a:defRPr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TRANTIMBUM &amp; LINMAS</a:t>
            </a:r>
          </a:p>
          <a:p>
            <a:pPr marL="208809" indent="-208809">
              <a:lnSpc>
                <a:spcPts val="1077"/>
              </a:lnSpc>
              <a:buFontTx/>
              <a:buAutoNum type="arabicPeriod"/>
              <a:defRPr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SOSIAL</a:t>
            </a:r>
            <a:endParaRPr lang="id-ID" sz="1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F3C3E4C6-868D-4272-BD21-6D74D61200FF}"/>
              </a:ext>
            </a:extLst>
          </p:cNvPr>
          <p:cNvSpPr/>
          <p:nvPr/>
        </p:nvSpPr>
        <p:spPr>
          <a:xfrm rot="10800000" flipV="1">
            <a:off x="5502881" y="3971611"/>
            <a:ext cx="2265362" cy="42703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462"/>
              </a:spcBef>
              <a:defRPr/>
            </a:pPr>
            <a:endParaRPr lang="en-US" sz="1300" dirty="0"/>
          </a:p>
          <a:p>
            <a:pPr algn="ctr">
              <a:lnSpc>
                <a:spcPts val="1231"/>
              </a:lnSpc>
              <a:defRPr/>
            </a:pPr>
            <a:r>
              <a:rPr lang="en-US" sz="1300" dirty="0">
                <a:latin typeface="Bookman Old Style" panose="02050604050505020204" pitchFamily="18" charset="0"/>
              </a:rPr>
              <a:t>NON PELAYANAN DASAR </a:t>
            </a:r>
          </a:p>
          <a:p>
            <a:pPr algn="ctr">
              <a:lnSpc>
                <a:spcPts val="1231"/>
              </a:lnSpc>
              <a:defRPr/>
            </a:pPr>
            <a:r>
              <a:rPr lang="en-US" sz="1300" dirty="0">
                <a:latin typeface="Bookman Old Style" panose="02050604050505020204" pitchFamily="18" charset="0"/>
              </a:rPr>
              <a:t>(18)</a:t>
            </a:r>
          </a:p>
          <a:p>
            <a:pPr algn="ctr">
              <a:defRPr/>
            </a:pPr>
            <a:endParaRPr lang="id-ID" sz="1846" dirty="0">
              <a:latin typeface="Bookman Old Style" panose="02050604050505020204" pitchFamily="18" charset="0"/>
            </a:endParaRP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xmlns="" id="{DB6DB1B8-A060-4A7A-97FA-5E0C00C2B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2781" y="5958007"/>
            <a:ext cx="860425" cy="37623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846" b="1" dirty="0">
                <a:solidFill>
                  <a:schemeClr val="bg1"/>
                </a:solidFill>
                <a:latin typeface="Bookman Old Style" pitchFamily="18" charset="0"/>
              </a:rPr>
              <a:t>SPM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D912EBDE-F9A8-4AAE-BB6E-4C4A48F23A12}"/>
              </a:ext>
            </a:extLst>
          </p:cNvPr>
          <p:cNvSpPr/>
          <p:nvPr/>
        </p:nvSpPr>
        <p:spPr>
          <a:xfrm>
            <a:off x="5513154" y="4422461"/>
            <a:ext cx="2268537" cy="17498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0070C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077" b="1" dirty="0">
                <a:cs typeface="Calibri" panose="020F0502020204030204" pitchFamily="34" charset="0"/>
              </a:rPr>
              <a:t>PERTANAHAN; KOPERASI UKM; PMD; PENANAMAN MODAL; KEPEMUDAAN &amp; OLGA; KEBUD; LINGK HIDUP PEMBERDAYAAN PREMPUAN &amp; ANAK; KB;  KETAHANAN PANGAN; KEPENDUDUKAN &amp; CAPIL;  NAKER; PERHUB; KOMINFO;</a:t>
            </a:r>
            <a:r>
              <a:rPr lang="id-ID" sz="1077" b="1" dirty="0">
                <a:cs typeface="Calibri" panose="020F0502020204030204" pitchFamily="34" charset="0"/>
              </a:rPr>
              <a:t> S</a:t>
            </a:r>
            <a:r>
              <a:rPr lang="en-US" sz="1077" b="1" dirty="0">
                <a:cs typeface="Calibri" panose="020F0502020204030204" pitchFamily="34" charset="0"/>
              </a:rPr>
              <a:t>TATISTIK; PERSANDIAN; PERPUSTKN; KERASIPAN </a:t>
            </a:r>
            <a:endParaRPr lang="th-TH" sz="1077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09BFCA8-C01D-4160-B1C6-28E596A4071C}"/>
              </a:ext>
            </a:extLst>
          </p:cNvPr>
          <p:cNvSpPr/>
          <p:nvPr/>
        </p:nvSpPr>
        <p:spPr>
          <a:xfrm>
            <a:off x="8288850" y="3887825"/>
            <a:ext cx="1349375" cy="1584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>
            <a:spAutoFit/>
          </a:bodyPr>
          <a:lstStyle/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K</a:t>
            </a:r>
            <a:r>
              <a:rPr lang="en-US" sz="1077" b="1" dirty="0">
                <a:solidFill>
                  <a:srgbClr val="002060"/>
                </a:solidFill>
                <a:latin typeface="+mj-lt"/>
              </a:rPr>
              <a:t>ELAUTAN &amp; PERIKANAN</a:t>
            </a:r>
            <a:endParaRPr lang="id-ID" sz="1077" b="1" dirty="0">
              <a:solidFill>
                <a:srgbClr val="002060"/>
              </a:solidFill>
              <a:latin typeface="+mj-lt"/>
            </a:endParaRPr>
          </a:p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P</a:t>
            </a:r>
            <a:r>
              <a:rPr lang="en-US" sz="1077" b="1" dirty="0">
                <a:solidFill>
                  <a:srgbClr val="002060"/>
                </a:solidFill>
                <a:latin typeface="+mj-lt"/>
              </a:rPr>
              <a:t>ARIWISATA</a:t>
            </a:r>
            <a:endParaRPr lang="id-ID" sz="1077" b="1" dirty="0">
              <a:solidFill>
                <a:srgbClr val="002060"/>
              </a:solidFill>
              <a:latin typeface="+mj-lt"/>
            </a:endParaRPr>
          </a:p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P</a:t>
            </a:r>
            <a:r>
              <a:rPr lang="en-US" sz="1077" b="1" dirty="0">
                <a:solidFill>
                  <a:srgbClr val="002060"/>
                </a:solidFill>
                <a:latin typeface="+mj-lt"/>
              </a:rPr>
              <a:t>ERTANIAN</a:t>
            </a:r>
            <a:endParaRPr lang="id-ID" sz="1077" b="1" dirty="0">
              <a:solidFill>
                <a:srgbClr val="002060"/>
              </a:solidFill>
              <a:latin typeface="+mj-lt"/>
            </a:endParaRPr>
          </a:p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K</a:t>
            </a:r>
            <a:r>
              <a:rPr lang="en-US" sz="1077" b="1" dirty="0">
                <a:solidFill>
                  <a:srgbClr val="002060"/>
                </a:solidFill>
                <a:latin typeface="+mj-lt"/>
              </a:rPr>
              <a:t>EHUTANAN</a:t>
            </a:r>
            <a:endParaRPr lang="id-ID" sz="1077" b="1" dirty="0">
              <a:solidFill>
                <a:srgbClr val="002060"/>
              </a:solidFill>
              <a:latin typeface="+mj-lt"/>
            </a:endParaRPr>
          </a:p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ESDM</a:t>
            </a:r>
          </a:p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P</a:t>
            </a:r>
            <a:r>
              <a:rPr lang="en-US" sz="1077" b="1" dirty="0">
                <a:solidFill>
                  <a:srgbClr val="002060"/>
                </a:solidFill>
                <a:latin typeface="+mj-lt"/>
              </a:rPr>
              <a:t>ERDAGANGAN</a:t>
            </a:r>
          </a:p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P</a:t>
            </a:r>
            <a:r>
              <a:rPr lang="en-US" sz="1077" b="1" dirty="0">
                <a:solidFill>
                  <a:srgbClr val="002060"/>
                </a:solidFill>
                <a:latin typeface="+mj-lt"/>
              </a:rPr>
              <a:t>ERINDUSTRIAN</a:t>
            </a:r>
            <a:endParaRPr lang="id-ID" sz="1077" b="1" dirty="0">
              <a:solidFill>
                <a:srgbClr val="002060"/>
              </a:solidFill>
              <a:latin typeface="+mj-lt"/>
            </a:endParaRPr>
          </a:p>
          <a:p>
            <a:pPr marL="139206" indent="-139206">
              <a:buFontTx/>
              <a:buAutoNum type="arabicPeriod"/>
              <a:defRPr/>
            </a:pPr>
            <a:r>
              <a:rPr lang="id-ID" sz="1077" b="1" dirty="0">
                <a:solidFill>
                  <a:srgbClr val="002060"/>
                </a:solidFill>
                <a:latin typeface="+mj-lt"/>
              </a:rPr>
              <a:t>T</a:t>
            </a:r>
            <a:r>
              <a:rPr lang="en-US" sz="1077" b="1" dirty="0">
                <a:solidFill>
                  <a:srgbClr val="002060"/>
                </a:solidFill>
                <a:latin typeface="+mj-lt"/>
              </a:rPr>
              <a:t>RANSMIGRASI</a:t>
            </a:r>
            <a:endParaRPr lang="th-TH" sz="1077" b="1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987FA2F1-C9D3-40E4-9C5A-544DEE874A02}"/>
              </a:ext>
            </a:extLst>
          </p:cNvPr>
          <p:cNvCxnSpPr/>
          <p:nvPr/>
        </p:nvCxnSpPr>
        <p:spPr>
          <a:xfrm>
            <a:off x="2531409" y="2298560"/>
            <a:ext cx="0" cy="44384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3F43EB12-C0AD-4EF2-9A28-1B37F04998B2}"/>
              </a:ext>
            </a:extLst>
          </p:cNvPr>
          <p:cNvCxnSpPr/>
          <p:nvPr/>
        </p:nvCxnSpPr>
        <p:spPr>
          <a:xfrm>
            <a:off x="8912736" y="3613188"/>
            <a:ext cx="0" cy="27463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A1857F51-B7EB-4377-9984-AC9007F48F15}"/>
              </a:ext>
            </a:extLst>
          </p:cNvPr>
          <p:cNvGrpSpPr/>
          <p:nvPr/>
        </p:nvGrpSpPr>
        <p:grpSpPr>
          <a:xfrm>
            <a:off x="4191563" y="3605937"/>
            <a:ext cx="1873250" cy="327024"/>
            <a:chOff x="5810579" y="3673161"/>
            <a:chExt cx="1873250" cy="327024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xmlns="" id="{C2D8031B-57CF-427A-A7F1-78E283B8A2A6}"/>
                </a:ext>
              </a:extLst>
            </p:cNvPr>
            <p:cNvCxnSpPr/>
            <p:nvPr/>
          </p:nvCxnSpPr>
          <p:spPr>
            <a:xfrm>
              <a:off x="5810579" y="3808097"/>
              <a:ext cx="187325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xmlns="" id="{97E16596-2720-4BBB-9423-40CB0255277E}"/>
                </a:ext>
              </a:extLst>
            </p:cNvPr>
            <p:cNvCxnSpPr/>
            <p:nvPr/>
          </p:nvCxnSpPr>
          <p:spPr>
            <a:xfrm>
              <a:off x="6663067" y="3673161"/>
              <a:ext cx="0" cy="134937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xmlns="" id="{F98A7E09-EEDB-445A-98C7-33648E3B7101}"/>
                </a:ext>
              </a:extLst>
            </p:cNvPr>
            <p:cNvCxnSpPr/>
            <p:nvPr/>
          </p:nvCxnSpPr>
          <p:spPr>
            <a:xfrm flipH="1">
              <a:off x="5810580" y="3790635"/>
              <a:ext cx="3175" cy="2095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xmlns="" id="{CFA23B54-6A31-4E8F-A56C-0D0F9BADF1A6}"/>
                </a:ext>
              </a:extLst>
            </p:cNvPr>
            <p:cNvCxnSpPr/>
            <p:nvPr/>
          </p:nvCxnSpPr>
          <p:spPr>
            <a:xfrm flipH="1">
              <a:off x="7656842" y="3808098"/>
              <a:ext cx="4762" cy="18256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6">
            <a:extLst>
              <a:ext uri="{FF2B5EF4-FFF2-40B4-BE49-F238E27FC236}">
                <a16:creationId xmlns:a16="http://schemas.microsoft.com/office/drawing/2014/main" xmlns="" id="{EDB349B6-A3AA-4B19-86B3-061D15A2F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6230" y="6069624"/>
            <a:ext cx="862013" cy="37623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846" b="1" dirty="0">
                <a:solidFill>
                  <a:schemeClr val="bg1"/>
                </a:solidFill>
                <a:latin typeface="Bookman Old Style" pitchFamily="18" charset="0"/>
              </a:rPr>
              <a:t>NSPK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55149C9F-C3AA-4F16-B7CD-8E61D8A7A1C4}"/>
              </a:ext>
            </a:extLst>
          </p:cNvPr>
          <p:cNvSpPr/>
          <p:nvPr/>
        </p:nvSpPr>
        <p:spPr>
          <a:xfrm>
            <a:off x="1793081" y="2774950"/>
            <a:ext cx="1404938" cy="13906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indent="203925">
              <a:buFont typeface="+mj-lt"/>
              <a:buAutoNum type="arabicPeriod"/>
              <a:defRPr/>
            </a:pPr>
            <a:r>
              <a:rPr lang="id-ID" sz="923" b="1" dirty="0">
                <a:solidFill>
                  <a:schemeClr val="tx1"/>
                </a:solidFill>
                <a:latin typeface="Bookman Old Style" pitchFamily="18" charset="0"/>
              </a:rPr>
              <a:t>PERTAHANAN</a:t>
            </a:r>
          </a:p>
          <a:p>
            <a:pPr indent="203925">
              <a:buFont typeface="+mj-lt"/>
              <a:buAutoNum type="arabicPeriod"/>
              <a:defRPr/>
            </a:pPr>
            <a:r>
              <a:rPr lang="id-ID" sz="923" b="1" dirty="0">
                <a:solidFill>
                  <a:schemeClr val="tx1"/>
                </a:solidFill>
                <a:latin typeface="Bookman Old Style" pitchFamily="18" charset="0"/>
              </a:rPr>
              <a:t>KEAMANAN</a:t>
            </a:r>
          </a:p>
          <a:p>
            <a:pPr indent="203925">
              <a:buFont typeface="+mj-lt"/>
              <a:buAutoNum type="arabicPeriod"/>
              <a:defRPr/>
            </a:pPr>
            <a:r>
              <a:rPr lang="id-ID" sz="923" b="1" dirty="0">
                <a:solidFill>
                  <a:schemeClr val="tx1"/>
                </a:solidFill>
                <a:latin typeface="Bookman Old Style" pitchFamily="18" charset="0"/>
              </a:rPr>
              <a:t>AGAMA</a:t>
            </a:r>
          </a:p>
          <a:p>
            <a:pPr indent="203925">
              <a:buFont typeface="+mj-lt"/>
              <a:buAutoNum type="arabicPeriod"/>
              <a:defRPr/>
            </a:pPr>
            <a:r>
              <a:rPr lang="id-ID" sz="923" b="1" dirty="0">
                <a:solidFill>
                  <a:schemeClr val="tx1"/>
                </a:solidFill>
                <a:latin typeface="Bookman Old Style" pitchFamily="18" charset="0"/>
              </a:rPr>
              <a:t>YUSTISI</a:t>
            </a:r>
          </a:p>
          <a:p>
            <a:pPr marL="210030" indent="-210030">
              <a:buFont typeface="+mj-lt"/>
              <a:buAutoNum type="arabicPeriod"/>
              <a:defRPr/>
            </a:pPr>
            <a:r>
              <a:rPr lang="id-ID" sz="923" b="1" dirty="0">
                <a:solidFill>
                  <a:schemeClr val="tx1"/>
                </a:solidFill>
                <a:latin typeface="Bookman Old Style" pitchFamily="18" charset="0"/>
              </a:rPr>
              <a:t>POLITIK LUAR NEGERI</a:t>
            </a:r>
          </a:p>
          <a:p>
            <a:pPr marL="210030" indent="-210030">
              <a:buFont typeface="+mj-lt"/>
              <a:buAutoNum type="arabicPeriod"/>
              <a:defRPr/>
            </a:pPr>
            <a:r>
              <a:rPr lang="id-ID" sz="923" b="1" dirty="0">
                <a:solidFill>
                  <a:schemeClr val="tx1"/>
                </a:solidFill>
                <a:latin typeface="Bookman Old Style" pitchFamily="18" charset="0"/>
              </a:rPr>
              <a:t>MONETER &amp; FISKAL</a:t>
            </a:r>
            <a:endParaRPr lang="th-TH" sz="923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24" name="Rectangle 6">
            <a:extLst>
              <a:ext uri="{FF2B5EF4-FFF2-40B4-BE49-F238E27FC236}">
                <a16:creationId xmlns:a16="http://schemas.microsoft.com/office/drawing/2014/main" xmlns="" id="{5C002FA9-054B-4736-8AED-7AC74B0565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068" y="5958007"/>
            <a:ext cx="862013" cy="37623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846" b="1" dirty="0">
                <a:solidFill>
                  <a:schemeClr val="bg1"/>
                </a:solidFill>
                <a:latin typeface="Bookman Old Style" pitchFamily="18" charset="0"/>
              </a:rPr>
              <a:t>NSPK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47B235D1-A927-420E-A9E3-00DACF9DE7D0}"/>
              </a:ext>
            </a:extLst>
          </p:cNvPr>
          <p:cNvCxnSpPr/>
          <p:nvPr/>
        </p:nvCxnSpPr>
        <p:spPr>
          <a:xfrm>
            <a:off x="6288881" y="2322875"/>
            <a:ext cx="0" cy="50605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44F70E91-6055-479D-8E80-CD065F6408E6}"/>
              </a:ext>
            </a:extLst>
          </p:cNvPr>
          <p:cNvGrpSpPr/>
          <p:nvPr/>
        </p:nvGrpSpPr>
        <p:grpSpPr>
          <a:xfrm>
            <a:off x="5029200" y="2801844"/>
            <a:ext cx="3886200" cy="425450"/>
            <a:chOff x="5029200" y="2801844"/>
            <a:chExt cx="3284538" cy="425450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xmlns="" id="{D9BFF287-ACB1-45DF-9EE5-0E39B0663C1D}"/>
                </a:ext>
              </a:extLst>
            </p:cNvPr>
            <p:cNvCxnSpPr/>
            <p:nvPr/>
          </p:nvCxnSpPr>
          <p:spPr>
            <a:xfrm flipV="1">
              <a:off x="5029200" y="2819400"/>
              <a:ext cx="3284538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xmlns="" id="{6807FC71-A1FB-4CFC-B37E-E240DDA918DE}"/>
                </a:ext>
              </a:extLst>
            </p:cNvPr>
            <p:cNvCxnSpPr/>
            <p:nvPr/>
          </p:nvCxnSpPr>
          <p:spPr>
            <a:xfrm>
              <a:off x="8297116" y="2806700"/>
              <a:ext cx="0" cy="42059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xmlns="" id="{072D4A8A-90FF-49BB-B18C-FF2D72F5D732}"/>
                </a:ext>
              </a:extLst>
            </p:cNvPr>
            <p:cNvCxnSpPr/>
            <p:nvPr/>
          </p:nvCxnSpPr>
          <p:spPr>
            <a:xfrm>
              <a:off x="5041807" y="2801844"/>
              <a:ext cx="0" cy="4254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6E4CC859-D6B4-4ABE-8D07-A906E8B16352}"/>
              </a:ext>
            </a:extLst>
          </p:cNvPr>
          <p:cNvGrpSpPr/>
          <p:nvPr/>
        </p:nvGrpSpPr>
        <p:grpSpPr>
          <a:xfrm>
            <a:off x="2532392" y="1449703"/>
            <a:ext cx="7299325" cy="472662"/>
            <a:chOff x="2532392" y="1449703"/>
            <a:chExt cx="7299325" cy="472662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B5542171-B82F-4211-AFD3-D5367FDC2E96}"/>
                </a:ext>
              </a:extLst>
            </p:cNvPr>
            <p:cNvCxnSpPr/>
            <p:nvPr/>
          </p:nvCxnSpPr>
          <p:spPr>
            <a:xfrm>
              <a:off x="2532392" y="1449703"/>
              <a:ext cx="7299325" cy="15875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xmlns="" id="{9311EF61-9565-418C-91C2-6F32AF68A53A}"/>
                </a:ext>
              </a:extLst>
            </p:cNvPr>
            <p:cNvCxnSpPr/>
            <p:nvPr/>
          </p:nvCxnSpPr>
          <p:spPr>
            <a:xfrm>
              <a:off x="2543175" y="1465578"/>
              <a:ext cx="0" cy="43045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xmlns="" id="{B2C350CE-0DC2-4E30-9A62-493864794E95}"/>
                </a:ext>
              </a:extLst>
            </p:cNvPr>
            <p:cNvCxnSpPr/>
            <p:nvPr/>
          </p:nvCxnSpPr>
          <p:spPr>
            <a:xfrm>
              <a:off x="6261149" y="1454151"/>
              <a:ext cx="19510" cy="46821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xmlns="" id="{282D092E-D041-4A6C-BDCE-BB18588A3B7E}"/>
                </a:ext>
              </a:extLst>
            </p:cNvPr>
            <p:cNvCxnSpPr/>
            <p:nvPr/>
          </p:nvCxnSpPr>
          <p:spPr>
            <a:xfrm>
              <a:off x="9831717" y="1452131"/>
              <a:ext cx="0" cy="47023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0FFEA049-F9AF-46DD-AB70-5F04A82B3679}"/>
              </a:ext>
            </a:extLst>
          </p:cNvPr>
          <p:cNvGrpSpPr/>
          <p:nvPr/>
        </p:nvGrpSpPr>
        <p:grpSpPr>
          <a:xfrm>
            <a:off x="3575051" y="735012"/>
            <a:ext cx="2713831" cy="697231"/>
            <a:chOff x="3575051" y="735012"/>
            <a:chExt cx="2713831" cy="697231"/>
          </a:xfrm>
        </p:grpSpPr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xmlns="" id="{27B17CE6-99C7-46B9-8C4B-210B44496E41}"/>
                </a:ext>
              </a:extLst>
            </p:cNvPr>
            <p:cNvCxnSpPr/>
            <p:nvPr/>
          </p:nvCxnSpPr>
          <p:spPr>
            <a:xfrm>
              <a:off x="6274595" y="923603"/>
              <a:ext cx="7937" cy="508640"/>
            </a:xfrm>
            <a:prstGeom prst="straightConnector1">
              <a:avLst/>
            </a:prstGeom>
            <a:ln w="635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xmlns="" id="{7C43C1F6-B8B6-4747-AA99-A54927052DA3}"/>
                </a:ext>
              </a:extLst>
            </p:cNvPr>
            <p:cNvCxnSpPr/>
            <p:nvPr/>
          </p:nvCxnSpPr>
          <p:spPr>
            <a:xfrm>
              <a:off x="3588498" y="735012"/>
              <a:ext cx="0" cy="224568"/>
            </a:xfrm>
            <a:prstGeom prst="line">
              <a:avLst/>
            </a:prstGeom>
            <a:ln w="57150">
              <a:solidFill>
                <a:srgbClr val="5B9BD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xmlns="" id="{D2CFE3EA-6FC6-4E61-98CA-FBD6C574CFA1}"/>
                </a:ext>
              </a:extLst>
            </p:cNvPr>
            <p:cNvCxnSpPr/>
            <p:nvPr/>
          </p:nvCxnSpPr>
          <p:spPr>
            <a:xfrm>
              <a:off x="3575051" y="959580"/>
              <a:ext cx="2713831" cy="0"/>
            </a:xfrm>
            <a:prstGeom prst="line">
              <a:avLst/>
            </a:prstGeom>
            <a:ln w="57150">
              <a:solidFill>
                <a:srgbClr val="5B9BD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73F075FD-5FD9-47B4-9A64-DF6B6934E074}"/>
              </a:ext>
            </a:extLst>
          </p:cNvPr>
          <p:cNvGrpSpPr/>
          <p:nvPr/>
        </p:nvGrpSpPr>
        <p:grpSpPr>
          <a:xfrm>
            <a:off x="1101875" y="132525"/>
            <a:ext cx="5480244" cy="661059"/>
            <a:chOff x="1087956" y="148340"/>
            <a:chExt cx="6414280" cy="832508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90893B01-5B80-46E2-8ECD-65378E20F8F8}"/>
                </a:ext>
              </a:extLst>
            </p:cNvPr>
            <p:cNvGrpSpPr/>
            <p:nvPr/>
          </p:nvGrpSpPr>
          <p:grpSpPr>
            <a:xfrm flipV="1">
              <a:off x="1087956" y="148340"/>
              <a:ext cx="6414280" cy="832508"/>
              <a:chOff x="0" y="3151"/>
              <a:chExt cx="1776643" cy="321485"/>
            </a:xfrm>
          </p:grpSpPr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xmlns="" id="{0BE9DFFE-481C-44FB-A81E-C93BF9AF82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46007" y="8370"/>
                <a:ext cx="830636" cy="170297"/>
              </a:xfrm>
              <a:prstGeom prst="rect">
                <a:avLst/>
              </a:prstGeom>
            </p:spPr>
          </p:pic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xmlns="" id="{5DB5223F-1804-467F-B2EF-705A38E995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42396" y="8370"/>
                <a:ext cx="1164519" cy="235172"/>
              </a:xfrm>
              <a:prstGeom prst="rect">
                <a:avLst/>
              </a:prstGeom>
            </p:spPr>
          </p:pic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xmlns="" id="{F3B11832-B17B-4419-A59B-316E159B7D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8370"/>
                <a:ext cx="1563549" cy="316266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xmlns="" id="{7E83659F-57F9-474E-93CC-ED6B6B6419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6" y="3151"/>
                <a:ext cx="114544" cy="321485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xmlns="" id="{4A35BB2A-A962-4215-9981-F3B330EDBB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59962" y="8370"/>
                <a:ext cx="203587" cy="235172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xmlns="" id="{7776AA24-0512-4263-90D0-16845D4EBC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550874" y="11844"/>
                <a:ext cx="153403" cy="166823"/>
              </a:xfrm>
              <a:prstGeom prst="rect">
                <a:avLst/>
              </a:prstGeom>
            </p:spPr>
          </p:pic>
        </p:grp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xmlns="" id="{582EAB4F-EB2D-47E9-91D7-59E56647D593}"/>
                </a:ext>
              </a:extLst>
            </p:cNvPr>
            <p:cNvSpPr/>
            <p:nvPr/>
          </p:nvSpPr>
          <p:spPr>
            <a:xfrm>
              <a:off x="1119955" y="192182"/>
              <a:ext cx="455957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400" b="1" kern="0" spc="-150" dirty="0">
                  <a:solidFill>
                    <a:prstClr val="white"/>
                  </a:solidFill>
                  <a:latin typeface="Tw Cen MT" panose="020B0602020104020603" pitchFamily="34" charset="0"/>
                </a:rPr>
                <a:t>URUSAN PEMERINTAH DAERAH</a:t>
              </a:r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DD0CC75A-CDD9-43AB-A252-0215559E05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3A7977F4-52F9-4B2B-AD61-9A4F40AF9626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9F97A1ED-28B6-4125-8367-07FA7C0BB785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xmlns="" id="{14E1E496-CB1E-46ED-8705-ACE73E1A3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xmlns="" id="{5AD0DB4E-5352-42D7-BEC4-7AB0AF040332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EF057384-1EFF-4DCF-BF60-3038EE8763C5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xmlns="" id="{461D47DA-381A-4E28-9E51-3BC34269693B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xmlns="" id="{7C1200E1-933C-4D8A-AA17-165A08BCD643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58" name="Rectangle 57">
                  <a:extLst>
                    <a:ext uri="{FF2B5EF4-FFF2-40B4-BE49-F238E27FC236}">
                      <a16:creationId xmlns:a16="http://schemas.microsoft.com/office/drawing/2014/main" xmlns="" id="{AB01DC15-9552-451F-A6D1-15B8948C012F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Right Triangle 58">
                  <a:extLst>
                    <a:ext uri="{FF2B5EF4-FFF2-40B4-BE49-F238E27FC236}">
                      <a16:creationId xmlns:a16="http://schemas.microsoft.com/office/drawing/2014/main" xmlns="" id="{9F358676-1177-4F31-B0BC-7CFC53E2A41D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7" name="Isosceles Triangle 56">
                <a:extLst>
                  <a:ext uri="{FF2B5EF4-FFF2-40B4-BE49-F238E27FC236}">
                    <a16:creationId xmlns:a16="http://schemas.microsoft.com/office/drawing/2014/main" xmlns="" id="{FE7D61A7-7E55-49EA-ABD1-00277605E0E1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55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4B7B798A-DFB2-48BE-8453-BAED4930E1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xmlns="" id="{82A53203-2A9F-4E1F-AFE6-4B42CAC2715D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xmlns="" id="{8E1B2251-09E3-4642-BF84-8506B55FBD1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xmlns="" id="{4EB2B71A-7F2F-4FC2-924C-FBACCFD1B52E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59795A06-3B17-4C7F-8C57-EADD5CB5AF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xmlns="" id="{064F7DA1-8543-4399-BA85-85B9EC12EAF4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xmlns="" id="{A96D3503-5BBD-49F7-82DC-0C3983F81698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xmlns="" id="{52E1850F-2D3B-47D3-8DF7-EBCCDE02008D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xmlns="" id="{0EFC3E02-D281-4516-9BBE-289D9A30A2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xmlns="" id="{BC8B9610-BF2F-4EB6-A15B-7EC5794658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9" name="Picture 68">
                <a:extLst>
                  <a:ext uri="{FF2B5EF4-FFF2-40B4-BE49-F238E27FC236}">
                    <a16:creationId xmlns:a16="http://schemas.microsoft.com/office/drawing/2014/main" xmlns="" id="{31A137FE-EFC4-4375-AC22-F8497E8CFF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008177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DEB955D4-E9F6-4A59-8B54-25F4FA871B34}"/>
              </a:ext>
            </a:extLst>
          </p:cNvPr>
          <p:cNvSpPr txBox="1">
            <a:spLocks/>
          </p:cNvSpPr>
          <p:nvPr/>
        </p:nvSpPr>
        <p:spPr>
          <a:xfrm>
            <a:off x="77836" y="1645462"/>
            <a:ext cx="6026176" cy="25471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PERAN GWPP DALAM </a:t>
            </a:r>
            <a:r>
              <a:rPr lang="id-ID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MEMBERIKAN </a:t>
            </a:r>
            <a:r>
              <a:rPr lang="en-US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R</a:t>
            </a:r>
            <a:r>
              <a:rPr lang="id-ID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EKOMENDASI </a:t>
            </a:r>
            <a:r>
              <a:rPr lang="en-US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A</a:t>
            </a:r>
            <a:r>
              <a:rPr lang="id-ID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TAS </a:t>
            </a:r>
            <a:r>
              <a:rPr lang="en-US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U</a:t>
            </a:r>
            <a:r>
              <a:rPr lang="id-ID" sz="4000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SULAN DAK </a:t>
            </a:r>
            <a:endParaRPr lang="fi-FI" sz="4000" b="1" dirty="0">
              <a:solidFill>
                <a:srgbClr val="C00000"/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1AEA6F9-0C1C-4687-A757-E75CDA856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>
            <a:off x="151393" y="4872717"/>
            <a:ext cx="5858737" cy="7264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07AF53E-A7F0-4AA7-A210-F311007911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23" y="4390370"/>
            <a:ext cx="1406599" cy="14065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D9DDC1D-1AE9-4314-927F-D44600932F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30" y="4252199"/>
            <a:ext cx="1347003" cy="13470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026D4ED-665B-4F48-9A66-D9DAC97BBD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08" y="4027410"/>
            <a:ext cx="1207113" cy="12314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91A2F7DB-5A47-480B-B965-EC1A818682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281" y="2572440"/>
            <a:ext cx="4600554" cy="46005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7EFF558-94C6-4ABA-AA06-B7A9CB126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8317">
            <a:off x="6409694" y="1449228"/>
            <a:ext cx="2037852" cy="20378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266AF1C0-B8DF-4DB1-AE2F-4874D4D65B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610" y="1124728"/>
            <a:ext cx="3327141" cy="33271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EE1111C3-D4F7-466E-85D7-A51C647B6A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8618" y="4083783"/>
            <a:ext cx="3505546" cy="350554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93EC56AD-AB68-461C-B7D4-B38E3F7134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252" y="466507"/>
            <a:ext cx="714257" cy="71425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E43D69D0-FA19-4537-A0E1-D80EB0DEBE8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969" y="3529716"/>
            <a:ext cx="1271649" cy="12822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5810DB3C-4115-4233-A45D-5E5AA7975F4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174" y="4305257"/>
            <a:ext cx="494538" cy="4945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C55C7241-8896-4F31-AE2A-5764DC8BDAF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822" y="3336623"/>
            <a:ext cx="998471" cy="9984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293441EB-7E2D-4B4F-8B01-EEB17A5C90F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05" y="4301454"/>
            <a:ext cx="631299" cy="63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624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41F56446-1E8E-41B3-A7CE-D2A04EC79C7F}"/>
              </a:ext>
            </a:extLst>
          </p:cNvPr>
          <p:cNvSpPr/>
          <p:nvPr/>
        </p:nvSpPr>
        <p:spPr>
          <a:xfrm>
            <a:off x="0" y="1203960"/>
            <a:ext cx="3943237" cy="4450080"/>
          </a:xfrm>
          <a:prstGeom prst="rect">
            <a:avLst/>
          </a:prstGeom>
          <a:solidFill>
            <a:schemeClr val="bg1">
              <a:lumMod val="7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AE346098-7252-44E5-AAFB-9B792F33A340}"/>
              </a:ext>
            </a:extLst>
          </p:cNvPr>
          <p:cNvGrpSpPr/>
          <p:nvPr/>
        </p:nvGrpSpPr>
        <p:grpSpPr>
          <a:xfrm>
            <a:off x="4294386" y="1469610"/>
            <a:ext cx="7670638" cy="4184430"/>
            <a:chOff x="3870960" y="1180179"/>
            <a:chExt cx="7670638" cy="4184430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xmlns="" id="{7AC4D199-2FF7-4854-8EE7-B56EBD722ABE}"/>
                </a:ext>
              </a:extLst>
            </p:cNvPr>
            <p:cNvSpPr/>
            <p:nvPr/>
          </p:nvSpPr>
          <p:spPr>
            <a:xfrm rot="18900000">
              <a:off x="5652375" y="3948375"/>
              <a:ext cx="1416234" cy="1416234"/>
            </a:xfrm>
            <a:prstGeom prst="roundRect">
              <a:avLst/>
            </a:prstGeom>
            <a:noFill/>
            <a:ln>
              <a:solidFill>
                <a:srgbClr val="A513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xmlns="" id="{80F3554D-67AB-4298-8007-D0958FB9E37D}"/>
                </a:ext>
              </a:extLst>
            </p:cNvPr>
            <p:cNvSpPr/>
            <p:nvPr/>
          </p:nvSpPr>
          <p:spPr>
            <a:xfrm rot="18900000">
              <a:off x="6666325" y="2559338"/>
              <a:ext cx="1416234" cy="1416234"/>
            </a:xfrm>
            <a:prstGeom prst="roundRect">
              <a:avLst/>
            </a:prstGeom>
            <a:noFill/>
            <a:ln>
              <a:solidFill>
                <a:srgbClr val="F57B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xmlns="" id="{3B3A7324-193B-42D3-A820-16FBEB7C7BFD}"/>
                </a:ext>
              </a:extLst>
            </p:cNvPr>
            <p:cNvSpPr/>
            <p:nvPr/>
          </p:nvSpPr>
          <p:spPr>
            <a:xfrm rot="18900000">
              <a:off x="5706834" y="1180179"/>
              <a:ext cx="1416234" cy="1416234"/>
            </a:xfrm>
            <a:prstGeom prst="roundRect">
              <a:avLst/>
            </a:prstGeom>
            <a:noFill/>
            <a:ln>
              <a:solidFill>
                <a:srgbClr val="CF45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FC22DE98-4B00-4A99-B284-59EA0A13F78D}"/>
                </a:ext>
              </a:extLst>
            </p:cNvPr>
            <p:cNvSpPr/>
            <p:nvPr/>
          </p:nvSpPr>
          <p:spPr>
            <a:xfrm>
              <a:off x="3870960" y="2237232"/>
              <a:ext cx="2060448" cy="2060448"/>
            </a:xfrm>
            <a:prstGeom prst="ellipse">
              <a:avLst/>
            </a:prstGeom>
            <a:solidFill>
              <a:srgbClr val="CF45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xmlns="" id="{CBC350FF-CB60-4AA2-A9AB-6BDED5AA8641}"/>
                </a:ext>
              </a:extLst>
            </p:cNvPr>
            <p:cNvSpPr/>
            <p:nvPr/>
          </p:nvSpPr>
          <p:spPr>
            <a:xfrm>
              <a:off x="4108704" y="2476714"/>
              <a:ext cx="1581484" cy="1581484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647E9D91-BDBF-4BC6-BE9B-EEDE4B66A443}"/>
                </a:ext>
              </a:extLst>
            </p:cNvPr>
            <p:cNvSpPr/>
            <p:nvPr/>
          </p:nvSpPr>
          <p:spPr>
            <a:xfrm>
              <a:off x="4255957" y="2667291"/>
              <a:ext cx="128697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" panose="02040503050406030204" pitchFamily="18" charset="0"/>
                </a:rPr>
                <a:t>DANA ALOKASI KHUSUS</a:t>
              </a:r>
            </a:p>
            <a:p>
              <a:pPr algn="ctr">
                <a:defRPr/>
              </a:pPr>
              <a:r>
                <a:rPr lang="en-US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mbria" panose="02040503050406030204" pitchFamily="18" charset="0"/>
                </a:rPr>
                <a:t>(DAK)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xmlns="" id="{825E4B47-25B7-49D2-BB77-9FD9B3F3586F}"/>
                </a:ext>
              </a:extLst>
            </p:cNvPr>
            <p:cNvCxnSpPr>
              <a:cxnSpLocks/>
              <a:stCxn id="6" idx="7"/>
              <a:endCxn id="20" idx="3"/>
            </p:cNvCxnSpPr>
            <p:nvPr/>
          </p:nvCxnSpPr>
          <p:spPr>
            <a:xfrm flipV="1">
              <a:off x="5629662" y="2446487"/>
              <a:ext cx="125234" cy="92491"/>
            </a:xfrm>
            <a:prstGeom prst="line">
              <a:avLst/>
            </a:prstGeom>
            <a:ln w="19050">
              <a:solidFill>
                <a:srgbClr val="CF454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82A6F316-7B31-4C24-AD0F-A06A24E34672}"/>
                </a:ext>
              </a:extLst>
            </p:cNvPr>
            <p:cNvCxnSpPr>
              <a:cxnSpLocks/>
              <a:stCxn id="6" idx="5"/>
              <a:endCxn id="27" idx="1"/>
            </p:cNvCxnSpPr>
            <p:nvPr/>
          </p:nvCxnSpPr>
          <p:spPr>
            <a:xfrm>
              <a:off x="5629662" y="3995934"/>
              <a:ext cx="97783" cy="109331"/>
            </a:xfrm>
            <a:prstGeom prst="line">
              <a:avLst/>
            </a:prstGeom>
            <a:ln w="19050">
              <a:solidFill>
                <a:srgbClr val="CF454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2D759D82-DA88-4501-BC2E-E5A588F934B7}"/>
                </a:ext>
              </a:extLst>
            </p:cNvPr>
            <p:cNvCxnSpPr>
              <a:cxnSpLocks/>
              <a:stCxn id="6" idx="6"/>
              <a:endCxn id="24" idx="2"/>
            </p:cNvCxnSpPr>
            <p:nvPr/>
          </p:nvCxnSpPr>
          <p:spPr>
            <a:xfrm>
              <a:off x="5931408" y="3267456"/>
              <a:ext cx="381114" cy="9877"/>
            </a:xfrm>
            <a:prstGeom prst="line">
              <a:avLst/>
            </a:prstGeom>
            <a:ln w="19050">
              <a:solidFill>
                <a:srgbClr val="CF454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xmlns="" id="{2049DE34-2439-44CB-81BF-47EDB49C93A6}"/>
                </a:ext>
              </a:extLst>
            </p:cNvPr>
            <p:cNvSpPr/>
            <p:nvPr/>
          </p:nvSpPr>
          <p:spPr>
            <a:xfrm rot="18900000">
              <a:off x="5633744" y="1223350"/>
              <a:ext cx="1357556" cy="1357556"/>
            </a:xfrm>
            <a:prstGeom prst="roundRect">
              <a:avLst/>
            </a:prstGeom>
            <a:solidFill>
              <a:srgbClr val="619E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EC8D05ED-FDF1-48B8-979C-0BC6AF701559}"/>
                </a:ext>
              </a:extLst>
            </p:cNvPr>
            <p:cNvSpPr/>
            <p:nvPr/>
          </p:nvSpPr>
          <p:spPr>
            <a:xfrm rot="18900000">
              <a:off x="6600829" y="2598555"/>
              <a:ext cx="1357556" cy="1357556"/>
            </a:xfrm>
            <a:prstGeom prst="roundRect">
              <a:avLst/>
            </a:prstGeom>
            <a:solidFill>
              <a:srgbClr val="CF45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xmlns="" id="{9F0C232E-39EF-4BB3-A9DD-ABDC2D896B7F}"/>
                </a:ext>
              </a:extLst>
            </p:cNvPr>
            <p:cNvSpPr/>
            <p:nvPr/>
          </p:nvSpPr>
          <p:spPr>
            <a:xfrm rot="18900000">
              <a:off x="5598320" y="3973761"/>
              <a:ext cx="1357556" cy="135755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A2CBE68D-C00E-45EB-B183-FDBCF37DF45E}"/>
                </a:ext>
              </a:extLst>
            </p:cNvPr>
            <p:cNvSpPr/>
            <p:nvPr/>
          </p:nvSpPr>
          <p:spPr>
            <a:xfrm>
              <a:off x="5740846" y="2364597"/>
              <a:ext cx="95940" cy="95940"/>
            </a:xfrm>
            <a:prstGeom prst="ellipse">
              <a:avLst/>
            </a:prstGeom>
            <a:noFill/>
            <a:ln w="19050">
              <a:solidFill>
                <a:srgbClr val="CF45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AAC75141-3A66-4894-8055-F434A0C2EEC1}"/>
                </a:ext>
              </a:extLst>
            </p:cNvPr>
            <p:cNvSpPr/>
            <p:nvPr/>
          </p:nvSpPr>
          <p:spPr>
            <a:xfrm>
              <a:off x="6312522" y="3229363"/>
              <a:ext cx="95940" cy="95940"/>
            </a:xfrm>
            <a:prstGeom prst="ellipse">
              <a:avLst/>
            </a:prstGeom>
            <a:noFill/>
            <a:ln w="19050">
              <a:solidFill>
                <a:srgbClr val="CF45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07B654B7-8697-49E3-9222-335F139A0B66}"/>
                </a:ext>
              </a:extLst>
            </p:cNvPr>
            <p:cNvSpPr/>
            <p:nvPr/>
          </p:nvSpPr>
          <p:spPr>
            <a:xfrm>
              <a:off x="5713395" y="4091215"/>
              <a:ext cx="95940" cy="95940"/>
            </a:xfrm>
            <a:prstGeom prst="ellipse">
              <a:avLst/>
            </a:prstGeom>
            <a:noFill/>
            <a:ln w="19050">
              <a:solidFill>
                <a:srgbClr val="CF45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DF7B06ED-D984-487C-8055-559F9DCA0AC0}"/>
                </a:ext>
              </a:extLst>
            </p:cNvPr>
            <p:cNvSpPr/>
            <p:nvPr/>
          </p:nvSpPr>
          <p:spPr>
            <a:xfrm>
              <a:off x="5513788" y="1668937"/>
              <a:ext cx="161176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SzPct val="100000"/>
                <a:defRPr/>
              </a:pPr>
              <a:r>
                <a:rPr lang="en-US" sz="1600" b="1" kern="0" dirty="0">
                  <a:solidFill>
                    <a:schemeClr val="bg1"/>
                  </a:solidFill>
                  <a:latin typeface="Cambria" panose="02040503050406030204" pitchFamily="18" charset="0"/>
                </a:rPr>
                <a:t>PEMENUHAN SPM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02038EC1-F4E2-4F3B-A41E-E92BDBE9AF22}"/>
                </a:ext>
              </a:extLst>
            </p:cNvPr>
            <p:cNvSpPr/>
            <p:nvPr/>
          </p:nvSpPr>
          <p:spPr>
            <a:xfrm>
              <a:off x="6473726" y="2824257"/>
              <a:ext cx="161176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SzPct val="100000"/>
                <a:defRPr/>
              </a:pPr>
              <a:r>
                <a:rPr lang="en-US" sz="1400" b="1" kern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DUKUNGAN PENCAPAIAN PRIORITAS NASIONAL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D43DF901-C978-4AF8-A5B9-7D0FC6BC5676}"/>
                </a:ext>
              </a:extLst>
            </p:cNvPr>
            <p:cNvSpPr/>
            <p:nvPr/>
          </p:nvSpPr>
          <p:spPr>
            <a:xfrm>
              <a:off x="5471217" y="4193632"/>
              <a:ext cx="161176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SzPct val="100000"/>
                <a:defRPr/>
              </a:pPr>
              <a:r>
                <a:rPr lang="en-US" sz="1400" b="1" kern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DUKUNGAN PERCEPATAN PEMBANGUNAN DI DAERAH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218FA810-B0FA-4E5B-83F7-F5AD8B3D5D3E}"/>
                </a:ext>
              </a:extLst>
            </p:cNvPr>
            <p:cNvSpPr/>
            <p:nvPr/>
          </p:nvSpPr>
          <p:spPr>
            <a:xfrm>
              <a:off x="7292026" y="1482199"/>
              <a:ext cx="424957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SzPct val="100000"/>
                <a:defRPr/>
              </a:pP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Jenis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DAK yang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bertujuan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untuk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mendukung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pemenuhan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SPM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adalah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b="1" kern="0" dirty="0">
                  <a:solidFill>
                    <a:srgbClr val="A5131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DAK </a:t>
              </a:r>
              <a:r>
                <a:rPr lang="en-US" b="1" kern="0" dirty="0" err="1">
                  <a:solidFill>
                    <a:srgbClr val="A5131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reguler</a:t>
              </a:r>
              <a:endParaRPr lang="en-US" b="1" kern="0" dirty="0">
                <a:solidFill>
                  <a:srgbClr val="A5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xmlns="" id="{D2A194EB-6E8F-499B-AE07-BA26A4E124CE}"/>
                </a:ext>
              </a:extLst>
            </p:cNvPr>
            <p:cNvSpPr/>
            <p:nvPr/>
          </p:nvSpPr>
          <p:spPr>
            <a:xfrm>
              <a:off x="8292889" y="2733152"/>
              <a:ext cx="32487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SzPct val="100000"/>
                <a:defRPr/>
              </a:pP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Jenis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DAK yang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bertujuan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untuk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mendukung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pencapaian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prioritas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nasional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adalah</a:t>
              </a:r>
              <a:r>
                <a:rPr lang="en-US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b="1" kern="0" dirty="0">
                  <a:solidFill>
                    <a:srgbClr val="A5131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DAK </a:t>
              </a:r>
              <a:r>
                <a:rPr lang="en-US" b="1" kern="0" dirty="0" err="1">
                  <a:solidFill>
                    <a:srgbClr val="A5131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penugasan</a:t>
              </a:r>
              <a:endParaRPr lang="en-US" b="1" kern="0" dirty="0">
                <a:solidFill>
                  <a:srgbClr val="A513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endParaRPr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F5B4827E-0CCF-40E8-B5A1-CA915E1F6523}"/>
              </a:ext>
            </a:extLst>
          </p:cNvPr>
          <p:cNvSpPr/>
          <p:nvPr/>
        </p:nvSpPr>
        <p:spPr>
          <a:xfrm>
            <a:off x="105071" y="1415395"/>
            <a:ext cx="2998347" cy="400110"/>
          </a:xfrm>
          <a:prstGeom prst="rect">
            <a:avLst/>
          </a:prstGeom>
          <a:solidFill>
            <a:srgbClr val="CF4545"/>
          </a:solidFill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en-US" sz="2000" b="1" kern="0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</a:rPr>
              <a:t>DANA ALOKASI KHUSUS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45508836-A9C5-4AFE-BA2F-C839AAF0D901}"/>
              </a:ext>
            </a:extLst>
          </p:cNvPr>
          <p:cNvSpPr/>
          <p:nvPr/>
        </p:nvSpPr>
        <p:spPr>
          <a:xfrm>
            <a:off x="115627" y="2159484"/>
            <a:ext cx="334526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Bersumber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dari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dana APBN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untuk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mendanai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kegiatan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endParaRPr lang="en-US" sz="2000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Bagian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dari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pembangunan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yang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tujuannya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untuk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mendukung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pemenuhan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spm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,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pencapaian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prioritas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nasional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, dan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percepatan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pembangunan</a:t>
            </a:r>
            <a:r>
              <a:rPr lang="en-US" sz="20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2000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endParaRPr lang="en-ID" sz="20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29" name="object 6">
            <a:extLst>
              <a:ext uri="{FF2B5EF4-FFF2-40B4-BE49-F238E27FC236}">
                <a16:creationId xmlns:a16="http://schemas.microsoft.com/office/drawing/2014/main" xmlns="" id="{3BB527B9-2978-40BF-B380-3512CF473117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291294" cy="738957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118" b="1" dirty="0">
                <a:latin typeface="Tw Cen MT" panose="020B0602020104020603" pitchFamily="34" charset="0"/>
              </a:rPr>
              <a:t>AMANAT PELAKSANAAN DANA ALOKASI KHUSUS</a:t>
            </a:r>
          </a:p>
        </p:txBody>
      </p:sp>
      <p:sp>
        <p:nvSpPr>
          <p:cNvPr id="30" name="object 4">
            <a:extLst>
              <a:ext uri="{FF2B5EF4-FFF2-40B4-BE49-F238E27FC236}">
                <a16:creationId xmlns:a16="http://schemas.microsoft.com/office/drawing/2014/main" xmlns="" id="{19D1031E-59D6-4A82-AFB0-60555F18BF58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F2C46DBA-BF30-4FEA-8D39-794B3D4E2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E87E7A41-23D2-42D4-91F9-0A27D14BBAFC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45AD80FB-F849-417F-8A48-99877F6224C7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xmlns="" id="{DFE5943B-DE0B-441D-8880-B8692AC96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E9BC320C-000A-48BC-A17E-2B1AFE8E8503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xmlns="" id="{B126FFED-1D7D-46A7-8381-FC5983C35CDA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xmlns="" id="{7000E22E-1709-4724-9805-A6AD439FB471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xmlns="" id="{21DAB030-743B-473D-B30E-5231BB9C5449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xmlns="" id="{92A3B8FB-DC48-4F40-B89E-7F4A11486021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8" name="Right Triangle 57">
                  <a:extLst>
                    <a:ext uri="{FF2B5EF4-FFF2-40B4-BE49-F238E27FC236}">
                      <a16:creationId xmlns:a16="http://schemas.microsoft.com/office/drawing/2014/main" xmlns="" id="{972F1A98-583A-477E-B6A7-19B972A439DB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6" name="Isosceles Triangle 55">
                <a:extLst>
                  <a:ext uri="{FF2B5EF4-FFF2-40B4-BE49-F238E27FC236}">
                    <a16:creationId xmlns:a16="http://schemas.microsoft.com/office/drawing/2014/main" xmlns="" id="{4219F6DE-5C9B-4E72-B9A9-B8F0CFBC7298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54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39EC1A2E-17CB-4C63-9DAE-F9F618FA7F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xmlns="" id="{66C2E9AA-FE22-4670-9913-FADE9198483C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xmlns="" id="{8A1E5170-283D-4382-B1B8-7FF85060D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xmlns="" id="{F4CFA14C-C17B-4A09-9C7E-2EC598B8F481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1BCC5644-7168-49FF-A029-DD74C2E3C1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xmlns="" id="{7AFF2386-008B-41E7-BF95-9DFE9170FE73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xmlns="" id="{F8190378-EB06-4419-ACDC-56AB1FACAA6D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xmlns="" id="{0F001FB5-6B18-48A0-8423-BA4F56D07621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xmlns="" id="{882DED0F-1079-4C36-8866-219B0BE6FF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xmlns="" id="{289661F7-547D-4619-84C0-9C9340D7E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xmlns="" id="{E70DE872-59BF-4615-887A-1A32CBCC96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137063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FA2273D-A00D-4B80-8327-FABD7FC65F56}"/>
              </a:ext>
            </a:extLst>
          </p:cNvPr>
          <p:cNvSpPr/>
          <p:nvPr/>
        </p:nvSpPr>
        <p:spPr>
          <a:xfrm>
            <a:off x="2438528" y="1583488"/>
            <a:ext cx="55336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Proses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verifikasi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dilakukan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secara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berjenjang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dari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awal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penginputan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rancangan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pengusulan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kegiatan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DAK (Dana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Alokasi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Khusus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) oleh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perangkat</a:t>
            </a:r>
            <a:r>
              <a:rPr lang="en-US" altLang="en-US" b="1" kern="0" dirty="0">
                <a:solidFill>
                  <a:srgbClr val="A51313"/>
                </a:solidFill>
                <a:latin typeface="Tw Cen MT" panose="020B0602020104020603" pitchFamily="34" charset="0"/>
              </a:rPr>
              <a:t> </a:t>
            </a:r>
            <a:r>
              <a:rPr lang="en-US" altLang="en-US" b="1" kern="0" dirty="0" err="1">
                <a:solidFill>
                  <a:srgbClr val="A51313"/>
                </a:solidFill>
                <a:latin typeface="Tw Cen MT" panose="020B0602020104020603" pitchFamily="34" charset="0"/>
              </a:rPr>
              <a:t>daerah</a:t>
            </a:r>
            <a:endParaRPr lang="en-US" altLang="en-US" b="1" kern="0" dirty="0">
              <a:solidFill>
                <a:srgbClr val="A51313"/>
              </a:solidFill>
              <a:latin typeface="Tw Cen MT" panose="020B0602020104020603" pitchFamily="34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EE890D74-6A3D-46C7-B804-D77733029AF4}"/>
              </a:ext>
            </a:extLst>
          </p:cNvPr>
          <p:cNvGrpSpPr/>
          <p:nvPr/>
        </p:nvGrpSpPr>
        <p:grpSpPr>
          <a:xfrm>
            <a:off x="223192" y="2735338"/>
            <a:ext cx="8750461" cy="2823411"/>
            <a:chOff x="1764632" y="2310063"/>
            <a:chExt cx="8750461" cy="28234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AFCE8220-6764-47F0-91D4-F9363B8FDA01}"/>
                </a:ext>
              </a:extLst>
            </p:cNvPr>
            <p:cNvSpPr/>
            <p:nvPr/>
          </p:nvSpPr>
          <p:spPr>
            <a:xfrm>
              <a:off x="1764632" y="2310063"/>
              <a:ext cx="2823411" cy="2823411"/>
            </a:xfrm>
            <a:prstGeom prst="rect">
              <a:avLst/>
            </a:prstGeom>
            <a:solidFill>
              <a:srgbClr val="CF45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0BC4B576-8C99-499B-8971-A7D0597A4992}"/>
                </a:ext>
              </a:extLst>
            </p:cNvPr>
            <p:cNvSpPr/>
            <p:nvPr/>
          </p:nvSpPr>
          <p:spPr>
            <a:xfrm>
              <a:off x="4588043" y="2310063"/>
              <a:ext cx="2823411" cy="2823411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049405BD-DB7B-465A-AEEC-3C1770EE4975}"/>
                </a:ext>
              </a:extLst>
            </p:cNvPr>
            <p:cNvSpPr/>
            <p:nvPr/>
          </p:nvSpPr>
          <p:spPr>
            <a:xfrm>
              <a:off x="7411455" y="2310063"/>
              <a:ext cx="2183684" cy="2823411"/>
            </a:xfrm>
            <a:prstGeom prst="rect">
              <a:avLst/>
            </a:prstGeom>
            <a:solidFill>
              <a:srgbClr val="619E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5" name="Right Triangle 14">
              <a:extLst>
                <a:ext uri="{FF2B5EF4-FFF2-40B4-BE49-F238E27FC236}">
                  <a16:creationId xmlns:a16="http://schemas.microsoft.com/office/drawing/2014/main" xmlns="" id="{94C2D61D-56E9-40CC-BE85-D8D214A2C357}"/>
                </a:ext>
              </a:extLst>
            </p:cNvPr>
            <p:cNvSpPr/>
            <p:nvPr/>
          </p:nvSpPr>
          <p:spPr>
            <a:xfrm rot="13500000">
              <a:off x="8163739" y="2546085"/>
              <a:ext cx="2351354" cy="2351354"/>
            </a:xfrm>
            <a:prstGeom prst="rtTriangle">
              <a:avLst/>
            </a:prstGeom>
            <a:solidFill>
              <a:srgbClr val="619E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2E19551F-657C-4A6F-AB1F-54B5074479CD}"/>
                </a:ext>
              </a:extLst>
            </p:cNvPr>
            <p:cNvSpPr/>
            <p:nvPr/>
          </p:nvSpPr>
          <p:spPr>
            <a:xfrm>
              <a:off x="2123872" y="2396588"/>
              <a:ext cx="20269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KABUPATEN/KOTA</a:t>
              </a:r>
              <a:endParaRPr lang="th-TH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99A9FAE2-D67C-46F5-B67B-A18ED3F7CCE7}"/>
                </a:ext>
              </a:extLst>
            </p:cNvPr>
            <p:cNvSpPr/>
            <p:nvPr/>
          </p:nvSpPr>
          <p:spPr>
            <a:xfrm>
              <a:off x="2112012" y="2765920"/>
              <a:ext cx="2164883" cy="457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E8C56EE-BF83-453D-801A-C5F614843E96}"/>
                </a:ext>
              </a:extLst>
            </p:cNvPr>
            <p:cNvSpPr/>
            <p:nvPr/>
          </p:nvSpPr>
          <p:spPr>
            <a:xfrm>
              <a:off x="4899191" y="2765920"/>
              <a:ext cx="2164883" cy="457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9CC3E2E8-DCFE-44CD-AE5B-DD3239338B92}"/>
                </a:ext>
              </a:extLst>
            </p:cNvPr>
            <p:cNvSpPr/>
            <p:nvPr/>
          </p:nvSpPr>
          <p:spPr>
            <a:xfrm>
              <a:off x="7669999" y="2765920"/>
              <a:ext cx="1843572" cy="457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B60B8B64-34EF-418D-B237-C9098B23EBF6}"/>
                </a:ext>
              </a:extLst>
            </p:cNvPr>
            <p:cNvSpPr/>
            <p:nvPr/>
          </p:nvSpPr>
          <p:spPr>
            <a:xfrm>
              <a:off x="5395545" y="2396588"/>
              <a:ext cx="113037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PROVINSI</a:t>
              </a:r>
              <a:endParaRPr lang="th-TH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025B6187-5E75-46A9-BD09-D6FF47342634}"/>
                </a:ext>
              </a:extLst>
            </p:cNvPr>
            <p:cNvSpPr/>
            <p:nvPr/>
          </p:nvSpPr>
          <p:spPr>
            <a:xfrm>
              <a:off x="8190072" y="2396588"/>
              <a:ext cx="8184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b="1" dirty="0">
                  <a:solidFill>
                    <a:schemeClr val="bg1"/>
                  </a:solidFill>
                  <a:latin typeface="Tw Cen MT" panose="020B0602020104020603" pitchFamily="34" charset="0"/>
                </a:rPr>
                <a:t>PUSAT</a:t>
              </a:r>
              <a:endParaRPr lang="th-TH" b="1" dirty="0">
                <a:solidFill>
                  <a:schemeClr val="bg1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23" name="Right Triangle 22">
              <a:extLst>
                <a:ext uri="{FF2B5EF4-FFF2-40B4-BE49-F238E27FC236}">
                  <a16:creationId xmlns:a16="http://schemas.microsoft.com/office/drawing/2014/main" xmlns="" id="{ED3AED75-3A77-45AD-B5CD-63C1D8D2133B}"/>
                </a:ext>
              </a:extLst>
            </p:cNvPr>
            <p:cNvSpPr/>
            <p:nvPr/>
          </p:nvSpPr>
          <p:spPr>
            <a:xfrm rot="13500000">
              <a:off x="4413074" y="3556258"/>
              <a:ext cx="331005" cy="331005"/>
            </a:xfrm>
            <a:prstGeom prst="rtTriangle">
              <a:avLst/>
            </a:prstGeom>
            <a:solidFill>
              <a:srgbClr val="CF45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4" name="Right Triangle 23">
              <a:extLst>
                <a:ext uri="{FF2B5EF4-FFF2-40B4-BE49-F238E27FC236}">
                  <a16:creationId xmlns:a16="http://schemas.microsoft.com/office/drawing/2014/main" xmlns="" id="{A38468D1-A90E-40E6-AE31-E6CFC22E4942}"/>
                </a:ext>
              </a:extLst>
            </p:cNvPr>
            <p:cNvSpPr/>
            <p:nvPr/>
          </p:nvSpPr>
          <p:spPr>
            <a:xfrm rot="13500000">
              <a:off x="7238333" y="3556258"/>
              <a:ext cx="331005" cy="331005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A4A5219C-494E-48DB-B6D6-EDE083212589}"/>
                </a:ext>
              </a:extLst>
            </p:cNvPr>
            <p:cNvSpPr/>
            <p:nvPr/>
          </p:nvSpPr>
          <p:spPr>
            <a:xfrm>
              <a:off x="2014560" y="2940154"/>
              <a:ext cx="2425360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Bappeda</a:t>
              </a:r>
              <a:endParaRPr lang="en-US" kern="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Bagian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Administrasi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Pembangunan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Badan/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Dinas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Pengelola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Keuangan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dan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Aset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Daerah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ID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3F69522E-9DE0-4DC1-A9D8-73F0C6BAD6D3}"/>
                </a:ext>
              </a:extLst>
            </p:cNvPr>
            <p:cNvSpPr/>
            <p:nvPr/>
          </p:nvSpPr>
          <p:spPr>
            <a:xfrm>
              <a:off x="4861130" y="2940154"/>
              <a:ext cx="2425360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Bappeda</a:t>
              </a:r>
              <a:endParaRPr lang="en-US" kern="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Biro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Administrasi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Pembangunan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Badan/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Dinas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Pengelola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Keuangan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dan </a:t>
              </a:r>
              <a:r>
                <a:rPr lang="en-US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Aset</a:t>
              </a:r>
              <a:r>
                <a:rPr lang="en-US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Daerah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ID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AEB267A0-290B-41B2-A205-1C3E1480BA7D}"/>
                </a:ext>
              </a:extLst>
            </p:cNvPr>
            <p:cNvSpPr/>
            <p:nvPr/>
          </p:nvSpPr>
          <p:spPr>
            <a:xfrm>
              <a:off x="7602972" y="2940154"/>
              <a:ext cx="242536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b="1" kern="0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Ditjen</a:t>
              </a:r>
              <a:r>
                <a:rPr lang="en-US" b="1" kern="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w Cen MT" panose="020B0602020104020603" pitchFamily="34" charset="0"/>
                </a:rPr>
                <a:t> Bina Pembangunan Daerah</a:t>
              </a:r>
              <a:endParaRPr lang="en-ID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endParaRPr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3C0B75AF-942B-43DE-8CBD-E63921DCC402}"/>
              </a:ext>
            </a:extLst>
          </p:cNvPr>
          <p:cNvSpPr/>
          <p:nvPr/>
        </p:nvSpPr>
        <p:spPr>
          <a:xfrm>
            <a:off x="223192" y="1845098"/>
            <a:ext cx="1962140" cy="400110"/>
          </a:xfrm>
          <a:prstGeom prst="rect">
            <a:avLst/>
          </a:prstGeom>
          <a:solidFill>
            <a:srgbClr val="CF4545"/>
          </a:solidFill>
        </p:spPr>
        <p:txBody>
          <a:bodyPr wrap="none">
            <a:spAutoFit/>
          </a:bodyPr>
          <a:lstStyle/>
          <a:p>
            <a:pPr algn="r"/>
            <a:r>
              <a:rPr lang="en-US" sz="2000" b="1" dirty="0">
                <a:solidFill>
                  <a:schemeClr val="bg1">
                    <a:lumMod val="85000"/>
                  </a:schemeClr>
                </a:solidFill>
                <a:latin typeface="Tw Cen MT" panose="020B0602020104020603" pitchFamily="34" charset="0"/>
              </a:rPr>
              <a:t>VERIFIKASI DAK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CB5E4288-DB09-4795-A6E3-90A8403B8269}"/>
              </a:ext>
            </a:extLst>
          </p:cNvPr>
          <p:cNvSpPr/>
          <p:nvPr/>
        </p:nvSpPr>
        <p:spPr>
          <a:xfrm>
            <a:off x="9785123" y="2869762"/>
            <a:ext cx="21836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Pengisian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usulan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dan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verifikasi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DAK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memiliki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rambu-rambu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tertentu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yang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harus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diperhatikan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pemerintah</a:t>
            </a:r>
            <a:r>
              <a:rPr lang="en-US" alt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i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</a:rPr>
              <a:t>daerah</a:t>
            </a:r>
            <a:endParaRPr lang="en-US" altLang="en-US" sz="2000" i="1" kern="0" dirty="0">
              <a:solidFill>
                <a:schemeClr val="tx1">
                  <a:lumMod val="75000"/>
                  <a:lumOff val="2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646A8B82-21BA-4633-A0A6-435BEC3E79BD}"/>
              </a:ext>
            </a:extLst>
          </p:cNvPr>
          <p:cNvSpPr txBox="1"/>
          <p:nvPr/>
        </p:nvSpPr>
        <p:spPr>
          <a:xfrm>
            <a:off x="9365018" y="2735338"/>
            <a:ext cx="4571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44648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endParaRPr lang="en-ID" sz="4800" dirty="0">
              <a:solidFill>
                <a:srgbClr val="44648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F3F9A446-BC8F-4FA1-B8C4-6105217126CB}"/>
              </a:ext>
            </a:extLst>
          </p:cNvPr>
          <p:cNvSpPr txBox="1"/>
          <p:nvPr/>
        </p:nvSpPr>
        <p:spPr>
          <a:xfrm rot="10800000">
            <a:off x="10648292" y="4625730"/>
            <a:ext cx="4571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44648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endParaRPr lang="en-ID" sz="4800" dirty="0">
              <a:solidFill>
                <a:srgbClr val="44648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bject 6">
            <a:extLst>
              <a:ext uri="{FF2B5EF4-FFF2-40B4-BE49-F238E27FC236}">
                <a16:creationId xmlns:a16="http://schemas.microsoft.com/office/drawing/2014/main" xmlns="" id="{BA256260-E128-4D8D-922B-7ACEA2BB883A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291294" cy="738957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118" b="1" dirty="0">
                <a:latin typeface="Tw Cen MT" panose="020B0602020104020603" pitchFamily="34" charset="0"/>
              </a:rPr>
              <a:t>PROSES VERIFIKASI DAK OLEH PADA SETIAP LEVEL PEMERINTAH 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xmlns="" id="{33EA575E-DA8A-4FAC-8C83-47752D3FE65D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6A6F79BD-2778-4D86-8DC9-0307D1044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3CE3D4B0-0800-47B8-B325-429C6C4B216C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D60D56E5-8988-4583-BC13-48D8F7CDB530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xmlns="" id="{B67C10BA-6581-476C-9072-E7612E75F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xmlns="" id="{49A2B2C3-BEC3-4645-93F7-45CC8544CF42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A120A93E-2477-49DE-8389-A36A79A96F26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xmlns="" id="{655929EC-39A8-4A5F-B53B-07B828AB50A2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xmlns="" id="{BCE8BACA-1DF3-490A-8A40-BAF511D06F08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53" name="Rectangle 52">
                  <a:extLst>
                    <a:ext uri="{FF2B5EF4-FFF2-40B4-BE49-F238E27FC236}">
                      <a16:creationId xmlns:a16="http://schemas.microsoft.com/office/drawing/2014/main" xmlns="" id="{34973FE7-5621-4106-89B5-BE6E5C8DE98D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4" name="Right Triangle 53">
                  <a:extLst>
                    <a:ext uri="{FF2B5EF4-FFF2-40B4-BE49-F238E27FC236}">
                      <a16:creationId xmlns:a16="http://schemas.microsoft.com/office/drawing/2014/main" xmlns="" id="{39604E75-DE86-4A06-824E-F6477E680E4B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2" name="Isosceles Triangle 51">
                <a:extLst>
                  <a:ext uri="{FF2B5EF4-FFF2-40B4-BE49-F238E27FC236}">
                    <a16:creationId xmlns:a16="http://schemas.microsoft.com/office/drawing/2014/main" xmlns="" id="{451E93AF-C3AE-4236-8714-B6B0E38A6490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50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6B8D9D5B-90F1-4EEA-92F6-1A11E7CD96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xmlns="" id="{47F2FC85-84F0-4608-AEBB-929FD1F6DB43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B94CCD32-BE97-4C0B-BD5B-08669AFEF1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xmlns="" id="{59BD5433-6F27-46E4-AC6F-61CF40EBC321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xmlns="" id="{F92E7E63-1E62-4E3E-836B-6A81FB9035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xmlns="" id="{1D08F559-1702-4608-92A7-8C28FCC43B7E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xmlns="" id="{9672ADA6-7B18-4D40-9E0A-B209DB57A148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xmlns="" id="{DBECAC51-9B39-4564-ABAC-9C9FD151C75C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BF42E3F7-0821-435A-9BA9-24A9F01D57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6FCABAE1-01F1-4667-8047-B88DC064FB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4" name="Picture 63">
                <a:extLst>
                  <a:ext uri="{FF2B5EF4-FFF2-40B4-BE49-F238E27FC236}">
                    <a16:creationId xmlns:a16="http://schemas.microsoft.com/office/drawing/2014/main" xmlns="" id="{2588A4A9-1990-4098-8D21-D39DDF485A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79022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D1F130A9-B87C-435B-875A-2DD459C8248D}"/>
              </a:ext>
            </a:extLst>
          </p:cNvPr>
          <p:cNvSpPr/>
          <p:nvPr/>
        </p:nvSpPr>
        <p:spPr>
          <a:xfrm>
            <a:off x="0" y="1203960"/>
            <a:ext cx="8294255" cy="4735022"/>
          </a:xfrm>
          <a:prstGeom prst="rect">
            <a:avLst/>
          </a:prstGeom>
          <a:solidFill>
            <a:schemeClr val="bg1">
              <a:lumMod val="7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B5392FB-CADE-4CFC-9DA9-470F424F6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853" y="1337348"/>
            <a:ext cx="8768780" cy="440767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3AE69FC-2BA9-41F1-B7BE-1397C70186C4}"/>
              </a:ext>
            </a:extLst>
          </p:cNvPr>
          <p:cNvSpPr/>
          <p:nvPr/>
        </p:nvSpPr>
        <p:spPr>
          <a:xfrm>
            <a:off x="8515927" y="1206577"/>
            <a:ext cx="1962140" cy="400110"/>
          </a:xfrm>
          <a:prstGeom prst="rect">
            <a:avLst/>
          </a:prstGeom>
          <a:solidFill>
            <a:srgbClr val="CF4545"/>
          </a:solidFill>
        </p:spPr>
        <p:txBody>
          <a:bodyPr wrap="none">
            <a:spAutoFit/>
          </a:bodyPr>
          <a:lstStyle/>
          <a:p>
            <a:pPr algn="r"/>
            <a:r>
              <a:rPr lang="en-US" sz="2000" b="1" dirty="0">
                <a:solidFill>
                  <a:schemeClr val="bg1">
                    <a:lumMod val="85000"/>
                  </a:schemeClr>
                </a:solidFill>
                <a:latin typeface="Tw Cen MT" panose="020B0602020104020603" pitchFamily="34" charset="0"/>
              </a:rPr>
              <a:t>VERIFIKASI DAK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E7219B1-8EE0-42F1-AAE0-B86A88F9D5D4}"/>
              </a:ext>
            </a:extLst>
          </p:cNvPr>
          <p:cNvSpPr/>
          <p:nvPr/>
        </p:nvSpPr>
        <p:spPr>
          <a:xfrm>
            <a:off x="8515926" y="1936915"/>
            <a:ext cx="350335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Usulan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DAK oleh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Kabupaten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/Kota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merupakan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yang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terbesar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pada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tahun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2020;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Dibutuhkan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pembinaan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oleh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Provinsi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untuk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meningkatkan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usulan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Kabupaten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/Kota;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Mekanisme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pembinaan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oleh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pemerintahan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Provinsi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dengan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</a:t>
            </a:r>
            <a:r>
              <a:rPr lang="en-US" sz="2000" b="1" kern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mekanisme</a:t>
            </a:r>
            <a:r>
              <a:rPr 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 GWPP </a:t>
            </a:r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xmlns="" id="{1460AF16-B5F1-4910-8030-2CFD7F902249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5454014" cy="738957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118" b="1" dirty="0">
                <a:latin typeface="Tw Cen MT" panose="020B0602020104020603" pitchFamily="34" charset="0"/>
              </a:rPr>
              <a:t>PELAKSANAAN DAK 2019 DAN PERAN PEMERINTAH KABUPATEN/KOTA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xmlns="" id="{EF8AC67F-2F3F-4B89-8468-7136EA098C7A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3">
            <a:extLst>
              <a:ext uri="{FF2B5EF4-FFF2-40B4-BE49-F238E27FC236}">
                <a16:creationId xmlns:a16="http://schemas.microsoft.com/office/drawing/2014/main" xmlns="" id="{FA7A6E7F-EB29-4F2A-A694-54282260F570}"/>
              </a:ext>
            </a:extLst>
          </p:cNvPr>
          <p:cNvGrpSpPr/>
          <p:nvPr/>
        </p:nvGrpSpPr>
        <p:grpSpPr>
          <a:xfrm flipH="1">
            <a:off x="7233920" y="6468936"/>
            <a:ext cx="4958080" cy="389064"/>
            <a:chOff x="0" y="6456148"/>
            <a:chExt cx="5529733" cy="402442"/>
          </a:xfrm>
        </p:grpSpPr>
        <p:sp>
          <p:nvSpPr>
            <p:cNvPr id="11" name="object 4">
              <a:extLst>
                <a:ext uri="{FF2B5EF4-FFF2-40B4-BE49-F238E27FC236}">
                  <a16:creationId xmlns:a16="http://schemas.microsoft.com/office/drawing/2014/main" xmlns="" id="{69048C3B-8322-4797-B12E-DB8C0F12FA87}"/>
                </a:ext>
              </a:extLst>
            </p:cNvPr>
            <p:cNvSpPr/>
            <p:nvPr/>
          </p:nvSpPr>
          <p:spPr>
            <a:xfrm>
              <a:off x="3219603" y="6648405"/>
              <a:ext cx="2310130" cy="210185"/>
            </a:xfrm>
            <a:custGeom>
              <a:avLst/>
              <a:gdLst/>
              <a:ahLst/>
              <a:cxnLst/>
              <a:rect l="l" t="t" r="r" b="b"/>
              <a:pathLst>
                <a:path w="2310130" h="210184">
                  <a:moveTo>
                    <a:pt x="2309878" y="209591"/>
                  </a:moveTo>
                  <a:lnTo>
                    <a:pt x="0" y="209591"/>
                  </a:lnTo>
                  <a:lnTo>
                    <a:pt x="0" y="0"/>
                  </a:lnTo>
                  <a:lnTo>
                    <a:pt x="1925209" y="0"/>
                  </a:lnTo>
                  <a:lnTo>
                    <a:pt x="2309878" y="209591"/>
                  </a:lnTo>
                  <a:close/>
                </a:path>
              </a:pathLst>
            </a:custGeom>
            <a:solidFill>
              <a:srgbClr val="FF7C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5">
              <a:extLst>
                <a:ext uri="{FF2B5EF4-FFF2-40B4-BE49-F238E27FC236}">
                  <a16:creationId xmlns:a16="http://schemas.microsoft.com/office/drawing/2014/main" xmlns="" id="{B070AB9E-463D-4C41-86C1-2CA699C1F260}"/>
                </a:ext>
              </a:extLst>
            </p:cNvPr>
            <p:cNvSpPr/>
            <p:nvPr/>
          </p:nvSpPr>
          <p:spPr>
            <a:xfrm>
              <a:off x="1801875" y="6561604"/>
              <a:ext cx="3257550" cy="296545"/>
            </a:xfrm>
            <a:custGeom>
              <a:avLst/>
              <a:gdLst/>
              <a:ahLst/>
              <a:cxnLst/>
              <a:rect l="l" t="t" r="r" b="b"/>
              <a:pathLst>
                <a:path w="3257550" h="296545">
                  <a:moveTo>
                    <a:pt x="3257452" y="296395"/>
                  </a:moveTo>
                  <a:lnTo>
                    <a:pt x="0" y="296395"/>
                  </a:lnTo>
                  <a:lnTo>
                    <a:pt x="0" y="0"/>
                  </a:lnTo>
                  <a:lnTo>
                    <a:pt x="2711013" y="0"/>
                  </a:lnTo>
                  <a:lnTo>
                    <a:pt x="3257452" y="296395"/>
                  </a:lnTo>
                  <a:close/>
                </a:path>
              </a:pathLst>
            </a:custGeom>
            <a:solidFill>
              <a:srgbClr val="FF2E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6">
              <a:extLst>
                <a:ext uri="{FF2B5EF4-FFF2-40B4-BE49-F238E27FC236}">
                  <a16:creationId xmlns:a16="http://schemas.microsoft.com/office/drawing/2014/main" xmlns="" id="{DF6D7B1A-052C-4086-BCA7-788A0681339F}"/>
                </a:ext>
              </a:extLst>
            </p:cNvPr>
            <p:cNvSpPr/>
            <p:nvPr/>
          </p:nvSpPr>
          <p:spPr>
            <a:xfrm>
              <a:off x="0" y="6456148"/>
              <a:ext cx="4398010" cy="401955"/>
            </a:xfrm>
            <a:custGeom>
              <a:avLst/>
              <a:gdLst/>
              <a:ahLst/>
              <a:cxnLst/>
              <a:rect l="l" t="t" r="r" b="b"/>
              <a:pathLst>
                <a:path w="4398010" h="401954">
                  <a:moveTo>
                    <a:pt x="4397649" y="401851"/>
                  </a:moveTo>
                  <a:lnTo>
                    <a:pt x="0" y="401851"/>
                  </a:lnTo>
                  <a:lnTo>
                    <a:pt x="0" y="0"/>
                  </a:lnTo>
                  <a:lnTo>
                    <a:pt x="3665884" y="0"/>
                  </a:lnTo>
                  <a:lnTo>
                    <a:pt x="4397649" y="401851"/>
                  </a:lnTo>
                  <a:close/>
                </a:path>
              </a:pathLst>
            </a:custGeom>
            <a:solidFill>
              <a:srgbClr val="D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7">
              <a:extLst>
                <a:ext uri="{FF2B5EF4-FFF2-40B4-BE49-F238E27FC236}">
                  <a16:creationId xmlns:a16="http://schemas.microsoft.com/office/drawing/2014/main" xmlns="" id="{E57C7F86-0730-464B-A9F1-B4131FA5198D}"/>
                </a:ext>
              </a:extLst>
            </p:cNvPr>
            <p:cNvSpPr/>
            <p:nvPr/>
          </p:nvSpPr>
          <p:spPr>
            <a:xfrm>
              <a:off x="583" y="6456331"/>
              <a:ext cx="318770" cy="401955"/>
            </a:xfrm>
            <a:custGeom>
              <a:avLst/>
              <a:gdLst/>
              <a:ahLst/>
              <a:cxnLst/>
              <a:rect l="l" t="t" r="r" b="b"/>
              <a:pathLst>
                <a:path w="318770" h="401954">
                  <a:moveTo>
                    <a:pt x="11642" y="401668"/>
                  </a:moveTo>
                  <a:lnTo>
                    <a:pt x="0" y="401668"/>
                  </a:lnTo>
                  <a:lnTo>
                    <a:pt x="0" y="0"/>
                  </a:lnTo>
                  <a:lnTo>
                    <a:pt x="318559" y="0"/>
                  </a:lnTo>
                  <a:lnTo>
                    <a:pt x="11642" y="401668"/>
                  </a:lnTo>
                  <a:close/>
                </a:path>
              </a:pathLst>
            </a:custGeom>
            <a:solidFill>
              <a:srgbClr val="A3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8">
              <a:extLst>
                <a:ext uri="{FF2B5EF4-FFF2-40B4-BE49-F238E27FC236}">
                  <a16:creationId xmlns:a16="http://schemas.microsoft.com/office/drawing/2014/main" xmlns="" id="{7917D20C-B709-4B7A-B0B6-57BACBA62B5F}"/>
                </a:ext>
              </a:extLst>
            </p:cNvPr>
            <p:cNvSpPr/>
            <p:nvPr/>
          </p:nvSpPr>
          <p:spPr>
            <a:xfrm>
              <a:off x="3858754" y="6561604"/>
              <a:ext cx="545465" cy="296545"/>
            </a:xfrm>
            <a:custGeom>
              <a:avLst/>
              <a:gdLst/>
              <a:ahLst/>
              <a:cxnLst/>
              <a:rect l="l" t="t" r="r" b="b"/>
              <a:pathLst>
                <a:path w="545464" h="296545">
                  <a:moveTo>
                    <a:pt x="544891" y="296392"/>
                  </a:moveTo>
                  <a:lnTo>
                    <a:pt x="538818" y="296392"/>
                  </a:lnTo>
                  <a:lnTo>
                    <a:pt x="0" y="0"/>
                  </a:lnTo>
                  <a:lnTo>
                    <a:pt x="215611" y="0"/>
                  </a:lnTo>
                  <a:lnTo>
                    <a:pt x="544891" y="296392"/>
                  </a:lnTo>
                  <a:close/>
                </a:path>
              </a:pathLst>
            </a:custGeom>
            <a:solidFill>
              <a:srgbClr val="F6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9">
              <a:extLst>
                <a:ext uri="{FF2B5EF4-FFF2-40B4-BE49-F238E27FC236}">
                  <a16:creationId xmlns:a16="http://schemas.microsoft.com/office/drawing/2014/main" xmlns="" id="{C6BC6412-9309-483D-B9C0-DD47AC7DDA85}"/>
                </a:ext>
              </a:extLst>
            </p:cNvPr>
            <p:cNvSpPr/>
            <p:nvPr/>
          </p:nvSpPr>
          <p:spPr>
            <a:xfrm>
              <a:off x="4674467" y="6648405"/>
              <a:ext cx="393700" cy="210185"/>
            </a:xfrm>
            <a:custGeom>
              <a:avLst/>
              <a:gdLst/>
              <a:ahLst/>
              <a:cxnLst/>
              <a:rect l="l" t="t" r="r" b="b"/>
              <a:pathLst>
                <a:path w="393700" h="210184">
                  <a:moveTo>
                    <a:pt x="393385" y="209591"/>
                  </a:moveTo>
                  <a:lnTo>
                    <a:pt x="384892" y="209591"/>
                  </a:lnTo>
                  <a:lnTo>
                    <a:pt x="0" y="0"/>
                  </a:lnTo>
                  <a:lnTo>
                    <a:pt x="215738" y="0"/>
                  </a:lnTo>
                  <a:lnTo>
                    <a:pt x="393385" y="209591"/>
                  </a:lnTo>
                  <a:close/>
                </a:path>
              </a:pathLst>
            </a:custGeom>
            <a:solidFill>
              <a:srgbClr val="FF5B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307199F-B9C7-4863-87E5-A8FA0E1FD8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061FC9A1-D87C-4E01-B6B0-373F4E27C3B1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F0C5E119-081C-4978-9175-DB95B6009990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xmlns="" id="{9519439D-DEF7-4C6A-8117-83CB126555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45B44753-15FF-4277-8819-70E1415755D3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22962F66-8947-4EC4-BDD8-7247AB8AAD88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xmlns="" id="{32BD4F29-76A9-48CC-B3C0-274BF03AAD22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xmlns="" id="{EC51E55E-DE93-4FDE-94EA-2A3C212BDB32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xmlns="" id="{FE69D159-C2BA-4613-835C-E5B18433E9C7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8" name="Right Triangle 27">
                  <a:extLst>
                    <a:ext uri="{FF2B5EF4-FFF2-40B4-BE49-F238E27FC236}">
                      <a16:creationId xmlns:a16="http://schemas.microsoft.com/office/drawing/2014/main" xmlns="" id="{046B9EBA-D433-494C-A68E-915D93C04157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6" name="Isosceles Triangle 25">
                <a:extLst>
                  <a:ext uri="{FF2B5EF4-FFF2-40B4-BE49-F238E27FC236}">
                    <a16:creationId xmlns:a16="http://schemas.microsoft.com/office/drawing/2014/main" xmlns="" id="{E266D7BA-9B65-49A7-9D21-86AE9F713666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24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8C792EB3-178E-4BE4-9283-7133745826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A40A9488-1FD4-444F-A510-DD4C1211CD4B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xmlns="" id="{F0446C94-2593-43FF-93D4-9CA13C4D0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53CABB43-D4CE-4BB2-9F8D-FFBB8F287E81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xmlns="" id="{288EF169-0805-4FE2-BE95-9079F59001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="" id="{0D099EEC-7B89-4CB5-ABDC-04B8BFED7992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xmlns="" id="{C26C743B-584D-4702-A19D-CF3F29102DE8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xmlns="" id="{23B9875B-4F3E-4DFD-811F-D9254DAEDB18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xmlns="" id="{08D5FB5D-75F8-4A33-B64B-854E3A3265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xmlns="" id="{49D87DBD-81B8-4A04-A3AF-2AD01529A8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xmlns="" id="{A469729D-2328-40CC-92EC-A4D8FE8C61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51144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2E1799EE-1460-46F5-B257-58CF85764DF3}"/>
              </a:ext>
            </a:extLst>
          </p:cNvPr>
          <p:cNvGrpSpPr/>
          <p:nvPr/>
        </p:nvGrpSpPr>
        <p:grpSpPr>
          <a:xfrm>
            <a:off x="679530" y="2115509"/>
            <a:ext cx="11353801" cy="1313491"/>
            <a:chOff x="838200" y="1986021"/>
            <a:chExt cx="9034780" cy="1045210"/>
          </a:xfrm>
        </p:grpSpPr>
        <p:sp>
          <p:nvSpPr>
            <p:cNvPr id="41" name="Arrow: Pentagon 40">
              <a:extLst>
                <a:ext uri="{FF2B5EF4-FFF2-40B4-BE49-F238E27FC236}">
                  <a16:creationId xmlns:a16="http://schemas.microsoft.com/office/drawing/2014/main" xmlns="" id="{A37B47B8-D1DB-446F-B755-A0D6EE1A5789}"/>
                </a:ext>
              </a:extLst>
            </p:cNvPr>
            <p:cNvSpPr/>
            <p:nvPr/>
          </p:nvSpPr>
          <p:spPr>
            <a:xfrm>
              <a:off x="6591300" y="2147311"/>
              <a:ext cx="3281680" cy="883920"/>
            </a:xfrm>
            <a:prstGeom prst="homePlate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42" name="Arrow: Pentagon 41">
              <a:extLst>
                <a:ext uri="{FF2B5EF4-FFF2-40B4-BE49-F238E27FC236}">
                  <a16:creationId xmlns:a16="http://schemas.microsoft.com/office/drawing/2014/main" xmlns="" id="{09FCD3F6-A374-415F-A3EF-28017BDF8D76}"/>
                </a:ext>
              </a:extLst>
            </p:cNvPr>
            <p:cNvSpPr/>
            <p:nvPr/>
          </p:nvSpPr>
          <p:spPr>
            <a:xfrm>
              <a:off x="3787140" y="2147311"/>
              <a:ext cx="3281680" cy="883920"/>
            </a:xfrm>
            <a:prstGeom prst="homePlate">
              <a:avLst/>
            </a:prstGeom>
            <a:solidFill>
              <a:srgbClr val="619EB3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43" name="Arrow: Pentagon 42">
              <a:extLst>
                <a:ext uri="{FF2B5EF4-FFF2-40B4-BE49-F238E27FC236}">
                  <a16:creationId xmlns:a16="http://schemas.microsoft.com/office/drawing/2014/main" xmlns="" id="{56258B98-38ED-4A5B-95A3-6D23B1D7B697}"/>
                </a:ext>
              </a:extLst>
            </p:cNvPr>
            <p:cNvSpPr/>
            <p:nvPr/>
          </p:nvSpPr>
          <p:spPr>
            <a:xfrm>
              <a:off x="982980" y="2147311"/>
              <a:ext cx="3281680" cy="883920"/>
            </a:xfrm>
            <a:prstGeom prst="homePlate">
              <a:avLst/>
            </a:prstGeom>
            <a:solidFill>
              <a:srgbClr val="CF4545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56E1B35A-70CE-4481-BE03-E7FB6201EAB8}"/>
                </a:ext>
              </a:extLst>
            </p:cNvPr>
            <p:cNvSpPr/>
            <p:nvPr/>
          </p:nvSpPr>
          <p:spPr>
            <a:xfrm>
              <a:off x="1401613" y="2266105"/>
              <a:ext cx="2456068" cy="661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i-FI" sz="2400" b="1" dirty="0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Inventarisasi usulan DAK Kabupaten/Kota;</a:t>
              </a:r>
              <a:endParaRPr lang="en-ID" sz="2400" b="1" dirty="0">
                <a:solidFill>
                  <a:schemeClr val="bg1">
                    <a:lumMod val="95000"/>
                  </a:schemeClr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xmlns="" id="{9B23416E-5D47-4EE0-B965-BCE2EBD04677}"/>
                </a:ext>
              </a:extLst>
            </p:cNvPr>
            <p:cNvSpPr/>
            <p:nvPr/>
          </p:nvSpPr>
          <p:spPr>
            <a:xfrm>
              <a:off x="4467972" y="2266105"/>
              <a:ext cx="2456068" cy="661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i-FI" sz="2400" b="1" dirty="0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Analisis dan finalisasi rekomendasi DAK;</a:t>
              </a:r>
              <a:endParaRPr lang="en-ID" sz="2400" b="1" dirty="0">
                <a:solidFill>
                  <a:schemeClr val="bg1">
                    <a:lumMod val="95000"/>
                  </a:schemeClr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xmlns="" id="{47F720D1-6B68-4385-BE6E-2D7BEA349CF5}"/>
                </a:ext>
              </a:extLst>
            </p:cNvPr>
            <p:cNvSpPr/>
            <p:nvPr/>
          </p:nvSpPr>
          <p:spPr>
            <a:xfrm>
              <a:off x="7416912" y="2266105"/>
              <a:ext cx="2456068" cy="661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2400" b="1" dirty="0" err="1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Penyusunan</a:t>
              </a:r>
              <a:r>
                <a:rPr lang="es-ES" sz="2400" b="1" dirty="0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 </a:t>
              </a:r>
              <a:r>
                <a:rPr lang="es-ES" sz="2400" b="1" dirty="0" err="1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laporan</a:t>
              </a:r>
              <a:r>
                <a:rPr lang="es-ES" sz="2400" b="1" dirty="0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 dan </a:t>
              </a:r>
              <a:r>
                <a:rPr lang="es-ES" sz="2400" b="1" dirty="0" err="1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rekomendasi</a:t>
              </a:r>
              <a:endParaRPr lang="en-ID" sz="2400" b="1" dirty="0">
                <a:solidFill>
                  <a:schemeClr val="bg1">
                    <a:lumMod val="95000"/>
                  </a:schemeClr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xmlns="" id="{5F77CFE5-75C8-46A6-B8DC-DF3191A009F2}"/>
                </a:ext>
              </a:extLst>
            </p:cNvPr>
            <p:cNvSpPr/>
            <p:nvPr/>
          </p:nvSpPr>
          <p:spPr>
            <a:xfrm>
              <a:off x="838200" y="1986021"/>
              <a:ext cx="322580" cy="32258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F4545"/>
                  </a:solidFill>
                  <a:latin typeface="Tw Cen MT" panose="020B0602020104020603" pitchFamily="34" charset="0"/>
                </a:rPr>
                <a:t>1</a:t>
              </a:r>
              <a:endParaRPr lang="en-ID" b="1" dirty="0">
                <a:solidFill>
                  <a:srgbClr val="CF4545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xmlns="" id="{9E0E87FD-A602-4966-B3F4-4507A2ABAEB5}"/>
                </a:ext>
              </a:extLst>
            </p:cNvPr>
            <p:cNvSpPr/>
            <p:nvPr/>
          </p:nvSpPr>
          <p:spPr>
            <a:xfrm>
              <a:off x="3709670" y="1986021"/>
              <a:ext cx="322580" cy="32258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F4545"/>
                  </a:solidFill>
                  <a:latin typeface="Tw Cen MT" panose="020B0602020104020603" pitchFamily="34" charset="0"/>
                </a:rPr>
                <a:t>2</a:t>
              </a:r>
              <a:endParaRPr lang="en-ID" b="1" dirty="0">
                <a:solidFill>
                  <a:srgbClr val="CF4545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xmlns="" id="{D99B7C0B-2A64-4413-A189-683A7441DB2C}"/>
                </a:ext>
              </a:extLst>
            </p:cNvPr>
            <p:cNvSpPr/>
            <p:nvPr/>
          </p:nvSpPr>
          <p:spPr>
            <a:xfrm>
              <a:off x="6512560" y="1986021"/>
              <a:ext cx="322580" cy="32258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CF4545"/>
                  </a:solidFill>
                  <a:latin typeface="Tw Cen MT" panose="020B0602020104020603" pitchFamily="34" charset="0"/>
                </a:rPr>
                <a:t>3</a:t>
              </a:r>
              <a:endParaRPr lang="en-ID" b="1" dirty="0">
                <a:solidFill>
                  <a:srgbClr val="CF4545"/>
                </a:solidFill>
                <a:latin typeface="Tw Cen MT" panose="020B0602020104020603" pitchFamily="34" charset="0"/>
              </a:endParaRPr>
            </a:p>
          </p:txBody>
        </p:sp>
      </p:grpSp>
      <p:sp>
        <p:nvSpPr>
          <p:cNvPr id="50" name="object 6">
            <a:extLst>
              <a:ext uri="{FF2B5EF4-FFF2-40B4-BE49-F238E27FC236}">
                <a16:creationId xmlns:a16="http://schemas.microsoft.com/office/drawing/2014/main" xmlns="" id="{8517519D-791B-47EC-BAB5-F71D0638EF28}"/>
              </a:ext>
            </a:extLst>
          </p:cNvPr>
          <p:cNvSpPr txBox="1">
            <a:spLocks/>
          </p:cNvSpPr>
          <p:nvPr/>
        </p:nvSpPr>
        <p:spPr>
          <a:xfrm>
            <a:off x="1258431" y="324727"/>
            <a:ext cx="6027458" cy="948886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800" b="1" dirty="0">
                <a:latin typeface="Tw Cen MT" panose="020B0602020104020603" pitchFamily="34" charset="0"/>
              </a:rPr>
              <a:t>MEKANISME DAK PELAKSANAAN DEKONSENTRASI </a:t>
            </a:r>
          </a:p>
        </p:txBody>
      </p:sp>
      <p:sp>
        <p:nvSpPr>
          <p:cNvPr id="51" name="object 4">
            <a:extLst>
              <a:ext uri="{FF2B5EF4-FFF2-40B4-BE49-F238E27FC236}">
                <a16:creationId xmlns:a16="http://schemas.microsoft.com/office/drawing/2014/main" xmlns="" id="{33A16BCA-3C84-4194-A457-FFFB1EAB6768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F619926B-1E1E-4A05-9452-1B3183BC6A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A2D2F09A-2AB0-4DE2-869C-4D620808A061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xmlns="" id="{B14CD703-73EE-4147-BF7C-089F1C7D4AD0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xmlns="" id="{47E9BAC8-F8A8-4725-B58F-ABA9B434E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xmlns="" id="{84E89CFD-6E72-40ED-B657-4CD115A971D1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xmlns="" id="{9CB6EF82-D634-4FB4-B36E-1CDCD9A49414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xmlns="" id="{FE2D1696-6BE9-45D3-AC08-23B0CE769665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xmlns="" id="{0B373C4A-23A1-46D7-8B7E-79CE8414EB69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62" name="Rectangle 61">
                  <a:extLst>
                    <a:ext uri="{FF2B5EF4-FFF2-40B4-BE49-F238E27FC236}">
                      <a16:creationId xmlns:a16="http://schemas.microsoft.com/office/drawing/2014/main" xmlns="" id="{33C6CAD1-6502-4D5F-8DE6-B3990B380A6A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63" name="Right Triangle 62">
                  <a:extLst>
                    <a:ext uri="{FF2B5EF4-FFF2-40B4-BE49-F238E27FC236}">
                      <a16:creationId xmlns:a16="http://schemas.microsoft.com/office/drawing/2014/main" xmlns="" id="{FAA1570F-4133-44AE-8E04-1E2F7E173FD9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61" name="Isosceles Triangle 60">
                <a:extLst>
                  <a:ext uri="{FF2B5EF4-FFF2-40B4-BE49-F238E27FC236}">
                    <a16:creationId xmlns:a16="http://schemas.microsoft.com/office/drawing/2014/main" xmlns="" id="{B23340A0-857B-4EFC-80E4-F56148699988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59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633085E6-F658-4013-86BA-29B2F6536A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C6272D20-4C08-46E0-93CF-D7F0E3B6B4C3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483C4D14-C7F8-4877-A598-D68E96A0B2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xmlns="" id="{3346EBD4-ABEB-476E-B92F-2C5C655E76FA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xmlns="" id="{C73376BE-1000-4860-985C-DCE9ADE878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xmlns="" id="{FB3F850F-2ABE-49FE-AC5D-6D5AD5683BEC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xmlns="" id="{982E61CD-2E45-433A-8490-6DAF8601BD34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xmlns="" id="{F8FC2C1E-1813-43BF-BC9F-9A5656CAD863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71" name="Picture 70">
                <a:extLst>
                  <a:ext uri="{FF2B5EF4-FFF2-40B4-BE49-F238E27FC236}">
                    <a16:creationId xmlns:a16="http://schemas.microsoft.com/office/drawing/2014/main" xmlns="" id="{E692CE28-6B82-4304-B10E-4F88070329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xmlns="" id="{9DE8046C-86E9-4B23-A555-ADCFFC9986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73" name="Picture 72">
                <a:extLst>
                  <a:ext uri="{FF2B5EF4-FFF2-40B4-BE49-F238E27FC236}">
                    <a16:creationId xmlns:a16="http://schemas.microsoft.com/office/drawing/2014/main" xmlns="" id="{1B6DCC02-428A-45A6-89DB-13BB6DD1FC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558144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F651847E-9BCB-41D4-9649-9B7B5EDC1435}"/>
              </a:ext>
            </a:extLst>
          </p:cNvPr>
          <p:cNvGrpSpPr/>
          <p:nvPr/>
        </p:nvGrpSpPr>
        <p:grpSpPr>
          <a:xfrm>
            <a:off x="960738" y="1534513"/>
            <a:ext cx="3599727" cy="3788973"/>
            <a:chOff x="8391646" y="1995869"/>
            <a:chExt cx="3599727" cy="3643299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xmlns="" id="{4884D332-08C2-493A-B3AF-F843E568756E}"/>
                </a:ext>
              </a:extLst>
            </p:cNvPr>
            <p:cNvSpPr/>
            <p:nvPr/>
          </p:nvSpPr>
          <p:spPr>
            <a:xfrm>
              <a:off x="8391646" y="1995869"/>
              <a:ext cx="3599727" cy="3643299"/>
            </a:xfrm>
            <a:prstGeom prst="roundRect">
              <a:avLst>
                <a:gd name="adj" fmla="val 8032"/>
              </a:avLst>
            </a:prstGeom>
            <a:solidFill>
              <a:schemeClr val="bg1">
                <a:lumMod val="95000"/>
                <a:alpha val="30000"/>
              </a:schemeClr>
            </a:solidFill>
            <a:ln>
              <a:solidFill>
                <a:srgbClr val="CF45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548BF992-C113-4006-A896-8985DBA3A543}"/>
                </a:ext>
              </a:extLst>
            </p:cNvPr>
            <p:cNvSpPr/>
            <p:nvPr/>
          </p:nvSpPr>
          <p:spPr>
            <a:xfrm>
              <a:off x="8658108" y="2038696"/>
              <a:ext cx="3125925" cy="11541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latin typeface="Tw Cen MT" panose="020B0602020104020603" pitchFamily="34" charset="0"/>
                </a:rPr>
                <a:t>SASARAN PEMBERIAN DANA DOKENSENTRASI DAK</a:t>
              </a:r>
              <a:endParaRPr lang="en-US" sz="2400" kern="0" dirty="0">
                <a:latin typeface="Tw Cen MT" panose="020B0602020104020603" pitchFamily="34" charset="0"/>
                <a:cs typeface="Arial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6A43D61E-35FA-4A27-AD32-8E8D4C4540F8}"/>
              </a:ext>
            </a:extLst>
          </p:cNvPr>
          <p:cNvSpPr/>
          <p:nvPr/>
        </p:nvSpPr>
        <p:spPr>
          <a:xfrm flipV="1">
            <a:off x="960737" y="2815584"/>
            <a:ext cx="3599728" cy="45719"/>
          </a:xfrm>
          <a:prstGeom prst="rect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ABFEB11-4835-45B8-BE64-E77768894D2F}"/>
              </a:ext>
            </a:extLst>
          </p:cNvPr>
          <p:cNvSpPr/>
          <p:nvPr/>
        </p:nvSpPr>
        <p:spPr>
          <a:xfrm>
            <a:off x="1022469" y="3117467"/>
            <a:ext cx="35146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2400" b="1" kern="0" dirty="0">
                <a:latin typeface="Tw Cen MT" panose="020B0602020104020603" pitchFamily="34" charset="0"/>
                <a:cs typeface="Arial" charset="0"/>
              </a:rPr>
              <a:t>Tersusunnya usulan DAK dari daerah Kabupaten/Kota yang berkualitas</a:t>
            </a:r>
            <a:endParaRPr lang="id-ID" sz="2400" b="1" kern="0" dirty="0">
              <a:latin typeface="Tw Cen MT" panose="020B0602020104020603" pitchFamily="34" charset="0"/>
              <a:cs typeface="Arial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A421ADEA-E31F-4A01-A3C3-AB1DAEEC2DB0}"/>
              </a:ext>
            </a:extLst>
          </p:cNvPr>
          <p:cNvGrpSpPr/>
          <p:nvPr/>
        </p:nvGrpSpPr>
        <p:grpSpPr>
          <a:xfrm>
            <a:off x="5075340" y="2285323"/>
            <a:ext cx="2642340" cy="1935601"/>
            <a:chOff x="4359220" y="1132113"/>
            <a:chExt cx="2642340" cy="1935601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xmlns="" id="{FAB18444-B9C8-441E-9D48-AF3E162A33A5}"/>
                </a:ext>
              </a:extLst>
            </p:cNvPr>
            <p:cNvGrpSpPr/>
            <p:nvPr/>
          </p:nvGrpSpPr>
          <p:grpSpPr>
            <a:xfrm>
              <a:off x="4359220" y="1132113"/>
              <a:ext cx="2642340" cy="1935601"/>
              <a:chOff x="4359220" y="1132113"/>
              <a:chExt cx="2642340" cy="1935601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xmlns="" id="{2E890A3A-1E50-4B99-BA3B-3EF7AC024E17}"/>
                  </a:ext>
                </a:extLst>
              </p:cNvPr>
              <p:cNvGrpSpPr/>
              <p:nvPr/>
            </p:nvGrpSpPr>
            <p:grpSpPr>
              <a:xfrm>
                <a:off x="4359743" y="1132113"/>
                <a:ext cx="2641816" cy="1935601"/>
                <a:chOff x="8462941" y="2155726"/>
                <a:chExt cx="2724493" cy="1577077"/>
              </a:xfrm>
            </p:grpSpPr>
            <p:sp>
              <p:nvSpPr>
                <p:cNvPr id="16" name="Rectangle: Rounded Corners 15">
                  <a:extLst>
                    <a:ext uri="{FF2B5EF4-FFF2-40B4-BE49-F238E27FC236}">
                      <a16:creationId xmlns:a16="http://schemas.microsoft.com/office/drawing/2014/main" xmlns="" id="{EC9BFCCC-0BB0-4D3D-BCDE-A89EBF7DA55F}"/>
                    </a:ext>
                  </a:extLst>
                </p:cNvPr>
                <p:cNvSpPr/>
                <p:nvPr/>
              </p:nvSpPr>
              <p:spPr>
                <a:xfrm>
                  <a:off x="8462941" y="2155726"/>
                  <a:ext cx="2724493" cy="1577077"/>
                </a:xfrm>
                <a:prstGeom prst="roundRect">
                  <a:avLst>
                    <a:gd name="adj" fmla="val 8032"/>
                  </a:avLst>
                </a:prstGeom>
                <a:solidFill>
                  <a:schemeClr val="bg1">
                    <a:lumMod val="85000"/>
                    <a:alpha val="87000"/>
                  </a:schemeClr>
                </a:solidFill>
                <a:ln>
                  <a:solidFill>
                    <a:srgbClr val="CF454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 dirty="0"/>
                </a:p>
              </p:txBody>
            </p:sp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xmlns="" id="{25A7873A-5173-4AD2-98C4-C98395E14A12}"/>
                    </a:ext>
                  </a:extLst>
                </p:cNvPr>
                <p:cNvSpPr/>
                <p:nvPr/>
              </p:nvSpPr>
              <p:spPr>
                <a:xfrm>
                  <a:off x="8670683" y="2215793"/>
                  <a:ext cx="2299444" cy="42630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800" b="1" dirty="0">
                      <a:latin typeface="Tw Cen MT" panose="020B0602020104020603" pitchFamily="34" charset="0"/>
                    </a:rPr>
                    <a:t>OUTPUT</a:t>
                  </a:r>
                  <a:endParaRPr lang="en-US" sz="2800" b="1" dirty="0">
                    <a:solidFill>
                      <a:schemeClr val="bg1"/>
                    </a:solidFill>
                    <a:highlight>
                      <a:srgbClr val="CF4545"/>
                    </a:highlight>
                    <a:latin typeface="Tw Cen MT" panose="020B0602020104020603" pitchFamily="34" charset="0"/>
                  </a:endParaRPr>
                </a:p>
              </p:txBody>
            </p:sp>
          </p:grp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xmlns="" id="{596BD265-F730-42BF-82AA-15630C1454E5}"/>
                  </a:ext>
                </a:extLst>
              </p:cNvPr>
              <p:cNvSpPr/>
              <p:nvPr/>
            </p:nvSpPr>
            <p:spPr>
              <a:xfrm flipV="1">
                <a:off x="4359220" y="1739241"/>
                <a:ext cx="2642340" cy="61707"/>
              </a:xfrm>
              <a:prstGeom prst="rect">
                <a:avLst/>
              </a:prstGeom>
              <a:solidFill>
                <a:srgbClr val="CF454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A6095D77-E5D5-486F-8088-49960ED25386}"/>
                </a:ext>
              </a:extLst>
            </p:cNvPr>
            <p:cNvSpPr/>
            <p:nvPr/>
          </p:nvSpPr>
          <p:spPr>
            <a:xfrm>
              <a:off x="4450497" y="1882657"/>
              <a:ext cx="2505723" cy="830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sz="2400" b="1" kern="0" dirty="0">
                  <a:latin typeface="Tw Cen MT" panose="020B0602020104020603" pitchFamily="34" charset="0"/>
                  <a:cs typeface="Arial" charset="0"/>
                </a:rPr>
                <a:t>laporan dan rekomendasi</a:t>
              </a:r>
            </a:p>
          </p:txBody>
        </p:sp>
      </p:grpSp>
      <p:sp>
        <p:nvSpPr>
          <p:cNvPr id="18" name="Right Triangle 17">
            <a:extLst>
              <a:ext uri="{FF2B5EF4-FFF2-40B4-BE49-F238E27FC236}">
                <a16:creationId xmlns:a16="http://schemas.microsoft.com/office/drawing/2014/main" xmlns="" id="{D22317A0-5BA7-4F3E-A7AD-3E3E19884BBE}"/>
              </a:ext>
            </a:extLst>
          </p:cNvPr>
          <p:cNvSpPr/>
          <p:nvPr/>
        </p:nvSpPr>
        <p:spPr>
          <a:xfrm rot="13500000">
            <a:off x="4273629" y="3172378"/>
            <a:ext cx="604684" cy="604684"/>
          </a:xfrm>
          <a:prstGeom prst="rtTriangle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xmlns="" id="{DB3777EE-C316-4CFC-9F56-B22411208D2B}"/>
              </a:ext>
            </a:extLst>
          </p:cNvPr>
          <p:cNvSpPr/>
          <p:nvPr/>
        </p:nvSpPr>
        <p:spPr>
          <a:xfrm rot="13500000">
            <a:off x="7415338" y="3152711"/>
            <a:ext cx="604684" cy="604684"/>
          </a:xfrm>
          <a:prstGeom prst="rtTriangle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AF42D39E-DD68-44B6-A824-363E281BF0AC}"/>
              </a:ext>
            </a:extLst>
          </p:cNvPr>
          <p:cNvGrpSpPr/>
          <p:nvPr/>
        </p:nvGrpSpPr>
        <p:grpSpPr>
          <a:xfrm>
            <a:off x="8353883" y="1471228"/>
            <a:ext cx="2974564" cy="4189819"/>
            <a:chOff x="7655608" y="1768528"/>
            <a:chExt cx="2974564" cy="4189819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xmlns="" id="{C07B6543-AA2E-4E3D-B6A2-DCB288E8D841}"/>
                </a:ext>
              </a:extLst>
            </p:cNvPr>
            <p:cNvGrpSpPr/>
            <p:nvPr/>
          </p:nvGrpSpPr>
          <p:grpSpPr>
            <a:xfrm>
              <a:off x="7655608" y="1768528"/>
              <a:ext cx="2974564" cy="4189819"/>
              <a:chOff x="4359219" y="1132114"/>
              <a:chExt cx="4195102" cy="3009318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xmlns="" id="{FE06B15F-F3BA-45F2-8B1C-6DDE3EEACD69}"/>
                  </a:ext>
                </a:extLst>
              </p:cNvPr>
              <p:cNvGrpSpPr/>
              <p:nvPr/>
            </p:nvGrpSpPr>
            <p:grpSpPr>
              <a:xfrm>
                <a:off x="4359219" y="1132114"/>
                <a:ext cx="4151368" cy="3009318"/>
                <a:chOff x="4359219" y="1132114"/>
                <a:chExt cx="4151368" cy="3009318"/>
              </a:xfrm>
            </p:grpSpPr>
            <p:sp>
              <p:nvSpPr>
                <p:cNvPr id="26" name="Rectangle: Rounded Corners 25">
                  <a:extLst>
                    <a:ext uri="{FF2B5EF4-FFF2-40B4-BE49-F238E27FC236}">
                      <a16:creationId xmlns:a16="http://schemas.microsoft.com/office/drawing/2014/main" xmlns="" id="{687CE166-89E5-4419-8247-F9DD2081BCF1}"/>
                    </a:ext>
                  </a:extLst>
                </p:cNvPr>
                <p:cNvSpPr/>
                <p:nvPr/>
              </p:nvSpPr>
              <p:spPr>
                <a:xfrm>
                  <a:off x="4359744" y="1132114"/>
                  <a:ext cx="4150843" cy="3009318"/>
                </a:xfrm>
                <a:prstGeom prst="roundRect">
                  <a:avLst>
                    <a:gd name="adj" fmla="val 8032"/>
                  </a:avLst>
                </a:prstGeom>
                <a:solidFill>
                  <a:schemeClr val="bg1">
                    <a:lumMod val="75000"/>
                    <a:alpha val="59000"/>
                  </a:schemeClr>
                </a:solidFill>
                <a:ln>
                  <a:solidFill>
                    <a:srgbClr val="CF454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 dirty="0"/>
                </a:p>
              </p:txBody>
            </p:sp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xmlns="" id="{593F1415-B117-4688-BBD1-F07F96778F55}"/>
                    </a:ext>
                  </a:extLst>
                </p:cNvPr>
                <p:cNvSpPr/>
                <p:nvPr/>
              </p:nvSpPr>
              <p:spPr>
                <a:xfrm flipV="1">
                  <a:off x="4359219" y="1601074"/>
                  <a:ext cx="4150843" cy="32837"/>
                </a:xfrm>
                <a:prstGeom prst="rect">
                  <a:avLst/>
                </a:prstGeom>
                <a:solidFill>
                  <a:srgbClr val="CF454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</p:grp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xmlns="" id="{057675B9-6EEE-418A-9E4F-C9D154B8833A}"/>
                  </a:ext>
                </a:extLst>
              </p:cNvPr>
              <p:cNvSpPr/>
              <p:nvPr/>
            </p:nvSpPr>
            <p:spPr>
              <a:xfrm>
                <a:off x="4413619" y="1791656"/>
                <a:ext cx="4140702" cy="22548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d-ID" kern="0" dirty="0">
                    <a:latin typeface="Tw Cen MT" panose="020B0602020104020603" pitchFamily="34" charset="0"/>
                    <a:cs typeface="Arial" charset="0"/>
                  </a:rPr>
                  <a:t>Tercipta sinergitas perencanaan dari pusat hingga daerah;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d-ID" kern="0" dirty="0">
                    <a:latin typeface="Tw Cen MT" panose="020B0602020104020603" pitchFamily="34" charset="0"/>
                    <a:cs typeface="Arial" charset="0"/>
                  </a:rPr>
                  <a:t>Teralokasikannya DAK yang tepat sasaran sesuai dengan program prioritas nasional;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d-ID" kern="0" dirty="0">
                    <a:latin typeface="Tw Cen MT" panose="020B0602020104020603" pitchFamily="34" charset="0"/>
                    <a:cs typeface="Arial" charset="0"/>
                  </a:rPr>
                  <a:t>Meningkatkan kemandirian dan mengurangi ketimpangan Kabupaten/Kota;</a:t>
                </a:r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D24211FD-539D-4F86-A76F-500969DBF93D}"/>
                </a:ext>
              </a:extLst>
            </p:cNvPr>
            <p:cNvSpPr/>
            <p:nvPr/>
          </p:nvSpPr>
          <p:spPr>
            <a:xfrm>
              <a:off x="8466761" y="1889934"/>
              <a:ext cx="1320875" cy="400110"/>
            </a:xfrm>
            <a:prstGeom prst="rect">
              <a:avLst/>
            </a:prstGeom>
            <a:solidFill>
              <a:srgbClr val="CF4545"/>
            </a:solidFill>
          </p:spPr>
          <p:txBody>
            <a:bodyPr wrap="none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bg1">
                      <a:lumMod val="85000"/>
                    </a:schemeClr>
                  </a:solidFill>
                  <a:latin typeface="Tw Cen MT" panose="020B0602020104020603" pitchFamily="34" charset="0"/>
                </a:rPr>
                <a:t>OUTCOME</a:t>
              </a:r>
            </a:p>
          </p:txBody>
        </p:sp>
      </p:grpSp>
      <p:sp>
        <p:nvSpPr>
          <p:cNvPr id="32" name="object 6">
            <a:extLst>
              <a:ext uri="{FF2B5EF4-FFF2-40B4-BE49-F238E27FC236}">
                <a16:creationId xmlns:a16="http://schemas.microsoft.com/office/drawing/2014/main" xmlns="" id="{958EE612-2F78-4278-BE74-9ACF59646C71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996814" cy="738957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118" b="1" dirty="0">
                <a:latin typeface="Tw Cen MT" panose="020B0602020104020603" pitchFamily="34" charset="0"/>
              </a:rPr>
              <a:t>SASARAN, OUTPUT DAN OUTCOME DALAM PELAKSANAAN DEKONSENTRASI</a:t>
            </a:r>
          </a:p>
        </p:txBody>
      </p:sp>
      <p:sp>
        <p:nvSpPr>
          <p:cNvPr id="33" name="object 4">
            <a:extLst>
              <a:ext uri="{FF2B5EF4-FFF2-40B4-BE49-F238E27FC236}">
                <a16:creationId xmlns:a16="http://schemas.microsoft.com/office/drawing/2014/main" xmlns="" id="{E3263246-7E20-49B2-802F-4B48ED5F0023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9FF4A933-1CEC-4875-8B8C-5734D460A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203F5BEB-884E-49DB-B7AA-5D9C05D460FC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D4939DCF-7750-481F-B54F-881C707F348F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C224D26C-AD6F-4AB1-8018-404EC4304F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xmlns="" id="{0614B230-869F-4F97-B877-7FE78C92D23D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215B7EC2-DE1D-406A-918B-7C4A448803E6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A9DFDA67-4BFD-4926-853B-6EEE0A528E9E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xmlns="" id="{6C47A360-6BD5-4C4F-8B01-85D23C8BC651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xmlns="" id="{82825198-C2F3-49FD-8613-088CE178D2F3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Right Triangle 51">
                  <a:extLst>
                    <a:ext uri="{FF2B5EF4-FFF2-40B4-BE49-F238E27FC236}">
                      <a16:creationId xmlns:a16="http://schemas.microsoft.com/office/drawing/2014/main" xmlns="" id="{80FD6452-A58B-4A87-A0DD-C148B10712F9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0" name="Isosceles Triangle 49">
                <a:extLst>
                  <a:ext uri="{FF2B5EF4-FFF2-40B4-BE49-F238E27FC236}">
                    <a16:creationId xmlns:a16="http://schemas.microsoft.com/office/drawing/2014/main" xmlns="" id="{6E21D813-E973-4096-8E8D-0A28F5C6E103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48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58327D78-93F2-42F3-9635-D6864A1407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53E07499-345E-42B7-ACFD-EACBDCC9AAB0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xmlns="" id="{23581118-B312-4DCA-911E-9A085EE38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xmlns="" id="{C3096663-19A0-4E9F-AF4B-9182745051FF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xmlns="" id="{15BF2508-534B-4DF2-8700-43BA4BC0BC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AB5667A2-87F9-4408-8175-E01BC96187AB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xmlns="" id="{25E89D0D-1018-4C88-8E44-6E863379A764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xmlns="" id="{AAAC18B4-6643-4627-AC3F-08082C18FC87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15B96F13-7C6E-4824-A3FB-99C6D3FB1D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xmlns="" id="{93DB17E2-D9C6-4938-B3B0-E295BB01CA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FE19A938-8EB6-4530-AF3A-BA395F3264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968834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20CE8DED-E81E-46D2-B688-A814A0F31AF4}"/>
              </a:ext>
            </a:extLst>
          </p:cNvPr>
          <p:cNvSpPr/>
          <p:nvPr/>
        </p:nvSpPr>
        <p:spPr>
          <a:xfrm>
            <a:off x="1153159" y="2211026"/>
            <a:ext cx="3230880" cy="2773680"/>
          </a:xfrm>
          <a:prstGeom prst="roundRect">
            <a:avLst>
              <a:gd name="adj" fmla="val 429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CD80FD44-A128-4BA1-8F2F-F7A5B656345C}"/>
              </a:ext>
            </a:extLst>
          </p:cNvPr>
          <p:cNvSpPr/>
          <p:nvPr/>
        </p:nvSpPr>
        <p:spPr>
          <a:xfrm>
            <a:off x="1249680" y="3057253"/>
            <a:ext cx="30378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Gubernur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selaku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wakil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bertugas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untuk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memberikan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rekomendasi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kepada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pusat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atas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usulan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DAK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kabupaten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kota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di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wilayahnya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EC2897C3-965B-4793-AC3B-C6334D9E94F6}"/>
              </a:ext>
            </a:extLst>
          </p:cNvPr>
          <p:cNvSpPr/>
          <p:nvPr/>
        </p:nvSpPr>
        <p:spPr>
          <a:xfrm>
            <a:off x="4480560" y="2437086"/>
            <a:ext cx="3230880" cy="2773680"/>
          </a:xfrm>
          <a:prstGeom prst="roundRect">
            <a:avLst>
              <a:gd name="adj" fmla="val 429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54D5190C-3AF2-413E-AF04-B04D5A78D7EF}"/>
              </a:ext>
            </a:extLst>
          </p:cNvPr>
          <p:cNvSpPr/>
          <p:nvPr/>
        </p:nvSpPr>
        <p:spPr>
          <a:xfrm>
            <a:off x="7807961" y="2609806"/>
            <a:ext cx="3230880" cy="3420604"/>
          </a:xfrm>
          <a:prstGeom prst="roundRect">
            <a:avLst>
              <a:gd name="adj" fmla="val 429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A1F9ACE5-A87B-4690-BF3A-C2A952453650}"/>
              </a:ext>
            </a:extLst>
          </p:cNvPr>
          <p:cNvSpPr/>
          <p:nvPr/>
        </p:nvSpPr>
        <p:spPr>
          <a:xfrm>
            <a:off x="1153159" y="2211026"/>
            <a:ext cx="3230880" cy="673100"/>
          </a:xfrm>
          <a:prstGeom prst="roundRect">
            <a:avLst>
              <a:gd name="adj" fmla="val 17126"/>
            </a:avLst>
          </a:prstGeom>
          <a:solidFill>
            <a:srgbClr val="F57B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9B1EE7F8-2BA6-481F-A313-46EB79E77A0E}"/>
              </a:ext>
            </a:extLst>
          </p:cNvPr>
          <p:cNvSpPr/>
          <p:nvPr/>
        </p:nvSpPr>
        <p:spPr>
          <a:xfrm>
            <a:off x="4480560" y="2437086"/>
            <a:ext cx="3230880" cy="673100"/>
          </a:xfrm>
          <a:prstGeom prst="roundRect">
            <a:avLst>
              <a:gd name="adj" fmla="val 17126"/>
            </a:avLst>
          </a:prstGeom>
          <a:solidFill>
            <a:srgbClr val="619E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AEB3875-7155-4881-896F-C309B71F6838}"/>
              </a:ext>
            </a:extLst>
          </p:cNvPr>
          <p:cNvSpPr/>
          <p:nvPr/>
        </p:nvSpPr>
        <p:spPr>
          <a:xfrm>
            <a:off x="7807961" y="2600916"/>
            <a:ext cx="3230880" cy="673100"/>
          </a:xfrm>
          <a:prstGeom prst="roundRect">
            <a:avLst>
              <a:gd name="adj" fmla="val 17126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112FE8FD-F50F-4563-9BB5-D890E50A4FC9}"/>
              </a:ext>
            </a:extLst>
          </p:cNvPr>
          <p:cNvSpPr/>
          <p:nvPr/>
        </p:nvSpPr>
        <p:spPr>
          <a:xfrm>
            <a:off x="1556568" y="2241457"/>
            <a:ext cx="24240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UU 23 Th. 2014 </a:t>
            </a:r>
          </a:p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Pasal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91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ayat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4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huruf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c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67F8D3CD-8386-4831-851A-0478F5893963}"/>
              </a:ext>
            </a:extLst>
          </p:cNvPr>
          <p:cNvSpPr/>
          <p:nvPr/>
        </p:nvSpPr>
        <p:spPr>
          <a:xfrm>
            <a:off x="4577081" y="3283313"/>
            <a:ext cx="30378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Gubernur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sebagi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wakil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pusat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memberi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rekomendasi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kepada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Pusat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atas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usulan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DAK pada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kabupaten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kota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51B88F8E-DFE1-46AF-9A2E-C08E1841C930}"/>
              </a:ext>
            </a:extLst>
          </p:cNvPr>
          <p:cNvSpPr/>
          <p:nvPr/>
        </p:nvSpPr>
        <p:spPr>
          <a:xfrm>
            <a:off x="4941679" y="2480385"/>
            <a:ext cx="23086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PP 33 Th. 2018</a:t>
            </a:r>
          </a:p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Pasal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1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ayat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4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huruf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c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6B84448-E371-49CB-8BA9-C17AB3B272EB}"/>
              </a:ext>
            </a:extLst>
          </p:cNvPr>
          <p:cNvSpPr/>
          <p:nvPr/>
        </p:nvSpPr>
        <p:spPr>
          <a:xfrm>
            <a:off x="7904482" y="3357518"/>
            <a:ext cx="30378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Bupati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Wali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Kota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menyampaikan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usulan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program dan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kegiatan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pembangunan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melalui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DAK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Fisik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  <a:p>
            <a:pPr>
              <a:defRPr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kepada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gubernur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  <a:p>
            <a:pPr>
              <a:defRPr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sebagai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wakil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Pusat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untuk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mendapatkan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rekomendasi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8458D338-3A79-4462-9263-534DA7E5D594}"/>
              </a:ext>
            </a:extLst>
          </p:cNvPr>
          <p:cNvSpPr/>
          <p:nvPr/>
        </p:nvSpPr>
        <p:spPr>
          <a:xfrm>
            <a:off x="8106375" y="2627705"/>
            <a:ext cx="26340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Permendagri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117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2017</a:t>
            </a:r>
          </a:p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Pasal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23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ayat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2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xmlns="" id="{DC8B4D5E-5775-4057-8087-CEA860128766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291294" cy="948886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800" b="1" dirty="0">
                <a:latin typeface="Tw Cen MT" panose="020B0602020104020603" pitchFamily="34" charset="0"/>
              </a:rPr>
              <a:t>PERAN GWPP DALAM PELAKSANAAN DAK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xmlns="" id="{5C69CED6-37E9-4120-B5DB-084A4C20077E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9465CBAC-802E-45DC-A24A-F034F9432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49D992E3-3DD7-4BA7-9C3C-320364D40BFB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A7A21164-4056-4E40-B16D-D0F1741164D5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5960A475-ACBD-4FB4-B0AE-33A54392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05CE0876-58E2-4DE8-BED2-1006D0DEAE92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2D8DEFB8-7C5A-4C48-B341-4E4175A344A8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xmlns="" id="{90358BC1-CB2F-4C69-8B72-4A9D0D864859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xmlns="" id="{C089CE69-0FE3-47FA-BF3B-661D55604CB7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xmlns="" id="{96A55AD0-6773-487C-8CE8-D6122C6798C5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0" name="Right Triangle 49">
                  <a:extLst>
                    <a:ext uri="{FF2B5EF4-FFF2-40B4-BE49-F238E27FC236}">
                      <a16:creationId xmlns:a16="http://schemas.microsoft.com/office/drawing/2014/main" xmlns="" id="{E0036B81-2FAC-4F13-AF36-C881961D709E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8" name="Isosceles Triangle 47">
                <a:extLst>
                  <a:ext uri="{FF2B5EF4-FFF2-40B4-BE49-F238E27FC236}">
                    <a16:creationId xmlns:a16="http://schemas.microsoft.com/office/drawing/2014/main" xmlns="" id="{436DDD65-A374-42FC-ACCE-D303804BA016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46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00DED079-8CB3-4E6C-AB98-797BB42389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20BBDBC9-22E9-4764-BB69-D1D0E3EA8355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B1BB9611-F4CD-4696-8F9C-5B543AD6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xmlns="" id="{8BC6378E-701E-4B95-BD5E-169DD8127816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48AFA35A-07BD-4EEF-9588-5CBED732D7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xmlns="" id="{D1759FDC-5772-409B-ABC7-D1630E169D6A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xmlns="" id="{1F5C490C-5990-4C73-93E3-5D9B8BAA6105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95D8EAA9-11C7-4430-A344-C8AB864277BC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xmlns="" id="{9D02FD4C-64F9-4617-83D7-02483ECD53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xmlns="" id="{6D82CA68-DE17-476A-863F-AFB132E5F7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B29A30BB-A04A-4CE6-98B4-CA8065DC81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21300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 descr="Marketing">
            <a:extLst>
              <a:ext uri="{FF2B5EF4-FFF2-40B4-BE49-F238E27FC236}">
                <a16:creationId xmlns:a16="http://schemas.microsoft.com/office/drawing/2014/main" xmlns="" id="{19F5764E-5047-4509-ACAF-ECA9B9C63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6517" y="858708"/>
            <a:ext cx="3742253" cy="374225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81B84B9C-C4A0-4F47-BAC8-ECCC56F288E9}"/>
              </a:ext>
            </a:extLst>
          </p:cNvPr>
          <p:cNvSpPr/>
          <p:nvPr/>
        </p:nvSpPr>
        <p:spPr>
          <a:xfrm>
            <a:off x="4917607" y="1662738"/>
            <a:ext cx="884322" cy="884322"/>
          </a:xfrm>
          <a:prstGeom prst="roundRect">
            <a:avLst/>
          </a:prstGeom>
          <a:solidFill>
            <a:srgbClr val="619E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D50ED605-8C61-4136-8457-7919381F6930}"/>
              </a:ext>
            </a:extLst>
          </p:cNvPr>
          <p:cNvSpPr/>
          <p:nvPr/>
        </p:nvSpPr>
        <p:spPr>
          <a:xfrm>
            <a:off x="4917607" y="2739183"/>
            <a:ext cx="884322" cy="884322"/>
          </a:xfrm>
          <a:prstGeom prst="roundRect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6B156D7-9500-4AF2-80B1-2E1B2BAFA596}"/>
              </a:ext>
            </a:extLst>
          </p:cNvPr>
          <p:cNvSpPr/>
          <p:nvPr/>
        </p:nvSpPr>
        <p:spPr>
          <a:xfrm>
            <a:off x="4917607" y="3815628"/>
            <a:ext cx="884322" cy="88432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5276931-9564-4DA1-8DCF-F2906C7319BD}"/>
              </a:ext>
            </a:extLst>
          </p:cNvPr>
          <p:cNvSpPr/>
          <p:nvPr/>
        </p:nvSpPr>
        <p:spPr>
          <a:xfrm>
            <a:off x="4917607" y="4892073"/>
            <a:ext cx="884322" cy="884322"/>
          </a:xfrm>
          <a:prstGeom prst="roundRect">
            <a:avLst/>
          </a:prstGeom>
          <a:solidFill>
            <a:srgbClr val="A51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66EB9B56-D4E7-4D47-B742-D7EBE06E4FE1}"/>
              </a:ext>
            </a:extLst>
          </p:cNvPr>
          <p:cNvSpPr/>
          <p:nvPr/>
        </p:nvSpPr>
        <p:spPr>
          <a:xfrm>
            <a:off x="5845003" y="1641844"/>
            <a:ext cx="609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Kualitas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usulan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DAK yang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disampaikan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daerah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belum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mencerminkan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prioritas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daerah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dan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belum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sepenuhnya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mendukung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prioritas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nasional</a:t>
            </a:r>
            <a:endParaRPr 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  <a:ea typeface="Cambria" panose="020405030504060302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194C23F-C937-4F2C-9945-426A0F0E5AA1}"/>
              </a:ext>
            </a:extLst>
          </p:cNvPr>
          <p:cNvSpPr/>
          <p:nvPr/>
        </p:nvSpPr>
        <p:spPr>
          <a:xfrm>
            <a:off x="5845003" y="2857483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Usulan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DAK yang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disampaikan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oleh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daerah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belum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semuanya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masuk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didalam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dokumen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perencanaan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pembangunan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daerah</a:t>
            </a:r>
            <a:endParaRPr 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  <a:ea typeface="Cambria" panose="020405030504060302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10F95D40-433E-41F2-B859-2FF2EF5DC1F9}"/>
              </a:ext>
            </a:extLst>
          </p:cNvPr>
          <p:cNvSpPr/>
          <p:nvPr/>
        </p:nvSpPr>
        <p:spPr>
          <a:xfrm>
            <a:off x="5845003" y="3871377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Belum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optimalnya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pengawasan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 dan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pengendalian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dalam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perencanaan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serta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pelaksanaan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DAK</a:t>
            </a:r>
            <a:endParaRPr 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  <a:ea typeface="Cambria" panose="020405030504060302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EC5B0F2-2925-40B0-8E53-27F55D827888}"/>
              </a:ext>
            </a:extLst>
          </p:cNvPr>
          <p:cNvSpPr/>
          <p:nvPr/>
        </p:nvSpPr>
        <p:spPr>
          <a:xfrm>
            <a:off x="5845003" y="4959116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Rendahnya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daya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serap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dan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kepatuhan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pelaporan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terhadap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pelaksanaan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DAK </a:t>
            </a:r>
            <a:endParaRPr 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  <a:ea typeface="Cambria" panose="02040503050406030204" pitchFamily="18" charset="0"/>
            </a:endParaRPr>
          </a:p>
        </p:txBody>
      </p:sp>
      <p:pic>
        <p:nvPicPr>
          <p:cNvPr id="22" name="Graphic 21" descr="List RTL">
            <a:extLst>
              <a:ext uri="{FF2B5EF4-FFF2-40B4-BE49-F238E27FC236}">
                <a16:creationId xmlns:a16="http://schemas.microsoft.com/office/drawing/2014/main" xmlns="" id="{6D6E3401-C8A8-4D21-842F-A11321FD9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050195" y="1782590"/>
            <a:ext cx="594815" cy="59481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4" name="Graphic 23" descr="Playbook">
            <a:extLst>
              <a:ext uri="{FF2B5EF4-FFF2-40B4-BE49-F238E27FC236}">
                <a16:creationId xmlns:a16="http://schemas.microsoft.com/office/drawing/2014/main" xmlns="" id="{F29CF47D-DC78-4830-A715-5CB9150C9F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981954" y="2815000"/>
            <a:ext cx="731296" cy="731296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5" name="Graphic 24" descr="Presentation with bar chart RTL">
            <a:extLst>
              <a:ext uri="{FF2B5EF4-FFF2-40B4-BE49-F238E27FC236}">
                <a16:creationId xmlns:a16="http://schemas.microsoft.com/office/drawing/2014/main" xmlns="" id="{24F8140A-71DE-4AF0-A415-64969BD915D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4996443" y="3894464"/>
            <a:ext cx="726649" cy="7266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6" name="Graphic 25" descr="Bar graph with downward trend RTL">
            <a:extLst>
              <a:ext uri="{FF2B5EF4-FFF2-40B4-BE49-F238E27FC236}">
                <a16:creationId xmlns:a16="http://schemas.microsoft.com/office/drawing/2014/main" xmlns="" id="{2B168294-9395-4531-B1FA-73BFE6974B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050196" y="5006132"/>
            <a:ext cx="620932" cy="620932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5000167A-471A-45BB-8FFB-8C10CD9C7417}"/>
              </a:ext>
            </a:extLst>
          </p:cNvPr>
          <p:cNvSpPr/>
          <p:nvPr/>
        </p:nvSpPr>
        <p:spPr>
          <a:xfrm>
            <a:off x="4903117" y="1049611"/>
            <a:ext cx="5960043" cy="40011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w Cen MT" panose="020B0602020104020603" pitchFamily="34" charset="0"/>
              </a:rPr>
              <a:t>TANTANGAN PELAKSANAAN DAK DI DAERAH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791BB3B-7FFB-485A-91E0-4FFB097BCFE6}"/>
              </a:ext>
            </a:extLst>
          </p:cNvPr>
          <p:cNvSpPr/>
          <p:nvPr/>
        </p:nvSpPr>
        <p:spPr>
          <a:xfrm>
            <a:off x="416560" y="4168946"/>
            <a:ext cx="43702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Gubernur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sebagai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Wakil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Pemerintah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Pusat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diharapkan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dapat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mengoptimalkan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pembinaan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dan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pengawasan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untuk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mengurangi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tantangan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pelaksanaan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DAK di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daerah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kabupaten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/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kota</a:t>
            </a:r>
            <a:endParaRPr lang="en-US" alt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3" name="object 6">
            <a:extLst>
              <a:ext uri="{FF2B5EF4-FFF2-40B4-BE49-F238E27FC236}">
                <a16:creationId xmlns:a16="http://schemas.microsoft.com/office/drawing/2014/main" xmlns="" id="{B5EF94ED-F66B-4303-94F9-70DFD0DC1377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3783369" cy="825775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400" b="1" dirty="0">
                <a:latin typeface="Tw Cen MT" panose="020B0602020104020603" pitchFamily="34" charset="0"/>
              </a:rPr>
              <a:t>GWPP DALAM PELAKSANAAN DAK</a:t>
            </a:r>
          </a:p>
        </p:txBody>
      </p:sp>
      <p:sp>
        <p:nvSpPr>
          <p:cNvPr id="29" name="object 4">
            <a:extLst>
              <a:ext uri="{FF2B5EF4-FFF2-40B4-BE49-F238E27FC236}">
                <a16:creationId xmlns:a16="http://schemas.microsoft.com/office/drawing/2014/main" xmlns="" id="{3572C783-5A51-43B0-8137-87D9B98C72D0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3EF90AF9-24E2-443D-BBE9-01A8B679B9C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xmlns="" id="{EBAF73D3-3E38-4E2B-BCE3-96529E7F7D38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C92BA37C-9299-4C09-BD30-50D300083FA6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BCEBE89B-DB45-4A9A-A70E-CA021FADC0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xmlns="" id="{F8A5B7B6-CFCE-408D-9BA6-595BA285C602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FDD1F8A1-75FE-4207-A0F7-7436B6F9D25F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26FB8823-15D9-4397-87AA-5D786DB49FBC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xmlns="" id="{715BC13D-DDC3-45A1-89FA-7BD3A8813988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xmlns="" id="{8683087E-4DE6-498F-9451-822900D275BD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8" name="Right Triangle 47">
                  <a:extLst>
                    <a:ext uri="{FF2B5EF4-FFF2-40B4-BE49-F238E27FC236}">
                      <a16:creationId xmlns:a16="http://schemas.microsoft.com/office/drawing/2014/main" xmlns="" id="{1EC99D75-BA57-48F8-B55B-028EAEFFAED9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6" name="Isosceles Triangle 45">
                <a:extLst>
                  <a:ext uri="{FF2B5EF4-FFF2-40B4-BE49-F238E27FC236}">
                    <a16:creationId xmlns:a16="http://schemas.microsoft.com/office/drawing/2014/main" xmlns="" id="{451B6864-E62E-49EA-9DA0-39E197C4A188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44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0D16F55E-7242-43D8-B9D3-0222F4DE83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F801014A-2CC3-419A-B5E2-91698ED4614E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xmlns="" id="{BEF36CF5-D27A-46CD-98A2-33701A583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xmlns="" id="{B8112DC3-3C48-4D67-9BB4-20808FE96307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xmlns="" id="{6D214607-8ED4-4432-9636-606A1B4165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xmlns="" id="{B2C8D934-6C7F-45B1-BECD-CCE8138A01BA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xmlns="" id="{9B47DC0A-6DA6-497A-A0E3-DA2E0DC0BA19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xmlns="" id="{ECC05FF7-535F-4707-817F-0F1CAD2EC7AB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xmlns="" id="{C66DB7A7-050C-410E-9A8B-8AA94AD488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xmlns="" id="{178E3F64-DB1E-4CEE-AD56-4744281811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xmlns="" id="{A62B7BC2-8678-45F3-96B4-57331BDE2B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508218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>
            <a:extLst>
              <a:ext uri="{FF2B5EF4-FFF2-40B4-BE49-F238E27FC236}">
                <a16:creationId xmlns:a16="http://schemas.microsoft.com/office/drawing/2014/main" xmlns="" id="{A829CA18-FA20-498B-BAED-079FF918E1FE}"/>
              </a:ext>
            </a:extLst>
          </p:cNvPr>
          <p:cNvSpPr txBox="1">
            <a:spLocks/>
          </p:cNvSpPr>
          <p:nvPr/>
        </p:nvSpPr>
        <p:spPr>
          <a:xfrm>
            <a:off x="77836" y="2317565"/>
            <a:ext cx="681788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Peran</a:t>
            </a:r>
            <a:r>
              <a:rPr lang="en-US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 GWPP </a:t>
            </a:r>
            <a:r>
              <a:rPr lang="en-US" b="1" dirty="0" err="1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Dalam</a:t>
            </a:r>
            <a:endParaRPr lang="en-US" b="1" dirty="0">
              <a:solidFill>
                <a:srgbClr val="C00000"/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r>
              <a:rPr lang="id-ID" b="1" dirty="0">
                <a:solidFill>
                  <a:srgbClr val="C00000"/>
                </a:solidFill>
                <a:latin typeface="Tw Cen MT" panose="020B0602020104020603" pitchFamily="34" charset="0"/>
                <a:ea typeface="Times New Roman" panose="02020603050405020304" pitchFamily="18" charset="0"/>
              </a:rPr>
              <a:t>Pembinaan Penerapan SPM</a:t>
            </a:r>
            <a:endParaRPr lang="en-US" b="1" dirty="0">
              <a:solidFill>
                <a:srgbClr val="C00000"/>
              </a:solidFill>
              <a:latin typeface="Tw Cen MT" panose="020B0602020104020603" pitchFamily="34" charset="0"/>
              <a:ea typeface="Times New Roman" panose="02020603050405020304" pitchFamily="18" charset="0"/>
            </a:endParaRPr>
          </a:p>
          <a:p>
            <a:endParaRPr lang="en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A05D75E-C491-4318-B998-2B4F0AF35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>
            <a:off x="151393" y="4872717"/>
            <a:ext cx="5858737" cy="7264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273D8B4-3102-4ACC-A427-9E556DE202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23" y="4390370"/>
            <a:ext cx="1406599" cy="140659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F31C8F5-B177-4A0D-9FA2-8647FA91E8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30" y="4252199"/>
            <a:ext cx="1347003" cy="13470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7059645B-BDCF-43A7-997D-BEBFD2540C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08" y="4027410"/>
            <a:ext cx="1207113" cy="123149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3D5544DB-7DC1-4DCF-AABD-5C43FDA955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281" y="2572440"/>
            <a:ext cx="4600554" cy="460055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60FCD022-053F-4050-9A7E-9414AD6E7CD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8317">
            <a:off x="6409694" y="1449228"/>
            <a:ext cx="2037852" cy="203785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1E46D315-FD75-42F6-A93E-387BA7CFC2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610" y="1124728"/>
            <a:ext cx="3327141" cy="332714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27E9DDFA-6A70-49EA-94E0-1DC2715F14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8618" y="4083783"/>
            <a:ext cx="3505546" cy="350554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980FF61B-872A-44E7-BDCB-39573A16946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252" y="466507"/>
            <a:ext cx="714257" cy="71425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3A51D202-0E31-4129-941B-B68D6D5F5EB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969" y="3529716"/>
            <a:ext cx="1271649" cy="128228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9869607A-DD79-472D-9E8F-DB095102C08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174" y="4305257"/>
            <a:ext cx="494538" cy="49453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D2A882E4-6763-460A-8E14-5610F40F62B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822" y="3336623"/>
            <a:ext cx="998471" cy="99847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8136A770-6BA0-4C27-B056-D9F6695CF6C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05" y="4301454"/>
            <a:ext cx="631299" cy="63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121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46B5B9E-66C5-4A9F-AC68-06E80FE0E17E}"/>
              </a:ext>
            </a:extLst>
          </p:cNvPr>
          <p:cNvSpPr/>
          <p:nvPr/>
        </p:nvSpPr>
        <p:spPr>
          <a:xfrm>
            <a:off x="986989" y="1889939"/>
            <a:ext cx="4347011" cy="7200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UU 23/2014</a:t>
            </a:r>
          </a:p>
          <a:p>
            <a:pPr algn="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Pasal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12,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Pasal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18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Pasal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298</a:t>
            </a:r>
          </a:p>
        </p:txBody>
      </p:sp>
      <p:sp>
        <p:nvSpPr>
          <p:cNvPr id="45" name="Oval 44"/>
          <p:cNvSpPr>
            <a:spLocks noChangeAspect="1"/>
          </p:cNvSpPr>
          <p:nvPr/>
        </p:nvSpPr>
        <p:spPr>
          <a:xfrm>
            <a:off x="986989" y="1924648"/>
            <a:ext cx="573210" cy="68529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800" b="1" dirty="0">
                <a:solidFill>
                  <a:schemeClr val="accent1"/>
                </a:solidFill>
                <a:latin typeface="FontAwesome" pitchFamily="2" charset="0"/>
              </a:rPr>
              <a:t>1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1001676" y="4273912"/>
            <a:ext cx="4347011" cy="720000"/>
            <a:chOff x="986989" y="3626212"/>
            <a:chExt cx="4347011" cy="720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26485149-95F6-439B-B29A-CF997CC77CB0}"/>
                </a:ext>
              </a:extLst>
            </p:cNvPr>
            <p:cNvSpPr/>
            <p:nvPr/>
          </p:nvSpPr>
          <p:spPr>
            <a:xfrm>
              <a:off x="986989" y="3626212"/>
              <a:ext cx="4347011" cy="7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r>
                <a:rPr lang="en-US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Permendagri</a:t>
              </a: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 100/2018</a:t>
              </a:r>
            </a:p>
            <a:p>
              <a:pPr algn="r"/>
              <a:r>
                <a:rPr lang="en-US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Penerapan</a:t>
              </a: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 SPM</a:t>
              </a:r>
            </a:p>
          </p:txBody>
        </p:sp>
        <p:sp>
          <p:nvSpPr>
            <p:cNvPr id="46" name="Oval 45"/>
            <p:cNvSpPr>
              <a:spLocks noChangeAspect="1"/>
            </p:cNvSpPr>
            <p:nvPr/>
          </p:nvSpPr>
          <p:spPr>
            <a:xfrm>
              <a:off x="986989" y="3660921"/>
              <a:ext cx="573210" cy="6852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>
                  <a:solidFill>
                    <a:schemeClr val="accent2"/>
                  </a:solidFill>
                  <a:latin typeface="FontAwesome" pitchFamily="2" charset="0"/>
                </a:rPr>
                <a:t>3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86988" y="3076122"/>
            <a:ext cx="4347011" cy="720000"/>
            <a:chOff x="986989" y="2760464"/>
            <a:chExt cx="4347011" cy="720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0A5BAF59-F42E-4D40-BBB4-7DF95D876CE0}"/>
                </a:ext>
              </a:extLst>
            </p:cNvPr>
            <p:cNvSpPr/>
            <p:nvPr/>
          </p:nvSpPr>
          <p:spPr>
            <a:xfrm>
              <a:off x="986989" y="2760464"/>
              <a:ext cx="4347011" cy="720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PP 2/2018</a:t>
              </a:r>
            </a:p>
            <a:p>
              <a:pPr algn="r"/>
              <a:r>
                <a:rPr lang="en-US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Standar</a:t>
              </a: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Pelayanan</a:t>
              </a: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 Minimal</a:t>
              </a:r>
            </a:p>
          </p:txBody>
        </p:sp>
        <p:sp>
          <p:nvSpPr>
            <p:cNvPr id="47" name="Oval 46"/>
            <p:cNvSpPr>
              <a:spLocks noChangeAspect="1"/>
            </p:cNvSpPr>
            <p:nvPr/>
          </p:nvSpPr>
          <p:spPr>
            <a:xfrm>
              <a:off x="1001676" y="2785950"/>
              <a:ext cx="543835" cy="6501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2800" b="1" dirty="0">
                  <a:solidFill>
                    <a:schemeClr val="accent3"/>
                  </a:solidFill>
                  <a:latin typeface="FontAwesome" pitchFamily="2" charset="0"/>
                </a:rPr>
                <a:t>2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5575300" y="17882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id-ID" b="1" i="1" dirty="0">
                <a:latin typeface="Arial" panose="020B0604020202020204" pitchFamily="34" charset="0"/>
                <a:cs typeface="Arial" panose="020B0604020202020204" pitchFamily="34" charset="0"/>
              </a:rPr>
              <a:t>Terdapat 6 urusan wajib pelayananan dasar yang dilaksanakan berdasarkan SPM, SPM menjadi prioritas baik perencanaan maupun anggaran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575300" y="295171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id-ID" b="1" i="1" dirty="0">
                <a:latin typeface="Arial" panose="020B0604020202020204" pitchFamily="34" charset="0"/>
                <a:cs typeface="Arial" panose="020B0604020202020204" pitchFamily="34" charset="0"/>
              </a:rPr>
              <a:t>Pelaksanaan SPM yang mengatur tentang jenis pelayanan, mutu pelayanan dan penerima pelayanan dasar dan  strategi  penerapannya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575300" y="427391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b="1" i="1" dirty="0">
                <a:latin typeface="Arial" panose="020B0604020202020204" pitchFamily="34" charset="0"/>
                <a:cs typeface="Arial" panose="020B0604020202020204" pitchFamily="34" charset="0"/>
              </a:rPr>
              <a:t>Secara teknis memuat tentang mekanisme dan strategi penerapan SPM mulai dari pengumpula data, penghitungan pemennuhan kebutuhan dasar, perencanaan SPM dalam DOKREN, dan pelaksanaan SPM pelaporan dan evaluasi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>
            <a:off x="5575300" y="2832100"/>
            <a:ext cx="6096000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575300" y="4127500"/>
            <a:ext cx="6096000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5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 txBox="1">
            <a:spLocks/>
          </p:cNvSpPr>
          <p:nvPr/>
        </p:nvSpPr>
        <p:spPr>
          <a:xfrm>
            <a:off x="629337" y="6291"/>
            <a:ext cx="3689122" cy="72424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600" b="1" dirty="0">
              <a:latin typeface="Arial" panose="020B0604020202020204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BE4D91C7-F6C5-4D35-8A13-D95AFFEFE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449030" y="-13751"/>
            <a:ext cx="5742964" cy="656076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07C57FB6-B3EC-4E38-A34C-E113FFE844FF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ECA3B2FB-0F42-4836-969F-B1B7225E3167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xmlns="" id="{F19FD8E8-118C-4CC6-943D-2B4C0BDDB5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879BE384-ED4E-43F7-BB82-9D4221931AB5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46995370-8A95-4BF9-9529-556C517EE6B0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2EE5F876-8E2B-4CB4-9184-58427DB20BCC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xmlns="" id="{ED539A1E-C4D9-4322-B6BF-652E00B4AD2E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xmlns="" id="{07A7F111-ED8D-41AD-A34A-8A019E9DE3B2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37" name="Right Triangle 36">
                  <a:extLst>
                    <a:ext uri="{FF2B5EF4-FFF2-40B4-BE49-F238E27FC236}">
                      <a16:creationId xmlns:a16="http://schemas.microsoft.com/office/drawing/2014/main" xmlns="" id="{D28543FF-63BE-4824-A711-69ADEF04A990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5" name="Isosceles Triangle 34">
                <a:extLst>
                  <a:ext uri="{FF2B5EF4-FFF2-40B4-BE49-F238E27FC236}">
                    <a16:creationId xmlns:a16="http://schemas.microsoft.com/office/drawing/2014/main" xmlns="" id="{A5366B35-DB15-4DCE-B8D6-BDE03510FF67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33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0DC4B8E8-416D-44FD-9BB9-52532AC244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xmlns="" id="{0F2DAA75-536C-4459-AFD6-0BB85CB77004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xmlns="" id="{BA54A837-A8C8-4E38-9F53-0816E3679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12A4E1E5-B53D-4551-A87F-C44C42A69367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xmlns="" id="{FF5F9561-00C6-492F-B0AB-72E477FAA2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xmlns="" id="{AFF8D970-4C0E-4755-9976-0D901B6A0EB8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xmlns="" id="{BE4920FF-C3E4-433C-B770-1119B200BA57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7D55A7DB-328A-4F51-99A6-B61589667BDA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xmlns="" id="{E58555B9-2110-4F45-AB78-2EA3B691F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xmlns="" id="{E5060ADF-8C66-43AB-9512-FDE5E25152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95CDB315-C3EF-4328-83D4-BB9C630CC3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5520D1B-8C3E-4248-BB21-73E082E6B351}"/>
              </a:ext>
            </a:extLst>
          </p:cNvPr>
          <p:cNvSpPr/>
          <p:nvPr/>
        </p:nvSpPr>
        <p:spPr>
          <a:xfrm>
            <a:off x="1396231" y="104769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11205">
              <a:spcBef>
                <a:spcPts val="679"/>
              </a:spcBef>
            </a:pPr>
            <a:r>
              <a:rPr lang="en-US" b="1" dirty="0">
                <a:latin typeface="Tw Cen MT" panose="020B0602020104020603" pitchFamily="34" charset="0"/>
              </a:rPr>
              <a:t>PROSES VERIFIKASI DAK OLEH PADA SETIAP LEVEL PEMERINTAH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1883D9A-E534-423D-8F7A-49C070AE1D99}"/>
              </a:ext>
            </a:extLst>
          </p:cNvPr>
          <p:cNvSpPr/>
          <p:nvPr/>
        </p:nvSpPr>
        <p:spPr>
          <a:xfrm>
            <a:off x="1563851" y="234976"/>
            <a:ext cx="2778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spc="-150" dirty="0">
                <a:latin typeface="Tw Cen MT" panose="020B0602020104020603" pitchFamily="34" charset="0"/>
              </a:rPr>
              <a:t>MANDAT SPM</a:t>
            </a:r>
          </a:p>
        </p:txBody>
      </p:sp>
    </p:spTree>
    <p:extLst>
      <p:ext uri="{BB962C8B-B14F-4D97-AF65-F5344CB8AC3E}">
        <p14:creationId xmlns:p14="http://schemas.microsoft.com/office/powerpoint/2010/main" val="1089510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4101" y="972979"/>
            <a:ext cx="7676985" cy="369332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id-ID" b="1" dirty="0">
                <a:solidFill>
                  <a:schemeClr val="bg1"/>
                </a:solidFill>
                <a:latin typeface="Tw Cen MT" panose="020B0602020104020603" pitchFamily="34" charset="0"/>
              </a:rPr>
              <a:t>P</a:t>
            </a:r>
            <a:r>
              <a:rPr lang="en-US" b="1" dirty="0" err="1">
                <a:solidFill>
                  <a:schemeClr val="bg1"/>
                </a:solidFill>
                <a:latin typeface="Tw Cen MT" panose="020B0602020104020603" pitchFamily="34" charset="0"/>
              </a:rPr>
              <a:t>eraturan</a:t>
            </a:r>
            <a:r>
              <a:rPr lang="en-US" b="1" dirty="0">
                <a:solidFill>
                  <a:schemeClr val="bg1"/>
                </a:solidFill>
                <a:latin typeface="Tw Cen MT" panose="020B0602020104020603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w Cen MT" panose="020B0602020104020603" pitchFamily="34" charset="0"/>
              </a:rPr>
              <a:t>Pemerintah</a:t>
            </a:r>
            <a:r>
              <a:rPr lang="en-US" b="1" dirty="0">
                <a:solidFill>
                  <a:schemeClr val="bg1"/>
                </a:solidFill>
                <a:latin typeface="Tw Cen MT" panose="020B0602020104020603" pitchFamily="34" charset="0"/>
              </a:rPr>
              <a:t> No 2 </a:t>
            </a:r>
            <a:r>
              <a:rPr lang="en-US" b="1" dirty="0" err="1">
                <a:solidFill>
                  <a:schemeClr val="bg1"/>
                </a:solidFill>
                <a:latin typeface="Tw Cen MT" panose="020B0602020104020603" pitchFamily="34" charset="0"/>
              </a:rPr>
              <a:t>Tahun</a:t>
            </a:r>
            <a:r>
              <a:rPr lang="en-US" b="1" dirty="0">
                <a:solidFill>
                  <a:schemeClr val="bg1"/>
                </a:solidFill>
                <a:latin typeface="Tw Cen MT" panose="020B0602020104020603" pitchFamily="34" charset="0"/>
              </a:rPr>
              <a:t> 2018 </a:t>
            </a:r>
            <a:r>
              <a:rPr lang="en-US" b="1" dirty="0" err="1">
                <a:solidFill>
                  <a:schemeClr val="bg1"/>
                </a:solidFill>
                <a:latin typeface="Tw Cen MT" panose="020B0602020104020603" pitchFamily="34" charset="0"/>
              </a:rPr>
              <a:t>tentang</a:t>
            </a:r>
            <a:r>
              <a:rPr lang="en-US" b="1" dirty="0">
                <a:solidFill>
                  <a:schemeClr val="bg1"/>
                </a:solidFill>
                <a:latin typeface="Tw Cen MT" panose="020B0602020104020603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w Cen MT" panose="020B0602020104020603" pitchFamily="34" charset="0"/>
              </a:rPr>
              <a:t>Standar</a:t>
            </a:r>
            <a:r>
              <a:rPr lang="en-US" b="1" dirty="0">
                <a:solidFill>
                  <a:schemeClr val="bg1"/>
                </a:solidFill>
                <a:latin typeface="Tw Cen MT" panose="020B0602020104020603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w Cen MT" panose="020B0602020104020603" pitchFamily="34" charset="0"/>
              </a:rPr>
              <a:t>Pelayanan</a:t>
            </a:r>
            <a:r>
              <a:rPr lang="en-US" b="1" dirty="0">
                <a:solidFill>
                  <a:schemeClr val="bg1"/>
                </a:solidFill>
                <a:latin typeface="Tw Cen MT" panose="020B0602020104020603" pitchFamily="34" charset="0"/>
              </a:rPr>
              <a:t> Minimal</a:t>
            </a:r>
            <a:endParaRPr lang="en-US" sz="3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91670" y="2061237"/>
            <a:ext cx="11163336" cy="3537929"/>
            <a:chOff x="0" y="2020896"/>
            <a:chExt cx="11163336" cy="3537929"/>
          </a:xfrm>
        </p:grpSpPr>
        <p:sp>
          <p:nvSpPr>
            <p:cNvPr id="9" name="Rectangle 8"/>
            <p:cNvSpPr/>
            <p:nvPr/>
          </p:nvSpPr>
          <p:spPr>
            <a:xfrm>
              <a:off x="7189879" y="3134350"/>
              <a:ext cx="1958052" cy="2336160"/>
            </a:xfrm>
            <a:prstGeom prst="rect">
              <a:avLst/>
            </a:prstGeom>
            <a:solidFill>
              <a:schemeClr val="tx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880" tIns="274320" rIns="182880" bIns="182880" numCol="1" spcCol="1270" anchor="t" anchorCtr="0">
              <a:noAutofit/>
            </a:bodyPr>
            <a:lstStyle/>
            <a:p>
              <a:pPr>
                <a:lnSpc>
                  <a:spcPct val="90000"/>
                </a:lnSpc>
                <a:defRPr/>
              </a:pP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SPM ditetapkan dan diterapkan dengan barang dan/atau jasa yang terukur untuk memenuhi kebutuhan dasar Warga Negara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391235" y="3004402"/>
              <a:ext cx="1737360" cy="2336160"/>
            </a:xfrm>
            <a:prstGeom prst="rect">
              <a:avLst/>
            </a:prstGeom>
            <a:solidFill>
              <a:schemeClr val="tx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880" tIns="274320" rIns="182880" bIns="182880" numCol="1" spcCol="1270" anchor="t" anchorCtr="0">
              <a:noAutofit/>
            </a:bodyPr>
            <a:lstStyle/>
            <a:p>
              <a:pPr defTabSz="342900">
                <a:lnSpc>
                  <a:spcPct val="90000"/>
                </a:lnSpc>
                <a:buClr>
                  <a:schemeClr val="tx1"/>
                </a:buClr>
                <a:defRPr/>
              </a:pP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SPM ditetapkan dan diterapkan untuk memberikan jaminan tersedianya barang dan/atau jasa kebutuhan dasar Warga Negara secara terus-menerus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596735" y="2874453"/>
              <a:ext cx="1737360" cy="2336160"/>
            </a:xfrm>
            <a:prstGeom prst="rect">
              <a:avLst/>
            </a:prstGeom>
            <a:solidFill>
              <a:schemeClr val="tx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880" tIns="274320" rIns="182880" bIns="182880" numCol="1" spcCol="1270" anchor="t" anchorCtr="0">
              <a:noAutofit/>
            </a:bodyPr>
            <a:lstStyle/>
            <a:p>
              <a:pPr defTabSz="342900">
                <a:lnSpc>
                  <a:spcPct val="90000"/>
                </a:lnSpc>
                <a:buClr>
                  <a:schemeClr val="tx1"/>
                </a:buClr>
                <a:defRPr/>
              </a:pP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SPM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ditetapkan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dan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diterapkan d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l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m rangka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menjamin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barang dan/atau jasa kebutuhan dasar, mudah diperoleh oleh setiap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Warga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Negara.</a:t>
              </a:r>
              <a:endParaRPr lang="en-US" altLang="id-ID" sz="12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800418" y="2744504"/>
              <a:ext cx="1737360" cy="2336160"/>
            </a:xfrm>
            <a:prstGeom prst="rect">
              <a:avLst/>
            </a:prstGeom>
            <a:solidFill>
              <a:schemeClr val="tx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880" tIns="274320" rIns="182880" bIns="182880" numCol="1" spcCol="1270" anchor="t" anchorCtr="0">
              <a:noAutofit/>
            </a:bodyPr>
            <a:lstStyle/>
            <a:p>
              <a:pPr defTabSz="342900">
                <a:lnSpc>
                  <a:spcPct val="90000"/>
                </a:lnSpc>
                <a:buClr>
                  <a:schemeClr val="tx1"/>
                </a:buClr>
                <a:defRPr/>
              </a:pP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SPM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ditetapkan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dan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diterapkan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dlm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rangka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menjamin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tersedianya b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r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g dan/atau jasa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kebutuhan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dasar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yg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berhak diperoleh setiap Warga Negara secara minimal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2617748"/>
              <a:ext cx="1737360" cy="2332857"/>
            </a:xfrm>
            <a:prstGeom prst="rect">
              <a:avLst/>
            </a:prstGeom>
            <a:solidFill>
              <a:schemeClr val="tx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880" tIns="274320" rIns="182880" bIns="182880" numCol="1" spcCol="1270" anchor="t" anchorCtr="0">
              <a:noAutofit/>
            </a:bodyPr>
            <a:lstStyle/>
            <a:p>
              <a:pPr defTabSz="342900">
                <a:lnSpc>
                  <a:spcPct val="90000"/>
                </a:lnSpc>
                <a:buClr>
                  <a:schemeClr val="tx1"/>
                </a:buClr>
                <a:defRPr/>
              </a:pP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SPM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ditetapkan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dan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diterapkan sesuai dengan kewenangan Daerah provinsi dan Daerah kab/kota menurut pembagian Urusan Pemerintahan Wajib yang berkaitan dengan Pelayanan Dasar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  <a:cs typeface="Arial" panose="020B0604020202020204" pitchFamily="34" charset="0"/>
                </a:rPr>
                <a:t>.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9205284" y="3222665"/>
              <a:ext cx="1958052" cy="2336160"/>
            </a:xfrm>
            <a:prstGeom prst="rect">
              <a:avLst/>
            </a:prstGeom>
            <a:solidFill>
              <a:schemeClr val="tx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2880" tIns="274320" rIns="182880" bIns="182880" numCol="1" spcCol="1270" anchor="t" anchorCtr="0">
              <a:noAutofit/>
            </a:bodyPr>
            <a:lstStyle/>
            <a:p>
              <a:pPr>
                <a:lnSpc>
                  <a:spcPct val="90000"/>
                </a:lnSpc>
                <a:defRPr/>
              </a:pP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SPM ditetapkan 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&amp;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diterapkan u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t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k pemenuhan kebutuhan dasar yg berhak diperoleh setiap 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WN 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</a:t>
              </a:r>
              <a:r>
                <a:rPr lang="en-US" altLang="id-ID" sz="1200" dirty="0" err="1">
                  <a:solidFill>
                    <a:schemeClr val="tx1"/>
                  </a:solidFill>
                  <a:latin typeface="Comic Sans MS" panose="030F0702030302020204" pitchFamily="66" charset="0"/>
                </a:rPr>
                <a:t>cr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 minimal 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dg</a:t>
              </a:r>
              <a:r>
                <a:rPr lang="id-ID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n memprioritaskan bagi masyarakat miskin atau tidak mampu</a:t>
              </a:r>
              <a:r>
                <a:rPr lang="en-US" altLang="id-ID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.              </a:t>
              </a: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9205284" y="2650527"/>
              <a:ext cx="1954121" cy="65561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4320" tIns="0" rIns="0" bIns="0" numCol="1" spcCol="1270" anchor="ctr" anchorCtr="0">
              <a:noAutofit/>
            </a:bodyPr>
            <a:lstStyle/>
            <a:p>
              <a:pPr defTabSz="666734">
                <a:lnSpc>
                  <a:spcPct val="90000"/>
                </a:lnSpc>
                <a:spcBef>
                  <a:spcPct val="0"/>
                </a:spcBef>
                <a:spcAft>
                  <a:spcPts val="20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06 - </a:t>
              </a:r>
              <a:r>
                <a:rPr lang="en-US" altLang="id-ID" sz="1600" b="1" dirty="0"/>
                <a:t>K</a:t>
              </a:r>
              <a:r>
                <a:rPr lang="id-ID" altLang="id-ID" sz="1600" b="1" dirty="0"/>
                <a:t>etepatan sasaran</a:t>
              </a:r>
              <a:endParaRPr lang="en-US" altLang="id-ID" sz="1600" b="1" dirty="0"/>
            </a:p>
          </p:txBody>
        </p:sp>
        <p:sp>
          <p:nvSpPr>
            <p:cNvPr id="32" name="Right Triangle 31"/>
            <p:cNvSpPr/>
            <p:nvPr/>
          </p:nvSpPr>
          <p:spPr>
            <a:xfrm rot="5400000">
              <a:off x="9240645" y="3135187"/>
              <a:ext cx="135329" cy="206049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89879" y="2562212"/>
              <a:ext cx="2221455" cy="65561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320" tIns="0" rIns="0" bIns="0" numCol="1" spcCol="1270" anchor="ctr" anchorCtr="0">
              <a:noAutofit/>
            </a:bodyPr>
            <a:lstStyle/>
            <a:p>
              <a:pPr defTabSz="666734">
                <a:lnSpc>
                  <a:spcPct val="90000"/>
                </a:lnSpc>
                <a:spcBef>
                  <a:spcPct val="0"/>
                </a:spcBef>
                <a:spcAft>
                  <a:spcPts val="20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05 - </a:t>
              </a:r>
              <a:r>
                <a:rPr lang="en-US" altLang="id-ID" sz="1600" b="1" dirty="0"/>
                <a:t>K</a:t>
              </a:r>
              <a:r>
                <a:rPr lang="id-ID" altLang="id-ID" sz="1600" b="1" dirty="0"/>
                <a:t>eterukuran</a:t>
              </a:r>
              <a:endParaRPr lang="id-ID" sz="1600" b="1" dirty="0">
                <a:solidFill>
                  <a:srgbClr val="FFFFFF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3392" y="2426883"/>
              <a:ext cx="2002536" cy="65561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320" tIns="0" rIns="0" bIns="0" numCol="1" spcCol="1270" anchor="ctr" anchorCtr="0">
              <a:noAutofit/>
            </a:bodyPr>
            <a:lstStyle/>
            <a:p>
              <a:pPr defTabSz="666734">
                <a:lnSpc>
                  <a:spcPct val="90000"/>
                </a:lnSpc>
                <a:spcBef>
                  <a:spcPct val="0"/>
                </a:spcBef>
                <a:spcAft>
                  <a:spcPts val="20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04 - </a:t>
              </a:r>
              <a:r>
                <a:rPr lang="en-US" altLang="id-ID" sz="1600" b="1" dirty="0"/>
                <a:t>K</a:t>
              </a:r>
              <a:r>
                <a:rPr lang="id-ID" altLang="id-ID" sz="1600" b="1" dirty="0"/>
                <a:t>esinambungan</a:t>
              </a:r>
              <a:endParaRPr lang="en-US" altLang="id-ID" sz="1600" b="1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3596905" y="2291554"/>
              <a:ext cx="2002536" cy="6556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320" tIns="0" rIns="0" bIns="0" numCol="1" spcCol="1270" anchor="ctr" anchorCtr="0">
              <a:noAutofit/>
            </a:bodyPr>
            <a:lstStyle/>
            <a:p>
              <a:pPr defTabSz="666734">
                <a:lnSpc>
                  <a:spcPct val="90000"/>
                </a:lnSpc>
                <a:spcBef>
                  <a:spcPct val="0"/>
                </a:spcBef>
                <a:spcAft>
                  <a:spcPts val="20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03 -</a:t>
              </a:r>
              <a:r>
                <a:rPr lang="en-US" altLang="id-ID" sz="1600" b="1" dirty="0"/>
                <a:t>K</a:t>
              </a:r>
              <a:r>
                <a:rPr lang="id-ID" altLang="id-ID" sz="1600" b="1" dirty="0"/>
                <a:t>eterjangkauan</a:t>
              </a:r>
              <a:endParaRPr lang="en-US" altLang="id-ID" sz="1600" b="1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800418" y="2156225"/>
              <a:ext cx="2002536" cy="65561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320" tIns="0" rIns="0" bIns="0" numCol="1" spcCol="1270" anchor="ctr" anchorCtr="0">
              <a:noAutofit/>
            </a:bodyPr>
            <a:lstStyle/>
            <a:p>
              <a:pPr defTabSz="666734">
                <a:lnSpc>
                  <a:spcPct val="90000"/>
                </a:lnSpc>
                <a:spcBef>
                  <a:spcPct val="0"/>
                </a:spcBef>
                <a:spcAft>
                  <a:spcPts val="20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02 - </a:t>
              </a:r>
              <a:r>
                <a:rPr lang="id-ID" altLang="id-ID" sz="1600" b="1" dirty="0"/>
                <a:t>Ketersediaan</a:t>
              </a:r>
              <a:endParaRPr lang="en-US" altLang="id-ID" sz="1600" b="1" dirty="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0" y="2020896"/>
              <a:ext cx="2006467" cy="65561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740" tIns="0" rIns="0" bIns="0" numCol="1" spcCol="1270" anchor="ctr" anchorCtr="0">
              <a:noAutofit/>
            </a:bodyPr>
            <a:lstStyle/>
            <a:p>
              <a:pPr defTabSz="666734">
                <a:lnSpc>
                  <a:spcPct val="90000"/>
                </a:lnSpc>
                <a:spcBef>
                  <a:spcPct val="0"/>
                </a:spcBef>
                <a:spcAft>
                  <a:spcPts val="20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01 - </a:t>
              </a:r>
              <a:r>
                <a:rPr lang="en-US" altLang="id-ID" sz="1600" b="1" dirty="0"/>
                <a:t>K</a:t>
              </a:r>
              <a:r>
                <a:rPr lang="id-ID" altLang="id-ID" sz="1600" b="1" dirty="0"/>
                <a:t>esesuaian kewenangan</a:t>
              </a:r>
              <a:endParaRPr lang="en-US" altLang="id-ID" sz="1600" b="1" dirty="0"/>
            </a:p>
          </p:txBody>
        </p:sp>
        <p:sp>
          <p:nvSpPr>
            <p:cNvPr id="38" name="Right Triangle 37"/>
            <p:cNvSpPr/>
            <p:nvPr/>
          </p:nvSpPr>
          <p:spPr>
            <a:xfrm rot="5400000">
              <a:off x="1835778" y="2641149"/>
              <a:ext cx="135329" cy="206049"/>
            </a:xfrm>
            <a:prstGeom prst="rtTriangl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39" name="Right Triangle 38"/>
            <p:cNvSpPr/>
            <p:nvPr/>
          </p:nvSpPr>
          <p:spPr>
            <a:xfrm rot="5400000">
              <a:off x="3632266" y="2775987"/>
              <a:ext cx="135329" cy="206049"/>
            </a:xfrm>
            <a:prstGeom prst="rtTriangl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40" name="Right Triangle 39"/>
            <p:cNvSpPr/>
            <p:nvPr/>
          </p:nvSpPr>
          <p:spPr>
            <a:xfrm rot="5400000">
              <a:off x="5428753" y="2911542"/>
              <a:ext cx="135329" cy="206049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41" name="Right Triangle 40"/>
            <p:cNvSpPr/>
            <p:nvPr/>
          </p:nvSpPr>
          <p:spPr>
            <a:xfrm rot="5400000">
              <a:off x="7225240" y="3046872"/>
              <a:ext cx="135329" cy="206049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3873C3DE-4DC1-4C26-8130-DB728D9AB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449030" y="-13751"/>
            <a:ext cx="5742964" cy="656076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4DD82055-88DC-4DDB-825B-0ED71DE67B95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0B66A652-C9A9-428F-A301-AFE59EC0B952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xmlns="" id="{1DC88569-AE61-436B-A5C4-B87E8B8612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xmlns="" id="{58DF0F7A-F437-4CF9-9E1D-973D81D754E8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2C3EB87E-79AA-4F87-88E0-1D65A7E8A343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xmlns="" id="{EAF33B2E-F2BA-43D5-8982-D78297445CA8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xmlns="" id="{DBF8CDD8-11B0-4288-A808-91AA581F95C8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xmlns="" id="{FEFA3BC3-32B3-4841-9766-C1FC5A3A772B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3" name="Right Triangle 52">
                  <a:extLst>
                    <a:ext uri="{FF2B5EF4-FFF2-40B4-BE49-F238E27FC236}">
                      <a16:creationId xmlns:a16="http://schemas.microsoft.com/office/drawing/2014/main" xmlns="" id="{FF27D642-6C6C-48E9-B60F-2C3740DEF8A5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1" name="Isosceles Triangle 50">
                <a:extLst>
                  <a:ext uri="{FF2B5EF4-FFF2-40B4-BE49-F238E27FC236}">
                    <a16:creationId xmlns:a16="http://schemas.microsoft.com/office/drawing/2014/main" xmlns="" id="{AA0B9168-7165-4928-9568-7D18F318E4FA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49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01B1F52A-7844-4FC4-9F47-C254D0D7BE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3CB1DEF5-3596-4890-A1CB-6357543060F3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xmlns="" id="{5246E9BB-A3F4-4ECC-8722-F28FD17ECB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xmlns="" id="{0EB13199-79BB-46FB-8D67-06B82FF50499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xmlns="" id="{B23C2C15-9644-43AB-A6B3-BEF4EF78DD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xmlns="" id="{DB1C28E0-3850-482A-A8DE-9B8EA471E834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xmlns="" id="{3E4A8ADA-3F3F-4D12-A591-3B8BD694EC3B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xmlns="" id="{43CA3D7D-E575-4F49-A238-7EBC2B8E9B30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xmlns="" id="{2FC78938-DA49-4CA7-8E5D-C836D21588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0C354D85-844B-402A-B11D-7CE2275CA3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B7B1F06E-B88C-452B-995D-AFBF96793F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8C1C374-03CE-4D68-99BC-DE1C3B198ACC}"/>
              </a:ext>
            </a:extLst>
          </p:cNvPr>
          <p:cNvSpPr/>
          <p:nvPr/>
        </p:nvSpPr>
        <p:spPr>
          <a:xfrm>
            <a:off x="1490110" y="328815"/>
            <a:ext cx="61291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800" b="1" dirty="0">
                <a:latin typeface="Tw Cen MT" panose="020B0602020104020603" pitchFamily="34" charset="0"/>
              </a:rPr>
              <a:t>PRINSIP PEMBINAAN PENERAPAN SPM</a:t>
            </a:r>
          </a:p>
        </p:txBody>
      </p:sp>
    </p:spTree>
    <p:extLst>
      <p:ext uri="{BB962C8B-B14F-4D97-AF65-F5344CB8AC3E}">
        <p14:creationId xmlns:p14="http://schemas.microsoft.com/office/powerpoint/2010/main" val="39504733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88067" y="99511"/>
            <a:ext cx="4813486" cy="7239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 err="1"/>
              <a:t>Kewajiban</a:t>
            </a:r>
            <a:r>
              <a:rPr lang="en-US" sz="3200" b="1" dirty="0"/>
              <a:t> </a:t>
            </a:r>
            <a:r>
              <a:rPr lang="en-US" sz="3200" b="1" dirty="0" err="1"/>
              <a:t>Pemda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Pelaksanaan</a:t>
            </a:r>
            <a:r>
              <a:rPr lang="en-US" sz="3200" b="1" dirty="0"/>
              <a:t> SPM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231838952"/>
              </p:ext>
            </p:extLst>
          </p:nvPr>
        </p:nvGraphicFramePr>
        <p:xfrm>
          <a:off x="1319304" y="1054979"/>
          <a:ext cx="98871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600199" y="138300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075078" y="22139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262335" y="313577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62335" y="391601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075078" y="48030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5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582520" y="565468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6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BD55FE6-41EE-47FD-99FF-0C86B480B2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449030" y="-13751"/>
            <a:ext cx="5742964" cy="656076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293167E-7FE5-4556-9409-DE22402B022A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9B220291-1B05-4BB8-977D-6C730C2F096E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B48C8C0-9135-461A-BC4F-CB8DA5BD0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89A4F83D-D3F0-4F8B-9A4C-BD6452CE6BC2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08391531-DBC5-4589-8F7F-B3FA468ADC92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505CD3AF-DF32-4CC8-9D5D-48A12B9ABD5B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xmlns="" id="{0076E846-DB30-46CA-822B-969911719E00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20" name="Rectangle 19">
                  <a:extLst>
                    <a:ext uri="{FF2B5EF4-FFF2-40B4-BE49-F238E27FC236}">
                      <a16:creationId xmlns:a16="http://schemas.microsoft.com/office/drawing/2014/main" xmlns="" id="{8F254652-BDBF-4B9C-9FA9-77D37E4EB7D8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Right Triangle 20">
                  <a:extLst>
                    <a:ext uri="{FF2B5EF4-FFF2-40B4-BE49-F238E27FC236}">
                      <a16:creationId xmlns:a16="http://schemas.microsoft.com/office/drawing/2014/main" xmlns="" id="{D26F65ED-22BC-4FE3-98F8-D0CBBAA717CF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9" name="Isosceles Triangle 18">
                <a:extLst>
                  <a:ext uri="{FF2B5EF4-FFF2-40B4-BE49-F238E27FC236}">
                    <a16:creationId xmlns:a16="http://schemas.microsoft.com/office/drawing/2014/main" xmlns="" id="{3635A18D-C97D-4469-8660-DCAD074C2C48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17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BEF29CC0-EF70-405C-A7E0-E14CC08CAC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EEB552C0-46B5-4737-97A1-20E1A6D9469B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019C30F8-0073-4C48-9A1C-78F02A822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5B8825A6-0F66-4716-94C2-0F3EB4907FB8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xmlns="" id="{2A36CB28-8AB2-4210-B7C4-5F097B7381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294DB783-3C03-4322-AE22-B067AE2212F9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1F6E6BEB-3FFE-4BA3-9BB2-A9F4237263BF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4A405C6E-2F7E-4F81-9A87-DFD70CAF0DC9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xmlns="" id="{E8148040-D426-4194-A96B-1503860A35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xmlns="" id="{C56098AA-B669-4B20-A985-E70BADCDD8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xmlns="" id="{49A9F718-1DEA-4C53-9E94-CE3461ED59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D300A970-5BE6-4D61-AF18-2412589BC02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56" y="2750859"/>
            <a:ext cx="1927647" cy="196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9315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xmlns="" id="{C82FF18D-63E7-416F-B268-75B480D691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227368"/>
              </p:ext>
            </p:extLst>
          </p:nvPr>
        </p:nvGraphicFramePr>
        <p:xfrm>
          <a:off x="311150" y="914400"/>
          <a:ext cx="11569700" cy="5830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B2B9972F-C803-45EB-998E-31665313A4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449030" y="-13751"/>
            <a:ext cx="5742964" cy="656076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359863B8-EF35-497B-9CC2-86C3995DF9DE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47A77DB2-BE74-48F1-85CC-05E0530C61D3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C7EDCFB9-80EA-4ECB-9028-7CFA93F4B9B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29D44684-81C9-4BDE-835B-C6B0A60634B0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95DA9AFF-8917-4A4F-A8A0-8999E8E174AF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xmlns="" id="{18D5E336-9D9F-45C8-B8F4-A0A16789E210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xmlns="" id="{A05716EA-AE79-4A7A-80B2-93C3AFC450C7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30" name="Rectangle 29">
                  <a:extLst>
                    <a:ext uri="{FF2B5EF4-FFF2-40B4-BE49-F238E27FC236}">
                      <a16:creationId xmlns:a16="http://schemas.microsoft.com/office/drawing/2014/main" xmlns="" id="{1746995B-2139-4DDB-A0D9-5DA375D08A95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31" name="Right Triangle 30">
                  <a:extLst>
                    <a:ext uri="{FF2B5EF4-FFF2-40B4-BE49-F238E27FC236}">
                      <a16:creationId xmlns:a16="http://schemas.microsoft.com/office/drawing/2014/main" xmlns="" id="{4CB91FEF-E4DD-4EFF-B7A4-A98842023DE5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9" name="Isosceles Triangle 28">
                <a:extLst>
                  <a:ext uri="{FF2B5EF4-FFF2-40B4-BE49-F238E27FC236}">
                    <a16:creationId xmlns:a16="http://schemas.microsoft.com/office/drawing/2014/main" xmlns="" id="{779F50BC-64E8-456D-97EB-640BAEABBC3E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27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CB3935C5-CAAA-47ED-87C6-BF5D4562DB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7F8683D7-E8D6-460B-9BAB-0866D1006E54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xmlns="" id="{9C6FE26D-ACC3-44D5-B815-BEE298D7A9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xmlns="" id="{A1CF03A2-92B5-4E46-8E2B-9CF19D222128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78C639E9-DFFA-4290-BCB4-29FC104369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xmlns="" id="{37789CBF-A1ED-48B2-8350-6B3FCA668E36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xmlns="" id="{30C66D0F-3542-44AD-946C-B0B746971E8E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D4EE3F0D-F170-42D2-B791-1BEA47E692C3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xmlns="" id="{C2DF08A6-D834-4AA0-96EE-DFC53F1996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xmlns="" id="{6E8CFBC6-C705-4081-9277-704B0B943D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xmlns="" id="{A815D09D-7540-4B75-AD35-238907D400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AE99CBC-31FB-4782-AA5E-F6D46DCF5112}"/>
              </a:ext>
            </a:extLst>
          </p:cNvPr>
          <p:cNvSpPr/>
          <p:nvPr/>
        </p:nvSpPr>
        <p:spPr>
          <a:xfrm>
            <a:off x="1335689" y="9393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i-FI" sz="2400" b="1" dirty="0">
                <a:latin typeface="Tw Cen MT" panose="020B0602020104020603" pitchFamily="34" charset="0"/>
              </a:rPr>
              <a:t>RINCIAN KEGIATAN</a:t>
            </a:r>
          </a:p>
          <a:p>
            <a:r>
              <a:rPr lang="fi-FI" sz="2400" b="1" dirty="0">
                <a:latin typeface="Tw Cen MT" panose="020B0602020104020603" pitchFamily="34" charset="0"/>
              </a:rPr>
              <a:t>PEMBINAAN PENERAPAN SPM</a:t>
            </a:r>
          </a:p>
        </p:txBody>
      </p:sp>
    </p:spTree>
    <p:extLst>
      <p:ext uri="{BB962C8B-B14F-4D97-AF65-F5344CB8AC3E}">
        <p14:creationId xmlns:p14="http://schemas.microsoft.com/office/powerpoint/2010/main" val="2878264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F651847E-9BCB-41D4-9649-9B7B5EDC1435}"/>
              </a:ext>
            </a:extLst>
          </p:cNvPr>
          <p:cNvGrpSpPr/>
          <p:nvPr/>
        </p:nvGrpSpPr>
        <p:grpSpPr>
          <a:xfrm>
            <a:off x="960738" y="1534513"/>
            <a:ext cx="3599727" cy="3788973"/>
            <a:chOff x="8391646" y="1995869"/>
            <a:chExt cx="3599727" cy="3643299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xmlns="" id="{4884D332-08C2-493A-B3AF-F843E568756E}"/>
                </a:ext>
              </a:extLst>
            </p:cNvPr>
            <p:cNvSpPr/>
            <p:nvPr/>
          </p:nvSpPr>
          <p:spPr>
            <a:xfrm>
              <a:off x="8391646" y="1995869"/>
              <a:ext cx="3599727" cy="3643299"/>
            </a:xfrm>
            <a:prstGeom prst="roundRect">
              <a:avLst>
                <a:gd name="adj" fmla="val 8032"/>
              </a:avLst>
            </a:prstGeom>
            <a:solidFill>
              <a:schemeClr val="bg1">
                <a:lumMod val="95000"/>
                <a:alpha val="30000"/>
              </a:schemeClr>
            </a:solidFill>
            <a:ln>
              <a:solidFill>
                <a:srgbClr val="CF45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548BF992-C113-4006-A896-8985DBA3A543}"/>
                </a:ext>
              </a:extLst>
            </p:cNvPr>
            <p:cNvSpPr/>
            <p:nvPr/>
          </p:nvSpPr>
          <p:spPr>
            <a:xfrm>
              <a:off x="8658108" y="2038696"/>
              <a:ext cx="3125925" cy="11541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latin typeface="Tw Cen MT" panose="020B0602020104020603" pitchFamily="34" charset="0"/>
                </a:rPr>
                <a:t>SASARAN PEMBINAAN PENERAPAN SPM</a:t>
              </a:r>
              <a:endParaRPr lang="en-US" sz="2400" kern="0" dirty="0">
                <a:latin typeface="Tw Cen MT" panose="020B0602020104020603" pitchFamily="34" charset="0"/>
                <a:cs typeface="Arial" charset="0"/>
              </a:endParaRP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6A43D61E-35FA-4A27-AD32-8E8D4C4540F8}"/>
              </a:ext>
            </a:extLst>
          </p:cNvPr>
          <p:cNvSpPr/>
          <p:nvPr/>
        </p:nvSpPr>
        <p:spPr>
          <a:xfrm flipV="1">
            <a:off x="960737" y="2815584"/>
            <a:ext cx="3599728" cy="45719"/>
          </a:xfrm>
          <a:prstGeom prst="rect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ABFEB11-4835-45B8-BE64-E77768894D2F}"/>
              </a:ext>
            </a:extLst>
          </p:cNvPr>
          <p:cNvSpPr/>
          <p:nvPr/>
        </p:nvSpPr>
        <p:spPr>
          <a:xfrm>
            <a:off x="1022469" y="3117467"/>
            <a:ext cx="3514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2400" b="1" kern="0" dirty="0">
                <a:latin typeface="Tw Cen MT" panose="020B0602020104020603" pitchFamily="34" charset="0"/>
                <a:cs typeface="Arial" charset="0"/>
              </a:rPr>
              <a:t>Terciptanya kualitas pelaksanaan penerapan SPM yang baik di daerah</a:t>
            </a:r>
            <a:endParaRPr lang="id-ID" sz="2400" b="1" kern="0" dirty="0">
              <a:latin typeface="Tw Cen MT" panose="020B0602020104020603" pitchFamily="34" charset="0"/>
              <a:cs typeface="Arial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A421ADEA-E31F-4A01-A3C3-AB1DAEEC2DB0}"/>
              </a:ext>
            </a:extLst>
          </p:cNvPr>
          <p:cNvGrpSpPr/>
          <p:nvPr/>
        </p:nvGrpSpPr>
        <p:grpSpPr>
          <a:xfrm>
            <a:off x="4942470" y="1410855"/>
            <a:ext cx="2642340" cy="6011184"/>
            <a:chOff x="4359220" y="1132113"/>
            <a:chExt cx="2642340" cy="2812647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xmlns="" id="{FAB18444-B9C8-441E-9D48-AF3E162A33A5}"/>
                </a:ext>
              </a:extLst>
            </p:cNvPr>
            <p:cNvGrpSpPr/>
            <p:nvPr/>
          </p:nvGrpSpPr>
          <p:grpSpPr>
            <a:xfrm>
              <a:off x="4359220" y="1132113"/>
              <a:ext cx="2642340" cy="1935601"/>
              <a:chOff x="4359220" y="1132113"/>
              <a:chExt cx="2642340" cy="1935601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xmlns="" id="{2E890A3A-1E50-4B99-BA3B-3EF7AC024E17}"/>
                  </a:ext>
                </a:extLst>
              </p:cNvPr>
              <p:cNvGrpSpPr/>
              <p:nvPr/>
            </p:nvGrpSpPr>
            <p:grpSpPr>
              <a:xfrm>
                <a:off x="4359743" y="1132113"/>
                <a:ext cx="2641816" cy="1935601"/>
                <a:chOff x="8462941" y="2155726"/>
                <a:chExt cx="2724493" cy="1577077"/>
              </a:xfrm>
            </p:grpSpPr>
            <p:sp>
              <p:nvSpPr>
                <p:cNvPr id="16" name="Rectangle: Rounded Corners 15">
                  <a:extLst>
                    <a:ext uri="{FF2B5EF4-FFF2-40B4-BE49-F238E27FC236}">
                      <a16:creationId xmlns:a16="http://schemas.microsoft.com/office/drawing/2014/main" xmlns="" id="{EC9BFCCC-0BB0-4D3D-BCDE-A89EBF7DA55F}"/>
                    </a:ext>
                  </a:extLst>
                </p:cNvPr>
                <p:cNvSpPr/>
                <p:nvPr/>
              </p:nvSpPr>
              <p:spPr>
                <a:xfrm>
                  <a:off x="8462941" y="2155726"/>
                  <a:ext cx="2724493" cy="1577077"/>
                </a:xfrm>
                <a:prstGeom prst="roundRect">
                  <a:avLst>
                    <a:gd name="adj" fmla="val 8032"/>
                  </a:avLst>
                </a:prstGeom>
                <a:solidFill>
                  <a:schemeClr val="bg1">
                    <a:lumMod val="85000"/>
                    <a:alpha val="87000"/>
                  </a:schemeClr>
                </a:solidFill>
                <a:ln>
                  <a:solidFill>
                    <a:srgbClr val="CF454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 dirty="0"/>
                </a:p>
              </p:txBody>
            </p:sp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xmlns="" id="{25A7873A-5173-4AD2-98C4-C98395E14A12}"/>
                    </a:ext>
                  </a:extLst>
                </p:cNvPr>
                <p:cNvSpPr/>
                <p:nvPr/>
              </p:nvSpPr>
              <p:spPr>
                <a:xfrm>
                  <a:off x="8670683" y="2215793"/>
                  <a:ext cx="2299444" cy="42630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800" b="1" dirty="0">
                      <a:latin typeface="Tw Cen MT" panose="020B0602020104020603" pitchFamily="34" charset="0"/>
                    </a:rPr>
                    <a:t>OUTPUT</a:t>
                  </a:r>
                  <a:endParaRPr lang="en-US" sz="2800" b="1" dirty="0">
                    <a:solidFill>
                      <a:schemeClr val="bg1"/>
                    </a:solidFill>
                    <a:highlight>
                      <a:srgbClr val="CF4545"/>
                    </a:highlight>
                    <a:latin typeface="Tw Cen MT" panose="020B0602020104020603" pitchFamily="34" charset="0"/>
                  </a:endParaRPr>
                </a:p>
              </p:txBody>
            </p:sp>
          </p:grp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xmlns="" id="{596BD265-F730-42BF-82AA-15630C1454E5}"/>
                  </a:ext>
                </a:extLst>
              </p:cNvPr>
              <p:cNvSpPr/>
              <p:nvPr/>
            </p:nvSpPr>
            <p:spPr>
              <a:xfrm flipV="1">
                <a:off x="4359220" y="1739241"/>
                <a:ext cx="2642340" cy="61707"/>
              </a:xfrm>
              <a:prstGeom prst="rect">
                <a:avLst/>
              </a:prstGeom>
              <a:solidFill>
                <a:srgbClr val="CF454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A6095D77-E5D5-486F-8088-49960ED25386}"/>
                </a:ext>
              </a:extLst>
            </p:cNvPr>
            <p:cNvSpPr/>
            <p:nvPr/>
          </p:nvSpPr>
          <p:spPr>
            <a:xfrm>
              <a:off x="4450497" y="1882657"/>
              <a:ext cx="2505723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sz="1600" b="1" kern="0" dirty="0">
                  <a:latin typeface="Tw Cen MT" panose="020B0602020104020603" pitchFamily="34" charset="0"/>
                  <a:cs typeface="Arial" charset="0"/>
                </a:rPr>
                <a:t>laporan koordinasi kegiatan pemerintahan dan pembangunan antara Daerah provinsi dan Daerah kabupaten/kota dan antar Daerah kabupaten/kota yang ada di wilayahnya</a:t>
              </a:r>
            </a:p>
          </p:txBody>
        </p:sp>
      </p:grpSp>
      <p:sp>
        <p:nvSpPr>
          <p:cNvPr id="18" name="Right Triangle 17">
            <a:extLst>
              <a:ext uri="{FF2B5EF4-FFF2-40B4-BE49-F238E27FC236}">
                <a16:creationId xmlns:a16="http://schemas.microsoft.com/office/drawing/2014/main" xmlns="" id="{D22317A0-5BA7-4F3E-A7AD-3E3E19884BBE}"/>
              </a:ext>
            </a:extLst>
          </p:cNvPr>
          <p:cNvSpPr/>
          <p:nvPr/>
        </p:nvSpPr>
        <p:spPr>
          <a:xfrm rot="13500000">
            <a:off x="4273629" y="3172378"/>
            <a:ext cx="604684" cy="604684"/>
          </a:xfrm>
          <a:prstGeom prst="rtTriangle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xmlns="" id="{DB3777EE-C316-4CFC-9F56-B22411208D2B}"/>
              </a:ext>
            </a:extLst>
          </p:cNvPr>
          <p:cNvSpPr/>
          <p:nvPr/>
        </p:nvSpPr>
        <p:spPr>
          <a:xfrm rot="13500000">
            <a:off x="7415338" y="3152711"/>
            <a:ext cx="604684" cy="604684"/>
          </a:xfrm>
          <a:prstGeom prst="rtTriangle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AF42D39E-DD68-44B6-A824-363E281BF0AC}"/>
              </a:ext>
            </a:extLst>
          </p:cNvPr>
          <p:cNvGrpSpPr/>
          <p:nvPr/>
        </p:nvGrpSpPr>
        <p:grpSpPr>
          <a:xfrm>
            <a:off x="8353883" y="1471228"/>
            <a:ext cx="2974564" cy="4189820"/>
            <a:chOff x="7655608" y="1768528"/>
            <a:chExt cx="2974564" cy="4189820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xmlns="" id="{C07B6543-AA2E-4E3D-B6A2-DCB288E8D841}"/>
                </a:ext>
              </a:extLst>
            </p:cNvPr>
            <p:cNvGrpSpPr/>
            <p:nvPr/>
          </p:nvGrpSpPr>
          <p:grpSpPr>
            <a:xfrm>
              <a:off x="7655608" y="1768528"/>
              <a:ext cx="2974564" cy="4189820"/>
              <a:chOff x="4359219" y="1132114"/>
              <a:chExt cx="4195102" cy="3009318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xmlns="" id="{FE06B15F-F3BA-45F2-8B1C-6DDE3EEACD69}"/>
                  </a:ext>
                </a:extLst>
              </p:cNvPr>
              <p:cNvGrpSpPr/>
              <p:nvPr/>
            </p:nvGrpSpPr>
            <p:grpSpPr>
              <a:xfrm>
                <a:off x="4359219" y="1132114"/>
                <a:ext cx="4151368" cy="3009318"/>
                <a:chOff x="4359219" y="1132114"/>
                <a:chExt cx="4151368" cy="3009318"/>
              </a:xfrm>
            </p:grpSpPr>
            <p:sp>
              <p:nvSpPr>
                <p:cNvPr id="26" name="Rectangle: Rounded Corners 25">
                  <a:extLst>
                    <a:ext uri="{FF2B5EF4-FFF2-40B4-BE49-F238E27FC236}">
                      <a16:creationId xmlns:a16="http://schemas.microsoft.com/office/drawing/2014/main" xmlns="" id="{687CE166-89E5-4419-8247-F9DD2081BCF1}"/>
                    </a:ext>
                  </a:extLst>
                </p:cNvPr>
                <p:cNvSpPr/>
                <p:nvPr/>
              </p:nvSpPr>
              <p:spPr>
                <a:xfrm>
                  <a:off x="4359744" y="1132114"/>
                  <a:ext cx="4150843" cy="3009318"/>
                </a:xfrm>
                <a:prstGeom prst="roundRect">
                  <a:avLst>
                    <a:gd name="adj" fmla="val 8032"/>
                  </a:avLst>
                </a:prstGeom>
                <a:solidFill>
                  <a:schemeClr val="bg1">
                    <a:lumMod val="75000"/>
                    <a:alpha val="59000"/>
                  </a:schemeClr>
                </a:solidFill>
                <a:ln>
                  <a:solidFill>
                    <a:srgbClr val="CF454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 dirty="0"/>
                </a:p>
              </p:txBody>
            </p:sp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xmlns="" id="{593F1415-B117-4688-BBD1-F07F96778F55}"/>
                    </a:ext>
                  </a:extLst>
                </p:cNvPr>
                <p:cNvSpPr/>
                <p:nvPr/>
              </p:nvSpPr>
              <p:spPr>
                <a:xfrm flipV="1">
                  <a:off x="4359219" y="1601074"/>
                  <a:ext cx="4150843" cy="32837"/>
                </a:xfrm>
                <a:prstGeom prst="rect">
                  <a:avLst/>
                </a:prstGeom>
                <a:solidFill>
                  <a:srgbClr val="CF454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/>
                </a:p>
              </p:txBody>
            </p:sp>
          </p:grp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xmlns="" id="{057675B9-6EEE-418A-9E4F-C9D154B8833A}"/>
                  </a:ext>
                </a:extLst>
              </p:cNvPr>
              <p:cNvSpPr/>
              <p:nvPr/>
            </p:nvSpPr>
            <p:spPr>
              <a:xfrm>
                <a:off x="4413619" y="1791656"/>
                <a:ext cx="4140702" cy="22326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d-ID" sz="1400" kern="0" dirty="0">
                    <a:latin typeface="Tw Cen MT" panose="020B0602020104020603" pitchFamily="34" charset="0"/>
                    <a:cs typeface="Arial" charset="0"/>
                  </a:rPr>
                  <a:t>Meningkatkan koordinasi pemerintahan antar Kabupaten/Kota di wilayah Provinsi dalam penerapan SPM;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d-ID" sz="1400" kern="0" dirty="0">
                    <a:latin typeface="Tw Cen MT" panose="020B0602020104020603" pitchFamily="34" charset="0"/>
                    <a:cs typeface="Arial" charset="0"/>
                  </a:rPr>
                  <a:t>Terselenggaranya penerapan SPM antara Daerah provinsi dan Daerah kabupaten/kota dan antar Daerah kabupaten/kota yang ada di wilayahnya sesuai dengan ketentuan peraturan perundangan;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id-ID" sz="1400" kern="0" dirty="0">
                    <a:latin typeface="Tw Cen MT" panose="020B0602020104020603" pitchFamily="34" charset="0"/>
                    <a:cs typeface="Arial" charset="0"/>
                  </a:rPr>
                  <a:t>Terlaksananya penarapan SPM yang berkualitas di Kabupaten/Kota.</a:t>
                </a:r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D24211FD-539D-4F86-A76F-500969DBF93D}"/>
                </a:ext>
              </a:extLst>
            </p:cNvPr>
            <p:cNvSpPr/>
            <p:nvPr/>
          </p:nvSpPr>
          <p:spPr>
            <a:xfrm>
              <a:off x="8466761" y="1889934"/>
              <a:ext cx="1320875" cy="400110"/>
            </a:xfrm>
            <a:prstGeom prst="rect">
              <a:avLst/>
            </a:prstGeom>
            <a:solidFill>
              <a:srgbClr val="CF4545"/>
            </a:solidFill>
          </p:spPr>
          <p:txBody>
            <a:bodyPr wrap="none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bg1">
                      <a:lumMod val="85000"/>
                    </a:schemeClr>
                  </a:solidFill>
                  <a:latin typeface="Tw Cen MT" panose="020B0602020104020603" pitchFamily="34" charset="0"/>
                </a:rPr>
                <a:t>OUTCOME</a:t>
              </a:r>
            </a:p>
          </p:txBody>
        </p:sp>
      </p:grpSp>
      <p:sp>
        <p:nvSpPr>
          <p:cNvPr id="32" name="object 6">
            <a:extLst>
              <a:ext uri="{FF2B5EF4-FFF2-40B4-BE49-F238E27FC236}">
                <a16:creationId xmlns:a16="http://schemas.microsoft.com/office/drawing/2014/main" xmlns="" id="{958EE612-2F78-4278-BE74-9ACF59646C71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996814" cy="738957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118" b="1" dirty="0">
                <a:latin typeface="Tw Cen MT" panose="020B0602020104020603" pitchFamily="34" charset="0"/>
              </a:rPr>
              <a:t>SASARAN, OUTPUT DAN OUTCOME DALAM PELAKSANAAN DEKONSENTRASI</a:t>
            </a:r>
          </a:p>
        </p:txBody>
      </p:sp>
      <p:sp>
        <p:nvSpPr>
          <p:cNvPr id="33" name="object 4">
            <a:extLst>
              <a:ext uri="{FF2B5EF4-FFF2-40B4-BE49-F238E27FC236}">
                <a16:creationId xmlns:a16="http://schemas.microsoft.com/office/drawing/2014/main" xmlns="" id="{E3263246-7E20-49B2-802F-4B48ED5F0023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9FF4A933-1CEC-4875-8B8C-5734D460A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203F5BEB-884E-49DB-B7AA-5D9C05D460FC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D4939DCF-7750-481F-B54F-881C707F348F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C224D26C-AD6F-4AB1-8018-404EC4304F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xmlns="" id="{0614B230-869F-4F97-B877-7FE78C92D23D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xmlns="" id="{215B7EC2-DE1D-406A-918B-7C4A448803E6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A9DFDA67-4BFD-4926-853B-6EEE0A528E9E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xmlns="" id="{6C47A360-6BD5-4C4F-8B01-85D23C8BC651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xmlns="" id="{82825198-C2F3-49FD-8613-088CE178D2F3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Right Triangle 51">
                  <a:extLst>
                    <a:ext uri="{FF2B5EF4-FFF2-40B4-BE49-F238E27FC236}">
                      <a16:creationId xmlns:a16="http://schemas.microsoft.com/office/drawing/2014/main" xmlns="" id="{80FD6452-A58B-4A87-A0DD-C148B10712F9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0" name="Isosceles Triangle 49">
                <a:extLst>
                  <a:ext uri="{FF2B5EF4-FFF2-40B4-BE49-F238E27FC236}">
                    <a16:creationId xmlns:a16="http://schemas.microsoft.com/office/drawing/2014/main" xmlns="" id="{6E21D813-E973-4096-8E8D-0A28F5C6E103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48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58327D78-93F2-42F3-9635-D6864A1407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53E07499-345E-42B7-ACFD-EACBDCC9AAB0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xmlns="" id="{23581118-B312-4DCA-911E-9A085EE38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xmlns="" id="{C3096663-19A0-4E9F-AF4B-9182745051FF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xmlns="" id="{15BF2508-534B-4DF2-8700-43BA4BC0BC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AB5667A2-87F9-4408-8175-E01BC96187AB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xmlns="" id="{25E89D0D-1018-4C88-8E44-6E863379A764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xmlns="" id="{AAAC18B4-6643-4627-AC3F-08082C18FC87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15B96F13-7C6E-4824-A3FB-99C6D3FB1D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xmlns="" id="{93DB17E2-D9C6-4938-B3B0-E295BB01CA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FE19A938-8EB6-4530-AF3A-BA395F3264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829238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20CE8DED-E81E-46D2-B688-A814A0F31AF4}"/>
              </a:ext>
            </a:extLst>
          </p:cNvPr>
          <p:cNvSpPr/>
          <p:nvPr/>
        </p:nvSpPr>
        <p:spPr>
          <a:xfrm>
            <a:off x="1153159" y="2211025"/>
            <a:ext cx="3230880" cy="3154551"/>
          </a:xfrm>
          <a:prstGeom prst="roundRect">
            <a:avLst>
              <a:gd name="adj" fmla="val 429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CD80FD44-A128-4BA1-8F2F-F7A5B656345C}"/>
              </a:ext>
            </a:extLst>
          </p:cNvPr>
          <p:cNvSpPr/>
          <p:nvPr/>
        </p:nvSpPr>
        <p:spPr>
          <a:xfrm>
            <a:off x="1266826" y="2982962"/>
            <a:ext cx="30378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Penyelenggaraan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memprioritaskan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pelaksanaan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Urusan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Wajib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yang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berkaitan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dengan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Pelayanan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Dasar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berpedoman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kepada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Standar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Pelayanan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Minimal (SPM) yang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ditetapkan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oleh 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Pusat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EC2897C3-965B-4793-AC3B-C6334D9E94F6}"/>
              </a:ext>
            </a:extLst>
          </p:cNvPr>
          <p:cNvSpPr/>
          <p:nvPr/>
        </p:nvSpPr>
        <p:spPr>
          <a:xfrm>
            <a:off x="4480560" y="2437086"/>
            <a:ext cx="3230880" cy="2773680"/>
          </a:xfrm>
          <a:prstGeom prst="roundRect">
            <a:avLst>
              <a:gd name="adj" fmla="val 429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xmlns="" id="{54D5190C-3AF2-413E-AF04-B04D5A78D7EF}"/>
              </a:ext>
            </a:extLst>
          </p:cNvPr>
          <p:cNvSpPr/>
          <p:nvPr/>
        </p:nvSpPr>
        <p:spPr>
          <a:xfrm>
            <a:off x="7807961" y="2609806"/>
            <a:ext cx="3230880" cy="3640812"/>
          </a:xfrm>
          <a:prstGeom prst="roundRect">
            <a:avLst>
              <a:gd name="adj" fmla="val 429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A1F9ACE5-A87B-4690-BF3A-C2A952453650}"/>
              </a:ext>
            </a:extLst>
          </p:cNvPr>
          <p:cNvSpPr/>
          <p:nvPr/>
        </p:nvSpPr>
        <p:spPr>
          <a:xfrm>
            <a:off x="1153159" y="2211026"/>
            <a:ext cx="3230880" cy="673100"/>
          </a:xfrm>
          <a:prstGeom prst="roundRect">
            <a:avLst>
              <a:gd name="adj" fmla="val 17126"/>
            </a:avLst>
          </a:prstGeom>
          <a:solidFill>
            <a:srgbClr val="F57B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9B1EE7F8-2BA6-481F-A313-46EB79E77A0E}"/>
              </a:ext>
            </a:extLst>
          </p:cNvPr>
          <p:cNvSpPr/>
          <p:nvPr/>
        </p:nvSpPr>
        <p:spPr>
          <a:xfrm>
            <a:off x="4480560" y="2437086"/>
            <a:ext cx="3230880" cy="673100"/>
          </a:xfrm>
          <a:prstGeom prst="roundRect">
            <a:avLst>
              <a:gd name="adj" fmla="val 17126"/>
            </a:avLst>
          </a:prstGeom>
          <a:solidFill>
            <a:srgbClr val="619E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AEB3875-7155-4881-896F-C309B71F6838}"/>
              </a:ext>
            </a:extLst>
          </p:cNvPr>
          <p:cNvSpPr/>
          <p:nvPr/>
        </p:nvSpPr>
        <p:spPr>
          <a:xfrm>
            <a:off x="7807961" y="2600916"/>
            <a:ext cx="3230880" cy="673100"/>
          </a:xfrm>
          <a:prstGeom prst="roundRect">
            <a:avLst>
              <a:gd name="adj" fmla="val 1712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112FE8FD-F50F-4563-9BB5-D890E50A4FC9}"/>
              </a:ext>
            </a:extLst>
          </p:cNvPr>
          <p:cNvSpPr/>
          <p:nvPr/>
        </p:nvSpPr>
        <p:spPr>
          <a:xfrm>
            <a:off x="1949304" y="2241457"/>
            <a:ext cx="16385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UU 23 Th. 2014 </a:t>
            </a:r>
          </a:p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Pasal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18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67F8D3CD-8386-4831-851A-0478F5893963}"/>
              </a:ext>
            </a:extLst>
          </p:cNvPr>
          <p:cNvSpPr/>
          <p:nvPr/>
        </p:nvSpPr>
        <p:spPr>
          <a:xfrm>
            <a:off x="4577081" y="3283313"/>
            <a:ext cx="30378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Gubernur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sebagai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wakil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Pemerintah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Pusat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melaksanakan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pembinaan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pengawasan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penerapan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SPM Daerah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kabupaten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kota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secara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umum</a:t>
            </a:r>
            <a:r>
              <a:rPr lang="en-ID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ID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teknis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51B88F8E-DFE1-46AF-9A2E-C08E1841C930}"/>
              </a:ext>
            </a:extLst>
          </p:cNvPr>
          <p:cNvSpPr/>
          <p:nvPr/>
        </p:nvSpPr>
        <p:spPr>
          <a:xfrm>
            <a:off x="5187740" y="2480385"/>
            <a:ext cx="1816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PP  2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Tahun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2018</a:t>
            </a:r>
          </a:p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Pasal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19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ayat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6B84448-E371-49CB-8BA9-C17AB3B272EB}"/>
              </a:ext>
            </a:extLst>
          </p:cNvPr>
          <p:cNvSpPr/>
          <p:nvPr/>
        </p:nvSpPr>
        <p:spPr>
          <a:xfrm>
            <a:off x="7904482" y="3357518"/>
            <a:ext cx="303783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Mengoordinasikan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mengkonsolidasikan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sumber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pendanaan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dalam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pemenuhan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penganggaran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untuk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penerapan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SPM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provinsi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kabupaten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kota</a:t>
            </a:r>
            <a:endParaRPr lang="en-ID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mengoordinasikan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perumusan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strategi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pembinaan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teknis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penerapan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SPM di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provinsi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kabupaten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kota</a:t>
            </a:r>
            <a:endParaRPr lang="en-ID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mengoordinasikan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pemantauan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evaluasi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SPM di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daerah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provinsi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 dan 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kabupaten</a:t>
            </a:r>
            <a:r>
              <a:rPr lang="en-ID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/</a:t>
            </a:r>
            <a:r>
              <a:rPr lang="en-ID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kota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8458D338-3A79-4462-9263-534DA7E5D594}"/>
              </a:ext>
            </a:extLst>
          </p:cNvPr>
          <p:cNvSpPr/>
          <p:nvPr/>
        </p:nvSpPr>
        <p:spPr>
          <a:xfrm>
            <a:off x="7914818" y="2627705"/>
            <a:ext cx="30171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Permendagri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100 </a:t>
            </a: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tahun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2018</a:t>
            </a:r>
          </a:p>
          <a:p>
            <a:pPr algn="ctr">
              <a:defRPr/>
            </a:pPr>
            <a:r>
              <a:rPr lang="en-US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Pasal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16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xmlns="" id="{DC8B4D5E-5775-4057-8087-CEA860128766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4291294" cy="1900428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800" b="1" dirty="0">
                <a:latin typeface="Tw Cen MT" panose="020B0602020104020603" pitchFamily="34" charset="0"/>
              </a:rPr>
              <a:t>PERAN GWPP DALAM PEMBINAAN PENERAPAN SPM </a:t>
            </a:r>
          </a:p>
          <a:p>
            <a:pPr marL="11205">
              <a:spcBef>
                <a:spcPts val="679"/>
              </a:spcBef>
            </a:pPr>
            <a:endParaRPr lang="en-US" sz="2800" b="1" dirty="0">
              <a:latin typeface="Tw Cen MT" panose="020B0602020104020603" pitchFamily="34" charset="0"/>
            </a:endParaRP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xmlns="" id="{5C69CED6-37E9-4120-B5DB-084A4C20077E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9465CBAC-802E-45DC-A24A-F034F9432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49D992E3-3DD7-4BA7-9C3C-320364D40BFB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A7A21164-4056-4E40-B16D-D0F1741164D5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5960A475-ACBD-4FB4-B0AE-33A54392E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05CE0876-58E2-4DE8-BED2-1006D0DEAE92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2D8DEFB8-7C5A-4C48-B341-4E4175A344A8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xmlns="" id="{90358BC1-CB2F-4C69-8B72-4A9D0D864859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xmlns="" id="{C089CE69-0FE3-47FA-BF3B-661D55604CB7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xmlns="" id="{96A55AD0-6773-487C-8CE8-D6122C6798C5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0" name="Right Triangle 49">
                  <a:extLst>
                    <a:ext uri="{FF2B5EF4-FFF2-40B4-BE49-F238E27FC236}">
                      <a16:creationId xmlns:a16="http://schemas.microsoft.com/office/drawing/2014/main" xmlns="" id="{E0036B81-2FAC-4F13-AF36-C881961D709E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8" name="Isosceles Triangle 47">
                <a:extLst>
                  <a:ext uri="{FF2B5EF4-FFF2-40B4-BE49-F238E27FC236}">
                    <a16:creationId xmlns:a16="http://schemas.microsoft.com/office/drawing/2014/main" xmlns="" id="{436DDD65-A374-42FC-ACCE-D303804BA016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46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00DED079-8CB3-4E6C-AB98-797BB42389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20BBDBC9-22E9-4764-BB69-D1D0E3EA8355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B1BB9611-F4CD-4696-8F9C-5B543AD61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xmlns="" id="{8BC6378E-701E-4B95-BD5E-169DD8127816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48AFA35A-07BD-4EEF-9588-5CBED732D7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xmlns="" id="{D1759FDC-5772-409B-ABC7-D1630E169D6A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xmlns="" id="{1F5C490C-5990-4C73-93E3-5D9B8BAA6105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95D8EAA9-11C7-4430-A344-C8AB864277BC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xmlns="" id="{9D02FD4C-64F9-4617-83D7-02483ECD53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xmlns="" id="{6D82CA68-DE17-476A-863F-AFB132E5F7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B29A30BB-A04A-4CE6-98B4-CA8065DC81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883005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 descr="Marketing">
            <a:extLst>
              <a:ext uri="{FF2B5EF4-FFF2-40B4-BE49-F238E27FC236}">
                <a16:creationId xmlns:a16="http://schemas.microsoft.com/office/drawing/2014/main" xmlns="" id="{19F5764E-5047-4509-ACAF-ECA9B9C63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96517" y="858708"/>
            <a:ext cx="3742253" cy="374225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81B84B9C-C4A0-4F47-BAC8-ECCC56F288E9}"/>
              </a:ext>
            </a:extLst>
          </p:cNvPr>
          <p:cNvSpPr/>
          <p:nvPr/>
        </p:nvSpPr>
        <p:spPr>
          <a:xfrm>
            <a:off x="4917607" y="1662738"/>
            <a:ext cx="884322" cy="884322"/>
          </a:xfrm>
          <a:prstGeom prst="roundRect">
            <a:avLst/>
          </a:prstGeom>
          <a:solidFill>
            <a:srgbClr val="619E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D50ED605-8C61-4136-8457-7919381F6930}"/>
              </a:ext>
            </a:extLst>
          </p:cNvPr>
          <p:cNvSpPr/>
          <p:nvPr/>
        </p:nvSpPr>
        <p:spPr>
          <a:xfrm>
            <a:off x="4917607" y="2739183"/>
            <a:ext cx="884322" cy="884322"/>
          </a:xfrm>
          <a:prstGeom prst="roundRect">
            <a:avLst/>
          </a:prstGeom>
          <a:solidFill>
            <a:srgbClr val="CF45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6B156D7-9500-4AF2-80B1-2E1B2BAFA596}"/>
              </a:ext>
            </a:extLst>
          </p:cNvPr>
          <p:cNvSpPr/>
          <p:nvPr/>
        </p:nvSpPr>
        <p:spPr>
          <a:xfrm>
            <a:off x="4917607" y="3815628"/>
            <a:ext cx="884322" cy="88432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25276931-9564-4DA1-8DCF-F2906C7319BD}"/>
              </a:ext>
            </a:extLst>
          </p:cNvPr>
          <p:cNvSpPr/>
          <p:nvPr/>
        </p:nvSpPr>
        <p:spPr>
          <a:xfrm>
            <a:off x="4917607" y="4892073"/>
            <a:ext cx="884322" cy="884322"/>
          </a:xfrm>
          <a:prstGeom prst="roundRect">
            <a:avLst/>
          </a:prstGeom>
          <a:solidFill>
            <a:srgbClr val="A51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66EB9B56-D4E7-4D47-B742-D7EBE06E4FE1}"/>
              </a:ext>
            </a:extLst>
          </p:cNvPr>
          <p:cNvSpPr/>
          <p:nvPr/>
        </p:nvSpPr>
        <p:spPr>
          <a:xfrm>
            <a:off x="5845003" y="1641844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Belum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seluruh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daerah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baik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tingkat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provinsi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maupun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Kabupaten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/Kota yang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memiliki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tim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penerapan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SPM;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194C23F-C937-4F2C-9945-426A0F0E5AA1}"/>
              </a:ext>
            </a:extLst>
          </p:cNvPr>
          <p:cNvSpPr/>
          <p:nvPr/>
        </p:nvSpPr>
        <p:spPr>
          <a:xfrm>
            <a:off x="5880765" y="2749504"/>
            <a:ext cx="609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Ketersediaan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data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kebutuhan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dan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ketersediaan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pemenuhan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SPM dan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sinkronisasi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terhadap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data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terkait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kondisi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penerapan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SPM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secara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p</a:t>
            </a:r>
            <a:r>
              <a:rPr lang="id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e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riodik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;</a:t>
            </a:r>
          </a:p>
          <a:p>
            <a:pPr>
              <a:defRPr/>
            </a:pPr>
            <a:endParaRPr 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  <a:ea typeface="Cambria" panose="020405030504060302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10F95D40-433E-41F2-B859-2FF2EF5DC1F9}"/>
              </a:ext>
            </a:extLst>
          </p:cNvPr>
          <p:cNvSpPr/>
          <p:nvPr/>
        </p:nvSpPr>
        <p:spPr>
          <a:xfrm>
            <a:off x="5845003" y="3871377"/>
            <a:ext cx="609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Pengintegrasian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SPM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ke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dalam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Dokumen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Perencanaan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Pembangunan Daerah dan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Dokumen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Perencanaan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alt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Penganggaran</a:t>
            </a:r>
            <a:r>
              <a:rPr lang="en-US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Daerah;</a:t>
            </a:r>
            <a:endParaRPr 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w Cen MT" panose="020B0602020104020603" pitchFamily="34" charset="0"/>
              <a:ea typeface="Cambria" panose="020405030504060302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EC5B0F2-2925-40B0-8E53-27F55D827888}"/>
              </a:ext>
            </a:extLst>
          </p:cNvPr>
          <p:cNvSpPr/>
          <p:nvPr/>
        </p:nvSpPr>
        <p:spPr>
          <a:xfrm>
            <a:off x="5845003" y="4959116"/>
            <a:ext cx="609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Koordinasi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pemantauan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dan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evaluasi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SPM di Provinsi dan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Kab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/Kota</a:t>
            </a:r>
            <a:r>
              <a:rPr lang="id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;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serta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koordinasi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pelaksanaan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SPM yang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bersifat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lintas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 </a:t>
            </a:r>
            <a:r>
              <a:rPr lang="en-US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sektor</a:t>
            </a:r>
            <a:r>
              <a:rPr lang="en-US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  <a:ea typeface="Cambria" panose="02040503050406030204" pitchFamily="18" charset="0"/>
              </a:rPr>
              <a:t>,</a:t>
            </a:r>
          </a:p>
        </p:txBody>
      </p:sp>
      <p:pic>
        <p:nvPicPr>
          <p:cNvPr id="22" name="Graphic 21" descr="List RTL">
            <a:extLst>
              <a:ext uri="{FF2B5EF4-FFF2-40B4-BE49-F238E27FC236}">
                <a16:creationId xmlns:a16="http://schemas.microsoft.com/office/drawing/2014/main" xmlns="" id="{6D6E3401-C8A8-4D21-842F-A11321FD9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050195" y="1782590"/>
            <a:ext cx="594815" cy="59481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4" name="Graphic 23" descr="Playbook">
            <a:extLst>
              <a:ext uri="{FF2B5EF4-FFF2-40B4-BE49-F238E27FC236}">
                <a16:creationId xmlns:a16="http://schemas.microsoft.com/office/drawing/2014/main" xmlns="" id="{F29CF47D-DC78-4830-A715-5CB9150C9F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981954" y="2815000"/>
            <a:ext cx="731296" cy="731296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5" name="Graphic 24" descr="Presentation with bar chart RTL">
            <a:extLst>
              <a:ext uri="{FF2B5EF4-FFF2-40B4-BE49-F238E27FC236}">
                <a16:creationId xmlns:a16="http://schemas.microsoft.com/office/drawing/2014/main" xmlns="" id="{24F8140A-71DE-4AF0-A415-64969BD915D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4996443" y="3894464"/>
            <a:ext cx="726649" cy="7266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6" name="Graphic 25" descr="Bar graph with downward trend RTL">
            <a:extLst>
              <a:ext uri="{FF2B5EF4-FFF2-40B4-BE49-F238E27FC236}">
                <a16:creationId xmlns:a16="http://schemas.microsoft.com/office/drawing/2014/main" xmlns="" id="{2B168294-9395-4531-B1FA-73BFE6974B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050196" y="5006132"/>
            <a:ext cx="620932" cy="620932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5000167A-471A-45BB-8FFB-8C10CD9C7417}"/>
              </a:ext>
            </a:extLst>
          </p:cNvPr>
          <p:cNvSpPr/>
          <p:nvPr/>
        </p:nvSpPr>
        <p:spPr>
          <a:xfrm>
            <a:off x="4903117" y="1049611"/>
            <a:ext cx="6705597" cy="40011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w Cen MT" panose="020B0602020104020603" pitchFamily="34" charset="0"/>
              </a:rPr>
              <a:t>TANTANGAN PELAKSANAAN BINWAS SPM DI DAERAH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791BB3B-7FFB-485A-91E0-4FFB097BCFE6}"/>
              </a:ext>
            </a:extLst>
          </p:cNvPr>
          <p:cNvSpPr/>
          <p:nvPr/>
        </p:nvSpPr>
        <p:spPr>
          <a:xfrm>
            <a:off x="416560" y="4168946"/>
            <a:ext cx="43702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Gubernur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sebagai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wakil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Pemerintah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Pusat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melaksanakan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pembinaan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dan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pengawasan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penerapan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SPM Daerah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kabupaten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/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kota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secara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umum</a:t>
            </a:r>
            <a:r>
              <a:rPr lang="en-ID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dan </a:t>
            </a:r>
            <a:r>
              <a:rPr lang="en-ID" kern="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teknis</a:t>
            </a:r>
            <a:endParaRPr lang="en-US" altLang="en-US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3" name="object 6">
            <a:extLst>
              <a:ext uri="{FF2B5EF4-FFF2-40B4-BE49-F238E27FC236}">
                <a16:creationId xmlns:a16="http://schemas.microsoft.com/office/drawing/2014/main" xmlns="" id="{B5EF94ED-F66B-4303-94F9-70DFD0DC1377}"/>
              </a:ext>
            </a:extLst>
          </p:cNvPr>
          <p:cNvSpPr txBox="1">
            <a:spLocks/>
          </p:cNvSpPr>
          <p:nvPr/>
        </p:nvSpPr>
        <p:spPr>
          <a:xfrm>
            <a:off x="1266826" y="76720"/>
            <a:ext cx="3783369" cy="825775"/>
          </a:xfrm>
          <a:prstGeom prst="rect">
            <a:avLst/>
          </a:prstGeom>
        </p:spPr>
        <p:txBody>
          <a:bodyPr vert="horz" wrap="square" lIns="0" tIns="86269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205">
              <a:spcBef>
                <a:spcPts val="679"/>
              </a:spcBef>
            </a:pPr>
            <a:r>
              <a:rPr lang="en-US" sz="2400" b="1" dirty="0">
                <a:latin typeface="Tw Cen MT" panose="020B0602020104020603" pitchFamily="34" charset="0"/>
              </a:rPr>
              <a:t>GWPP DALAM PEMBINAAN SPM</a:t>
            </a:r>
          </a:p>
        </p:txBody>
      </p:sp>
      <p:sp>
        <p:nvSpPr>
          <p:cNvPr id="29" name="object 4">
            <a:extLst>
              <a:ext uri="{FF2B5EF4-FFF2-40B4-BE49-F238E27FC236}">
                <a16:creationId xmlns:a16="http://schemas.microsoft.com/office/drawing/2014/main" xmlns="" id="{3572C783-5A51-43B0-8137-87D9B98C72D0}"/>
              </a:ext>
            </a:extLst>
          </p:cNvPr>
          <p:cNvSpPr/>
          <p:nvPr/>
        </p:nvSpPr>
        <p:spPr>
          <a:xfrm>
            <a:off x="7110762" y="0"/>
            <a:ext cx="5081238" cy="56139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3EF90AF9-24E2-443D-BBE9-01A8B679B9C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5486398" y="-13751"/>
            <a:ext cx="6705597" cy="656076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xmlns="" id="{EBAF73D3-3E38-4E2B-BCE3-96529E7F7D38}"/>
              </a:ext>
            </a:extLst>
          </p:cNvPr>
          <p:cNvGrpSpPr/>
          <p:nvPr/>
        </p:nvGrpSpPr>
        <p:grpSpPr>
          <a:xfrm>
            <a:off x="7580265" y="0"/>
            <a:ext cx="4897711" cy="1002747"/>
            <a:chOff x="7388394" y="1137178"/>
            <a:chExt cx="4897711" cy="1002747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C92BA37C-9299-4C09-BD30-50D300083FA6}"/>
                </a:ext>
              </a:extLst>
            </p:cNvPr>
            <p:cNvSpPr txBox="1"/>
            <p:nvPr/>
          </p:nvSpPr>
          <p:spPr>
            <a:xfrm>
              <a:off x="7388394" y="1153791"/>
              <a:ext cx="38804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xmlns="" id="{BCEBE89B-DB45-4A9A-A70E-CA021FADC0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9929" y="1137178"/>
              <a:ext cx="1366176" cy="1002747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xmlns="" id="{F8A5B7B6-CFCE-408D-9BA6-595BA285C602}"/>
                </a:ext>
              </a:extLst>
            </p:cNvPr>
            <p:cNvSpPr/>
            <p:nvPr/>
          </p:nvSpPr>
          <p:spPr>
            <a:xfrm>
              <a:off x="8923636" y="1374645"/>
              <a:ext cx="227658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FDD1F8A1-75FE-4207-A0F7-7436B6F9D25F}"/>
              </a:ext>
            </a:extLst>
          </p:cNvPr>
          <p:cNvGrpSpPr/>
          <p:nvPr/>
        </p:nvGrpSpPr>
        <p:grpSpPr>
          <a:xfrm>
            <a:off x="192956" y="-13751"/>
            <a:ext cx="756627" cy="1320716"/>
            <a:chOff x="958585" y="1146633"/>
            <a:chExt cx="1012194" cy="1766816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26FB8823-15D9-4397-87AA-5D786DB49FBC}"/>
                </a:ext>
              </a:extLst>
            </p:cNvPr>
            <p:cNvGrpSpPr/>
            <p:nvPr/>
          </p:nvGrpSpPr>
          <p:grpSpPr>
            <a:xfrm>
              <a:off x="1095470" y="1146633"/>
              <a:ext cx="755937" cy="1766816"/>
              <a:chOff x="1095470" y="1146633"/>
              <a:chExt cx="755937" cy="1766816"/>
            </a:xfrm>
          </p:grpSpPr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xmlns="" id="{715BC13D-DDC3-45A1-89FA-7BD3A8813988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xmlns="" id="{8683087E-4DE6-498F-9451-822900D275BD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8" name="Right Triangle 47">
                  <a:extLst>
                    <a:ext uri="{FF2B5EF4-FFF2-40B4-BE49-F238E27FC236}">
                      <a16:creationId xmlns:a16="http://schemas.microsoft.com/office/drawing/2014/main" xmlns="" id="{1EC99D75-BA57-48F8-B55B-028EAEFFAED9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6" name="Isosceles Triangle 45">
                <a:extLst>
                  <a:ext uri="{FF2B5EF4-FFF2-40B4-BE49-F238E27FC236}">
                    <a16:creationId xmlns:a16="http://schemas.microsoft.com/office/drawing/2014/main" xmlns="" id="{451B6864-E62E-49EA-9DA0-39E197C4A188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44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xmlns="" id="{0D16F55E-7242-43D8-B9D3-0222F4DE83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585" y="1266480"/>
              <a:ext cx="1012194" cy="1090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F801014A-2CC3-419A-B5E2-91698ED4614E}"/>
              </a:ext>
            </a:extLst>
          </p:cNvPr>
          <p:cNvGrpSpPr/>
          <p:nvPr/>
        </p:nvGrpSpPr>
        <p:grpSpPr>
          <a:xfrm>
            <a:off x="1" y="6378901"/>
            <a:ext cx="7010402" cy="479095"/>
            <a:chOff x="1" y="6378901"/>
            <a:chExt cx="7010402" cy="479095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xmlns="" id="{BEF36CF5-D27A-46CD-98A2-33701A583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rot="10800000" flipH="1">
              <a:off x="1" y="6378901"/>
              <a:ext cx="7010402" cy="479095"/>
            </a:xfrm>
            <a:prstGeom prst="rect">
              <a:avLst/>
            </a:prstGeom>
          </p:spPr>
        </p:pic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xmlns="" id="{B8112DC3-3C48-4D67-9BB4-20808FE96307}"/>
                </a:ext>
              </a:extLst>
            </p:cNvPr>
            <p:cNvGrpSpPr/>
            <p:nvPr/>
          </p:nvGrpSpPr>
          <p:grpSpPr>
            <a:xfrm>
              <a:off x="199947" y="6455129"/>
              <a:ext cx="4785993" cy="340956"/>
              <a:chOff x="8000972" y="6504717"/>
              <a:chExt cx="4138169" cy="340956"/>
            </a:xfrm>
          </p:grpSpPr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xmlns="" id="{6D214607-8ED4-4432-9636-606A1B4165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00972" y="6564680"/>
                <a:ext cx="191228" cy="206713"/>
              </a:xfrm>
              <a:prstGeom prst="rect">
                <a:avLst/>
              </a:prstGeom>
            </p:spPr>
          </p:pic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xmlns="" id="{B2C8D934-6C7F-45B1-BECD-CCE8138A01BA}"/>
                  </a:ext>
                </a:extLst>
              </p:cNvPr>
              <p:cNvSpPr txBox="1"/>
              <p:nvPr/>
            </p:nvSpPr>
            <p:spPr>
              <a:xfrm>
                <a:off x="8122351" y="6504717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xmlns="" id="{9B47DC0A-6DA6-497A-A0E3-DA2E0DC0BA19}"/>
                  </a:ext>
                </a:extLst>
              </p:cNvPr>
              <p:cNvSpPr txBox="1"/>
              <p:nvPr/>
            </p:nvSpPr>
            <p:spPr>
              <a:xfrm>
                <a:off x="9304417" y="6518203"/>
                <a:ext cx="11646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xmlns="" id="{ECC05FF7-535F-4707-817F-0F1CAD2EC7AB}"/>
                  </a:ext>
                </a:extLst>
              </p:cNvPr>
              <p:cNvSpPr txBox="1"/>
              <p:nvPr/>
            </p:nvSpPr>
            <p:spPr>
              <a:xfrm>
                <a:off x="10575631" y="6537896"/>
                <a:ext cx="13434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endParaRPr>
              </a:p>
            </p:txBody>
          </p:sp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xmlns="" id="{C66DB7A7-050C-410E-9A8B-8AA94AD488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9450" y="6585334"/>
                <a:ext cx="182246" cy="192128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xmlns="" id="{178E3F64-DB1E-4CEE-AD56-4744281811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27372" y="6603923"/>
                <a:ext cx="207667" cy="209726"/>
              </a:xfrm>
              <a:prstGeom prst="rect">
                <a:avLst/>
              </a:prstGeom>
            </p:spPr>
          </p:pic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xmlns="" id="{A62B7BC2-8678-45F3-96B4-57331BDE2B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97317" y="6608821"/>
                <a:ext cx="241824" cy="1915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1200491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ame 11">
            <a:extLst>
              <a:ext uri="{FF2B5EF4-FFF2-40B4-BE49-F238E27FC236}">
                <a16:creationId xmlns:a16="http://schemas.microsoft.com/office/drawing/2014/main" xmlns="" id="{E8DFC506-6AD4-4363-87BF-066130D70301}"/>
              </a:ext>
            </a:extLst>
          </p:cNvPr>
          <p:cNvSpPr/>
          <p:nvPr/>
        </p:nvSpPr>
        <p:spPr>
          <a:xfrm>
            <a:off x="4282633" y="1140106"/>
            <a:ext cx="4178461" cy="4178461"/>
          </a:xfrm>
          <a:prstGeom prst="frame">
            <a:avLst>
              <a:gd name="adj1" fmla="val 411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9A7E1A4-DDBD-47CF-91B2-1ECBEEC2C6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400" y="3048"/>
            <a:ext cx="4771600" cy="23195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178CD37-169A-4011-876E-06A6C15883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5" r="24003"/>
          <a:stretch/>
        </p:blipFill>
        <p:spPr>
          <a:xfrm>
            <a:off x="7420401" y="2310384"/>
            <a:ext cx="4771600" cy="4544568"/>
          </a:xfrm>
          <a:prstGeom prst="rect">
            <a:avLst/>
          </a:prstGeom>
        </p:spPr>
      </p:pic>
      <p:pic>
        <p:nvPicPr>
          <p:cNvPr id="13" name="Picture 2" descr="D:\xampp\htdocs\portalbangda\anggaran\images\logoutama.png">
            <a:extLst>
              <a:ext uri="{FF2B5EF4-FFF2-40B4-BE49-F238E27FC236}">
                <a16:creationId xmlns:a16="http://schemas.microsoft.com/office/drawing/2014/main" xmlns="" id="{AAAC7788-9744-4729-B2A6-ABFB8C2CA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08" y="1844233"/>
            <a:ext cx="719017" cy="93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C7CB71C-5773-4E01-8E9F-AF497BCB356C}"/>
              </a:ext>
            </a:extLst>
          </p:cNvPr>
          <p:cNvSpPr txBox="1"/>
          <p:nvPr/>
        </p:nvSpPr>
        <p:spPr>
          <a:xfrm>
            <a:off x="4612640" y="2763520"/>
            <a:ext cx="26404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C00000"/>
                </a:solidFill>
                <a:latin typeface="Tw Cen MT" panose="020B0602020104020603" pitchFamily="34" charset="0"/>
              </a:rPr>
              <a:t>TERIMA </a:t>
            </a:r>
          </a:p>
          <a:p>
            <a:r>
              <a:rPr lang="en-US" sz="5400" b="1" dirty="0">
                <a:solidFill>
                  <a:srgbClr val="C00000"/>
                </a:solidFill>
                <a:latin typeface="Tw Cen MT" panose="020B0602020104020603" pitchFamily="34" charset="0"/>
              </a:rPr>
              <a:t>KASIH</a:t>
            </a:r>
            <a:endParaRPr lang="en-ID" sz="5400" b="1" dirty="0">
              <a:solidFill>
                <a:srgbClr val="C00000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183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1665</TotalTime>
  <Words>1764</Words>
  <Application>Microsoft Office PowerPoint</Application>
  <PresentationFormat>Widescreen</PresentationFormat>
  <Paragraphs>316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6" baseType="lpstr">
      <vt:lpstr>Adobe Gothic Std B</vt:lpstr>
      <vt:lpstr>Arial</vt:lpstr>
      <vt:lpstr>Bookman Old Style</vt:lpstr>
      <vt:lpstr>Calibri</vt:lpstr>
      <vt:lpstr>Calibri Light</vt:lpstr>
      <vt:lpstr>Cambria</vt:lpstr>
      <vt:lpstr>Century Gothic</vt:lpstr>
      <vt:lpstr>Comic Sans MS</vt:lpstr>
      <vt:lpstr>Cordia New</vt:lpstr>
      <vt:lpstr>FontAwesome</vt:lpstr>
      <vt:lpstr>Tahoma</vt:lpstr>
      <vt:lpstr>Times New Roman</vt:lpstr>
      <vt:lpstr>Tw Cen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aran putra;Fakhri Adrian</dc:creator>
  <cp:lastModifiedBy>DKTP</cp:lastModifiedBy>
  <cp:revision>104</cp:revision>
  <dcterms:created xsi:type="dcterms:W3CDTF">2020-01-31T14:18:11Z</dcterms:created>
  <dcterms:modified xsi:type="dcterms:W3CDTF">2020-02-12T06:40:05Z</dcterms:modified>
</cp:coreProperties>
</file>