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5"/>
  </p:notesMasterIdLst>
  <p:handoutMasterIdLst>
    <p:handoutMasterId r:id="rId36"/>
  </p:handoutMasterIdLst>
  <p:sldIdLst>
    <p:sldId id="256" r:id="rId2"/>
    <p:sldId id="273" r:id="rId3"/>
    <p:sldId id="274" r:id="rId4"/>
    <p:sldId id="267" r:id="rId5"/>
    <p:sldId id="258" r:id="rId6"/>
    <p:sldId id="265" r:id="rId7"/>
    <p:sldId id="276" r:id="rId8"/>
    <p:sldId id="259" r:id="rId9"/>
    <p:sldId id="268" r:id="rId10"/>
    <p:sldId id="269" r:id="rId11"/>
    <p:sldId id="278" r:id="rId12"/>
    <p:sldId id="260" r:id="rId13"/>
    <p:sldId id="271" r:id="rId14"/>
    <p:sldId id="261" r:id="rId15"/>
    <p:sldId id="279" r:id="rId16"/>
    <p:sldId id="280" r:id="rId17"/>
    <p:sldId id="282" r:id="rId18"/>
    <p:sldId id="262" r:id="rId19"/>
    <p:sldId id="284" r:id="rId20"/>
    <p:sldId id="263" r:id="rId21"/>
    <p:sldId id="286" r:id="rId22"/>
    <p:sldId id="264" r:id="rId23"/>
    <p:sldId id="288" r:id="rId24"/>
    <p:sldId id="304" r:id="rId25"/>
    <p:sldId id="300" r:id="rId26"/>
    <p:sldId id="301" r:id="rId27"/>
    <p:sldId id="302" r:id="rId28"/>
    <p:sldId id="309" r:id="rId29"/>
    <p:sldId id="303" r:id="rId30"/>
    <p:sldId id="307" r:id="rId31"/>
    <p:sldId id="266" r:id="rId32"/>
    <p:sldId id="272" r:id="rId33"/>
    <p:sldId id="289" r:id="rId34"/>
  </p:sldIdLst>
  <p:sldSz cx="12192000" cy="6858000"/>
  <p:notesSz cx="6950075" cy="92360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C9639D"/>
    <a:srgbClr val="DC90CC"/>
    <a:srgbClr val="B06E5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0" autoAdjust="0"/>
    <p:restoredTop sz="94660"/>
  </p:normalViewPr>
  <p:slideViewPr>
    <p:cSldViewPr snapToGrid="0">
      <p:cViewPr varScale="1">
        <p:scale>
          <a:sx n="73" d="100"/>
          <a:sy n="73" d="100"/>
        </p:scale>
        <p:origin x="45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0F22E5-814C-4ED8-925B-5A0AA1A018A4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ACD7BDA1-9B18-4675-994D-238B1B381995}">
      <dgm:prSet phldrT="[Text]"/>
      <dgm:spPr/>
      <dgm:t>
        <a:bodyPr/>
        <a:lstStyle/>
        <a:p>
          <a:pPr algn="just"/>
          <a:r>
            <a:rPr lang="en-US" b="1" dirty="0"/>
            <a:t>DIREKTORAT DEKON </a:t>
          </a:r>
        </a:p>
      </dgm:t>
    </dgm:pt>
    <dgm:pt modelId="{4ECBD6E5-870A-4AA0-B358-D23E26A1E00E}" type="parTrans" cxnId="{5296CDF4-1EBA-4367-A2E9-704AB5984710}">
      <dgm:prSet/>
      <dgm:spPr/>
      <dgm:t>
        <a:bodyPr/>
        <a:lstStyle/>
        <a:p>
          <a:pPr algn="just"/>
          <a:endParaRPr lang="en-US"/>
        </a:p>
      </dgm:t>
    </dgm:pt>
    <dgm:pt modelId="{4E561E35-D2C9-4136-B3F6-77E3F51EEFFC}" type="sibTrans" cxnId="{5296CDF4-1EBA-4367-A2E9-704AB5984710}">
      <dgm:prSet/>
      <dgm:spPr/>
      <dgm:t>
        <a:bodyPr/>
        <a:lstStyle/>
        <a:p>
          <a:pPr algn="just"/>
          <a:endParaRPr lang="en-US"/>
        </a:p>
      </dgm:t>
    </dgm:pt>
    <dgm:pt modelId="{65636B96-0AD3-4ED6-933D-E7BC1A0A7B24}">
      <dgm:prSet phldrT="[Text]"/>
      <dgm:spPr/>
      <dgm:t>
        <a:bodyPr/>
        <a:lstStyle/>
        <a:p>
          <a:pPr algn="just"/>
          <a:r>
            <a:rPr lang="id-ID" b="1" dirty="0">
              <a:solidFill>
                <a:schemeClr val="accent1">
                  <a:lumMod val="75000"/>
                </a:schemeClr>
              </a:solidFill>
            </a:rPr>
            <a:t>Peraturan Pemerintah Nomor 17 Tahun 2018 Tentang Kecamatan</a:t>
          </a:r>
          <a:endParaRPr lang="en-US" b="1" dirty="0">
            <a:solidFill>
              <a:schemeClr val="accent1">
                <a:lumMod val="75000"/>
              </a:schemeClr>
            </a:solidFill>
          </a:endParaRPr>
        </a:p>
      </dgm:t>
    </dgm:pt>
    <dgm:pt modelId="{A750956F-3F62-4260-A15C-65D399CBFC12}" type="parTrans" cxnId="{D5552AB7-153D-4063-8B79-C6299B44F0D4}">
      <dgm:prSet/>
      <dgm:spPr/>
      <dgm:t>
        <a:bodyPr/>
        <a:lstStyle/>
        <a:p>
          <a:pPr algn="just"/>
          <a:endParaRPr lang="en-US"/>
        </a:p>
      </dgm:t>
    </dgm:pt>
    <dgm:pt modelId="{60C5D26B-D23D-4DB7-83BE-91FAA973CF35}" type="sibTrans" cxnId="{D5552AB7-153D-4063-8B79-C6299B44F0D4}">
      <dgm:prSet/>
      <dgm:spPr/>
      <dgm:t>
        <a:bodyPr/>
        <a:lstStyle/>
        <a:p>
          <a:pPr algn="just"/>
          <a:endParaRPr lang="en-US"/>
        </a:p>
      </dgm:t>
    </dgm:pt>
    <dgm:pt modelId="{7A158DAD-6348-4139-9F42-9DFC1D9E09A2}">
      <dgm:prSet/>
      <dgm:spPr/>
      <dgm:t>
        <a:bodyPr/>
        <a:lstStyle/>
        <a:p>
          <a:pPr algn="just"/>
          <a:r>
            <a:rPr lang="id-ID" b="1" i="0" u="none" dirty="0">
              <a:solidFill>
                <a:schemeClr val="accent1">
                  <a:lumMod val="75000"/>
                </a:schemeClr>
              </a:solidFill>
            </a:rPr>
            <a:t>Peraturan Pemerintah Nomor 28 Tahun 2018 Tentang Kerja Sama Antar </a:t>
          </a:r>
          <a:r>
            <a:rPr lang="en-US" b="1" i="0" u="none" dirty="0">
              <a:solidFill>
                <a:schemeClr val="accent1">
                  <a:lumMod val="75000"/>
                </a:schemeClr>
              </a:solidFill>
            </a:rPr>
            <a:t>Daerah</a:t>
          </a:r>
          <a:endParaRPr lang="en-US" b="1" dirty="0">
            <a:solidFill>
              <a:schemeClr val="accent1">
                <a:lumMod val="75000"/>
              </a:schemeClr>
            </a:solidFill>
          </a:endParaRPr>
        </a:p>
      </dgm:t>
    </dgm:pt>
    <dgm:pt modelId="{8A6B774A-01EF-4525-8720-8451BDDA1767}" type="parTrans" cxnId="{FDC2B975-EEBC-4523-B3F6-FB6BEABD4CAB}">
      <dgm:prSet/>
      <dgm:spPr/>
      <dgm:t>
        <a:bodyPr/>
        <a:lstStyle/>
        <a:p>
          <a:pPr algn="just"/>
          <a:endParaRPr lang="en-US"/>
        </a:p>
      </dgm:t>
    </dgm:pt>
    <dgm:pt modelId="{EAFA3228-FAD9-42DA-B507-0E2E0E4544F6}" type="sibTrans" cxnId="{FDC2B975-EEBC-4523-B3F6-FB6BEABD4CAB}">
      <dgm:prSet/>
      <dgm:spPr/>
      <dgm:t>
        <a:bodyPr/>
        <a:lstStyle/>
        <a:p>
          <a:pPr algn="just"/>
          <a:endParaRPr lang="en-US"/>
        </a:p>
      </dgm:t>
    </dgm:pt>
    <dgm:pt modelId="{DA734B50-C60B-4379-8CD6-4E785C35E725}">
      <dgm:prSet/>
      <dgm:spPr/>
      <dgm:t>
        <a:bodyPr/>
        <a:lstStyle/>
        <a:p>
          <a:pPr algn="just"/>
          <a:r>
            <a:rPr lang="en-US" b="1" i="0" u="none" dirty="0">
              <a:solidFill>
                <a:schemeClr val="accent1">
                  <a:lumMod val="75000"/>
                </a:schemeClr>
              </a:solidFill>
            </a:rPr>
            <a:t>Per</a:t>
          </a:r>
          <a:r>
            <a:rPr lang="id-ID" b="1" i="0" u="none" dirty="0">
              <a:solidFill>
                <a:schemeClr val="accent1">
                  <a:lumMod val="75000"/>
                </a:schemeClr>
              </a:solidFill>
            </a:rPr>
            <a:t>aturan Pemerintah Nomor 33 Tahun 2018 Tentang Pelaksanaan Tugas dan Wewenang Gubernur sebagai Wakil Pemerintah Pusat di Daerah</a:t>
          </a:r>
          <a:endParaRPr lang="en-US" b="1" dirty="0">
            <a:solidFill>
              <a:schemeClr val="accent1">
                <a:lumMod val="75000"/>
              </a:schemeClr>
            </a:solidFill>
          </a:endParaRPr>
        </a:p>
      </dgm:t>
    </dgm:pt>
    <dgm:pt modelId="{6CA597CF-1E33-4828-91B2-467749078A64}" type="parTrans" cxnId="{6F7D856B-1790-42E4-B995-1595B73FD3F9}">
      <dgm:prSet/>
      <dgm:spPr/>
      <dgm:t>
        <a:bodyPr/>
        <a:lstStyle/>
        <a:p>
          <a:pPr algn="just"/>
          <a:endParaRPr lang="en-US"/>
        </a:p>
      </dgm:t>
    </dgm:pt>
    <dgm:pt modelId="{304D16E1-963A-428F-B1F0-D725BB679926}" type="sibTrans" cxnId="{6F7D856B-1790-42E4-B995-1595B73FD3F9}">
      <dgm:prSet/>
      <dgm:spPr/>
      <dgm:t>
        <a:bodyPr/>
        <a:lstStyle/>
        <a:p>
          <a:pPr algn="just"/>
          <a:endParaRPr lang="en-US"/>
        </a:p>
      </dgm:t>
    </dgm:pt>
    <dgm:pt modelId="{00DA0483-F4E4-448D-AE71-17219D4E3460}" type="pres">
      <dgm:prSet presAssocID="{E00F22E5-814C-4ED8-925B-5A0AA1A018A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4F70970-1936-413D-AE88-5318CC10CA3D}" type="pres">
      <dgm:prSet presAssocID="{ACD7BDA1-9B18-4675-994D-238B1B381995}" presName="parentLin" presStyleCnt="0"/>
      <dgm:spPr/>
    </dgm:pt>
    <dgm:pt modelId="{6D0EAF2A-F9C1-43C1-967E-4BB5D8BBF9B3}" type="pres">
      <dgm:prSet presAssocID="{ACD7BDA1-9B18-4675-994D-238B1B381995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1B3C4E56-039B-4C57-A7FF-E7B9307571AF}" type="pres">
      <dgm:prSet presAssocID="{ACD7BDA1-9B18-4675-994D-238B1B38199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F3918D-279B-4D2F-94A4-1A7FADC14BCD}" type="pres">
      <dgm:prSet presAssocID="{ACD7BDA1-9B18-4675-994D-238B1B381995}" presName="negativeSpace" presStyleCnt="0"/>
      <dgm:spPr/>
    </dgm:pt>
    <dgm:pt modelId="{459DA9E2-4650-4D6C-B67A-468F3EC1D890}" type="pres">
      <dgm:prSet presAssocID="{ACD7BDA1-9B18-4675-994D-238B1B381995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C559706-F3BB-42C1-BFC8-953CB3BAB242}" type="presOf" srcId="{ACD7BDA1-9B18-4675-994D-238B1B381995}" destId="{6D0EAF2A-F9C1-43C1-967E-4BB5D8BBF9B3}" srcOrd="0" destOrd="0" presId="urn:microsoft.com/office/officeart/2005/8/layout/list1"/>
    <dgm:cxn modelId="{6F7D856B-1790-42E4-B995-1595B73FD3F9}" srcId="{ACD7BDA1-9B18-4675-994D-238B1B381995}" destId="{DA734B50-C60B-4379-8CD6-4E785C35E725}" srcOrd="2" destOrd="0" parTransId="{6CA597CF-1E33-4828-91B2-467749078A64}" sibTransId="{304D16E1-963A-428F-B1F0-D725BB679926}"/>
    <dgm:cxn modelId="{D5552AB7-153D-4063-8B79-C6299B44F0D4}" srcId="{ACD7BDA1-9B18-4675-994D-238B1B381995}" destId="{65636B96-0AD3-4ED6-933D-E7BC1A0A7B24}" srcOrd="0" destOrd="0" parTransId="{A750956F-3F62-4260-A15C-65D399CBFC12}" sibTransId="{60C5D26B-D23D-4DB7-83BE-91FAA973CF35}"/>
    <dgm:cxn modelId="{0904D115-11A1-474A-92EF-838A9049FFDC}" type="presOf" srcId="{DA734B50-C60B-4379-8CD6-4E785C35E725}" destId="{459DA9E2-4650-4D6C-B67A-468F3EC1D890}" srcOrd="0" destOrd="2" presId="urn:microsoft.com/office/officeart/2005/8/layout/list1"/>
    <dgm:cxn modelId="{F1E77D88-08DC-4F0F-99CD-B77BDC9CDD2E}" type="presOf" srcId="{7A158DAD-6348-4139-9F42-9DFC1D9E09A2}" destId="{459DA9E2-4650-4D6C-B67A-468F3EC1D890}" srcOrd="0" destOrd="1" presId="urn:microsoft.com/office/officeart/2005/8/layout/list1"/>
    <dgm:cxn modelId="{F5E84D92-A334-4F13-A835-1992C9D9543E}" type="presOf" srcId="{ACD7BDA1-9B18-4675-994D-238B1B381995}" destId="{1B3C4E56-039B-4C57-A7FF-E7B9307571AF}" srcOrd="1" destOrd="0" presId="urn:microsoft.com/office/officeart/2005/8/layout/list1"/>
    <dgm:cxn modelId="{D0624638-9CC8-462B-B1A6-7C926014806E}" type="presOf" srcId="{65636B96-0AD3-4ED6-933D-E7BC1A0A7B24}" destId="{459DA9E2-4650-4D6C-B67A-468F3EC1D890}" srcOrd="0" destOrd="0" presId="urn:microsoft.com/office/officeart/2005/8/layout/list1"/>
    <dgm:cxn modelId="{FDC2B975-EEBC-4523-B3F6-FB6BEABD4CAB}" srcId="{ACD7BDA1-9B18-4675-994D-238B1B381995}" destId="{7A158DAD-6348-4139-9F42-9DFC1D9E09A2}" srcOrd="1" destOrd="0" parTransId="{8A6B774A-01EF-4525-8720-8451BDDA1767}" sibTransId="{EAFA3228-FAD9-42DA-B507-0E2E0E4544F6}"/>
    <dgm:cxn modelId="{CD525F79-AB68-48EA-B60C-04753E642DA1}" type="presOf" srcId="{E00F22E5-814C-4ED8-925B-5A0AA1A018A4}" destId="{00DA0483-F4E4-448D-AE71-17219D4E3460}" srcOrd="0" destOrd="0" presId="urn:microsoft.com/office/officeart/2005/8/layout/list1"/>
    <dgm:cxn modelId="{5296CDF4-1EBA-4367-A2E9-704AB5984710}" srcId="{E00F22E5-814C-4ED8-925B-5A0AA1A018A4}" destId="{ACD7BDA1-9B18-4675-994D-238B1B381995}" srcOrd="0" destOrd="0" parTransId="{4ECBD6E5-870A-4AA0-B358-D23E26A1E00E}" sibTransId="{4E561E35-D2C9-4136-B3F6-77E3F51EEFFC}"/>
    <dgm:cxn modelId="{BF2983FB-DB65-4039-BA36-51387C615727}" type="presParOf" srcId="{00DA0483-F4E4-448D-AE71-17219D4E3460}" destId="{C4F70970-1936-413D-AE88-5318CC10CA3D}" srcOrd="0" destOrd="0" presId="urn:microsoft.com/office/officeart/2005/8/layout/list1"/>
    <dgm:cxn modelId="{5BCBBB5A-DA42-48F2-8C0B-05A3D2721907}" type="presParOf" srcId="{C4F70970-1936-413D-AE88-5318CC10CA3D}" destId="{6D0EAF2A-F9C1-43C1-967E-4BB5D8BBF9B3}" srcOrd="0" destOrd="0" presId="urn:microsoft.com/office/officeart/2005/8/layout/list1"/>
    <dgm:cxn modelId="{2DE5D50C-BD97-4633-B01A-5DCE9759FD82}" type="presParOf" srcId="{C4F70970-1936-413D-AE88-5318CC10CA3D}" destId="{1B3C4E56-039B-4C57-A7FF-E7B9307571AF}" srcOrd="1" destOrd="0" presId="urn:microsoft.com/office/officeart/2005/8/layout/list1"/>
    <dgm:cxn modelId="{A78F8DD3-EDB4-4910-80D4-0133B4DD623C}" type="presParOf" srcId="{00DA0483-F4E4-448D-AE71-17219D4E3460}" destId="{D6F3918D-279B-4D2F-94A4-1A7FADC14BCD}" srcOrd="1" destOrd="0" presId="urn:microsoft.com/office/officeart/2005/8/layout/list1"/>
    <dgm:cxn modelId="{A3D346AF-3A63-434F-838D-871ACC6AC3D2}" type="presParOf" srcId="{00DA0483-F4E4-448D-AE71-17219D4E3460}" destId="{459DA9E2-4650-4D6C-B67A-468F3EC1D890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A54359-9DE2-48CB-B394-3E355985F80B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1AB8F01A-7582-47D5-A4B9-B25F6ED16811}">
      <dgm:prSet phldrT="[Text]"/>
      <dgm:spPr/>
      <dgm:t>
        <a:bodyPr/>
        <a:lstStyle/>
        <a:p>
          <a:pPr algn="just"/>
          <a:r>
            <a:rPr lang="en-US" b="1" dirty="0"/>
            <a:t>DIT. SATPOL PP DAN LINMAS</a:t>
          </a:r>
        </a:p>
      </dgm:t>
    </dgm:pt>
    <dgm:pt modelId="{4E79F764-B27A-40FE-9E46-5B2C6DA135A4}" type="parTrans" cxnId="{ED3CEE3C-BD8E-4DC2-8193-39571AB3C249}">
      <dgm:prSet/>
      <dgm:spPr/>
      <dgm:t>
        <a:bodyPr/>
        <a:lstStyle/>
        <a:p>
          <a:pPr algn="just"/>
          <a:endParaRPr lang="en-US"/>
        </a:p>
      </dgm:t>
    </dgm:pt>
    <dgm:pt modelId="{58DA75E7-4773-4A88-B86C-975CFFF431C4}" type="sibTrans" cxnId="{ED3CEE3C-BD8E-4DC2-8193-39571AB3C249}">
      <dgm:prSet/>
      <dgm:spPr/>
      <dgm:t>
        <a:bodyPr/>
        <a:lstStyle/>
        <a:p>
          <a:pPr algn="just"/>
          <a:endParaRPr lang="en-US"/>
        </a:p>
      </dgm:t>
    </dgm:pt>
    <dgm:pt modelId="{DD6F4E64-BC12-4A62-A7BF-54F9CE791F7A}">
      <dgm:prSet custT="1"/>
      <dgm:spPr/>
      <dgm:t>
        <a:bodyPr/>
        <a:lstStyle/>
        <a:p>
          <a:pPr algn="just"/>
          <a:r>
            <a:rPr lang="it-IT" sz="1400" b="1" i="0" u="none" dirty="0">
              <a:solidFill>
                <a:schemeClr val="accent1">
                  <a:lumMod val="75000"/>
                </a:schemeClr>
              </a:solidFill>
            </a:rPr>
            <a:t>Revisi Permendagri No.60 Tahun 2012 Tentang Pedoman Penetapan Jumlah Polisi Pamong Praja</a:t>
          </a:r>
          <a:endParaRPr lang="it-IT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89DF5BD8-18A8-4489-9552-DC9D5A075CF3}" type="parTrans" cxnId="{C7307359-B541-4FCF-807E-DC4775328FDF}">
      <dgm:prSet/>
      <dgm:spPr/>
      <dgm:t>
        <a:bodyPr/>
        <a:lstStyle/>
        <a:p>
          <a:pPr algn="just"/>
          <a:endParaRPr lang="en-US"/>
        </a:p>
      </dgm:t>
    </dgm:pt>
    <dgm:pt modelId="{A7ED873C-DFDF-4CBA-97A2-E3CDB12E9BAE}" type="sibTrans" cxnId="{C7307359-B541-4FCF-807E-DC4775328FDF}">
      <dgm:prSet/>
      <dgm:spPr/>
      <dgm:t>
        <a:bodyPr/>
        <a:lstStyle/>
        <a:p>
          <a:pPr algn="just"/>
          <a:endParaRPr lang="en-US"/>
        </a:p>
      </dgm:t>
    </dgm:pt>
    <dgm:pt modelId="{F5FC1B9B-567C-4EF8-A0D9-858FF44933EA}">
      <dgm:prSet custT="1"/>
      <dgm:spPr/>
      <dgm:t>
        <a:bodyPr/>
        <a:lstStyle/>
        <a:p>
          <a:pPr algn="just"/>
          <a:r>
            <a:rPr lang="it-IT" sz="1400" b="1" i="0" u="none" dirty="0">
              <a:solidFill>
                <a:schemeClr val="accent1">
                  <a:lumMod val="75000"/>
                </a:schemeClr>
              </a:solidFill>
            </a:rPr>
            <a:t>Revisi Peraturan Bersama Menteri Dalam Negeri Dan BKN No. 34 Tahun 2015 Dan No.9 Tahun 2015</a:t>
          </a:r>
          <a:endParaRPr lang="it-IT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04340534-198C-406C-BE15-83105299BFA6}" type="parTrans" cxnId="{8D944605-BF97-43DF-84EE-C7BCFD282756}">
      <dgm:prSet/>
      <dgm:spPr/>
      <dgm:t>
        <a:bodyPr/>
        <a:lstStyle/>
        <a:p>
          <a:pPr algn="just"/>
          <a:endParaRPr lang="en-US"/>
        </a:p>
      </dgm:t>
    </dgm:pt>
    <dgm:pt modelId="{B83C8C8C-0557-4C1F-AACB-3C55E341F81A}" type="sibTrans" cxnId="{8D944605-BF97-43DF-84EE-C7BCFD282756}">
      <dgm:prSet/>
      <dgm:spPr/>
      <dgm:t>
        <a:bodyPr/>
        <a:lstStyle/>
        <a:p>
          <a:pPr algn="just"/>
          <a:endParaRPr lang="en-US"/>
        </a:p>
      </dgm:t>
    </dgm:pt>
    <dgm:pt modelId="{570BBB59-B2D5-445A-B33A-A97E76701687}">
      <dgm:prSet custT="1"/>
      <dgm:spPr/>
      <dgm:t>
        <a:bodyPr/>
        <a:lstStyle/>
        <a:p>
          <a:pPr algn="just"/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Kode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Etik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Dan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Etika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Profesi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Satuan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Polisi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Pamong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Praja</a:t>
          </a:r>
          <a:endParaRPr lang="en-US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A17D6276-C07B-438B-A345-9CE3E2F249D1}" type="parTrans" cxnId="{885540AA-C269-4A1C-9460-ADE4CBE0BA56}">
      <dgm:prSet/>
      <dgm:spPr/>
      <dgm:t>
        <a:bodyPr/>
        <a:lstStyle/>
        <a:p>
          <a:pPr algn="just"/>
          <a:endParaRPr lang="en-US"/>
        </a:p>
      </dgm:t>
    </dgm:pt>
    <dgm:pt modelId="{465CF200-B7B8-45E2-8607-069345B763EC}" type="sibTrans" cxnId="{885540AA-C269-4A1C-9460-ADE4CBE0BA56}">
      <dgm:prSet/>
      <dgm:spPr/>
      <dgm:t>
        <a:bodyPr/>
        <a:lstStyle/>
        <a:p>
          <a:pPr algn="just"/>
          <a:endParaRPr lang="en-US"/>
        </a:p>
      </dgm:t>
    </dgm:pt>
    <dgm:pt modelId="{FE777D60-2D86-4DA8-A310-42F8B0268E4A}">
      <dgm:prSet custT="1"/>
      <dgm:spPr/>
      <dgm:t>
        <a:bodyPr/>
        <a:lstStyle/>
        <a:p>
          <a:pPr algn="just"/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SOP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Satuan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Polisi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Pamong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Praja</a:t>
          </a:r>
          <a:endParaRPr lang="en-US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B2AF958F-1945-4550-B61A-E5092796F0FA}" type="parTrans" cxnId="{17F05320-2108-4FB3-9112-FB9AE24E7B1E}">
      <dgm:prSet/>
      <dgm:spPr/>
      <dgm:t>
        <a:bodyPr/>
        <a:lstStyle/>
        <a:p>
          <a:pPr algn="just"/>
          <a:endParaRPr lang="en-US"/>
        </a:p>
      </dgm:t>
    </dgm:pt>
    <dgm:pt modelId="{A09E2076-3537-4E71-BD67-70F3CDA1E6D3}" type="sibTrans" cxnId="{17F05320-2108-4FB3-9112-FB9AE24E7B1E}">
      <dgm:prSet/>
      <dgm:spPr/>
      <dgm:t>
        <a:bodyPr/>
        <a:lstStyle/>
        <a:p>
          <a:pPr algn="just"/>
          <a:endParaRPr lang="en-US"/>
        </a:p>
      </dgm:t>
    </dgm:pt>
    <dgm:pt modelId="{074686E1-2E6C-4B21-8A54-4198E6DFACB5}">
      <dgm:prSet custT="1"/>
      <dgm:spPr/>
      <dgm:t>
        <a:bodyPr/>
        <a:lstStyle/>
        <a:p>
          <a:pPr algn="just"/>
          <a:r>
            <a:rPr lang="nn-NO" sz="1400" b="1" i="0" u="none" dirty="0">
              <a:solidFill>
                <a:schemeClr val="accent1">
                  <a:lumMod val="75000"/>
                </a:schemeClr>
              </a:solidFill>
            </a:rPr>
            <a:t>Permendagri Tentang Sarana Dan Prasarana Dan Standar Perlengkapan Satuan Satuan Polisi Pamong Praja</a:t>
          </a:r>
          <a:endParaRPr lang="nn-NO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753823E5-5BF7-46A8-8DA4-C75EA2B51D22}" type="parTrans" cxnId="{2EAD9BD8-CB18-43A0-A4AC-D433D650845C}">
      <dgm:prSet/>
      <dgm:spPr/>
      <dgm:t>
        <a:bodyPr/>
        <a:lstStyle/>
        <a:p>
          <a:pPr algn="just"/>
          <a:endParaRPr lang="en-US"/>
        </a:p>
      </dgm:t>
    </dgm:pt>
    <dgm:pt modelId="{158793D7-08FB-4601-9C4C-B94B9E54BC1E}" type="sibTrans" cxnId="{2EAD9BD8-CB18-43A0-A4AC-D433D650845C}">
      <dgm:prSet/>
      <dgm:spPr/>
      <dgm:t>
        <a:bodyPr/>
        <a:lstStyle/>
        <a:p>
          <a:pPr algn="just"/>
          <a:endParaRPr lang="en-US"/>
        </a:p>
      </dgm:t>
    </dgm:pt>
    <dgm:pt modelId="{4132D1DA-E705-40F0-9D36-ACA57A4D51BA}">
      <dgm:prSet custT="1"/>
      <dgm:spPr/>
      <dgm:t>
        <a:bodyPr/>
        <a:lstStyle/>
        <a:p>
          <a:pPr algn="just"/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Pedoman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Penyusunan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SPM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Bagi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Satpol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PP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Pengganti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Nomor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69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Tahun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2012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Perubahan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62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Tahun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2008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SPM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Bidang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Pemerintahan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Dalam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Negeri</a:t>
          </a:r>
          <a:endParaRPr lang="en-US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8D522697-18C6-46D9-A8D8-A72195C50BD6}" type="parTrans" cxnId="{12F64318-5B55-4A75-AA86-5BBA10EEA442}">
      <dgm:prSet/>
      <dgm:spPr/>
      <dgm:t>
        <a:bodyPr/>
        <a:lstStyle/>
        <a:p>
          <a:pPr algn="just"/>
          <a:endParaRPr lang="en-US"/>
        </a:p>
      </dgm:t>
    </dgm:pt>
    <dgm:pt modelId="{022C731E-FFA1-47DD-973E-907E3217E87E}" type="sibTrans" cxnId="{12F64318-5B55-4A75-AA86-5BBA10EEA442}">
      <dgm:prSet/>
      <dgm:spPr/>
      <dgm:t>
        <a:bodyPr/>
        <a:lstStyle/>
        <a:p>
          <a:pPr algn="just"/>
          <a:endParaRPr lang="en-US"/>
        </a:p>
      </dgm:t>
    </dgm:pt>
    <dgm:pt modelId="{C5D91343-A537-449D-A8BB-3C0D652D1CA4}">
      <dgm:prSet custT="1"/>
      <dgm:spPr/>
      <dgm:t>
        <a:bodyPr/>
        <a:lstStyle/>
        <a:p>
          <a:pPr algn="just"/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Pedoman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Pakaian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Seragam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/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Dinas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,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Atribut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,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Perlengkapan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Dan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Peralatan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Operasional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Aparatur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Dan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Satlinmas</a:t>
          </a:r>
          <a:endParaRPr lang="en-US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8390B82B-33B2-4AB3-8B59-313FA21C57AC}" type="parTrans" cxnId="{805C8158-A289-4C2C-90C7-8E102FC9F2A1}">
      <dgm:prSet/>
      <dgm:spPr/>
      <dgm:t>
        <a:bodyPr/>
        <a:lstStyle/>
        <a:p>
          <a:pPr algn="just"/>
          <a:endParaRPr lang="en-US"/>
        </a:p>
      </dgm:t>
    </dgm:pt>
    <dgm:pt modelId="{71436767-CF22-42C4-93B7-315AA002EE96}" type="sibTrans" cxnId="{805C8158-A289-4C2C-90C7-8E102FC9F2A1}">
      <dgm:prSet/>
      <dgm:spPr/>
      <dgm:t>
        <a:bodyPr/>
        <a:lstStyle/>
        <a:p>
          <a:pPr algn="just"/>
          <a:endParaRPr lang="en-US"/>
        </a:p>
      </dgm:t>
    </dgm:pt>
    <dgm:pt modelId="{10BE60C5-0A7E-432D-BF99-B8909894E9F9}">
      <dgm:prSet custT="1"/>
      <dgm:spPr/>
      <dgm:t>
        <a:bodyPr/>
        <a:lstStyle/>
        <a:p>
          <a:pPr algn="just"/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Revisi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Nomor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84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Tahun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2014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Penyelenggaraan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Perlindungan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Masyarakat</a:t>
          </a:r>
          <a:endParaRPr lang="en-US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899124A7-3BE7-44C8-9E86-A86EF77BB21B}" type="parTrans" cxnId="{4732DA0C-30FC-4C58-BD11-F60A4B47524F}">
      <dgm:prSet/>
      <dgm:spPr/>
      <dgm:t>
        <a:bodyPr/>
        <a:lstStyle/>
        <a:p>
          <a:pPr algn="just"/>
          <a:endParaRPr lang="en-US"/>
        </a:p>
      </dgm:t>
    </dgm:pt>
    <dgm:pt modelId="{81DB5BC5-B36D-4C77-AC13-FB1600214439}" type="sibTrans" cxnId="{4732DA0C-30FC-4C58-BD11-F60A4B47524F}">
      <dgm:prSet/>
      <dgm:spPr/>
      <dgm:t>
        <a:bodyPr/>
        <a:lstStyle/>
        <a:p>
          <a:pPr algn="just"/>
          <a:endParaRPr lang="en-US"/>
        </a:p>
      </dgm:t>
    </dgm:pt>
    <dgm:pt modelId="{251EAE2F-65C3-4512-B6C9-98AF18A5C34C}">
      <dgm:prSet custT="1"/>
      <dgm:spPr/>
      <dgm:t>
        <a:bodyPr/>
        <a:lstStyle/>
        <a:p>
          <a:pPr algn="just"/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Penyidik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Pegawai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Negri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Sipil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Di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Lingkungan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Pemerintahan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Daerah</a:t>
          </a:r>
          <a:endParaRPr lang="en-US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F28D04B8-7A3A-4AC5-B750-F6E544C6FD94}" type="parTrans" cxnId="{EA954E91-B9C3-4E8F-8FD6-0CC97306C78D}">
      <dgm:prSet/>
      <dgm:spPr/>
      <dgm:t>
        <a:bodyPr/>
        <a:lstStyle/>
        <a:p>
          <a:pPr algn="just"/>
          <a:endParaRPr lang="en-US"/>
        </a:p>
      </dgm:t>
    </dgm:pt>
    <dgm:pt modelId="{FF75BD76-873B-40AF-B444-6D3849001A29}" type="sibTrans" cxnId="{EA954E91-B9C3-4E8F-8FD6-0CC97306C78D}">
      <dgm:prSet/>
      <dgm:spPr/>
      <dgm:t>
        <a:bodyPr/>
        <a:lstStyle/>
        <a:p>
          <a:pPr algn="just"/>
          <a:endParaRPr lang="en-US"/>
        </a:p>
      </dgm:t>
    </dgm:pt>
    <dgm:pt modelId="{3BE964F5-9E22-4728-9BE3-112E520BC6C9}">
      <dgm:prSet custT="1"/>
      <dgm:spPr/>
      <dgm:t>
        <a:bodyPr/>
        <a:lstStyle/>
        <a:p>
          <a:pPr algn="just"/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Pelaksanaan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Ketentraman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Dan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Ketertiban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Umum</a:t>
          </a:r>
          <a:endParaRPr lang="en-US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10F9AAEC-BB56-4420-AA3B-8F375C7F0159}" type="parTrans" cxnId="{C3AE1F85-B136-4662-BB36-ED0989FD8BAC}">
      <dgm:prSet/>
      <dgm:spPr/>
      <dgm:t>
        <a:bodyPr/>
        <a:lstStyle/>
        <a:p>
          <a:pPr algn="just"/>
          <a:endParaRPr lang="en-US"/>
        </a:p>
      </dgm:t>
    </dgm:pt>
    <dgm:pt modelId="{0092FE65-9A61-4FDC-A8CE-58713B671078}" type="sibTrans" cxnId="{C3AE1F85-B136-4662-BB36-ED0989FD8BAC}">
      <dgm:prSet/>
      <dgm:spPr/>
      <dgm:t>
        <a:bodyPr/>
        <a:lstStyle/>
        <a:p>
          <a:pPr algn="just"/>
          <a:endParaRPr lang="en-US"/>
        </a:p>
      </dgm:t>
    </dgm:pt>
    <dgm:pt modelId="{2AF3A35B-E111-41D5-B923-DC4171C1C53C}">
      <dgm:prSet custT="1"/>
      <dgm:spPr/>
      <dgm:t>
        <a:bodyPr/>
        <a:lstStyle/>
        <a:p>
          <a:pPr algn="just"/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Sistem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Informasi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Pelaporan</a:t>
          </a:r>
          <a:endParaRPr lang="en-US" sz="1400" dirty="0">
            <a:solidFill>
              <a:schemeClr val="accent1">
                <a:lumMod val="75000"/>
              </a:schemeClr>
            </a:solidFill>
          </a:endParaRPr>
        </a:p>
      </dgm:t>
    </dgm:pt>
    <dgm:pt modelId="{FD05F755-7984-4107-A356-435D50BEBC04}" type="parTrans" cxnId="{6EB0A5EA-1204-4201-8FF7-6DC9FFD24170}">
      <dgm:prSet/>
      <dgm:spPr/>
      <dgm:t>
        <a:bodyPr/>
        <a:lstStyle/>
        <a:p>
          <a:pPr algn="just"/>
          <a:endParaRPr lang="en-US"/>
        </a:p>
      </dgm:t>
    </dgm:pt>
    <dgm:pt modelId="{E240F3FB-9376-4295-8E41-5CC130197743}" type="sibTrans" cxnId="{6EB0A5EA-1204-4201-8FF7-6DC9FFD24170}">
      <dgm:prSet/>
      <dgm:spPr/>
      <dgm:t>
        <a:bodyPr/>
        <a:lstStyle/>
        <a:p>
          <a:pPr algn="just"/>
          <a:endParaRPr lang="en-US"/>
        </a:p>
      </dgm:t>
    </dgm:pt>
    <dgm:pt modelId="{B7760423-AAF9-48FA-B114-AAB7395169F8}">
      <dgm:prSet phldrT="[Text]"/>
      <dgm:spPr/>
      <dgm:t>
        <a:bodyPr/>
        <a:lstStyle/>
        <a:p>
          <a:pPr algn="just"/>
          <a:endParaRPr lang="en-US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9CA0E669-17F7-4A58-9B50-51585AF13340}" type="parTrans" cxnId="{67445361-422B-459C-AFC4-E82F245AF6AC}">
      <dgm:prSet/>
      <dgm:spPr/>
      <dgm:t>
        <a:bodyPr/>
        <a:lstStyle/>
        <a:p>
          <a:endParaRPr lang="id-ID"/>
        </a:p>
      </dgm:t>
    </dgm:pt>
    <dgm:pt modelId="{A1E5556A-B71D-4876-BF45-7B1462F66583}" type="sibTrans" cxnId="{67445361-422B-459C-AFC4-E82F245AF6AC}">
      <dgm:prSet/>
      <dgm:spPr/>
      <dgm:t>
        <a:bodyPr/>
        <a:lstStyle/>
        <a:p>
          <a:endParaRPr lang="id-ID"/>
        </a:p>
      </dgm:t>
    </dgm:pt>
    <dgm:pt modelId="{F3AE1D4C-6D9C-4F35-913A-47617EF53511}">
      <dgm:prSet phldrT="[Text]" custT="1"/>
      <dgm:spPr/>
      <dgm:t>
        <a:bodyPr/>
        <a:lstStyle/>
        <a:p>
          <a:pPr algn="just"/>
          <a:r>
            <a:rPr lang="id-ID" sz="1400" b="1" i="0" u="none" dirty="0">
              <a:solidFill>
                <a:schemeClr val="accent1">
                  <a:lumMod val="75000"/>
                </a:schemeClr>
              </a:solidFill>
            </a:rPr>
            <a:t>Peraturan Pemerintah Nomor  2 Tahun 2018 Tentang Standar Pelayanan Minimal</a:t>
          </a:r>
          <a:endParaRPr lang="en-US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FEED73D6-7C54-496B-89CE-97B3117B5741}" type="parTrans" cxnId="{DC812706-7F89-4DAF-B520-8B7CE7CB88BA}">
      <dgm:prSet/>
      <dgm:spPr/>
      <dgm:t>
        <a:bodyPr/>
        <a:lstStyle/>
        <a:p>
          <a:endParaRPr lang="id-ID"/>
        </a:p>
      </dgm:t>
    </dgm:pt>
    <dgm:pt modelId="{58E4C947-01D0-4EA2-848C-D5255A875BEF}" type="sibTrans" cxnId="{DC812706-7F89-4DAF-B520-8B7CE7CB88BA}">
      <dgm:prSet/>
      <dgm:spPr/>
      <dgm:t>
        <a:bodyPr/>
        <a:lstStyle/>
        <a:p>
          <a:endParaRPr lang="id-ID"/>
        </a:p>
      </dgm:t>
    </dgm:pt>
    <dgm:pt modelId="{E63B9A23-70F9-4B8C-A046-D723C08E1A9A}">
      <dgm:prSet phldrT="[Text]" custT="1"/>
      <dgm:spPr/>
      <dgm:t>
        <a:bodyPr/>
        <a:lstStyle/>
        <a:p>
          <a:pPr algn="just"/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Jabatan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Fungsional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Polisi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Pamong</a:t>
          </a:r>
          <a:r>
            <a:rPr lang="en-US" sz="1400" b="1" i="0" u="none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dirty="0" err="1">
              <a:solidFill>
                <a:schemeClr val="accent1">
                  <a:lumMod val="75000"/>
                </a:schemeClr>
              </a:solidFill>
            </a:rPr>
            <a:t>Praja</a:t>
          </a:r>
          <a:endParaRPr lang="en-US" sz="1400" b="1" dirty="0">
            <a:solidFill>
              <a:schemeClr val="accent1">
                <a:lumMod val="75000"/>
              </a:schemeClr>
            </a:solidFill>
          </a:endParaRPr>
        </a:p>
      </dgm:t>
    </dgm:pt>
    <dgm:pt modelId="{5F5C9FF3-AA31-4001-B391-74607CDD1EED}" type="parTrans" cxnId="{5218C7BF-50FE-45B6-9147-D0302A7A551E}">
      <dgm:prSet/>
      <dgm:spPr/>
      <dgm:t>
        <a:bodyPr/>
        <a:lstStyle/>
        <a:p>
          <a:endParaRPr lang="id-ID"/>
        </a:p>
      </dgm:t>
    </dgm:pt>
    <dgm:pt modelId="{9121DBA5-2870-400B-9CDC-83EC9042F824}" type="sibTrans" cxnId="{5218C7BF-50FE-45B6-9147-D0302A7A551E}">
      <dgm:prSet/>
      <dgm:spPr/>
      <dgm:t>
        <a:bodyPr/>
        <a:lstStyle/>
        <a:p>
          <a:endParaRPr lang="id-ID"/>
        </a:p>
      </dgm:t>
    </dgm:pt>
    <dgm:pt modelId="{F5037BBF-9A1C-4C78-96C6-FB2706089128}" type="pres">
      <dgm:prSet presAssocID="{92A54359-9DE2-48CB-B394-3E355985F80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8ABE1F-96DD-41C0-9715-11BBF0F7C781}" type="pres">
      <dgm:prSet presAssocID="{1AB8F01A-7582-47D5-A4B9-B25F6ED16811}" presName="parentLin" presStyleCnt="0"/>
      <dgm:spPr/>
    </dgm:pt>
    <dgm:pt modelId="{1C40DE27-D4DC-49CC-9F4F-077A6AFF760D}" type="pres">
      <dgm:prSet presAssocID="{1AB8F01A-7582-47D5-A4B9-B25F6ED16811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BB730D33-B9C1-47C1-8261-C6D1356B480C}" type="pres">
      <dgm:prSet presAssocID="{1AB8F01A-7582-47D5-A4B9-B25F6ED16811}" presName="parentText" presStyleLbl="node1" presStyleIdx="0" presStyleCnt="1" custScaleY="8299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14EAC8-EFF4-4D23-A473-EA43425BF1E5}" type="pres">
      <dgm:prSet presAssocID="{1AB8F01A-7582-47D5-A4B9-B25F6ED16811}" presName="negativeSpace" presStyleCnt="0"/>
      <dgm:spPr/>
    </dgm:pt>
    <dgm:pt modelId="{C3FCC0BE-7582-42CA-B57F-7D7AB4B4B961}" type="pres">
      <dgm:prSet presAssocID="{1AB8F01A-7582-47D5-A4B9-B25F6ED16811}" presName="childText" presStyleLbl="conFgAcc1" presStyleIdx="0" presStyleCnt="1" custLinFactY="100000" custLinFactNeighborX="-754" custLinFactNeighborY="1078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482D80-658B-4355-BD6C-B187A99F078D}" type="presOf" srcId="{1AB8F01A-7582-47D5-A4B9-B25F6ED16811}" destId="{BB730D33-B9C1-47C1-8261-C6D1356B480C}" srcOrd="1" destOrd="0" presId="urn:microsoft.com/office/officeart/2005/8/layout/list1"/>
    <dgm:cxn modelId="{EA954E91-B9C3-4E8F-8FD6-0CC97306C78D}" srcId="{1AB8F01A-7582-47D5-A4B9-B25F6ED16811}" destId="{251EAE2F-65C3-4512-B6C9-98AF18A5C34C}" srcOrd="11" destOrd="0" parTransId="{F28D04B8-7A3A-4AC5-B750-F6E544C6FD94}" sibTransId="{FF75BD76-873B-40AF-B444-6D3849001A29}"/>
    <dgm:cxn modelId="{71BC0B32-EBDD-4D9C-B86D-1BAE8461D6A7}" type="presOf" srcId="{10BE60C5-0A7E-432D-BF99-B8909894E9F9}" destId="{C3FCC0BE-7582-42CA-B57F-7D7AB4B4B961}" srcOrd="0" destOrd="10" presId="urn:microsoft.com/office/officeart/2005/8/layout/list1"/>
    <dgm:cxn modelId="{C7307359-B541-4FCF-807E-DC4775328FDF}" srcId="{1AB8F01A-7582-47D5-A4B9-B25F6ED16811}" destId="{DD6F4E64-BC12-4A62-A7BF-54F9CE791F7A}" srcOrd="3" destOrd="0" parTransId="{89DF5BD8-18A8-4489-9552-DC9D5A075CF3}" sibTransId="{A7ED873C-DFDF-4CBA-97A2-E3CDB12E9BAE}"/>
    <dgm:cxn modelId="{5218C7BF-50FE-45B6-9147-D0302A7A551E}" srcId="{1AB8F01A-7582-47D5-A4B9-B25F6ED16811}" destId="{E63B9A23-70F9-4B8C-A046-D723C08E1A9A}" srcOrd="2" destOrd="0" parTransId="{5F5C9FF3-AA31-4001-B391-74607CDD1EED}" sibTransId="{9121DBA5-2870-400B-9CDC-83EC9042F824}"/>
    <dgm:cxn modelId="{898E3B09-80ED-4213-85C8-409ED4970ED0}" type="presOf" srcId="{074686E1-2E6C-4B21-8A54-4198E6DFACB5}" destId="{C3FCC0BE-7582-42CA-B57F-7D7AB4B4B961}" srcOrd="0" destOrd="7" presId="urn:microsoft.com/office/officeart/2005/8/layout/list1"/>
    <dgm:cxn modelId="{BC555488-BABC-4030-8014-620C27B3D82B}" type="presOf" srcId="{1AB8F01A-7582-47D5-A4B9-B25F6ED16811}" destId="{1C40DE27-D4DC-49CC-9F4F-077A6AFF760D}" srcOrd="0" destOrd="0" presId="urn:microsoft.com/office/officeart/2005/8/layout/list1"/>
    <dgm:cxn modelId="{16F34378-2884-4EAF-A10F-592B0DDAAE5C}" type="presOf" srcId="{92A54359-9DE2-48CB-B394-3E355985F80B}" destId="{F5037BBF-9A1C-4C78-96C6-FB2706089128}" srcOrd="0" destOrd="0" presId="urn:microsoft.com/office/officeart/2005/8/layout/list1"/>
    <dgm:cxn modelId="{EEC02106-CDA7-4922-BB61-75E90EE32262}" type="presOf" srcId="{E63B9A23-70F9-4B8C-A046-D723C08E1A9A}" destId="{C3FCC0BE-7582-42CA-B57F-7D7AB4B4B961}" srcOrd="0" destOrd="2" presId="urn:microsoft.com/office/officeart/2005/8/layout/list1"/>
    <dgm:cxn modelId="{2EAD9BD8-CB18-43A0-A4AC-D433D650845C}" srcId="{1AB8F01A-7582-47D5-A4B9-B25F6ED16811}" destId="{074686E1-2E6C-4B21-8A54-4198E6DFACB5}" srcOrd="7" destOrd="0" parTransId="{753823E5-5BF7-46A8-8DA4-C75EA2B51D22}" sibTransId="{158793D7-08FB-4601-9C4C-B94B9E54BC1E}"/>
    <dgm:cxn modelId="{DC812706-7F89-4DAF-B520-8B7CE7CB88BA}" srcId="{1AB8F01A-7582-47D5-A4B9-B25F6ED16811}" destId="{F3AE1D4C-6D9C-4F35-913A-47617EF53511}" srcOrd="1" destOrd="0" parTransId="{FEED73D6-7C54-496B-89CE-97B3117B5741}" sibTransId="{58E4C947-01D0-4EA2-848C-D5255A875BEF}"/>
    <dgm:cxn modelId="{8D944605-BF97-43DF-84EE-C7BCFD282756}" srcId="{1AB8F01A-7582-47D5-A4B9-B25F6ED16811}" destId="{F5FC1B9B-567C-4EF8-A0D9-858FF44933EA}" srcOrd="4" destOrd="0" parTransId="{04340534-198C-406C-BE15-83105299BFA6}" sibTransId="{B83C8C8C-0557-4C1F-AACB-3C55E341F81A}"/>
    <dgm:cxn modelId="{AE5FA979-994C-4342-AF61-D834F04E5F9F}" type="presOf" srcId="{DD6F4E64-BC12-4A62-A7BF-54F9CE791F7A}" destId="{C3FCC0BE-7582-42CA-B57F-7D7AB4B4B961}" srcOrd="0" destOrd="3" presId="urn:microsoft.com/office/officeart/2005/8/layout/list1"/>
    <dgm:cxn modelId="{5C08931D-F51C-4E75-98DE-A85280E48BC0}" type="presOf" srcId="{4132D1DA-E705-40F0-9D36-ACA57A4D51BA}" destId="{C3FCC0BE-7582-42CA-B57F-7D7AB4B4B961}" srcOrd="0" destOrd="8" presId="urn:microsoft.com/office/officeart/2005/8/layout/list1"/>
    <dgm:cxn modelId="{DC6C2A64-DBAA-47E4-8704-1CCFD8583D7A}" type="presOf" srcId="{FE777D60-2D86-4DA8-A310-42F8B0268E4A}" destId="{C3FCC0BE-7582-42CA-B57F-7D7AB4B4B961}" srcOrd="0" destOrd="6" presId="urn:microsoft.com/office/officeart/2005/8/layout/list1"/>
    <dgm:cxn modelId="{67445361-422B-459C-AFC4-E82F245AF6AC}" srcId="{1AB8F01A-7582-47D5-A4B9-B25F6ED16811}" destId="{B7760423-AAF9-48FA-B114-AAB7395169F8}" srcOrd="0" destOrd="0" parTransId="{9CA0E669-17F7-4A58-9B50-51585AF13340}" sibTransId="{A1E5556A-B71D-4876-BF45-7B1462F66583}"/>
    <dgm:cxn modelId="{D0BAF0DC-3D8A-4466-969B-94020E2DAE6C}" type="presOf" srcId="{C5D91343-A537-449D-A8BB-3C0D652D1CA4}" destId="{C3FCC0BE-7582-42CA-B57F-7D7AB4B4B961}" srcOrd="0" destOrd="9" presId="urn:microsoft.com/office/officeart/2005/8/layout/list1"/>
    <dgm:cxn modelId="{C3AE1F85-B136-4662-BB36-ED0989FD8BAC}" srcId="{1AB8F01A-7582-47D5-A4B9-B25F6ED16811}" destId="{3BE964F5-9E22-4728-9BE3-112E520BC6C9}" srcOrd="12" destOrd="0" parTransId="{10F9AAEC-BB56-4420-AA3B-8F375C7F0159}" sibTransId="{0092FE65-9A61-4FDC-A8CE-58713B671078}"/>
    <dgm:cxn modelId="{4732DA0C-30FC-4C58-BD11-F60A4B47524F}" srcId="{1AB8F01A-7582-47D5-A4B9-B25F6ED16811}" destId="{10BE60C5-0A7E-432D-BF99-B8909894E9F9}" srcOrd="10" destOrd="0" parTransId="{899124A7-3BE7-44C8-9E86-A86EF77BB21B}" sibTransId="{81DB5BC5-B36D-4C77-AC13-FB1600214439}"/>
    <dgm:cxn modelId="{885540AA-C269-4A1C-9460-ADE4CBE0BA56}" srcId="{1AB8F01A-7582-47D5-A4B9-B25F6ED16811}" destId="{570BBB59-B2D5-445A-B33A-A97E76701687}" srcOrd="5" destOrd="0" parTransId="{A17D6276-C07B-438B-A345-9CE3E2F249D1}" sibTransId="{465CF200-B7B8-45E2-8607-069345B763EC}"/>
    <dgm:cxn modelId="{F325CAA1-0028-4506-B85A-6BDABE17020F}" type="presOf" srcId="{570BBB59-B2D5-445A-B33A-A97E76701687}" destId="{C3FCC0BE-7582-42CA-B57F-7D7AB4B4B961}" srcOrd="0" destOrd="5" presId="urn:microsoft.com/office/officeart/2005/8/layout/list1"/>
    <dgm:cxn modelId="{D499CD90-192B-42E9-9AA2-F16CE44D2D07}" type="presOf" srcId="{B7760423-AAF9-48FA-B114-AAB7395169F8}" destId="{C3FCC0BE-7582-42CA-B57F-7D7AB4B4B961}" srcOrd="0" destOrd="0" presId="urn:microsoft.com/office/officeart/2005/8/layout/list1"/>
    <dgm:cxn modelId="{6EB0A5EA-1204-4201-8FF7-6DC9FFD24170}" srcId="{1AB8F01A-7582-47D5-A4B9-B25F6ED16811}" destId="{2AF3A35B-E111-41D5-B923-DC4171C1C53C}" srcOrd="13" destOrd="0" parTransId="{FD05F755-7984-4107-A356-435D50BEBC04}" sibTransId="{E240F3FB-9376-4295-8E41-5CC130197743}"/>
    <dgm:cxn modelId="{97E3EA1A-6564-4FBB-827A-5B37B712D8BA}" type="presOf" srcId="{3BE964F5-9E22-4728-9BE3-112E520BC6C9}" destId="{C3FCC0BE-7582-42CA-B57F-7D7AB4B4B961}" srcOrd="0" destOrd="12" presId="urn:microsoft.com/office/officeart/2005/8/layout/list1"/>
    <dgm:cxn modelId="{805C8158-A289-4C2C-90C7-8E102FC9F2A1}" srcId="{1AB8F01A-7582-47D5-A4B9-B25F6ED16811}" destId="{C5D91343-A537-449D-A8BB-3C0D652D1CA4}" srcOrd="9" destOrd="0" parTransId="{8390B82B-33B2-4AB3-8B59-313FA21C57AC}" sibTransId="{71436767-CF22-42C4-93B7-315AA002EE96}"/>
    <dgm:cxn modelId="{ED3CEE3C-BD8E-4DC2-8193-39571AB3C249}" srcId="{92A54359-9DE2-48CB-B394-3E355985F80B}" destId="{1AB8F01A-7582-47D5-A4B9-B25F6ED16811}" srcOrd="0" destOrd="0" parTransId="{4E79F764-B27A-40FE-9E46-5B2C6DA135A4}" sibTransId="{58DA75E7-4773-4A88-B86C-975CFFF431C4}"/>
    <dgm:cxn modelId="{6280D028-EBA3-42BB-AD2F-E900E0D84BB4}" type="presOf" srcId="{F5FC1B9B-567C-4EF8-A0D9-858FF44933EA}" destId="{C3FCC0BE-7582-42CA-B57F-7D7AB4B4B961}" srcOrd="0" destOrd="4" presId="urn:microsoft.com/office/officeart/2005/8/layout/list1"/>
    <dgm:cxn modelId="{17F05320-2108-4FB3-9112-FB9AE24E7B1E}" srcId="{1AB8F01A-7582-47D5-A4B9-B25F6ED16811}" destId="{FE777D60-2D86-4DA8-A310-42F8B0268E4A}" srcOrd="6" destOrd="0" parTransId="{B2AF958F-1945-4550-B61A-E5092796F0FA}" sibTransId="{A09E2076-3537-4E71-BD67-70F3CDA1E6D3}"/>
    <dgm:cxn modelId="{159DB1EC-81B7-41EA-9D29-467DA7A8EF33}" type="presOf" srcId="{2AF3A35B-E111-41D5-B923-DC4171C1C53C}" destId="{C3FCC0BE-7582-42CA-B57F-7D7AB4B4B961}" srcOrd="0" destOrd="13" presId="urn:microsoft.com/office/officeart/2005/8/layout/list1"/>
    <dgm:cxn modelId="{19E47D35-4D2C-4A48-A4F4-4E731C604150}" type="presOf" srcId="{251EAE2F-65C3-4512-B6C9-98AF18A5C34C}" destId="{C3FCC0BE-7582-42CA-B57F-7D7AB4B4B961}" srcOrd="0" destOrd="11" presId="urn:microsoft.com/office/officeart/2005/8/layout/list1"/>
    <dgm:cxn modelId="{AA45D4D9-0B33-4278-8141-CAE2D84DCFB2}" type="presOf" srcId="{F3AE1D4C-6D9C-4F35-913A-47617EF53511}" destId="{C3FCC0BE-7582-42CA-B57F-7D7AB4B4B961}" srcOrd="0" destOrd="1" presId="urn:microsoft.com/office/officeart/2005/8/layout/list1"/>
    <dgm:cxn modelId="{12F64318-5B55-4A75-AA86-5BBA10EEA442}" srcId="{1AB8F01A-7582-47D5-A4B9-B25F6ED16811}" destId="{4132D1DA-E705-40F0-9D36-ACA57A4D51BA}" srcOrd="8" destOrd="0" parTransId="{8D522697-18C6-46D9-A8D8-A72195C50BD6}" sibTransId="{022C731E-FFA1-47DD-973E-907E3217E87E}"/>
    <dgm:cxn modelId="{C6D45EA4-3EBD-499C-BDAD-B56DAF4BA05E}" type="presParOf" srcId="{F5037BBF-9A1C-4C78-96C6-FB2706089128}" destId="{378ABE1F-96DD-41C0-9715-11BBF0F7C781}" srcOrd="0" destOrd="0" presId="urn:microsoft.com/office/officeart/2005/8/layout/list1"/>
    <dgm:cxn modelId="{3D95AFA9-6B94-4C22-8C53-926B85F47A32}" type="presParOf" srcId="{378ABE1F-96DD-41C0-9715-11BBF0F7C781}" destId="{1C40DE27-D4DC-49CC-9F4F-077A6AFF760D}" srcOrd="0" destOrd="0" presId="urn:microsoft.com/office/officeart/2005/8/layout/list1"/>
    <dgm:cxn modelId="{BB98A999-29C4-4FB5-8E1F-AE836BF690B1}" type="presParOf" srcId="{378ABE1F-96DD-41C0-9715-11BBF0F7C781}" destId="{BB730D33-B9C1-47C1-8261-C6D1356B480C}" srcOrd="1" destOrd="0" presId="urn:microsoft.com/office/officeart/2005/8/layout/list1"/>
    <dgm:cxn modelId="{C52A0E37-E1A9-48E7-8541-1CB5BABB7A66}" type="presParOf" srcId="{F5037BBF-9A1C-4C78-96C6-FB2706089128}" destId="{3614EAC8-EFF4-4D23-A473-EA43425BF1E5}" srcOrd="1" destOrd="0" presId="urn:microsoft.com/office/officeart/2005/8/layout/list1"/>
    <dgm:cxn modelId="{60268BCB-C098-4C89-A937-92C567893CFA}" type="presParOf" srcId="{F5037BBF-9A1C-4C78-96C6-FB2706089128}" destId="{C3FCC0BE-7582-42CA-B57F-7D7AB4B4B96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DF28DF8-D9DB-4392-940E-85AE3F5248F9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8739EDB-5254-4A8A-9E41-7FEF425FBA65}">
      <dgm:prSet phldrT="[Text]"/>
      <dgm:spPr/>
      <dgm:t>
        <a:bodyPr/>
        <a:lstStyle/>
        <a:p>
          <a:r>
            <a:rPr lang="en-US" b="1" dirty="0"/>
            <a:t>DIT. MPBK</a:t>
          </a:r>
        </a:p>
      </dgm:t>
    </dgm:pt>
    <dgm:pt modelId="{CA7A7350-CCBC-4F33-8854-A10C95354B9C}" type="parTrans" cxnId="{2C5B5A87-9A38-41E9-89B4-88F3945AB278}">
      <dgm:prSet/>
      <dgm:spPr/>
      <dgm:t>
        <a:bodyPr/>
        <a:lstStyle/>
        <a:p>
          <a:endParaRPr lang="en-US"/>
        </a:p>
      </dgm:t>
    </dgm:pt>
    <dgm:pt modelId="{791487F1-A8B6-423B-AD6E-0C14D73CD9A6}" type="sibTrans" cxnId="{2C5B5A87-9A38-41E9-89B4-88F3945AB278}">
      <dgm:prSet/>
      <dgm:spPr/>
      <dgm:t>
        <a:bodyPr/>
        <a:lstStyle/>
        <a:p>
          <a:endParaRPr lang="en-US"/>
        </a:p>
      </dgm:t>
    </dgm:pt>
    <dgm:pt modelId="{7DAC7F7D-66BD-4904-90BE-6213B5226C06}">
      <dgm:prSet phldrT="[Text]"/>
      <dgm:spPr/>
      <dgm:t>
        <a:bodyPr/>
        <a:lstStyle/>
        <a:p>
          <a:pPr algn="just"/>
          <a:r>
            <a:rPr lang="en-US" b="1" i="0" u="none" dirty="0" err="1"/>
            <a:t>Permendagri</a:t>
          </a:r>
          <a:r>
            <a:rPr lang="en-US" b="1" i="0" u="none" dirty="0"/>
            <a:t> </a:t>
          </a:r>
          <a:r>
            <a:rPr lang="en-US" b="1" i="0" u="none" dirty="0" err="1"/>
            <a:t>Tentang</a:t>
          </a:r>
          <a:r>
            <a:rPr lang="en-US" b="1" i="0" u="none" dirty="0"/>
            <a:t> </a:t>
          </a:r>
          <a:r>
            <a:rPr lang="en-US" b="1" i="0" u="none" dirty="0" err="1"/>
            <a:t>Petunjuk</a:t>
          </a:r>
          <a:r>
            <a:rPr lang="en-US" b="1" i="0" u="none" dirty="0"/>
            <a:t> </a:t>
          </a:r>
          <a:r>
            <a:rPr lang="en-US" b="1" i="0" u="none" dirty="0" err="1"/>
            <a:t>Teknis</a:t>
          </a:r>
          <a:r>
            <a:rPr lang="en-US" b="1" i="0" u="none" dirty="0"/>
            <a:t> </a:t>
          </a:r>
          <a:r>
            <a:rPr lang="en-US" b="1" i="0" u="none" dirty="0" err="1"/>
            <a:t>Pemenuhan</a:t>
          </a:r>
          <a:r>
            <a:rPr lang="en-US" b="1" i="0" u="none" dirty="0"/>
            <a:t> </a:t>
          </a:r>
          <a:r>
            <a:rPr lang="en-US" b="1" i="0" u="none" dirty="0" err="1"/>
            <a:t>Jenis</a:t>
          </a:r>
          <a:r>
            <a:rPr lang="en-US" b="1" i="0" u="none" dirty="0"/>
            <a:t> Dan </a:t>
          </a:r>
          <a:r>
            <a:rPr lang="en-US" b="1" i="0" u="none" dirty="0" err="1"/>
            <a:t>Pencapaian</a:t>
          </a:r>
          <a:r>
            <a:rPr lang="en-US" b="1" i="0" u="none" dirty="0"/>
            <a:t> </a:t>
          </a:r>
          <a:r>
            <a:rPr lang="en-US" b="1" i="0" u="none" dirty="0" err="1"/>
            <a:t>Mutu</a:t>
          </a:r>
          <a:r>
            <a:rPr lang="en-US" b="1" i="0" u="none" dirty="0"/>
            <a:t> </a:t>
          </a:r>
          <a:r>
            <a:rPr lang="en-US" b="1" i="0" u="none" dirty="0" err="1"/>
            <a:t>Standar</a:t>
          </a:r>
          <a:r>
            <a:rPr lang="en-US" b="1" i="0" u="none" dirty="0"/>
            <a:t> </a:t>
          </a:r>
          <a:r>
            <a:rPr lang="en-US" b="1" i="0" u="none" dirty="0" err="1"/>
            <a:t>Pelayanan</a:t>
          </a:r>
          <a:r>
            <a:rPr lang="en-US" b="1" i="0" u="none" dirty="0"/>
            <a:t>  Minimal </a:t>
          </a:r>
          <a:r>
            <a:rPr lang="en-US" b="1" i="0" u="none" dirty="0" err="1"/>
            <a:t>Bidang</a:t>
          </a:r>
          <a:r>
            <a:rPr lang="en-US" b="1" i="0" u="none" dirty="0"/>
            <a:t> </a:t>
          </a:r>
          <a:r>
            <a:rPr lang="en-US" b="1" i="0" u="none" dirty="0" err="1"/>
            <a:t>Penanggulangan</a:t>
          </a:r>
          <a:r>
            <a:rPr lang="en-US" b="1" i="0" u="none" dirty="0"/>
            <a:t> </a:t>
          </a:r>
          <a:r>
            <a:rPr lang="en-US" b="1" i="0" u="none" dirty="0" err="1"/>
            <a:t>Bencana</a:t>
          </a:r>
          <a:r>
            <a:rPr lang="en-US" b="1" i="0" u="none" dirty="0"/>
            <a:t> Dan </a:t>
          </a:r>
          <a:r>
            <a:rPr lang="en-US" b="1" i="0" u="none" dirty="0" err="1"/>
            <a:t>Kebakaran</a:t>
          </a:r>
          <a:r>
            <a:rPr lang="en-US" b="1" i="0" u="none" dirty="0"/>
            <a:t> Daerah </a:t>
          </a:r>
          <a:r>
            <a:rPr lang="en-US" b="1" i="0" u="none" dirty="0" err="1"/>
            <a:t>Kabupaten</a:t>
          </a:r>
          <a:r>
            <a:rPr lang="en-US" b="1" i="0" u="none" dirty="0"/>
            <a:t>/Kota</a:t>
          </a:r>
          <a:endParaRPr lang="en-US" b="1" dirty="0"/>
        </a:p>
      </dgm:t>
    </dgm:pt>
    <dgm:pt modelId="{DA51A6BD-C09F-4350-BF4E-26750CE61B7E}" type="parTrans" cxnId="{663745F1-B183-4659-A4BD-58B0CB9EEE34}">
      <dgm:prSet/>
      <dgm:spPr/>
      <dgm:t>
        <a:bodyPr/>
        <a:lstStyle/>
        <a:p>
          <a:endParaRPr lang="en-US"/>
        </a:p>
      </dgm:t>
    </dgm:pt>
    <dgm:pt modelId="{0176C980-F15A-4863-B775-9111AE1133CC}" type="sibTrans" cxnId="{663745F1-B183-4659-A4BD-58B0CB9EEE34}">
      <dgm:prSet/>
      <dgm:spPr/>
      <dgm:t>
        <a:bodyPr/>
        <a:lstStyle/>
        <a:p>
          <a:endParaRPr lang="en-US"/>
        </a:p>
      </dgm:t>
    </dgm:pt>
    <dgm:pt modelId="{8C40F7B6-32DA-4FB8-AD15-BD61CB951607}">
      <dgm:prSet/>
      <dgm:spPr/>
      <dgm:t>
        <a:bodyPr/>
        <a:lstStyle/>
        <a:p>
          <a:pPr algn="just"/>
          <a:r>
            <a:rPr lang="en-US" b="1" i="0" u="none" dirty="0" err="1"/>
            <a:t>Permendagri</a:t>
          </a:r>
          <a:r>
            <a:rPr lang="en-US" b="1" i="0" u="none" dirty="0"/>
            <a:t> </a:t>
          </a:r>
          <a:r>
            <a:rPr lang="en-US" b="1" i="0" u="none" dirty="0" err="1"/>
            <a:t>Tentang</a:t>
          </a:r>
          <a:r>
            <a:rPr lang="en-US" b="1" i="0" u="none" dirty="0"/>
            <a:t> </a:t>
          </a:r>
          <a:r>
            <a:rPr lang="en-US" b="1" i="0" u="none" dirty="0" err="1"/>
            <a:t>Pedoman</a:t>
          </a:r>
          <a:r>
            <a:rPr lang="en-US" b="1" i="0" u="none" dirty="0"/>
            <a:t> </a:t>
          </a:r>
          <a:r>
            <a:rPr lang="en-US" b="1" i="0" u="none" dirty="0" err="1"/>
            <a:t>Standarisasi</a:t>
          </a:r>
          <a:r>
            <a:rPr lang="en-US" b="1" i="0" u="none" dirty="0"/>
            <a:t> </a:t>
          </a:r>
          <a:r>
            <a:rPr lang="en-US" b="1" i="0" u="none" dirty="0" err="1"/>
            <a:t>Sarana</a:t>
          </a:r>
          <a:r>
            <a:rPr lang="en-US" b="1" i="0" u="none" dirty="0"/>
            <a:t> Dan </a:t>
          </a:r>
          <a:r>
            <a:rPr lang="en-US" b="1" i="0" u="none" dirty="0" err="1"/>
            <a:t>Prasarana</a:t>
          </a:r>
          <a:r>
            <a:rPr lang="en-US" b="1" i="0" u="none" dirty="0"/>
            <a:t> </a:t>
          </a:r>
          <a:r>
            <a:rPr lang="en-US" b="1" i="0" u="none" dirty="0" err="1"/>
            <a:t>Pemadam</a:t>
          </a:r>
          <a:r>
            <a:rPr lang="en-US" b="1" i="0" u="none" dirty="0"/>
            <a:t> </a:t>
          </a:r>
          <a:r>
            <a:rPr lang="en-US" b="1" i="0" u="none" dirty="0" err="1"/>
            <a:t>Kebakaran</a:t>
          </a:r>
          <a:endParaRPr lang="en-US" b="1" dirty="0"/>
        </a:p>
      </dgm:t>
    </dgm:pt>
    <dgm:pt modelId="{634B6068-B99E-43F5-BB01-CFAA59A25466}" type="parTrans" cxnId="{C92E584D-EB1C-494A-B019-CE49387B3F44}">
      <dgm:prSet/>
      <dgm:spPr/>
      <dgm:t>
        <a:bodyPr/>
        <a:lstStyle/>
        <a:p>
          <a:endParaRPr lang="en-US"/>
        </a:p>
      </dgm:t>
    </dgm:pt>
    <dgm:pt modelId="{12D4ADDA-FF01-450E-A94B-1D843C151E18}" type="sibTrans" cxnId="{C92E584D-EB1C-494A-B019-CE49387B3F44}">
      <dgm:prSet/>
      <dgm:spPr/>
      <dgm:t>
        <a:bodyPr/>
        <a:lstStyle/>
        <a:p>
          <a:endParaRPr lang="en-US"/>
        </a:p>
      </dgm:t>
    </dgm:pt>
    <dgm:pt modelId="{CCD9B501-C307-49D9-A114-083E7348110B}" type="pres">
      <dgm:prSet presAssocID="{DDF28DF8-D9DB-4392-940E-85AE3F5248F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8222F56-159F-428C-B28E-605B9F6FE0BC}" type="pres">
      <dgm:prSet presAssocID="{C8739EDB-5254-4A8A-9E41-7FEF425FBA65}" presName="parentLin" presStyleCnt="0"/>
      <dgm:spPr/>
    </dgm:pt>
    <dgm:pt modelId="{16B7EA48-65C4-4370-9459-2CF17A08D2C1}" type="pres">
      <dgm:prSet presAssocID="{C8739EDB-5254-4A8A-9E41-7FEF425FBA65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ED6F2574-97C8-4CFA-9846-62446A338114}" type="pres">
      <dgm:prSet presAssocID="{C8739EDB-5254-4A8A-9E41-7FEF425FBA6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30E247-7D83-462C-873C-F18759D81825}" type="pres">
      <dgm:prSet presAssocID="{C8739EDB-5254-4A8A-9E41-7FEF425FBA65}" presName="negativeSpace" presStyleCnt="0"/>
      <dgm:spPr/>
    </dgm:pt>
    <dgm:pt modelId="{CE88CEE7-7884-4242-AB5A-F7D0B63783BB}" type="pres">
      <dgm:prSet presAssocID="{C8739EDB-5254-4A8A-9E41-7FEF425FBA65}" presName="childText" presStyleLbl="conFgAcc1" presStyleIdx="0" presStyleCnt="1" custLinFactNeighborX="0" custLinFactNeighborY="161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1E0CB50-A04C-406E-B129-DD7DC5E6FB83}" type="presOf" srcId="{DDF28DF8-D9DB-4392-940E-85AE3F5248F9}" destId="{CCD9B501-C307-49D9-A114-083E7348110B}" srcOrd="0" destOrd="0" presId="urn:microsoft.com/office/officeart/2005/8/layout/list1"/>
    <dgm:cxn modelId="{663745F1-B183-4659-A4BD-58B0CB9EEE34}" srcId="{C8739EDB-5254-4A8A-9E41-7FEF425FBA65}" destId="{7DAC7F7D-66BD-4904-90BE-6213B5226C06}" srcOrd="0" destOrd="0" parTransId="{DA51A6BD-C09F-4350-BF4E-26750CE61B7E}" sibTransId="{0176C980-F15A-4863-B775-9111AE1133CC}"/>
    <dgm:cxn modelId="{E7509C5F-6F39-453F-A0FE-856E4AAE68E0}" type="presOf" srcId="{C8739EDB-5254-4A8A-9E41-7FEF425FBA65}" destId="{16B7EA48-65C4-4370-9459-2CF17A08D2C1}" srcOrd="0" destOrd="0" presId="urn:microsoft.com/office/officeart/2005/8/layout/list1"/>
    <dgm:cxn modelId="{156F198B-221F-481C-8AAF-A13E32134AAE}" type="presOf" srcId="{C8739EDB-5254-4A8A-9E41-7FEF425FBA65}" destId="{ED6F2574-97C8-4CFA-9846-62446A338114}" srcOrd="1" destOrd="0" presId="urn:microsoft.com/office/officeart/2005/8/layout/list1"/>
    <dgm:cxn modelId="{FA462186-EA2B-4A92-B65C-5AA6110FCB50}" type="presOf" srcId="{8C40F7B6-32DA-4FB8-AD15-BD61CB951607}" destId="{CE88CEE7-7884-4242-AB5A-F7D0B63783BB}" srcOrd="0" destOrd="1" presId="urn:microsoft.com/office/officeart/2005/8/layout/list1"/>
    <dgm:cxn modelId="{C92E584D-EB1C-494A-B019-CE49387B3F44}" srcId="{C8739EDB-5254-4A8A-9E41-7FEF425FBA65}" destId="{8C40F7B6-32DA-4FB8-AD15-BD61CB951607}" srcOrd="1" destOrd="0" parTransId="{634B6068-B99E-43F5-BB01-CFAA59A25466}" sibTransId="{12D4ADDA-FF01-450E-A94B-1D843C151E18}"/>
    <dgm:cxn modelId="{1E035289-ABE2-4506-B89C-AEEE6CEBB468}" type="presOf" srcId="{7DAC7F7D-66BD-4904-90BE-6213B5226C06}" destId="{CE88CEE7-7884-4242-AB5A-F7D0B63783BB}" srcOrd="0" destOrd="0" presId="urn:microsoft.com/office/officeart/2005/8/layout/list1"/>
    <dgm:cxn modelId="{2C5B5A87-9A38-41E9-89B4-88F3945AB278}" srcId="{DDF28DF8-D9DB-4392-940E-85AE3F5248F9}" destId="{C8739EDB-5254-4A8A-9E41-7FEF425FBA65}" srcOrd="0" destOrd="0" parTransId="{CA7A7350-CCBC-4F33-8854-A10C95354B9C}" sibTransId="{791487F1-A8B6-423B-AD6E-0C14D73CD9A6}"/>
    <dgm:cxn modelId="{BF0D9423-603F-41EB-BF2A-141339D308E6}" type="presParOf" srcId="{CCD9B501-C307-49D9-A114-083E7348110B}" destId="{C8222F56-159F-428C-B28E-605B9F6FE0BC}" srcOrd="0" destOrd="0" presId="urn:microsoft.com/office/officeart/2005/8/layout/list1"/>
    <dgm:cxn modelId="{E55E32F7-AF20-438C-BAF5-C86901928947}" type="presParOf" srcId="{C8222F56-159F-428C-B28E-605B9F6FE0BC}" destId="{16B7EA48-65C4-4370-9459-2CF17A08D2C1}" srcOrd="0" destOrd="0" presId="urn:microsoft.com/office/officeart/2005/8/layout/list1"/>
    <dgm:cxn modelId="{3B1F45FD-63C8-4EBD-A9ED-B0A8C6FDDB11}" type="presParOf" srcId="{C8222F56-159F-428C-B28E-605B9F6FE0BC}" destId="{ED6F2574-97C8-4CFA-9846-62446A338114}" srcOrd="1" destOrd="0" presId="urn:microsoft.com/office/officeart/2005/8/layout/list1"/>
    <dgm:cxn modelId="{7EB989F2-1A5F-4B27-BDFA-F12DB1F9A927}" type="presParOf" srcId="{CCD9B501-C307-49D9-A114-083E7348110B}" destId="{2430E247-7D83-462C-873C-F18759D81825}" srcOrd="1" destOrd="0" presId="urn:microsoft.com/office/officeart/2005/8/layout/list1"/>
    <dgm:cxn modelId="{78B38FA9-3C1A-404D-B4CA-447E2F6E1F0D}" type="presParOf" srcId="{CCD9B501-C307-49D9-A114-083E7348110B}" destId="{CE88CEE7-7884-4242-AB5A-F7D0B63783BB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2A54359-9DE2-48CB-B394-3E355985F80B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1AB8F01A-7582-47D5-A4B9-B25F6ED16811}">
      <dgm:prSet phldrT="[Text]"/>
      <dgm:spPr/>
      <dgm:t>
        <a:bodyPr/>
        <a:lstStyle/>
        <a:p>
          <a:r>
            <a:rPr lang="en-US" b="1" dirty="0"/>
            <a:t>DIT. WASKOBAN</a:t>
          </a:r>
        </a:p>
      </dgm:t>
    </dgm:pt>
    <dgm:pt modelId="{4E79F764-B27A-40FE-9E46-5B2C6DA135A4}" type="parTrans" cxnId="{ED3CEE3C-BD8E-4DC2-8193-39571AB3C249}">
      <dgm:prSet/>
      <dgm:spPr/>
      <dgm:t>
        <a:bodyPr/>
        <a:lstStyle/>
        <a:p>
          <a:endParaRPr lang="en-US"/>
        </a:p>
      </dgm:t>
    </dgm:pt>
    <dgm:pt modelId="{58DA75E7-4773-4A88-B86C-975CFFF431C4}" type="sibTrans" cxnId="{ED3CEE3C-BD8E-4DC2-8193-39571AB3C249}">
      <dgm:prSet/>
      <dgm:spPr/>
      <dgm:t>
        <a:bodyPr/>
        <a:lstStyle/>
        <a:p>
          <a:endParaRPr lang="en-US"/>
        </a:p>
      </dgm:t>
    </dgm:pt>
    <dgm:pt modelId="{5D792453-3E61-4A04-9F41-4F7EBD7BDE10}">
      <dgm:prSet phldrT="[Text]"/>
      <dgm:spPr/>
      <dgm:t>
        <a:bodyPr/>
        <a:lstStyle/>
        <a:p>
          <a:r>
            <a:rPr lang="en-US" b="1" i="0" u="none" dirty="0" err="1"/>
            <a:t>Permendagri</a:t>
          </a:r>
          <a:r>
            <a:rPr lang="en-US" b="1" i="0" u="none" dirty="0"/>
            <a:t> </a:t>
          </a:r>
          <a:r>
            <a:rPr lang="en-US" b="1" i="0" u="none" dirty="0" err="1"/>
            <a:t>Tentang</a:t>
          </a:r>
          <a:r>
            <a:rPr lang="en-US" b="1" i="0" u="none" dirty="0"/>
            <a:t> </a:t>
          </a:r>
          <a:r>
            <a:rPr lang="en-US" b="1" i="0" u="none" dirty="0" err="1"/>
            <a:t>Pedoman</a:t>
          </a:r>
          <a:r>
            <a:rPr lang="en-US" b="1" i="0" u="none" dirty="0"/>
            <a:t> Dan </a:t>
          </a:r>
          <a:r>
            <a:rPr lang="en-US" b="1" i="0" u="none" dirty="0" err="1"/>
            <a:t>Standar</a:t>
          </a:r>
          <a:r>
            <a:rPr lang="en-US" b="1" i="0" u="none" dirty="0"/>
            <a:t> </a:t>
          </a:r>
          <a:r>
            <a:rPr lang="en-US" b="1" i="0" u="none" dirty="0" err="1"/>
            <a:t>Pelayanan</a:t>
          </a:r>
          <a:r>
            <a:rPr lang="en-US" b="1" i="0" u="none" dirty="0"/>
            <a:t> </a:t>
          </a:r>
          <a:r>
            <a:rPr lang="en-US" b="1" i="0" u="none" dirty="0" err="1"/>
            <a:t>Perkotaan</a:t>
          </a:r>
          <a:endParaRPr lang="en-US" b="1" dirty="0"/>
        </a:p>
      </dgm:t>
    </dgm:pt>
    <dgm:pt modelId="{AF5B56C4-1C9B-44CF-8C60-38121F6C0E02}" type="sibTrans" cxnId="{44C737B8-7280-432B-A6FF-BC94D55C69DD}">
      <dgm:prSet/>
      <dgm:spPr/>
      <dgm:t>
        <a:bodyPr/>
        <a:lstStyle/>
        <a:p>
          <a:endParaRPr lang="en-US"/>
        </a:p>
      </dgm:t>
    </dgm:pt>
    <dgm:pt modelId="{92DDF365-832C-4EAF-9069-B8A611BADBC5}" type="parTrans" cxnId="{44C737B8-7280-432B-A6FF-BC94D55C69DD}">
      <dgm:prSet/>
      <dgm:spPr/>
      <dgm:t>
        <a:bodyPr/>
        <a:lstStyle/>
        <a:p>
          <a:endParaRPr lang="en-US"/>
        </a:p>
      </dgm:t>
    </dgm:pt>
    <dgm:pt modelId="{FEB24136-C184-4109-9B10-1672AF15F74C}">
      <dgm:prSet phldrT="[Text]"/>
      <dgm:spPr/>
      <dgm:t>
        <a:bodyPr/>
        <a:lstStyle/>
        <a:p>
          <a:r>
            <a:rPr lang="fi-FI" b="1" i="0" u="none" dirty="0"/>
            <a:t>Permendagri Tentang Kerjasama Pengelolaan Perkotaan</a:t>
          </a:r>
          <a:endParaRPr lang="fi-FI" b="1" dirty="0"/>
        </a:p>
      </dgm:t>
    </dgm:pt>
    <dgm:pt modelId="{78263C60-61DB-48EC-8B86-FB32CB428168}" type="sibTrans" cxnId="{A25C2C62-8596-4B56-9B51-F837E41A853C}">
      <dgm:prSet/>
      <dgm:spPr/>
      <dgm:t>
        <a:bodyPr/>
        <a:lstStyle/>
        <a:p>
          <a:endParaRPr lang="en-US"/>
        </a:p>
      </dgm:t>
    </dgm:pt>
    <dgm:pt modelId="{5B7195FF-CB7E-408E-B6C3-9A1C450B5765}" type="parTrans" cxnId="{A25C2C62-8596-4B56-9B51-F837E41A853C}">
      <dgm:prSet/>
      <dgm:spPr/>
      <dgm:t>
        <a:bodyPr/>
        <a:lstStyle/>
        <a:p>
          <a:endParaRPr lang="en-US"/>
        </a:p>
      </dgm:t>
    </dgm:pt>
    <dgm:pt modelId="{84D02479-7907-4DB4-AA6A-C209CB85A921}">
      <dgm:prSet phldrT="[Text]"/>
      <dgm:spPr/>
      <dgm:t>
        <a:bodyPr/>
        <a:lstStyle/>
        <a:p>
          <a:r>
            <a:rPr lang="sv-SE" b="1" i="0" u="none" dirty="0"/>
            <a:t>Rumusan SPP Dalam Mendukung Penyelenggaraan Perkotaan Berkelanjutan</a:t>
          </a:r>
          <a:endParaRPr lang="en-US" b="1" dirty="0"/>
        </a:p>
      </dgm:t>
    </dgm:pt>
    <dgm:pt modelId="{1D87CD17-A313-401A-94A1-99EF2B413937}" type="sibTrans" cxnId="{18B67DB2-B4BA-4058-AC36-3603CB4C865E}">
      <dgm:prSet/>
      <dgm:spPr/>
      <dgm:t>
        <a:bodyPr/>
        <a:lstStyle/>
        <a:p>
          <a:endParaRPr lang="en-US"/>
        </a:p>
      </dgm:t>
    </dgm:pt>
    <dgm:pt modelId="{A480518A-221F-418C-9ED3-2C5F87E93885}" type="parTrans" cxnId="{18B67DB2-B4BA-4058-AC36-3603CB4C865E}">
      <dgm:prSet/>
      <dgm:spPr/>
      <dgm:t>
        <a:bodyPr/>
        <a:lstStyle/>
        <a:p>
          <a:endParaRPr lang="en-US"/>
        </a:p>
      </dgm:t>
    </dgm:pt>
    <dgm:pt modelId="{F5037BBF-9A1C-4C78-96C6-FB2706089128}" type="pres">
      <dgm:prSet presAssocID="{92A54359-9DE2-48CB-B394-3E355985F80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8ABE1F-96DD-41C0-9715-11BBF0F7C781}" type="pres">
      <dgm:prSet presAssocID="{1AB8F01A-7582-47D5-A4B9-B25F6ED16811}" presName="parentLin" presStyleCnt="0"/>
      <dgm:spPr/>
    </dgm:pt>
    <dgm:pt modelId="{1C40DE27-D4DC-49CC-9F4F-077A6AFF760D}" type="pres">
      <dgm:prSet presAssocID="{1AB8F01A-7582-47D5-A4B9-B25F6ED16811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BB730D33-B9C1-47C1-8261-C6D1356B480C}" type="pres">
      <dgm:prSet presAssocID="{1AB8F01A-7582-47D5-A4B9-B25F6ED1681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14EAC8-EFF4-4D23-A473-EA43425BF1E5}" type="pres">
      <dgm:prSet presAssocID="{1AB8F01A-7582-47D5-A4B9-B25F6ED16811}" presName="negativeSpace" presStyleCnt="0"/>
      <dgm:spPr/>
    </dgm:pt>
    <dgm:pt modelId="{C3FCC0BE-7582-42CA-B57F-7D7AB4B4B961}" type="pres">
      <dgm:prSet presAssocID="{1AB8F01A-7582-47D5-A4B9-B25F6ED16811}" presName="childText" presStyleLbl="conFgAcc1" presStyleIdx="0" presStyleCnt="1" custLinFactY="100000" custLinFactNeighborX="-754" custLinFactNeighborY="1078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8B67DB2-B4BA-4058-AC36-3603CB4C865E}" srcId="{1AB8F01A-7582-47D5-A4B9-B25F6ED16811}" destId="{84D02479-7907-4DB4-AA6A-C209CB85A921}" srcOrd="2" destOrd="0" parTransId="{A480518A-221F-418C-9ED3-2C5F87E93885}" sibTransId="{1D87CD17-A313-401A-94A1-99EF2B413937}"/>
    <dgm:cxn modelId="{BC555488-BABC-4030-8014-620C27B3D82B}" type="presOf" srcId="{1AB8F01A-7582-47D5-A4B9-B25F6ED16811}" destId="{1C40DE27-D4DC-49CC-9F4F-077A6AFF760D}" srcOrd="0" destOrd="0" presId="urn:microsoft.com/office/officeart/2005/8/layout/list1"/>
    <dgm:cxn modelId="{ED3CEE3C-BD8E-4DC2-8193-39571AB3C249}" srcId="{92A54359-9DE2-48CB-B394-3E355985F80B}" destId="{1AB8F01A-7582-47D5-A4B9-B25F6ED16811}" srcOrd="0" destOrd="0" parTransId="{4E79F764-B27A-40FE-9E46-5B2C6DA135A4}" sibTransId="{58DA75E7-4773-4A88-B86C-975CFFF431C4}"/>
    <dgm:cxn modelId="{16F34378-2884-4EAF-A10F-592B0DDAAE5C}" type="presOf" srcId="{92A54359-9DE2-48CB-B394-3E355985F80B}" destId="{F5037BBF-9A1C-4C78-96C6-FB2706089128}" srcOrd="0" destOrd="0" presId="urn:microsoft.com/office/officeart/2005/8/layout/list1"/>
    <dgm:cxn modelId="{773A24D7-0817-44AC-A538-08065B2F97D2}" type="presOf" srcId="{5D792453-3E61-4A04-9F41-4F7EBD7BDE10}" destId="{C3FCC0BE-7582-42CA-B57F-7D7AB4B4B961}" srcOrd="0" destOrd="0" presId="urn:microsoft.com/office/officeart/2005/8/layout/list1"/>
    <dgm:cxn modelId="{44C737B8-7280-432B-A6FF-BC94D55C69DD}" srcId="{1AB8F01A-7582-47D5-A4B9-B25F6ED16811}" destId="{5D792453-3E61-4A04-9F41-4F7EBD7BDE10}" srcOrd="0" destOrd="0" parTransId="{92DDF365-832C-4EAF-9069-B8A611BADBC5}" sibTransId="{AF5B56C4-1C9B-44CF-8C60-38121F6C0E02}"/>
    <dgm:cxn modelId="{1E482D80-658B-4355-BD6C-B187A99F078D}" type="presOf" srcId="{1AB8F01A-7582-47D5-A4B9-B25F6ED16811}" destId="{BB730D33-B9C1-47C1-8261-C6D1356B480C}" srcOrd="1" destOrd="0" presId="urn:microsoft.com/office/officeart/2005/8/layout/list1"/>
    <dgm:cxn modelId="{70E24252-28E5-42FE-BDC6-CC334AC3C954}" type="presOf" srcId="{84D02479-7907-4DB4-AA6A-C209CB85A921}" destId="{C3FCC0BE-7582-42CA-B57F-7D7AB4B4B961}" srcOrd="0" destOrd="2" presId="urn:microsoft.com/office/officeart/2005/8/layout/list1"/>
    <dgm:cxn modelId="{A25C2C62-8596-4B56-9B51-F837E41A853C}" srcId="{1AB8F01A-7582-47D5-A4B9-B25F6ED16811}" destId="{FEB24136-C184-4109-9B10-1672AF15F74C}" srcOrd="1" destOrd="0" parTransId="{5B7195FF-CB7E-408E-B6C3-9A1C450B5765}" sibTransId="{78263C60-61DB-48EC-8B86-FB32CB428168}"/>
    <dgm:cxn modelId="{70D3FDD7-F925-4519-83BC-33F5B61D9176}" type="presOf" srcId="{FEB24136-C184-4109-9B10-1672AF15F74C}" destId="{C3FCC0BE-7582-42CA-B57F-7D7AB4B4B961}" srcOrd="0" destOrd="1" presId="urn:microsoft.com/office/officeart/2005/8/layout/list1"/>
    <dgm:cxn modelId="{C6D45EA4-3EBD-499C-BDAD-B56DAF4BA05E}" type="presParOf" srcId="{F5037BBF-9A1C-4C78-96C6-FB2706089128}" destId="{378ABE1F-96DD-41C0-9715-11BBF0F7C781}" srcOrd="0" destOrd="0" presId="urn:microsoft.com/office/officeart/2005/8/layout/list1"/>
    <dgm:cxn modelId="{3D95AFA9-6B94-4C22-8C53-926B85F47A32}" type="presParOf" srcId="{378ABE1F-96DD-41C0-9715-11BBF0F7C781}" destId="{1C40DE27-D4DC-49CC-9F4F-077A6AFF760D}" srcOrd="0" destOrd="0" presId="urn:microsoft.com/office/officeart/2005/8/layout/list1"/>
    <dgm:cxn modelId="{BB98A999-29C4-4FB5-8E1F-AE836BF690B1}" type="presParOf" srcId="{378ABE1F-96DD-41C0-9715-11BBF0F7C781}" destId="{BB730D33-B9C1-47C1-8261-C6D1356B480C}" srcOrd="1" destOrd="0" presId="urn:microsoft.com/office/officeart/2005/8/layout/list1"/>
    <dgm:cxn modelId="{C52A0E37-E1A9-48E7-8541-1CB5BABB7A66}" type="presParOf" srcId="{F5037BBF-9A1C-4C78-96C6-FB2706089128}" destId="{3614EAC8-EFF4-4D23-A473-EA43425BF1E5}" srcOrd="1" destOrd="0" presId="urn:microsoft.com/office/officeart/2005/8/layout/list1"/>
    <dgm:cxn modelId="{60268BCB-C098-4C89-A937-92C567893CFA}" type="presParOf" srcId="{F5037BBF-9A1C-4C78-96C6-FB2706089128}" destId="{C3FCC0BE-7582-42CA-B57F-7D7AB4B4B96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2A54359-9DE2-48CB-B394-3E355985F80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AB8F01A-7582-47D5-A4B9-B25F6ED16811}">
      <dgm:prSet phldrT="[Text]"/>
      <dgm:spPr/>
      <dgm:t>
        <a:bodyPr/>
        <a:lstStyle/>
        <a:p>
          <a:r>
            <a:rPr lang="en-US" b="1" dirty="0"/>
            <a:t>DIT. TOPOBAD</a:t>
          </a:r>
        </a:p>
      </dgm:t>
    </dgm:pt>
    <dgm:pt modelId="{4E79F764-B27A-40FE-9E46-5B2C6DA135A4}" type="parTrans" cxnId="{ED3CEE3C-BD8E-4DC2-8193-39571AB3C249}">
      <dgm:prSet/>
      <dgm:spPr/>
      <dgm:t>
        <a:bodyPr/>
        <a:lstStyle/>
        <a:p>
          <a:endParaRPr lang="en-US"/>
        </a:p>
      </dgm:t>
    </dgm:pt>
    <dgm:pt modelId="{58DA75E7-4773-4A88-B86C-975CFFF431C4}" type="sibTrans" cxnId="{ED3CEE3C-BD8E-4DC2-8193-39571AB3C249}">
      <dgm:prSet/>
      <dgm:spPr/>
      <dgm:t>
        <a:bodyPr/>
        <a:lstStyle/>
        <a:p>
          <a:endParaRPr lang="en-US"/>
        </a:p>
      </dgm:t>
    </dgm:pt>
    <dgm:pt modelId="{5D792453-3E61-4A04-9F41-4F7EBD7BDE10}">
      <dgm:prSet phldrT="[Text]"/>
      <dgm:spPr/>
      <dgm:t>
        <a:bodyPr/>
        <a:lstStyle/>
        <a:p>
          <a:r>
            <a:rPr lang="en-US" b="1" i="0" u="none" dirty="0" err="1"/>
            <a:t>Permendagri</a:t>
          </a:r>
          <a:r>
            <a:rPr lang="en-US" b="1" i="0" u="none" dirty="0"/>
            <a:t> </a:t>
          </a:r>
          <a:r>
            <a:rPr lang="en-US" b="1" i="0" u="none" dirty="0" err="1"/>
            <a:t>Tentang</a:t>
          </a:r>
          <a:r>
            <a:rPr lang="en-US" b="1" i="0" u="none" dirty="0"/>
            <a:t> </a:t>
          </a:r>
          <a:r>
            <a:rPr lang="en-US" b="1" i="0" u="none" dirty="0" err="1"/>
            <a:t>Kode</a:t>
          </a:r>
          <a:r>
            <a:rPr lang="en-US" b="1" i="0" u="none" dirty="0"/>
            <a:t> Dan Data Wilayah </a:t>
          </a:r>
          <a:r>
            <a:rPr lang="en-US" b="1" i="0" u="none" dirty="0" err="1"/>
            <a:t>Administrasi</a:t>
          </a:r>
          <a:r>
            <a:rPr lang="en-US" b="1" i="0" u="none" dirty="0"/>
            <a:t> </a:t>
          </a:r>
          <a:r>
            <a:rPr lang="en-US" b="1" i="0" u="none" dirty="0" err="1"/>
            <a:t>Pemerintahan</a:t>
          </a:r>
          <a:r>
            <a:rPr lang="en-US" b="1" i="0" u="none" dirty="0"/>
            <a:t> (2 </a:t>
          </a:r>
          <a:r>
            <a:rPr lang="en-US" b="1" i="0" u="none" dirty="0" err="1"/>
            <a:t>Permendagri</a:t>
          </a:r>
          <a:r>
            <a:rPr lang="en-US" b="1" i="0" u="none" dirty="0"/>
            <a:t>)</a:t>
          </a:r>
          <a:endParaRPr lang="en-US" b="1" dirty="0"/>
        </a:p>
      </dgm:t>
    </dgm:pt>
    <dgm:pt modelId="{92DDF365-832C-4EAF-9069-B8A611BADBC5}" type="parTrans" cxnId="{44C737B8-7280-432B-A6FF-BC94D55C69DD}">
      <dgm:prSet/>
      <dgm:spPr/>
      <dgm:t>
        <a:bodyPr/>
        <a:lstStyle/>
        <a:p>
          <a:endParaRPr lang="en-US"/>
        </a:p>
      </dgm:t>
    </dgm:pt>
    <dgm:pt modelId="{AF5B56C4-1C9B-44CF-8C60-38121F6C0E02}" type="sibTrans" cxnId="{44C737B8-7280-432B-A6FF-BC94D55C69DD}">
      <dgm:prSet/>
      <dgm:spPr/>
      <dgm:t>
        <a:bodyPr/>
        <a:lstStyle/>
        <a:p>
          <a:endParaRPr lang="en-US"/>
        </a:p>
      </dgm:t>
    </dgm:pt>
    <dgm:pt modelId="{1AE1DAD3-7353-438A-9774-E50587289777}">
      <dgm:prSet phldrT="[Text]"/>
      <dgm:spPr/>
      <dgm:t>
        <a:bodyPr/>
        <a:lstStyle/>
        <a:p>
          <a:r>
            <a:rPr lang="en-US" b="1" dirty="0" err="1"/>
            <a:t>Rumusan</a:t>
          </a:r>
          <a:r>
            <a:rPr lang="en-US" b="1" dirty="0"/>
            <a:t> </a:t>
          </a:r>
          <a:r>
            <a:rPr lang="en-US" b="1" dirty="0" err="1"/>
            <a:t>Kebijakan</a:t>
          </a:r>
          <a:r>
            <a:rPr lang="en-US" b="1" dirty="0"/>
            <a:t> </a:t>
          </a:r>
          <a:r>
            <a:rPr lang="en-US" b="1" dirty="0" err="1"/>
            <a:t>Tentang</a:t>
          </a:r>
          <a:r>
            <a:rPr lang="en-US" b="1" dirty="0"/>
            <a:t>  Batas Daerah (30 </a:t>
          </a:r>
          <a:r>
            <a:rPr lang="en-US" b="1" dirty="0" err="1"/>
            <a:t>Rumusan</a:t>
          </a:r>
          <a:r>
            <a:rPr lang="en-US" b="1" dirty="0"/>
            <a:t>)</a:t>
          </a:r>
        </a:p>
      </dgm:t>
    </dgm:pt>
    <dgm:pt modelId="{4C805E16-3287-4030-8A93-5CF74A2C75CF}" type="sibTrans" cxnId="{4338931E-091E-44E5-A6B0-36C3505184E5}">
      <dgm:prSet/>
      <dgm:spPr/>
      <dgm:t>
        <a:bodyPr/>
        <a:lstStyle/>
        <a:p>
          <a:endParaRPr lang="en-US"/>
        </a:p>
      </dgm:t>
    </dgm:pt>
    <dgm:pt modelId="{7514DA26-0294-46E4-BF35-A8E83B4E32C3}" type="parTrans" cxnId="{4338931E-091E-44E5-A6B0-36C3505184E5}">
      <dgm:prSet/>
      <dgm:spPr/>
      <dgm:t>
        <a:bodyPr/>
        <a:lstStyle/>
        <a:p>
          <a:endParaRPr lang="en-US"/>
        </a:p>
      </dgm:t>
    </dgm:pt>
    <dgm:pt modelId="{F5037BBF-9A1C-4C78-96C6-FB2706089128}" type="pres">
      <dgm:prSet presAssocID="{92A54359-9DE2-48CB-B394-3E355985F80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8ABE1F-96DD-41C0-9715-11BBF0F7C781}" type="pres">
      <dgm:prSet presAssocID="{1AB8F01A-7582-47D5-A4B9-B25F6ED16811}" presName="parentLin" presStyleCnt="0"/>
      <dgm:spPr/>
    </dgm:pt>
    <dgm:pt modelId="{1C40DE27-D4DC-49CC-9F4F-077A6AFF760D}" type="pres">
      <dgm:prSet presAssocID="{1AB8F01A-7582-47D5-A4B9-B25F6ED16811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BB730D33-B9C1-47C1-8261-C6D1356B480C}" type="pres">
      <dgm:prSet presAssocID="{1AB8F01A-7582-47D5-A4B9-B25F6ED1681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14EAC8-EFF4-4D23-A473-EA43425BF1E5}" type="pres">
      <dgm:prSet presAssocID="{1AB8F01A-7582-47D5-A4B9-B25F6ED16811}" presName="negativeSpace" presStyleCnt="0"/>
      <dgm:spPr/>
    </dgm:pt>
    <dgm:pt modelId="{C3FCC0BE-7582-42CA-B57F-7D7AB4B4B961}" type="pres">
      <dgm:prSet presAssocID="{1AB8F01A-7582-47D5-A4B9-B25F6ED16811}" presName="childText" presStyleLbl="conFgAcc1" presStyleIdx="0" presStyleCnt="1" custLinFactY="99709" custLinFactNeighborX="4342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FCBD10F-8DCF-44DB-A6FF-DC33ABBE17F3}" type="presOf" srcId="{1AE1DAD3-7353-438A-9774-E50587289777}" destId="{C3FCC0BE-7582-42CA-B57F-7D7AB4B4B961}" srcOrd="0" destOrd="1" presId="urn:microsoft.com/office/officeart/2005/8/layout/list1"/>
    <dgm:cxn modelId="{BC555488-BABC-4030-8014-620C27B3D82B}" type="presOf" srcId="{1AB8F01A-7582-47D5-A4B9-B25F6ED16811}" destId="{1C40DE27-D4DC-49CC-9F4F-077A6AFF760D}" srcOrd="0" destOrd="0" presId="urn:microsoft.com/office/officeart/2005/8/layout/list1"/>
    <dgm:cxn modelId="{4338931E-091E-44E5-A6B0-36C3505184E5}" srcId="{1AB8F01A-7582-47D5-A4B9-B25F6ED16811}" destId="{1AE1DAD3-7353-438A-9774-E50587289777}" srcOrd="1" destOrd="0" parTransId="{7514DA26-0294-46E4-BF35-A8E83B4E32C3}" sibTransId="{4C805E16-3287-4030-8A93-5CF74A2C75CF}"/>
    <dgm:cxn modelId="{ED3CEE3C-BD8E-4DC2-8193-39571AB3C249}" srcId="{92A54359-9DE2-48CB-B394-3E355985F80B}" destId="{1AB8F01A-7582-47D5-A4B9-B25F6ED16811}" srcOrd="0" destOrd="0" parTransId="{4E79F764-B27A-40FE-9E46-5B2C6DA135A4}" sibTransId="{58DA75E7-4773-4A88-B86C-975CFFF431C4}"/>
    <dgm:cxn modelId="{16F34378-2884-4EAF-A10F-592B0DDAAE5C}" type="presOf" srcId="{92A54359-9DE2-48CB-B394-3E355985F80B}" destId="{F5037BBF-9A1C-4C78-96C6-FB2706089128}" srcOrd="0" destOrd="0" presId="urn:microsoft.com/office/officeart/2005/8/layout/list1"/>
    <dgm:cxn modelId="{773A24D7-0817-44AC-A538-08065B2F97D2}" type="presOf" srcId="{5D792453-3E61-4A04-9F41-4F7EBD7BDE10}" destId="{C3FCC0BE-7582-42CA-B57F-7D7AB4B4B961}" srcOrd="0" destOrd="0" presId="urn:microsoft.com/office/officeart/2005/8/layout/list1"/>
    <dgm:cxn modelId="{44C737B8-7280-432B-A6FF-BC94D55C69DD}" srcId="{1AB8F01A-7582-47D5-A4B9-B25F6ED16811}" destId="{5D792453-3E61-4A04-9F41-4F7EBD7BDE10}" srcOrd="0" destOrd="0" parTransId="{92DDF365-832C-4EAF-9069-B8A611BADBC5}" sibTransId="{AF5B56C4-1C9B-44CF-8C60-38121F6C0E02}"/>
    <dgm:cxn modelId="{1E482D80-658B-4355-BD6C-B187A99F078D}" type="presOf" srcId="{1AB8F01A-7582-47D5-A4B9-B25F6ED16811}" destId="{BB730D33-B9C1-47C1-8261-C6D1356B480C}" srcOrd="1" destOrd="0" presId="urn:microsoft.com/office/officeart/2005/8/layout/list1"/>
    <dgm:cxn modelId="{C6D45EA4-3EBD-499C-BDAD-B56DAF4BA05E}" type="presParOf" srcId="{F5037BBF-9A1C-4C78-96C6-FB2706089128}" destId="{378ABE1F-96DD-41C0-9715-11BBF0F7C781}" srcOrd="0" destOrd="0" presId="urn:microsoft.com/office/officeart/2005/8/layout/list1"/>
    <dgm:cxn modelId="{3D95AFA9-6B94-4C22-8C53-926B85F47A32}" type="presParOf" srcId="{378ABE1F-96DD-41C0-9715-11BBF0F7C781}" destId="{1C40DE27-D4DC-49CC-9F4F-077A6AFF760D}" srcOrd="0" destOrd="0" presId="urn:microsoft.com/office/officeart/2005/8/layout/list1"/>
    <dgm:cxn modelId="{BB98A999-29C4-4FB5-8E1F-AE836BF690B1}" type="presParOf" srcId="{378ABE1F-96DD-41C0-9715-11BBF0F7C781}" destId="{BB730D33-B9C1-47C1-8261-C6D1356B480C}" srcOrd="1" destOrd="0" presId="urn:microsoft.com/office/officeart/2005/8/layout/list1"/>
    <dgm:cxn modelId="{C52A0E37-E1A9-48E7-8541-1CB5BABB7A66}" type="presParOf" srcId="{F5037BBF-9A1C-4C78-96C6-FB2706089128}" destId="{3614EAC8-EFF4-4D23-A473-EA43425BF1E5}" srcOrd="1" destOrd="0" presId="urn:microsoft.com/office/officeart/2005/8/layout/list1"/>
    <dgm:cxn modelId="{60268BCB-C098-4C89-A937-92C567893CFA}" type="presParOf" srcId="{F5037BBF-9A1C-4C78-96C6-FB2706089128}" destId="{C3FCC0BE-7582-42CA-B57F-7D7AB4B4B961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9DA9E2-4650-4D6C-B67A-468F3EC1D890}">
      <dsp:nvSpPr>
        <dsp:cNvPr id="0" name=""/>
        <dsp:cNvSpPr/>
      </dsp:nvSpPr>
      <dsp:spPr>
        <a:xfrm>
          <a:off x="0" y="370873"/>
          <a:ext cx="10397724" cy="2910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6979" tIns="458216" rIns="806979" bIns="156464" numCol="1" spcCol="1270" anchor="t" anchorCtr="0">
          <a:noAutofit/>
        </a:bodyPr>
        <a:lstStyle/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200" b="1" kern="1200" dirty="0">
              <a:solidFill>
                <a:schemeClr val="accent1">
                  <a:lumMod val="75000"/>
                </a:schemeClr>
              </a:solidFill>
            </a:rPr>
            <a:t>Peraturan Pemerintah Nomor 17 Tahun 2018 Tentang Kecamatan</a:t>
          </a:r>
          <a:endParaRPr lang="en-US" sz="2200" b="1" kern="1200" dirty="0">
            <a:solidFill>
              <a:schemeClr val="accent1">
                <a:lumMod val="75000"/>
              </a:schemeClr>
            </a:solidFill>
          </a:endParaRPr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200" b="1" i="0" u="none" kern="1200" dirty="0">
              <a:solidFill>
                <a:schemeClr val="accent1">
                  <a:lumMod val="75000"/>
                </a:schemeClr>
              </a:solidFill>
            </a:rPr>
            <a:t>Peraturan Pemerintah Nomor 28 Tahun 2018 Tentang Kerja Sama Antar </a:t>
          </a:r>
          <a:r>
            <a:rPr lang="en-US" sz="2200" b="1" i="0" u="none" kern="1200" dirty="0">
              <a:solidFill>
                <a:schemeClr val="accent1">
                  <a:lumMod val="75000"/>
                </a:schemeClr>
              </a:solidFill>
            </a:rPr>
            <a:t>Daerah</a:t>
          </a:r>
          <a:endParaRPr lang="en-US" sz="2200" b="1" kern="1200" dirty="0">
            <a:solidFill>
              <a:schemeClr val="accent1">
                <a:lumMod val="75000"/>
              </a:schemeClr>
            </a:solidFill>
          </a:endParaRPr>
        </a:p>
        <a:p>
          <a:pPr marL="228600" lvl="1" indent="-228600" algn="just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b="1" i="0" u="none" kern="1200" dirty="0">
              <a:solidFill>
                <a:schemeClr val="accent1">
                  <a:lumMod val="75000"/>
                </a:schemeClr>
              </a:solidFill>
            </a:rPr>
            <a:t>Per</a:t>
          </a:r>
          <a:r>
            <a:rPr lang="id-ID" sz="2200" b="1" i="0" u="none" kern="1200" dirty="0">
              <a:solidFill>
                <a:schemeClr val="accent1">
                  <a:lumMod val="75000"/>
                </a:schemeClr>
              </a:solidFill>
            </a:rPr>
            <a:t>aturan Pemerintah Nomor 33 Tahun 2018 Tentang Pelaksanaan Tugas dan Wewenang Gubernur sebagai Wakil Pemerintah Pusat di Daerah</a:t>
          </a:r>
          <a:endParaRPr lang="en-US" sz="22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0" y="370873"/>
        <a:ext cx="10397724" cy="2910600"/>
      </dsp:txXfrm>
    </dsp:sp>
    <dsp:sp modelId="{1B3C4E56-039B-4C57-A7FF-E7B9307571AF}">
      <dsp:nvSpPr>
        <dsp:cNvPr id="0" name=""/>
        <dsp:cNvSpPr/>
      </dsp:nvSpPr>
      <dsp:spPr>
        <a:xfrm>
          <a:off x="519886" y="46153"/>
          <a:ext cx="7278407" cy="64944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5106" tIns="0" rIns="275106" bIns="0" numCol="1" spcCol="1270" anchor="ctr" anchorCtr="0">
          <a:noAutofit/>
        </a:bodyPr>
        <a:lstStyle/>
        <a:p>
          <a:pPr lvl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/>
            <a:t>DIREKTORAT DEKON </a:t>
          </a:r>
        </a:p>
      </dsp:txBody>
      <dsp:txXfrm>
        <a:off x="551589" y="77856"/>
        <a:ext cx="7215001" cy="586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CC0BE-7582-42CA-B57F-7D7AB4B4B961}">
      <dsp:nvSpPr>
        <dsp:cNvPr id="0" name=""/>
        <dsp:cNvSpPr/>
      </dsp:nvSpPr>
      <dsp:spPr>
        <a:xfrm>
          <a:off x="0" y="337832"/>
          <a:ext cx="10075863" cy="4476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1999" tIns="604012" rIns="781999" bIns="99568" numCol="1" spcCol="1270" anchor="t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1400" b="1" i="0" u="none" kern="1200" dirty="0">
              <a:solidFill>
                <a:schemeClr val="accent1">
                  <a:lumMod val="75000"/>
                </a:schemeClr>
              </a:solidFill>
            </a:rPr>
            <a:t>Peraturan Pemerintah Nomor  2 Tahun 2018 Tentang Standar Pelayanan Minimal</a:t>
          </a:r>
          <a:endParaRPr lang="en-US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Jabatan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Fungsional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Polisi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Pamong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Praja</a:t>
          </a:r>
          <a:endParaRPr lang="en-US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400" b="1" i="0" u="none" kern="1200" dirty="0">
              <a:solidFill>
                <a:schemeClr val="accent1">
                  <a:lumMod val="75000"/>
                </a:schemeClr>
              </a:solidFill>
            </a:rPr>
            <a:t>Revisi Permendagri No.60 Tahun 2012 Tentang Pedoman Penetapan Jumlah Polisi Pamong Praja</a:t>
          </a:r>
          <a:endParaRPr lang="it-IT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400" b="1" i="0" u="none" kern="1200" dirty="0">
              <a:solidFill>
                <a:schemeClr val="accent1">
                  <a:lumMod val="75000"/>
                </a:schemeClr>
              </a:solidFill>
            </a:rPr>
            <a:t>Revisi Peraturan Bersama Menteri Dalam Negeri Dan BKN No. 34 Tahun 2015 Dan No.9 Tahun 2015</a:t>
          </a:r>
          <a:endParaRPr lang="it-IT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Kode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Etik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Dan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Etika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Profesi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Satuan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Polisi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Pamong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Praja</a:t>
          </a:r>
          <a:endParaRPr lang="en-US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SOP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Satuan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Polisi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Pamong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Praja</a:t>
          </a:r>
          <a:endParaRPr lang="en-US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n-NO" sz="1400" b="1" i="0" u="none" kern="1200" dirty="0">
              <a:solidFill>
                <a:schemeClr val="accent1">
                  <a:lumMod val="75000"/>
                </a:schemeClr>
              </a:solidFill>
            </a:rPr>
            <a:t>Permendagri Tentang Sarana Dan Prasarana Dan Standar Perlengkapan Satuan Satuan Polisi Pamong Praja</a:t>
          </a:r>
          <a:endParaRPr lang="nn-NO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Pedoman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Penyusunan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SPM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Bagi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Satpol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PP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Pengganti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Nomor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69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Tahun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2012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Perubahan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62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Tahun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2008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SPM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Bidang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Pemerintahan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Dalam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Negeri</a:t>
          </a:r>
          <a:endParaRPr lang="en-US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Pedoman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Pakaian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Seragam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/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Dinas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,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Atribut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,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Perlengkapan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Dan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Peralatan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Operasional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Aparatur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Dan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Satlinmas</a:t>
          </a:r>
          <a:endParaRPr lang="en-US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Revisi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Nomor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84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Tahun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2014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Penyelenggaraan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Perlindungan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Masyarakat</a:t>
          </a:r>
          <a:endParaRPr lang="en-US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Penyidik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Pegawai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Negri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Sipil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Di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Lingkungan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Pemerintahan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Daerah</a:t>
          </a:r>
          <a:endParaRPr lang="en-US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Pelaksanaan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Ketentraman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Dan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Ketertiban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Umum</a:t>
          </a:r>
          <a:endParaRPr lang="en-US" sz="1400" b="1" kern="1200" dirty="0">
            <a:solidFill>
              <a:schemeClr val="accent1">
                <a:lumMod val="75000"/>
              </a:schemeClr>
            </a:solidFill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Permendagri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Tentang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Sistem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Informasi</a:t>
          </a:r>
          <a:r>
            <a:rPr lang="en-US" sz="1400" b="1" i="0" u="none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en-US" sz="1400" b="1" i="0" u="none" kern="1200" dirty="0" err="1">
              <a:solidFill>
                <a:schemeClr val="accent1">
                  <a:lumMod val="75000"/>
                </a:schemeClr>
              </a:solidFill>
            </a:rPr>
            <a:t>Pelaporan</a:t>
          </a:r>
          <a:endParaRPr lang="en-US" sz="14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0" y="337832"/>
        <a:ext cx="10075863" cy="4476150"/>
      </dsp:txXfrm>
    </dsp:sp>
    <dsp:sp modelId="{BB730D33-B9C1-47C1-8261-C6D1356B480C}">
      <dsp:nvSpPr>
        <dsp:cNvPr id="0" name=""/>
        <dsp:cNvSpPr/>
      </dsp:nvSpPr>
      <dsp:spPr>
        <a:xfrm>
          <a:off x="503793" y="27706"/>
          <a:ext cx="7053104" cy="7104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591" tIns="0" rIns="266591" bIns="0" numCol="1" spcCol="1270" anchor="ctr" anchorCtr="0">
          <a:noAutofit/>
        </a:bodyPr>
        <a:lstStyle/>
        <a:p>
          <a:pPr lvl="0" algn="just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kern="1200" dirty="0"/>
            <a:t>DIT. SATPOL PP DAN LINMAS</a:t>
          </a:r>
        </a:p>
      </dsp:txBody>
      <dsp:txXfrm>
        <a:off x="538475" y="62388"/>
        <a:ext cx="6983740" cy="6410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88CEE7-7884-4242-AB5A-F7D0B63783BB}">
      <dsp:nvSpPr>
        <dsp:cNvPr id="0" name=""/>
        <dsp:cNvSpPr/>
      </dsp:nvSpPr>
      <dsp:spPr>
        <a:xfrm>
          <a:off x="0" y="280557"/>
          <a:ext cx="9394825" cy="161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143" tIns="333248" rIns="729143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i="0" u="none" kern="1200" dirty="0" err="1"/>
            <a:t>Permendagri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Tentang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Petunjuk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Teknis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Pemenuhan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Jenis</a:t>
          </a:r>
          <a:r>
            <a:rPr lang="en-US" sz="1600" b="1" i="0" u="none" kern="1200" dirty="0"/>
            <a:t> Dan </a:t>
          </a:r>
          <a:r>
            <a:rPr lang="en-US" sz="1600" b="1" i="0" u="none" kern="1200" dirty="0" err="1"/>
            <a:t>Pencapaian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Mutu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Standar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Pelayanan</a:t>
          </a:r>
          <a:r>
            <a:rPr lang="en-US" sz="1600" b="1" i="0" u="none" kern="1200" dirty="0"/>
            <a:t>  Minimal </a:t>
          </a:r>
          <a:r>
            <a:rPr lang="en-US" sz="1600" b="1" i="0" u="none" kern="1200" dirty="0" err="1"/>
            <a:t>Bidang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Penanggulangan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Bencana</a:t>
          </a:r>
          <a:r>
            <a:rPr lang="en-US" sz="1600" b="1" i="0" u="none" kern="1200" dirty="0"/>
            <a:t> Dan </a:t>
          </a:r>
          <a:r>
            <a:rPr lang="en-US" sz="1600" b="1" i="0" u="none" kern="1200" dirty="0" err="1"/>
            <a:t>Kebakaran</a:t>
          </a:r>
          <a:r>
            <a:rPr lang="en-US" sz="1600" b="1" i="0" u="none" kern="1200" dirty="0"/>
            <a:t> Daerah </a:t>
          </a:r>
          <a:r>
            <a:rPr lang="en-US" sz="1600" b="1" i="0" u="none" kern="1200" dirty="0" err="1"/>
            <a:t>Kabupaten</a:t>
          </a:r>
          <a:r>
            <a:rPr lang="en-US" sz="1600" b="1" i="0" u="none" kern="1200" dirty="0"/>
            <a:t>/Kota</a:t>
          </a:r>
          <a:endParaRPr lang="en-US" sz="1600" b="1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1" i="0" u="none" kern="1200" dirty="0" err="1"/>
            <a:t>Permendagri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Tentang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Pedoman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Standarisasi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Sarana</a:t>
          </a:r>
          <a:r>
            <a:rPr lang="en-US" sz="1600" b="1" i="0" u="none" kern="1200" dirty="0"/>
            <a:t> Dan </a:t>
          </a:r>
          <a:r>
            <a:rPr lang="en-US" sz="1600" b="1" i="0" u="none" kern="1200" dirty="0" err="1"/>
            <a:t>Prasarana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Pemadam</a:t>
          </a:r>
          <a:r>
            <a:rPr lang="en-US" sz="1600" b="1" i="0" u="none" kern="1200" dirty="0"/>
            <a:t> </a:t>
          </a:r>
          <a:r>
            <a:rPr lang="en-US" sz="1600" b="1" i="0" u="none" kern="1200" dirty="0" err="1"/>
            <a:t>Kebakaran</a:t>
          </a:r>
          <a:endParaRPr lang="en-US" sz="1600" b="1" kern="1200" dirty="0"/>
        </a:p>
      </dsp:txBody>
      <dsp:txXfrm>
        <a:off x="0" y="280557"/>
        <a:ext cx="9394825" cy="1612800"/>
      </dsp:txXfrm>
    </dsp:sp>
    <dsp:sp modelId="{ED6F2574-97C8-4CFA-9846-62446A338114}">
      <dsp:nvSpPr>
        <dsp:cNvPr id="0" name=""/>
        <dsp:cNvSpPr/>
      </dsp:nvSpPr>
      <dsp:spPr>
        <a:xfrm>
          <a:off x="469741" y="22198"/>
          <a:ext cx="6576377" cy="4723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571" tIns="0" rIns="248571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/>
            <a:t>DIT. MPBK</a:t>
          </a:r>
        </a:p>
      </dsp:txBody>
      <dsp:txXfrm>
        <a:off x="492798" y="45255"/>
        <a:ext cx="6530263" cy="4262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CC0BE-7582-42CA-B57F-7D7AB4B4B961}">
      <dsp:nvSpPr>
        <dsp:cNvPr id="0" name=""/>
        <dsp:cNvSpPr/>
      </dsp:nvSpPr>
      <dsp:spPr>
        <a:xfrm>
          <a:off x="0" y="476374"/>
          <a:ext cx="9394825" cy="1615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143" tIns="374904" rIns="729143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b="1" i="0" u="none" kern="1200" dirty="0" err="1"/>
            <a:t>Permendagri</a:t>
          </a:r>
          <a:r>
            <a:rPr lang="en-US" sz="1800" b="1" i="0" u="none" kern="1200" dirty="0"/>
            <a:t> </a:t>
          </a:r>
          <a:r>
            <a:rPr lang="en-US" sz="1800" b="1" i="0" u="none" kern="1200" dirty="0" err="1"/>
            <a:t>Tentang</a:t>
          </a:r>
          <a:r>
            <a:rPr lang="en-US" sz="1800" b="1" i="0" u="none" kern="1200" dirty="0"/>
            <a:t> </a:t>
          </a:r>
          <a:r>
            <a:rPr lang="en-US" sz="1800" b="1" i="0" u="none" kern="1200" dirty="0" err="1"/>
            <a:t>Pedoman</a:t>
          </a:r>
          <a:r>
            <a:rPr lang="en-US" sz="1800" b="1" i="0" u="none" kern="1200" dirty="0"/>
            <a:t> Dan </a:t>
          </a:r>
          <a:r>
            <a:rPr lang="en-US" sz="1800" b="1" i="0" u="none" kern="1200" dirty="0" err="1"/>
            <a:t>Standar</a:t>
          </a:r>
          <a:r>
            <a:rPr lang="en-US" sz="1800" b="1" i="0" u="none" kern="1200" dirty="0"/>
            <a:t> </a:t>
          </a:r>
          <a:r>
            <a:rPr lang="en-US" sz="1800" b="1" i="0" u="none" kern="1200" dirty="0" err="1"/>
            <a:t>Pelayanan</a:t>
          </a:r>
          <a:r>
            <a:rPr lang="en-US" sz="1800" b="1" i="0" u="none" kern="1200" dirty="0"/>
            <a:t> </a:t>
          </a:r>
          <a:r>
            <a:rPr lang="en-US" sz="1800" b="1" i="0" u="none" kern="1200" dirty="0" err="1"/>
            <a:t>Perkotaan</a:t>
          </a:r>
          <a:endParaRPr lang="en-US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fi-FI" sz="1800" b="1" i="0" u="none" kern="1200" dirty="0"/>
            <a:t>Permendagri Tentang Kerjasama Pengelolaan Perkotaan</a:t>
          </a:r>
          <a:endParaRPr lang="fi-FI" sz="1800" b="1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sv-SE" sz="1800" b="1" i="0" u="none" kern="1200" dirty="0"/>
            <a:t>Rumusan SPP Dalam Mendukung Penyelenggaraan Perkotaan Berkelanjutan</a:t>
          </a:r>
          <a:endParaRPr lang="en-US" sz="1800" b="1" kern="1200" dirty="0"/>
        </a:p>
      </dsp:txBody>
      <dsp:txXfrm>
        <a:off x="0" y="476374"/>
        <a:ext cx="9394825" cy="1615950"/>
      </dsp:txXfrm>
    </dsp:sp>
    <dsp:sp modelId="{BB730D33-B9C1-47C1-8261-C6D1356B480C}">
      <dsp:nvSpPr>
        <dsp:cNvPr id="0" name=""/>
        <dsp:cNvSpPr/>
      </dsp:nvSpPr>
      <dsp:spPr>
        <a:xfrm>
          <a:off x="469741" y="105347"/>
          <a:ext cx="6576377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571" tIns="0" rIns="24857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/>
            <a:t>DIT. WASKOBAN</a:t>
          </a:r>
        </a:p>
      </dsp:txBody>
      <dsp:txXfrm>
        <a:off x="495680" y="131286"/>
        <a:ext cx="6524499" cy="4794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CC0BE-7582-42CA-B57F-7D7AB4B4B961}">
      <dsp:nvSpPr>
        <dsp:cNvPr id="0" name=""/>
        <dsp:cNvSpPr/>
      </dsp:nvSpPr>
      <dsp:spPr>
        <a:xfrm>
          <a:off x="0" y="325823"/>
          <a:ext cx="9394824" cy="1449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143" tIns="416560" rIns="729143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1" i="0" u="none" kern="1200" dirty="0" err="1"/>
            <a:t>Permendagri</a:t>
          </a:r>
          <a:r>
            <a:rPr lang="en-US" sz="2000" b="1" i="0" u="none" kern="1200" dirty="0"/>
            <a:t> </a:t>
          </a:r>
          <a:r>
            <a:rPr lang="en-US" sz="2000" b="1" i="0" u="none" kern="1200" dirty="0" err="1"/>
            <a:t>Tentang</a:t>
          </a:r>
          <a:r>
            <a:rPr lang="en-US" sz="2000" b="1" i="0" u="none" kern="1200" dirty="0"/>
            <a:t> </a:t>
          </a:r>
          <a:r>
            <a:rPr lang="en-US" sz="2000" b="1" i="0" u="none" kern="1200" dirty="0" err="1"/>
            <a:t>Kode</a:t>
          </a:r>
          <a:r>
            <a:rPr lang="en-US" sz="2000" b="1" i="0" u="none" kern="1200" dirty="0"/>
            <a:t> Dan Data Wilayah </a:t>
          </a:r>
          <a:r>
            <a:rPr lang="en-US" sz="2000" b="1" i="0" u="none" kern="1200" dirty="0" err="1"/>
            <a:t>Administrasi</a:t>
          </a:r>
          <a:r>
            <a:rPr lang="en-US" sz="2000" b="1" i="0" u="none" kern="1200" dirty="0"/>
            <a:t> </a:t>
          </a:r>
          <a:r>
            <a:rPr lang="en-US" sz="2000" b="1" i="0" u="none" kern="1200" dirty="0" err="1"/>
            <a:t>Pemerintahan</a:t>
          </a:r>
          <a:r>
            <a:rPr lang="en-US" sz="2000" b="1" i="0" u="none" kern="1200" dirty="0"/>
            <a:t> (2 </a:t>
          </a:r>
          <a:r>
            <a:rPr lang="en-US" sz="2000" b="1" i="0" u="none" kern="1200" dirty="0" err="1"/>
            <a:t>Permendagri</a:t>
          </a:r>
          <a:r>
            <a:rPr lang="en-US" sz="2000" b="1" i="0" u="none" kern="1200" dirty="0"/>
            <a:t>)</a:t>
          </a:r>
          <a:endParaRPr lang="en-US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1" kern="1200" dirty="0" err="1"/>
            <a:t>Rumusan</a:t>
          </a:r>
          <a:r>
            <a:rPr lang="en-US" sz="2000" b="1" kern="1200" dirty="0"/>
            <a:t> </a:t>
          </a:r>
          <a:r>
            <a:rPr lang="en-US" sz="2000" b="1" kern="1200" dirty="0" err="1"/>
            <a:t>Kebijakan</a:t>
          </a:r>
          <a:r>
            <a:rPr lang="en-US" sz="2000" b="1" kern="1200" dirty="0"/>
            <a:t> </a:t>
          </a:r>
          <a:r>
            <a:rPr lang="en-US" sz="2000" b="1" kern="1200" dirty="0" err="1"/>
            <a:t>Tentang</a:t>
          </a:r>
          <a:r>
            <a:rPr lang="en-US" sz="2000" b="1" kern="1200" dirty="0"/>
            <a:t>  Batas Daerah (30 </a:t>
          </a:r>
          <a:r>
            <a:rPr lang="en-US" sz="2000" b="1" kern="1200" dirty="0" err="1"/>
            <a:t>Rumusan</a:t>
          </a:r>
          <a:r>
            <a:rPr lang="en-US" sz="2000" b="1" kern="1200" dirty="0"/>
            <a:t>)</a:t>
          </a:r>
        </a:p>
      </dsp:txBody>
      <dsp:txXfrm>
        <a:off x="0" y="325823"/>
        <a:ext cx="9394824" cy="1449000"/>
      </dsp:txXfrm>
    </dsp:sp>
    <dsp:sp modelId="{BB730D33-B9C1-47C1-8261-C6D1356B480C}">
      <dsp:nvSpPr>
        <dsp:cNvPr id="0" name=""/>
        <dsp:cNvSpPr/>
      </dsp:nvSpPr>
      <dsp:spPr>
        <a:xfrm>
          <a:off x="469741" y="15311"/>
          <a:ext cx="6576376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571" tIns="0" rIns="24857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DIT. TOPOBAD</a:t>
          </a:r>
        </a:p>
      </dsp:txBody>
      <dsp:txXfrm>
        <a:off x="498562" y="44132"/>
        <a:ext cx="6518734" cy="532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230" cy="463064"/>
          </a:xfrm>
          <a:prstGeom prst="rect">
            <a:avLst/>
          </a:prstGeom>
        </p:spPr>
        <p:txBody>
          <a:bodyPr vert="horz" lIns="90452" tIns="45226" rIns="90452" bIns="4522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7282" y="0"/>
            <a:ext cx="3011229" cy="463064"/>
          </a:xfrm>
          <a:prstGeom prst="rect">
            <a:avLst/>
          </a:prstGeom>
        </p:spPr>
        <p:txBody>
          <a:bodyPr vert="horz" lIns="90452" tIns="45226" rIns="90452" bIns="45226" rtlCol="0"/>
          <a:lstStyle>
            <a:lvl1pPr algn="r">
              <a:defRPr sz="1200"/>
            </a:lvl1pPr>
          </a:lstStyle>
          <a:p>
            <a:fld id="{F6AA8465-BBB0-4303-A00C-0FA51F71C7DA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3012"/>
            <a:ext cx="3011230" cy="463064"/>
          </a:xfrm>
          <a:prstGeom prst="rect">
            <a:avLst/>
          </a:prstGeom>
        </p:spPr>
        <p:txBody>
          <a:bodyPr vert="horz" lIns="90452" tIns="45226" rIns="90452" bIns="4522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7282" y="8773012"/>
            <a:ext cx="3011229" cy="463064"/>
          </a:xfrm>
          <a:prstGeom prst="rect">
            <a:avLst/>
          </a:prstGeom>
        </p:spPr>
        <p:txBody>
          <a:bodyPr vert="horz" lIns="90452" tIns="45226" rIns="90452" bIns="45226" rtlCol="0" anchor="b"/>
          <a:lstStyle>
            <a:lvl1pPr algn="r">
              <a:defRPr sz="1200"/>
            </a:lvl1pPr>
          </a:lstStyle>
          <a:p>
            <a:fld id="{EDFADF4B-C63D-4774-813D-71D2F644C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99519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230" cy="463064"/>
          </a:xfrm>
          <a:prstGeom prst="rect">
            <a:avLst/>
          </a:prstGeom>
        </p:spPr>
        <p:txBody>
          <a:bodyPr vert="horz" lIns="90452" tIns="45226" rIns="90452" bIns="4522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7282" y="0"/>
            <a:ext cx="3011229" cy="463064"/>
          </a:xfrm>
          <a:prstGeom prst="rect">
            <a:avLst/>
          </a:prstGeom>
        </p:spPr>
        <p:txBody>
          <a:bodyPr vert="horz" lIns="90452" tIns="45226" rIns="90452" bIns="45226" rtlCol="0"/>
          <a:lstStyle>
            <a:lvl1pPr algn="r">
              <a:defRPr sz="1200"/>
            </a:lvl1pPr>
          </a:lstStyle>
          <a:p>
            <a:fld id="{7CD4444C-EAFA-4380-9853-0959F89F6E14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4850" y="1154113"/>
            <a:ext cx="5540375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52" tIns="45226" rIns="90452" bIns="4522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4538" y="4444782"/>
            <a:ext cx="5560999" cy="3636784"/>
          </a:xfrm>
          <a:prstGeom prst="rect">
            <a:avLst/>
          </a:prstGeom>
        </p:spPr>
        <p:txBody>
          <a:bodyPr vert="horz" lIns="90452" tIns="45226" rIns="90452" bIns="45226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3012"/>
            <a:ext cx="3011230" cy="463064"/>
          </a:xfrm>
          <a:prstGeom prst="rect">
            <a:avLst/>
          </a:prstGeom>
        </p:spPr>
        <p:txBody>
          <a:bodyPr vert="horz" lIns="90452" tIns="45226" rIns="90452" bIns="4522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7282" y="8773012"/>
            <a:ext cx="3011229" cy="463064"/>
          </a:xfrm>
          <a:prstGeom prst="rect">
            <a:avLst/>
          </a:prstGeom>
        </p:spPr>
        <p:txBody>
          <a:bodyPr vert="horz" lIns="90452" tIns="45226" rIns="90452" bIns="45226" rtlCol="0" anchor="b"/>
          <a:lstStyle>
            <a:lvl1pPr algn="r">
              <a:defRPr sz="1200"/>
            </a:lvl1pPr>
          </a:lstStyle>
          <a:p>
            <a:fld id="{BF0205E0-F780-4623-A54F-C857FE10E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4751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F596A98B-167D-4C2A-8D04-850EFBB93737}" type="datetime1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069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E7424-7762-4A41-A3E8-395DB56EB24B}" type="datetime1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600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4D78419-713E-4E18-AF34-EF5AAA39BA72}" type="datetime1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935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2CEC4-D324-4057-BFD3-E685267A0772}" type="datetime1">
              <a:rPr lang="en-US" smtClean="0"/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942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8C36E-5207-4A7A-9136-765E0520522A}" type="datetime1">
              <a:rPr lang="en-US" smtClean="0"/>
              <a:t>6/21/2019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270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EA20C-7063-418D-A64A-75839D15B826}" type="datetime1">
              <a:rPr lang="en-US" smtClean="0"/>
              <a:t>6/21/2019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649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14768-BAE8-48B6-90C8-98EAE334A987}" type="datetime1">
              <a:rPr lang="en-US" smtClean="0"/>
              <a:t>6/21/2019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85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98B42E-3B9E-45C7-ADFE-C39C98479BBE}" type="datetime1">
              <a:rPr lang="en-US" smtClean="0"/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709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C1A93-DA25-46FC-8669-D01EF8806C8E}" type="datetime1">
              <a:rPr lang="en-US" smtClean="0"/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05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E0E-4F88-492F-9BED-113F1498AD03}" type="datetime1">
              <a:rPr lang="en-US" smtClean="0"/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611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EDB3884-2B8D-471E-957D-4B037B080603}" type="datetime1">
              <a:rPr lang="en-US" smtClean="0"/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487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104AB6C-CCCF-4852-99C8-95CA7B001B1A}" type="datetime1">
              <a:rPr lang="en-US" smtClean="0"/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50021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5FB3988-99B6-4BCE-BE33-33DC97B65DC5}" type="datetime1">
              <a:rPr lang="en-US" smtClean="0"/>
              <a:t>6/21/2019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9395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5C3DD-C6C7-48FB-954E-66EFD4D911B1}" type="datetime1">
              <a:rPr lang="en-US" smtClean="0"/>
              <a:t>6/21/2019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7079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CD38D-553E-43F2-8FFA-BF04816FB015}" type="datetime1">
              <a:rPr lang="en-US" smtClean="0"/>
              <a:t>6/21/2019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0383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D7882-F6F0-430C-B3F4-5141367ADBC0}" type="datetime1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0951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3BD3735-C18C-49E4-AD10-22D876A7F570}" type="datetime1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083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18CF9-31F0-4DAE-A0B3-6E8525C72B14}" type="datetime1">
              <a:rPr lang="en-US" smtClean="0"/>
              <a:t>6/21/2019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0ECF2-7333-4874-9234-EFEC1B611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350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hf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7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itjenbinaadwil.kemendagri.go.id/" TargetMode="Externa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386A8-800D-4309-9F72-DFF8E5650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43125" y="1820727"/>
            <a:ext cx="9448800" cy="1825096"/>
          </a:xfrm>
        </p:spPr>
        <p:txBody>
          <a:bodyPr>
            <a:noAutofit/>
          </a:bodyPr>
          <a:lstStyle/>
          <a:p>
            <a:r>
              <a:rPr lang="id-ID" sz="4400" b="1" dirty="0"/>
              <a:t/>
            </a:r>
            <a:br>
              <a:rPr lang="id-ID" sz="4400" b="1" dirty="0"/>
            </a:br>
            <a:r>
              <a:rPr lang="en-US" sz="4400" b="1" dirty="0"/>
              <a:t>RENCANA KERJA DAN AGENDA PRIORITAS PELAKSANAAN </a:t>
            </a:r>
            <a:br>
              <a:rPr lang="en-US" sz="4400" b="1" dirty="0"/>
            </a:br>
            <a:r>
              <a:rPr lang="en-US" sz="4400" b="1" dirty="0"/>
              <a:t>REFORMASI BIROKRASI</a:t>
            </a:r>
            <a:br>
              <a:rPr lang="en-US" sz="4400" b="1" dirty="0"/>
            </a:br>
            <a:r>
              <a:rPr lang="en-US" sz="4400" b="1" dirty="0"/>
              <a:t>TAHUN 201</a:t>
            </a:r>
            <a:r>
              <a:rPr lang="id-ID" sz="4400" b="1" dirty="0"/>
              <a:t>9 DAN </a:t>
            </a:r>
            <a:br>
              <a:rPr lang="id-ID" sz="4400" b="1" dirty="0"/>
            </a:br>
            <a:r>
              <a:rPr lang="id-ID" sz="4400" b="1" dirty="0"/>
              <a:t>PROGRESS REPORT RB 2018</a:t>
            </a:r>
            <a:endParaRPr lang="en-US" sz="44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D0A51E-5ACC-4E15-B017-D72A4FC7A6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28825" y="4032852"/>
            <a:ext cx="9448800" cy="902079"/>
          </a:xfrm>
        </p:spPr>
        <p:txBody>
          <a:bodyPr>
            <a:normAutofit/>
          </a:bodyPr>
          <a:lstStyle/>
          <a:p>
            <a:r>
              <a:rPr lang="en-US" b="1" dirty="0"/>
              <a:t>DITJEN BINA ADMINISTRASI KEWILAYAHAN </a:t>
            </a:r>
          </a:p>
          <a:p>
            <a:r>
              <a:rPr lang="en-US" b="1" dirty="0"/>
              <a:t>KEMENTERIAN DALAM NEGERI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F67C9E-1740-4201-8FFC-7849F47CA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65" y="1820727"/>
            <a:ext cx="1814360" cy="23610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511B25-60BD-4BE5-8EF2-BB7D39DC39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127" y="1127812"/>
            <a:ext cx="3162427" cy="31489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793C0A-B81F-4AAF-A994-F90C109C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127" y="1127811"/>
            <a:ext cx="3162427" cy="31489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66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088" y="648626"/>
            <a:ext cx="9793147" cy="717187"/>
          </a:xfrm>
        </p:spPr>
        <p:txBody>
          <a:bodyPr>
            <a:normAutofit fontScale="90000"/>
          </a:bodyPr>
          <a:lstStyle/>
          <a:p>
            <a:r>
              <a:rPr lang="id-ID" b="1" dirty="0">
                <a:latin typeface="Bahnschrift Condensed" pitchFamily="34" charset="0"/>
              </a:rPr>
              <a:t>PROGRESS REPORT PELAKSANAAN Rb ditjen bina adwil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4" y="1429632"/>
            <a:ext cx="6032977" cy="2624100"/>
          </a:xfrm>
        </p:spPr>
      </p:pic>
      <p:pic>
        <p:nvPicPr>
          <p:cNvPr id="1026" name="Picture 2" descr="C:\Users\asus\Pictures\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53732"/>
            <a:ext cx="6458673" cy="252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\Pictures\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284" y="1490362"/>
            <a:ext cx="5844286" cy="256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sus\Pictures\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119" y="3996445"/>
            <a:ext cx="5674615" cy="263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941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2451" y="666893"/>
            <a:ext cx="8610600" cy="670888"/>
          </a:xfrm>
        </p:spPr>
        <p:txBody>
          <a:bodyPr/>
          <a:lstStyle/>
          <a:p>
            <a:r>
              <a:rPr lang="id-ID" dirty="0">
                <a:latin typeface="Bahnschrift Condensed" pitchFamily="34" charset="0"/>
              </a:rPr>
              <a:t>lanjutan</a:t>
            </a:r>
          </a:p>
        </p:txBody>
      </p:sp>
      <p:pic>
        <p:nvPicPr>
          <p:cNvPr id="2050" name="Picture 2" descr="C:\Users\asus\Pictures\6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35" y="1289429"/>
            <a:ext cx="5680630" cy="280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sus\Pictures\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00" y="4016415"/>
            <a:ext cx="6153529" cy="2841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sus\Pictures\New folder\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003" y="1337781"/>
            <a:ext cx="6117542" cy="2759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sus\Pictures\New folder\f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003" y="4016415"/>
            <a:ext cx="5794174" cy="268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716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C9A535E-F275-4D77-AE45-424F014F15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400348"/>
              </p:ext>
            </p:extLst>
          </p:nvPr>
        </p:nvGraphicFramePr>
        <p:xfrm>
          <a:off x="526506" y="201683"/>
          <a:ext cx="11427197" cy="7435635"/>
        </p:xfrm>
        <a:graphic>
          <a:graphicData uri="http://schemas.openxmlformats.org/drawingml/2006/table">
            <a:tbl>
              <a:tblPr/>
              <a:tblGrid>
                <a:gridCol w="323912">
                  <a:extLst>
                    <a:ext uri="{9D8B030D-6E8A-4147-A177-3AD203B41FA5}">
                      <a16:colId xmlns:a16="http://schemas.microsoft.com/office/drawing/2014/main" val="3672626786"/>
                    </a:ext>
                  </a:extLst>
                </a:gridCol>
                <a:gridCol w="437718">
                  <a:extLst>
                    <a:ext uri="{9D8B030D-6E8A-4147-A177-3AD203B41FA5}">
                      <a16:colId xmlns:a16="http://schemas.microsoft.com/office/drawing/2014/main" val="1636672468"/>
                    </a:ext>
                  </a:extLst>
                </a:gridCol>
                <a:gridCol w="2937794">
                  <a:extLst>
                    <a:ext uri="{9D8B030D-6E8A-4147-A177-3AD203B41FA5}">
                      <a16:colId xmlns:a16="http://schemas.microsoft.com/office/drawing/2014/main" val="3211112975"/>
                    </a:ext>
                  </a:extLst>
                </a:gridCol>
                <a:gridCol w="770260">
                  <a:extLst>
                    <a:ext uri="{9D8B030D-6E8A-4147-A177-3AD203B41FA5}">
                      <a16:colId xmlns:a16="http://schemas.microsoft.com/office/drawing/2014/main" val="1505595195"/>
                    </a:ext>
                  </a:extLst>
                </a:gridCol>
                <a:gridCol w="835354">
                  <a:extLst>
                    <a:ext uri="{9D8B030D-6E8A-4147-A177-3AD203B41FA5}">
                      <a16:colId xmlns:a16="http://schemas.microsoft.com/office/drawing/2014/main" val="1959928278"/>
                    </a:ext>
                  </a:extLst>
                </a:gridCol>
                <a:gridCol w="4664959">
                  <a:extLst>
                    <a:ext uri="{9D8B030D-6E8A-4147-A177-3AD203B41FA5}">
                      <a16:colId xmlns:a16="http://schemas.microsoft.com/office/drawing/2014/main" val="4282284691"/>
                    </a:ext>
                  </a:extLst>
                </a:gridCol>
                <a:gridCol w="737713">
                  <a:extLst>
                    <a:ext uri="{9D8B030D-6E8A-4147-A177-3AD203B41FA5}">
                      <a16:colId xmlns:a16="http://schemas.microsoft.com/office/drawing/2014/main" val="2284123333"/>
                    </a:ext>
                  </a:extLst>
                </a:gridCol>
                <a:gridCol w="719487">
                  <a:extLst>
                    <a:ext uri="{9D8B030D-6E8A-4147-A177-3AD203B41FA5}">
                      <a16:colId xmlns:a16="http://schemas.microsoft.com/office/drawing/2014/main" val="811296061"/>
                    </a:ext>
                  </a:extLst>
                </a:gridCol>
              </a:tblGrid>
              <a:tr h="438168">
                <a:tc gridSpan="8">
                  <a:txBody>
                    <a:bodyPr/>
                    <a:lstStyle/>
                    <a:p>
                      <a:pPr algn="ctr" fontAlgn="b"/>
                      <a:r>
                        <a:rPr lang="id-ID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CAPAIAN REFORMASI BIROKRASI DITJEN BINA ADMINISTRASI KEWILAYAHAN </a:t>
                      </a:r>
                      <a:br>
                        <a:rPr lang="id-ID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id-ID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Tahun</a:t>
                      </a:r>
                      <a:r>
                        <a:rPr lang="id-ID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2018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8048469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KOMPONEN PENGUNGKIT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6078826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AREA PERUBAHAN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TARGET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CAPAIAN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BOBOT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HASIL</a:t>
                      </a:r>
                      <a:endParaRPr lang="id-ID" sz="1400" b="1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9588719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Manajemen Perubahan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Tim Reformasi Birokrasi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  <a:endParaRPr lang="id-ID" sz="1400" b="1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6815550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1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Road Map Reformasi Birokrasi </a:t>
                      </a:r>
                      <a:endParaRPr lang="id-ID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  <a:endParaRPr lang="id-ID" sz="1400" b="1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1087805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s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Pemantauan dan Evaluasi Reformasi Birokrasi </a:t>
                      </a:r>
                      <a:endParaRPr lang="id-ID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9C0006"/>
                          </a:solidFill>
                          <a:effectLst/>
                          <a:latin typeface="Calibri" panose="020F0502020204030204" pitchFamily="34" charset="0"/>
                        </a:rPr>
                        <a:t> 1,0%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198581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Perubahan pola pikir dan budaya kinerja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  <a:endParaRPr lang="id-ID" sz="1400" b="1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370281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Penataan Peraturan Perundang-undangan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Harmonisasi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2,5%</a:t>
                      </a:r>
                      <a:endParaRPr lang="id-ID" sz="1400" b="1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8336541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sv-SE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Sistem pengendalian dalam penyusunan peraturan perundang-undangan </a:t>
                      </a:r>
                      <a:endParaRPr lang="id-ID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2,5%</a:t>
                      </a:r>
                      <a:endParaRPr lang="id-ID" sz="1400" b="1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317296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Penataan dan Penguatan Organisasi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Evaluasi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3,0%</a:t>
                      </a:r>
                      <a:endParaRPr lang="id-ID" sz="1400" b="1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5874210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Penataan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6749414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Penataan Tatalaksana 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Proses bisnis dan prosedur operasional tetap (SOP) kegiatan utama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5326755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E-Government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9C0006"/>
                          </a:solidFill>
                          <a:effectLst/>
                          <a:latin typeface="Calibri" panose="020F0502020204030204" pitchFamily="34" charset="0"/>
                        </a:rPr>
                        <a:t> 1%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49504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Keterbukaan Informasi Publik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4528813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Penataan Sistem Manajemen SDM 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7,5%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i-FI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Perencanaan kebutuhan pegawai sesuai dengan kebutuhan organisasi </a:t>
                      </a:r>
                      <a:endParaRPr lang="id-ID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436781"/>
                  </a:ext>
                </a:extLst>
              </a:tr>
              <a:tr h="141024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Proses penerimaan pegawai transparan, objektif, akuntabel dan bebas KKN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9C0006"/>
                          </a:solidFill>
                          <a:effectLst/>
                          <a:latin typeface="Calibri" panose="020F0502020204030204" pitchFamily="34" charset="0"/>
                        </a:rPr>
                        <a:t> 2%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7477970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Pengembangan pegawai berbasis kompetensi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9C0006"/>
                          </a:solidFill>
                          <a:effectLst/>
                          <a:latin typeface="Calibri" panose="020F0502020204030204" pitchFamily="34" charset="0"/>
                        </a:rPr>
                        <a:t> 0,5%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5931371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Promosi jabatan dilakukan secara terbuka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9C000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3683906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Penetapan kinerja individu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9C0006"/>
                          </a:solidFill>
                          <a:effectLst/>
                          <a:latin typeface="Calibri" panose="020F0502020204030204" pitchFamily="34" charset="0"/>
                        </a:rPr>
                        <a:t> 1%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9153782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Penegakan aturan disiplin/kode etik/kode perilaku pegawai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5803327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Pelaksanaan evaluasi jabatan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9C0006"/>
                          </a:solidFill>
                          <a:effectLst/>
                          <a:latin typeface="Calibri" panose="020F0502020204030204" pitchFamily="34" charset="0"/>
                        </a:rPr>
                        <a:t> 1%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7588539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Sistem Informasi Kepegawaian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0985313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Penguatan Akuntabilitas Kinerja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Keterlibatan pimpinan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2,0%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3928205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Pengelolaan Akuntabilitas Kinerja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4,0%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1344743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Penguatan Pengawasan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Gratifikasi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1.5%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0725262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Penerapan SPIP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3190621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Pengaduan Masyarakat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 2%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9009368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Whistle-Blowing System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 1.5%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520586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Penanganan Benturan Kepentingan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 1,5%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63651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Pembangunan Zona Integritas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2,5%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971637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sv-SE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Aparat Pengawasan Intern Pemerintah (APIP)</a:t>
                      </a:r>
                      <a:endParaRPr lang="id-ID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5705834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Peningkatan Kualitas Pelayanan Publik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Standar Pelayanan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4945686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Budaya Pelayanan Prima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2700754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Pengelolaan Pengaduan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  <a:endParaRPr lang="id-ID" sz="1400" b="1" dirty="0">
                        <a:solidFill>
                          <a:schemeClr val="tx1"/>
                        </a:solidFill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064001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Penilaian kepuasan terhadap pelayanan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9C0006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C7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395838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Pemanfaatan Teknologi Informasi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5491902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47%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4412611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id-ID" sz="1400" b="1" dirty="0"/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4085111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KOMPONEN HASIL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8561362"/>
                  </a:ext>
                </a:extLst>
              </a:tr>
              <a:tr h="274526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fi-FI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Peningkatan Kapasitas dan Akuntabilitas Kinerja Organisasi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  <a:endParaRPr lang="fi-FI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fi-FI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Akuntabilitas Kinerja </a:t>
                      </a:r>
                      <a:endParaRPr lang="fi-FI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14,0%</a:t>
                      </a:r>
                      <a:endParaRPr lang="fi-FI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fi-FI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240992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Kapasitas Organisasi (Survei Internal)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4061641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nl-NL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Pemerintah yang Bersih dan Bebas dari KKN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10%</a:t>
                      </a:r>
                      <a:endParaRPr lang="nl-NL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nl-NL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Persepsi Korupsi (Survei Eksternal) </a:t>
                      </a:r>
                      <a:endParaRPr lang="nl-NL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7,0%</a:t>
                      </a:r>
                      <a:endParaRPr lang="nl-NL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nl-NL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5796289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Opini BPK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5652640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Peningkatan Kualitas Pelayanan Publik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Persepsi Kualitas Pelayanan (Survei Eksternal) 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10,0%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3817127"/>
                  </a:ext>
                </a:extLst>
              </a:tr>
              <a:tr h="13815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40%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1999" marR="1999" marT="199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5135323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646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DB07A-F84C-4AB6-9734-263C1B075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3286" y="67737"/>
            <a:ext cx="9876639" cy="1293028"/>
          </a:xfrm>
        </p:spPr>
        <p:txBody>
          <a:bodyPr/>
          <a:lstStyle/>
          <a:p>
            <a:r>
              <a:rPr lang="en-US" b="1" dirty="0"/>
              <a:t>PROGRAM</a:t>
            </a:r>
            <a:br>
              <a:rPr lang="en-US" b="1" dirty="0"/>
            </a:br>
            <a:r>
              <a:rPr lang="en-US" b="1" dirty="0"/>
              <a:t>MANAJEMEN PERUBAHAN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7E1316-5012-4477-8DEA-538B2314C09A}"/>
              </a:ext>
            </a:extLst>
          </p:cNvPr>
          <p:cNvSpPr txBox="1"/>
          <p:nvPr/>
        </p:nvSpPr>
        <p:spPr>
          <a:xfrm>
            <a:off x="440639" y="425122"/>
            <a:ext cx="3686717" cy="6278642"/>
          </a:xfrm>
          <a:prstGeom prst="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600" b="1" dirty="0"/>
              <a:t>TIM REFORMASI BIROKRASI DITJEN BINA ADMINISTRASI KEWILAYAHAN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600" b="1" dirty="0"/>
              <a:t>PELANTIKAN TIM AGEN PERUBAHAN (</a:t>
            </a:r>
            <a:r>
              <a:rPr lang="en-US" sz="1600" b="1" i="1" dirty="0"/>
              <a:t>Agent Of Change</a:t>
            </a:r>
            <a:r>
              <a:rPr lang="en-US" sz="1600" b="1" dirty="0"/>
              <a:t>) </a:t>
            </a:r>
            <a:r>
              <a:rPr lang="id-ID" sz="1600" b="1" dirty="0"/>
              <a:t>DITANDAI DENGAN PENYEMATAN PIN TIM AGEN PERUBAHAN</a:t>
            </a:r>
            <a:endParaRPr lang="en-US" sz="1600" b="1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600" b="1" dirty="0"/>
              <a:t>PEDOMAN AGEN PERUBAHAN (</a:t>
            </a:r>
            <a:r>
              <a:rPr lang="en-US" sz="1600" b="1" i="1" dirty="0"/>
              <a:t>Agent Of Change</a:t>
            </a:r>
            <a:r>
              <a:rPr lang="en-US" sz="1600" b="1" dirty="0"/>
              <a:t>)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600" b="1" dirty="0"/>
              <a:t>BUDAYA KERJA DITJEN BINA ADMINISTRASI KEWILAYAHAN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600" b="1" dirty="0"/>
              <a:t>EVALUASI PELAKSANAAN REFORMASI BIROKRASI DITJEN BINA ADMINISTRASI KEWILAYAHAN</a:t>
            </a:r>
            <a:endParaRPr lang="id-ID" sz="1600" b="1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id-ID" sz="1600" b="1" dirty="0"/>
              <a:t>PEDOMAN MANAJEMEN RISIKO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id-ID" sz="1600" b="1" dirty="0"/>
              <a:t>DISPLAY PROGRES KINERJA DAN PROGRES REFORMASI BIROKRASI PADA WALLDISPLAY DITJEN BINA ADWIL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id-ID" sz="1600" b="1" dirty="0"/>
              <a:t>DISPLAY TIM AGEN PERUBAHAN DITJEN BINA ADWIL PADA WALLDISPLAY LT.2 s.d LT.7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id-ID" b="1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D3311CD-2F74-4302-8584-673CA3BB424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692" y="1466416"/>
            <a:ext cx="3640342" cy="24111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58BA41A-58EC-4362-B8E5-FB87B301B6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182" y="1466416"/>
            <a:ext cx="3640342" cy="24268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95AC326-04C1-46C6-99C0-999BFFD1E5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182" y="4175124"/>
            <a:ext cx="3686717" cy="2206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E0DE5F6-2F3B-41EA-B6EF-D6FC458CF32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9424" y="3936998"/>
            <a:ext cx="2694378" cy="26828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042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F787D4-4AB5-4766-B3C1-5BB5787869A7}"/>
              </a:ext>
            </a:extLst>
          </p:cNvPr>
          <p:cNvSpPr txBox="1"/>
          <p:nvPr/>
        </p:nvSpPr>
        <p:spPr>
          <a:xfrm>
            <a:off x="773330" y="1120914"/>
            <a:ext cx="104870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dirty="0"/>
              <a:t> </a:t>
            </a:r>
            <a:endParaRPr lang="en-US" dirty="0"/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id-ID" b="1" dirty="0">
                <a:solidFill>
                  <a:schemeClr val="bg2">
                    <a:lumMod val="25000"/>
                  </a:schemeClr>
                </a:solidFill>
              </a:rPr>
              <a:t>KRITERIA AGEN PERUBAHAN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</a:rPr>
              <a:t>(</a:t>
            </a:r>
            <a:r>
              <a:rPr lang="en-US" sz="1600" b="1" i="1" dirty="0">
                <a:solidFill>
                  <a:schemeClr val="bg2">
                    <a:lumMod val="25000"/>
                  </a:schemeClr>
                </a:solidFill>
              </a:rPr>
              <a:t>Agent Of Change</a:t>
            </a:r>
            <a:r>
              <a:rPr lang="en-US" sz="1600" b="1" dirty="0">
                <a:solidFill>
                  <a:schemeClr val="bg2">
                    <a:lumMod val="25000"/>
                  </a:schemeClr>
                </a:solidFill>
              </a:rPr>
              <a:t>)</a:t>
            </a:r>
          </a:p>
          <a:p>
            <a:pPr marL="800100" lvl="1" indent="-342900">
              <a:buFont typeface="+mj-lt"/>
              <a:buAutoNum type="arabicPeriod"/>
            </a:pP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Langsung menangani dokumen reformasi birokrasi </a:t>
            </a:r>
            <a:endParaRPr lang="en-US" sz="1600" dirty="0">
              <a:solidFill>
                <a:schemeClr val="bg2">
                  <a:lumMod val="25000"/>
                </a:schemeClr>
              </a:solidFill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Cakupan tugas dan fungsinya lebih luas baik yang bersifat internal maupun eksternal </a:t>
            </a:r>
            <a:endParaRPr lang="en-US" sz="1600" dirty="0">
              <a:solidFill>
                <a:schemeClr val="bg2">
                  <a:lumMod val="25000"/>
                </a:schemeClr>
              </a:solidFill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Jenjang pengkaderan sesuai penggolongan tidak terlalu jauh </a:t>
            </a:r>
            <a:endParaRPr lang="en-US" sz="1600" dirty="0">
              <a:solidFill>
                <a:schemeClr val="bg2">
                  <a:lumMod val="25000"/>
                </a:schemeClr>
              </a:solidFill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Mampu memberikan motivasi dan inovasi </a:t>
            </a:r>
            <a:endParaRPr lang="en-US" sz="1600" dirty="0">
              <a:solidFill>
                <a:schemeClr val="bg2">
                  <a:lumMod val="25000"/>
                </a:schemeClr>
              </a:solidFill>
            </a:endParaRPr>
          </a:p>
          <a:p>
            <a:pPr marL="800100" lvl="1" indent="-342900">
              <a:buFont typeface="+mj-lt"/>
              <a:buAutoNum type="arabicPeriod"/>
            </a:pP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Mampu memberikan keteladanan dan integritas </a:t>
            </a:r>
            <a:endParaRPr lang="en-US" dirty="0">
              <a:solidFill>
                <a:schemeClr val="bg2">
                  <a:lumMod val="25000"/>
                </a:schemeClr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v"/>
            </a:pPr>
            <a:r>
              <a:rPr lang="id-ID" b="1" dirty="0">
                <a:solidFill>
                  <a:schemeClr val="bg2">
                    <a:lumMod val="25000"/>
                  </a:schemeClr>
                </a:solidFill>
              </a:rPr>
              <a:t>TUGAS AGEN PERUBAHAN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 (</a:t>
            </a:r>
            <a:r>
              <a:rPr lang="en-US" b="1" i="1" dirty="0">
                <a:solidFill>
                  <a:schemeClr val="bg2">
                    <a:lumMod val="25000"/>
                  </a:schemeClr>
                </a:solidFill>
              </a:rPr>
              <a:t>Agent Of Change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)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Katalis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; </a:t>
            </a: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Berperan untuk meyakinkan pegawai yang ada di lingkungan kerjanya tentang pentingnya perubahan menuju kondisi yang lebih baik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Pemberi Solusi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; </a:t>
            </a: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Berperan sebagai pemberi alternatif solusi kepada pegawai di lingkungan kerjanya.</a:t>
            </a:r>
            <a:endParaRPr lang="en-US" dirty="0">
              <a:solidFill>
                <a:schemeClr val="bg2">
                  <a:lumMod val="25000"/>
                </a:schemeClr>
              </a:solidFill>
            </a:endParaRPr>
          </a:p>
          <a:p>
            <a:pPr marL="800100" lvl="1" indent="-342900" algn="just">
              <a:buFont typeface="+mj-lt"/>
              <a:buAutoNum type="arabicPeriod"/>
            </a:pP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Penggerak perubahan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; </a:t>
            </a: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Bertugas mendorong dan menggerakkan pegawai untuk ikut berpartisipasi dalam perubahan menuju kearah unit kerja yang lebih baik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Mediator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; </a:t>
            </a: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Berperan untuk membantu melancarkan proses perubahan, terutama menyelesaikan masalah yang muncul di dalam pelaksanaan reformasi birokrasi dan membina hubungan antara pihak-pihak yang ada di dalam (internal) dan pihak di luar (eksternal) terkait.</a:t>
            </a:r>
            <a:endParaRPr lang="en-US" dirty="0">
              <a:solidFill>
                <a:schemeClr val="bg2">
                  <a:lumMod val="25000"/>
                </a:schemeClr>
              </a:solidFill>
            </a:endParaRPr>
          </a:p>
          <a:p>
            <a:pPr marL="800100" lvl="1" indent="-342900" algn="just">
              <a:buFont typeface="+mj-lt"/>
              <a:buAutoNum type="arabicPeriod"/>
            </a:pP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Penghubung sumber daya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; </a:t>
            </a:r>
            <a:r>
              <a:rPr lang="id-ID" dirty="0">
                <a:solidFill>
                  <a:schemeClr val="bg2">
                    <a:lumMod val="25000"/>
                  </a:schemeClr>
                </a:solidFill>
              </a:rPr>
              <a:t>Berperan sebagai penghubung antara pegawai yang ada dilingkungan Ditjen Bina Administrasi Kewilayahan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374E717-8F6E-41FF-A137-8A3B378AE826}"/>
              </a:ext>
            </a:extLst>
          </p:cNvPr>
          <p:cNvSpPr txBox="1">
            <a:spLocks/>
          </p:cNvSpPr>
          <p:nvPr/>
        </p:nvSpPr>
        <p:spPr>
          <a:xfrm>
            <a:off x="2015084" y="373201"/>
            <a:ext cx="9029350" cy="1293028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Pedoman</a:t>
            </a:r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agen</a:t>
            </a:r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perubahan</a:t>
            </a:r>
            <a:endParaRPr lang="en-US" sz="3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</a:t>
            </a:r>
            <a:r>
              <a:rPr lang="en-US" sz="3200" b="1" i="1" cap="none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Agent Of Change</a:t>
            </a:r>
            <a:r>
              <a:rPr lang="en-US" sz="32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730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4083" y="463432"/>
            <a:ext cx="8610600" cy="786635"/>
          </a:xfrm>
        </p:spPr>
        <p:txBody>
          <a:bodyPr>
            <a:normAutofit/>
          </a:bodyPr>
          <a:lstStyle/>
          <a:p>
            <a:r>
              <a:rPr lang="id-ID" sz="3200" i="1" dirty="0">
                <a:latin typeface="Arial Rounded MT Bold" pitchFamily="34" charset="0"/>
              </a:rPr>
              <a:t>WHAT’S THE NEXT  IN 2019? 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438" y="2266323"/>
            <a:ext cx="4650129" cy="4055768"/>
          </a:xfr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lvl="0"/>
            <a:endParaRPr lang="id-ID" sz="1200" dirty="0"/>
          </a:p>
          <a:p>
            <a:pPr lvl="0"/>
            <a:endParaRPr lang="id-ID" sz="1200" dirty="0"/>
          </a:p>
          <a:p>
            <a:pPr lvl="0"/>
            <a:r>
              <a:rPr lang="id-ID" sz="1400" b="1" dirty="0"/>
              <a:t>Kepmendagri Nomor 061-042 Tahun 2019 tentang Pembnetukan Tim SPIP Ditjen Bina Administrasi Kewilayan, Tanggal 2 Januari 2019</a:t>
            </a:r>
            <a:endParaRPr lang="id-ID" sz="1400" dirty="0"/>
          </a:p>
          <a:p>
            <a:pPr lvl="0"/>
            <a:r>
              <a:rPr lang="id-ID" sz="1400" b="1" dirty="0"/>
              <a:t>Kepmendagri Nomor 061-046 Tahun 2019 tentang Pembentukan Tim Agen Perubahan Ditjen Bina Administrasi Kewilayahan, Tanggal 2 Januari 2019</a:t>
            </a:r>
            <a:endParaRPr lang="id-ID" sz="1400" dirty="0"/>
          </a:p>
          <a:p>
            <a:pPr lvl="0"/>
            <a:r>
              <a:rPr lang="id-ID" sz="1400" b="1" dirty="0"/>
              <a:t>Kepmendagri Nomor 061-047 Tahun 2019 tentang Pembentukan Tim Audit Internal SMAP Ditjen Bina Administrasi Kewilayahan, Tanggal 2 Januari 2019</a:t>
            </a:r>
            <a:endParaRPr lang="id-ID" sz="1400" dirty="0"/>
          </a:p>
          <a:p>
            <a:pPr lvl="0"/>
            <a:r>
              <a:rPr lang="id-ID" sz="1400" b="1" dirty="0"/>
              <a:t>Kepmendagri Nomor 061-048 Tahun 2019 tentang Pembentukan Tim Anjab dan Evjab Jabatan Struktural dan Jabatan Pelaksana Ditjen Bina  Administrasi Kewilayan, Tanggal 2 Januari 2019</a:t>
            </a:r>
            <a:endParaRPr lang="id-ID" sz="1400" dirty="0"/>
          </a:p>
          <a:p>
            <a:pPr lvl="0"/>
            <a:r>
              <a:rPr lang="id-ID" sz="1400" b="1" dirty="0"/>
              <a:t>Kepmendagri Nomor 061-049 Tahun 2019 tentang Pembentukan Tim Reformasi Birokrasi Ditjen Bina Administrasi Kewilayahan, Tanggal 2 Januari 2019</a:t>
            </a:r>
            <a:endParaRPr lang="id-ID" sz="1400" dirty="0"/>
          </a:p>
          <a:p>
            <a:pPr lvl="0"/>
            <a:endParaRPr lang="id-ID" sz="1200" dirty="0"/>
          </a:p>
          <a:p>
            <a:pPr lvl="0"/>
            <a:endParaRPr lang="id-ID" sz="1200" dirty="0"/>
          </a:p>
          <a:p>
            <a:endParaRPr lang="id-ID" sz="1200" dirty="0"/>
          </a:p>
        </p:txBody>
      </p:sp>
      <p:sp>
        <p:nvSpPr>
          <p:cNvPr id="4" name="Rounded Rectangle 3"/>
          <p:cNvSpPr/>
          <p:nvPr/>
        </p:nvSpPr>
        <p:spPr>
          <a:xfrm>
            <a:off x="983848" y="2013994"/>
            <a:ext cx="4155311" cy="64818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ctr">
              <a:buAutoNum type="arabicPeriod"/>
            </a:pPr>
            <a:r>
              <a:rPr lang="id-ID" sz="1400" b="1" dirty="0"/>
              <a:t>PEMBENTUKAN 6 KEPMENDAGRI PENUNJANG PELAKSANAAN RB </a:t>
            </a:r>
          </a:p>
          <a:p>
            <a:pPr lvl="0" algn="ctr"/>
            <a:r>
              <a:rPr lang="id-ID" sz="1400" b="1" dirty="0"/>
              <a:t>DITJEN BINA ADWIL</a:t>
            </a:r>
          </a:p>
        </p:txBody>
      </p:sp>
      <p:sp>
        <p:nvSpPr>
          <p:cNvPr id="6" name="Rectangle 5"/>
          <p:cNvSpPr/>
          <p:nvPr/>
        </p:nvSpPr>
        <p:spPr>
          <a:xfrm>
            <a:off x="5741042" y="2176041"/>
            <a:ext cx="5833641" cy="1446836"/>
          </a:xfrm>
          <a:prstGeom prst="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id-ID" sz="1400" b="1" dirty="0"/>
          </a:p>
          <a:p>
            <a:r>
              <a:rPr lang="id-ID" sz="1400" b="1" dirty="0"/>
              <a:t>Rapat Kerja Tim Agen Perubahan dimaksudkan untuk menyatukan visi para Agent of Change Ditjen Bina Adminstrasi Kewilayahan dalam mendukung percepatan RB dan menyusun rangkaian kegiatan RB Ditjen Bina Adminsitrasi Kewilayahan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088284" y="1851949"/>
            <a:ext cx="5046562" cy="648183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>
                <a:latin typeface="Bahnschrift Condensed" pitchFamily="34" charset="0"/>
              </a:rPr>
              <a:t>2</a:t>
            </a:r>
            <a:r>
              <a:rPr lang="id-ID" sz="1600" dirty="0">
                <a:latin typeface="Bahnschrift Condensed" pitchFamily="34" charset="0"/>
              </a:rPr>
              <a:t>.  </a:t>
            </a:r>
            <a:r>
              <a:rPr lang="id-ID" sz="1400" b="1" dirty="0"/>
              <a:t>RAPAT KERJA AGENT PERUBAHAN</a:t>
            </a:r>
          </a:p>
          <a:p>
            <a:pPr algn="ctr"/>
            <a:r>
              <a:rPr lang="id-ID" sz="1400" b="1" dirty="0"/>
              <a:t> DITJEN BINA ADMINISTRASI KEWILAYAHAN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793128" y="4016415"/>
            <a:ext cx="5995687" cy="1284790"/>
          </a:xfrm>
          <a:prstGeom prst="rec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endParaRPr lang="id-ID" sz="1400" b="1" dirty="0"/>
          </a:p>
          <a:p>
            <a:r>
              <a:rPr lang="id-ID" sz="1400" b="1" dirty="0"/>
              <a:t>Sosialisasi RB Ditjen Bina Administrasi Kewilayahan dilaksanakan dua kali dalam setahun yakni Sosialisasi Program Kerja RB dan Sosialisasi hasil capaian RB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85052" y="3738622"/>
            <a:ext cx="5011838" cy="555585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600" b="1" dirty="0"/>
              <a:t>3. SOSIALISASI REFORMASI BIROKRASI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A54277C-D68F-48C1-A1CE-03D8036905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862" y="-69923"/>
            <a:ext cx="2133348" cy="21242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696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DE4A0-A9BF-4CCB-B56B-F837F2A1E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6430" y="197047"/>
            <a:ext cx="9019160" cy="871589"/>
          </a:xfrm>
          <a:solidFill>
            <a:srgbClr val="CC660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sz="3200" b="1" dirty="0"/>
              <a:t>PROGRAM</a:t>
            </a:r>
            <a:br>
              <a:rPr lang="en-US" sz="3200" b="1" dirty="0"/>
            </a:br>
            <a:r>
              <a:rPr lang="en-US" sz="3200" b="1" dirty="0" err="1"/>
              <a:t>Penataan</a:t>
            </a:r>
            <a:r>
              <a:rPr lang="en-US" sz="3200" b="1" dirty="0"/>
              <a:t> </a:t>
            </a:r>
            <a:r>
              <a:rPr lang="en-US" sz="3200" b="1" dirty="0" err="1"/>
              <a:t>Peraturan</a:t>
            </a:r>
            <a:r>
              <a:rPr lang="en-US" sz="3200" b="1" dirty="0"/>
              <a:t> </a:t>
            </a:r>
            <a:r>
              <a:rPr lang="en-US" sz="3200" b="1" dirty="0" err="1"/>
              <a:t>Perundang-undangan</a:t>
            </a:r>
            <a:endParaRPr lang="en-US" sz="32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8BF54D-E804-4460-9F9A-31773D3889E1}"/>
              </a:ext>
            </a:extLst>
          </p:cNvPr>
          <p:cNvSpPr txBox="1"/>
          <p:nvPr/>
        </p:nvSpPr>
        <p:spPr>
          <a:xfrm>
            <a:off x="822726" y="1370342"/>
            <a:ext cx="94202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/>
              <a:t>HARMONISASI BIDANG PEMBINAAN ADMINISTRASI KEWILAYAHAN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b="1" dirty="0"/>
              <a:t>SINKRONISASI DAN PEMETAAN PRODUK HUKUM TAHUN 2015-2019 BIDANG PEMBINAAN ADMINISTRASI KEWILAYAHAN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b="1" dirty="0"/>
              <a:t>STANDAR OPERASIONAL PROSEDUR (SOP) PENGAJUAN KEBIJAKAN PRODUK HUKUM BIDANG PEMBINAAN ADMINISTRASI KEWILAYAHAN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63CACAC-F479-4F6A-8DBA-C8BD0F8258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3067643"/>
              </p:ext>
            </p:extLst>
          </p:nvPr>
        </p:nvGraphicFramePr>
        <p:xfrm>
          <a:off x="822726" y="3001907"/>
          <a:ext cx="10397725" cy="3327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471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85D544C-57B3-4201-9E06-FEF200987BF3}"/>
              </a:ext>
            </a:extLst>
          </p:cNvPr>
          <p:cNvSpPr txBox="1"/>
          <p:nvPr/>
        </p:nvSpPr>
        <p:spPr>
          <a:xfrm>
            <a:off x="8902699" y="49695"/>
            <a:ext cx="195580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LANJUTAN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62068DE5-D978-4C81-87C6-75BD6992FA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46938642"/>
              </p:ext>
            </p:extLst>
          </p:nvPr>
        </p:nvGraphicFramePr>
        <p:xfrm>
          <a:off x="782636" y="1215342"/>
          <a:ext cx="10075863" cy="4813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EA54277C-D68F-48C1-A1CE-03D8036905A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03" y="315384"/>
            <a:ext cx="2255592" cy="22459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644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77CCF1E-4411-466E-A268-CE19BCCDBD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9709046"/>
              </p:ext>
            </p:extLst>
          </p:nvPr>
        </p:nvGraphicFramePr>
        <p:xfrm>
          <a:off x="1420811" y="2740288"/>
          <a:ext cx="9394825" cy="18933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C1BF603-16DE-40D0-A89F-AEA77432C6F9}"/>
              </a:ext>
            </a:extLst>
          </p:cNvPr>
          <p:cNvSpPr txBox="1"/>
          <p:nvPr/>
        </p:nvSpPr>
        <p:spPr>
          <a:xfrm>
            <a:off x="8859835" y="243443"/>
            <a:ext cx="195580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LANJUTAN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2A70D96-BB5E-49B9-91A0-0AECFA70B6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9764916"/>
              </p:ext>
            </p:extLst>
          </p:nvPr>
        </p:nvGraphicFramePr>
        <p:xfrm>
          <a:off x="1420810" y="4557157"/>
          <a:ext cx="9394825" cy="2092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6AE765B3-1012-46AE-B659-B09F5F12853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1560591"/>
              </p:ext>
            </p:extLst>
          </p:nvPr>
        </p:nvGraphicFramePr>
        <p:xfrm>
          <a:off x="1398588" y="965464"/>
          <a:ext cx="9394824" cy="1774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382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7175" y="347684"/>
            <a:ext cx="8610600" cy="809784"/>
          </a:xfrm>
        </p:spPr>
        <p:txBody>
          <a:bodyPr/>
          <a:lstStyle/>
          <a:p>
            <a:r>
              <a:rPr lang="id-ID" i="1" dirty="0">
                <a:latin typeface="Arial Rounded MT Bold" pitchFamily="34" charset="0"/>
              </a:rPr>
              <a:t>WHAT’S THE NEXT  IN 2019?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2192" y="1851949"/>
            <a:ext cx="9745883" cy="1053297"/>
          </a:xfr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endParaRPr lang="id-ID" dirty="0"/>
          </a:p>
          <a:p>
            <a:pPr marL="0" indent="0">
              <a:buNone/>
            </a:pPr>
            <a:endParaRPr lang="id-ID" dirty="0"/>
          </a:p>
          <a:p>
            <a:r>
              <a:rPr lang="id-ID" dirty="0"/>
              <a:t>Penysunan SOP Pengajuan Kebijakan Produk Hukum Bidang Adwil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527858" y="1666754"/>
            <a:ext cx="5185458" cy="54401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/>
              <a:t>SOP Pengajuan Produk Hukum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1891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626A1-5CF1-434F-85D9-C8185BE40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2815" y="335748"/>
            <a:ext cx="9727735" cy="1293028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b="1" dirty="0"/>
              <a:t>PROGRAM</a:t>
            </a:r>
            <a:br>
              <a:rPr lang="en-US" b="1" dirty="0"/>
            </a:br>
            <a:r>
              <a:rPr lang="en-US" b="1" dirty="0" err="1"/>
              <a:t>Penataan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Penguatan</a:t>
            </a:r>
            <a:r>
              <a:rPr lang="en-US" b="1" dirty="0"/>
              <a:t> </a:t>
            </a:r>
            <a:r>
              <a:rPr lang="en-US" b="1" dirty="0" err="1"/>
              <a:t>Organisasi</a:t>
            </a:r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41F34F-E8BF-4674-8FE2-CFA481B32FA8}"/>
              </a:ext>
            </a:extLst>
          </p:cNvPr>
          <p:cNvSpPr txBox="1"/>
          <p:nvPr/>
        </p:nvSpPr>
        <p:spPr>
          <a:xfrm>
            <a:off x="281685" y="2012047"/>
            <a:ext cx="10945758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400" b="1" dirty="0"/>
              <a:t>PEMETAAN ISU STRATEGIS DAN TUGAS DAN FUNGSI DITJEN BINA ADMINISTRASI KEWILAYAHAN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en-US" sz="2400" b="1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400" b="1" dirty="0"/>
              <a:t>ANALISIS JABATAN DALAM RANGKA PEMETAAN ISU STRATEGIS DAN TUGAS FUNGSI DITJEN BINA ADMINISTRASI KEWILAYAHAN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en-US" sz="2400" b="1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400" b="1" dirty="0"/>
              <a:t>PEMETAAN TUGAS DAN FUNGSI DITJEN BINA ADMINISTRASI KEWILAYAHAN</a:t>
            </a:r>
            <a:endParaRPr lang="id-ID" sz="2400" b="1" dirty="0"/>
          </a:p>
          <a:p>
            <a:pPr algn="just"/>
            <a:endParaRPr lang="id-ID" sz="2400" b="1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id-ID" sz="2400" b="1" dirty="0"/>
              <a:t>POHON KINERJA DITJEN BINA ADMINSITRASI KEWILAYAHAN</a:t>
            </a:r>
          </a:p>
          <a:p>
            <a:pPr algn="just"/>
            <a:endParaRPr lang="id-ID" sz="2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654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350" y="171450"/>
            <a:ext cx="11887200" cy="6534150"/>
          </a:xfrm>
        </p:spPr>
        <p:txBody>
          <a:bodyPr/>
          <a:lstStyle/>
          <a:p>
            <a:pPr marL="0" indent="0">
              <a:buNone/>
            </a:pPr>
            <a:endParaRPr lang="id-ID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877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1E154-8B69-4E2B-BF16-4033B2E1B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0700" y="85993"/>
            <a:ext cx="9124348" cy="828408"/>
          </a:xfrm>
          <a:solidFill>
            <a:srgbClr val="CC66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sz="3200" b="1" dirty="0"/>
              <a:t> </a:t>
            </a:r>
            <a:r>
              <a:rPr lang="en-US" sz="3100" b="1" dirty="0"/>
              <a:t>PROGRAM</a:t>
            </a:r>
            <a:br>
              <a:rPr lang="en-US" sz="3100" b="1" dirty="0"/>
            </a:br>
            <a:r>
              <a:rPr lang="en-US" sz="3100" b="1" dirty="0" err="1"/>
              <a:t>Penataan</a:t>
            </a:r>
            <a:r>
              <a:rPr lang="en-US" sz="3100" b="1" dirty="0"/>
              <a:t> </a:t>
            </a:r>
            <a:r>
              <a:rPr lang="en-US" sz="3100" b="1" dirty="0" err="1"/>
              <a:t>Tatalaksana</a:t>
            </a:r>
            <a:endParaRPr lang="en-US" sz="32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A448E9-DF85-40FE-9A38-B1BCDBA9C1D9}"/>
              </a:ext>
            </a:extLst>
          </p:cNvPr>
          <p:cNvSpPr txBox="1"/>
          <p:nvPr/>
        </p:nvSpPr>
        <p:spPr>
          <a:xfrm>
            <a:off x="1149201" y="1032474"/>
            <a:ext cx="989359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</a:rPr>
              <a:t>PILOT PROJECT AREA WAJIB SOP PADA MASING </a:t>
            </a:r>
            <a:r>
              <a:rPr lang="en-US" sz="1600" b="1" dirty="0" err="1">
                <a:solidFill>
                  <a:schemeClr val="accent1">
                    <a:lumMod val="75000"/>
                  </a:schemeClr>
                </a:solidFill>
              </a:rPr>
              <a:t>MASING</a:t>
            </a: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</a:rPr>
              <a:t> UNIT KERJA ES II</a:t>
            </a:r>
          </a:p>
          <a:p>
            <a:pPr marL="800100" lvl="1" indent="-342900" algn="just" fontAlgn="t">
              <a:buFont typeface="+mj-lt"/>
              <a:buAutoNum type="arabicPeriod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Pembuatan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Surat MDN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kepada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K/L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terkait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penyampaian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Peraturan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Menteri/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Pimpinan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Lembaga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tentang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Pelimpahan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/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Penugasan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dan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Juklak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dan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Juknis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DKTP K/L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kepada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Daerah</a:t>
            </a:r>
          </a:p>
          <a:p>
            <a:pPr marL="800100" lvl="1" indent="-342900" algn="just" fontAlgn="t">
              <a:buFont typeface="+mj-lt"/>
              <a:buAutoNum type="arabicPeriod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Penanganan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masalah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konflik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pertanahan</a:t>
            </a:r>
            <a:endParaRPr lang="en-US" sz="1600" dirty="0">
              <a:solidFill>
                <a:schemeClr val="accent1">
                  <a:lumMod val="75000"/>
                </a:schemeClr>
              </a:solidFill>
            </a:endParaRPr>
          </a:p>
          <a:p>
            <a:pPr marL="800100" lvl="1" indent="-342900" algn="just" fontAlgn="t">
              <a:buFont typeface="+mj-lt"/>
              <a:buAutoNum type="arabicPeriod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Pemberkasan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Administrasi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Pelaksanaan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Pengusulan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SKEP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dan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KTP 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Penyidik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Pegawai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Negeri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Sipil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 (PPNS)</a:t>
            </a:r>
          </a:p>
          <a:p>
            <a:pPr marL="800100" lvl="1" indent="-342900" algn="just" fontAlgn="t">
              <a:buFont typeface="+mj-lt"/>
              <a:buAutoNum type="arabicPeriod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Verifikasi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kode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dan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data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wilayah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administrasi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pemerintahan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di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seluruh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Indonesia</a:t>
            </a:r>
          </a:p>
          <a:p>
            <a:pPr marL="800100" lvl="1" indent="-342900" algn="just" fontAlgn="t">
              <a:buFont typeface="+mj-lt"/>
              <a:buAutoNum type="arabicPeriod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Penyusunan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Laporan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Pemantauan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Bencana</a:t>
            </a:r>
            <a:endParaRPr lang="id-ID" sz="1600" dirty="0">
              <a:solidFill>
                <a:schemeClr val="accent1">
                  <a:lumMod val="75000"/>
                </a:schemeClr>
              </a:solidFill>
            </a:endParaRPr>
          </a:p>
          <a:p>
            <a:pPr marL="800100" lvl="1" indent="-342900" algn="just" fontAlgn="t">
              <a:buFont typeface="+mj-lt"/>
              <a:buAutoNum type="arabicPeriod"/>
            </a:pPr>
            <a:r>
              <a:rPr lang="id-ID" sz="1600" dirty="0">
                <a:solidFill>
                  <a:schemeClr val="accent1">
                    <a:lumMod val="75000"/>
                  </a:schemeClr>
                </a:solidFill>
              </a:rPr>
              <a:t>Penyusunan Permendagri Batas Antar Daerah</a:t>
            </a:r>
            <a:endParaRPr lang="en-US" sz="16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id-ID" sz="1600" b="1" dirty="0">
                <a:solidFill>
                  <a:schemeClr val="accent1">
                    <a:lumMod val="75000"/>
                  </a:schemeClr>
                </a:solidFill>
              </a:rPr>
              <a:t>PENYUSUNAN PETA PROSES BISNIS DITJEN BINA ADWIL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id-ID" sz="1600" b="1" dirty="0">
                <a:solidFill>
                  <a:schemeClr val="accent1">
                    <a:lumMod val="75000"/>
                  </a:schemeClr>
                </a:solidFill>
              </a:rPr>
              <a:t>PILOT PROJECT SOP SEKRETARIAT DITJEN BINA ADWIL TAHUN 2018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800100" lvl="1" indent="-342900" algn="just">
              <a:buFont typeface="+mj-lt"/>
              <a:buAutoNum type="arabicPeriod"/>
            </a:pPr>
            <a:r>
              <a:rPr lang="id-ID" sz="1600" dirty="0">
                <a:solidFill>
                  <a:schemeClr val="accent1">
                    <a:lumMod val="75000"/>
                  </a:schemeClr>
                </a:solidFill>
              </a:rPr>
              <a:t>Pembayaran Dan Pertanggungjawaban Kegiatan Dengan Mekanisme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id-ID" sz="1600" dirty="0">
                <a:solidFill>
                  <a:schemeClr val="accent1">
                    <a:lumMod val="75000"/>
                  </a:schemeClr>
                </a:solidFill>
              </a:rPr>
              <a:t>Uang Persediaan (U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P</a:t>
            </a:r>
            <a:r>
              <a:rPr lang="id-ID" sz="1600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en-US" sz="1600" dirty="0">
              <a:solidFill>
                <a:schemeClr val="accent1">
                  <a:lumMod val="75000"/>
                </a:schemeClr>
              </a:solidFill>
            </a:endParaRPr>
          </a:p>
          <a:p>
            <a:pPr marL="800100" lvl="1" indent="-342900" algn="just">
              <a:buFont typeface="+mj-lt"/>
              <a:buAutoNum type="arabicPeriod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Pengajuan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Pertanggungjawaban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Dan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Pembayaran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Kegiatan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Dengan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Mekanisme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Langsung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(LS)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Bendahara</a:t>
            </a:r>
            <a:endParaRPr lang="en-US" sz="1600" dirty="0">
              <a:solidFill>
                <a:schemeClr val="accent1">
                  <a:lumMod val="75000"/>
                </a:schemeClr>
              </a:solidFill>
            </a:endParaRPr>
          </a:p>
          <a:p>
            <a:pPr marL="800100" lvl="1" indent="-342900" algn="just">
              <a:buFont typeface="+mj-lt"/>
              <a:buAutoNum type="arabicPeriod"/>
            </a:pPr>
            <a:r>
              <a:rPr lang="id-ID" sz="1600" dirty="0">
                <a:solidFill>
                  <a:schemeClr val="accent1">
                    <a:lumMod val="75000"/>
                  </a:schemeClr>
                </a:solidFill>
              </a:rPr>
              <a:t>Pengajuan, Pertanggungjawaban Dan Pembayaran Kegiatan Dengan Mekanisme Langsung (L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id-ID" sz="1600" dirty="0">
                <a:solidFill>
                  <a:schemeClr val="accent1">
                    <a:lumMod val="75000"/>
                  </a:schemeClr>
                </a:solidFill>
              </a:rPr>
              <a:t>) Pihak Ketiga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</a:rPr>
              <a:t>SOSIALISASI DAN </a:t>
            </a:r>
            <a:r>
              <a:rPr lang="id-ID" sz="1600" b="1" dirty="0">
                <a:solidFill>
                  <a:schemeClr val="accent1">
                    <a:lumMod val="75000"/>
                  </a:schemeClr>
                </a:solidFill>
              </a:rPr>
              <a:t>PELATIHAN PENYUSUNAN SOP</a:t>
            </a:r>
            <a:endParaRPr lang="en-US" sz="16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1600" b="1" dirty="0">
                <a:solidFill>
                  <a:schemeClr val="accent1">
                    <a:lumMod val="75000"/>
                  </a:schemeClr>
                </a:solidFill>
              </a:rPr>
              <a:t>KETERBUKAAN INFORMASI PUBLIK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Update Realtime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Informasi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Lingkup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Ditjen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Bina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Adwil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(Media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Sosial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600" i="1" dirty="0">
                <a:solidFill>
                  <a:schemeClr val="accent1">
                    <a:lumMod val="75000"/>
                  </a:schemeClr>
                </a:solidFill>
              </a:rPr>
              <a:t>Press </a:t>
            </a:r>
            <a:r>
              <a:rPr lang="en-US" sz="1600" i="1" dirty="0" err="1">
                <a:solidFill>
                  <a:schemeClr val="accent1">
                    <a:lumMod val="75000"/>
                  </a:schemeClr>
                </a:solidFill>
              </a:rPr>
              <a:t>Releasse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600" i="1" dirty="0">
                <a:solidFill>
                  <a:schemeClr val="accent1">
                    <a:lumMod val="75000"/>
                  </a:schemeClr>
                </a:solidFill>
              </a:rPr>
              <a:t>Website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1600" i="1" dirty="0">
                <a:solidFill>
                  <a:schemeClr val="accent1">
                    <a:lumMod val="75000"/>
                  </a:schemeClr>
                </a:solidFill>
              </a:rPr>
              <a:t>Wall Display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Pembentukan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Tim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Penyampaian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Dan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Pengendalian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1600" dirty="0" err="1">
                <a:solidFill>
                  <a:schemeClr val="accent1">
                    <a:lumMod val="75000"/>
                  </a:schemeClr>
                </a:solidFill>
              </a:rPr>
              <a:t>Informasi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 Di Media.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98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2973" y="92599"/>
            <a:ext cx="7986532" cy="648182"/>
          </a:xfr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id-ID" sz="1600" b="1" dirty="0"/>
              <a:t>Proses bisnis </a:t>
            </a:r>
            <a:br>
              <a:rPr lang="id-ID" sz="1600" b="1" dirty="0"/>
            </a:br>
            <a:r>
              <a:rPr lang="id-ID" sz="1600" b="1" dirty="0"/>
              <a:t>ketentraman, ketertiban umum dan perlindungan masyarakat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8D9BD4A-2BB2-44A7-A796-285F4E1654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45" y="764432"/>
            <a:ext cx="11817752" cy="5474322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67160" y="5879939"/>
            <a:ext cx="11007524" cy="497712"/>
          </a:xfrm>
          <a:prstGeom prst="roundRect">
            <a:avLst/>
          </a:prstGeom>
          <a:solidFill>
            <a:srgbClr val="CC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/>
              <a:t>OUTCOME: INDEKS PENYELENGGARAAN TRANTIBUMLINMAS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4577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0683" y="255087"/>
            <a:ext cx="7095281" cy="624589"/>
          </a:xfrm>
          <a:solidFill>
            <a:schemeClr val="accent5">
              <a:lumMod val="7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id-ID" sz="1600" b="1" dirty="0">
                <a:solidFill>
                  <a:schemeClr val="bg1"/>
                </a:solidFill>
              </a:rPr>
              <a:t>Proses bisnis </a:t>
            </a:r>
            <a:br>
              <a:rPr lang="id-ID" sz="1600" b="1" dirty="0">
                <a:solidFill>
                  <a:schemeClr val="bg1"/>
                </a:solidFill>
              </a:rPr>
            </a:br>
            <a:r>
              <a:rPr lang="id-ID" sz="1600" b="1" dirty="0">
                <a:solidFill>
                  <a:schemeClr val="bg1"/>
                </a:solidFill>
              </a:rPr>
              <a:t>PENGELOLAAN KEWILAYAHAN</a:t>
            </a:r>
            <a:endParaRPr lang="id-ID" sz="1600" dirty="0">
              <a:solidFill>
                <a:schemeClr val="bg1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D0F3695-D9A8-4BA2-98C7-89EEC9852C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90" y="971549"/>
            <a:ext cx="11470510" cy="5654957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67160" y="6128795"/>
            <a:ext cx="11007524" cy="497712"/>
          </a:xfrm>
          <a:prstGeom prst="roundRect">
            <a:avLst/>
          </a:prstGeom>
          <a:solidFill>
            <a:srgbClr val="CC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/>
              <a:t>OUTCOME: INDEKS PENGELOLAAN KEWILAYAHAN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4554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208345"/>
            <a:ext cx="8610600" cy="671332"/>
          </a:xfrm>
        </p:spPr>
        <p:txBody>
          <a:bodyPr>
            <a:normAutofit/>
          </a:bodyPr>
          <a:lstStyle/>
          <a:p>
            <a:r>
              <a:rPr lang="id-ID" i="1" dirty="0">
                <a:latin typeface="Arial Rounded MT Bold" pitchFamily="34" charset="0"/>
              </a:rPr>
              <a:t>WHAT’S THE NEXT  IN 2019?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00536"/>
            <a:ext cx="9245278" cy="1875099"/>
          </a:xfr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id-ID" dirty="0"/>
          </a:p>
          <a:p>
            <a:r>
              <a:rPr lang="id-ID" dirty="0"/>
              <a:t> </a:t>
            </a:r>
            <a:r>
              <a:rPr lang="id-ID" b="1" dirty="0"/>
              <a:t>SOP Proses Bisnis Inti</a:t>
            </a:r>
          </a:p>
          <a:p>
            <a:r>
              <a:rPr lang="id-ID" b="1" dirty="0"/>
              <a:t>SOP Proses Bisnis Manajemen</a:t>
            </a:r>
          </a:p>
          <a:p>
            <a:r>
              <a:rPr lang="id-ID" b="1" dirty="0"/>
              <a:t>SOP Proses Bisnis Pendukung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02825" y="1006997"/>
            <a:ext cx="4815068" cy="64818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/>
              <a:t>PENYUSUNAN  SOP  PROSES BISNIS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136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207F3-616B-46E4-98CB-12FC117AF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6203" y="333442"/>
            <a:ext cx="10018650" cy="1148117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b="1" dirty="0"/>
              <a:t>PROGRAM</a:t>
            </a:r>
            <a:br>
              <a:rPr lang="en-US" b="1" dirty="0"/>
            </a:br>
            <a:r>
              <a:rPr lang="en-US" b="1" dirty="0" err="1"/>
              <a:t>Penataan</a:t>
            </a:r>
            <a:r>
              <a:rPr lang="en-US" b="1" dirty="0"/>
              <a:t> </a:t>
            </a:r>
            <a:r>
              <a:rPr lang="en-US" b="1" dirty="0" err="1"/>
              <a:t>Sistem</a:t>
            </a:r>
            <a:r>
              <a:rPr lang="en-US" b="1" dirty="0"/>
              <a:t> </a:t>
            </a:r>
            <a:r>
              <a:rPr lang="en-US" b="1" dirty="0" err="1"/>
              <a:t>Manajemen</a:t>
            </a:r>
            <a:r>
              <a:rPr lang="en-US" b="1" dirty="0"/>
              <a:t> SDM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C3649E-7B24-476E-8E1D-26E5BD2C68F3}"/>
              </a:ext>
            </a:extLst>
          </p:cNvPr>
          <p:cNvSpPr txBox="1"/>
          <p:nvPr/>
        </p:nvSpPr>
        <p:spPr>
          <a:xfrm>
            <a:off x="1173162" y="1106956"/>
            <a:ext cx="98456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endParaRPr lang="fi-FI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fi-FI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PILOT PROJECT IMPLEMENTASI PEMANFAATAN PEDOMAN STANDAR KOMPETENSI PEJABAT ES III &amp; IV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PERENCANAAN KEBUTUHAN PEGAWAI SESUAI DENGAN KEBUTUHAN ORGANISASI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PERHITUNGAN KEBUTUHAN PEGAWAI.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PENYUSUNAN RENCANA REDISTRIBUSI PEGAWAI.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PROYEKSI KEBUTUHAN 5 TAHUN.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PERHITUNGAN FORMASI JABATAN YANG MENUNJANG KINERJA UTAMA.</a:t>
            </a:r>
            <a:endParaRPr lang="fi-FI" b="1" dirty="0">
              <a:solidFill>
                <a:schemeClr val="bg2">
                  <a:lumMod val="2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PENGEMBANGAN PEGAWAI BERBASIS KOMPETENSI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STANDAR KOMPETENSI JABATAN.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IDENTIFIKASI KEBUTUHAN PENGEMBANGAN KOMPETENSI.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RENCANA PENGEMBANGAN KOMPETENSI.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MONITORING DAN EVALUASI PENGEMBANGAN PEGAWAI BERBASIS KOMPETENSI.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PENETAPAN KINERJA INDIVIDU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PENERAPAN PENETAPAN KINERJA INDIVIDU MELALUI KUADRAN KOMPETENSI ASN DENGAN 4 VARIABEL (SKP, SIKERJA, FINGER PRINT DAN KUESIONER USER)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PENGUKURAN KINERJA INDIVIDU DILAKUKAN SECARA PERIODIK.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fi-FI" b="1" dirty="0">
                <a:solidFill>
                  <a:schemeClr val="bg2">
                    <a:lumMod val="25000"/>
                  </a:schemeClr>
                </a:solidFill>
              </a:rPr>
              <a:t>MONITORING DAN EVALUASI ATAS PENCAPAIAN KINERJA INDIVIDU (EVIDENCE BERUPA EVALUASI FINGER PRINT, SIKERJA DAN SKP)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940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208345"/>
            <a:ext cx="8610600" cy="671332"/>
          </a:xfrm>
        </p:spPr>
        <p:txBody>
          <a:bodyPr>
            <a:normAutofit/>
          </a:bodyPr>
          <a:lstStyle/>
          <a:p>
            <a:r>
              <a:rPr lang="id-ID" i="1" dirty="0">
                <a:latin typeface="Arial Rounded MT Bold" pitchFamily="34" charset="0"/>
              </a:rPr>
              <a:t>WHAT’S THE NEXT  IN 2019?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00536"/>
            <a:ext cx="7462777" cy="2627454"/>
          </a:xfr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endParaRPr lang="id-ID" dirty="0"/>
          </a:p>
          <a:p>
            <a:r>
              <a:rPr lang="id-ID" sz="2000" dirty="0"/>
              <a:t> </a:t>
            </a:r>
            <a:r>
              <a:rPr lang="id-ID" sz="2000" b="1" dirty="0"/>
              <a:t>Perencanaan Kebutuhan Pegawai sesuai kebutuhan organisasi</a:t>
            </a:r>
          </a:p>
          <a:p>
            <a:r>
              <a:rPr lang="id-ID" sz="2000" b="1" dirty="0"/>
              <a:t>Pengembangan Pegawai Berbasis Kompetensi</a:t>
            </a:r>
          </a:p>
          <a:p>
            <a:r>
              <a:rPr lang="id-ID" sz="2000" b="1" dirty="0"/>
              <a:t>Kuadran Kompetensi Pegawai</a:t>
            </a:r>
          </a:p>
          <a:p>
            <a:r>
              <a:rPr lang="id-ID" sz="2000" b="1" dirty="0"/>
              <a:t>Indeks Profesionalisme ASN</a:t>
            </a:r>
          </a:p>
          <a:p>
            <a:r>
              <a:rPr lang="id-ID" sz="2000" b="1" dirty="0"/>
              <a:t>Monev Kinerja Individu berdasarkan Si Kerja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02824" y="1006997"/>
            <a:ext cx="5231757" cy="64818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/>
              <a:t>Penataan Sistem Manajemen Aparatur</a:t>
            </a:r>
          </a:p>
        </p:txBody>
      </p:sp>
      <p:pic>
        <p:nvPicPr>
          <p:cNvPr id="3074" name="Picture 2" descr="C:\Users\asus\Pictures\pegawa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07" y="4174120"/>
            <a:ext cx="4606724" cy="226102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5" name="Rounded Rectangle 4"/>
          <p:cNvSpPr/>
          <p:nvPr/>
        </p:nvSpPr>
        <p:spPr>
          <a:xfrm>
            <a:off x="5694744" y="4282633"/>
            <a:ext cx="5833641" cy="2152514"/>
          </a:xfrm>
          <a:prstGeom prst="roundRect">
            <a:avLst/>
          </a:prstGeom>
          <a:solidFill>
            <a:srgbClr val="99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Pada 7 Januari 2019, Ditjen Bina Administrasi Kewilayahan telah melaksanakan proses </a:t>
            </a:r>
            <a:r>
              <a:rPr lang="id-ID" b="1" dirty="0"/>
              <a:t>Rekrutmen Tenaga Lepas </a:t>
            </a:r>
            <a:r>
              <a:rPr lang="id-ID" dirty="0"/>
              <a:t>lingkup Ditjen Bina Administrasi Kewilayah sebagai salah satu upaya pemenuhan tenaga dukung yang memilki kompetensi sesuai kebutuhan organisasi.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216E74-C294-4FEE-B230-298000E8AD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709" y="1215766"/>
            <a:ext cx="2608957" cy="2597820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softEdge rad="12700"/>
          </a:effec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2777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93E96-BFE0-4BA2-B3C0-B546DFB8D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5734" y="191068"/>
            <a:ext cx="9763125" cy="966400"/>
          </a:xfrm>
          <a:solidFill>
            <a:srgbClr val="CC6600"/>
          </a:solidFill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PROGRAM</a:t>
            </a:r>
            <a:br>
              <a:rPr lang="en-US" sz="3200" b="1" dirty="0">
                <a:solidFill>
                  <a:schemeClr val="bg1"/>
                </a:solidFill>
              </a:rPr>
            </a:br>
            <a:r>
              <a:rPr lang="en-US" sz="3200" b="1" dirty="0" err="1">
                <a:solidFill>
                  <a:schemeClr val="bg1"/>
                </a:solidFill>
              </a:rPr>
              <a:t>Penguatan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Akuntabilitas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Kinerja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FAEB85-DDD6-442E-AB4B-4805D2900B0D}"/>
              </a:ext>
            </a:extLst>
          </p:cNvPr>
          <p:cNvSpPr txBox="1"/>
          <p:nvPr/>
        </p:nvSpPr>
        <p:spPr>
          <a:xfrm>
            <a:off x="171450" y="1484096"/>
            <a:ext cx="460556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b="1" dirty="0"/>
              <a:t>PENYUSUNAN PEDOMAN PENGUKURAN INDIKATOR KINERJA TAHUN 2018 SEBAGAI ALAT PENGENDALIAN DAN PENILAIAN TERHADAP PENCAPAIAN TARGET SESUAI PERJANJIAN KINERJA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en-US" b="1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b="1" dirty="0"/>
              <a:t>MONITORING DAN EVALUASI PENGENDALIAN KINERJA DIREKTORAT JENDERAL BINA ADMINISTRASI KEWILAYAHAN SETIAP TRIWULAN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en-US" b="1" dirty="0"/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id-ID" b="1" dirty="0"/>
              <a:t>PEMILIHAN KINERJA AWARD LINGKUP DITJEN BINA </a:t>
            </a:r>
            <a:r>
              <a:rPr lang="en-US" b="1" dirty="0"/>
              <a:t>ADMINISTRASI KEWILAYAHAN KEPADA DIREKTORAT YANG MEMILIKI KRITERIA KINERJA TERBAIK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en-US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4F42FD-3DB9-4962-B95C-B2C44C27FC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9724" y="1516318"/>
            <a:ext cx="3411762" cy="2274508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A9CD919D-8ED0-4C56-8485-BD8348C01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308" y="3823048"/>
            <a:ext cx="4488242" cy="3067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0862E26-0BBE-4124-BD3A-D3E2DC419E11}"/>
              </a:ext>
            </a:extLst>
          </p:cNvPr>
          <p:cNvSpPr/>
          <p:nvPr/>
        </p:nvSpPr>
        <p:spPr>
          <a:xfrm>
            <a:off x="7897039" y="4849297"/>
            <a:ext cx="3741491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100" b="1" dirty="0" err="1">
                <a:solidFill>
                  <a:srgbClr val="E36C0A"/>
                </a:solidFill>
                <a:latin typeface="Edwardian Script ITC" panose="030303020407070D0804" pitchFamily="66" charset="0"/>
                <a:ea typeface="Times New Roman" panose="02020603050405020304" pitchFamily="18" charset="0"/>
              </a:rPr>
              <a:t>Piagam</a:t>
            </a:r>
            <a:r>
              <a:rPr lang="en-US" sz="1100" b="1" dirty="0">
                <a:solidFill>
                  <a:srgbClr val="E36C0A"/>
                </a:solidFill>
                <a:latin typeface="Edwardian Script ITC" panose="030303020407070D0804" pitchFamily="66" charset="0"/>
                <a:ea typeface="Times New Roman" panose="02020603050405020304" pitchFamily="18" charset="0"/>
              </a:rPr>
              <a:t> </a:t>
            </a:r>
            <a:r>
              <a:rPr lang="en-US" sz="1100" b="1" dirty="0" err="1">
                <a:solidFill>
                  <a:srgbClr val="E36C0A"/>
                </a:solidFill>
                <a:latin typeface="Edwardian Script ITC" panose="030303020407070D0804" pitchFamily="66" charset="0"/>
                <a:ea typeface="Times New Roman" panose="02020603050405020304" pitchFamily="18" charset="0"/>
              </a:rPr>
              <a:t>Penghargaan</a:t>
            </a:r>
            <a:r>
              <a:rPr lang="en-US" sz="1100" b="1" dirty="0">
                <a:solidFill>
                  <a:srgbClr val="E36C0A"/>
                </a:solidFill>
                <a:latin typeface="Edwardian Script ITC" panose="030303020407070D0804" pitchFamily="66" charset="0"/>
                <a:ea typeface="Times New Roman" panose="02020603050405020304" pitchFamily="18" charset="0"/>
              </a:rPr>
              <a:t> 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300"/>
              </a:spcAft>
            </a:pP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Diberikan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Kepada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: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8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DIREKTORAT TOPONIMI DAN BATAS DAERAH 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8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ATAS </a:t>
            </a:r>
            <a:r>
              <a:rPr lang="en-US" sz="7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PENCAPAIAN</a:t>
            </a:r>
            <a:r>
              <a:rPr lang="en-US" sz="8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KINERJA TERBAIK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 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Pada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Acara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Rapat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Evaluasi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Program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Kerja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Tahun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2017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Direktorat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Jenderal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Bina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Administrasi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Kewilayahan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Hotel Mercure Convention Center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Ancol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– Jakarta ,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Tanggal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25 s/d 27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Januari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2018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 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Jakarta, 24 </a:t>
            </a:r>
            <a:r>
              <a:rPr lang="en-US" sz="4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Januari</a:t>
            </a:r>
            <a:r>
              <a:rPr lang="en-US" sz="4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2018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 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4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DIREKTUR JENDERAL BINA ADMINISTRASI KEWILAYAHAN 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 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 </a:t>
            </a:r>
            <a:endParaRPr lang="en-US" sz="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400" b="1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EKO SUBOWO</a:t>
            </a:r>
            <a:endParaRPr lang="en-US" sz="3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216E74-C294-4FEE-B230-298000E8AD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1787" y="1354662"/>
            <a:ext cx="2608957" cy="2597820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softEdge rad="12700"/>
          </a:effec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2685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208345"/>
            <a:ext cx="8610600" cy="671332"/>
          </a:xfrm>
        </p:spPr>
        <p:txBody>
          <a:bodyPr>
            <a:normAutofit/>
          </a:bodyPr>
          <a:lstStyle/>
          <a:p>
            <a:r>
              <a:rPr lang="id-ID" i="1" dirty="0">
                <a:latin typeface="Arial Rounded MT Bold" pitchFamily="34" charset="0"/>
              </a:rPr>
              <a:t>WHAT’S THE NEXT  IN 2019?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6916" y="4838217"/>
            <a:ext cx="10093125" cy="1689905"/>
          </a:xfrm>
          <a:ln w="38100">
            <a:solidFill>
              <a:srgbClr val="990033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id-ID" dirty="0"/>
          </a:p>
          <a:p>
            <a:r>
              <a:rPr lang="id-ID" dirty="0"/>
              <a:t> </a:t>
            </a:r>
            <a:r>
              <a:rPr lang="id-ID" b="1" dirty="0"/>
              <a:t>Penyusunan Perjanjian Kinerja sesuai Pohon Kinerja</a:t>
            </a:r>
          </a:p>
          <a:p>
            <a:r>
              <a:rPr lang="id-ID" b="1" dirty="0"/>
              <a:t>Penyusunan Perjanjian Kinerja sampai level Jabatan Pelaksana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689902" y="4548849"/>
            <a:ext cx="4627824" cy="648182"/>
          </a:xfrm>
          <a:prstGeom prst="roundRect">
            <a:avLst/>
          </a:prstGeom>
          <a:solidFill>
            <a:srgbClr val="990033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/>
              <a:t>PENYUSUNAN  PERJANJIAN KINERJA</a:t>
            </a:r>
          </a:p>
        </p:txBody>
      </p:sp>
      <p:pic>
        <p:nvPicPr>
          <p:cNvPr id="4098" name="Picture 2" descr="C:\Users\asus\Pictures\New folder\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916" y="1182303"/>
            <a:ext cx="845362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5148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42B30-D19D-4638-A407-8AB2ABB65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433" y="122889"/>
            <a:ext cx="8909592" cy="1293028"/>
          </a:xfrm>
          <a:solidFill>
            <a:srgbClr val="CC6600"/>
          </a:solidFill>
          <a:ln>
            <a:solidFill>
              <a:srgbClr val="CC6600"/>
            </a:solidFill>
          </a:ln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PROGRAM</a:t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 err="1">
                <a:solidFill>
                  <a:schemeClr val="bg1"/>
                </a:solidFill>
              </a:rPr>
              <a:t>Penguatan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Pengawasan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AA9D68-11E7-40C4-A397-84E91FDE68B5}"/>
              </a:ext>
            </a:extLst>
          </p:cNvPr>
          <p:cNvSpPr txBox="1"/>
          <p:nvPr/>
        </p:nvSpPr>
        <p:spPr>
          <a:xfrm>
            <a:off x="1393473" y="1859339"/>
            <a:ext cx="90816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PEMBENTUKAN </a:t>
            </a:r>
            <a:r>
              <a:rPr lang="id-ID" b="1" dirty="0">
                <a:solidFill>
                  <a:schemeClr val="bg2">
                    <a:lumMod val="25000"/>
                  </a:schemeClr>
                </a:solidFill>
              </a:rPr>
              <a:t>TIM SPIP DITJEN BINA ADMINISTRASI KEWILAYAHAN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sv-SE" b="1" dirty="0">
                <a:solidFill>
                  <a:schemeClr val="bg2">
                    <a:lumMod val="25000"/>
                  </a:schemeClr>
                </a:solidFill>
              </a:rPr>
              <a:t>PEMBENTUKAN TIM WHISTLE-BLOWING SYSTEM (WBS) DAN BENTURAN KEPENTINGAN</a:t>
            </a:r>
            <a:endParaRPr lang="en-US" b="1" dirty="0">
              <a:solidFill>
                <a:schemeClr val="bg2">
                  <a:lumMod val="25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PEMBINAAN PENGELOLAAN KEUANGAN TERHADAP SKPD DEKONSENTRASI DAN TUGAS PEMBANTUAN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PENYUSUNAN JUKLAK DEKONSENTRASI DAN TUGAS PEMBANTUAN DITJEN BINA ADMINISTRASI KEWILAYAHAN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STANDAR OPERASIONAL PROSEDUR (SOP) VERIFIKASI DAN KELENGKAPAN DOKUMEN PERTANGGUNG JAWABAN KEGIATAN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sv-SE" b="1" dirty="0">
                <a:solidFill>
                  <a:schemeClr val="bg2">
                    <a:lumMod val="25000"/>
                  </a:schemeClr>
                </a:solidFill>
              </a:rPr>
              <a:t>MELAKSANAKAN SOSIALISASI WHISTLE-BLOWING SYSTEM (WBS) DAN BENTURAN KEPENTINGAN DI LINGKUNGAN DITJEN BINA ADMINISTRASI KEWILAYAHAN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sv-SE" b="1" dirty="0">
                <a:solidFill>
                  <a:schemeClr val="bg2">
                    <a:lumMod val="25000"/>
                  </a:schemeClr>
                </a:solidFill>
              </a:rPr>
              <a:t>PEMBUATAN/PEMUTAHIRAN E MONEV PTSP</a:t>
            </a:r>
            <a:endParaRPr lang="en-US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5278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6623" y="62144"/>
            <a:ext cx="8546593" cy="612559"/>
          </a:xfrm>
        </p:spPr>
        <p:txBody>
          <a:bodyPr>
            <a:normAutofit fontScale="90000"/>
          </a:bodyPr>
          <a:lstStyle/>
          <a:p>
            <a:r>
              <a:rPr lang="en-US" sz="3200" i="1" dirty="0">
                <a:latin typeface="Arial Rounded MT Bold" pitchFamily="34" charset="0"/>
              </a:rPr>
              <a:t>PENGUATAN PENGAWASAN DITJEN BINA ADMINISTRASI KEWILAYAHAN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307" y="1006996"/>
            <a:ext cx="6674461" cy="1700693"/>
          </a:xfrm>
          <a:ln w="38100">
            <a:solidFill>
              <a:srgbClr val="CC66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id-ID" sz="2600" dirty="0"/>
          </a:p>
          <a:p>
            <a:r>
              <a:rPr lang="id-ID" sz="2600" dirty="0"/>
              <a:t> </a:t>
            </a:r>
            <a:r>
              <a:rPr lang="id-ID" sz="1700" b="1" dirty="0"/>
              <a:t>Penyediaan Display Gratifikasi</a:t>
            </a:r>
          </a:p>
          <a:p>
            <a:r>
              <a:rPr lang="id-ID" sz="1700" b="1" dirty="0"/>
              <a:t>Analisis, Evaluasi, Penanganan dan Pengendalian Manajemen Risiko</a:t>
            </a:r>
          </a:p>
          <a:p>
            <a:r>
              <a:rPr lang="id-ID" sz="1700" b="1" dirty="0"/>
              <a:t>Pengajuan dan Penyiapan WBK dan WBBM 2019</a:t>
            </a:r>
          </a:p>
          <a:p>
            <a:r>
              <a:rPr lang="id-ID" sz="1700" b="1" dirty="0"/>
              <a:t>Penerapan Sistem Manajemen Anti Suap ISO 37001:2016 </a:t>
            </a:r>
          </a:p>
          <a:p>
            <a:endParaRPr lang="id-ID" b="1" dirty="0"/>
          </a:p>
        </p:txBody>
      </p:sp>
      <p:sp>
        <p:nvSpPr>
          <p:cNvPr id="4" name="Rounded Rectangle 3"/>
          <p:cNvSpPr/>
          <p:nvPr/>
        </p:nvSpPr>
        <p:spPr>
          <a:xfrm>
            <a:off x="763929" y="734991"/>
            <a:ext cx="4386805" cy="544011"/>
          </a:xfrm>
          <a:prstGeom prst="roundRect">
            <a:avLst/>
          </a:prstGeom>
          <a:solidFill>
            <a:srgbClr val="CC66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/>
              <a:t>PENGUATAN PENGAWASAN</a:t>
            </a:r>
          </a:p>
        </p:txBody>
      </p:sp>
      <p:pic>
        <p:nvPicPr>
          <p:cNvPr id="6146" name="Picture 2" descr="C:\Users\asus\Pictures\New folder\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529" y="2776796"/>
            <a:ext cx="8117384" cy="398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sus\Pictures\SMAP 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327" y="1104987"/>
            <a:ext cx="3290586" cy="150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8216E74-C294-4FEE-B230-298000E8AD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44" y="2979694"/>
            <a:ext cx="2608957" cy="2597820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softEdge rad="12700"/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8198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298E283-984E-4F21-89AE-086826064931}"/>
              </a:ext>
            </a:extLst>
          </p:cNvPr>
          <p:cNvSpPr/>
          <p:nvPr/>
        </p:nvSpPr>
        <p:spPr>
          <a:xfrm>
            <a:off x="2109926" y="284086"/>
            <a:ext cx="7972148" cy="41737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PROSES SERTIFIKASI ISO 37001:2016 ANTI PENYUAPAN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826186-E920-43B3-8753-C94152970A7E}"/>
              </a:ext>
            </a:extLst>
          </p:cNvPr>
          <p:cNvSpPr/>
          <p:nvPr/>
        </p:nvSpPr>
        <p:spPr>
          <a:xfrm>
            <a:off x="559293" y="1087575"/>
            <a:ext cx="4616389" cy="542419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7BBA753-103B-4862-9D0E-59F8166B3A4C}"/>
              </a:ext>
            </a:extLst>
          </p:cNvPr>
          <p:cNvSpPr txBox="1">
            <a:spLocks/>
          </p:cNvSpPr>
          <p:nvPr/>
        </p:nvSpPr>
        <p:spPr>
          <a:xfrm>
            <a:off x="906631" y="1087575"/>
            <a:ext cx="4170285" cy="527765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err="1">
                <a:latin typeface="Agency FB" panose="020B0503020202020204" pitchFamily="34" charset="0"/>
              </a:rPr>
              <a:t>Persiapan</a:t>
            </a:r>
            <a:endParaRPr lang="en-US" sz="1800" dirty="0">
              <a:latin typeface="Agency FB" panose="020B0503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dirty="0" err="1">
                <a:latin typeface="Agency FB" panose="020B0503020202020204" pitchFamily="34" charset="0"/>
              </a:rPr>
              <a:t>Tahap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persiapan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penerapan</a:t>
            </a:r>
            <a:r>
              <a:rPr lang="en-US" sz="1800" dirty="0">
                <a:latin typeface="Agency FB" panose="020B0503020202020204" pitchFamily="34" charset="0"/>
              </a:rPr>
              <a:t> SMAP </a:t>
            </a:r>
            <a:r>
              <a:rPr lang="en-US" sz="1800" dirty="0" err="1">
                <a:latin typeface="Agency FB" panose="020B0503020202020204" pitchFamily="34" charset="0"/>
              </a:rPr>
              <a:t>sejalan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dengan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tujuan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pelaksanaan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identifikasi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risiko</a:t>
            </a:r>
            <a:r>
              <a:rPr lang="en-US" sz="1800" dirty="0">
                <a:latin typeface="Agency FB" panose="020B0503020202020204" pitchFamily="34" charset="0"/>
              </a:rPr>
              <a:t>. Pada </a:t>
            </a:r>
            <a:r>
              <a:rPr lang="en-US" sz="1800" dirty="0" err="1">
                <a:latin typeface="Agency FB" panose="020B0503020202020204" pitchFamily="34" charset="0"/>
              </a:rPr>
              <a:t>tahap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ini</a:t>
            </a:r>
            <a:r>
              <a:rPr lang="en-US" sz="1800" dirty="0">
                <a:latin typeface="Agency FB" panose="020B0503020202020204" pitchFamily="34" charset="0"/>
              </a:rPr>
              <a:t>, </a:t>
            </a:r>
            <a:r>
              <a:rPr lang="en-US" sz="1800" dirty="0" err="1">
                <a:latin typeface="Agency FB" panose="020B0503020202020204" pitchFamily="34" charset="0"/>
              </a:rPr>
              <a:t>akan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dilakukan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pengumpulan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informasi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terkait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risiko</a:t>
            </a:r>
            <a:r>
              <a:rPr lang="en-US" sz="1800" dirty="0">
                <a:latin typeface="Agency FB" panose="020B0503020202020204" pitchFamily="34" charset="0"/>
              </a:rPr>
              <a:t> yang </a:t>
            </a:r>
            <a:r>
              <a:rPr lang="en-US" sz="1800" dirty="0" err="1">
                <a:latin typeface="Agency FB" panose="020B0503020202020204" pitchFamily="34" charset="0"/>
              </a:rPr>
              <a:t>ada</a:t>
            </a:r>
            <a:r>
              <a:rPr lang="en-US" sz="1800" dirty="0">
                <a:latin typeface="Agency FB" panose="020B0503020202020204" pitchFamily="34" charset="0"/>
              </a:rPr>
              <a:t> pada </a:t>
            </a:r>
            <a:r>
              <a:rPr lang="en-US" sz="1800" dirty="0" err="1">
                <a:latin typeface="Agency FB" panose="020B0503020202020204" pitchFamily="34" charset="0"/>
              </a:rPr>
              <a:t>setiap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kegiatan</a:t>
            </a:r>
            <a:r>
              <a:rPr lang="en-US" sz="1800" dirty="0">
                <a:latin typeface="Agency FB" panose="020B0503020202020204" pitchFamily="34" charset="0"/>
              </a:rPr>
              <a:t> di unit </a:t>
            </a:r>
            <a:r>
              <a:rPr lang="en-US" sz="1800" dirty="0" err="1">
                <a:latin typeface="Agency FB" panose="020B0503020202020204" pitchFamily="34" charset="0"/>
              </a:rPr>
              <a:t>kerja</a:t>
            </a:r>
            <a:endParaRPr lang="en-US" sz="1800" dirty="0">
              <a:latin typeface="Agency FB" panose="020B0503020202020204" pitchFamily="34" charset="0"/>
            </a:endParaRPr>
          </a:p>
          <a:p>
            <a:r>
              <a:rPr lang="en-US" sz="1800" dirty="0" err="1">
                <a:latin typeface="Agency FB" panose="020B0503020202020204" pitchFamily="34" charset="0"/>
              </a:rPr>
              <a:t>Pengembangan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Sistem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dirty="0">
                <a:latin typeface="Agency FB" panose="020B0503020202020204" pitchFamily="34" charset="0"/>
              </a:rPr>
              <a:t>Yang </a:t>
            </a:r>
            <a:r>
              <a:rPr lang="en-US" sz="1800" dirty="0" err="1">
                <a:latin typeface="Agency FB" panose="020B0503020202020204" pitchFamily="34" charset="0"/>
              </a:rPr>
              <a:t>dimaksud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dengan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pengembangan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sistem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adalah</a:t>
            </a:r>
            <a:r>
              <a:rPr lang="en-US" sz="1800" dirty="0">
                <a:latin typeface="Agency FB" panose="020B0503020202020204" pitchFamily="34" charset="0"/>
              </a:rPr>
              <a:t> salah </a:t>
            </a:r>
            <a:r>
              <a:rPr lang="en-US" sz="1800" dirty="0" err="1">
                <a:latin typeface="Agency FB" panose="020B0503020202020204" pitchFamily="34" charset="0"/>
              </a:rPr>
              <a:t>tahapn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analisis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terhadap</a:t>
            </a:r>
            <a:r>
              <a:rPr lang="en-US" sz="1800" dirty="0">
                <a:latin typeface="Agency FB" panose="020B0503020202020204" pitchFamily="34" charset="0"/>
              </a:rPr>
              <a:t> daftar </a:t>
            </a:r>
            <a:r>
              <a:rPr lang="en-US" sz="1800" dirty="0" err="1">
                <a:latin typeface="Agency FB" panose="020B0503020202020204" pitchFamily="34" charset="0"/>
              </a:rPr>
              <a:t>risiko</a:t>
            </a:r>
            <a:r>
              <a:rPr lang="en-US" sz="1800" dirty="0">
                <a:latin typeface="Agency FB" panose="020B0503020202020204" pitchFamily="34" charset="0"/>
              </a:rPr>
              <a:t> yang </a:t>
            </a:r>
            <a:r>
              <a:rPr lang="en-US" sz="1800" dirty="0" err="1">
                <a:latin typeface="Agency FB" panose="020B0503020202020204" pitchFamily="34" charset="0"/>
              </a:rPr>
              <a:t>ada</a:t>
            </a:r>
            <a:r>
              <a:rPr lang="en-US" sz="1800" dirty="0">
                <a:latin typeface="Agency FB" panose="020B0503020202020204" pitchFamily="34" charset="0"/>
              </a:rPr>
              <a:t> pada </a:t>
            </a:r>
            <a:r>
              <a:rPr lang="en-US" sz="1800" dirty="0" err="1">
                <a:latin typeface="Agency FB" panose="020B0503020202020204" pitchFamily="34" charset="0"/>
              </a:rPr>
              <a:t>setiap</a:t>
            </a:r>
            <a:r>
              <a:rPr lang="en-US" sz="1800" dirty="0">
                <a:latin typeface="Agency FB" panose="020B0503020202020204" pitchFamily="34" charset="0"/>
              </a:rPr>
              <a:t> unit </a:t>
            </a:r>
            <a:r>
              <a:rPr lang="en-US" sz="1800" dirty="0" err="1">
                <a:latin typeface="Agency FB" panose="020B0503020202020204" pitchFamily="34" charset="0"/>
              </a:rPr>
              <a:t>kerja</a:t>
            </a:r>
            <a:r>
              <a:rPr lang="en-US" sz="1800" dirty="0">
                <a:latin typeface="Agency FB" panose="020B0503020202020204" pitchFamily="34" charset="0"/>
              </a:rPr>
              <a:t>. </a:t>
            </a:r>
          </a:p>
          <a:p>
            <a:r>
              <a:rPr lang="en-US" sz="1800" dirty="0" err="1">
                <a:latin typeface="Agency FB" panose="020B0503020202020204" pitchFamily="34" charset="0"/>
              </a:rPr>
              <a:t>Implementasi</a:t>
            </a:r>
            <a:r>
              <a:rPr lang="en-US" sz="1800" dirty="0">
                <a:latin typeface="Agency FB" panose="020B0503020202020204" pitchFamily="34" charset="0"/>
              </a:rPr>
              <a:t> SMAP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800" dirty="0">
                <a:latin typeface="Agency FB" panose="020B0503020202020204" pitchFamily="34" charset="0"/>
              </a:rPr>
              <a:t>Pada </a:t>
            </a:r>
            <a:r>
              <a:rPr lang="en-US" sz="1800" dirty="0" err="1">
                <a:latin typeface="Agency FB" panose="020B0503020202020204" pitchFamily="34" charset="0"/>
              </a:rPr>
              <a:t>tahap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ini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Ditjen</a:t>
            </a:r>
            <a:r>
              <a:rPr lang="en-US" sz="1800" dirty="0">
                <a:latin typeface="Agency FB" panose="020B0503020202020204" pitchFamily="34" charset="0"/>
              </a:rPr>
              <a:t> Bina </a:t>
            </a:r>
            <a:r>
              <a:rPr lang="en-US" sz="1800" dirty="0" err="1">
                <a:latin typeface="Agency FB" panose="020B0503020202020204" pitchFamily="34" charset="0"/>
              </a:rPr>
              <a:t>Administrasi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telah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menunjuk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beberapa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pejabat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eselon</a:t>
            </a:r>
            <a:r>
              <a:rPr lang="en-US" sz="1800" dirty="0">
                <a:latin typeface="Agency FB" panose="020B0503020202020204" pitchFamily="34" charset="0"/>
              </a:rPr>
              <a:t> III dan </a:t>
            </a:r>
            <a:r>
              <a:rPr lang="en-US" sz="1800" dirty="0" err="1">
                <a:latin typeface="Agency FB" panose="020B0503020202020204" pitchFamily="34" charset="0"/>
              </a:rPr>
              <a:t>eselon</a:t>
            </a:r>
            <a:r>
              <a:rPr lang="en-US" sz="1800" dirty="0">
                <a:latin typeface="Agency FB" panose="020B0503020202020204" pitchFamily="34" charset="0"/>
              </a:rPr>
              <a:t> IV yang </a:t>
            </a:r>
            <a:r>
              <a:rPr lang="en-US" sz="1800" dirty="0" err="1">
                <a:latin typeface="Agency FB" panose="020B0503020202020204" pitchFamily="34" charset="0"/>
              </a:rPr>
              <a:t>memiliki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komitmen</a:t>
            </a:r>
            <a:r>
              <a:rPr lang="en-US" sz="1800" dirty="0">
                <a:latin typeface="Agency FB" panose="020B0503020202020204" pitchFamily="34" charset="0"/>
              </a:rPr>
              <a:t> dan </a:t>
            </a:r>
            <a:r>
              <a:rPr lang="en-US" sz="1800" dirty="0" err="1">
                <a:latin typeface="Agency FB" panose="020B0503020202020204" pitchFamily="34" charset="0"/>
              </a:rPr>
              <a:t>integritas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tinggi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dalam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mendukung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pelaksanaan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reformasi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birokrasi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untuk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menjadi</a:t>
            </a:r>
            <a:r>
              <a:rPr lang="en-US" sz="1800" dirty="0">
                <a:latin typeface="Agency FB" panose="020B0503020202020204" pitchFamily="34" charset="0"/>
              </a:rPr>
              <a:t> auditor internal SMAP </a:t>
            </a:r>
            <a:r>
              <a:rPr lang="en-US" sz="1800" dirty="0" err="1">
                <a:latin typeface="Agency FB" panose="020B0503020202020204" pitchFamily="34" charset="0"/>
              </a:rPr>
              <a:t>Ditjen</a:t>
            </a:r>
            <a:r>
              <a:rPr lang="en-US" sz="1800" dirty="0">
                <a:latin typeface="Agency FB" panose="020B0503020202020204" pitchFamily="34" charset="0"/>
              </a:rPr>
              <a:t> Bina </a:t>
            </a:r>
            <a:r>
              <a:rPr lang="en-US" sz="1800" dirty="0" err="1">
                <a:latin typeface="Agency FB" panose="020B0503020202020204" pitchFamily="34" charset="0"/>
              </a:rPr>
              <a:t>Administrasi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Kewilayahan</a:t>
            </a:r>
            <a:r>
              <a:rPr lang="en-US" sz="1800" dirty="0">
                <a:latin typeface="Agency FB" panose="020B0503020202020204" pitchFamily="34" charset="0"/>
              </a:rPr>
              <a:t>. </a:t>
            </a:r>
            <a:r>
              <a:rPr lang="en-US" sz="1800" dirty="0" err="1">
                <a:latin typeface="Agency FB" panose="020B0503020202020204" pitchFamily="34" charset="0"/>
              </a:rPr>
              <a:t>Adapun</a:t>
            </a:r>
            <a:r>
              <a:rPr lang="en-US" sz="1800" dirty="0">
                <a:latin typeface="Agency FB" panose="020B0503020202020204" pitchFamily="34" charset="0"/>
              </a:rPr>
              <a:t> auditor </a:t>
            </a:r>
            <a:r>
              <a:rPr lang="en-US" sz="1800" dirty="0" err="1">
                <a:latin typeface="Agency FB" panose="020B0503020202020204" pitchFamily="34" charset="0"/>
              </a:rPr>
              <a:t>akan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bertugas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untuk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mengaudit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pelaksanaan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kegiatan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lingkup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Ditjen</a:t>
            </a:r>
            <a:r>
              <a:rPr lang="en-US" sz="1800" dirty="0">
                <a:latin typeface="Agency FB" panose="020B0503020202020204" pitchFamily="34" charset="0"/>
              </a:rPr>
              <a:t> Bina </a:t>
            </a:r>
            <a:r>
              <a:rPr lang="en-US" sz="1800" dirty="0" err="1">
                <a:latin typeface="Agency FB" panose="020B0503020202020204" pitchFamily="34" charset="0"/>
              </a:rPr>
              <a:t>Administrasi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Kewilayahan</a:t>
            </a:r>
            <a:r>
              <a:rPr lang="en-US" sz="1800" dirty="0">
                <a:latin typeface="Agency FB" panose="020B0503020202020204" pitchFamily="34" charset="0"/>
              </a:rPr>
              <a:t>. Hal yang </a:t>
            </a:r>
            <a:r>
              <a:rPr lang="en-US" sz="1800" dirty="0" err="1">
                <a:latin typeface="Agency FB" panose="020B0503020202020204" pitchFamily="34" charset="0"/>
              </a:rPr>
              <a:t>diharapkan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adalah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untuk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menumbuh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kembangkan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kesadaran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terhadap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risiko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pekerjaan</a:t>
            </a:r>
            <a:r>
              <a:rPr lang="en-US" sz="1800" dirty="0">
                <a:latin typeface="Agency FB" panose="020B0503020202020204" pitchFamily="34" charset="0"/>
              </a:rPr>
              <a:t> yang </a:t>
            </a:r>
            <a:r>
              <a:rPr lang="en-US" sz="1800" dirty="0" err="1">
                <a:latin typeface="Agency FB" panose="020B0503020202020204" pitchFamily="34" charset="0"/>
              </a:rPr>
              <a:t>rentan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dengan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tindakan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  <a:r>
              <a:rPr lang="en-US" sz="1800" dirty="0" err="1">
                <a:latin typeface="Agency FB" panose="020B0503020202020204" pitchFamily="34" charset="0"/>
              </a:rPr>
              <a:t>penyuapan</a:t>
            </a:r>
            <a:r>
              <a:rPr lang="en-US" sz="1800" dirty="0">
                <a:latin typeface="Agency FB" panose="020B0503020202020204" pitchFamily="34" charset="0"/>
              </a:rPr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4CFC26C-FFFE-4BD6-B771-4585F8B4D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2616" y="1509204"/>
            <a:ext cx="4019366" cy="42524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US" sz="1600" dirty="0">
                <a:latin typeface="Agency FB" panose="020B0503020202020204" pitchFamily="34" charset="0"/>
              </a:rPr>
              <a:t>Audit Internal </a:t>
            </a:r>
          </a:p>
          <a:p>
            <a:pPr marL="0" indent="0">
              <a:buNone/>
            </a:pPr>
            <a:r>
              <a:rPr lang="en-US" sz="1600" dirty="0" err="1">
                <a:latin typeface="Agency FB" panose="020B0503020202020204" pitchFamily="34" charset="0"/>
              </a:rPr>
              <a:t>Tahapan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ini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menjadi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tahapan</a:t>
            </a:r>
            <a:r>
              <a:rPr lang="en-US" sz="1600" dirty="0">
                <a:latin typeface="Agency FB" panose="020B0503020202020204" pitchFamily="34" charset="0"/>
              </a:rPr>
              <a:t> yang </a:t>
            </a:r>
            <a:r>
              <a:rPr lang="en-US" sz="1600" dirty="0" err="1">
                <a:latin typeface="Agency FB" panose="020B0503020202020204" pitchFamily="34" charset="0"/>
              </a:rPr>
              <a:t>krusial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karena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Ditjen</a:t>
            </a:r>
            <a:r>
              <a:rPr lang="en-US" sz="1600" dirty="0">
                <a:latin typeface="Agency FB" panose="020B0503020202020204" pitchFamily="34" charset="0"/>
              </a:rPr>
              <a:t> Bina </a:t>
            </a:r>
            <a:r>
              <a:rPr lang="en-US" sz="1600" dirty="0" err="1">
                <a:latin typeface="Agency FB" panose="020B0503020202020204" pitchFamily="34" charset="0"/>
              </a:rPr>
              <a:t>Administrasi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Kewilayahan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melalui</a:t>
            </a:r>
            <a:r>
              <a:rPr lang="en-US" sz="1600" dirty="0">
                <a:latin typeface="Agency FB" panose="020B0503020202020204" pitchFamily="34" charset="0"/>
              </a:rPr>
              <a:t> auditor yang </a:t>
            </a:r>
            <a:r>
              <a:rPr lang="en-US" sz="1600" dirty="0" err="1">
                <a:latin typeface="Agency FB" panose="020B0503020202020204" pitchFamily="34" charset="0"/>
              </a:rPr>
              <a:t>telah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ditetapkan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harus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melakukan</a:t>
            </a:r>
            <a:r>
              <a:rPr lang="en-US" sz="1600" dirty="0">
                <a:latin typeface="Agency FB" panose="020B0503020202020204" pitchFamily="34" charset="0"/>
              </a:rPr>
              <a:t> audit internal pada unit </a:t>
            </a:r>
            <a:r>
              <a:rPr lang="en-US" sz="1600" dirty="0" err="1">
                <a:latin typeface="Agency FB" panose="020B0503020202020204" pitchFamily="34" charset="0"/>
              </a:rPr>
              <a:t>organisasinya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sendiri</a:t>
            </a:r>
            <a:r>
              <a:rPr lang="en-US" sz="1600" dirty="0">
                <a:latin typeface="Agency FB" panose="020B0503020202020204" pitchFamily="34" charset="0"/>
              </a:rPr>
              <a:t>. </a:t>
            </a:r>
            <a:r>
              <a:rPr lang="en-US" sz="1600" dirty="0" err="1">
                <a:latin typeface="Agency FB" panose="020B0503020202020204" pitchFamily="34" charset="0"/>
              </a:rPr>
              <a:t>Adapun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audetee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dalam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tahap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ini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adalah</a:t>
            </a:r>
            <a:r>
              <a:rPr lang="en-US" sz="1600" dirty="0">
                <a:latin typeface="Agency FB" panose="020B0503020202020204" pitchFamily="34" charset="0"/>
              </a:rPr>
              <a:t> para </a:t>
            </a:r>
            <a:r>
              <a:rPr lang="en-US" sz="1600" dirty="0" err="1">
                <a:latin typeface="Agency FB" panose="020B0503020202020204" pitchFamily="34" charset="0"/>
              </a:rPr>
              <a:t>pimpinan</a:t>
            </a:r>
            <a:r>
              <a:rPr lang="en-US" sz="1600" dirty="0">
                <a:latin typeface="Agency FB" panose="020B0503020202020204" pitchFamily="34" charset="0"/>
              </a:rPr>
              <a:t> unit </a:t>
            </a:r>
            <a:r>
              <a:rPr lang="en-US" sz="1600" dirty="0" err="1">
                <a:latin typeface="Agency FB" panose="020B0503020202020204" pitchFamily="34" charset="0"/>
              </a:rPr>
              <a:t>kerja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eselon</a:t>
            </a:r>
            <a:r>
              <a:rPr lang="en-US" sz="1600" dirty="0">
                <a:latin typeface="Agency FB" panose="020B0503020202020204" pitchFamily="34" charset="0"/>
              </a:rPr>
              <a:t> II </a:t>
            </a:r>
            <a:r>
              <a:rPr lang="en-US" sz="1600" dirty="0" err="1">
                <a:latin typeface="Agency FB" panose="020B0503020202020204" pitchFamily="34" charset="0"/>
              </a:rPr>
              <a:t>lingkup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Ditjen</a:t>
            </a:r>
            <a:r>
              <a:rPr lang="en-US" sz="1600" dirty="0">
                <a:latin typeface="Agency FB" panose="020B0503020202020204" pitchFamily="34" charset="0"/>
              </a:rPr>
              <a:t> Bina </a:t>
            </a:r>
            <a:r>
              <a:rPr lang="en-US" sz="1600" dirty="0" err="1">
                <a:latin typeface="Agency FB" panose="020B0503020202020204" pitchFamily="34" charset="0"/>
              </a:rPr>
              <a:t>Administrasi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Kewilayahan</a:t>
            </a:r>
            <a:r>
              <a:rPr lang="en-US" sz="1600" dirty="0">
                <a:latin typeface="Agency FB" panose="020B0503020202020204" pitchFamily="34" charset="0"/>
              </a:rPr>
              <a:t>.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sz="1600" dirty="0" err="1">
                <a:latin typeface="Agency FB" panose="020B0503020202020204" pitchFamily="34" charset="0"/>
              </a:rPr>
              <a:t>Sertifikasi</a:t>
            </a:r>
            <a:r>
              <a:rPr lang="en-US" sz="1600" dirty="0">
                <a:latin typeface="Agency FB" panose="020B0503020202020204" pitchFamily="34" charset="0"/>
              </a:rPr>
              <a:t> SMAP </a:t>
            </a:r>
          </a:p>
          <a:p>
            <a:pPr marL="0" indent="0">
              <a:buNone/>
            </a:pPr>
            <a:r>
              <a:rPr lang="en-US" sz="1600" dirty="0" err="1">
                <a:latin typeface="Agency FB" panose="020B0503020202020204" pitchFamily="34" charset="0"/>
              </a:rPr>
              <a:t>Tahapan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akhir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rangkaian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penerapan</a:t>
            </a:r>
            <a:r>
              <a:rPr lang="en-US" sz="1600" dirty="0">
                <a:latin typeface="Agency FB" panose="020B0503020202020204" pitchFamily="34" charset="0"/>
              </a:rPr>
              <a:t> SMAP </a:t>
            </a:r>
            <a:r>
              <a:rPr lang="en-US" sz="1600" dirty="0" err="1">
                <a:latin typeface="Agency FB" panose="020B0503020202020204" pitchFamily="34" charset="0"/>
              </a:rPr>
              <a:t>Ditjen</a:t>
            </a:r>
            <a:r>
              <a:rPr lang="en-US" sz="1600" dirty="0">
                <a:latin typeface="Agency FB" panose="020B0503020202020204" pitchFamily="34" charset="0"/>
              </a:rPr>
              <a:t> Bina </a:t>
            </a:r>
            <a:r>
              <a:rPr lang="en-US" sz="1600" dirty="0" err="1">
                <a:latin typeface="Agency FB" panose="020B0503020202020204" pitchFamily="34" charset="0"/>
              </a:rPr>
              <a:t>Administrasi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Kewilayahan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adalah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Sertifikasi</a:t>
            </a:r>
            <a:r>
              <a:rPr lang="en-US" sz="1600" dirty="0">
                <a:latin typeface="Agency FB" panose="020B0503020202020204" pitchFamily="34" charset="0"/>
              </a:rPr>
              <a:t> SMAP. </a:t>
            </a:r>
            <a:r>
              <a:rPr lang="en-US" sz="1600" dirty="0" err="1">
                <a:latin typeface="Agency FB" panose="020B0503020202020204" pitchFamily="34" charset="0"/>
              </a:rPr>
              <a:t>Adapun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tahapan</a:t>
            </a:r>
            <a:r>
              <a:rPr lang="en-US" sz="1600" dirty="0">
                <a:latin typeface="Agency FB" panose="020B0503020202020204" pitchFamily="34" charset="0"/>
              </a:rPr>
              <a:t> yang </a:t>
            </a:r>
            <a:r>
              <a:rPr lang="en-US" sz="1600" dirty="0" err="1">
                <a:latin typeface="Agency FB" panose="020B0503020202020204" pitchFamily="34" charset="0"/>
              </a:rPr>
              <a:t>harus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dilalui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dalam</a:t>
            </a:r>
            <a:r>
              <a:rPr lang="en-US" sz="1600" dirty="0">
                <a:latin typeface="Agency FB" panose="020B0503020202020204" pitchFamily="34" charset="0"/>
              </a:rPr>
              <a:t> proses </a:t>
            </a:r>
            <a:r>
              <a:rPr lang="en-US" sz="1600" dirty="0" err="1">
                <a:latin typeface="Agency FB" panose="020B0503020202020204" pitchFamily="34" charset="0"/>
              </a:rPr>
              <a:t>sertifikasi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antara</a:t>
            </a:r>
            <a:r>
              <a:rPr lang="en-US" sz="1600" dirty="0">
                <a:latin typeface="Agency FB" panose="020B0503020202020204" pitchFamily="34" charset="0"/>
              </a:rPr>
              <a:t> lain </a:t>
            </a:r>
            <a:r>
              <a:rPr lang="en-US" sz="1600" dirty="0" err="1">
                <a:latin typeface="Agency FB" panose="020B0503020202020204" pitchFamily="34" charset="0"/>
              </a:rPr>
              <a:t>pelaksanaan</a:t>
            </a:r>
            <a:r>
              <a:rPr lang="en-US" sz="1600" dirty="0">
                <a:latin typeface="Agency FB" panose="020B0503020202020204" pitchFamily="34" charset="0"/>
              </a:rPr>
              <a:t> audit oleh </a:t>
            </a:r>
            <a:r>
              <a:rPr lang="en-US" sz="1600" dirty="0" err="1">
                <a:latin typeface="Agency FB" panose="020B0503020202020204" pitchFamily="34" charset="0"/>
              </a:rPr>
              <a:t>tim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sertifikasi</a:t>
            </a:r>
            <a:r>
              <a:rPr lang="en-US" sz="1600" dirty="0">
                <a:latin typeface="Agency FB" panose="020B0503020202020204" pitchFamily="34" charset="0"/>
              </a:rPr>
              <a:t> dan </a:t>
            </a:r>
            <a:r>
              <a:rPr lang="en-US" sz="1600" dirty="0" err="1">
                <a:latin typeface="Agency FB" panose="020B0503020202020204" pitchFamily="34" charset="0"/>
              </a:rPr>
              <a:t>perbaikan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hasil</a:t>
            </a:r>
            <a:r>
              <a:rPr lang="en-US" sz="1600" dirty="0">
                <a:latin typeface="Agency FB" panose="020B0503020202020204" pitchFamily="34" charset="0"/>
              </a:rPr>
              <a:t> audit </a:t>
            </a:r>
            <a:r>
              <a:rPr lang="en-US" sz="1600" dirty="0" err="1">
                <a:latin typeface="Agency FB" panose="020B0503020202020204" pitchFamily="34" charset="0"/>
              </a:rPr>
              <a:t>untuk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selanjutnya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akan</a:t>
            </a:r>
            <a:r>
              <a:rPr lang="en-US" sz="1600" dirty="0">
                <a:latin typeface="Agency FB" panose="020B0503020202020204" pitchFamily="34" charset="0"/>
              </a:rPr>
              <a:t> di </a:t>
            </a:r>
            <a:r>
              <a:rPr lang="en-US" sz="1600" dirty="0" err="1">
                <a:latin typeface="Agency FB" panose="020B0503020202020204" pitchFamily="34" charset="0"/>
              </a:rPr>
              <a:t>daftarkan</a:t>
            </a:r>
            <a:r>
              <a:rPr lang="en-US" sz="1600" dirty="0">
                <a:latin typeface="Agency FB" panose="020B0503020202020204" pitchFamily="34" charset="0"/>
              </a:rPr>
              <a:t> pada Badan </a:t>
            </a:r>
            <a:r>
              <a:rPr lang="en-US" sz="1600" dirty="0" err="1">
                <a:latin typeface="Agency FB" panose="020B0503020202020204" pitchFamily="34" charset="0"/>
              </a:rPr>
              <a:t>sertifikasi</a:t>
            </a:r>
            <a:r>
              <a:rPr lang="en-US" sz="1600" dirty="0">
                <a:latin typeface="Agency FB" panose="020B0503020202020204" pitchFamily="34" charset="0"/>
              </a:rPr>
              <a:t> Nasional.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6078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A9B70A-BFFE-4DEB-94E5-BC9CA22450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569" y="418143"/>
            <a:ext cx="7084382" cy="58770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AAA7E02-273E-457A-BCC8-24B334373F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49" y="4445594"/>
            <a:ext cx="1566836" cy="156014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softEdge rad="127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D10463B-C265-48DF-BCB8-E11C7CE3864B}"/>
              </a:ext>
            </a:extLst>
          </p:cNvPr>
          <p:cNvSpPr/>
          <p:nvPr/>
        </p:nvSpPr>
        <p:spPr>
          <a:xfrm>
            <a:off x="577048" y="1047566"/>
            <a:ext cx="3595457" cy="314269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SERTIFIKAT SNI ISO 37001:2016</a:t>
            </a:r>
          </a:p>
          <a:p>
            <a:pPr algn="ctr"/>
            <a:r>
              <a:rPr lang="en-US" b="1" dirty="0"/>
              <a:t>ANTI PENYUAPAN</a:t>
            </a:r>
          </a:p>
          <a:p>
            <a:pPr algn="ctr"/>
            <a:r>
              <a:rPr lang="en-US" b="1" dirty="0"/>
              <a:t>DITJEN BINA ADMINISTRASI KEWILAYAHAN TELAH DISERTIFIKASI TERTANGGAL</a:t>
            </a:r>
          </a:p>
          <a:p>
            <a:pPr algn="ctr"/>
            <a:r>
              <a:rPr lang="en-US" b="1" dirty="0"/>
              <a:t>13 MARET 2019</a:t>
            </a:r>
            <a:endParaRPr lang="en-US" dirty="0"/>
          </a:p>
          <a:p>
            <a:pPr algn="ctr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4859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2117D0A-7E4D-428E-AAE2-BC6D28D8AEE8}"/>
              </a:ext>
            </a:extLst>
          </p:cNvPr>
          <p:cNvSpPr/>
          <p:nvPr/>
        </p:nvSpPr>
        <p:spPr>
          <a:xfrm>
            <a:off x="4696287" y="541537"/>
            <a:ext cx="7066626" cy="461639"/>
          </a:xfrm>
          <a:prstGeom prst="rect">
            <a:avLst/>
          </a:prstGeom>
          <a:gradFill flip="none" rotWithShape="1">
            <a:gsLst>
              <a:gs pos="0">
                <a:srgbClr val="990033">
                  <a:shade val="30000"/>
                  <a:satMod val="115000"/>
                </a:srgbClr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Berlin Sans FB Demi" panose="020E0802020502020306" pitchFamily="34" charset="0"/>
              </a:rPr>
              <a:t>PENCANANGAN PEMBANGUNAN ZONA INTEGRITAS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4DEB38-5299-4D99-ADB9-B93B1D563734}"/>
              </a:ext>
            </a:extLst>
          </p:cNvPr>
          <p:cNvSpPr/>
          <p:nvPr/>
        </p:nvSpPr>
        <p:spPr>
          <a:xfrm>
            <a:off x="621437" y="1615736"/>
            <a:ext cx="11141476" cy="47673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/>
              <a:t>Penunujukkan</a:t>
            </a:r>
            <a:r>
              <a:rPr lang="en-US" b="1" dirty="0"/>
              <a:t> Unit </a:t>
            </a:r>
            <a:r>
              <a:rPr lang="en-US" b="1" dirty="0" err="1"/>
              <a:t>Kerja</a:t>
            </a:r>
            <a:r>
              <a:rPr lang="en-US" b="1" dirty="0"/>
              <a:t> ZI Kementerian </a:t>
            </a:r>
            <a:r>
              <a:rPr lang="en-US" b="1" dirty="0" err="1"/>
              <a:t>Dalam</a:t>
            </a:r>
            <a:r>
              <a:rPr lang="en-US" b="1" dirty="0"/>
              <a:t> Negeri</a:t>
            </a:r>
          </a:p>
          <a:p>
            <a:r>
              <a:rPr lang="en-US" dirty="0" err="1"/>
              <a:t>Menindaklanjuti</a:t>
            </a:r>
            <a:r>
              <a:rPr lang="en-US" dirty="0"/>
              <a:t> Surat </a:t>
            </a:r>
            <a:r>
              <a:rPr lang="en-US" dirty="0" err="1"/>
              <a:t>Sekretaris</a:t>
            </a:r>
            <a:r>
              <a:rPr lang="en-US" dirty="0"/>
              <a:t> </a:t>
            </a:r>
            <a:r>
              <a:rPr lang="en-US" dirty="0" err="1"/>
              <a:t>Jenderal</a:t>
            </a:r>
            <a:r>
              <a:rPr lang="en-US" dirty="0"/>
              <a:t> </a:t>
            </a:r>
            <a:r>
              <a:rPr lang="en-US" dirty="0" err="1"/>
              <a:t>Nomor</a:t>
            </a:r>
            <a:r>
              <a:rPr lang="en-US" dirty="0"/>
              <a:t> 061/3109/SJ </a:t>
            </a:r>
            <a:r>
              <a:rPr lang="en-US" dirty="0" err="1"/>
              <a:t>tanggal</a:t>
            </a:r>
            <a:r>
              <a:rPr lang="en-US" dirty="0"/>
              <a:t> 16 </a:t>
            </a:r>
            <a:r>
              <a:rPr lang="en-US" dirty="0" err="1"/>
              <a:t>Apri</a:t>
            </a:r>
            <a:r>
              <a:rPr lang="en-US" dirty="0"/>
              <a:t> 2019, </a:t>
            </a:r>
            <a:r>
              <a:rPr lang="en-US" dirty="0" err="1"/>
              <a:t>terkait</a:t>
            </a:r>
            <a:r>
              <a:rPr lang="en-US" dirty="0"/>
              <a:t>   </a:t>
            </a:r>
            <a:r>
              <a:rPr lang="en-US" dirty="0" err="1"/>
              <a:t>penunjukkan</a:t>
            </a:r>
            <a:r>
              <a:rPr lang="en-US" dirty="0"/>
              <a:t> </a:t>
            </a:r>
            <a:r>
              <a:rPr lang="en-US" dirty="0" err="1"/>
              <a:t>Direktorat</a:t>
            </a:r>
            <a:r>
              <a:rPr lang="en-US" dirty="0"/>
              <a:t> </a:t>
            </a:r>
            <a:r>
              <a:rPr lang="en-US" dirty="0" err="1"/>
              <a:t>Toponimi</a:t>
            </a:r>
            <a:r>
              <a:rPr lang="en-US" dirty="0"/>
              <a:t> dan Batas Daerah </a:t>
            </a:r>
            <a:r>
              <a:rPr lang="en-US" dirty="0" err="1"/>
              <a:t>sebagai</a:t>
            </a:r>
            <a:r>
              <a:rPr lang="en-US" dirty="0"/>
              <a:t> salah </a:t>
            </a:r>
            <a:r>
              <a:rPr lang="en-US" dirty="0" err="1"/>
              <a:t>satu</a:t>
            </a:r>
            <a:r>
              <a:rPr lang="en-US" dirty="0"/>
              <a:t> unit </a:t>
            </a:r>
            <a:r>
              <a:rPr lang="en-US" dirty="0" err="1"/>
              <a:t>kerja</a:t>
            </a:r>
            <a:r>
              <a:rPr lang="en-US" dirty="0"/>
              <a:t>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dievaluasi</a:t>
            </a:r>
            <a:r>
              <a:rPr lang="en-US" dirty="0"/>
              <a:t> </a:t>
            </a:r>
            <a:r>
              <a:rPr lang="en-US" dirty="0" err="1"/>
              <a:t>internal,oleh</a:t>
            </a:r>
            <a:r>
              <a:rPr lang="en-US" dirty="0"/>
              <a:t> </a:t>
            </a:r>
            <a:r>
              <a:rPr lang="en-US" dirty="0" err="1"/>
              <a:t>Inspektorat</a:t>
            </a:r>
            <a:r>
              <a:rPr lang="en-US" dirty="0"/>
              <a:t> </a:t>
            </a:r>
            <a:r>
              <a:rPr lang="en-US" dirty="0" err="1"/>
              <a:t>Jenderal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selanjutnya</a:t>
            </a:r>
            <a:r>
              <a:rPr lang="en-US" dirty="0"/>
              <a:t> </a:t>
            </a:r>
            <a:r>
              <a:rPr lang="en-US" dirty="0" err="1"/>
              <a:t>diusulkan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Kementerian PAN dan RB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dievaluasi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unit </a:t>
            </a:r>
            <a:r>
              <a:rPr lang="en-US" dirty="0" err="1"/>
              <a:t>kerja</a:t>
            </a:r>
            <a:r>
              <a:rPr lang="en-US" dirty="0"/>
              <a:t> WBK/WBBM.</a:t>
            </a:r>
          </a:p>
          <a:p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/>
              <a:t>Pengusulan</a:t>
            </a:r>
            <a:r>
              <a:rPr lang="en-US" b="1" dirty="0"/>
              <a:t> Unit </a:t>
            </a:r>
            <a:r>
              <a:rPr lang="en-US" b="1" dirty="0" err="1"/>
              <a:t>Kerja</a:t>
            </a:r>
            <a:r>
              <a:rPr lang="en-US" b="1" dirty="0"/>
              <a:t> ZI </a:t>
            </a:r>
            <a:r>
              <a:rPr lang="en-US" b="1" dirty="0" err="1"/>
              <a:t>Ke</a:t>
            </a:r>
            <a:r>
              <a:rPr lang="en-US" b="1" dirty="0"/>
              <a:t> Kementerian PAN dan RB</a:t>
            </a:r>
          </a:p>
          <a:p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evaluasi</a:t>
            </a:r>
            <a:r>
              <a:rPr lang="en-US" dirty="0"/>
              <a:t> dan Surat </a:t>
            </a:r>
            <a:r>
              <a:rPr lang="en-US" dirty="0" err="1"/>
              <a:t>Inspektorat</a:t>
            </a:r>
            <a:r>
              <a:rPr lang="en-US" dirty="0"/>
              <a:t> </a:t>
            </a:r>
            <a:r>
              <a:rPr lang="en-US" dirty="0" err="1"/>
              <a:t>Jenderal</a:t>
            </a:r>
            <a:r>
              <a:rPr lang="en-US" dirty="0"/>
              <a:t> </a:t>
            </a:r>
            <a:r>
              <a:rPr lang="en-US" dirty="0" err="1"/>
              <a:t>Nomor</a:t>
            </a:r>
            <a:r>
              <a:rPr lang="en-US" dirty="0"/>
              <a:t> 700/805/IJ </a:t>
            </a:r>
            <a:r>
              <a:rPr lang="en-US" dirty="0" err="1"/>
              <a:t>tanggal</a:t>
            </a:r>
            <a:r>
              <a:rPr lang="en-US" dirty="0"/>
              <a:t> 17 Mei 2019, </a:t>
            </a:r>
            <a:r>
              <a:rPr lang="en-US" dirty="0" err="1"/>
              <a:t>Direktorat</a:t>
            </a:r>
            <a:r>
              <a:rPr lang="en-US" dirty="0"/>
              <a:t> </a:t>
            </a:r>
            <a:r>
              <a:rPr lang="en-US" dirty="0" err="1"/>
              <a:t>Toponimi</a:t>
            </a:r>
            <a:r>
              <a:rPr lang="en-US" dirty="0"/>
              <a:t> dan Batas Daerah  </a:t>
            </a:r>
            <a:r>
              <a:rPr lang="en-US" dirty="0" err="1"/>
              <a:t>merupakan</a:t>
            </a:r>
            <a:r>
              <a:rPr lang="en-US" dirty="0"/>
              <a:t> salah </a:t>
            </a:r>
            <a:r>
              <a:rPr lang="en-US" dirty="0" err="1"/>
              <a:t>satu</a:t>
            </a:r>
            <a:r>
              <a:rPr lang="en-US" dirty="0"/>
              <a:t> unit </a:t>
            </a:r>
            <a:r>
              <a:rPr lang="en-US" dirty="0" err="1"/>
              <a:t>kerja</a:t>
            </a:r>
            <a:r>
              <a:rPr lang="en-US" dirty="0"/>
              <a:t>  </a:t>
            </a:r>
            <a:r>
              <a:rPr lang="en-US" dirty="0" err="1"/>
              <a:t>diajukan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Kementerian PAN dan RB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i="1" dirty="0"/>
              <a:t>pilot project </a:t>
            </a:r>
            <a:r>
              <a:rPr lang="en-US" dirty="0" err="1"/>
              <a:t>mewakili</a:t>
            </a:r>
            <a:r>
              <a:rPr lang="en-US" dirty="0"/>
              <a:t> Kementerian </a:t>
            </a:r>
            <a:r>
              <a:rPr lang="en-US" dirty="0" err="1"/>
              <a:t>Dalam</a:t>
            </a:r>
            <a:r>
              <a:rPr lang="en-US" dirty="0"/>
              <a:t> Negeri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selanjutnya</a:t>
            </a:r>
            <a:r>
              <a:rPr lang="en-US" dirty="0"/>
              <a:t> </a:t>
            </a:r>
            <a:r>
              <a:rPr lang="en-US" dirty="0" err="1"/>
              <a:t>mengikuti</a:t>
            </a:r>
            <a:r>
              <a:rPr lang="en-US" dirty="0"/>
              <a:t> </a:t>
            </a:r>
            <a:r>
              <a:rPr lang="en-US" dirty="0" err="1"/>
              <a:t>rangakaian</a:t>
            </a:r>
            <a:r>
              <a:rPr lang="en-US" dirty="0"/>
              <a:t> </a:t>
            </a:r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penilaian</a:t>
            </a:r>
            <a:r>
              <a:rPr lang="en-US" dirty="0"/>
              <a:t> </a:t>
            </a:r>
            <a:r>
              <a:rPr lang="en-US" dirty="0" err="1"/>
              <a:t>pembangunan</a:t>
            </a:r>
            <a:r>
              <a:rPr lang="en-US" dirty="0"/>
              <a:t> Zona </a:t>
            </a:r>
            <a:r>
              <a:rPr lang="en-US" dirty="0" err="1"/>
              <a:t>Integritas</a:t>
            </a:r>
            <a:r>
              <a:rPr lang="en-US" dirty="0"/>
              <a:t> </a:t>
            </a:r>
            <a:r>
              <a:rPr lang="en-US" dirty="0" err="1"/>
              <a:t>menuju</a:t>
            </a:r>
            <a:r>
              <a:rPr lang="en-US" dirty="0"/>
              <a:t> WBK/WBBM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ditetapkan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Wilayah </a:t>
            </a:r>
            <a:r>
              <a:rPr lang="en-US" dirty="0" err="1"/>
              <a:t>Bebas</a:t>
            </a:r>
            <a:r>
              <a:rPr lang="en-US" dirty="0"/>
              <a:t> </a:t>
            </a:r>
            <a:r>
              <a:rPr lang="en-US" dirty="0" err="1"/>
              <a:t>Korupsi</a:t>
            </a:r>
            <a:r>
              <a:rPr lang="en-US" dirty="0"/>
              <a:t> (WBK) dan Wilayah </a:t>
            </a:r>
            <a:r>
              <a:rPr lang="en-US" dirty="0" err="1"/>
              <a:t>Bebas</a:t>
            </a:r>
            <a:r>
              <a:rPr lang="en-US" dirty="0"/>
              <a:t> </a:t>
            </a:r>
            <a:r>
              <a:rPr lang="en-US" dirty="0" err="1"/>
              <a:t>Bersih</a:t>
            </a:r>
            <a:r>
              <a:rPr lang="en-US" dirty="0"/>
              <a:t> dan </a:t>
            </a:r>
            <a:r>
              <a:rPr lang="en-US" dirty="0" err="1"/>
              <a:t>Melayani</a:t>
            </a:r>
            <a:r>
              <a:rPr lang="en-US" dirty="0"/>
              <a:t> (WBBM) oleh Kementerian PAN dan RB, Ombudsman dan KPK.</a:t>
            </a:r>
          </a:p>
          <a:p>
            <a:endParaRPr lang="en-US" dirty="0"/>
          </a:p>
          <a:p>
            <a:endParaRPr lang="en-US" b="1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089B47-52F9-448C-928A-75E0AFD28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58" y="124374"/>
            <a:ext cx="2462115" cy="129596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4036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Pentagon 4">
            <a:extLst>
              <a:ext uri="{FF2B5EF4-FFF2-40B4-BE49-F238E27FC236}">
                <a16:creationId xmlns:a16="http://schemas.microsoft.com/office/drawing/2014/main" id="{DACED099-0838-416A-A2FE-4C31665E501F}"/>
              </a:ext>
            </a:extLst>
          </p:cNvPr>
          <p:cNvSpPr/>
          <p:nvPr/>
        </p:nvSpPr>
        <p:spPr>
          <a:xfrm>
            <a:off x="347709" y="150922"/>
            <a:ext cx="11496581" cy="363984"/>
          </a:xfrm>
          <a:prstGeom prst="homePlate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Britannic Bold" panose="020B0903060703020204" pitchFamily="34" charset="0"/>
              </a:rPr>
              <a:t>PIAGAM PENCANANGAN PEMBANGUNAN ZONA INTEGRITAS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3513E453-4F46-4558-A7BF-8FDC19291C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6365609"/>
              </p:ext>
            </p:extLst>
          </p:nvPr>
        </p:nvGraphicFramePr>
        <p:xfrm>
          <a:off x="3160450" y="665825"/>
          <a:ext cx="8824404" cy="59702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Acrobat Document" r:id="rId3" imgW="9067606" imgH="6415848" progId="AcroExch.Document.11">
                  <p:embed/>
                </p:oleObj>
              </mc:Choice>
              <mc:Fallback>
                <p:oleObj name="Acrobat Document" r:id="rId3" imgW="9067606" imgH="6415848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60450" y="665825"/>
                        <a:ext cx="8824404" cy="59702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1806561-2E6D-413C-B175-EA6A80687D92}"/>
              </a:ext>
            </a:extLst>
          </p:cNvPr>
          <p:cNvSpPr/>
          <p:nvPr/>
        </p:nvSpPr>
        <p:spPr>
          <a:xfrm>
            <a:off x="364724" y="1056442"/>
            <a:ext cx="2555288" cy="5579616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A34A2E-7B99-49DE-B80B-5B2732F9E747}"/>
              </a:ext>
            </a:extLst>
          </p:cNvPr>
          <p:cNvSpPr txBox="1"/>
          <p:nvPr/>
        </p:nvSpPr>
        <p:spPr>
          <a:xfrm>
            <a:off x="461637" y="1150878"/>
            <a:ext cx="2361461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>
                <a:solidFill>
                  <a:schemeClr val="bg1"/>
                </a:solidFill>
              </a:rPr>
              <a:t>Sebagai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bentuk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komitmen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pimpinan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dalam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mendukung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terbentuknya</a:t>
            </a:r>
            <a:r>
              <a:rPr lang="en-US" sz="1400" b="1" dirty="0">
                <a:solidFill>
                  <a:schemeClr val="bg1"/>
                </a:solidFill>
              </a:rPr>
              <a:t> Zona </a:t>
            </a:r>
            <a:r>
              <a:rPr lang="en-US" sz="1400" b="1" dirty="0" err="1">
                <a:solidFill>
                  <a:schemeClr val="bg1"/>
                </a:solidFill>
              </a:rPr>
              <a:t>Integritas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sebagai</a:t>
            </a:r>
            <a:r>
              <a:rPr lang="en-US" sz="1400" b="1" dirty="0">
                <a:solidFill>
                  <a:schemeClr val="bg1"/>
                </a:solidFill>
              </a:rPr>
              <a:t> salah </a:t>
            </a:r>
            <a:r>
              <a:rPr lang="en-US" sz="1400" b="1" dirty="0" err="1">
                <a:solidFill>
                  <a:schemeClr val="bg1"/>
                </a:solidFill>
              </a:rPr>
              <a:t>satu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tujuan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Reformasi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Birokrasi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dalam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menciptakan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penyelenggaraan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pemerintahan</a:t>
            </a:r>
            <a:r>
              <a:rPr lang="en-US" sz="1400" b="1" dirty="0">
                <a:solidFill>
                  <a:schemeClr val="bg1"/>
                </a:solidFill>
              </a:rPr>
              <a:t> yang </a:t>
            </a:r>
            <a:r>
              <a:rPr lang="en-US" sz="1400" b="1" dirty="0" err="1">
                <a:solidFill>
                  <a:schemeClr val="bg1"/>
                </a:solidFill>
              </a:rPr>
              <a:t>bersih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dari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praktik</a:t>
            </a:r>
            <a:r>
              <a:rPr lang="en-US" sz="1400" b="1" dirty="0">
                <a:solidFill>
                  <a:schemeClr val="bg1"/>
                </a:solidFill>
              </a:rPr>
              <a:t> KKN, </a:t>
            </a:r>
            <a:r>
              <a:rPr lang="en-US" sz="1400" b="1" dirty="0" err="1">
                <a:solidFill>
                  <a:schemeClr val="bg1"/>
                </a:solidFill>
              </a:rPr>
              <a:t>Direktorat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Jenderal</a:t>
            </a:r>
            <a:r>
              <a:rPr lang="en-US" sz="1400" b="1" dirty="0">
                <a:solidFill>
                  <a:schemeClr val="bg1"/>
                </a:solidFill>
              </a:rPr>
              <a:t> Bina </a:t>
            </a:r>
            <a:r>
              <a:rPr lang="en-US" sz="1400" b="1" dirty="0" err="1">
                <a:solidFill>
                  <a:schemeClr val="bg1"/>
                </a:solidFill>
              </a:rPr>
              <a:t>Administrasi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Kewilayahan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mencanangkan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pembangunan</a:t>
            </a:r>
            <a:r>
              <a:rPr lang="en-US" sz="1400" b="1" dirty="0">
                <a:solidFill>
                  <a:schemeClr val="bg1"/>
                </a:solidFill>
              </a:rPr>
              <a:t> Zona </a:t>
            </a:r>
            <a:r>
              <a:rPr lang="en-US" sz="1400" b="1" dirty="0" err="1">
                <a:solidFill>
                  <a:schemeClr val="bg1"/>
                </a:solidFill>
              </a:rPr>
              <a:t>Integritas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Kepada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Direktorat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Toponimi</a:t>
            </a:r>
            <a:r>
              <a:rPr lang="en-US" sz="1400" b="1" dirty="0">
                <a:solidFill>
                  <a:schemeClr val="bg1"/>
                </a:solidFill>
              </a:rPr>
              <a:t> dan Batas Daerah </a:t>
            </a:r>
            <a:r>
              <a:rPr lang="en-US" sz="1400" b="1" dirty="0" err="1">
                <a:solidFill>
                  <a:schemeClr val="bg1"/>
                </a:solidFill>
              </a:rPr>
              <a:t>sebagai</a:t>
            </a:r>
            <a:r>
              <a:rPr lang="en-US" sz="1400" b="1" dirty="0">
                <a:solidFill>
                  <a:schemeClr val="bg1"/>
                </a:solidFill>
              </a:rPr>
              <a:t> salah </a:t>
            </a:r>
            <a:r>
              <a:rPr lang="en-US" sz="1400" b="1" dirty="0" err="1">
                <a:solidFill>
                  <a:schemeClr val="bg1"/>
                </a:solidFill>
              </a:rPr>
              <a:t>satu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perwakilan</a:t>
            </a:r>
            <a:r>
              <a:rPr lang="en-US" sz="1400" b="1" dirty="0">
                <a:solidFill>
                  <a:schemeClr val="bg1"/>
                </a:solidFill>
              </a:rPr>
              <a:t> KDN </a:t>
            </a:r>
            <a:r>
              <a:rPr lang="en-US" sz="1400" b="1" dirty="0" err="1">
                <a:solidFill>
                  <a:schemeClr val="bg1"/>
                </a:solidFill>
              </a:rPr>
              <a:t>untuk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selanjutnya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dilakukan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penilaian</a:t>
            </a:r>
            <a:r>
              <a:rPr lang="en-US" sz="1400" b="1" dirty="0">
                <a:solidFill>
                  <a:schemeClr val="bg1"/>
                </a:solidFill>
              </a:rPr>
              <a:t> oleh </a:t>
            </a:r>
            <a:r>
              <a:rPr lang="en-US" sz="1400" b="1" dirty="0" err="1">
                <a:solidFill>
                  <a:schemeClr val="bg1"/>
                </a:solidFill>
              </a:rPr>
              <a:t>Kmeneterian</a:t>
            </a:r>
            <a:r>
              <a:rPr lang="en-US" sz="1400" b="1" dirty="0">
                <a:solidFill>
                  <a:schemeClr val="bg1"/>
                </a:solidFill>
              </a:rPr>
              <a:t> PAN dan RB, Ombudsman dan KPK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4286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850062-B67A-4A50-B5ED-DB570BC729C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6549" y="80104"/>
            <a:ext cx="1303302" cy="12018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A0B174-43E3-408C-B6ED-8421ADA5721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02150" y="185768"/>
            <a:ext cx="1303301" cy="1201253"/>
          </a:xfrm>
          <a:prstGeom prst="rect">
            <a:avLst/>
          </a:prstGeom>
        </p:spPr>
      </p:pic>
      <p:sp>
        <p:nvSpPr>
          <p:cNvPr id="6" name="Flowchart: Punched Tape 5">
            <a:extLst>
              <a:ext uri="{FF2B5EF4-FFF2-40B4-BE49-F238E27FC236}">
                <a16:creationId xmlns:a16="http://schemas.microsoft.com/office/drawing/2014/main" id="{F73EC6B7-537C-4130-8453-586549759553}"/>
              </a:ext>
            </a:extLst>
          </p:cNvPr>
          <p:cNvSpPr/>
          <p:nvPr/>
        </p:nvSpPr>
        <p:spPr>
          <a:xfrm>
            <a:off x="1656269" y="403084"/>
            <a:ext cx="8636000" cy="766619"/>
          </a:xfrm>
          <a:prstGeom prst="flowChartPunchedTape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gency FB" panose="020B0503020202020204" pitchFamily="34" charset="0"/>
              </a:rPr>
              <a:t>SYARAT  PREDIKAT  ZI MENUJU WBK/WBBM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3B8DEA0-081A-447F-A1FF-0D4CE25DE338}"/>
              </a:ext>
            </a:extLst>
          </p:cNvPr>
          <p:cNvGraphicFramePr>
            <a:graphicFrameLocks noGrp="1"/>
          </p:cNvGraphicFramePr>
          <p:nvPr/>
        </p:nvGraphicFramePr>
        <p:xfrm>
          <a:off x="1489851" y="1460690"/>
          <a:ext cx="9104258" cy="4508094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451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6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77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1116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SYARAT</a:t>
                      </a:r>
                      <a:endParaRPr lang="id-ID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WBK</a:t>
                      </a:r>
                      <a:endParaRPr lang="id-ID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WBBM</a:t>
                      </a:r>
                      <a:endParaRPr lang="id-ID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897">
                <a:tc>
                  <a:txBody>
                    <a:bodyPr/>
                    <a:lstStyle/>
                    <a:p>
                      <a:r>
                        <a:rPr lang="id-ID" sz="1400" dirty="0"/>
                        <a:t>Nilai Total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75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85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897">
                <a:tc>
                  <a:txBody>
                    <a:bodyPr/>
                    <a:lstStyle/>
                    <a:p>
                      <a:r>
                        <a:rPr lang="en-ID" sz="1400" dirty="0" err="1"/>
                        <a:t>Nilai</a:t>
                      </a:r>
                      <a:r>
                        <a:rPr lang="en-ID" sz="1400" dirty="0"/>
                        <a:t> Minimal</a:t>
                      </a:r>
                      <a:r>
                        <a:rPr lang="en-ID" sz="1400" baseline="0" dirty="0"/>
                        <a:t> </a:t>
                      </a:r>
                      <a:r>
                        <a:rPr lang="en-ID" sz="1400" baseline="0" dirty="0" err="1"/>
                        <a:t>Pengungkit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400" dirty="0"/>
                        <a:t>40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400" dirty="0"/>
                        <a:t>48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7897">
                <a:tc>
                  <a:txBody>
                    <a:bodyPr/>
                    <a:lstStyle/>
                    <a:p>
                      <a:r>
                        <a:rPr lang="en-ID" sz="1400" dirty="0" err="1"/>
                        <a:t>Bobot</a:t>
                      </a:r>
                      <a:r>
                        <a:rPr lang="en-ID" sz="1400" dirty="0"/>
                        <a:t> </a:t>
                      </a:r>
                      <a:r>
                        <a:rPr lang="en-ID" sz="1400" dirty="0" err="1"/>
                        <a:t>nilai</a:t>
                      </a:r>
                      <a:r>
                        <a:rPr lang="en-ID" sz="1400" dirty="0"/>
                        <a:t> minimal per area </a:t>
                      </a:r>
                      <a:r>
                        <a:rPr lang="en-ID" sz="1400" dirty="0" err="1"/>
                        <a:t>pengungkit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400" dirty="0"/>
                        <a:t>60%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400" dirty="0"/>
                        <a:t>75%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14266">
                <a:tc>
                  <a:txBody>
                    <a:bodyPr/>
                    <a:lstStyle/>
                    <a:p>
                      <a:r>
                        <a:rPr lang="id-ID" sz="1400" dirty="0"/>
                        <a:t>Nilai</a:t>
                      </a:r>
                      <a:r>
                        <a:rPr lang="id-ID" sz="1400" baseline="0" dirty="0"/>
                        <a:t> komponen hasil </a:t>
                      </a:r>
                      <a:r>
                        <a:rPr lang="id-ID" sz="1400" kern="1200" dirty="0">
                          <a:effectLst/>
                        </a:rPr>
                        <a:t>“Terwujudnya Pemerintah yang Bersih dan Bebas KKN” minimal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18</a:t>
                      </a:r>
                      <a:r>
                        <a:rPr lang="en-ID" sz="1400" dirty="0"/>
                        <a:t>,50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18</a:t>
                      </a:r>
                      <a:r>
                        <a:rPr lang="en-ID" sz="1400" dirty="0"/>
                        <a:t>,88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897">
                <a:tc>
                  <a:txBody>
                    <a:bodyPr/>
                    <a:lstStyle/>
                    <a:p>
                      <a:r>
                        <a:rPr lang="id-ID" sz="1400" dirty="0"/>
                        <a:t>Nilai sub-komponen “</a:t>
                      </a:r>
                      <a:r>
                        <a:rPr lang="id-ID" sz="1400" kern="1200" dirty="0">
                          <a:effectLst/>
                        </a:rPr>
                        <a:t>Survei Persepsi Anti Korupsi” minimal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13,5</a:t>
                      </a:r>
                      <a:endParaRPr lang="en-ID" sz="1400" dirty="0"/>
                    </a:p>
                    <a:p>
                      <a:pPr algn="ctr"/>
                      <a:r>
                        <a:rPr lang="en-ID" sz="1400" dirty="0"/>
                        <a:t>(survey</a:t>
                      </a:r>
                      <a:r>
                        <a:rPr lang="en-ID" sz="1400" baseline="0" dirty="0"/>
                        <a:t> 3,60)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13,</a:t>
                      </a:r>
                      <a:r>
                        <a:rPr lang="en-ID" sz="1400" dirty="0"/>
                        <a:t>88</a:t>
                      </a:r>
                    </a:p>
                    <a:p>
                      <a:pPr marL="0" marR="0" indent="0" algn="ctr" defTabSz="9143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D" sz="1400" dirty="0"/>
                        <a:t>(survey</a:t>
                      </a:r>
                      <a:r>
                        <a:rPr lang="en-ID" sz="1400" baseline="0" dirty="0"/>
                        <a:t> 3,70)</a:t>
                      </a:r>
                      <a:endParaRPr lang="id-ID" sz="1400" dirty="0"/>
                    </a:p>
                    <a:p>
                      <a:pPr algn="ctr"/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7897">
                <a:tc>
                  <a:txBody>
                    <a:bodyPr/>
                    <a:lstStyle/>
                    <a:p>
                      <a:r>
                        <a:rPr lang="id-ID" sz="1400" dirty="0"/>
                        <a:t>Nilai sub-komponen “</a:t>
                      </a:r>
                      <a:r>
                        <a:rPr lang="id-ID" sz="1400" kern="1200" dirty="0">
                          <a:effectLst/>
                        </a:rPr>
                        <a:t>Persentasi TLHP” minimal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400" dirty="0"/>
                        <a:t>5,0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400" dirty="0"/>
                        <a:t>5,0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15440">
                <a:tc>
                  <a:txBody>
                    <a:bodyPr/>
                    <a:lstStyle/>
                    <a:p>
                      <a:r>
                        <a:rPr lang="id-ID" sz="1400" kern="1200" dirty="0">
                          <a:effectLst/>
                        </a:rPr>
                        <a:t>Nilai komponen hasil “Terwujudnya Peningkatan Kualitas Pelayanan Publik kepada Masyarakat” minimal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D" sz="1400" dirty="0"/>
                        <a:t>15</a:t>
                      </a:r>
                    </a:p>
                    <a:p>
                      <a:pPr marL="0" marR="0" indent="0" algn="ctr" defTabSz="9143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D" sz="1400" dirty="0"/>
                        <a:t>(survey</a:t>
                      </a:r>
                      <a:r>
                        <a:rPr lang="en-ID" sz="1400" baseline="0" dirty="0"/>
                        <a:t> 3,00)</a:t>
                      </a:r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1</a:t>
                      </a:r>
                      <a:r>
                        <a:rPr lang="en-ID" sz="1400" dirty="0"/>
                        <a:t>7</a:t>
                      </a:r>
                    </a:p>
                    <a:p>
                      <a:pPr marL="0" marR="0" indent="0" algn="ctr" defTabSz="9143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D" sz="1400" dirty="0"/>
                        <a:t>(survey</a:t>
                      </a:r>
                      <a:r>
                        <a:rPr lang="en-ID" sz="1400" baseline="0" dirty="0"/>
                        <a:t> 3,40)</a:t>
                      </a:r>
                      <a:endParaRPr lang="id-ID" sz="1400" dirty="0"/>
                    </a:p>
                    <a:p>
                      <a:pPr algn="ctr"/>
                      <a:endParaRPr lang="id-ID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1593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E3BCE7-7D1D-4001-B220-A732DB7AF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188" y="1280703"/>
            <a:ext cx="1123181" cy="111838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74FD5E1-9E1A-4394-96FC-8DC09C12C994}"/>
              </a:ext>
            </a:extLst>
          </p:cNvPr>
          <p:cNvSpPr/>
          <p:nvPr/>
        </p:nvSpPr>
        <p:spPr>
          <a:xfrm>
            <a:off x="2194613" y="1106577"/>
            <a:ext cx="3915053" cy="177109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endParaRPr lang="en-US" sz="1100" dirty="0"/>
          </a:p>
          <a:p>
            <a:pPr marL="342900" indent="-342900" algn="just">
              <a:buAutoNum type="arabicPeriod"/>
            </a:pPr>
            <a:r>
              <a:rPr lang="en-US" sz="1200" dirty="0" err="1">
                <a:latin typeface="Arial Narrow" panose="020B0606020202030204" pitchFamily="34" charset="0"/>
              </a:rPr>
              <a:t>Pembentukan</a:t>
            </a:r>
            <a:r>
              <a:rPr lang="en-US" sz="1200" dirty="0">
                <a:latin typeface="Arial Narrow" panose="020B0606020202030204" pitchFamily="34" charset="0"/>
              </a:rPr>
              <a:t> Tim </a:t>
            </a:r>
            <a:r>
              <a:rPr lang="en-US" sz="1200" dirty="0" err="1">
                <a:latin typeface="Arial Narrow" panose="020B0606020202030204" pitchFamily="34" charset="0"/>
              </a:rPr>
              <a:t>Kerja</a:t>
            </a:r>
            <a:r>
              <a:rPr lang="en-US" sz="1200" dirty="0">
                <a:latin typeface="Arial Narrow" panose="020B0606020202030204" pitchFamily="34" charset="0"/>
              </a:rPr>
              <a:t> (</a:t>
            </a:r>
            <a:r>
              <a:rPr lang="en-US" sz="1200" dirty="0" err="1">
                <a:latin typeface="Arial Narrow" panose="020B0606020202030204" pitchFamily="34" charset="0"/>
              </a:rPr>
              <a:t>Kepmendagri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Nomor</a:t>
            </a:r>
            <a:r>
              <a:rPr lang="en-US" sz="1200" dirty="0">
                <a:latin typeface="Arial Narrow" panose="020B0606020202030204" pitchFamily="34" charset="0"/>
              </a:rPr>
              <a:t>  356-022 </a:t>
            </a:r>
            <a:r>
              <a:rPr lang="en-US" sz="1200" dirty="0" err="1">
                <a:latin typeface="Arial Narrow" panose="020B0606020202030204" pitchFamily="34" charset="0"/>
              </a:rPr>
              <a:t>Tahun</a:t>
            </a:r>
            <a:r>
              <a:rPr lang="en-US" sz="1200" dirty="0">
                <a:latin typeface="Arial Narrow" panose="020B0606020202030204" pitchFamily="34" charset="0"/>
              </a:rPr>
              <a:t> 2019 </a:t>
            </a:r>
            <a:r>
              <a:rPr lang="en-US" sz="1200" dirty="0" err="1">
                <a:latin typeface="Arial Narrow" panose="020B0606020202030204" pitchFamily="34" charset="0"/>
              </a:rPr>
              <a:t>tentang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Pembentukan</a:t>
            </a:r>
            <a:r>
              <a:rPr lang="en-US" sz="1200" dirty="0">
                <a:latin typeface="Arial Narrow" panose="020B0606020202030204" pitchFamily="34" charset="0"/>
              </a:rPr>
              <a:t> Tim </a:t>
            </a:r>
            <a:r>
              <a:rPr lang="en-US" sz="1200" dirty="0" err="1">
                <a:latin typeface="Arial Narrow" panose="020B0606020202030204" pitchFamily="34" charset="0"/>
              </a:rPr>
              <a:t>Kerja</a:t>
            </a:r>
            <a:r>
              <a:rPr lang="en-US" sz="1200" dirty="0">
                <a:latin typeface="Arial Narrow" panose="020B0606020202030204" pitchFamily="34" charset="0"/>
              </a:rPr>
              <a:t> Pembangunan Zona </a:t>
            </a:r>
            <a:r>
              <a:rPr lang="en-US" sz="1200" dirty="0" err="1">
                <a:latin typeface="Arial Narrow" panose="020B0606020202030204" pitchFamily="34" charset="0"/>
              </a:rPr>
              <a:t>Integritas</a:t>
            </a:r>
            <a:r>
              <a:rPr lang="en-US" sz="1200" dirty="0">
                <a:latin typeface="Arial Narrow" panose="020B0606020202030204" pitchFamily="34" charset="0"/>
              </a:rPr>
              <a:t> (ZI) </a:t>
            </a:r>
            <a:r>
              <a:rPr lang="en-US" sz="1200" dirty="0" err="1">
                <a:latin typeface="Arial Narrow" panose="020B0606020202030204" pitchFamily="34" charset="0"/>
              </a:rPr>
              <a:t>Menuju</a:t>
            </a:r>
            <a:r>
              <a:rPr lang="en-US" sz="1200" dirty="0">
                <a:latin typeface="Arial Narrow" panose="020B0606020202030204" pitchFamily="34" charset="0"/>
              </a:rPr>
              <a:t> Wilayah </a:t>
            </a:r>
            <a:r>
              <a:rPr lang="en-US" sz="1200" dirty="0" err="1">
                <a:latin typeface="Arial Narrow" panose="020B0606020202030204" pitchFamily="34" charset="0"/>
              </a:rPr>
              <a:t>Bebas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dari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Korupsi</a:t>
            </a:r>
            <a:r>
              <a:rPr lang="en-US" sz="1200" dirty="0">
                <a:latin typeface="Arial Narrow" panose="020B0606020202030204" pitchFamily="34" charset="0"/>
              </a:rPr>
              <a:t> (WBK) dan  Wilayah </a:t>
            </a:r>
            <a:r>
              <a:rPr lang="en-US" sz="1200" dirty="0" err="1">
                <a:latin typeface="Arial Narrow" panose="020B0606020202030204" pitchFamily="34" charset="0"/>
              </a:rPr>
              <a:t>Bebas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Bersih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melayani</a:t>
            </a:r>
            <a:r>
              <a:rPr lang="en-US" sz="1200" dirty="0">
                <a:latin typeface="Arial Narrow" panose="020B0606020202030204" pitchFamily="34" charset="0"/>
              </a:rPr>
              <a:t> (WBBM) di </a:t>
            </a:r>
            <a:r>
              <a:rPr lang="en-US" sz="1200" dirty="0" err="1">
                <a:latin typeface="Arial Narrow" panose="020B0606020202030204" pitchFamily="34" charset="0"/>
              </a:rPr>
              <a:t>irektorat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Toponimi</a:t>
            </a:r>
            <a:r>
              <a:rPr lang="en-US" sz="1200" dirty="0">
                <a:latin typeface="Arial Narrow" panose="020B0606020202030204" pitchFamily="34" charset="0"/>
              </a:rPr>
              <a:t> dan Batas Daerah  </a:t>
            </a:r>
          </a:p>
          <a:p>
            <a:pPr marL="342900" indent="-342900" algn="just">
              <a:buAutoNum type="arabicPeriod"/>
            </a:pPr>
            <a:r>
              <a:rPr lang="en-US" sz="1200" dirty="0" err="1">
                <a:latin typeface="Arial Narrow" panose="020B0606020202030204" pitchFamily="34" charset="0"/>
              </a:rPr>
              <a:t>Dokumen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Rencana</a:t>
            </a:r>
            <a:r>
              <a:rPr lang="en-US" sz="1200" dirty="0">
                <a:latin typeface="Arial Narrow" panose="020B0606020202030204" pitchFamily="34" charset="0"/>
              </a:rPr>
              <a:t> Pembangunan Zona </a:t>
            </a:r>
            <a:r>
              <a:rPr lang="en-US" sz="1200" dirty="0" err="1">
                <a:latin typeface="Arial Narrow" panose="020B0606020202030204" pitchFamily="34" charset="0"/>
              </a:rPr>
              <a:t>Integritas</a:t>
            </a:r>
            <a:endParaRPr lang="en-US" sz="1200" dirty="0">
              <a:latin typeface="Arial Narrow" panose="020B0606020202030204" pitchFamily="34" charset="0"/>
            </a:endParaRPr>
          </a:p>
          <a:p>
            <a:pPr marL="342900" indent="-342900" algn="just">
              <a:buAutoNum type="arabicPeriod"/>
            </a:pPr>
            <a:r>
              <a:rPr lang="en-US" sz="1200" dirty="0" err="1">
                <a:latin typeface="Arial Narrow" panose="020B0606020202030204" pitchFamily="34" charset="0"/>
              </a:rPr>
              <a:t>Pemantauan</a:t>
            </a:r>
            <a:r>
              <a:rPr lang="en-US" sz="1200" dirty="0">
                <a:latin typeface="Arial Narrow" panose="020B0606020202030204" pitchFamily="34" charset="0"/>
              </a:rPr>
              <a:t> dan </a:t>
            </a:r>
            <a:r>
              <a:rPr lang="en-US" sz="1200" dirty="0" err="1">
                <a:latin typeface="Arial Narrow" panose="020B0606020202030204" pitchFamily="34" charset="0"/>
              </a:rPr>
              <a:t>Evaluasi</a:t>
            </a:r>
            <a:r>
              <a:rPr lang="en-US" sz="1200" dirty="0">
                <a:latin typeface="Arial Narrow" panose="020B0606020202030204" pitchFamily="34" charset="0"/>
              </a:rPr>
              <a:t> WBK/WBBM</a:t>
            </a:r>
          </a:p>
          <a:p>
            <a:pPr marL="342900" indent="-342900" algn="just">
              <a:buAutoNum type="arabicPeriod"/>
            </a:pPr>
            <a:r>
              <a:rPr lang="en-US" sz="1200" dirty="0" err="1">
                <a:latin typeface="Arial Narrow" panose="020B0606020202030204" pitchFamily="34" charset="0"/>
              </a:rPr>
              <a:t>Perubahan</a:t>
            </a:r>
            <a:r>
              <a:rPr lang="en-US" sz="1200" dirty="0">
                <a:latin typeface="Arial Narrow" panose="020B0606020202030204" pitchFamily="34" charset="0"/>
              </a:rPr>
              <a:t> Pola </a:t>
            </a:r>
            <a:r>
              <a:rPr lang="en-US" sz="1200" dirty="0" err="1">
                <a:latin typeface="Arial Narrow" panose="020B0606020202030204" pitchFamily="34" charset="0"/>
              </a:rPr>
              <a:t>Pikir</a:t>
            </a:r>
            <a:r>
              <a:rPr lang="en-US" sz="1200" dirty="0">
                <a:latin typeface="Arial Narrow" panose="020B0606020202030204" pitchFamily="34" charset="0"/>
              </a:rPr>
              <a:t> dan </a:t>
            </a:r>
            <a:r>
              <a:rPr lang="en-US" sz="1200" dirty="0" err="1">
                <a:latin typeface="Arial Narrow" panose="020B0606020202030204" pitchFamily="34" charset="0"/>
              </a:rPr>
              <a:t>Budaya</a:t>
            </a:r>
            <a:r>
              <a:rPr lang="en-US" sz="1200" dirty="0">
                <a:latin typeface="Arial Narrow" panose="020B0606020202030204" pitchFamily="34" charset="0"/>
              </a:rPr>
              <a:t> </a:t>
            </a:r>
            <a:r>
              <a:rPr lang="en-US" sz="1200" dirty="0" err="1">
                <a:latin typeface="Arial Narrow" panose="020B0606020202030204" pitchFamily="34" charset="0"/>
              </a:rPr>
              <a:t>Kerja</a:t>
            </a:r>
            <a:endParaRPr lang="en-US" sz="1200" dirty="0">
              <a:latin typeface="Arial Narrow" panose="020B0606020202030204" pitchFamily="34" charset="0"/>
            </a:endParaRP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1067CE7-6B12-4B53-AF03-764F8ADF23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49" y="3236939"/>
            <a:ext cx="1579733" cy="73769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0C1E049-9DA9-486F-852F-80253AACB3EE}"/>
              </a:ext>
            </a:extLst>
          </p:cNvPr>
          <p:cNvSpPr/>
          <p:nvPr/>
        </p:nvSpPr>
        <p:spPr>
          <a:xfrm>
            <a:off x="2194613" y="3128367"/>
            <a:ext cx="2991775" cy="119626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sz="1400" dirty="0" err="1">
                <a:latin typeface="Agency FB" panose="020B0503020202020204" pitchFamily="34" charset="0"/>
              </a:rPr>
              <a:t>Pelaksanaan</a:t>
            </a:r>
            <a:r>
              <a:rPr lang="en-US" sz="1400" dirty="0">
                <a:latin typeface="Agency FB" panose="020B0503020202020204" pitchFamily="34" charset="0"/>
              </a:rPr>
              <a:t> SOP </a:t>
            </a:r>
            <a:r>
              <a:rPr lang="en-US" sz="1400" dirty="0" err="1">
                <a:latin typeface="Agency FB" panose="020B0503020202020204" pitchFamily="34" charset="0"/>
              </a:rPr>
              <a:t>Kegiatan</a:t>
            </a:r>
            <a:r>
              <a:rPr lang="en-US" sz="1400" dirty="0">
                <a:latin typeface="Agency FB" panose="020B0503020202020204" pitchFamily="34" charset="0"/>
              </a:rPr>
              <a:t> Utama</a:t>
            </a:r>
          </a:p>
          <a:p>
            <a:pPr marL="342900" indent="-342900">
              <a:buAutoNum type="arabicPeriod"/>
            </a:pPr>
            <a:r>
              <a:rPr lang="en-US" sz="1400" dirty="0">
                <a:latin typeface="Agency FB" panose="020B0503020202020204" pitchFamily="34" charset="0"/>
              </a:rPr>
              <a:t>E-office</a:t>
            </a:r>
          </a:p>
          <a:p>
            <a:pPr marL="342900" indent="-342900">
              <a:buAutoNum type="arabicPeriod"/>
            </a:pPr>
            <a:r>
              <a:rPr lang="en-US" sz="1400" dirty="0" err="1">
                <a:latin typeface="Agency FB" panose="020B0503020202020204" pitchFamily="34" charset="0"/>
              </a:rPr>
              <a:t>Keterbukaan</a:t>
            </a:r>
            <a:r>
              <a:rPr lang="en-US" sz="1400" dirty="0">
                <a:latin typeface="Agency FB" panose="020B0503020202020204" pitchFamily="34" charset="0"/>
              </a:rPr>
              <a:t> </a:t>
            </a:r>
            <a:r>
              <a:rPr lang="en-US" sz="1400" dirty="0" err="1">
                <a:latin typeface="Agency FB" panose="020B0503020202020204" pitchFamily="34" charset="0"/>
              </a:rPr>
              <a:t>informasi</a:t>
            </a:r>
            <a:r>
              <a:rPr lang="en-US" sz="1400" dirty="0">
                <a:latin typeface="Agency FB" panose="020B0503020202020204" pitchFamily="34" charset="0"/>
              </a:rPr>
              <a:t> </a:t>
            </a:r>
            <a:r>
              <a:rPr lang="en-US" sz="1400" dirty="0" err="1">
                <a:latin typeface="Agency FB" panose="020B0503020202020204" pitchFamily="34" charset="0"/>
              </a:rPr>
              <a:t>publik</a:t>
            </a:r>
            <a:endParaRPr lang="en-US" sz="14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1B59ACF-BD53-4EDA-B651-A793535DF4AD}"/>
              </a:ext>
            </a:extLst>
          </p:cNvPr>
          <p:cNvSpPr/>
          <p:nvPr/>
        </p:nvSpPr>
        <p:spPr>
          <a:xfrm>
            <a:off x="381234" y="4038254"/>
            <a:ext cx="1557994" cy="239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latin typeface="Arial Narrow" panose="020B0606020202030204" pitchFamily="34" charset="0"/>
              </a:rPr>
              <a:t>Tata </a:t>
            </a:r>
            <a:r>
              <a:rPr lang="en-US" sz="1400" b="1" dirty="0" err="1">
                <a:latin typeface="Arial Narrow" panose="020B0606020202030204" pitchFamily="34" charset="0"/>
              </a:rPr>
              <a:t>Laksana</a:t>
            </a:r>
            <a:endParaRPr lang="en-US" sz="1400" b="1" dirty="0">
              <a:latin typeface="Arial Narrow" panose="020B060602020203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2476545-39C1-4D57-A246-1F882AA08556}"/>
              </a:ext>
            </a:extLst>
          </p:cNvPr>
          <p:cNvSpPr/>
          <p:nvPr/>
        </p:nvSpPr>
        <p:spPr>
          <a:xfrm>
            <a:off x="219422" y="2637975"/>
            <a:ext cx="1713389" cy="239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err="1">
                <a:latin typeface="Arial Narrow" panose="020B0606020202030204" pitchFamily="34" charset="0"/>
              </a:rPr>
              <a:t>Manajemen</a:t>
            </a:r>
            <a:r>
              <a:rPr lang="en-US" sz="1200" b="1" dirty="0">
                <a:latin typeface="Arial Narrow" panose="020B0606020202030204" pitchFamily="34" charset="0"/>
              </a:rPr>
              <a:t> </a:t>
            </a:r>
            <a:r>
              <a:rPr lang="en-US" sz="1200" b="1" dirty="0" err="1">
                <a:latin typeface="Arial Narrow" panose="020B0606020202030204" pitchFamily="34" charset="0"/>
              </a:rPr>
              <a:t>Perubahan</a:t>
            </a:r>
            <a:endParaRPr lang="en-US" sz="1200" b="1" dirty="0">
              <a:latin typeface="Arial Narrow" panose="020B060602020203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991E07F-A775-4D1E-9DD8-A24A5BD9F8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013" y="4685219"/>
            <a:ext cx="1769462" cy="1153898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0B45903-4F5A-4D7F-829E-F24BF566E0BD}"/>
              </a:ext>
            </a:extLst>
          </p:cNvPr>
          <p:cNvSpPr/>
          <p:nvPr/>
        </p:nvSpPr>
        <p:spPr>
          <a:xfrm>
            <a:off x="2196744" y="4645056"/>
            <a:ext cx="3613212" cy="190759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400" dirty="0"/>
          </a:p>
          <a:p>
            <a:pPr marL="342900" indent="-342900">
              <a:buAutoNum type="arabicPeriod"/>
            </a:pPr>
            <a:endParaRPr lang="en-US" sz="1400" dirty="0"/>
          </a:p>
          <a:p>
            <a:pPr marL="342900" indent="-342900">
              <a:buAutoNum type="arabicPeriod"/>
            </a:pPr>
            <a:r>
              <a:rPr lang="en-US" sz="1300" dirty="0" err="1">
                <a:latin typeface="Agency FB" panose="020B0503020202020204" pitchFamily="34" charset="0"/>
              </a:rPr>
              <a:t>Perencanaan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kebutuhan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pegawai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berdasarkan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kebutuhan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organisasi</a:t>
            </a:r>
            <a:endParaRPr lang="en-US" sz="13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300" dirty="0">
                <a:latin typeface="Agency FB" panose="020B0503020202020204" pitchFamily="34" charset="0"/>
              </a:rPr>
              <a:t>Pola </a:t>
            </a:r>
            <a:r>
              <a:rPr lang="en-US" sz="1300" dirty="0" err="1">
                <a:latin typeface="Agency FB" panose="020B0503020202020204" pitchFamily="34" charset="0"/>
              </a:rPr>
              <a:t>Mutasi</a:t>
            </a:r>
            <a:r>
              <a:rPr lang="en-US" sz="1300" dirty="0">
                <a:latin typeface="Agency FB" panose="020B0503020202020204" pitchFamily="34" charset="0"/>
              </a:rPr>
              <a:t> Internal</a:t>
            </a:r>
          </a:p>
          <a:p>
            <a:pPr marL="342900" indent="-342900">
              <a:buAutoNum type="arabicPeriod"/>
            </a:pPr>
            <a:r>
              <a:rPr lang="en-US" sz="1300" dirty="0" err="1">
                <a:latin typeface="Agency FB" panose="020B0503020202020204" pitchFamily="34" charset="0"/>
              </a:rPr>
              <a:t>Pengembangan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Pegawai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berbasis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kompetensi</a:t>
            </a:r>
            <a:endParaRPr lang="en-US" sz="13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300" dirty="0" err="1">
                <a:latin typeface="Agency FB" panose="020B0503020202020204" pitchFamily="34" charset="0"/>
              </a:rPr>
              <a:t>Penetapan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Kinerja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Indivu</a:t>
            </a:r>
            <a:endParaRPr lang="en-US" sz="13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300" dirty="0" err="1">
                <a:latin typeface="Agency FB" panose="020B0503020202020204" pitchFamily="34" charset="0"/>
              </a:rPr>
              <a:t>Penegakan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aturan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disiplin</a:t>
            </a:r>
            <a:r>
              <a:rPr lang="en-US" sz="1300" dirty="0">
                <a:latin typeface="Agency FB" panose="020B0503020202020204" pitchFamily="34" charset="0"/>
              </a:rPr>
              <a:t>/</a:t>
            </a:r>
            <a:r>
              <a:rPr lang="en-US" sz="1300" dirty="0" err="1">
                <a:latin typeface="Agency FB" panose="020B0503020202020204" pitchFamily="34" charset="0"/>
              </a:rPr>
              <a:t>kode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etik</a:t>
            </a:r>
            <a:r>
              <a:rPr lang="en-US" sz="1300" dirty="0">
                <a:latin typeface="Agency FB" panose="020B0503020202020204" pitchFamily="34" charset="0"/>
              </a:rPr>
              <a:t>/</a:t>
            </a:r>
            <a:r>
              <a:rPr lang="en-US" sz="1300" dirty="0" err="1">
                <a:latin typeface="Agency FB" panose="020B0503020202020204" pitchFamily="34" charset="0"/>
              </a:rPr>
              <a:t>kode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perilaku</a:t>
            </a:r>
            <a:endParaRPr lang="en-US" sz="13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300" dirty="0" err="1">
                <a:latin typeface="Agency FB" panose="020B0503020202020204" pitchFamily="34" charset="0"/>
              </a:rPr>
              <a:t>Sistem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Informasi</a:t>
            </a:r>
            <a:r>
              <a:rPr lang="en-US" sz="1300" dirty="0">
                <a:latin typeface="Agency FB" panose="020B0503020202020204" pitchFamily="34" charset="0"/>
              </a:rPr>
              <a:t> </a:t>
            </a:r>
            <a:r>
              <a:rPr lang="en-US" sz="1300" dirty="0" err="1">
                <a:latin typeface="Agency FB" panose="020B0503020202020204" pitchFamily="34" charset="0"/>
              </a:rPr>
              <a:t>Kepegawaian</a:t>
            </a:r>
            <a:endParaRPr lang="en-US" sz="13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endParaRPr lang="en-US" sz="1400" dirty="0"/>
          </a:p>
          <a:p>
            <a:pPr marL="342900" indent="-342900">
              <a:buAutoNum type="arabicPeriod"/>
            </a:pPr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780945A-6F23-4998-9B16-A600094912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6650" y="1051543"/>
            <a:ext cx="1761045" cy="1196265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F41B4588-2D30-469D-BE25-40252CF28D55}"/>
              </a:ext>
            </a:extLst>
          </p:cNvPr>
          <p:cNvSpPr/>
          <p:nvPr/>
        </p:nvSpPr>
        <p:spPr>
          <a:xfrm>
            <a:off x="8708994" y="1105927"/>
            <a:ext cx="2929631" cy="11962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sz="1600" dirty="0" err="1">
                <a:latin typeface="Agency FB" panose="020B0503020202020204" pitchFamily="34" charset="0"/>
              </a:rPr>
              <a:t>Keterlibatan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Pimpinan</a:t>
            </a:r>
            <a:endParaRPr lang="en-US" sz="16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600" dirty="0" err="1">
                <a:latin typeface="Agency FB" panose="020B0503020202020204" pitchFamily="34" charset="0"/>
              </a:rPr>
              <a:t>Pengelolaan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Akuntabilitas</a:t>
            </a:r>
            <a:r>
              <a:rPr lang="en-US" sz="1600" dirty="0">
                <a:latin typeface="Agency FB" panose="020B0503020202020204" pitchFamily="34" charset="0"/>
              </a:rPr>
              <a:t> </a:t>
            </a:r>
            <a:r>
              <a:rPr lang="en-US" sz="1600" dirty="0" err="1">
                <a:latin typeface="Agency FB" panose="020B0503020202020204" pitchFamily="34" charset="0"/>
              </a:rPr>
              <a:t>Kinerja</a:t>
            </a:r>
            <a:endParaRPr lang="en-US" sz="1600" dirty="0">
              <a:latin typeface="Agency FB" panose="020B0503020202020204" pitchFamily="34" charset="0"/>
            </a:endParaRPr>
          </a:p>
          <a:p>
            <a:endParaRPr lang="en-US" sz="16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F4D305D-ECBE-411A-87D2-F1D0AB815C45}"/>
              </a:ext>
            </a:extLst>
          </p:cNvPr>
          <p:cNvSpPr/>
          <p:nvPr/>
        </p:nvSpPr>
        <p:spPr>
          <a:xfrm>
            <a:off x="260941" y="5966363"/>
            <a:ext cx="1837677" cy="2544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latin typeface="Arial Narrow" panose="020B0606020202030204" pitchFamily="34" charset="0"/>
              </a:rPr>
              <a:t>Manajemen</a:t>
            </a:r>
            <a:r>
              <a:rPr lang="en-US" sz="1400" b="1" dirty="0">
                <a:latin typeface="Arial Narrow" panose="020B0606020202030204" pitchFamily="34" charset="0"/>
              </a:rPr>
              <a:t> SDM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B479230-33EE-4A21-B99E-D0C9495D158C}"/>
              </a:ext>
            </a:extLst>
          </p:cNvPr>
          <p:cNvSpPr/>
          <p:nvPr/>
        </p:nvSpPr>
        <p:spPr>
          <a:xfrm>
            <a:off x="6815717" y="2383482"/>
            <a:ext cx="1837677" cy="2544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latin typeface="Arial Narrow" panose="020B0606020202030204" pitchFamily="34" charset="0"/>
              </a:rPr>
              <a:t>Akuntabilitas</a:t>
            </a:r>
            <a:r>
              <a:rPr lang="en-US" sz="1400" b="1" dirty="0">
                <a:latin typeface="Arial Narrow" panose="020B0606020202030204" pitchFamily="34" charset="0"/>
              </a:rPr>
              <a:t> </a:t>
            </a:r>
            <a:r>
              <a:rPr lang="en-US" sz="1400" b="1" dirty="0" err="1">
                <a:latin typeface="Arial Narrow" panose="020B0606020202030204" pitchFamily="34" charset="0"/>
              </a:rPr>
              <a:t>Kinerja</a:t>
            </a:r>
            <a:endParaRPr lang="en-US" sz="1400" b="1" dirty="0">
              <a:latin typeface="Arial Narrow" panose="020B0606020202030204" pitchFamily="34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CCACC99-6A13-4077-BA79-4580B29312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37620" y="2917659"/>
            <a:ext cx="2639142" cy="1076613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8F9B471F-FAEF-45F5-835C-C50F9F3D0111}"/>
              </a:ext>
            </a:extLst>
          </p:cNvPr>
          <p:cNvSpPr/>
          <p:nvPr/>
        </p:nvSpPr>
        <p:spPr>
          <a:xfrm>
            <a:off x="6478364" y="4036694"/>
            <a:ext cx="1837677" cy="281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>
                <a:latin typeface="Arial Narrow" panose="020B0606020202030204" pitchFamily="34" charset="0"/>
              </a:rPr>
              <a:t>Pengawasan</a:t>
            </a:r>
            <a:endParaRPr lang="en-US" sz="1600" b="1" dirty="0">
              <a:latin typeface="Arial Narrow" panose="020B060602020203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4D686F9-CC71-4378-A445-986EA1B758D8}"/>
              </a:ext>
            </a:extLst>
          </p:cNvPr>
          <p:cNvSpPr/>
          <p:nvPr/>
        </p:nvSpPr>
        <p:spPr>
          <a:xfrm>
            <a:off x="8708994" y="2766991"/>
            <a:ext cx="3110145" cy="15241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endParaRPr lang="en-US" sz="1600" dirty="0"/>
          </a:p>
          <a:p>
            <a:pPr marL="342900" indent="-342900">
              <a:buAutoNum type="arabicPeriod"/>
            </a:pPr>
            <a:r>
              <a:rPr lang="en-US" sz="1400" dirty="0" err="1">
                <a:latin typeface="Agency FB" panose="020B0503020202020204" pitchFamily="34" charset="0"/>
              </a:rPr>
              <a:t>Pengendalian</a:t>
            </a:r>
            <a:r>
              <a:rPr lang="en-US" sz="1400" dirty="0">
                <a:latin typeface="Agency FB" panose="020B0503020202020204" pitchFamily="34" charset="0"/>
              </a:rPr>
              <a:t> </a:t>
            </a:r>
            <a:r>
              <a:rPr lang="en-US" sz="1400" dirty="0" err="1">
                <a:latin typeface="Agency FB" panose="020B0503020202020204" pitchFamily="34" charset="0"/>
              </a:rPr>
              <a:t>Gratifikasi</a:t>
            </a:r>
            <a:endParaRPr lang="en-US" sz="14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400" dirty="0" err="1">
                <a:latin typeface="Agency FB" panose="020B0503020202020204" pitchFamily="34" charset="0"/>
              </a:rPr>
              <a:t>Penerapan</a:t>
            </a:r>
            <a:r>
              <a:rPr lang="en-US" sz="1400" dirty="0">
                <a:latin typeface="Agency FB" panose="020B0503020202020204" pitchFamily="34" charset="0"/>
              </a:rPr>
              <a:t> SPIP</a:t>
            </a:r>
          </a:p>
          <a:p>
            <a:pPr marL="342900" indent="-342900">
              <a:buAutoNum type="arabicPeriod"/>
            </a:pPr>
            <a:r>
              <a:rPr lang="en-US" sz="1400" dirty="0" err="1">
                <a:latin typeface="Agency FB" panose="020B0503020202020204" pitchFamily="34" charset="0"/>
              </a:rPr>
              <a:t>Pengaduan</a:t>
            </a:r>
            <a:r>
              <a:rPr lang="en-US" sz="1400" dirty="0">
                <a:latin typeface="Agency FB" panose="020B0503020202020204" pitchFamily="34" charset="0"/>
              </a:rPr>
              <a:t> Masyarakat</a:t>
            </a:r>
          </a:p>
          <a:p>
            <a:pPr marL="342900" indent="-342900">
              <a:buAutoNum type="arabicPeriod"/>
            </a:pPr>
            <a:r>
              <a:rPr lang="en-US" sz="1400" dirty="0">
                <a:latin typeface="Agency FB" panose="020B0503020202020204" pitchFamily="34" charset="0"/>
              </a:rPr>
              <a:t>Whistle Blowing System</a:t>
            </a:r>
          </a:p>
          <a:p>
            <a:pPr marL="342900" indent="-342900">
              <a:buAutoNum type="arabicPeriod"/>
            </a:pPr>
            <a:r>
              <a:rPr lang="en-US" sz="1400" dirty="0" err="1">
                <a:latin typeface="Agency FB" panose="020B0503020202020204" pitchFamily="34" charset="0"/>
              </a:rPr>
              <a:t>Penanganan</a:t>
            </a:r>
            <a:r>
              <a:rPr lang="en-US" sz="1400" dirty="0">
                <a:latin typeface="Agency FB" panose="020B0503020202020204" pitchFamily="34" charset="0"/>
              </a:rPr>
              <a:t> </a:t>
            </a:r>
            <a:r>
              <a:rPr lang="en-US" sz="1400" dirty="0" err="1">
                <a:latin typeface="Agency FB" panose="020B0503020202020204" pitchFamily="34" charset="0"/>
              </a:rPr>
              <a:t>Benturan</a:t>
            </a:r>
            <a:r>
              <a:rPr lang="en-US" sz="1400" dirty="0">
                <a:latin typeface="Agency FB" panose="020B0503020202020204" pitchFamily="34" charset="0"/>
              </a:rPr>
              <a:t> </a:t>
            </a:r>
            <a:r>
              <a:rPr lang="en-US" sz="1400" dirty="0" err="1">
                <a:latin typeface="Agency FB" panose="020B0503020202020204" pitchFamily="34" charset="0"/>
              </a:rPr>
              <a:t>Kepentingan</a:t>
            </a:r>
            <a:endParaRPr lang="en-US" sz="14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endParaRPr lang="en-US" sz="1600" dirty="0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0A37315F-10B1-4829-BC18-6699763AF7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6824" y="4734400"/>
            <a:ext cx="1763696" cy="1359209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68235126-E007-4A8B-85F9-102A3E7E021F}"/>
              </a:ext>
            </a:extLst>
          </p:cNvPr>
          <p:cNvSpPr/>
          <p:nvPr/>
        </p:nvSpPr>
        <p:spPr>
          <a:xfrm>
            <a:off x="6920475" y="6298153"/>
            <a:ext cx="1156394" cy="2544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latin typeface="Arial Narrow" panose="020B0606020202030204" pitchFamily="34" charset="0"/>
              </a:rPr>
              <a:t>Hasil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0A1FAE8-E425-4306-AD60-C95FA881C86A}"/>
              </a:ext>
            </a:extLst>
          </p:cNvPr>
          <p:cNvSpPr/>
          <p:nvPr/>
        </p:nvSpPr>
        <p:spPr>
          <a:xfrm>
            <a:off x="8768177" y="4754146"/>
            <a:ext cx="2991775" cy="163777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400" dirty="0"/>
          </a:p>
          <a:p>
            <a:r>
              <a:rPr lang="en-US" sz="1400" dirty="0" err="1">
                <a:latin typeface="Agency FB" panose="020B0503020202020204" pitchFamily="34" charset="0"/>
              </a:rPr>
              <a:t>Pemerintahan</a:t>
            </a:r>
            <a:r>
              <a:rPr lang="en-US" sz="1400" dirty="0">
                <a:latin typeface="Agency FB" panose="020B0503020202020204" pitchFamily="34" charset="0"/>
              </a:rPr>
              <a:t> yang </a:t>
            </a:r>
            <a:r>
              <a:rPr lang="en-US" sz="1400" dirty="0" err="1">
                <a:latin typeface="Agency FB" panose="020B0503020202020204" pitchFamily="34" charset="0"/>
              </a:rPr>
              <a:t>bersih</a:t>
            </a:r>
            <a:r>
              <a:rPr lang="en-US" sz="1400" dirty="0">
                <a:latin typeface="Agency FB" panose="020B0503020202020204" pitchFamily="34" charset="0"/>
              </a:rPr>
              <a:t> dan </a:t>
            </a:r>
            <a:r>
              <a:rPr lang="en-US" sz="1400" dirty="0" err="1">
                <a:latin typeface="Agency FB" panose="020B0503020202020204" pitchFamily="34" charset="0"/>
              </a:rPr>
              <a:t>bebas</a:t>
            </a:r>
            <a:r>
              <a:rPr lang="en-US" sz="1400" dirty="0">
                <a:latin typeface="Agency FB" panose="020B0503020202020204" pitchFamily="34" charset="0"/>
              </a:rPr>
              <a:t> KKN: </a:t>
            </a:r>
          </a:p>
          <a:p>
            <a:pPr marL="342900" indent="-342900">
              <a:buAutoNum type="arabicPeriod"/>
            </a:pPr>
            <a:r>
              <a:rPr lang="en-US" sz="1400" dirty="0">
                <a:latin typeface="Agency FB" panose="020B0503020202020204" pitchFamily="34" charset="0"/>
              </a:rPr>
              <a:t>Nilai Survey </a:t>
            </a:r>
            <a:r>
              <a:rPr lang="en-US" sz="1400" dirty="0" err="1">
                <a:latin typeface="Agency FB" panose="020B0503020202020204" pitchFamily="34" charset="0"/>
              </a:rPr>
              <a:t>Persepsi</a:t>
            </a:r>
            <a:r>
              <a:rPr lang="en-US" sz="1400" dirty="0">
                <a:latin typeface="Agency FB" panose="020B0503020202020204" pitchFamily="34" charset="0"/>
              </a:rPr>
              <a:t> </a:t>
            </a:r>
            <a:r>
              <a:rPr lang="en-US" sz="1400" dirty="0" err="1">
                <a:latin typeface="Agency FB" panose="020B0503020202020204" pitchFamily="34" charset="0"/>
              </a:rPr>
              <a:t>Korupsi</a:t>
            </a:r>
            <a:endParaRPr lang="en-US" sz="14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1400" dirty="0" err="1">
                <a:latin typeface="Agency FB" panose="020B0503020202020204" pitchFamily="34" charset="0"/>
              </a:rPr>
              <a:t>Persentase</a:t>
            </a:r>
            <a:r>
              <a:rPr lang="en-US" sz="1400" dirty="0">
                <a:latin typeface="Agency FB" panose="020B0503020202020204" pitchFamily="34" charset="0"/>
              </a:rPr>
              <a:t> TLHP</a:t>
            </a:r>
          </a:p>
          <a:p>
            <a:endParaRPr lang="en-US" sz="1050" b="1" dirty="0">
              <a:latin typeface="Agency FB" panose="020B0503020202020204" pitchFamily="34" charset="0"/>
            </a:endParaRPr>
          </a:p>
          <a:p>
            <a:r>
              <a:rPr lang="id-ID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gency FB" panose="020B0503020202020204" pitchFamily="34" charset="0"/>
              </a:rPr>
              <a:t>Terwujudnya Peningkatan Kualitas Pelayanan Publik kepada Masyarakat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latin typeface="Agency FB" panose="020B0503020202020204" pitchFamily="34" charset="0"/>
            </a:endParaRPr>
          </a:p>
          <a:p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gency FB" panose="020B0503020202020204" pitchFamily="34" charset="0"/>
              </a:rPr>
              <a:t>1.     Nilai Survey </a:t>
            </a:r>
            <a:r>
              <a:rPr lang="en-US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gency FB" panose="020B0503020202020204" pitchFamily="34" charset="0"/>
              </a:rPr>
              <a:t>Kepuasan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gency FB" panose="020B0503020202020204" pitchFamily="34" charset="0"/>
              </a:rPr>
              <a:t> </a:t>
            </a:r>
            <a:r>
              <a:rPr lang="en-US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gency FB" panose="020B0503020202020204" pitchFamily="34" charset="0"/>
              </a:rPr>
              <a:t>Pelayanan</a:t>
            </a:r>
            <a:r>
              <a:rPr 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Agency FB" panose="020B0503020202020204" pitchFamily="34" charset="0"/>
              </a:rPr>
              <a:t> Masyarakat</a:t>
            </a:r>
            <a:endParaRPr lang="en-US" sz="1400" dirty="0">
              <a:latin typeface="Agency FB" panose="020B0503020202020204" pitchFamily="34" charset="0"/>
            </a:endParaRPr>
          </a:p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C612BF3-C91A-431B-80C1-FB6DF54A1767}"/>
              </a:ext>
            </a:extLst>
          </p:cNvPr>
          <p:cNvSpPr/>
          <p:nvPr/>
        </p:nvSpPr>
        <p:spPr>
          <a:xfrm>
            <a:off x="2194613" y="171265"/>
            <a:ext cx="8336132" cy="5960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Britannic Bold" panose="020B0903060703020204" pitchFamily="34" charset="0"/>
              </a:rPr>
              <a:t>LEMBAR EVALUASI ZONA INTEGRITAS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9501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Arrow: Pentagon 55">
            <a:extLst>
              <a:ext uri="{FF2B5EF4-FFF2-40B4-BE49-F238E27FC236}">
                <a16:creationId xmlns:a16="http://schemas.microsoft.com/office/drawing/2014/main" id="{0AA6C1FE-1EB5-47E7-8282-91D5B41CD025}"/>
              </a:ext>
            </a:extLst>
          </p:cNvPr>
          <p:cNvSpPr/>
          <p:nvPr/>
        </p:nvSpPr>
        <p:spPr>
          <a:xfrm>
            <a:off x="0" y="223380"/>
            <a:ext cx="11496581" cy="574829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Britannic Bold" panose="020B0903060703020204" pitchFamily="34" charset="0"/>
              </a:rPr>
              <a:t>HASIL PENILAIAN MANDIRI LKE PEMBANGUNAN ZONA INTEGRITAS MENUJU WBK/WBBM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AAB33CBA-1CC8-42A3-926E-D8ABD453F3A1}"/>
              </a:ext>
            </a:extLst>
          </p:cNvPr>
          <p:cNvSpPr/>
          <p:nvPr/>
        </p:nvSpPr>
        <p:spPr>
          <a:xfrm>
            <a:off x="2048536" y="964698"/>
            <a:ext cx="8148218" cy="574829"/>
          </a:xfrm>
          <a:prstGeom prst="roundRect">
            <a:avLst/>
          </a:prstGeom>
          <a:solidFill>
            <a:srgbClr val="FFC000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DIREKTORAT TOPONIMI DAN BATAS DAERAH</a:t>
            </a: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B446077A-3A0F-4155-90BA-82112259F99C}"/>
              </a:ext>
            </a:extLst>
          </p:cNvPr>
          <p:cNvSpPr/>
          <p:nvPr/>
        </p:nvSpPr>
        <p:spPr>
          <a:xfrm>
            <a:off x="2829017" y="1730905"/>
            <a:ext cx="1802167" cy="6354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gency FB" panose="020B0503020202020204" pitchFamily="34" charset="0"/>
              </a:rPr>
              <a:t>TOTAL PENGUNGKIT (57%)</a:t>
            </a:r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CCBFD02C-E40A-4CEC-8294-9588820F99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822697"/>
              </p:ext>
            </p:extLst>
          </p:nvPr>
        </p:nvGraphicFramePr>
        <p:xfrm>
          <a:off x="1839157" y="2577043"/>
          <a:ext cx="3552548" cy="258082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52548">
                  <a:extLst>
                    <a:ext uri="{9D8B030D-6E8A-4147-A177-3AD203B41FA5}">
                      <a16:colId xmlns:a16="http://schemas.microsoft.com/office/drawing/2014/main" val="3907148826"/>
                    </a:ext>
                  </a:extLst>
                </a:gridCol>
              </a:tblGrid>
              <a:tr h="639234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Manajemen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Perubahan</a:t>
                      </a:r>
                      <a:r>
                        <a:rPr lang="en-US" sz="1200" dirty="0"/>
                        <a:t>  (5)</a:t>
                      </a:r>
                    </a:p>
                    <a:p>
                      <a:pPr algn="ctr"/>
                      <a:endParaRPr lang="en-US" sz="1200" dirty="0"/>
                    </a:p>
                    <a:p>
                      <a:pPr algn="ctr"/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7271859"/>
                  </a:ext>
                </a:extLst>
              </a:tr>
              <a:tr h="25649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Penataan</a:t>
                      </a:r>
                      <a:r>
                        <a:rPr lang="en-US" sz="1200" dirty="0"/>
                        <a:t> Tata </a:t>
                      </a:r>
                      <a:r>
                        <a:rPr lang="en-US" sz="1200" dirty="0" err="1"/>
                        <a:t>Laksana</a:t>
                      </a:r>
                      <a:r>
                        <a:rPr lang="en-US" sz="1200" dirty="0"/>
                        <a:t> (5%)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0873878"/>
                  </a:ext>
                </a:extLst>
              </a:tr>
              <a:tr h="25649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Penataan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Manajemen</a:t>
                      </a:r>
                      <a:r>
                        <a:rPr lang="en-US" sz="1200" dirty="0"/>
                        <a:t> SDM (15%)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665495"/>
                  </a:ext>
                </a:extLst>
              </a:tr>
              <a:tr h="25649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Penguatan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Pengawasan</a:t>
                      </a:r>
                      <a:r>
                        <a:rPr lang="en-US" sz="1200" dirty="0"/>
                        <a:t> (12.50%)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8474217"/>
                  </a:ext>
                </a:extLst>
              </a:tr>
              <a:tr h="322602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Penguatan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Akuntabilitas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Kinerja</a:t>
                      </a:r>
                      <a:r>
                        <a:rPr lang="en-US" sz="1200" dirty="0"/>
                        <a:t> (10%)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217611"/>
                  </a:ext>
                </a:extLst>
              </a:tr>
              <a:tr h="795179">
                <a:tc>
                  <a:txBody>
                    <a:bodyPr/>
                    <a:lstStyle/>
                    <a:p>
                      <a:pPr algn="ctr"/>
                      <a:endParaRPr lang="en-US" sz="1200" dirty="0"/>
                    </a:p>
                    <a:p>
                      <a:pPr algn="ctr"/>
                      <a:endParaRPr lang="en-US" sz="1200" dirty="0"/>
                    </a:p>
                    <a:p>
                      <a:pPr algn="ctr"/>
                      <a:r>
                        <a:rPr lang="en-US" sz="1200" b="1" dirty="0" err="1">
                          <a:solidFill>
                            <a:schemeClr val="bg1"/>
                          </a:solidFill>
                        </a:rPr>
                        <a:t>Peningkatan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</a:rPr>
                        <a:t>Kualitas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</a:rPr>
                        <a:t>Pelayanan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</a:rPr>
                        <a:t>Publik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 (9.5%)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3334798"/>
                  </a:ext>
                </a:extLst>
              </a:tr>
            </a:tbl>
          </a:graphicData>
        </a:graphic>
      </p:graphicFrame>
      <p:sp>
        <p:nvSpPr>
          <p:cNvPr id="62" name="Arrow: Down 61">
            <a:extLst>
              <a:ext uri="{FF2B5EF4-FFF2-40B4-BE49-F238E27FC236}">
                <a16:creationId xmlns:a16="http://schemas.microsoft.com/office/drawing/2014/main" id="{2B115FEE-8C27-4BA3-B375-6DFF71569792}"/>
              </a:ext>
            </a:extLst>
          </p:cNvPr>
          <p:cNvSpPr/>
          <p:nvPr/>
        </p:nvSpPr>
        <p:spPr>
          <a:xfrm>
            <a:off x="3480047" y="2845865"/>
            <a:ext cx="152400" cy="330626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Arrow: Down 63">
            <a:extLst>
              <a:ext uri="{FF2B5EF4-FFF2-40B4-BE49-F238E27FC236}">
                <a16:creationId xmlns:a16="http://schemas.microsoft.com/office/drawing/2014/main" id="{155E616A-B1D9-4B5C-AAB3-C644EEBCABF4}"/>
              </a:ext>
            </a:extLst>
          </p:cNvPr>
          <p:cNvSpPr/>
          <p:nvPr/>
        </p:nvSpPr>
        <p:spPr>
          <a:xfrm>
            <a:off x="3480047" y="4459386"/>
            <a:ext cx="152400" cy="330626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A80C1F8E-AAE8-442E-863A-B65B2386B1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781569"/>
              </p:ext>
            </p:extLst>
          </p:nvPr>
        </p:nvGraphicFramePr>
        <p:xfrm>
          <a:off x="6340627" y="2557756"/>
          <a:ext cx="3715307" cy="15970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15307">
                  <a:extLst>
                    <a:ext uri="{9D8B030D-6E8A-4147-A177-3AD203B41FA5}">
                      <a16:colId xmlns:a16="http://schemas.microsoft.com/office/drawing/2014/main" val="1338736438"/>
                    </a:ext>
                  </a:extLst>
                </a:gridCol>
              </a:tblGrid>
              <a:tr h="704966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Pemerintah</a:t>
                      </a:r>
                      <a:r>
                        <a:rPr lang="en-US" sz="1200" dirty="0"/>
                        <a:t> yang </a:t>
                      </a:r>
                      <a:r>
                        <a:rPr lang="en-US" sz="1200" dirty="0" err="1"/>
                        <a:t>Bersih</a:t>
                      </a:r>
                      <a:r>
                        <a:rPr lang="en-US" sz="1200" dirty="0"/>
                        <a:t> dan </a:t>
                      </a:r>
                      <a:r>
                        <a:rPr lang="en-US" sz="1200" dirty="0" err="1"/>
                        <a:t>Bebas</a:t>
                      </a:r>
                      <a:r>
                        <a:rPr lang="en-US" sz="1200" dirty="0"/>
                        <a:t> KKN</a:t>
                      </a:r>
                    </a:p>
                    <a:p>
                      <a:pPr algn="ctr"/>
                      <a:endParaRPr lang="en-US" sz="1200" dirty="0"/>
                    </a:p>
                    <a:p>
                      <a:pPr algn="ctr"/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7717250"/>
                  </a:ext>
                </a:extLst>
              </a:tr>
              <a:tr h="574452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Nilai </a:t>
                      </a:r>
                      <a:r>
                        <a:rPr lang="en-US" sz="1200" dirty="0" err="1"/>
                        <a:t>Persepsi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Korupsi</a:t>
                      </a:r>
                      <a:r>
                        <a:rPr lang="en-US" sz="1200" dirty="0"/>
                        <a:t> (Survey </a:t>
                      </a:r>
                      <a:r>
                        <a:rPr lang="en-US" sz="1200" dirty="0" err="1"/>
                        <a:t>Eksternal</a:t>
                      </a:r>
                      <a:r>
                        <a:rPr lang="en-US" sz="1200" dirty="0"/>
                        <a:t>) (14.18%)   </a:t>
                      </a:r>
                    </a:p>
                    <a:p>
                      <a:pPr algn="ctr"/>
                      <a:r>
                        <a:rPr lang="en-US" sz="1200" dirty="0"/>
                        <a:t>(SURVEY 3.78)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7568936"/>
                  </a:ext>
                </a:extLst>
              </a:tr>
              <a:tr h="31767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Persentase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Penyelesaian</a:t>
                      </a:r>
                      <a:r>
                        <a:rPr lang="en-US" sz="1200" dirty="0"/>
                        <a:t> TLHP  (5)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639978"/>
                  </a:ext>
                </a:extLst>
              </a:tr>
            </a:tbl>
          </a:graphicData>
        </a:graphic>
      </p:graphicFrame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35E1013D-CE49-480F-814E-9E0FB70D993A}"/>
              </a:ext>
            </a:extLst>
          </p:cNvPr>
          <p:cNvSpPr/>
          <p:nvPr/>
        </p:nvSpPr>
        <p:spPr>
          <a:xfrm>
            <a:off x="7297198" y="1700042"/>
            <a:ext cx="1802167" cy="63547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gency FB" panose="020B0503020202020204" pitchFamily="34" charset="0"/>
              </a:rPr>
              <a:t>TOTAL HASIL </a:t>
            </a:r>
          </a:p>
          <a:p>
            <a:pPr algn="ctr"/>
            <a:r>
              <a:rPr lang="en-US" b="1" dirty="0">
                <a:latin typeface="Agency FB" panose="020B0503020202020204" pitchFamily="34" charset="0"/>
              </a:rPr>
              <a:t>(36.68%)</a:t>
            </a:r>
          </a:p>
        </p:txBody>
      </p:sp>
      <p:sp>
        <p:nvSpPr>
          <p:cNvPr id="68" name="Arrow: Down 67">
            <a:extLst>
              <a:ext uri="{FF2B5EF4-FFF2-40B4-BE49-F238E27FC236}">
                <a16:creationId xmlns:a16="http://schemas.microsoft.com/office/drawing/2014/main" id="{F770EEF1-A24F-4E38-8F5A-A3CFF2A82730}"/>
              </a:ext>
            </a:extLst>
          </p:cNvPr>
          <p:cNvSpPr/>
          <p:nvPr/>
        </p:nvSpPr>
        <p:spPr>
          <a:xfrm>
            <a:off x="8129109" y="2830611"/>
            <a:ext cx="138342" cy="361133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9" name="Table 68">
            <a:extLst>
              <a:ext uri="{FF2B5EF4-FFF2-40B4-BE49-F238E27FC236}">
                <a16:creationId xmlns:a16="http://schemas.microsoft.com/office/drawing/2014/main" id="{2B094719-93C4-41F5-8716-8D0D66D116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672898"/>
              </p:ext>
            </p:extLst>
          </p:nvPr>
        </p:nvGraphicFramePr>
        <p:xfrm>
          <a:off x="6340630" y="4154844"/>
          <a:ext cx="3715304" cy="139218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15304">
                  <a:extLst>
                    <a:ext uri="{9D8B030D-6E8A-4147-A177-3AD203B41FA5}">
                      <a16:colId xmlns:a16="http://schemas.microsoft.com/office/drawing/2014/main" val="3361299116"/>
                    </a:ext>
                  </a:extLst>
                </a:gridCol>
              </a:tblGrid>
              <a:tr h="603681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/>
                        <a:t>Peningkatan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Pelayanan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Publik</a:t>
                      </a:r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9595480"/>
                  </a:ext>
                </a:extLst>
              </a:tr>
              <a:tr h="75210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Nilai </a:t>
                      </a:r>
                      <a:r>
                        <a:rPr lang="en-US" sz="1200" dirty="0" err="1"/>
                        <a:t>Persepsi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Kualitas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Pelayanan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Publik</a:t>
                      </a:r>
                      <a:r>
                        <a:rPr lang="en-US" sz="1200" dirty="0"/>
                        <a:t>  </a:t>
                      </a:r>
                    </a:p>
                    <a:p>
                      <a:pPr algn="ctr"/>
                      <a:r>
                        <a:rPr lang="en-US" sz="1200" dirty="0"/>
                        <a:t>(Survey </a:t>
                      </a:r>
                      <a:r>
                        <a:rPr lang="en-US" sz="1200" dirty="0" err="1"/>
                        <a:t>Eksternal</a:t>
                      </a:r>
                      <a:r>
                        <a:rPr lang="en-US" sz="1200" dirty="0"/>
                        <a:t>) (17.50%)                        </a:t>
                      </a:r>
                    </a:p>
                    <a:p>
                      <a:pPr algn="ctr"/>
                      <a:r>
                        <a:rPr lang="en-US" sz="1200" dirty="0"/>
                        <a:t>(SURVEY 3.5)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1886644"/>
                  </a:ext>
                </a:extLst>
              </a:tr>
            </a:tbl>
          </a:graphicData>
        </a:graphic>
      </p:graphicFrame>
      <p:sp>
        <p:nvSpPr>
          <p:cNvPr id="70" name="Arrow: Down 69">
            <a:extLst>
              <a:ext uri="{FF2B5EF4-FFF2-40B4-BE49-F238E27FC236}">
                <a16:creationId xmlns:a16="http://schemas.microsoft.com/office/drawing/2014/main" id="{437D806D-3780-4555-96CF-14AD1D76587E}"/>
              </a:ext>
            </a:extLst>
          </p:cNvPr>
          <p:cNvSpPr/>
          <p:nvPr/>
        </p:nvSpPr>
        <p:spPr>
          <a:xfrm>
            <a:off x="8129109" y="4459386"/>
            <a:ext cx="163497" cy="271975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61C23492-8E2C-4BF7-BC3B-7DC6FC09AC59}"/>
              </a:ext>
            </a:extLst>
          </p:cNvPr>
          <p:cNvGrpSpPr/>
          <p:nvPr/>
        </p:nvGrpSpPr>
        <p:grpSpPr>
          <a:xfrm>
            <a:off x="246368" y="752030"/>
            <a:ext cx="1802168" cy="1805726"/>
            <a:chOff x="544139" y="1138258"/>
            <a:chExt cx="3617259" cy="4230388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A20EE110-D636-4275-879B-FFA361F37FC0}"/>
                </a:ext>
              </a:extLst>
            </p:cNvPr>
            <p:cNvSpPr/>
            <p:nvPr/>
          </p:nvSpPr>
          <p:spPr>
            <a:xfrm>
              <a:off x="544139" y="1751386"/>
              <a:ext cx="3617259" cy="3617260"/>
            </a:xfrm>
            <a:prstGeom prst="ellipse">
              <a:avLst/>
            </a:prstGeom>
            <a:noFill/>
            <a:ln w="57150"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400"/>
            </a:p>
          </p:txBody>
        </p:sp>
        <p:pic>
          <p:nvPicPr>
            <p:cNvPr id="73" name="Picture 2" descr="http://energy.gov/sites/prod/files/styles/large/public/SEP_icon.gif?itok=OaPsXUfB">
              <a:extLst>
                <a:ext uri="{FF2B5EF4-FFF2-40B4-BE49-F238E27FC236}">
                  <a16:creationId xmlns:a16="http://schemas.microsoft.com/office/drawing/2014/main" id="{D9025D48-3618-4F36-84CB-3D0434782C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7364" y="1138258"/>
              <a:ext cx="1247776" cy="1171575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2" descr="http://energy.gov/sites/prod/files/styles/large/public/SEP_icon.gif?itok=OaPsXUfB">
              <a:extLst>
                <a:ext uri="{FF2B5EF4-FFF2-40B4-BE49-F238E27FC236}">
                  <a16:creationId xmlns:a16="http://schemas.microsoft.com/office/drawing/2014/main" id="{4FB1B797-569E-4FEF-932F-36158AFB19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5221" y="2641653"/>
              <a:ext cx="673660" cy="632520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5" name="Picture 2" descr="http://energy.gov/sites/prod/files/styles/large/public/SEP_icon.gif?itok=OaPsXUfB">
              <a:extLst>
                <a:ext uri="{FF2B5EF4-FFF2-40B4-BE49-F238E27FC236}">
                  <a16:creationId xmlns:a16="http://schemas.microsoft.com/office/drawing/2014/main" id="{09FAC31A-1704-438D-99C8-078CE45EAD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5938" y="2641653"/>
              <a:ext cx="673660" cy="632520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6" name="Picture 2" descr="http://energy.gov/sites/prod/files/styles/large/public/SEP_icon.gif?itok=OaPsXUfB">
              <a:extLst>
                <a:ext uri="{FF2B5EF4-FFF2-40B4-BE49-F238E27FC236}">
                  <a16:creationId xmlns:a16="http://schemas.microsoft.com/office/drawing/2014/main" id="{D9DD95A4-37DD-494D-B41E-934BBF78C2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655" y="2641653"/>
              <a:ext cx="673660" cy="632520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7" name="Picture 2" descr="http://energy.gov/sites/prod/files/styles/large/public/SEP_icon.gif?itok=OaPsXUfB">
              <a:extLst>
                <a:ext uri="{FF2B5EF4-FFF2-40B4-BE49-F238E27FC236}">
                  <a16:creationId xmlns:a16="http://schemas.microsoft.com/office/drawing/2014/main" id="{4A2128FD-2BA0-4244-8DA8-42B73C72BBE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5221" y="3372629"/>
              <a:ext cx="673660" cy="632520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8" name="Picture 2" descr="http://energy.gov/sites/prod/files/styles/large/public/SEP_icon.gif?itok=OaPsXUfB">
              <a:extLst>
                <a:ext uri="{FF2B5EF4-FFF2-40B4-BE49-F238E27FC236}">
                  <a16:creationId xmlns:a16="http://schemas.microsoft.com/office/drawing/2014/main" id="{427B9E29-3B98-4A4D-899B-901A9A7E09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5938" y="3372629"/>
              <a:ext cx="673660" cy="632520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9" name="Picture 2" descr="http://energy.gov/sites/prod/files/styles/large/public/SEP_icon.gif?itok=OaPsXUfB">
              <a:extLst>
                <a:ext uri="{FF2B5EF4-FFF2-40B4-BE49-F238E27FC236}">
                  <a16:creationId xmlns:a16="http://schemas.microsoft.com/office/drawing/2014/main" id="{01C56ED6-03BC-4162-B78C-71D5E4C54F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655" y="3372629"/>
              <a:ext cx="673660" cy="632520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0" name="Picture 2" descr="http://energy.gov/sites/prod/files/styles/large/public/SEP_icon.gif?itok=OaPsXUfB">
              <a:extLst>
                <a:ext uri="{FF2B5EF4-FFF2-40B4-BE49-F238E27FC236}">
                  <a16:creationId xmlns:a16="http://schemas.microsoft.com/office/drawing/2014/main" id="{819D0C78-A16B-4088-AA6D-5524827B41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5221" y="4103605"/>
              <a:ext cx="673660" cy="632520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" name="Picture 2" descr="http://energy.gov/sites/prod/files/styles/large/public/SEP_icon.gif?itok=OaPsXUfB">
              <a:extLst>
                <a:ext uri="{FF2B5EF4-FFF2-40B4-BE49-F238E27FC236}">
                  <a16:creationId xmlns:a16="http://schemas.microsoft.com/office/drawing/2014/main" id="{70CF21CB-AAFC-4AF6-8711-1CD975F46D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5938" y="4103605"/>
              <a:ext cx="673660" cy="632520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" name="Picture 2" descr="http://energy.gov/sites/prod/files/styles/large/public/SEP_icon.gif?itok=OaPsXUfB">
              <a:extLst>
                <a:ext uri="{FF2B5EF4-FFF2-40B4-BE49-F238E27FC236}">
                  <a16:creationId xmlns:a16="http://schemas.microsoft.com/office/drawing/2014/main" id="{F5182917-B5E9-44F7-B971-DD6809D91B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655" y="4103605"/>
              <a:ext cx="673660" cy="632520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663184B2-BB5B-43F9-9C47-5874544392DD}"/>
              </a:ext>
            </a:extLst>
          </p:cNvPr>
          <p:cNvSpPr/>
          <p:nvPr/>
        </p:nvSpPr>
        <p:spPr>
          <a:xfrm>
            <a:off x="10352580" y="1811410"/>
            <a:ext cx="1593052" cy="1597088"/>
          </a:xfrm>
          <a:prstGeom prst="rect">
            <a:avLst/>
          </a:prstGeom>
          <a:solidFill>
            <a:srgbClr val="99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TOTAL HASIL EVALUASI ZI  </a:t>
            </a:r>
          </a:p>
          <a:p>
            <a:pPr algn="ctr"/>
            <a:r>
              <a:rPr lang="en-US" sz="2400" b="1" dirty="0"/>
              <a:t>93.68%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634F03D-327D-4157-81F7-8F66C6ED2EAA}"/>
              </a:ext>
            </a:extLst>
          </p:cNvPr>
          <p:cNvSpPr/>
          <p:nvPr/>
        </p:nvSpPr>
        <p:spPr>
          <a:xfrm>
            <a:off x="500996" y="5477522"/>
            <a:ext cx="5056425" cy="106532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Berdasarkan</a:t>
            </a:r>
            <a:r>
              <a:rPr lang="en-US" sz="1400" dirty="0"/>
              <a:t> </a:t>
            </a:r>
            <a:r>
              <a:rPr lang="en-US" sz="1400" dirty="0" err="1"/>
              <a:t>hasil</a:t>
            </a:r>
            <a:r>
              <a:rPr lang="en-US" sz="1400" dirty="0"/>
              <a:t> </a:t>
            </a:r>
            <a:r>
              <a:rPr lang="en-US" sz="1400" dirty="0" err="1"/>
              <a:t>evaluasi</a:t>
            </a:r>
            <a:r>
              <a:rPr lang="en-US" sz="1400" dirty="0"/>
              <a:t> </a:t>
            </a:r>
            <a:r>
              <a:rPr lang="en-US" sz="1400" dirty="0" err="1"/>
              <a:t>mandiri</a:t>
            </a:r>
            <a:r>
              <a:rPr lang="en-US" sz="1400" dirty="0"/>
              <a:t> </a:t>
            </a:r>
            <a:r>
              <a:rPr lang="en-US" sz="1400" dirty="0" err="1"/>
              <a:t>Direktorat</a:t>
            </a:r>
            <a:r>
              <a:rPr lang="en-US" sz="1400" dirty="0"/>
              <a:t> </a:t>
            </a:r>
            <a:r>
              <a:rPr lang="en-US" sz="1400" dirty="0" err="1"/>
              <a:t>Toponimi</a:t>
            </a:r>
            <a:r>
              <a:rPr lang="en-US" sz="1400" dirty="0"/>
              <a:t> dan Batas Daerah </a:t>
            </a:r>
            <a:r>
              <a:rPr lang="en-US" sz="1400" dirty="0" err="1"/>
              <a:t>telah</a:t>
            </a:r>
            <a:r>
              <a:rPr lang="en-US" sz="1400" dirty="0"/>
              <a:t> </a:t>
            </a:r>
            <a:r>
              <a:rPr lang="en-US" sz="1400" dirty="0" err="1"/>
              <a:t>memenuhi</a:t>
            </a:r>
            <a:r>
              <a:rPr lang="en-US" sz="1400" dirty="0"/>
              <a:t> </a:t>
            </a:r>
            <a:r>
              <a:rPr lang="en-US" sz="1400" dirty="0" err="1"/>
              <a:t>persyaratan</a:t>
            </a:r>
            <a:r>
              <a:rPr lang="en-US" sz="1400" dirty="0"/>
              <a:t> </a:t>
            </a:r>
            <a:r>
              <a:rPr lang="en-US" sz="1400" dirty="0" err="1"/>
              <a:t>pembangunan</a:t>
            </a:r>
            <a:r>
              <a:rPr lang="en-US" sz="1400" dirty="0"/>
              <a:t> unit </a:t>
            </a:r>
            <a:r>
              <a:rPr lang="en-US" sz="1400" dirty="0" err="1"/>
              <a:t>kerja</a:t>
            </a:r>
            <a:r>
              <a:rPr lang="en-US" sz="1400" dirty="0"/>
              <a:t> Zona </a:t>
            </a:r>
            <a:r>
              <a:rPr lang="en-US" sz="1400" dirty="0" err="1"/>
              <a:t>Integritas</a:t>
            </a:r>
            <a:r>
              <a:rPr lang="en-US" sz="1400" dirty="0"/>
              <a:t> </a:t>
            </a:r>
            <a:r>
              <a:rPr lang="en-US" sz="1400" dirty="0" err="1"/>
              <a:t>menuju</a:t>
            </a:r>
            <a:r>
              <a:rPr lang="en-US" sz="1400" dirty="0"/>
              <a:t> WBK/WBBM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5809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A6A90-F9F1-4F18-BF8A-E2B6CE984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459" y="296245"/>
            <a:ext cx="10311216" cy="1293028"/>
          </a:xfrm>
          <a:solidFill>
            <a:srgbClr val="CC6600"/>
          </a:solidFill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PROGRAM</a:t>
            </a:r>
            <a:br>
              <a:rPr lang="en-US" sz="3600" b="1" dirty="0">
                <a:solidFill>
                  <a:schemeClr val="bg1"/>
                </a:solidFill>
              </a:rPr>
            </a:br>
            <a:r>
              <a:rPr lang="en-US" sz="3600" b="1" dirty="0" err="1">
                <a:solidFill>
                  <a:schemeClr val="bg1"/>
                </a:solidFill>
              </a:rPr>
              <a:t>Peningkatan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Kualitas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Pelayanan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Publik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876546-81AF-4601-B9AE-FD5FF708EE1B}"/>
              </a:ext>
            </a:extLst>
          </p:cNvPr>
          <p:cNvSpPr txBox="1"/>
          <p:nvPr/>
        </p:nvSpPr>
        <p:spPr>
          <a:xfrm>
            <a:off x="987425" y="2313173"/>
            <a:ext cx="105695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PEMANFAATAN TEKNOLOGI INFORMASI DALAM LINGKUP ORGANISASI DITJEN BINA ADWIL (e-</a:t>
            </a:r>
            <a:r>
              <a:rPr lang="en-US" b="1" dirty="0" err="1">
                <a:solidFill>
                  <a:schemeClr val="bg2">
                    <a:lumMod val="25000"/>
                  </a:schemeClr>
                </a:solidFill>
              </a:rPr>
              <a:t>monev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 PTSP)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PENGELOLAAN WEBSITE DI LINGKUNGAN DITJEN BINA ADWIL 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  <a:hlinkClick r:id="rId2"/>
              </a:rPr>
              <a:t>www.ditjenbinaadwil.kemendagri.go.id</a:t>
            </a: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MAINTENANCE DAN PENGEMBANGAN SISTEM INFORMASI DAN JARINGAN DI LINGKUNGAN DITJEN BINA ADWIL (SOFTWARE DAN HARDWARE)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MONITORING DAN EVALUASI LAYANAN APLIKASI SAPA KEMENDAGRI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id-ID" b="1" dirty="0">
                <a:solidFill>
                  <a:schemeClr val="bg2">
                    <a:lumMod val="25000"/>
                  </a:schemeClr>
                </a:solidFill>
              </a:rPr>
              <a:t>PEMANFAATAN LAYANAN VIDEO CONFERENCE DI LINGKUNGAN KEMENDAGRI</a:t>
            </a:r>
            <a:endParaRPr lang="en-US" b="1" dirty="0">
              <a:solidFill>
                <a:schemeClr val="bg2">
                  <a:lumMod val="2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PEMANFAATAN BOOTH STAND DITJEN ADWIL UNTUK PENERAPAN IKM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UPDATE REALTIME INFORMASI LINGKUP DITJEN BINA ADWIL (MEDIA SOSIAL, PRESS RELEASSE, WEBSITE, WALL DISPLAY)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chemeClr val="bg2">
                    <a:lumMod val="25000"/>
                  </a:schemeClr>
                </a:solidFill>
              </a:rPr>
              <a:t>PEMBENTUKAN TIM PENYAMPAIAN DAN PENGENDALIAN INFORMASI DI MEDIA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4824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0934" y="135377"/>
            <a:ext cx="8610600" cy="860046"/>
          </a:xfrm>
        </p:spPr>
        <p:txBody>
          <a:bodyPr>
            <a:normAutofit/>
          </a:bodyPr>
          <a:lstStyle/>
          <a:p>
            <a:r>
              <a:rPr lang="id-ID" sz="3600" b="1" i="1" dirty="0"/>
              <a:t>Walldisplay</a:t>
            </a:r>
            <a:r>
              <a:rPr lang="id-ID" sz="3600" b="1" dirty="0"/>
              <a:t> ditjen bina ADWIL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216E74-C294-4FEE-B230-298000E8AD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80" y="4142509"/>
            <a:ext cx="2608957" cy="2597820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softEdge rad="127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54" y="1166553"/>
            <a:ext cx="4253346" cy="2975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998" y="3542414"/>
            <a:ext cx="4177199" cy="3057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116010" y="1166553"/>
            <a:ext cx="599568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2400" b="1" dirty="0">
                <a:solidFill>
                  <a:srgbClr val="FFC000"/>
                </a:solidFill>
              </a:rPr>
              <a:t>Ditjen Bina Administrasi Kewilayahan melalui </a:t>
            </a:r>
            <a:r>
              <a:rPr lang="id-ID" sz="2400" b="1" i="1" dirty="0">
                <a:solidFill>
                  <a:srgbClr val="FFC000"/>
                </a:solidFill>
              </a:rPr>
              <a:t>Walldisplay</a:t>
            </a:r>
            <a:r>
              <a:rPr lang="id-ID" sz="2400" b="1" dirty="0">
                <a:solidFill>
                  <a:srgbClr val="FFC000"/>
                </a:solidFill>
              </a:rPr>
              <a:t> memberikan informasi terhadap pelaksanaan kegiatan, </a:t>
            </a:r>
            <a:r>
              <a:rPr lang="id-ID" sz="2400" b="1" i="1" dirty="0">
                <a:solidFill>
                  <a:srgbClr val="FFC000"/>
                </a:solidFill>
              </a:rPr>
              <a:t>update realtime, </a:t>
            </a:r>
            <a:r>
              <a:rPr lang="id-ID" sz="2400" b="1" dirty="0">
                <a:solidFill>
                  <a:srgbClr val="FFC000"/>
                </a:solidFill>
              </a:rPr>
              <a:t>capaian kinerja serta realisasi anggaran pada setiap bulannya. </a:t>
            </a:r>
          </a:p>
          <a:p>
            <a:pPr algn="just"/>
            <a:endParaRPr lang="id-ID" dirty="0"/>
          </a:p>
          <a:p>
            <a:endParaRPr lang="id-ID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425" y="3496676"/>
            <a:ext cx="2801074" cy="2604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3998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347685"/>
            <a:ext cx="6864752" cy="589864"/>
          </a:xfrm>
          <a:solidFill>
            <a:srgbClr val="990033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id-ID" sz="2000" b="1" i="1" dirty="0">
                <a:solidFill>
                  <a:schemeClr val="bg1"/>
                </a:solidFill>
              </a:rPr>
              <a:t>Website ditjen bina administrasi kewilayahan</a:t>
            </a:r>
          </a:p>
        </p:txBody>
      </p:sp>
      <p:sp>
        <p:nvSpPr>
          <p:cNvPr id="3" name="Rectangle 2"/>
          <p:cNvSpPr/>
          <p:nvPr/>
        </p:nvSpPr>
        <p:spPr>
          <a:xfrm>
            <a:off x="698339" y="1245880"/>
            <a:ext cx="3700041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endParaRPr lang="id-ID" sz="1200" b="1" dirty="0">
              <a:solidFill>
                <a:schemeClr val="bg1"/>
              </a:solidFill>
            </a:endParaRPr>
          </a:p>
          <a:p>
            <a:pPr algn="ctr"/>
            <a:r>
              <a:rPr lang="id-ID" sz="1200" b="1" dirty="0">
                <a:solidFill>
                  <a:schemeClr val="tx1"/>
                </a:solidFill>
              </a:rPr>
              <a:t>Direktorat Jenderal Bina Administrasi Kewilayahan telah memiliki beberapa media sosial sebagai alat untuk menyampaikan informasi kepada publik antara lain website dan Instagram Ditjen Bina Adminstrasi Kewilayahan. </a:t>
            </a:r>
          </a:p>
          <a:p>
            <a:pPr marL="285750" indent="-285750" algn="ctr">
              <a:buFont typeface="Arial" pitchFamily="34" charset="0"/>
              <a:buChar char="•"/>
            </a:pPr>
            <a:endParaRPr lang="id-ID" sz="1200" b="1" dirty="0">
              <a:solidFill>
                <a:schemeClr val="bg1"/>
              </a:solidFill>
            </a:endParaRPr>
          </a:p>
        </p:txBody>
      </p:sp>
      <p:pic>
        <p:nvPicPr>
          <p:cNvPr id="4" name="Picture 3" descr="C:\Users\asus\Pictures\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425" y="1245881"/>
            <a:ext cx="6875362" cy="426366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4"/>
          <p:cNvSpPr/>
          <p:nvPr/>
        </p:nvSpPr>
        <p:spPr>
          <a:xfrm>
            <a:off x="7812912" y="5648446"/>
            <a:ext cx="3715474" cy="23149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200" b="1" dirty="0"/>
              <a:t>Website Ditjen Bina Administrasi Kewilayahan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34" y="2969226"/>
            <a:ext cx="4033648" cy="2679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0ECF2-7333-4874-9234-EFEC1B611780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522146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2856</TotalTime>
  <Words>2598</Words>
  <Application>Microsoft Office PowerPoint</Application>
  <PresentationFormat>Widescreen</PresentationFormat>
  <Paragraphs>724</Paragraphs>
  <Slides>33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8" baseType="lpstr">
      <vt:lpstr>Agency FB</vt:lpstr>
      <vt:lpstr>Arial</vt:lpstr>
      <vt:lpstr>Arial Narrow</vt:lpstr>
      <vt:lpstr>Arial Rounded MT Bold</vt:lpstr>
      <vt:lpstr>Bahnschrift Condensed</vt:lpstr>
      <vt:lpstr>Berlin Sans FB Demi</vt:lpstr>
      <vt:lpstr>Bookman Old Style</vt:lpstr>
      <vt:lpstr>Britannic Bold</vt:lpstr>
      <vt:lpstr>Calibri</vt:lpstr>
      <vt:lpstr>Century Gothic</vt:lpstr>
      <vt:lpstr>Edwardian Script ITC</vt:lpstr>
      <vt:lpstr>Times New Roman</vt:lpstr>
      <vt:lpstr>Wingdings</vt:lpstr>
      <vt:lpstr>Vapor Trail</vt:lpstr>
      <vt:lpstr>Acrobat Document</vt:lpstr>
      <vt:lpstr> RENCANA KERJA DAN AGENDA PRIORITAS PELAKSANAAN  REFORMASI BIROKRASI TAHUN 2019 DAN  PROGRESS REPORT RB 2018</vt:lpstr>
      <vt:lpstr>PROGRESS REPORT PELAKSANAAN Rb ditjen bina adwil</vt:lpstr>
      <vt:lpstr>lanjutan</vt:lpstr>
      <vt:lpstr>PowerPoint Presentation</vt:lpstr>
      <vt:lpstr>PROGRAM MANAJEMEN PERUBAHAN</vt:lpstr>
      <vt:lpstr>PowerPoint Presentation</vt:lpstr>
      <vt:lpstr>WHAT’S THE NEXT  IN 2019? </vt:lpstr>
      <vt:lpstr>PROGRAM Penataan Peraturan Perundang-undangan</vt:lpstr>
      <vt:lpstr>PowerPoint Presentation</vt:lpstr>
      <vt:lpstr>PowerPoint Presentation</vt:lpstr>
      <vt:lpstr>WHAT’S THE NEXT  IN 2019? </vt:lpstr>
      <vt:lpstr>PROGRAM Penataan dan Penguatan Organisasi</vt:lpstr>
      <vt:lpstr>PowerPoint Presentation</vt:lpstr>
      <vt:lpstr> PROGRAM Penataan Tatalaksana</vt:lpstr>
      <vt:lpstr>Proses bisnis  ketentraman, ketertiban umum dan perlindungan masyarakat</vt:lpstr>
      <vt:lpstr>Proses bisnis  PENGELOLAAN KEWILAYAHAN</vt:lpstr>
      <vt:lpstr>WHAT’S THE NEXT  IN 2019? </vt:lpstr>
      <vt:lpstr>PROGRAM Penataan Sistem Manajemen SDM</vt:lpstr>
      <vt:lpstr>WHAT’S THE NEXT  IN 2019? </vt:lpstr>
      <vt:lpstr>PROGRAM Penguatan Akuntabilitas Kinerja</vt:lpstr>
      <vt:lpstr>WHAT’S THE NEXT  IN 2019? </vt:lpstr>
      <vt:lpstr>PROGRAM Penguatan Pengawasan</vt:lpstr>
      <vt:lpstr>PENGUATAN PENGAWASAN DITJEN BINA ADMINISTRASI KEWILAYAHAN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PROGRAM Peningkatan Kualitas Pelayanan Publik</vt:lpstr>
      <vt:lpstr>Walldisplay ditjen bina ADWIL</vt:lpstr>
      <vt:lpstr>Website ditjen bina administrasi kewilayahan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RENCANA KERJA DAN AGENDA PRIORITAS PELAKSANAAN  REFORMASI BIROKRASI TAHUN 2018</dc:title>
  <dc:creator>user</dc:creator>
  <cp:lastModifiedBy>ASUS</cp:lastModifiedBy>
  <cp:revision>85</cp:revision>
  <cp:lastPrinted>2019-06-21T03:59:59Z</cp:lastPrinted>
  <dcterms:created xsi:type="dcterms:W3CDTF">2018-03-12T04:17:12Z</dcterms:created>
  <dcterms:modified xsi:type="dcterms:W3CDTF">2019-06-21T04:15:56Z</dcterms:modified>
</cp:coreProperties>
</file>