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3" r:id="rId2"/>
    <p:sldId id="341" r:id="rId3"/>
    <p:sldId id="316" r:id="rId4"/>
    <p:sldId id="299" r:id="rId5"/>
    <p:sldId id="300" r:id="rId6"/>
    <p:sldId id="331" r:id="rId7"/>
    <p:sldId id="343" r:id="rId8"/>
    <p:sldId id="344" r:id="rId9"/>
    <p:sldId id="345" r:id="rId10"/>
    <p:sldId id="347" r:id="rId11"/>
    <p:sldId id="348" r:id="rId12"/>
    <p:sldId id="349" r:id="rId13"/>
    <p:sldId id="350" r:id="rId14"/>
    <p:sldId id="351" r:id="rId15"/>
    <p:sldId id="352" r:id="rId16"/>
    <p:sldId id="353" r:id="rId17"/>
    <p:sldId id="354" r:id="rId18"/>
    <p:sldId id="355" r:id="rId19"/>
    <p:sldId id="356" r:id="rId20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-456" y="-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66EB-369E-4564-9E42-FE7984B06114}" type="datetimeFigureOut">
              <a:rPr lang="id-ID" smtClean="0"/>
              <a:t>30/10/2019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4C76-6A85-4A4A-8AB9-E68B82DF895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7430017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66EB-369E-4564-9E42-FE7984B06114}" type="datetimeFigureOut">
              <a:rPr lang="id-ID" smtClean="0"/>
              <a:t>30/10/2019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4C76-6A85-4A4A-8AB9-E68B82DF895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468402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66EB-369E-4564-9E42-FE7984B06114}" type="datetimeFigureOut">
              <a:rPr lang="id-ID" smtClean="0"/>
              <a:t>30/10/2019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4C76-6A85-4A4A-8AB9-E68B82DF895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64721302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66EB-369E-4564-9E42-FE7984B06114}" type="datetimeFigureOut">
              <a:rPr lang="id-ID" smtClean="0"/>
              <a:t>30/10/2019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4C76-6A85-4A4A-8AB9-E68B82DF895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68086583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66EB-369E-4564-9E42-FE7984B06114}" type="datetimeFigureOut">
              <a:rPr lang="id-ID" smtClean="0"/>
              <a:t>30/10/2019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4C76-6A85-4A4A-8AB9-E68B82DF895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9244476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66EB-369E-4564-9E42-FE7984B06114}" type="datetimeFigureOut">
              <a:rPr lang="id-ID" smtClean="0"/>
              <a:t>30/10/2019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4C76-6A85-4A4A-8AB9-E68B82DF895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9264500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66EB-369E-4564-9E42-FE7984B06114}" type="datetimeFigureOut">
              <a:rPr lang="id-ID" smtClean="0"/>
              <a:t>30/10/2019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4C76-6A85-4A4A-8AB9-E68B82DF895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4153412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66EB-369E-4564-9E42-FE7984B06114}" type="datetimeFigureOut">
              <a:rPr lang="id-ID" smtClean="0"/>
              <a:t>30/10/2019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4C76-6A85-4A4A-8AB9-E68B82DF895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40609666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66EB-369E-4564-9E42-FE7984B06114}" type="datetimeFigureOut">
              <a:rPr lang="id-ID" smtClean="0"/>
              <a:t>30/10/2019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4C76-6A85-4A4A-8AB9-E68B82DF895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97731909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66EB-369E-4564-9E42-FE7984B06114}" type="datetimeFigureOut">
              <a:rPr lang="id-ID" smtClean="0"/>
              <a:t>30/10/2019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4C76-6A85-4A4A-8AB9-E68B82DF895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9935975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66EB-369E-4564-9E42-FE7984B06114}" type="datetimeFigureOut">
              <a:rPr lang="id-ID" smtClean="0"/>
              <a:t>30/10/2019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4C76-6A85-4A4A-8AB9-E68B82DF895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02001531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166EB-369E-4564-9E42-FE7984B06114}" type="datetimeFigureOut">
              <a:rPr lang="id-ID" smtClean="0"/>
              <a:t>30/10/2019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94C76-6A85-4A4A-8AB9-E68B82DF895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18815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Straight Connector 23">
            <a:extLst>
              <a:ext uri="{FF2B5EF4-FFF2-40B4-BE49-F238E27FC236}">
                <a16:creationId xmlns="" xmlns:a16="http://schemas.microsoft.com/office/drawing/2014/main" id="{DB146403-F3D6-484B-B2ED-97F9565D03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823AC064-BC96-4F32-8AE1-B2FD387548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88A01068-76BD-4864-A015-330E8CC26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000" dirty="0">
                <a:solidFill>
                  <a:srgbClr val="FFFFFF"/>
                </a:solidFill>
              </a:rPr>
              <a:t>PERHITUNGAN PEMBIAYAAN SPM DENGAN APLIKASI SIAP TANGGUH BENCANA (www.siapbencana-bak.id)</a:t>
            </a:r>
          </a:p>
        </p:txBody>
      </p:sp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="" xmlns:a16="http://schemas.microsoft.com/office/drawing/2014/main" id="{AE7EA3D8-7F28-41C3-A819-0C22C98E6C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992" y="458959"/>
            <a:ext cx="2286930" cy="2970041"/>
          </a:xfrm>
          <a:prstGeom prst="rect">
            <a:avLst/>
          </a:prstGeom>
        </p:spPr>
      </p:pic>
      <p:pic>
        <p:nvPicPr>
          <p:cNvPr id="19" name="Content Placeholder 4">
            <a:extLst>
              <a:ext uri="{FF2B5EF4-FFF2-40B4-BE49-F238E27FC236}">
                <a16:creationId xmlns="" xmlns:a16="http://schemas.microsoft.com/office/drawing/2014/main" id="{9B2AB954-FED0-4760-B0B0-0DA44077AA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043" y="772073"/>
            <a:ext cx="5455917" cy="3068953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="" xmlns:a16="http://schemas.microsoft.com/office/drawing/2014/main" id="{7E7C77BC-7138-40B1-A15B-20F57A4946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B287EFC7-E36B-4021-84E6-0C1247648DC3}"/>
              </a:ext>
            </a:extLst>
          </p:cNvPr>
          <p:cNvSpPr txBox="1"/>
          <p:nvPr/>
        </p:nvSpPr>
        <p:spPr>
          <a:xfrm>
            <a:off x="1246215" y="3552092"/>
            <a:ext cx="34944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DIREKTORAT JENDERAL</a:t>
            </a:r>
          </a:p>
          <a:p>
            <a:pPr algn="ctr"/>
            <a:r>
              <a:rPr lang="en-US" dirty="0"/>
              <a:t>BINA ADMINISTRASI KEWILAYAHAN</a:t>
            </a:r>
            <a:br>
              <a:rPr lang="en-US" dirty="0"/>
            </a:br>
            <a:r>
              <a:rPr lang="en-US" dirty="0"/>
              <a:t>KEMENTERIAN DALAM NEGERI</a:t>
            </a:r>
          </a:p>
        </p:txBody>
      </p:sp>
    </p:spTree>
    <p:extLst>
      <p:ext uri="{BB962C8B-B14F-4D97-AF65-F5344CB8AC3E}">
        <p14:creationId xmlns:p14="http://schemas.microsoft.com/office/powerpoint/2010/main" val="2100450596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>
            <a:extLst>
              <a:ext uri="{FF2B5EF4-FFF2-40B4-BE49-F238E27FC236}">
                <a16:creationId xmlns="" xmlns:a16="http://schemas.microsoft.com/office/drawing/2014/main" id="{8D70B121-56F4-4848-B38B-182089D909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88A01068-76BD-4864-A015-330E8CC26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US" sz="6000" b="1" dirty="0">
                <a:solidFill>
                  <a:schemeClr val="accent1"/>
                </a:solidFill>
              </a:rPr>
              <a:t>SIAP </a:t>
            </a:r>
            <a:br>
              <a:rPr lang="en-US" sz="6000" b="1" dirty="0">
                <a:solidFill>
                  <a:schemeClr val="accent1"/>
                </a:solidFill>
              </a:rPr>
            </a:br>
            <a:r>
              <a:rPr lang="en-US" sz="6000" b="1" dirty="0">
                <a:solidFill>
                  <a:schemeClr val="accent1"/>
                </a:solidFill>
              </a:rPr>
              <a:t>TANGGUHBENCANA</a:t>
            </a:r>
            <a:r>
              <a:rPr lang="en-US" b="1" dirty="0">
                <a:solidFill>
                  <a:schemeClr val="accent1"/>
                </a:solidFill>
              </a:rPr>
              <a:t/>
            </a:r>
            <a:br>
              <a:rPr lang="en-US" b="1" dirty="0">
                <a:solidFill>
                  <a:schemeClr val="accent1"/>
                </a:solidFill>
              </a:rPr>
            </a:br>
            <a:r>
              <a:rPr lang="en-US" sz="2000" b="1" dirty="0">
                <a:solidFill>
                  <a:schemeClr val="accent1"/>
                </a:solidFill>
              </a:rPr>
              <a:t>www.siapbencana-bak.id</a:t>
            </a:r>
          </a:p>
        </p:txBody>
      </p:sp>
      <p:cxnSp>
        <p:nvCxnSpPr>
          <p:cNvPr id="15" name="Straight Connector 9">
            <a:extLst>
              <a:ext uri="{FF2B5EF4-FFF2-40B4-BE49-F238E27FC236}">
                <a16:creationId xmlns="" xmlns:a16="http://schemas.microsoft.com/office/drawing/2014/main" id="{2D72A2C9-F3CA-4216-8BAD-FA4C970C3C4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DB07A83-21CB-4308-B869-5C4C8C7C95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 marL="0" indent="0" algn="just">
              <a:buNone/>
            </a:pPr>
            <a:r>
              <a:rPr lang="en-US" dirty="0"/>
              <a:t>APLIKASI BERBASIS ONLINE YANG BERTUJUAN UNTUK MENGHITUNG PEMBIAYAAN STANDAR PELAYANAN MINIMAL (SPM) SUB URUSAN BENCANA.</a:t>
            </a:r>
          </a:p>
        </p:txBody>
      </p:sp>
    </p:spTree>
    <p:extLst>
      <p:ext uri="{BB962C8B-B14F-4D97-AF65-F5344CB8AC3E}">
        <p14:creationId xmlns:p14="http://schemas.microsoft.com/office/powerpoint/2010/main" val="3325159518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15911E3A-C35B-4EF7-A355-B84E9A14AF4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3" name="Group 9">
            <a:extLst>
              <a:ext uri="{FF2B5EF4-FFF2-40B4-BE49-F238E27FC236}">
                <a16:creationId xmlns="" xmlns:a16="http://schemas.microsoft.com/office/drawing/2014/main" id="{E21ADB3D-AD65-44B4-847D-5E90E90A5D1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1" name="Freeform 5">
              <a:extLst>
                <a:ext uri="{FF2B5EF4-FFF2-40B4-BE49-F238E27FC236}">
                  <a16:creationId xmlns="" xmlns:a16="http://schemas.microsoft.com/office/drawing/2014/main" id="{CF580C70-814C-4845-B645-919BFFBD16B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6">
              <a:extLst>
                <a:ext uri="{FF2B5EF4-FFF2-40B4-BE49-F238E27FC236}">
                  <a16:creationId xmlns="" xmlns:a16="http://schemas.microsoft.com/office/drawing/2014/main" id="{34D7BF57-4CAA-45B2-9EF0-0AA1FCF70B1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="" xmlns:a16="http://schemas.microsoft.com/office/drawing/2014/main" id="{7886F306-C03A-40C6-8FD5-DCE3D4595D6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8">
              <a:extLst>
                <a:ext uri="{FF2B5EF4-FFF2-40B4-BE49-F238E27FC236}">
                  <a16:creationId xmlns="" xmlns:a16="http://schemas.microsoft.com/office/drawing/2014/main" id="{2FDC9A36-C7C3-47D7-A64E-ED25C47EC70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="" xmlns:a16="http://schemas.microsoft.com/office/drawing/2014/main" id="{BB19BC37-158A-43DC-9A9E-E45CC71954D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="" xmlns:a16="http://schemas.microsoft.com/office/drawing/2014/main" id="{077654CC-108F-48D5-B5E9-437F164F52A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="" xmlns:a16="http://schemas.microsoft.com/office/drawing/2014/main" id="{A3CF3A63-1C1E-4E85-A78A-FDC16431E3A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="" xmlns:a16="http://schemas.microsoft.com/office/drawing/2014/main" id="{8740FC9A-72DD-4D9B-BA25-1CCED135240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="" xmlns:a16="http://schemas.microsoft.com/office/drawing/2014/main" id="{7FBF5743-F2AE-4D0D-BCD1-01F7686D012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="" xmlns:a16="http://schemas.microsoft.com/office/drawing/2014/main" id="{CED32316-D4F7-4795-BBE0-DEBB60E27CE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="" xmlns:a16="http://schemas.microsoft.com/office/drawing/2014/main" id="{583B23C9-B9B7-4E93-9538-CBE316F83FD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="" xmlns:a16="http://schemas.microsoft.com/office/drawing/2014/main" id="{5B144260-9F2C-4ADB-A37C-1CFB4B428B1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="" xmlns:a16="http://schemas.microsoft.com/office/drawing/2014/main" id="{53FF918D-79D3-4F55-A68C-0DD5880DABD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="" xmlns:a16="http://schemas.microsoft.com/office/drawing/2014/main" id="{B9FC1440-933F-44FE-8D77-4827DD0F99A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="" xmlns:a16="http://schemas.microsoft.com/office/drawing/2014/main" id="{0F67F308-A67C-4D2E-B081-59BB31D8EC5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="" xmlns:a16="http://schemas.microsoft.com/office/drawing/2014/main" id="{80112F01-90EB-4AEC-A39C-5C6875FFB99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="" xmlns:a16="http://schemas.microsoft.com/office/drawing/2014/main" id="{893F6B05-90EB-4C75-A0F0-C7247553BD8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2">
              <a:extLst>
                <a:ext uri="{FF2B5EF4-FFF2-40B4-BE49-F238E27FC236}">
                  <a16:creationId xmlns="" xmlns:a16="http://schemas.microsoft.com/office/drawing/2014/main" id="{227B563B-E0C0-4D81-966D-B5E2DBAAE8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3">
              <a:extLst>
                <a:ext uri="{FF2B5EF4-FFF2-40B4-BE49-F238E27FC236}">
                  <a16:creationId xmlns="" xmlns:a16="http://schemas.microsoft.com/office/drawing/2014/main" id="{130DF93D-D1FF-477A-BDCE-C8B01C3B476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24">
              <a:extLst>
                <a:ext uri="{FF2B5EF4-FFF2-40B4-BE49-F238E27FC236}">
                  <a16:creationId xmlns="" xmlns:a16="http://schemas.microsoft.com/office/drawing/2014/main" id="{44ED67A1-C6FE-4AC8-8473-11DAC03DCD3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5">
              <a:extLst>
                <a:ext uri="{FF2B5EF4-FFF2-40B4-BE49-F238E27FC236}">
                  <a16:creationId xmlns="" xmlns:a16="http://schemas.microsoft.com/office/drawing/2014/main" id="{213A54F3-15FA-4C8F-8ABF-CE77E721965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3" name="Group 32">
            <a:extLst>
              <a:ext uri="{FF2B5EF4-FFF2-40B4-BE49-F238E27FC236}">
                <a16:creationId xmlns="" xmlns:a16="http://schemas.microsoft.com/office/drawing/2014/main" id="{5F8A7F7F-DD1A-4F41-98AC-B9CE2A620CD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4" name="Rectangle 33">
              <a:extLst>
                <a:ext uri="{FF2B5EF4-FFF2-40B4-BE49-F238E27FC236}">
                  <a16:creationId xmlns="" xmlns:a16="http://schemas.microsoft.com/office/drawing/2014/main" id="{CEF47228-EB7C-4EBA-BE01-DA6CB241028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22">
              <a:extLst>
                <a:ext uri="{FF2B5EF4-FFF2-40B4-BE49-F238E27FC236}">
                  <a16:creationId xmlns="" xmlns:a16="http://schemas.microsoft.com/office/drawing/2014/main" id="{3D2FD25A-EFFD-4F5C-9258-981F5907DE2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DCF573BC-A06F-4036-A3A8-9D07DDE6225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659D503F-25DA-4E28-AE26-687111173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7" y="2415322"/>
            <a:ext cx="3451730" cy="2399869"/>
          </a:xfrm>
        </p:spPr>
        <p:txBody>
          <a:bodyPr>
            <a:normAutofit/>
          </a:bodyPr>
          <a:lstStyle/>
          <a:p>
            <a:pPr algn="ctr"/>
            <a:r>
              <a:rPr lang="en-US" sz="4000" b="1">
                <a:solidFill>
                  <a:srgbClr val="FFFFFF"/>
                </a:solidFill>
              </a:rPr>
              <a:t>MAKSUD DAN TUJUAN</a:t>
            </a:r>
          </a:p>
        </p:txBody>
      </p:sp>
      <p:sp>
        <p:nvSpPr>
          <p:cNvPr id="44" name="Content Placeholder 2">
            <a:extLst>
              <a:ext uri="{FF2B5EF4-FFF2-40B4-BE49-F238E27FC236}">
                <a16:creationId xmlns="" xmlns:a16="http://schemas.microsoft.com/office/drawing/2014/main" id="{33B55E68-E458-4189-A011-89C18D656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0640" y="804672"/>
            <a:ext cx="6281928" cy="524865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000" b="1" dirty="0"/>
              <a:t>MAKSUD :</a:t>
            </a:r>
          </a:p>
          <a:p>
            <a:pPr marL="0" indent="0">
              <a:buNone/>
            </a:pPr>
            <a:r>
              <a:rPr lang="en-US" sz="2000" dirty="0" err="1"/>
              <a:t>Menyediakan</a:t>
            </a:r>
            <a:r>
              <a:rPr lang="en-US" sz="2000" dirty="0"/>
              <a:t> </a:t>
            </a:r>
            <a:r>
              <a:rPr lang="en-US" sz="2000" dirty="0" err="1"/>
              <a:t>Aplikasi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menghitung</a:t>
            </a:r>
            <a:r>
              <a:rPr lang="en-US" sz="2000" dirty="0"/>
              <a:t> </a:t>
            </a:r>
            <a:r>
              <a:rPr lang="en-US" sz="2000" dirty="0" err="1"/>
              <a:t>pembiayaan</a:t>
            </a:r>
            <a:r>
              <a:rPr lang="en-US" sz="2000" dirty="0"/>
              <a:t> SPM Sub </a:t>
            </a:r>
            <a:r>
              <a:rPr lang="en-US" sz="2000" dirty="0" err="1"/>
              <a:t>Urusan</a:t>
            </a:r>
            <a:r>
              <a:rPr lang="en-US" sz="2000" dirty="0"/>
              <a:t> </a:t>
            </a:r>
            <a:r>
              <a:rPr lang="en-US" sz="2000" dirty="0" err="1"/>
              <a:t>bencana</a:t>
            </a:r>
            <a:r>
              <a:rPr lang="en-US" sz="2000" dirty="0"/>
              <a:t>.</a:t>
            </a:r>
          </a:p>
          <a:p>
            <a:pPr marL="0" indent="0">
              <a:buNone/>
            </a:pPr>
            <a:r>
              <a:rPr lang="en-US" sz="2000" dirty="0"/>
              <a:t> </a:t>
            </a:r>
          </a:p>
          <a:p>
            <a:pPr marL="0" indent="0">
              <a:buNone/>
            </a:pPr>
            <a:r>
              <a:rPr lang="en-US" sz="2000" b="1" dirty="0"/>
              <a:t>TUJUAN :</a:t>
            </a:r>
          </a:p>
          <a:p>
            <a:r>
              <a:rPr lang="en-US" sz="2000" dirty="0" err="1"/>
              <a:t>Memudahkan</a:t>
            </a:r>
            <a:r>
              <a:rPr lang="en-US" sz="2000" dirty="0"/>
              <a:t> Daerah </a:t>
            </a:r>
            <a:r>
              <a:rPr lang="en-US" sz="2000" dirty="0" err="1"/>
              <a:t>menghitung</a:t>
            </a:r>
            <a:r>
              <a:rPr lang="en-US" sz="2000" dirty="0"/>
              <a:t> </a:t>
            </a:r>
            <a:r>
              <a:rPr lang="en-US" sz="2000" dirty="0" err="1"/>
              <a:t>kebutuhan</a:t>
            </a:r>
            <a:r>
              <a:rPr lang="en-US" sz="2000" dirty="0"/>
              <a:t> </a:t>
            </a:r>
            <a:r>
              <a:rPr lang="en-US" sz="2000" dirty="0" err="1"/>
              <a:t>pembiayaan</a:t>
            </a:r>
            <a:r>
              <a:rPr lang="en-US" sz="2000" dirty="0"/>
              <a:t> </a:t>
            </a:r>
            <a:r>
              <a:rPr lang="en-US" sz="2000" dirty="0" err="1"/>
              <a:t>Standar</a:t>
            </a:r>
            <a:r>
              <a:rPr lang="en-US" sz="2000" dirty="0"/>
              <a:t> </a:t>
            </a:r>
            <a:r>
              <a:rPr lang="en-US" sz="2000" dirty="0" err="1"/>
              <a:t>Pelayanan</a:t>
            </a:r>
            <a:r>
              <a:rPr lang="en-US" sz="2000" dirty="0"/>
              <a:t> Minimal (SPM) </a:t>
            </a:r>
            <a:r>
              <a:rPr lang="en-US" sz="2000" dirty="0" err="1"/>
              <a:t>Kebencanaan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Memudahkan</a:t>
            </a:r>
            <a:r>
              <a:rPr lang="en-US" sz="2000" dirty="0"/>
              <a:t>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Dokumen</a:t>
            </a:r>
            <a:r>
              <a:rPr lang="en-US" sz="2000" dirty="0"/>
              <a:t> </a:t>
            </a:r>
            <a:r>
              <a:rPr lang="en-US" sz="2000" dirty="0" err="1"/>
              <a:t>Pembiayaan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format RKA-SKPD.</a:t>
            </a:r>
          </a:p>
          <a:p>
            <a:r>
              <a:rPr lang="en-US" sz="2000" dirty="0" err="1"/>
              <a:t>Mengetahui</a:t>
            </a:r>
            <a:r>
              <a:rPr lang="en-US" sz="2000" dirty="0"/>
              <a:t> </a:t>
            </a:r>
            <a:r>
              <a:rPr lang="en-US" sz="2000" dirty="0" err="1"/>
              <a:t>jumlah</a:t>
            </a:r>
            <a:r>
              <a:rPr lang="en-US" sz="2000" dirty="0"/>
              <a:t> </a:t>
            </a:r>
            <a:r>
              <a:rPr lang="en-US" sz="2000" dirty="0" err="1"/>
              <a:t>kebutuhan</a:t>
            </a:r>
            <a:r>
              <a:rPr lang="en-US" sz="2000" dirty="0"/>
              <a:t> </a:t>
            </a:r>
            <a:r>
              <a:rPr lang="en-US" sz="2000" dirty="0" err="1"/>
              <a:t>pembiayaan</a:t>
            </a:r>
            <a:r>
              <a:rPr lang="en-US" sz="2000" dirty="0"/>
              <a:t> per </a:t>
            </a:r>
            <a:r>
              <a:rPr lang="en-US" sz="2000" dirty="0" err="1"/>
              <a:t>jenis</a:t>
            </a:r>
            <a:r>
              <a:rPr lang="en-US" sz="2000" dirty="0"/>
              <a:t> </a:t>
            </a:r>
            <a:r>
              <a:rPr lang="en-US" sz="2000" dirty="0" err="1"/>
              <a:t>Becana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Memudahkan</a:t>
            </a:r>
            <a:r>
              <a:rPr lang="en-US" sz="2000" dirty="0"/>
              <a:t> </a:t>
            </a:r>
            <a:r>
              <a:rPr lang="en-US" sz="2000" dirty="0" err="1"/>
              <a:t>menghitung</a:t>
            </a:r>
            <a:r>
              <a:rPr lang="en-US" sz="2000" dirty="0"/>
              <a:t> </a:t>
            </a:r>
            <a:r>
              <a:rPr lang="en-US" sz="2000" dirty="0" err="1"/>
              <a:t>pencapaian</a:t>
            </a:r>
            <a:r>
              <a:rPr lang="en-US" sz="2000" dirty="0"/>
              <a:t> SPM Sub </a:t>
            </a:r>
            <a:r>
              <a:rPr lang="en-US" sz="2000" dirty="0" err="1"/>
              <a:t>Urusan</a:t>
            </a:r>
            <a:r>
              <a:rPr lang="en-US" sz="2000" dirty="0"/>
              <a:t> </a:t>
            </a:r>
            <a:r>
              <a:rPr lang="en-US" sz="2000" dirty="0" err="1"/>
              <a:t>Bencana</a:t>
            </a:r>
            <a:r>
              <a:rPr lang="en-US" sz="2000" dirty="0"/>
              <a:t> di Daerah</a:t>
            </a:r>
          </a:p>
        </p:txBody>
      </p:sp>
    </p:spTree>
    <p:extLst>
      <p:ext uri="{BB962C8B-B14F-4D97-AF65-F5344CB8AC3E}">
        <p14:creationId xmlns:p14="http://schemas.microsoft.com/office/powerpoint/2010/main" val="40538231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Down Arrow 7">
            <a:extLst>
              <a:ext uri="{FF2B5EF4-FFF2-40B4-BE49-F238E27FC236}">
                <a16:creationId xmlns="" xmlns:a16="http://schemas.microsoft.com/office/drawing/2014/main" id="{73DE2CFE-42F2-48F0-8706-5264E012B10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>
            <a:off x="5662795" y="-3745097"/>
            <a:ext cx="1354979" cy="10750169"/>
          </a:xfrm>
          <a:prstGeom prst="downArrow">
            <a:avLst>
              <a:gd name="adj1" fmla="val 100000"/>
              <a:gd name="adj2" fmla="val 22582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932" y="1204109"/>
            <a:ext cx="10023398" cy="857894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DASAR PEMBIAYAAN SPM</a:t>
            </a:r>
            <a:endParaRPr lang="id-ID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242CA06-CE3D-4FEA-903C-07F058740D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0666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LAMPIRAN</a:t>
            </a:r>
          </a:p>
          <a:p>
            <a:pPr marL="0" indent="0">
              <a:buNone/>
            </a:pPr>
            <a:r>
              <a:rPr lang="en-US" dirty="0"/>
              <a:t>PERMENDAGRI NO. 101 TAHUN 2018  TENTANG STANDAR TEKNIS PELAYANAN DASAR PADA STANDAR PELAYANAN MINIMAL SUB URUSAN BENCANA DAERAH KABUPATEN/KOTA</a:t>
            </a:r>
          </a:p>
        </p:txBody>
      </p:sp>
    </p:spTree>
    <p:extLst>
      <p:ext uri="{BB962C8B-B14F-4D97-AF65-F5344CB8AC3E}">
        <p14:creationId xmlns:p14="http://schemas.microsoft.com/office/powerpoint/2010/main" val="929233078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ALAT DAN BAHAN</a:t>
            </a:r>
            <a:endParaRPr lang="en-US" sz="2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="" xmlns:a16="http://schemas.microsoft.com/office/drawing/2014/main" id="{7541DADC-0B0E-455F-B366-C715ECA563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4707532"/>
              </p:ext>
            </p:extLst>
          </p:nvPr>
        </p:nvGraphicFramePr>
        <p:xfrm>
          <a:off x="3827603" y="2204370"/>
          <a:ext cx="7929228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0560">
                  <a:extLst>
                    <a:ext uri="{9D8B030D-6E8A-4147-A177-3AD203B41FA5}">
                      <a16:colId xmlns="" xmlns:a16="http://schemas.microsoft.com/office/drawing/2014/main" val="2282394847"/>
                    </a:ext>
                  </a:extLst>
                </a:gridCol>
                <a:gridCol w="7328668">
                  <a:extLst>
                    <a:ext uri="{9D8B030D-6E8A-4147-A177-3AD203B41FA5}">
                      <a16:colId xmlns="" xmlns:a16="http://schemas.microsoft.com/office/drawing/2014/main" val="382888281"/>
                    </a:ext>
                  </a:extLst>
                </a:gridCol>
              </a:tblGrid>
              <a:tr h="334447"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ALAT DAN BAHAN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69665711"/>
                  </a:ext>
                </a:extLst>
              </a:tr>
              <a:tr h="334447">
                <a:tc>
                  <a:txBody>
                    <a:bodyPr/>
                    <a:lstStyle/>
                    <a:p>
                      <a:r>
                        <a:rPr lang="en-US" dirty="0"/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LAPTOP / PC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77780996"/>
                  </a:ext>
                </a:extLst>
              </a:tr>
              <a:tr h="334447">
                <a:tc>
                  <a:txBody>
                    <a:bodyPr/>
                    <a:lstStyle/>
                    <a:p>
                      <a:r>
                        <a:rPr lang="en-US" dirty="0"/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AKSES INTERNET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82454471"/>
                  </a:ext>
                </a:extLst>
              </a:tr>
              <a:tr h="334447">
                <a:tc>
                  <a:txBody>
                    <a:bodyPr/>
                    <a:lstStyle/>
                    <a:p>
                      <a:r>
                        <a:rPr lang="en-US" dirty="0"/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DOKUMEN PERENCANAAN DAN PEMBIAYAAN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29353578"/>
                  </a:ext>
                </a:extLst>
              </a:tr>
              <a:tr h="334447">
                <a:tc>
                  <a:txBody>
                    <a:bodyPr/>
                    <a:lstStyle/>
                    <a:p>
                      <a:r>
                        <a:rPr lang="en-US" dirty="0"/>
                        <a:t>4.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Standar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Satuan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Harga</a:t>
                      </a:r>
                      <a:r>
                        <a:rPr lang="en-US" dirty="0"/>
                        <a:t> (SSH) / SBU 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6357848"/>
                  </a:ext>
                </a:extLst>
              </a:tr>
              <a:tr h="334447">
                <a:tc>
                  <a:txBody>
                    <a:bodyPr/>
                    <a:lstStyle/>
                    <a:p>
                      <a:r>
                        <a:rPr lang="en-US" dirty="0"/>
                        <a:t>5.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LAMPIRAN PERMENDAGRI NO. 101 TAHUN 2018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943627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7731560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Down Arrow 7">
            <a:extLst>
              <a:ext uri="{FF2B5EF4-FFF2-40B4-BE49-F238E27FC236}">
                <a16:creationId xmlns="" xmlns:a16="http://schemas.microsoft.com/office/drawing/2014/main" id="{73DE2CFE-42F2-48F0-8706-5264E012B10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>
            <a:off x="5662795" y="-3745097"/>
            <a:ext cx="1354979" cy="10750169"/>
          </a:xfrm>
          <a:prstGeom prst="downArrow">
            <a:avLst>
              <a:gd name="adj1" fmla="val 100000"/>
              <a:gd name="adj2" fmla="val 22582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932" y="1204109"/>
            <a:ext cx="10023398" cy="857894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TAHAPAN APLIKASI SIAP TANGGUH BENCANA</a:t>
            </a:r>
            <a:endParaRPr lang="id-ID" sz="4000" dirty="0">
              <a:solidFill>
                <a:srgbClr val="FFFFFF"/>
              </a:solidFill>
            </a:endParaRP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="" xmlns:a16="http://schemas.microsoft.com/office/drawing/2014/main" id="{2364DC85-D96B-4CA0-8E84-7F521516394E}"/>
              </a:ext>
            </a:extLst>
          </p:cNvPr>
          <p:cNvSpPr/>
          <p:nvPr/>
        </p:nvSpPr>
        <p:spPr>
          <a:xfrm rot="16200000">
            <a:off x="1536469" y="2926829"/>
            <a:ext cx="571500" cy="2676565"/>
          </a:xfrm>
          <a:prstGeom prst="round2Same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C3F72458-5868-4D43-B6BC-885169E6E414}"/>
              </a:ext>
            </a:extLst>
          </p:cNvPr>
          <p:cNvSpPr txBox="1"/>
          <p:nvPr/>
        </p:nvSpPr>
        <p:spPr>
          <a:xfrm>
            <a:off x="1353534" y="4070381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REGISTRASI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25059B61-B684-4D32-B725-1F99C05046C8}"/>
              </a:ext>
            </a:extLst>
          </p:cNvPr>
          <p:cNvSpPr/>
          <p:nvPr/>
        </p:nvSpPr>
        <p:spPr>
          <a:xfrm>
            <a:off x="3160502" y="3978531"/>
            <a:ext cx="1812758" cy="57150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PROFILE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BC328E34-18E3-4598-840A-70809924A58A}"/>
              </a:ext>
            </a:extLst>
          </p:cNvPr>
          <p:cNvSpPr/>
          <p:nvPr/>
        </p:nvSpPr>
        <p:spPr>
          <a:xfrm>
            <a:off x="4993079" y="3978531"/>
            <a:ext cx="1812759" cy="571501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MENETAPKAN TARGET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FAACB76-15FC-457F-84FF-3D5DE0A7F1E1}"/>
              </a:ext>
            </a:extLst>
          </p:cNvPr>
          <p:cNvSpPr/>
          <p:nvPr/>
        </p:nvSpPr>
        <p:spPr>
          <a:xfrm>
            <a:off x="6825657" y="3979022"/>
            <a:ext cx="1790034" cy="57150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PEMBIAYAAN</a:t>
            </a:r>
          </a:p>
        </p:txBody>
      </p:sp>
      <p:sp>
        <p:nvSpPr>
          <p:cNvPr id="16" name="Rectangle: Top Corners Rounded 15">
            <a:extLst>
              <a:ext uri="{FF2B5EF4-FFF2-40B4-BE49-F238E27FC236}">
                <a16:creationId xmlns="" xmlns:a16="http://schemas.microsoft.com/office/drawing/2014/main" id="{FD947E8B-62A7-422A-846E-9FA9E54B293C}"/>
              </a:ext>
            </a:extLst>
          </p:cNvPr>
          <p:cNvSpPr/>
          <p:nvPr/>
        </p:nvSpPr>
        <p:spPr>
          <a:xfrm rot="5400000">
            <a:off x="9392115" y="3209771"/>
            <a:ext cx="569588" cy="2110934"/>
          </a:xfrm>
          <a:prstGeom prst="round2Same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Circle: Hollow 11">
            <a:extLst>
              <a:ext uri="{FF2B5EF4-FFF2-40B4-BE49-F238E27FC236}">
                <a16:creationId xmlns="" xmlns:a16="http://schemas.microsoft.com/office/drawing/2014/main" id="{0723C7C9-62A8-4CE2-A265-D5AF7A2773A1}"/>
              </a:ext>
            </a:extLst>
          </p:cNvPr>
          <p:cNvSpPr/>
          <p:nvPr/>
        </p:nvSpPr>
        <p:spPr>
          <a:xfrm>
            <a:off x="1614823" y="2862694"/>
            <a:ext cx="422031" cy="407963"/>
          </a:xfrm>
          <a:prstGeom prst="donut">
            <a:avLst/>
          </a:prstGeom>
          <a:ln w="635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="" xmlns:a16="http://schemas.microsoft.com/office/drawing/2014/main" id="{36E08D14-1B84-4A6B-B539-93FCC3CC3167}"/>
              </a:ext>
            </a:extLst>
          </p:cNvPr>
          <p:cNvCxnSpPr>
            <a:stCxn id="12" idx="4"/>
          </p:cNvCxnSpPr>
          <p:nvPr/>
        </p:nvCxnSpPr>
        <p:spPr>
          <a:xfrm flipH="1">
            <a:off x="1822219" y="3270657"/>
            <a:ext cx="3620" cy="70787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ircle: Hollow 21">
            <a:extLst>
              <a:ext uri="{FF2B5EF4-FFF2-40B4-BE49-F238E27FC236}">
                <a16:creationId xmlns="" xmlns:a16="http://schemas.microsoft.com/office/drawing/2014/main" id="{C421E54A-A909-41E7-B65B-3963E0EF99F4}"/>
              </a:ext>
            </a:extLst>
          </p:cNvPr>
          <p:cNvSpPr/>
          <p:nvPr/>
        </p:nvSpPr>
        <p:spPr>
          <a:xfrm>
            <a:off x="9361352" y="2498403"/>
            <a:ext cx="422031" cy="407963"/>
          </a:xfrm>
          <a:prstGeom prst="donut">
            <a:avLst/>
          </a:prstGeom>
          <a:ln w="635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="" xmlns:a16="http://schemas.microsoft.com/office/drawing/2014/main" id="{29AC481C-CBDD-4801-A058-6406BBCD9A68}"/>
              </a:ext>
            </a:extLst>
          </p:cNvPr>
          <p:cNvCxnSpPr>
            <a:cxnSpLocks/>
            <a:stCxn id="22" idx="4"/>
          </p:cNvCxnSpPr>
          <p:nvPr/>
        </p:nvCxnSpPr>
        <p:spPr>
          <a:xfrm>
            <a:off x="9572368" y="2906366"/>
            <a:ext cx="0" cy="107216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ircle: Hollow 23">
            <a:extLst>
              <a:ext uri="{FF2B5EF4-FFF2-40B4-BE49-F238E27FC236}">
                <a16:creationId xmlns="" xmlns:a16="http://schemas.microsoft.com/office/drawing/2014/main" id="{A6448E4A-7E59-488A-9C5B-9EAF4D5BA67C}"/>
              </a:ext>
            </a:extLst>
          </p:cNvPr>
          <p:cNvSpPr/>
          <p:nvPr/>
        </p:nvSpPr>
        <p:spPr>
          <a:xfrm>
            <a:off x="5841745" y="2862694"/>
            <a:ext cx="422031" cy="407963"/>
          </a:xfrm>
          <a:prstGeom prst="donut">
            <a:avLst/>
          </a:prstGeom>
          <a:ln w="635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="" xmlns:a16="http://schemas.microsoft.com/office/drawing/2014/main" id="{7F20564D-860E-401A-BBBC-9567DE8590B7}"/>
              </a:ext>
            </a:extLst>
          </p:cNvPr>
          <p:cNvCxnSpPr>
            <a:stCxn id="24" idx="4"/>
          </p:cNvCxnSpPr>
          <p:nvPr/>
        </p:nvCxnSpPr>
        <p:spPr>
          <a:xfrm flipH="1">
            <a:off x="6049141" y="3270657"/>
            <a:ext cx="3620" cy="70787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ircle: Hollow 25">
            <a:extLst>
              <a:ext uri="{FF2B5EF4-FFF2-40B4-BE49-F238E27FC236}">
                <a16:creationId xmlns="" xmlns:a16="http://schemas.microsoft.com/office/drawing/2014/main" id="{058E269D-6506-4042-8493-513D9A9F9F61}"/>
              </a:ext>
            </a:extLst>
          </p:cNvPr>
          <p:cNvSpPr/>
          <p:nvPr/>
        </p:nvSpPr>
        <p:spPr>
          <a:xfrm rot="8758165">
            <a:off x="3815945" y="5795441"/>
            <a:ext cx="422031" cy="407963"/>
          </a:xfrm>
          <a:prstGeom prst="donut">
            <a:avLst/>
          </a:prstGeom>
          <a:ln w="635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="" xmlns:a16="http://schemas.microsoft.com/office/drawing/2014/main" id="{7663D1FA-C0E5-4646-986A-3D01E83BCE17}"/>
              </a:ext>
            </a:extLst>
          </p:cNvPr>
          <p:cNvCxnSpPr>
            <a:cxnSpLocks/>
          </p:cNvCxnSpPr>
          <p:nvPr/>
        </p:nvCxnSpPr>
        <p:spPr>
          <a:xfrm>
            <a:off x="4018335" y="4573803"/>
            <a:ext cx="17250" cy="12230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ircle: Hollow 27">
            <a:extLst>
              <a:ext uri="{FF2B5EF4-FFF2-40B4-BE49-F238E27FC236}">
                <a16:creationId xmlns="" xmlns:a16="http://schemas.microsoft.com/office/drawing/2014/main" id="{1B9AB238-E18B-4195-9E67-0C8A6362ECEA}"/>
              </a:ext>
            </a:extLst>
          </p:cNvPr>
          <p:cNvSpPr/>
          <p:nvPr/>
        </p:nvSpPr>
        <p:spPr>
          <a:xfrm rot="8758165">
            <a:off x="7438811" y="5280111"/>
            <a:ext cx="422031" cy="407963"/>
          </a:xfrm>
          <a:prstGeom prst="donut">
            <a:avLst/>
          </a:prstGeom>
          <a:ln w="635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="" xmlns:a16="http://schemas.microsoft.com/office/drawing/2014/main" id="{204CA3BF-C825-4092-965E-BF0A0F7B8537}"/>
              </a:ext>
            </a:extLst>
          </p:cNvPr>
          <p:cNvCxnSpPr/>
          <p:nvPr/>
        </p:nvCxnSpPr>
        <p:spPr>
          <a:xfrm flipH="1">
            <a:off x="7664653" y="4548711"/>
            <a:ext cx="3620" cy="70787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BB5D6971-146B-451A-A352-7379A4B8BBA3}"/>
              </a:ext>
            </a:extLst>
          </p:cNvPr>
          <p:cNvSpPr txBox="1"/>
          <p:nvPr/>
        </p:nvSpPr>
        <p:spPr>
          <a:xfrm>
            <a:off x="523347" y="2882009"/>
            <a:ext cx="1087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TAHAP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2BB58235-D703-4840-A92C-58EB13489D21}"/>
              </a:ext>
            </a:extLst>
          </p:cNvPr>
          <p:cNvSpPr txBox="1"/>
          <p:nvPr/>
        </p:nvSpPr>
        <p:spPr>
          <a:xfrm>
            <a:off x="2797258" y="5796863"/>
            <a:ext cx="1087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TAHAP</a:t>
            </a:r>
            <a:r>
              <a:rPr lang="en-US" b="1" dirty="0"/>
              <a:t> 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2B98E24B-D79F-4F7D-BAE1-54D983E6A17E}"/>
              </a:ext>
            </a:extLst>
          </p:cNvPr>
          <p:cNvSpPr txBox="1"/>
          <p:nvPr/>
        </p:nvSpPr>
        <p:spPr>
          <a:xfrm>
            <a:off x="4694894" y="2895791"/>
            <a:ext cx="1087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TAHAP 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AA029853-4301-4B5E-A764-49E92E032AB6}"/>
              </a:ext>
            </a:extLst>
          </p:cNvPr>
          <p:cNvSpPr txBox="1"/>
          <p:nvPr/>
        </p:nvSpPr>
        <p:spPr>
          <a:xfrm>
            <a:off x="7908368" y="5309693"/>
            <a:ext cx="1087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TAHAP</a:t>
            </a:r>
            <a:r>
              <a:rPr lang="en-US" b="1" dirty="0"/>
              <a:t> 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57D841D5-3705-49A5-873E-9F5DB4C6D48E}"/>
              </a:ext>
            </a:extLst>
          </p:cNvPr>
          <p:cNvSpPr txBox="1"/>
          <p:nvPr/>
        </p:nvSpPr>
        <p:spPr>
          <a:xfrm>
            <a:off x="8436531" y="2559429"/>
            <a:ext cx="1087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TAHAP</a:t>
            </a:r>
            <a:r>
              <a:rPr lang="en-US" b="1" dirty="0"/>
              <a:t> </a:t>
            </a:r>
            <a:r>
              <a:rPr lang="en-US" b="1" dirty="0">
                <a:solidFill>
                  <a:schemeClr val="accent5"/>
                </a:solidFill>
              </a:rPr>
              <a:t>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5702F21C-B92C-4F52-BA4D-F1C9146FBFEA}"/>
              </a:ext>
            </a:extLst>
          </p:cNvPr>
          <p:cNvSpPr txBox="1"/>
          <p:nvPr/>
        </p:nvSpPr>
        <p:spPr>
          <a:xfrm>
            <a:off x="10865372" y="4070381"/>
            <a:ext cx="1055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OUTPUT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5F72A87C-62A5-4CAF-AA16-DDE8237FD81C}"/>
              </a:ext>
            </a:extLst>
          </p:cNvPr>
          <p:cNvSpPr txBox="1"/>
          <p:nvPr/>
        </p:nvSpPr>
        <p:spPr>
          <a:xfrm>
            <a:off x="9020964" y="3959295"/>
            <a:ext cx="1553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PENCAPAIAN SPM</a:t>
            </a:r>
          </a:p>
        </p:txBody>
      </p:sp>
    </p:spTree>
    <p:extLst>
      <p:ext uri="{BB962C8B-B14F-4D97-AF65-F5344CB8AC3E}">
        <p14:creationId xmlns:p14="http://schemas.microsoft.com/office/powerpoint/2010/main" val="2058380618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APLIKASI</a:t>
            </a:r>
            <a:endParaRPr lang="en-US" sz="2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5857C59B-FE34-42C8-8F77-81A74FBEC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0351" y="1599693"/>
            <a:ext cx="7961569" cy="3902995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2DA72EE-5761-4C02-AE49-7FFB5D12225F}"/>
              </a:ext>
            </a:extLst>
          </p:cNvPr>
          <p:cNvSpPr txBox="1"/>
          <p:nvPr/>
        </p:nvSpPr>
        <p:spPr>
          <a:xfrm>
            <a:off x="5862601" y="5762886"/>
            <a:ext cx="3803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u="sng" dirty="0">
                <a:solidFill>
                  <a:schemeClr val="accent1"/>
                </a:solidFill>
              </a:rPr>
              <a:t>siapbencana-bak.id</a:t>
            </a:r>
          </a:p>
        </p:txBody>
      </p:sp>
    </p:spTree>
    <p:extLst>
      <p:ext uri="{BB962C8B-B14F-4D97-AF65-F5344CB8AC3E}">
        <p14:creationId xmlns:p14="http://schemas.microsoft.com/office/powerpoint/2010/main" val="2123449890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REGISTRASI</a:t>
            </a:r>
            <a:endParaRPr lang="en-US" sz="2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2DA72EE-5761-4C02-AE49-7FFB5D12225F}"/>
              </a:ext>
            </a:extLst>
          </p:cNvPr>
          <p:cNvSpPr txBox="1"/>
          <p:nvPr/>
        </p:nvSpPr>
        <p:spPr>
          <a:xfrm>
            <a:off x="4195044" y="5174487"/>
            <a:ext cx="71043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 err="1"/>
              <a:t>Registrasi</a:t>
            </a:r>
            <a:r>
              <a:rPr lang="en-US" sz="2400" dirty="0"/>
              <a:t> dan </a:t>
            </a:r>
            <a:r>
              <a:rPr lang="en-US" sz="2400" dirty="0" err="1"/>
              <a:t>verifikasi</a:t>
            </a:r>
            <a:r>
              <a:rPr lang="en-US" sz="2400" dirty="0"/>
              <a:t> </a:t>
            </a:r>
            <a:r>
              <a:rPr lang="en-US" sz="2400" dirty="0" err="1"/>
              <a:t>akun</a:t>
            </a:r>
            <a:r>
              <a:rPr lang="en-US" sz="2400" dirty="0"/>
              <a:t> </a:t>
            </a:r>
            <a:r>
              <a:rPr lang="en-US" sz="2400" dirty="0" err="1"/>
              <a:t>menggunakan</a:t>
            </a:r>
            <a:r>
              <a:rPr lang="en-US" sz="2400" dirty="0"/>
              <a:t> </a:t>
            </a:r>
            <a:r>
              <a:rPr lang="en-US" sz="2400" dirty="0" err="1"/>
              <a:t>alamat</a:t>
            </a:r>
            <a:endParaRPr lang="en-US" sz="2400" dirty="0"/>
          </a:p>
          <a:p>
            <a:r>
              <a:rPr lang="en-US" sz="2400" dirty="0"/>
              <a:t>        email </a:t>
            </a:r>
            <a:r>
              <a:rPr lang="en-US" sz="2400" dirty="0" err="1"/>
              <a:t>pengguna</a:t>
            </a:r>
            <a:r>
              <a:rPr lang="en-US" sz="2400" dirty="0"/>
              <a:t>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Satu </a:t>
            </a:r>
            <a:r>
              <a:rPr lang="en-US" sz="2400" dirty="0" err="1"/>
              <a:t>akun</a:t>
            </a:r>
            <a:r>
              <a:rPr lang="en-US" sz="2400" dirty="0"/>
              <a:t> </a:t>
            </a:r>
            <a:r>
              <a:rPr lang="en-US" sz="2400" dirty="0" err="1"/>
              <a:t>pengguna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BPBD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171C6FCB-09B2-46AC-A57A-EE8BE8084D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0332" y="854727"/>
            <a:ext cx="6988141" cy="3928911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636562394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MASUK KE APLIKASI</a:t>
            </a:r>
            <a:endParaRPr lang="en-US" sz="2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2DA72EE-5761-4C02-AE49-7FFB5D12225F}"/>
              </a:ext>
            </a:extLst>
          </p:cNvPr>
          <p:cNvSpPr txBox="1"/>
          <p:nvPr/>
        </p:nvSpPr>
        <p:spPr>
          <a:xfrm>
            <a:off x="4195044" y="5174487"/>
            <a:ext cx="67346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 err="1"/>
              <a:t>Masuk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Aplikasi</a:t>
            </a:r>
            <a:r>
              <a:rPr lang="en-US" sz="2400" dirty="0"/>
              <a:t> </a:t>
            </a:r>
            <a:r>
              <a:rPr lang="en-US" sz="2400" dirty="0" err="1"/>
              <a:t>menggunakan</a:t>
            </a:r>
            <a:r>
              <a:rPr lang="en-US" sz="2400" dirty="0"/>
              <a:t> username dan </a:t>
            </a:r>
          </a:p>
          <a:p>
            <a:r>
              <a:rPr lang="en-US" sz="2400" dirty="0"/>
              <a:t>        password yang </a:t>
            </a:r>
            <a:r>
              <a:rPr lang="en-US" sz="2400" dirty="0" err="1"/>
              <a:t>sudah</a:t>
            </a:r>
            <a:r>
              <a:rPr lang="en-US" sz="2400" dirty="0"/>
              <a:t> </a:t>
            </a:r>
            <a:r>
              <a:rPr lang="en-US" sz="2400" dirty="0" err="1"/>
              <a:t>didaftarkan</a:t>
            </a:r>
            <a:r>
              <a:rPr lang="en-US" sz="2400" dirty="0"/>
              <a:t> </a:t>
            </a:r>
            <a:r>
              <a:rPr lang="en-US" sz="2400" dirty="0" err="1"/>
              <a:t>sebelumnya</a:t>
            </a:r>
            <a:r>
              <a:rPr lang="en-US" sz="24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7C015CE-6EDA-4FD5-A7A1-59928CED9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1858" y="429831"/>
            <a:ext cx="2543175" cy="4314825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732955094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MENGISI DAN MELENGKAPI</a:t>
            </a:r>
            <a:br>
              <a:rPr lang="en-US" sz="24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en-US" sz="24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PROFILE</a:t>
            </a:r>
            <a:endParaRPr lang="en-US" sz="2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2DA72EE-5761-4C02-AE49-7FFB5D12225F}"/>
              </a:ext>
            </a:extLst>
          </p:cNvPr>
          <p:cNvSpPr txBox="1"/>
          <p:nvPr/>
        </p:nvSpPr>
        <p:spPr>
          <a:xfrm>
            <a:off x="4195044" y="5819831"/>
            <a:ext cx="47494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 err="1"/>
              <a:t>Mengisi</a:t>
            </a:r>
            <a:r>
              <a:rPr lang="en-US" sz="2400" dirty="0"/>
              <a:t> dan </a:t>
            </a:r>
            <a:r>
              <a:rPr lang="en-US" sz="2400" dirty="0" err="1"/>
              <a:t>melengkapi</a:t>
            </a:r>
            <a:r>
              <a:rPr lang="en-US" sz="2400" dirty="0"/>
              <a:t> Profile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647C0562-548A-4518-BBAA-3DE47335E3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7855" y="928468"/>
            <a:ext cx="8161327" cy="4588506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9358708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MENGISI DAN MELENGKAPI</a:t>
            </a:r>
            <a:br>
              <a:rPr lang="en-US" sz="24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en-US" sz="24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DATA OPD</a:t>
            </a:r>
            <a:endParaRPr lang="en-US" sz="2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2DA72EE-5761-4C02-AE49-7FFB5D12225F}"/>
              </a:ext>
            </a:extLst>
          </p:cNvPr>
          <p:cNvSpPr txBox="1"/>
          <p:nvPr/>
        </p:nvSpPr>
        <p:spPr>
          <a:xfrm>
            <a:off x="4195044" y="5819831"/>
            <a:ext cx="51099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 err="1"/>
              <a:t>Mengisi</a:t>
            </a:r>
            <a:r>
              <a:rPr lang="en-US" sz="2400" dirty="0"/>
              <a:t> dan </a:t>
            </a:r>
            <a:r>
              <a:rPr lang="en-US" sz="2400" dirty="0" err="1"/>
              <a:t>melengkapi</a:t>
            </a:r>
            <a:r>
              <a:rPr lang="en-US" sz="2400" dirty="0"/>
              <a:t> data OPD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9396884A-3792-4191-84A9-CBDDB002BE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2688" y="915520"/>
            <a:ext cx="8079058" cy="4542252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8946457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0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MENENTUKAN JENIS BENCANA</a:t>
            </a:r>
            <a:endParaRPr lang="en-US" sz="2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2DA72EE-5761-4C02-AE49-7FFB5D12225F}"/>
              </a:ext>
            </a:extLst>
          </p:cNvPr>
          <p:cNvSpPr txBox="1"/>
          <p:nvPr/>
        </p:nvSpPr>
        <p:spPr>
          <a:xfrm>
            <a:off x="3701881" y="5404332"/>
            <a:ext cx="77591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 err="1"/>
              <a:t>Menentukan</a:t>
            </a:r>
            <a:r>
              <a:rPr lang="en-US" sz="2400" dirty="0"/>
              <a:t> </a:t>
            </a:r>
            <a:r>
              <a:rPr lang="en-US" sz="2400" dirty="0" err="1"/>
              <a:t>jenis</a:t>
            </a:r>
            <a:r>
              <a:rPr lang="en-US" sz="2400" dirty="0"/>
              <a:t> </a:t>
            </a:r>
            <a:r>
              <a:rPr lang="en-US" sz="2400" dirty="0" err="1"/>
              <a:t>bencana</a:t>
            </a:r>
            <a:r>
              <a:rPr lang="en-US" sz="2400" dirty="0"/>
              <a:t> </a:t>
            </a:r>
            <a:r>
              <a:rPr lang="en-US" sz="2400" dirty="0" err="1"/>
              <a:t>sesuai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jenis</a:t>
            </a:r>
            <a:r>
              <a:rPr lang="en-US" sz="2400" dirty="0"/>
              <a:t> </a:t>
            </a:r>
            <a:r>
              <a:rPr lang="en-US" sz="2400" dirty="0" err="1"/>
              <a:t>bencana</a:t>
            </a:r>
            <a:endParaRPr lang="en-US" sz="2400" dirty="0"/>
          </a:p>
          <a:p>
            <a:r>
              <a:rPr lang="en-US" sz="2400" dirty="0"/>
              <a:t>        yang </a:t>
            </a:r>
            <a:r>
              <a:rPr lang="en-US" sz="2400" dirty="0" err="1"/>
              <a:t>terdapat</a:t>
            </a:r>
            <a:r>
              <a:rPr lang="en-US" sz="2400" dirty="0"/>
              <a:t> di </a:t>
            </a:r>
            <a:r>
              <a:rPr lang="en-US" sz="2400" dirty="0" err="1"/>
              <a:t>daerah</a:t>
            </a:r>
            <a:r>
              <a:rPr lang="en-US" sz="2400" dirty="0"/>
              <a:t> </a:t>
            </a:r>
            <a:r>
              <a:rPr lang="en-US" sz="2400" dirty="0" err="1"/>
              <a:t>masing-masing</a:t>
            </a:r>
            <a:r>
              <a:rPr lang="en-US" sz="2400" dirty="0"/>
              <a:t>	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FF28AC9-EF04-4FBC-B33A-BF69188C15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955" y="677609"/>
            <a:ext cx="7940965" cy="4464613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901015319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MENGISI POTENSI BENCANA</a:t>
            </a:r>
            <a:endParaRPr lang="en-US" sz="2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2DA72EE-5761-4C02-AE49-7FFB5D12225F}"/>
              </a:ext>
            </a:extLst>
          </p:cNvPr>
          <p:cNvSpPr txBox="1"/>
          <p:nvPr/>
        </p:nvSpPr>
        <p:spPr>
          <a:xfrm>
            <a:off x="4195044" y="5819831"/>
            <a:ext cx="73593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 err="1"/>
              <a:t>Mengisi</a:t>
            </a:r>
            <a:r>
              <a:rPr lang="en-US" sz="2400" dirty="0"/>
              <a:t> </a:t>
            </a:r>
            <a:r>
              <a:rPr lang="en-US" sz="2400" dirty="0" err="1"/>
              <a:t>potensi</a:t>
            </a:r>
            <a:r>
              <a:rPr lang="en-US" sz="2400" dirty="0"/>
              <a:t> </a:t>
            </a:r>
            <a:r>
              <a:rPr lang="en-US" sz="2400" dirty="0" err="1"/>
              <a:t>bencana</a:t>
            </a:r>
            <a:r>
              <a:rPr lang="en-US" sz="2400" dirty="0"/>
              <a:t> wilayah dan </a:t>
            </a:r>
            <a:r>
              <a:rPr lang="en-US" sz="2400" dirty="0" err="1"/>
              <a:t>potensi</a:t>
            </a:r>
            <a:r>
              <a:rPr lang="en-US" sz="2400" dirty="0"/>
              <a:t> </a:t>
            </a:r>
            <a:r>
              <a:rPr lang="en-US" sz="2400" dirty="0" err="1"/>
              <a:t>jumlah</a:t>
            </a:r>
            <a:endParaRPr lang="en-US" sz="2400" dirty="0"/>
          </a:p>
          <a:p>
            <a:r>
              <a:rPr lang="en-US" sz="2400" dirty="0"/>
              <a:t>        </a:t>
            </a:r>
            <a:r>
              <a:rPr lang="en-US" sz="2400" dirty="0" err="1"/>
              <a:t>Penduduk</a:t>
            </a:r>
            <a:r>
              <a:rPr lang="en-US" sz="2400" dirty="0"/>
              <a:t> </a:t>
            </a:r>
            <a:r>
              <a:rPr lang="en-US" sz="2400" dirty="0" err="1"/>
              <a:t>terdampak</a:t>
            </a:r>
            <a:r>
              <a:rPr lang="en-US" sz="2400" dirty="0"/>
              <a:t> </a:t>
            </a:r>
            <a:r>
              <a:rPr lang="en-US" sz="2400" dirty="0" err="1"/>
              <a:t>sesuai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jenis</a:t>
            </a:r>
            <a:r>
              <a:rPr lang="en-US" sz="2400" dirty="0"/>
              <a:t> </a:t>
            </a:r>
            <a:r>
              <a:rPr lang="en-US" sz="2400" dirty="0" err="1"/>
              <a:t>bencana</a:t>
            </a:r>
            <a:r>
              <a:rPr lang="en-US" sz="2400" dirty="0"/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D56E296-215A-4D13-90EE-E077D03946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4087" y="942536"/>
            <a:ext cx="8007833" cy="4502208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707930649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DATABASE</a:t>
            </a:r>
            <a:endParaRPr lang="en-US" sz="2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2DA72EE-5761-4C02-AE49-7FFB5D12225F}"/>
              </a:ext>
            </a:extLst>
          </p:cNvPr>
          <p:cNvSpPr txBox="1"/>
          <p:nvPr/>
        </p:nvSpPr>
        <p:spPr>
          <a:xfrm>
            <a:off x="3794617" y="5267948"/>
            <a:ext cx="751173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Database </a:t>
            </a:r>
            <a:r>
              <a:rPr lang="en-US" sz="2400" dirty="0" err="1"/>
              <a:t>terdiri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 </a:t>
            </a:r>
            <a:r>
              <a:rPr lang="en-US" sz="2400" dirty="0" err="1"/>
              <a:t>Jenis</a:t>
            </a:r>
            <a:r>
              <a:rPr lang="en-US" sz="2400" dirty="0"/>
              <a:t> </a:t>
            </a:r>
            <a:r>
              <a:rPr lang="en-US" sz="2400" dirty="0" err="1"/>
              <a:t>Pelayanan</a:t>
            </a:r>
            <a:r>
              <a:rPr lang="en-US" sz="2400" dirty="0"/>
              <a:t> , </a:t>
            </a:r>
            <a:r>
              <a:rPr lang="en-US" sz="2400" dirty="0" err="1"/>
              <a:t>Indikator</a:t>
            </a:r>
            <a:r>
              <a:rPr lang="en-US" sz="2400" dirty="0"/>
              <a:t> SPM, </a:t>
            </a:r>
          </a:p>
          <a:p>
            <a:r>
              <a:rPr lang="en-US" sz="2400" dirty="0"/>
              <a:t>        Program , </a:t>
            </a:r>
            <a:r>
              <a:rPr lang="en-US" sz="2400" dirty="0" err="1"/>
              <a:t>Kegiatan</a:t>
            </a:r>
            <a:r>
              <a:rPr lang="en-US" sz="2400" dirty="0"/>
              <a:t> , Sub </a:t>
            </a:r>
            <a:r>
              <a:rPr lang="en-US" sz="2400" dirty="0" err="1"/>
              <a:t>Kegiatan</a:t>
            </a:r>
            <a:r>
              <a:rPr lang="en-US" sz="2400" dirty="0"/>
              <a:t> , </a:t>
            </a:r>
            <a:r>
              <a:rPr lang="en-US" sz="2400" dirty="0" err="1"/>
              <a:t>Komponen</a:t>
            </a:r>
            <a:r>
              <a:rPr lang="en-US" sz="2400" dirty="0"/>
              <a:t> </a:t>
            </a:r>
            <a:r>
              <a:rPr lang="en-US" sz="2400" dirty="0" err="1"/>
              <a:t>Biaya</a:t>
            </a:r>
            <a:r>
              <a:rPr lang="en-US" sz="2400" dirty="0"/>
              <a:t>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   Database </a:t>
            </a:r>
            <a:r>
              <a:rPr lang="en-US" sz="2400" dirty="0" err="1"/>
              <a:t>sudah</a:t>
            </a:r>
            <a:r>
              <a:rPr lang="en-US" sz="2400" dirty="0"/>
              <a:t> di </a:t>
            </a:r>
            <a:r>
              <a:rPr lang="en-US" sz="2400" dirty="0" err="1"/>
              <a:t>sediakan</a:t>
            </a:r>
            <a:r>
              <a:rPr lang="en-US" sz="2400" dirty="0"/>
              <a:t> oleh Admin Pusat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7444AED9-EBAD-4BD0-9D95-3313D30FAC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4617" y="576504"/>
            <a:ext cx="8160175" cy="4587858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6027709E-58A5-4A90-B1C7-8CA0D9859170}"/>
              </a:ext>
            </a:extLst>
          </p:cNvPr>
          <p:cNvSpPr/>
          <p:nvPr/>
        </p:nvSpPr>
        <p:spPr>
          <a:xfrm>
            <a:off x="3922295" y="3414932"/>
            <a:ext cx="1046747" cy="135463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509653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BELANJA</a:t>
            </a:r>
            <a:endParaRPr lang="en-US" sz="2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2DA72EE-5761-4C02-AE49-7FFB5D12225F}"/>
              </a:ext>
            </a:extLst>
          </p:cNvPr>
          <p:cNvSpPr txBox="1"/>
          <p:nvPr/>
        </p:nvSpPr>
        <p:spPr>
          <a:xfrm>
            <a:off x="3794617" y="5267948"/>
            <a:ext cx="80127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Database </a:t>
            </a:r>
            <a:r>
              <a:rPr lang="en-US" sz="2400" dirty="0" err="1"/>
              <a:t>belanja</a:t>
            </a:r>
            <a:r>
              <a:rPr lang="en-US" sz="2400" dirty="0"/>
              <a:t> </a:t>
            </a:r>
            <a:r>
              <a:rPr lang="en-US" sz="2400" dirty="0" err="1"/>
              <a:t>sesuai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di </a:t>
            </a:r>
            <a:r>
              <a:rPr lang="en-US" sz="2400" dirty="0" err="1"/>
              <a:t>daerah</a:t>
            </a:r>
            <a:r>
              <a:rPr lang="en-US" sz="2400" dirty="0"/>
              <a:t> </a:t>
            </a:r>
            <a:r>
              <a:rPr lang="en-US" sz="2400" dirty="0" err="1"/>
              <a:t>masing-masing</a:t>
            </a:r>
            <a:r>
              <a:rPr lang="en-US" sz="2400" dirty="0"/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2BB5573-7A91-41B9-964C-B8B23B978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8204" y="472918"/>
            <a:ext cx="8281516" cy="46560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17228893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MASUKAN</a:t>
            </a:r>
            <a:endParaRPr lang="en-US" sz="2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2DA72EE-5761-4C02-AE49-7FFB5D12225F}"/>
              </a:ext>
            </a:extLst>
          </p:cNvPr>
          <p:cNvSpPr txBox="1"/>
          <p:nvPr/>
        </p:nvSpPr>
        <p:spPr>
          <a:xfrm>
            <a:off x="3794617" y="5267948"/>
            <a:ext cx="692381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 err="1"/>
              <a:t>Masukan</a:t>
            </a:r>
            <a:r>
              <a:rPr lang="en-US" sz="2400" dirty="0"/>
              <a:t> (Input) : </a:t>
            </a:r>
            <a:r>
              <a:rPr lang="en-US" sz="2400" dirty="0" err="1"/>
              <a:t>Tahun</a:t>
            </a:r>
            <a:r>
              <a:rPr lang="en-US" sz="2400" dirty="0"/>
              <a:t> </a:t>
            </a:r>
            <a:r>
              <a:rPr lang="en-US" sz="2400" dirty="0" err="1"/>
              <a:t>Anggaran</a:t>
            </a:r>
            <a:r>
              <a:rPr lang="en-US" sz="2400" dirty="0"/>
              <a:t>, </a:t>
            </a:r>
            <a:r>
              <a:rPr lang="en-US" sz="2400" dirty="0" err="1"/>
              <a:t>Indikator</a:t>
            </a:r>
            <a:r>
              <a:rPr lang="en-US" sz="2400" dirty="0"/>
              <a:t> dan </a:t>
            </a:r>
          </a:p>
          <a:p>
            <a:r>
              <a:rPr lang="en-US" sz="2400" dirty="0"/>
              <a:t>        </a:t>
            </a:r>
            <a:r>
              <a:rPr lang="en-US" sz="2400" dirty="0" err="1"/>
              <a:t>Tolak</a:t>
            </a:r>
            <a:r>
              <a:rPr lang="en-US" sz="2400" dirty="0"/>
              <a:t> </a:t>
            </a:r>
            <a:r>
              <a:rPr lang="en-US" sz="2400" dirty="0" err="1"/>
              <a:t>Ukur</a:t>
            </a:r>
            <a:r>
              <a:rPr lang="en-US" sz="2400" dirty="0"/>
              <a:t> </a:t>
            </a:r>
            <a:r>
              <a:rPr lang="en-US" sz="2400" dirty="0" err="1"/>
              <a:t>Kinerja</a:t>
            </a:r>
            <a:r>
              <a:rPr lang="en-US" sz="2400" dirty="0"/>
              <a:t>, </a:t>
            </a:r>
            <a:r>
              <a:rPr lang="en-US" sz="2400" dirty="0" err="1"/>
              <a:t>Rencana</a:t>
            </a:r>
            <a:r>
              <a:rPr lang="en-US" sz="2400" dirty="0"/>
              <a:t> </a:t>
            </a:r>
            <a:r>
              <a:rPr lang="en-US" sz="2400" dirty="0" err="1"/>
              <a:t>Pembiayaan</a:t>
            </a:r>
            <a:r>
              <a:rPr lang="en-US" sz="2400" dirty="0"/>
              <a:t> dan </a:t>
            </a:r>
          </a:p>
          <a:p>
            <a:r>
              <a:rPr lang="en-US" sz="2400" dirty="0"/>
              <a:t>        </a:t>
            </a:r>
            <a:r>
              <a:rPr lang="en-US" sz="2400" dirty="0" err="1"/>
              <a:t>Realisasi</a:t>
            </a:r>
            <a:r>
              <a:rPr lang="en-US" sz="2400" dirty="0"/>
              <a:t> </a:t>
            </a:r>
            <a:r>
              <a:rPr lang="en-US" sz="2400" dirty="0" err="1"/>
              <a:t>Pembiayaan</a:t>
            </a:r>
            <a:r>
              <a:rPr lang="en-US" sz="2400" dirty="0"/>
              <a:t>	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BC5FA30B-2A36-467B-8912-895D05D68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4617" y="472918"/>
            <a:ext cx="8281516" cy="465607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EB690CA-A2D5-4587-9301-206230218D21}"/>
              </a:ext>
            </a:extLst>
          </p:cNvPr>
          <p:cNvSpPr/>
          <p:nvPr/>
        </p:nvSpPr>
        <p:spPr>
          <a:xfrm>
            <a:off x="3894160" y="2930273"/>
            <a:ext cx="1046747" cy="117113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488462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KELUARAN</a:t>
            </a:r>
            <a:endParaRPr lang="en-US" sz="2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2DA72EE-5761-4C02-AE49-7FFB5D12225F}"/>
              </a:ext>
            </a:extLst>
          </p:cNvPr>
          <p:cNvSpPr txBox="1"/>
          <p:nvPr/>
        </p:nvSpPr>
        <p:spPr>
          <a:xfrm>
            <a:off x="3794617" y="5267948"/>
            <a:ext cx="81194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 err="1"/>
              <a:t>Keluaran</a:t>
            </a:r>
            <a:r>
              <a:rPr lang="en-US" sz="2400" dirty="0"/>
              <a:t> (Output) : RKA-SKPD , </a:t>
            </a:r>
            <a:r>
              <a:rPr lang="en-US" sz="2400" dirty="0" err="1"/>
              <a:t>Realisasi</a:t>
            </a:r>
            <a:r>
              <a:rPr lang="en-US" sz="2400" dirty="0"/>
              <a:t> , </a:t>
            </a:r>
            <a:r>
              <a:rPr lang="en-US" sz="2400" dirty="0" err="1"/>
              <a:t>Pembiayaan</a:t>
            </a:r>
            <a:r>
              <a:rPr lang="en-US" sz="2400" dirty="0"/>
              <a:t> SPM,</a:t>
            </a:r>
          </a:p>
          <a:p>
            <a:r>
              <a:rPr lang="en-US" sz="2400" dirty="0"/>
              <a:t>         </a:t>
            </a:r>
            <a:r>
              <a:rPr lang="en-US" sz="2400" dirty="0" err="1"/>
              <a:t>Rekapitulasi</a:t>
            </a:r>
            <a:r>
              <a:rPr lang="en-US" sz="2400" dirty="0"/>
              <a:t> , </a:t>
            </a:r>
            <a:r>
              <a:rPr lang="en-US" sz="2400" dirty="0" err="1"/>
              <a:t>Pembiayaan</a:t>
            </a:r>
            <a:r>
              <a:rPr lang="en-US" sz="2400" dirty="0"/>
              <a:t> per </a:t>
            </a:r>
            <a:r>
              <a:rPr lang="en-US" sz="2400" dirty="0" err="1"/>
              <a:t>Bencana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A8DC3B4-3D92-485B-9B69-E40F74D63B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4617" y="831399"/>
            <a:ext cx="7815126" cy="43938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3751EEAF-0A03-496D-AF1B-21A2214A6157}"/>
              </a:ext>
            </a:extLst>
          </p:cNvPr>
          <p:cNvSpPr/>
          <p:nvPr/>
        </p:nvSpPr>
        <p:spPr>
          <a:xfrm>
            <a:off x="3922296" y="1908755"/>
            <a:ext cx="1046747" cy="117113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854102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CAPAIAN SPM</a:t>
            </a:r>
            <a:endParaRPr lang="en-US" sz="2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2DA72EE-5761-4C02-AE49-7FFB5D12225F}"/>
              </a:ext>
            </a:extLst>
          </p:cNvPr>
          <p:cNvSpPr txBox="1"/>
          <p:nvPr/>
        </p:nvSpPr>
        <p:spPr>
          <a:xfrm>
            <a:off x="3794617" y="5267948"/>
            <a:ext cx="6011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 err="1"/>
              <a:t>Capaian</a:t>
            </a:r>
            <a:r>
              <a:rPr lang="en-US" sz="2400" dirty="0"/>
              <a:t> SPM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jenis</a:t>
            </a:r>
            <a:r>
              <a:rPr lang="en-US" sz="2400" dirty="0"/>
              <a:t> </a:t>
            </a:r>
            <a:r>
              <a:rPr lang="en-US" sz="2400" dirty="0" err="1"/>
              <a:t>pelayanan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C8A7F1F9-D6B9-45A0-AC8B-83B24E2BD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8716" y="472918"/>
            <a:ext cx="8231996" cy="4628238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A13BCF8A-0AD6-442F-AE32-1AF8820C1ECF}"/>
              </a:ext>
            </a:extLst>
          </p:cNvPr>
          <p:cNvSpPr/>
          <p:nvPr/>
        </p:nvSpPr>
        <p:spPr>
          <a:xfrm>
            <a:off x="8212941" y="2950695"/>
            <a:ext cx="2084610" cy="117113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741964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753252F-4873-4F63-801D-CC719279A7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47C8CCB-F95D-4249-92DD-651249D353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FITUR</a:t>
            </a:r>
            <a:endParaRPr lang="en-US" sz="2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040404-863B-452E-91DD-83133906A4D1}"/>
              </a:ext>
            </a:extLst>
          </p:cNvPr>
          <p:cNvSpPr txBox="1"/>
          <p:nvPr/>
        </p:nvSpPr>
        <p:spPr>
          <a:xfrm>
            <a:off x="2883155" y="103586"/>
            <a:ext cx="131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SARANA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2DA72EE-5761-4C02-AE49-7FFB5D12225F}"/>
              </a:ext>
            </a:extLst>
          </p:cNvPr>
          <p:cNvSpPr txBox="1"/>
          <p:nvPr/>
        </p:nvSpPr>
        <p:spPr>
          <a:xfrm>
            <a:off x="3794617" y="5267948"/>
            <a:ext cx="84946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Peta </a:t>
            </a:r>
            <a:r>
              <a:rPr lang="en-US" sz="2400" dirty="0" err="1"/>
              <a:t>Kebencanaan</a:t>
            </a:r>
            <a:r>
              <a:rPr lang="en-US" sz="2400" dirty="0"/>
              <a:t> (GIS) , </a:t>
            </a:r>
            <a:r>
              <a:rPr lang="en-US" sz="2400" dirty="0" err="1"/>
              <a:t>menampilkan</a:t>
            </a:r>
            <a:r>
              <a:rPr lang="en-US" sz="2400" dirty="0"/>
              <a:t> </a:t>
            </a:r>
            <a:r>
              <a:rPr lang="en-US" sz="2400" dirty="0" err="1"/>
              <a:t>jenis</a:t>
            </a:r>
            <a:r>
              <a:rPr lang="en-US" sz="2400" dirty="0"/>
              <a:t> , </a:t>
            </a:r>
            <a:r>
              <a:rPr lang="en-US" sz="2400" dirty="0" err="1"/>
              <a:t>resiko</a:t>
            </a:r>
            <a:r>
              <a:rPr lang="en-US" sz="2400" dirty="0"/>
              <a:t> dan</a:t>
            </a:r>
          </a:p>
          <a:p>
            <a:r>
              <a:rPr lang="en-US" sz="2400" dirty="0"/>
              <a:t>         </a:t>
            </a:r>
            <a:r>
              <a:rPr lang="en-US" sz="2400" dirty="0" err="1"/>
              <a:t>jumlah</a:t>
            </a:r>
            <a:r>
              <a:rPr lang="en-US" sz="2400" dirty="0"/>
              <a:t> </a:t>
            </a:r>
            <a:r>
              <a:rPr lang="en-US" sz="2400" dirty="0" err="1"/>
              <a:t>penduduk</a:t>
            </a:r>
            <a:r>
              <a:rPr lang="en-US" sz="2400" dirty="0"/>
              <a:t> di </a:t>
            </a:r>
            <a:r>
              <a:rPr lang="en-US" sz="2400" dirty="0" err="1"/>
              <a:t>satu</a:t>
            </a:r>
            <a:r>
              <a:rPr lang="en-US" sz="2400" dirty="0"/>
              <a:t> wilayah yang </a:t>
            </a:r>
            <a:r>
              <a:rPr lang="en-US" sz="2400" dirty="0" err="1"/>
              <a:t>terdampak</a:t>
            </a:r>
            <a:r>
              <a:rPr lang="en-US" sz="2400" dirty="0"/>
              <a:t> </a:t>
            </a:r>
            <a:r>
              <a:rPr lang="en-US" sz="2400" dirty="0" err="1"/>
              <a:t>bencana</a:t>
            </a:r>
            <a:r>
              <a:rPr lang="en-US" sz="2400" dirty="0"/>
              <a:t>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7EF8B27-012A-4147-8090-DED1009217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4617" y="776394"/>
            <a:ext cx="8043156" cy="4522067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15748598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</TotalTime>
  <Words>385</Words>
  <Application>Microsoft Office PowerPoint</Application>
  <PresentationFormat>Custom</PresentationFormat>
  <Paragraphs>93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PERHITUNGAN PEMBIAYAAN SPM DENGAN APLIKASI SIAP TANGGUH BENCANA (www.siapbencana-bak.id)</vt:lpstr>
      <vt:lpstr>SIAP  TANGGUHBENCANA www.siapbencana-bak.id</vt:lpstr>
      <vt:lpstr>MAKSUD DAN TUJUAN</vt:lpstr>
      <vt:lpstr>DASAR PEMBIAYAAN SPM</vt:lpstr>
      <vt:lpstr>ALAT DAN BAHAN</vt:lpstr>
      <vt:lpstr>TAHAPAN APLIKASI SIAP TANGGUH BENCANA</vt:lpstr>
      <vt:lpstr>APLIKASI</vt:lpstr>
      <vt:lpstr>REGISTRASI</vt:lpstr>
      <vt:lpstr>MASUK KE APLIKASI</vt:lpstr>
      <vt:lpstr>MENGISI DAN MELENGKAPI PROFILE</vt:lpstr>
      <vt:lpstr>MENGISI DAN MELENGKAPI DATA OPD</vt:lpstr>
      <vt:lpstr>MENENTUKAN JENIS BENCANA</vt:lpstr>
      <vt:lpstr>MENGISI POTENSI BENCANA</vt:lpstr>
      <vt:lpstr>DATABASE</vt:lpstr>
      <vt:lpstr>BELANJA</vt:lpstr>
      <vt:lpstr>MASUKAN</vt:lpstr>
      <vt:lpstr>KELUARAN</vt:lpstr>
      <vt:lpstr>CAPAIAN SPM</vt:lpstr>
      <vt:lpstr>FITUR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PERHITUNGAN PEMBIAYAAN SPM DENGAN APLIKASI SIAP TANGGUH BENCANA</dc:title>
  <dc:creator>Herlina Yuniar</dc:creator>
  <cp:lastModifiedBy>admin</cp:lastModifiedBy>
  <cp:revision>16</cp:revision>
  <dcterms:created xsi:type="dcterms:W3CDTF">2019-08-28T05:23:32Z</dcterms:created>
  <dcterms:modified xsi:type="dcterms:W3CDTF">2019-10-30T09:06:07Z</dcterms:modified>
</cp:coreProperties>
</file>