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3" r:id="rId4"/>
    <p:sldId id="274" r:id="rId5"/>
    <p:sldId id="275" r:id="rId6"/>
    <p:sldId id="272" r:id="rId7"/>
    <p:sldId id="261" r:id="rId8"/>
    <p:sldId id="271" r:id="rId9"/>
    <p:sldId id="258" r:id="rId10"/>
    <p:sldId id="259" r:id="rId11"/>
    <p:sldId id="260" r:id="rId12"/>
    <p:sldId id="262" r:id="rId13"/>
    <p:sldId id="263" r:id="rId14"/>
    <p:sldId id="267" r:id="rId15"/>
    <p:sldId id="268" r:id="rId16"/>
    <p:sldId id="269" r:id="rId17"/>
    <p:sldId id="270" r:id="rId18"/>
    <p:sldId id="264" r:id="rId19"/>
    <p:sldId id="266" r:id="rId20"/>
    <p:sldId id="26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-55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F86B90-9FBD-4E14-83C8-0F8E2A835884}" type="datetimeFigureOut">
              <a:rPr lang="id-ID" smtClean="0"/>
              <a:t>30/10/2019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2ABDC5-1B4C-411F-80D5-8AADE41D2BA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630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ABDC5-1B4C-411F-80D5-8AADE41D2BA0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0335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8306" y="3427008"/>
            <a:ext cx="8001000" cy="833718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APLIKASI E-</a:t>
            </a:r>
            <a:r>
              <a:rPr lang="en-US" dirty="0" smtClean="0"/>
              <a:t>OFFICE</a:t>
            </a:r>
            <a:r>
              <a:rPr lang="en-US" dirty="0"/>
              <a:t/>
            </a:r>
            <a:br>
              <a:rPr lang="en-US" dirty="0"/>
            </a:b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3843867"/>
            <a:ext cx="8325317" cy="1588745"/>
          </a:xfrm>
        </p:spPr>
        <p:txBody>
          <a:bodyPr/>
          <a:lstStyle/>
          <a:p>
            <a:pPr algn="ctr"/>
            <a:r>
              <a:rPr lang="id-ID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DIREKTORAT JENDERAL BINA ADMINISTRASI KEWILAYAHAN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id-ID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KEMENTERIAN DALAM </a:t>
            </a:r>
            <a:r>
              <a:rPr lang="id-ID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NEGERI</a:t>
            </a:r>
          </a:p>
          <a:p>
            <a:pPr algn="ctr"/>
            <a:r>
              <a:rPr lang="id-ID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REPUBLIK INDONESIA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907" y="3160415"/>
            <a:ext cx="1683195" cy="21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1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5" descr="d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1311275"/>
            <a:ext cx="3067050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062713" y="1055280"/>
            <a:ext cx="691008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Membutuhkan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waktu</a:t>
            </a:r>
            <a:r>
              <a:rPr lang="en-US" sz="2400" dirty="0">
                <a:latin typeface="MV Boli" pitchFamily="2" charset="0"/>
              </a:rPr>
              <a:t> yang </a:t>
            </a:r>
            <a:r>
              <a:rPr lang="en-US" sz="2400" dirty="0" err="1">
                <a:latin typeface="MV Boli" pitchFamily="2" charset="0"/>
              </a:rPr>
              <a:t>agak</a:t>
            </a:r>
            <a:r>
              <a:rPr lang="en-US" sz="2400" dirty="0">
                <a:latin typeface="MV Boli" pitchFamily="2" charset="0"/>
              </a:rPr>
              <a:t> lama </a:t>
            </a:r>
            <a:r>
              <a:rPr lang="en-US" sz="2400" dirty="0" err="1">
                <a:latin typeface="MV Boli" pitchFamily="2" charset="0"/>
              </a:rPr>
              <a:t>untuk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mencari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dokumen</a:t>
            </a:r>
            <a:r>
              <a:rPr lang="en-US" sz="2400" dirty="0">
                <a:latin typeface="MV Boli" pitchFamily="2" charset="0"/>
              </a:rPr>
              <a:t> yang </a:t>
            </a:r>
            <a:r>
              <a:rPr lang="en-US" sz="2400" dirty="0" err="1">
                <a:latin typeface="MV Boli" pitchFamily="2" charset="0"/>
              </a:rPr>
              <a:t>diperlukan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jika</a:t>
            </a:r>
            <a:r>
              <a:rPr lang="en-US" sz="2400" dirty="0">
                <a:latin typeface="MV Boli" pitchFamily="2" charset="0"/>
              </a:rPr>
              <a:t> data </a:t>
            </a:r>
            <a:r>
              <a:rPr lang="en-US" sz="2400" dirty="0" err="1">
                <a:latin typeface="MV Boli" pitchFamily="2" charset="0"/>
              </a:rPr>
              <a:t>sudah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banyak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tersebar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dibeberapa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tempat</a:t>
            </a: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Berpotensi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dokumen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tercecer</a:t>
            </a:r>
            <a:r>
              <a:rPr lang="en-US" sz="2400" dirty="0">
                <a:latin typeface="MV Boli" pitchFamily="2" charset="0"/>
              </a:rPr>
              <a:t> </a:t>
            </a:r>
          </a:p>
          <a:p>
            <a:pPr marL="265113" indent="-193675">
              <a:buFont typeface="Wingdings" pitchFamily="2" charset="2"/>
              <a:buChar char="Ø"/>
            </a:pP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Mengurangi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biaya</a:t>
            </a:r>
            <a:r>
              <a:rPr lang="en-US" sz="2400" dirty="0">
                <a:latin typeface="MV Boli" pitchFamily="2" charset="0"/>
              </a:rPr>
              <a:t> overhead </a:t>
            </a:r>
            <a:r>
              <a:rPr lang="en-US" sz="2400" dirty="0" err="1">
                <a:latin typeface="MV Boli" pitchFamily="2" charset="0"/>
              </a:rPr>
              <a:t>seperti</a:t>
            </a:r>
            <a:r>
              <a:rPr lang="en-US" sz="2400" dirty="0">
                <a:latin typeface="MV Boli" pitchFamily="2" charset="0"/>
              </a:rPr>
              <a:t> : </a:t>
            </a:r>
            <a:r>
              <a:rPr lang="en-US" sz="2400" dirty="0" err="1">
                <a:latin typeface="MV Boli" pitchFamily="2" charset="0"/>
              </a:rPr>
              <a:t>kertas</a:t>
            </a:r>
            <a:r>
              <a:rPr lang="en-US" sz="2400" dirty="0">
                <a:latin typeface="MV Boli" pitchFamily="2" charset="0"/>
              </a:rPr>
              <a:t> , photocopy , </a:t>
            </a:r>
            <a:r>
              <a:rPr lang="en-US" sz="2400" dirty="0" err="1">
                <a:latin typeface="MV Boli" pitchFamily="2" charset="0"/>
              </a:rPr>
              <a:t>sewa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tempat</a:t>
            </a:r>
            <a:r>
              <a:rPr lang="en-US" sz="2400" dirty="0">
                <a:latin typeface="MV Boli" pitchFamily="2" charset="0"/>
              </a:rPr>
              <a:t> , filling cabinet </a:t>
            </a:r>
            <a:r>
              <a:rPr lang="en-US" sz="2400" dirty="0" err="1">
                <a:latin typeface="MV Boli" pitchFamily="2" charset="0"/>
              </a:rPr>
              <a:t>serta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rak</a:t>
            </a:r>
            <a:r>
              <a:rPr lang="en-US" sz="2400" dirty="0">
                <a:latin typeface="MV Boli" pitchFamily="2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586163" y="13558"/>
            <a:ext cx="4829082" cy="9144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overview</a:t>
            </a:r>
            <a:endParaRPr lang="id-ID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694268" y="4858199"/>
            <a:ext cx="78867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Banyak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duplikat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dokumen</a:t>
            </a:r>
            <a:r>
              <a:rPr lang="en-US" sz="2400" dirty="0">
                <a:latin typeface="MV Boli" pitchFamily="2" charset="0"/>
              </a:rPr>
              <a:t> yang </a:t>
            </a:r>
            <a:r>
              <a:rPr lang="en-US" sz="2400" dirty="0" err="1">
                <a:latin typeface="MV Boli" pitchFamily="2" charset="0"/>
              </a:rPr>
              <a:t>tidak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perlu</a:t>
            </a: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Kesulitan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untuk</a:t>
            </a:r>
            <a:r>
              <a:rPr lang="en-US" sz="2400" dirty="0">
                <a:latin typeface="MV Boli" pitchFamily="2" charset="0"/>
              </a:rPr>
              <a:t> monitoring </a:t>
            </a:r>
            <a:r>
              <a:rPr lang="en-US" sz="2400" dirty="0" err="1">
                <a:latin typeface="MV Boli" pitchFamily="2" charset="0"/>
              </a:rPr>
              <a:t>dokumen</a:t>
            </a:r>
            <a:r>
              <a:rPr lang="en-US" sz="2400" dirty="0">
                <a:latin typeface="MV Boli" pitchFamily="2" charset="0"/>
              </a:rPr>
              <a:t> .</a:t>
            </a:r>
            <a:endParaRPr lang="id-ID" sz="2400" dirty="0"/>
          </a:p>
          <a:p>
            <a:pPr marL="265113" indent="-193675">
              <a:buFont typeface="Wingdings" pitchFamily="2" charset="2"/>
              <a:buChar char="Ø"/>
            </a:pPr>
            <a:endParaRPr lang="en-US" sz="2800" dirty="0">
              <a:latin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83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586163" y="13558"/>
            <a:ext cx="4829082" cy="9144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E-office </a:t>
            </a:r>
            <a:r>
              <a:rPr lang="en-US" dirty="0" err="1" smtClean="0"/>
              <a:t>adalah</a:t>
            </a:r>
            <a:endParaRPr lang="id-ID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28650" y="1732787"/>
            <a:ext cx="1095760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265113" indent="-193675">
              <a:buFont typeface="Wingdings" pitchFamily="2" charset="2"/>
              <a:buChar char="Ø"/>
            </a:pPr>
            <a:r>
              <a:rPr lang="id-ID" sz="2400" dirty="0">
                <a:latin typeface="Franklin Gothic Book" pitchFamily="34" charset="0"/>
                <a:cs typeface="Times New Roman" pitchFamily="18" charset="0"/>
              </a:rPr>
              <a:t> </a:t>
            </a:r>
            <a:r>
              <a:rPr lang="de-DE" sz="2400" dirty="0">
                <a:latin typeface="MV Boli" pitchFamily="2" charset="0"/>
              </a:rPr>
              <a:t>Software dokumen managemen </a:t>
            </a:r>
            <a:r>
              <a:rPr lang="de-DE" sz="2400" dirty="0" smtClean="0">
                <a:latin typeface="MV Boli" pitchFamily="2" charset="0"/>
              </a:rPr>
              <a:t>dan persuratan yang </a:t>
            </a:r>
            <a:r>
              <a:rPr lang="de-DE" sz="2400" dirty="0">
                <a:latin typeface="MV Boli" pitchFamily="2" charset="0"/>
              </a:rPr>
              <a:t>berbasis WEB</a:t>
            </a: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id-ID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id-ID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Dapat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digunakan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untuk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arsip</a:t>
            </a:r>
            <a:r>
              <a:rPr lang="en-US" sz="2400" dirty="0">
                <a:latin typeface="MV Boli" pitchFamily="2" charset="0"/>
              </a:rPr>
              <a:t> , paper less , </a:t>
            </a:r>
            <a:r>
              <a:rPr lang="en-US" sz="2400" dirty="0" err="1">
                <a:latin typeface="MV Boli" pitchFamily="2" charset="0"/>
              </a:rPr>
              <a:t>sistim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persuratan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dll</a:t>
            </a: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id-ID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Merupakan</a:t>
            </a:r>
            <a:r>
              <a:rPr lang="en-US" sz="2400" dirty="0">
                <a:latin typeface="MV Boli" pitchFamily="2" charset="0"/>
              </a:rPr>
              <a:t> web base application </a:t>
            </a:r>
            <a:r>
              <a:rPr lang="en-US" sz="2400" dirty="0" err="1">
                <a:latin typeface="MV Boli" pitchFamily="2" charset="0"/>
              </a:rPr>
              <a:t>sehingga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memudahkan</a:t>
            </a:r>
            <a:r>
              <a:rPr lang="en-US" sz="2400" dirty="0">
                <a:latin typeface="MV Boli" pitchFamily="2" charset="0"/>
              </a:rPr>
              <a:t> proses </a:t>
            </a:r>
            <a:r>
              <a:rPr lang="en-US" sz="2400" dirty="0" err="1">
                <a:latin typeface="MV Boli" pitchFamily="2" charset="0"/>
              </a:rPr>
              <a:t>implementasi</a:t>
            </a: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400" dirty="0" err="1">
                <a:latin typeface="MV Boli" pitchFamily="2" charset="0"/>
              </a:rPr>
              <a:t>Dokumen</a:t>
            </a:r>
            <a:r>
              <a:rPr lang="en-US" sz="2400" dirty="0">
                <a:latin typeface="MV Boli" pitchFamily="2" charset="0"/>
              </a:rPr>
              <a:t> yang </a:t>
            </a:r>
            <a:r>
              <a:rPr lang="en-US" sz="2400" dirty="0" err="1">
                <a:latin typeface="MV Boli" pitchFamily="2" charset="0"/>
              </a:rPr>
              <a:t>disimpan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dapat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berupa</a:t>
            </a:r>
            <a:r>
              <a:rPr lang="en-US" sz="2400" dirty="0">
                <a:latin typeface="MV Boli" pitchFamily="2" charset="0"/>
              </a:rPr>
              <a:t> multimedia , image , </a:t>
            </a:r>
            <a:r>
              <a:rPr lang="en-US" sz="2400" dirty="0" err="1">
                <a:latin typeface="MV Boli" pitchFamily="2" charset="0"/>
              </a:rPr>
              <a:t>msoffice</a:t>
            </a:r>
            <a:r>
              <a:rPr lang="en-US" sz="2400" dirty="0">
                <a:latin typeface="MV Boli" pitchFamily="2" charset="0"/>
              </a:rPr>
              <a:t> , </a:t>
            </a:r>
            <a:r>
              <a:rPr lang="en-US" sz="2400" dirty="0" err="1">
                <a:latin typeface="MV Boli" pitchFamily="2" charset="0"/>
              </a:rPr>
              <a:t>pdf</a:t>
            </a:r>
            <a:r>
              <a:rPr lang="en-US" sz="2400" dirty="0">
                <a:latin typeface="MV Boli" pitchFamily="2" charset="0"/>
              </a:rPr>
              <a:t> , </a:t>
            </a:r>
            <a:r>
              <a:rPr lang="en-US" sz="2400" dirty="0" err="1">
                <a:latin typeface="MV Boli" pitchFamily="2" charset="0"/>
              </a:rPr>
              <a:t>openoffice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termasuk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didalamnya</a:t>
            </a:r>
            <a:r>
              <a:rPr lang="en-US" sz="2400" dirty="0">
                <a:latin typeface="MV Boli" pitchFamily="2" charset="0"/>
              </a:rPr>
              <a:t> metadata file yang </a:t>
            </a:r>
            <a:r>
              <a:rPr lang="en-US" sz="2400" dirty="0" err="1">
                <a:latin typeface="MV Boli" pitchFamily="2" charset="0"/>
              </a:rPr>
              <a:t>terinclude</a:t>
            </a:r>
            <a:r>
              <a:rPr lang="en-US" sz="2400" dirty="0">
                <a:latin typeface="MV Boli" pitchFamily="2" charset="0"/>
              </a:rPr>
              <a:t> </a:t>
            </a:r>
            <a:r>
              <a:rPr lang="en-US" sz="2400" dirty="0" err="1">
                <a:latin typeface="MV Boli" pitchFamily="2" charset="0"/>
              </a:rPr>
              <a:t>didalam</a:t>
            </a:r>
            <a:r>
              <a:rPr lang="en-US" sz="2400" dirty="0">
                <a:latin typeface="MV Boli" pitchFamily="2" charset="0"/>
              </a:rPr>
              <a:t> file</a:t>
            </a:r>
          </a:p>
          <a:p>
            <a:pPr marL="265113" indent="-193675">
              <a:buFont typeface="Wingdings" pitchFamily="2" charset="2"/>
              <a:buChar char="Ø"/>
            </a:pPr>
            <a:endParaRPr lang="en-US" sz="24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id-ID" sz="2400" dirty="0">
              <a:latin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58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586163" y="13558"/>
            <a:ext cx="4829082" cy="9144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err="1" smtClean="0"/>
              <a:t>manfaat</a:t>
            </a:r>
            <a:endParaRPr lang="id-ID" dirty="0"/>
          </a:p>
        </p:txBody>
      </p:sp>
      <p:pic>
        <p:nvPicPr>
          <p:cNvPr id="4" name="Picture 48" descr="flow_d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1566863"/>
            <a:ext cx="29210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695700" y="1764973"/>
            <a:ext cx="789055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265113" indent="-193675">
              <a:buFont typeface="Wingdings" pitchFamily="2" charset="2"/>
              <a:buChar char="Ø"/>
            </a:pPr>
            <a:r>
              <a:rPr lang="en-US" sz="2000" dirty="0" err="1">
                <a:latin typeface="MV Boli" pitchFamily="2" charset="0"/>
              </a:rPr>
              <a:t>Meningkatnya</a:t>
            </a:r>
            <a:r>
              <a:rPr lang="en-US" sz="2000" dirty="0">
                <a:latin typeface="MV Boli" pitchFamily="2" charset="0"/>
              </a:rPr>
              <a:t> response time</a:t>
            </a:r>
          </a:p>
          <a:p>
            <a:pPr marL="265113" indent="-193675">
              <a:buFont typeface="Wingdings" pitchFamily="2" charset="2"/>
              <a:buChar char="Ø"/>
            </a:pPr>
            <a:endParaRPr lang="en-US" sz="20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000" dirty="0" err="1">
                <a:latin typeface="MV Boli" pitchFamily="2" charset="0"/>
              </a:rPr>
              <a:t>Mengurangi</a:t>
            </a:r>
            <a:r>
              <a:rPr lang="en-US" sz="2000" dirty="0">
                <a:latin typeface="MV Boli" pitchFamily="2" charset="0"/>
              </a:rPr>
              <a:t> total </a:t>
            </a:r>
            <a:r>
              <a:rPr lang="en-US" sz="2000" dirty="0" err="1">
                <a:latin typeface="MV Boli" pitchFamily="2" charset="0"/>
              </a:rPr>
              <a:t>biaya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dokumen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serta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mengurangi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biaya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penyimpanan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berserta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komponen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pendukung</a:t>
            </a:r>
            <a:r>
              <a:rPr lang="en-US" sz="2000" dirty="0">
                <a:latin typeface="MV Boli" pitchFamily="2" charset="0"/>
              </a:rPr>
              <a:t> </a:t>
            </a:r>
            <a:r>
              <a:rPr lang="en-US" sz="2000" dirty="0" err="1">
                <a:latin typeface="MV Boli" pitchFamily="2" charset="0"/>
              </a:rPr>
              <a:t>dokumen</a:t>
            </a:r>
            <a:endParaRPr lang="en-US" sz="20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endParaRPr lang="en-US" sz="20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000" dirty="0" err="1">
                <a:latin typeface="MV Boli" pitchFamily="2" charset="0"/>
              </a:rPr>
              <a:t>Dokumen</a:t>
            </a:r>
            <a:r>
              <a:rPr lang="en-US" sz="2000" dirty="0">
                <a:latin typeface="MV Boli" pitchFamily="2" charset="0"/>
              </a:rPr>
              <a:t> Sharing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65163" y="4122738"/>
            <a:ext cx="777716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265113" indent="-193675">
              <a:buFont typeface="Wingdings" pitchFamily="2" charset="2"/>
              <a:buChar char="Ø"/>
            </a:pPr>
            <a:r>
              <a:rPr lang="fi-FI" sz="2000" dirty="0">
                <a:latin typeface="MV Boli" pitchFamily="2" charset="0"/>
              </a:rPr>
              <a:t>Mengurangi resiko kehilangan ataupun kerusakan dokumen</a:t>
            </a:r>
          </a:p>
          <a:p>
            <a:pPr marL="265113" indent="-193675">
              <a:buFont typeface="Wingdings" pitchFamily="2" charset="2"/>
              <a:buChar char="Ø"/>
            </a:pPr>
            <a:endParaRPr lang="en-US" sz="20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000" dirty="0" err="1">
                <a:latin typeface="MV Boli" pitchFamily="2" charset="0"/>
              </a:rPr>
              <a:t>Keamanan</a:t>
            </a:r>
            <a:r>
              <a:rPr lang="en-US" sz="2000" dirty="0">
                <a:latin typeface="MV Boli" pitchFamily="2" charset="0"/>
              </a:rPr>
              <a:t> data</a:t>
            </a:r>
          </a:p>
          <a:p>
            <a:pPr marL="265113" indent="-193675">
              <a:buFont typeface="Wingdings" pitchFamily="2" charset="2"/>
              <a:buChar char="Ø"/>
            </a:pPr>
            <a:endParaRPr lang="en-US" sz="2000" dirty="0">
              <a:latin typeface="MV Boli" pitchFamily="2" charset="0"/>
            </a:endParaRPr>
          </a:p>
          <a:p>
            <a:pPr marL="265113" indent="-193675">
              <a:buFont typeface="Wingdings" pitchFamily="2" charset="2"/>
              <a:buChar char="Ø"/>
            </a:pPr>
            <a:r>
              <a:rPr lang="en-US" sz="2000" dirty="0">
                <a:latin typeface="MV Boli" pitchFamily="2" charset="0"/>
              </a:rPr>
              <a:t>Monitoring </a:t>
            </a:r>
            <a:r>
              <a:rPr lang="en-US" sz="2000" dirty="0" err="1" smtClean="0">
                <a:latin typeface="MV Boli" pitchFamily="2" charset="0"/>
              </a:rPr>
              <a:t>dokumen</a:t>
            </a:r>
            <a:r>
              <a:rPr lang="en-US" sz="2000" dirty="0" smtClean="0">
                <a:latin typeface="MV Boli" pitchFamily="2" charset="0"/>
              </a:rPr>
              <a:t> </a:t>
            </a:r>
            <a:r>
              <a:rPr lang="en-US" sz="2000" dirty="0" err="1" smtClean="0">
                <a:latin typeface="MV Boli" pitchFamily="2" charset="0"/>
              </a:rPr>
              <a:t>dan</a:t>
            </a:r>
            <a:r>
              <a:rPr lang="en-US" sz="2000" dirty="0" smtClean="0">
                <a:latin typeface="MV Boli" pitchFamily="2" charset="0"/>
              </a:rPr>
              <a:t> </a:t>
            </a:r>
            <a:r>
              <a:rPr lang="en-US" sz="2000" dirty="0" err="1" smtClean="0">
                <a:latin typeface="MV Boli" pitchFamily="2" charset="0"/>
              </a:rPr>
              <a:t>persuratan</a:t>
            </a:r>
            <a:endParaRPr lang="en-US" sz="2000" dirty="0">
              <a:latin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586163" y="13558"/>
            <a:ext cx="4829082" cy="9144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err="1" smtClean="0"/>
              <a:t>Fitur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endParaRPr lang="id-ID" dirty="0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046790" y="1944426"/>
            <a:ext cx="2057400" cy="2708275"/>
            <a:chOff x="762000" y="1557456"/>
            <a:chExt cx="2057400" cy="2708434"/>
          </a:xfrm>
        </p:grpSpPr>
        <p:sp>
          <p:nvSpPr>
            <p:cNvPr id="8" name="Oval 7"/>
            <p:cNvSpPr/>
            <p:nvPr/>
          </p:nvSpPr>
          <p:spPr>
            <a:xfrm>
              <a:off x="762000" y="1946209"/>
              <a:ext cx="2057400" cy="2057400"/>
            </a:xfrm>
            <a:prstGeom prst="ellipse">
              <a:avLst/>
            </a:prstGeom>
            <a:gradFill flip="none" rotWithShape="1">
              <a:gsLst>
                <a:gs pos="0">
                  <a:srgbClr val="F39C29"/>
                </a:gs>
                <a:gs pos="50000">
                  <a:srgbClr val="F7931D"/>
                </a:gs>
                <a:gs pos="100000">
                  <a:srgbClr val="FF6600"/>
                </a:gs>
              </a:gsLst>
              <a:path path="circle">
                <a:fillToRect l="50000" t="50000" r="50000" b="50000"/>
              </a:path>
              <a:tileRect/>
            </a:gradFill>
            <a:ln w="82550">
              <a:noFill/>
            </a:ln>
            <a:effectLst>
              <a:outerShdw blurRad="1524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     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121392" y="1557456"/>
              <a:ext cx="1219200" cy="27084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7000" b="1" dirty="0">
                  <a:solidFill>
                    <a:srgbClr val="F26200">
                      <a:alpha val="40000"/>
                    </a:srgbClr>
                  </a:solidFill>
                  <a:latin typeface="+mj-lt"/>
                  <a:cs typeface="Arial" pitchFamily="34" charset="0"/>
                </a:rPr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23913" y="2667184"/>
              <a:ext cx="1930400" cy="682665"/>
            </a:xfrm>
            <a:prstGeom prst="rect">
              <a:avLst/>
            </a:prstGeom>
            <a:noFill/>
          </p:spPr>
          <p:txBody>
            <a:bodyPr>
              <a:normAutofit/>
            </a:bodyPr>
            <a:lstStyle/>
            <a:p>
              <a:pPr algn="ctr">
                <a:lnSpc>
                  <a:spcPct val="80000"/>
                </a:lnSpc>
                <a:defRPr/>
              </a:pPr>
              <a:r>
                <a:rPr lang="en-US" b="1" spc="60" dirty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Approval </a:t>
              </a:r>
              <a:r>
                <a:rPr lang="en-US" b="1" spc="60" dirty="0" err="1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Dokumen</a:t>
              </a:r>
              <a:endParaRPr lang="en-US" b="1" spc="60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007328" y="1992354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</a:p>
          </p:txBody>
        </p:sp>
      </p:grpSp>
      <p:grpSp>
        <p:nvGrpSpPr>
          <p:cNvPr id="13" name="Group 11"/>
          <p:cNvGrpSpPr>
            <a:grpSpLocks/>
          </p:cNvGrpSpPr>
          <p:nvPr/>
        </p:nvGrpSpPr>
        <p:grpSpPr bwMode="auto">
          <a:xfrm>
            <a:off x="4828090" y="1979351"/>
            <a:ext cx="2057400" cy="2708275"/>
            <a:chOff x="3543300" y="1591943"/>
            <a:chExt cx="2057400" cy="2708434"/>
          </a:xfrm>
        </p:grpSpPr>
        <p:sp>
          <p:nvSpPr>
            <p:cNvPr id="14" name="Oval 13"/>
            <p:cNvSpPr/>
            <p:nvPr/>
          </p:nvSpPr>
          <p:spPr>
            <a:xfrm>
              <a:off x="3543300" y="1946209"/>
              <a:ext cx="2057400" cy="2057400"/>
            </a:xfrm>
            <a:prstGeom prst="ellipse">
              <a:avLst/>
            </a:prstGeom>
            <a:gradFill>
              <a:gsLst>
                <a:gs pos="0">
                  <a:srgbClr val="00B0F0"/>
                </a:gs>
                <a:gs pos="50000">
                  <a:srgbClr val="399ECB"/>
                </a:gs>
                <a:gs pos="100000">
                  <a:srgbClr val="0077D0"/>
                </a:gs>
              </a:gsLst>
              <a:path path="circle">
                <a:fillToRect l="50000" t="50000" r="50000" b="50000"/>
              </a:path>
            </a:gradFill>
            <a:ln w="82550">
              <a:noFill/>
            </a:ln>
            <a:effectLst>
              <a:outerShdw blurRad="1270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     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33968" y="1591943"/>
              <a:ext cx="1219200" cy="27084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7000" b="1" dirty="0">
                  <a:solidFill>
                    <a:srgbClr val="2A7A9E">
                      <a:alpha val="40000"/>
                    </a:srgbClr>
                  </a:solidFill>
                  <a:latin typeface="+mj-lt"/>
                  <a:cs typeface="Arial" pitchFamily="34" charset="0"/>
                </a:rPr>
                <a:t>2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02038" y="2701671"/>
              <a:ext cx="1930400" cy="665201"/>
            </a:xfrm>
            <a:prstGeom prst="rect">
              <a:avLst/>
            </a:prstGeom>
            <a:noFill/>
          </p:spPr>
          <p:txBody>
            <a:bodyPr>
              <a:normAutofit/>
            </a:bodyPr>
            <a:lstStyle/>
            <a:p>
              <a:pPr algn="ctr">
                <a:lnSpc>
                  <a:spcPct val="80000"/>
                </a:lnSpc>
                <a:defRPr/>
              </a:pPr>
              <a:r>
                <a:rPr lang="en-US" sz="2300" b="1" spc="60" dirty="0" err="1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Repositori</a:t>
              </a:r>
              <a:r>
                <a:rPr lang="en-US" sz="2300" b="1" spc="60" dirty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 </a:t>
              </a:r>
              <a:r>
                <a:rPr lang="en-US" sz="2300" b="1" spc="60" dirty="0" err="1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Dokumen</a:t>
              </a:r>
              <a:endParaRPr lang="en-US" sz="23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782124" y="1988634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</a:p>
          </p:txBody>
        </p:sp>
      </p:grpSp>
      <p:grpSp>
        <p:nvGrpSpPr>
          <p:cNvPr id="18" name="Group 16"/>
          <p:cNvGrpSpPr>
            <a:grpSpLocks/>
          </p:cNvGrpSpPr>
          <p:nvPr/>
        </p:nvGrpSpPr>
        <p:grpSpPr bwMode="auto">
          <a:xfrm>
            <a:off x="7609390" y="1974589"/>
            <a:ext cx="2057400" cy="2708275"/>
            <a:chOff x="6324600" y="1587511"/>
            <a:chExt cx="2057400" cy="2708434"/>
          </a:xfrm>
        </p:grpSpPr>
        <p:sp>
          <p:nvSpPr>
            <p:cNvPr id="19" name="Oval 18"/>
            <p:cNvSpPr/>
            <p:nvPr/>
          </p:nvSpPr>
          <p:spPr>
            <a:xfrm>
              <a:off x="6324600" y="1953643"/>
              <a:ext cx="2057400" cy="2057400"/>
            </a:xfrm>
            <a:prstGeom prst="ellipse">
              <a:avLst/>
            </a:prstGeom>
            <a:gradFill flip="none" rotWithShape="1">
              <a:gsLst>
                <a:gs pos="5000">
                  <a:srgbClr val="84D830"/>
                </a:gs>
                <a:gs pos="48000">
                  <a:srgbClr val="7BCF27"/>
                </a:gs>
                <a:gs pos="100000">
                  <a:srgbClr val="56901C"/>
                </a:gs>
              </a:gsLst>
              <a:path path="circle">
                <a:fillToRect l="50000" t="50000" r="50000" b="50000"/>
              </a:path>
              <a:tileRect/>
            </a:gradFill>
            <a:ln w="50800">
              <a:noFill/>
            </a:ln>
            <a:effectLst>
              <a:outerShdw blurRad="1524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      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21604" y="1587511"/>
              <a:ext cx="1219200" cy="27084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7000" b="1" dirty="0">
                  <a:solidFill>
                    <a:srgbClr val="65B131">
                      <a:alpha val="64000"/>
                    </a:srgbClr>
                  </a:solidFill>
                  <a:latin typeface="+mj-lt"/>
                  <a:cs typeface="Arial" pitchFamily="34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411913" y="2675012"/>
              <a:ext cx="1930400" cy="665202"/>
            </a:xfrm>
            <a:prstGeom prst="rect">
              <a:avLst/>
            </a:prstGeom>
            <a:noFill/>
          </p:spPr>
          <p:txBody>
            <a:bodyPr>
              <a:normAutofit/>
            </a:bodyPr>
            <a:lstStyle/>
            <a:p>
              <a:pPr algn="ctr">
                <a:lnSpc>
                  <a:spcPct val="80000"/>
                </a:lnSpc>
                <a:defRPr/>
              </a:pPr>
              <a:r>
                <a:rPr lang="en-US" sz="2300" b="1" spc="60" dirty="0" err="1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Kontrol</a:t>
              </a:r>
              <a:r>
                <a:rPr lang="en-US" sz="2300" b="1" spc="60" dirty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 </a:t>
              </a:r>
              <a:r>
                <a:rPr lang="en-US" sz="2300" b="1" spc="60" dirty="0" err="1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Dokumen</a:t>
              </a:r>
              <a:endParaRPr lang="en-US" sz="2300" b="1" spc="60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6569928" y="2005362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/>
                <a:t>     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417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7735" y="376518"/>
            <a:ext cx="4829082" cy="914400"/>
          </a:xfrm>
        </p:spPr>
        <p:txBody>
          <a:bodyPr/>
          <a:lstStyle/>
          <a:p>
            <a:r>
              <a:rPr lang="id-ID" dirty="0" smtClean="0"/>
              <a:t>FORM Login</a:t>
            </a:r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122" y="1979272"/>
            <a:ext cx="7465670" cy="4178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95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189" y="295835"/>
            <a:ext cx="5877953" cy="76648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DASHBOARD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88" y="1077772"/>
            <a:ext cx="11204294" cy="493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1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188" y="295835"/>
            <a:ext cx="8303019" cy="7664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Menu Profile </a:t>
            </a:r>
            <a:r>
              <a:rPr lang="en-US" dirty="0" err="1" smtClean="0"/>
              <a:t>dokumen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7" y="1284790"/>
            <a:ext cx="11398531" cy="469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612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189" y="295835"/>
            <a:ext cx="8152548" cy="76648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MENU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734" y="1122744"/>
            <a:ext cx="11271570" cy="479053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942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5953" y="242047"/>
            <a:ext cx="10550080" cy="874059"/>
          </a:xfrm>
        </p:spPr>
        <p:txBody>
          <a:bodyPr/>
          <a:lstStyle/>
          <a:p>
            <a:r>
              <a:rPr lang="en-US" dirty="0" smtClean="0"/>
              <a:t>Form </a:t>
            </a:r>
            <a:r>
              <a:rPr lang="en-US" dirty="0" err="1" smtClean="0"/>
              <a:t>Tambah</a:t>
            </a:r>
            <a:r>
              <a:rPr lang="en-US" dirty="0" smtClean="0"/>
              <a:t>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92" y="1412111"/>
            <a:ext cx="10729297" cy="478919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630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0932" y="291852"/>
            <a:ext cx="9590135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MENU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3458" y="1250066"/>
            <a:ext cx="10903351" cy="466321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33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93135" y="216522"/>
            <a:ext cx="9156936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form</a:t>
            </a:r>
            <a:r>
              <a:rPr lang="id-ID" dirty="0" smtClean="0"/>
              <a:t> </a:t>
            </a:r>
            <a:r>
              <a:rPr lang="en-US" dirty="0" err="1" smtClean="0"/>
              <a:t>tambah</a:t>
            </a:r>
            <a:r>
              <a:rPr lang="en-US" dirty="0" smtClean="0"/>
              <a:t>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3" y="1365813"/>
            <a:ext cx="10718775" cy="490750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331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376519"/>
            <a:ext cx="9791841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Lembar</a:t>
            </a:r>
            <a:r>
              <a:rPr lang="en-US" dirty="0" smtClean="0"/>
              <a:t> </a:t>
            </a:r>
            <a:r>
              <a:rPr lang="en-US" dirty="0" err="1" smtClean="0"/>
              <a:t>disposisi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40" y="1504709"/>
            <a:ext cx="10459227" cy="451657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953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376519"/>
            <a:ext cx="9791841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Menu history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44" y="1400537"/>
            <a:ext cx="10976393" cy="465675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03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376519"/>
            <a:ext cx="9791841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History </a:t>
            </a:r>
            <a:r>
              <a:rPr lang="en-US" dirty="0" err="1" smtClean="0"/>
              <a:t>dokumen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" y="1895475"/>
            <a:ext cx="11061780" cy="3880292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5311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376519"/>
            <a:ext cx="9791841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Tracking </a:t>
            </a:r>
            <a:r>
              <a:rPr lang="en-US" dirty="0" err="1" smtClean="0"/>
              <a:t>dokumen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" y="1794076"/>
            <a:ext cx="10772413" cy="3862187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187092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376519"/>
            <a:ext cx="9791841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Status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terakhir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5625" y="1643605"/>
            <a:ext cx="10938036" cy="4523833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376465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599" y="254643"/>
            <a:ext cx="10987912" cy="915252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/>
              <a:t>Proses </a:t>
            </a:r>
            <a:r>
              <a:rPr lang="en-US" sz="2000" b="1" dirty="0" err="1"/>
              <a:t>pembatalan</a:t>
            </a:r>
            <a:r>
              <a:rPr lang="en-US" sz="2000" b="1" dirty="0"/>
              <a:t> , </a:t>
            </a:r>
            <a:r>
              <a:rPr lang="en-US" sz="2000" b="1" dirty="0" err="1"/>
              <a:t>kirim</a:t>
            </a:r>
            <a:r>
              <a:rPr lang="en-US" sz="2000" b="1" dirty="0"/>
              <a:t> </a:t>
            </a:r>
            <a:r>
              <a:rPr lang="en-US" sz="2000" b="1" dirty="0" err="1"/>
              <a:t>balik</a:t>
            </a:r>
            <a:r>
              <a:rPr lang="en-US" sz="2000" b="1" dirty="0"/>
              <a:t> </a:t>
            </a:r>
            <a:r>
              <a:rPr lang="en-US" sz="2000" b="1" dirty="0" err="1"/>
              <a:t>ke</a:t>
            </a:r>
            <a:r>
              <a:rPr lang="en-US" sz="2000" b="1" dirty="0"/>
              <a:t> user </a:t>
            </a:r>
            <a:r>
              <a:rPr lang="en-US" sz="2000" b="1" dirty="0" err="1"/>
              <a:t>sebelumnya</a:t>
            </a:r>
            <a:r>
              <a:rPr lang="en-US" sz="2000" b="1" dirty="0"/>
              <a:t> , </a:t>
            </a:r>
            <a:r>
              <a:rPr lang="en-US" sz="2000" b="1" dirty="0" err="1"/>
              <a:t>lanjutkan</a:t>
            </a:r>
            <a:r>
              <a:rPr lang="en-US" sz="2000" b="1" dirty="0"/>
              <a:t> proses </a:t>
            </a:r>
            <a:r>
              <a:rPr lang="en-US" sz="2000" b="1" dirty="0" err="1"/>
              <a:t>ke</a:t>
            </a:r>
            <a:r>
              <a:rPr lang="en-US" sz="2000" b="1" dirty="0"/>
              <a:t> </a:t>
            </a:r>
            <a:r>
              <a:rPr lang="en-US" sz="2000" b="1" dirty="0" err="1"/>
              <a:t>tahapan</a:t>
            </a:r>
            <a:r>
              <a:rPr lang="en-US" sz="2000" b="1" dirty="0"/>
              <a:t> </a:t>
            </a:r>
            <a:r>
              <a:rPr lang="en-US" sz="2000" b="1" dirty="0" err="1" smtClean="0"/>
              <a:t>berikutnya</a:t>
            </a:r>
            <a:endParaRPr lang="id-ID" sz="2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599" y="1192192"/>
            <a:ext cx="10987912" cy="4938733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71445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254643"/>
            <a:ext cx="9791841" cy="91525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Menu </a:t>
            </a:r>
            <a:r>
              <a:rPr lang="en-US" sz="4400" dirty="0" err="1" smtClean="0"/>
              <a:t>referensi</a:t>
            </a:r>
            <a:r>
              <a:rPr lang="en-US" sz="4400" dirty="0" smtClean="0"/>
              <a:t> </a:t>
            </a:r>
            <a:r>
              <a:rPr lang="en-US" sz="4400" dirty="0" err="1" smtClean="0"/>
              <a:t>dokumen</a:t>
            </a:r>
            <a:endParaRPr lang="id-ID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59" y="1309688"/>
            <a:ext cx="10949650" cy="4813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246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079" y="2635624"/>
            <a:ext cx="9791841" cy="793376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Terima kasih</a:t>
            </a:r>
            <a:endParaRPr lang="id-ID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01" y="3843867"/>
            <a:ext cx="1683195" cy="21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518</TotalTime>
  <Words>213</Words>
  <Application>Microsoft Office PowerPoint</Application>
  <PresentationFormat>Custom</PresentationFormat>
  <Paragraphs>61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Slice</vt:lpstr>
      <vt:lpstr>APLIKASI E-OFFICE </vt:lpstr>
      <vt:lpstr>PowerPoint Presentation</vt:lpstr>
      <vt:lpstr>PowerPoint Presentation</vt:lpstr>
      <vt:lpstr>PowerPoint Presentation</vt:lpstr>
      <vt:lpstr>PowerPoint Presentation</vt:lpstr>
      <vt:lpstr>FORM Login</vt:lpstr>
      <vt:lpstr>DASHBOARD</vt:lpstr>
      <vt:lpstr>Menu Profile dokumen</vt:lpstr>
      <vt:lpstr>MENU Dokumen Masuk</vt:lpstr>
      <vt:lpstr>Form Tambah dokumen masuk</vt:lpstr>
      <vt:lpstr>MENU dokumen keluar</vt:lpstr>
      <vt:lpstr>form tambah dokumen keluar</vt:lpstr>
      <vt:lpstr>Lembar disposisi</vt:lpstr>
      <vt:lpstr>Menu history</vt:lpstr>
      <vt:lpstr>History dokumen</vt:lpstr>
      <vt:lpstr>Tracking dokumen</vt:lpstr>
      <vt:lpstr>Status dokumen terakhir</vt:lpstr>
      <vt:lpstr>Proses pembatalan , kirim balik ke user sebelumnya , lanjutkan proses ke tahapan berikutnya</vt:lpstr>
      <vt:lpstr>Menu referensi dokumen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APLIKASI E-MONEV</dc:title>
  <dc:creator>Windows User</dc:creator>
  <cp:lastModifiedBy>admin</cp:lastModifiedBy>
  <cp:revision>21</cp:revision>
  <dcterms:created xsi:type="dcterms:W3CDTF">2019-10-29T01:33:42Z</dcterms:created>
  <dcterms:modified xsi:type="dcterms:W3CDTF">2019-10-30T09:05:48Z</dcterms:modified>
</cp:coreProperties>
</file>