
<file path=[Content_Types].xml><?xml version="1.0" encoding="utf-8"?>
<Types xmlns="http://schemas.openxmlformats.org/package/2006/content-types"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1362" r:id="rId3"/>
    <p:sldId id="258" r:id="rId4"/>
    <p:sldId id="261" r:id="rId5"/>
    <p:sldId id="262" r:id="rId6"/>
    <p:sldId id="383" r:id="rId7"/>
    <p:sldId id="1360" r:id="rId8"/>
    <p:sldId id="627" r:id="rId9"/>
    <p:sldId id="300" r:id="rId10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95" autoAdjust="0"/>
    <p:restoredTop sz="94660"/>
  </p:normalViewPr>
  <p:slideViewPr>
    <p:cSldViewPr snapToGrid="0">
      <p:cViewPr>
        <p:scale>
          <a:sx n="75" d="100"/>
          <a:sy n="75" d="100"/>
        </p:scale>
        <p:origin x="1668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A81870-271C-4A88-8323-A07D4D71C63B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098434-5D01-43D7-BD94-9F45C0072916}">
      <dgm:prSet phldrT="[Text]"/>
      <dgm:spPr>
        <a:solidFill>
          <a:srgbClr val="0070C0"/>
        </a:solidFill>
      </dgm:spPr>
      <dgm:t>
        <a:bodyPr/>
        <a:lstStyle/>
        <a:p>
          <a:r>
            <a:rPr lang="id-ID" dirty="0"/>
            <a:t>INDEKS</a:t>
          </a:r>
          <a:r>
            <a:rPr lang="id-ID" baseline="0" dirty="0"/>
            <a:t> PENYELENGGARAN TRANTIBUMLINMAS </a:t>
          </a:r>
          <a:endParaRPr lang="en-US" dirty="0"/>
        </a:p>
      </dgm:t>
    </dgm:pt>
    <dgm:pt modelId="{665BE903-200F-41D8-927D-000BDAA18AD2}" type="parTrans" cxnId="{DC755993-93D8-40B8-84E9-23F60C2AE066}">
      <dgm:prSet/>
      <dgm:spPr/>
      <dgm:t>
        <a:bodyPr/>
        <a:lstStyle/>
        <a:p>
          <a:endParaRPr lang="en-US"/>
        </a:p>
      </dgm:t>
    </dgm:pt>
    <dgm:pt modelId="{5191012C-50A8-4B24-ACD2-807A536777E2}" type="sibTrans" cxnId="{DC755993-93D8-40B8-84E9-23F60C2AE066}">
      <dgm:prSet/>
      <dgm:spPr/>
      <dgm:t>
        <a:bodyPr/>
        <a:lstStyle/>
        <a:p>
          <a:endParaRPr lang="en-US"/>
        </a:p>
      </dgm:t>
    </dgm:pt>
    <dgm:pt modelId="{8AD22A5D-90B0-4611-B4A1-03F20DA9F859}" type="pres">
      <dgm:prSet presAssocID="{3BA81870-271C-4A88-8323-A07D4D71C63B}" presName="Name0" presStyleCnt="0">
        <dgm:presLayoutVars>
          <dgm:chMax val="7"/>
          <dgm:chPref val="7"/>
          <dgm:dir/>
        </dgm:presLayoutVars>
      </dgm:prSet>
      <dgm:spPr/>
    </dgm:pt>
    <dgm:pt modelId="{BF1A9067-16CC-44CC-9363-43609E4A61CC}" type="pres">
      <dgm:prSet presAssocID="{3BA81870-271C-4A88-8323-A07D4D71C63B}" presName="Name1" presStyleCnt="0"/>
      <dgm:spPr/>
    </dgm:pt>
    <dgm:pt modelId="{2B8512EA-B974-4135-81EC-CB71C6BB1AB4}" type="pres">
      <dgm:prSet presAssocID="{3BA81870-271C-4A88-8323-A07D4D71C63B}" presName="cycle" presStyleCnt="0"/>
      <dgm:spPr/>
    </dgm:pt>
    <dgm:pt modelId="{535B94CC-D2F6-4B23-AEAD-0F430DC84824}" type="pres">
      <dgm:prSet presAssocID="{3BA81870-271C-4A88-8323-A07D4D71C63B}" presName="srcNode" presStyleLbl="node1" presStyleIdx="0" presStyleCnt="1"/>
      <dgm:spPr/>
    </dgm:pt>
    <dgm:pt modelId="{30BB76A5-C994-4234-AEC6-A5758A82D136}" type="pres">
      <dgm:prSet presAssocID="{3BA81870-271C-4A88-8323-A07D4D71C63B}" presName="conn" presStyleLbl="parChTrans1D2" presStyleIdx="0" presStyleCnt="1"/>
      <dgm:spPr/>
    </dgm:pt>
    <dgm:pt modelId="{7FFF3DA3-F81A-43C7-A863-D9A6DB7B99DA}" type="pres">
      <dgm:prSet presAssocID="{3BA81870-271C-4A88-8323-A07D4D71C63B}" presName="extraNode" presStyleLbl="node1" presStyleIdx="0" presStyleCnt="1"/>
      <dgm:spPr/>
    </dgm:pt>
    <dgm:pt modelId="{0AAC3369-0858-473C-876D-7B1CBB64C7F7}" type="pres">
      <dgm:prSet presAssocID="{3BA81870-271C-4A88-8323-A07D4D71C63B}" presName="dstNode" presStyleLbl="node1" presStyleIdx="0" presStyleCnt="1"/>
      <dgm:spPr/>
    </dgm:pt>
    <dgm:pt modelId="{6D09AD76-D604-40ED-B448-A4B2C77926F7}" type="pres">
      <dgm:prSet presAssocID="{D4098434-5D01-43D7-BD94-9F45C0072916}" presName="text_1" presStyleLbl="node1" presStyleIdx="0" presStyleCnt="1">
        <dgm:presLayoutVars>
          <dgm:bulletEnabled val="1"/>
        </dgm:presLayoutVars>
      </dgm:prSet>
      <dgm:spPr/>
    </dgm:pt>
    <dgm:pt modelId="{88F1954A-C322-4F25-941C-8C8A7DECD793}" type="pres">
      <dgm:prSet presAssocID="{D4098434-5D01-43D7-BD94-9F45C0072916}" presName="accent_1" presStyleCnt="0"/>
      <dgm:spPr/>
    </dgm:pt>
    <dgm:pt modelId="{3EACAA2E-5F6C-45DA-A35C-32B2120643FD}" type="pres">
      <dgm:prSet presAssocID="{D4098434-5D01-43D7-BD94-9F45C0072916}" presName="accentRepeatNode" presStyleLbl="solidFgAcc1" presStyleIdx="0" presStyleCnt="1"/>
      <dgm:spPr/>
    </dgm:pt>
  </dgm:ptLst>
  <dgm:cxnLst>
    <dgm:cxn modelId="{486F810F-098A-4C07-BD50-F53013ECBC07}" type="presOf" srcId="{3BA81870-271C-4A88-8323-A07D4D71C63B}" destId="{8AD22A5D-90B0-4611-B4A1-03F20DA9F859}" srcOrd="0" destOrd="0" presId="urn:microsoft.com/office/officeart/2008/layout/VerticalCurvedList"/>
    <dgm:cxn modelId="{3629A358-F973-4763-AC89-3C791290BCF9}" type="presOf" srcId="{D4098434-5D01-43D7-BD94-9F45C0072916}" destId="{6D09AD76-D604-40ED-B448-A4B2C77926F7}" srcOrd="0" destOrd="0" presId="urn:microsoft.com/office/officeart/2008/layout/VerticalCurvedList"/>
    <dgm:cxn modelId="{DC755993-93D8-40B8-84E9-23F60C2AE066}" srcId="{3BA81870-271C-4A88-8323-A07D4D71C63B}" destId="{D4098434-5D01-43D7-BD94-9F45C0072916}" srcOrd="0" destOrd="0" parTransId="{665BE903-200F-41D8-927D-000BDAA18AD2}" sibTransId="{5191012C-50A8-4B24-ACD2-807A536777E2}"/>
    <dgm:cxn modelId="{BEBB1AD6-8C9E-4B56-8734-1CAFCB92F15D}" type="presOf" srcId="{5191012C-50A8-4B24-ACD2-807A536777E2}" destId="{30BB76A5-C994-4234-AEC6-A5758A82D136}" srcOrd="0" destOrd="0" presId="urn:microsoft.com/office/officeart/2008/layout/VerticalCurvedList"/>
    <dgm:cxn modelId="{1992C440-D4B1-48AB-851C-3549D5F06E2F}" type="presParOf" srcId="{8AD22A5D-90B0-4611-B4A1-03F20DA9F859}" destId="{BF1A9067-16CC-44CC-9363-43609E4A61CC}" srcOrd="0" destOrd="0" presId="urn:microsoft.com/office/officeart/2008/layout/VerticalCurvedList"/>
    <dgm:cxn modelId="{2EA1B6A6-8EA4-4A1B-B18B-BB8908951086}" type="presParOf" srcId="{BF1A9067-16CC-44CC-9363-43609E4A61CC}" destId="{2B8512EA-B974-4135-81EC-CB71C6BB1AB4}" srcOrd="0" destOrd="0" presId="urn:microsoft.com/office/officeart/2008/layout/VerticalCurvedList"/>
    <dgm:cxn modelId="{F3716F41-39B5-40D8-976D-5D64CC5C6C21}" type="presParOf" srcId="{2B8512EA-B974-4135-81EC-CB71C6BB1AB4}" destId="{535B94CC-D2F6-4B23-AEAD-0F430DC84824}" srcOrd="0" destOrd="0" presId="urn:microsoft.com/office/officeart/2008/layout/VerticalCurvedList"/>
    <dgm:cxn modelId="{F1662448-6A44-4C58-B1FF-1CD23E18A19F}" type="presParOf" srcId="{2B8512EA-B974-4135-81EC-CB71C6BB1AB4}" destId="{30BB76A5-C994-4234-AEC6-A5758A82D136}" srcOrd="1" destOrd="0" presId="urn:microsoft.com/office/officeart/2008/layout/VerticalCurvedList"/>
    <dgm:cxn modelId="{2B69236C-B2A6-418E-B408-7FA5B23C073A}" type="presParOf" srcId="{2B8512EA-B974-4135-81EC-CB71C6BB1AB4}" destId="{7FFF3DA3-F81A-43C7-A863-D9A6DB7B99DA}" srcOrd="2" destOrd="0" presId="urn:microsoft.com/office/officeart/2008/layout/VerticalCurvedList"/>
    <dgm:cxn modelId="{F378BB6B-8CC9-4341-ABF9-C2A61FA0C382}" type="presParOf" srcId="{2B8512EA-B974-4135-81EC-CB71C6BB1AB4}" destId="{0AAC3369-0858-473C-876D-7B1CBB64C7F7}" srcOrd="3" destOrd="0" presId="urn:microsoft.com/office/officeart/2008/layout/VerticalCurvedList"/>
    <dgm:cxn modelId="{E961F061-D934-451E-A931-9F698275218D}" type="presParOf" srcId="{BF1A9067-16CC-44CC-9363-43609E4A61CC}" destId="{6D09AD76-D604-40ED-B448-A4B2C77926F7}" srcOrd="1" destOrd="0" presId="urn:microsoft.com/office/officeart/2008/layout/VerticalCurvedList"/>
    <dgm:cxn modelId="{66749456-EFD8-4F29-851C-A1632DB347B6}" type="presParOf" srcId="{BF1A9067-16CC-44CC-9363-43609E4A61CC}" destId="{88F1954A-C322-4F25-941C-8C8A7DECD793}" srcOrd="2" destOrd="0" presId="urn:microsoft.com/office/officeart/2008/layout/VerticalCurvedList"/>
    <dgm:cxn modelId="{979187D3-6A58-475B-8D0D-8AEE299BDC93}" type="presParOf" srcId="{88F1954A-C322-4F25-941C-8C8A7DECD793}" destId="{3EACAA2E-5F6C-45DA-A35C-32B2120643FD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BA81870-271C-4A88-8323-A07D4D71C63B}" type="doc">
      <dgm:prSet loTypeId="urn:microsoft.com/office/officeart/2008/layout/VerticalCurvedLis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098434-5D01-43D7-BD94-9F45C0072916}">
      <dgm:prSet phldrT="[Text]"/>
      <dgm:spPr>
        <a:solidFill>
          <a:srgbClr val="0070C0"/>
        </a:solidFill>
      </dgm:spPr>
      <dgm:t>
        <a:bodyPr/>
        <a:lstStyle/>
        <a:p>
          <a:r>
            <a:rPr lang="id-ID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rPr>
            <a:t>INDEKS PENGELOLAAN KEWILAYAHAN</a:t>
          </a:r>
          <a:endParaRPr lang="en-US" dirty="0">
            <a:solidFill>
              <a:schemeClr val="bg1"/>
            </a:solidFill>
          </a:endParaRPr>
        </a:p>
      </dgm:t>
    </dgm:pt>
    <dgm:pt modelId="{665BE903-200F-41D8-927D-000BDAA18AD2}" type="parTrans" cxnId="{DC755993-93D8-40B8-84E9-23F60C2AE066}">
      <dgm:prSet/>
      <dgm:spPr/>
      <dgm:t>
        <a:bodyPr/>
        <a:lstStyle/>
        <a:p>
          <a:endParaRPr lang="en-US"/>
        </a:p>
      </dgm:t>
    </dgm:pt>
    <dgm:pt modelId="{5191012C-50A8-4B24-ACD2-807A536777E2}" type="sibTrans" cxnId="{DC755993-93D8-40B8-84E9-23F60C2AE066}">
      <dgm:prSet/>
      <dgm:spPr/>
      <dgm:t>
        <a:bodyPr/>
        <a:lstStyle/>
        <a:p>
          <a:endParaRPr lang="en-US"/>
        </a:p>
      </dgm:t>
    </dgm:pt>
    <dgm:pt modelId="{8AD22A5D-90B0-4611-B4A1-03F20DA9F859}" type="pres">
      <dgm:prSet presAssocID="{3BA81870-271C-4A88-8323-A07D4D71C63B}" presName="Name0" presStyleCnt="0">
        <dgm:presLayoutVars>
          <dgm:chMax val="7"/>
          <dgm:chPref val="7"/>
          <dgm:dir/>
        </dgm:presLayoutVars>
      </dgm:prSet>
      <dgm:spPr/>
    </dgm:pt>
    <dgm:pt modelId="{BF1A9067-16CC-44CC-9363-43609E4A61CC}" type="pres">
      <dgm:prSet presAssocID="{3BA81870-271C-4A88-8323-A07D4D71C63B}" presName="Name1" presStyleCnt="0"/>
      <dgm:spPr/>
    </dgm:pt>
    <dgm:pt modelId="{2B8512EA-B974-4135-81EC-CB71C6BB1AB4}" type="pres">
      <dgm:prSet presAssocID="{3BA81870-271C-4A88-8323-A07D4D71C63B}" presName="cycle" presStyleCnt="0"/>
      <dgm:spPr/>
    </dgm:pt>
    <dgm:pt modelId="{535B94CC-D2F6-4B23-AEAD-0F430DC84824}" type="pres">
      <dgm:prSet presAssocID="{3BA81870-271C-4A88-8323-A07D4D71C63B}" presName="srcNode" presStyleLbl="node1" presStyleIdx="0" presStyleCnt="1"/>
      <dgm:spPr/>
    </dgm:pt>
    <dgm:pt modelId="{30BB76A5-C994-4234-AEC6-A5758A82D136}" type="pres">
      <dgm:prSet presAssocID="{3BA81870-271C-4A88-8323-A07D4D71C63B}" presName="conn" presStyleLbl="parChTrans1D2" presStyleIdx="0" presStyleCnt="1"/>
      <dgm:spPr/>
    </dgm:pt>
    <dgm:pt modelId="{7FFF3DA3-F81A-43C7-A863-D9A6DB7B99DA}" type="pres">
      <dgm:prSet presAssocID="{3BA81870-271C-4A88-8323-A07D4D71C63B}" presName="extraNode" presStyleLbl="node1" presStyleIdx="0" presStyleCnt="1"/>
      <dgm:spPr/>
    </dgm:pt>
    <dgm:pt modelId="{0AAC3369-0858-473C-876D-7B1CBB64C7F7}" type="pres">
      <dgm:prSet presAssocID="{3BA81870-271C-4A88-8323-A07D4D71C63B}" presName="dstNode" presStyleLbl="node1" presStyleIdx="0" presStyleCnt="1"/>
      <dgm:spPr/>
    </dgm:pt>
    <dgm:pt modelId="{6D09AD76-D604-40ED-B448-A4B2C77926F7}" type="pres">
      <dgm:prSet presAssocID="{D4098434-5D01-43D7-BD94-9F45C0072916}" presName="text_1" presStyleLbl="node1" presStyleIdx="0" presStyleCnt="1">
        <dgm:presLayoutVars>
          <dgm:bulletEnabled val="1"/>
        </dgm:presLayoutVars>
      </dgm:prSet>
      <dgm:spPr/>
    </dgm:pt>
    <dgm:pt modelId="{88F1954A-C322-4F25-941C-8C8A7DECD793}" type="pres">
      <dgm:prSet presAssocID="{D4098434-5D01-43D7-BD94-9F45C0072916}" presName="accent_1" presStyleCnt="0"/>
      <dgm:spPr/>
    </dgm:pt>
    <dgm:pt modelId="{3EACAA2E-5F6C-45DA-A35C-32B2120643FD}" type="pres">
      <dgm:prSet presAssocID="{D4098434-5D01-43D7-BD94-9F45C0072916}" presName="accentRepeatNode" presStyleLbl="solidFgAcc1" presStyleIdx="0" presStyleCnt="1"/>
      <dgm:spPr/>
    </dgm:pt>
  </dgm:ptLst>
  <dgm:cxnLst>
    <dgm:cxn modelId="{486F810F-098A-4C07-BD50-F53013ECBC07}" type="presOf" srcId="{3BA81870-271C-4A88-8323-A07D4D71C63B}" destId="{8AD22A5D-90B0-4611-B4A1-03F20DA9F859}" srcOrd="0" destOrd="0" presId="urn:microsoft.com/office/officeart/2008/layout/VerticalCurvedList"/>
    <dgm:cxn modelId="{3629A358-F973-4763-AC89-3C791290BCF9}" type="presOf" srcId="{D4098434-5D01-43D7-BD94-9F45C0072916}" destId="{6D09AD76-D604-40ED-B448-A4B2C77926F7}" srcOrd="0" destOrd="0" presId="urn:microsoft.com/office/officeart/2008/layout/VerticalCurvedList"/>
    <dgm:cxn modelId="{DC755993-93D8-40B8-84E9-23F60C2AE066}" srcId="{3BA81870-271C-4A88-8323-A07D4D71C63B}" destId="{D4098434-5D01-43D7-BD94-9F45C0072916}" srcOrd="0" destOrd="0" parTransId="{665BE903-200F-41D8-927D-000BDAA18AD2}" sibTransId="{5191012C-50A8-4B24-ACD2-807A536777E2}"/>
    <dgm:cxn modelId="{BEBB1AD6-8C9E-4B56-8734-1CAFCB92F15D}" type="presOf" srcId="{5191012C-50A8-4B24-ACD2-807A536777E2}" destId="{30BB76A5-C994-4234-AEC6-A5758A82D136}" srcOrd="0" destOrd="0" presId="urn:microsoft.com/office/officeart/2008/layout/VerticalCurvedList"/>
    <dgm:cxn modelId="{1992C440-D4B1-48AB-851C-3549D5F06E2F}" type="presParOf" srcId="{8AD22A5D-90B0-4611-B4A1-03F20DA9F859}" destId="{BF1A9067-16CC-44CC-9363-43609E4A61CC}" srcOrd="0" destOrd="0" presId="urn:microsoft.com/office/officeart/2008/layout/VerticalCurvedList"/>
    <dgm:cxn modelId="{2EA1B6A6-8EA4-4A1B-B18B-BB8908951086}" type="presParOf" srcId="{BF1A9067-16CC-44CC-9363-43609E4A61CC}" destId="{2B8512EA-B974-4135-81EC-CB71C6BB1AB4}" srcOrd="0" destOrd="0" presId="urn:microsoft.com/office/officeart/2008/layout/VerticalCurvedList"/>
    <dgm:cxn modelId="{F3716F41-39B5-40D8-976D-5D64CC5C6C21}" type="presParOf" srcId="{2B8512EA-B974-4135-81EC-CB71C6BB1AB4}" destId="{535B94CC-D2F6-4B23-AEAD-0F430DC84824}" srcOrd="0" destOrd="0" presId="urn:microsoft.com/office/officeart/2008/layout/VerticalCurvedList"/>
    <dgm:cxn modelId="{F1662448-6A44-4C58-B1FF-1CD23E18A19F}" type="presParOf" srcId="{2B8512EA-B974-4135-81EC-CB71C6BB1AB4}" destId="{30BB76A5-C994-4234-AEC6-A5758A82D136}" srcOrd="1" destOrd="0" presId="urn:microsoft.com/office/officeart/2008/layout/VerticalCurvedList"/>
    <dgm:cxn modelId="{2B69236C-B2A6-418E-B408-7FA5B23C073A}" type="presParOf" srcId="{2B8512EA-B974-4135-81EC-CB71C6BB1AB4}" destId="{7FFF3DA3-F81A-43C7-A863-D9A6DB7B99DA}" srcOrd="2" destOrd="0" presId="urn:microsoft.com/office/officeart/2008/layout/VerticalCurvedList"/>
    <dgm:cxn modelId="{F378BB6B-8CC9-4341-ABF9-C2A61FA0C382}" type="presParOf" srcId="{2B8512EA-B974-4135-81EC-CB71C6BB1AB4}" destId="{0AAC3369-0858-473C-876D-7B1CBB64C7F7}" srcOrd="3" destOrd="0" presId="urn:microsoft.com/office/officeart/2008/layout/VerticalCurvedList"/>
    <dgm:cxn modelId="{E961F061-D934-451E-A931-9F698275218D}" type="presParOf" srcId="{BF1A9067-16CC-44CC-9363-43609E4A61CC}" destId="{6D09AD76-D604-40ED-B448-A4B2C77926F7}" srcOrd="1" destOrd="0" presId="urn:microsoft.com/office/officeart/2008/layout/VerticalCurvedList"/>
    <dgm:cxn modelId="{66749456-EFD8-4F29-851C-A1632DB347B6}" type="presParOf" srcId="{BF1A9067-16CC-44CC-9363-43609E4A61CC}" destId="{88F1954A-C322-4F25-941C-8C8A7DECD793}" srcOrd="2" destOrd="0" presId="urn:microsoft.com/office/officeart/2008/layout/VerticalCurvedList"/>
    <dgm:cxn modelId="{979187D3-6A58-475B-8D0D-8AEE299BDC93}" type="presParOf" srcId="{88F1954A-C322-4F25-941C-8C8A7DECD793}" destId="{3EACAA2E-5F6C-45DA-A35C-32B2120643FD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B76A5-C994-4234-AEC6-A5758A82D136}">
      <dsp:nvSpPr>
        <dsp:cNvPr id="0" name=""/>
        <dsp:cNvSpPr/>
      </dsp:nvSpPr>
      <dsp:spPr>
        <a:xfrm>
          <a:off x="-1564336" y="-265391"/>
          <a:ext cx="2042359" cy="2042359"/>
        </a:xfrm>
        <a:prstGeom prst="blockArc">
          <a:avLst>
            <a:gd name="adj1" fmla="val 18900000"/>
            <a:gd name="adj2" fmla="val 2700000"/>
            <a:gd name="adj3" fmla="val 105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9AD76-D604-40ED-B448-A4B2C77926F7}">
      <dsp:nvSpPr>
        <dsp:cNvPr id="0" name=""/>
        <dsp:cNvSpPr/>
      </dsp:nvSpPr>
      <dsp:spPr>
        <a:xfrm>
          <a:off x="465966" y="383014"/>
          <a:ext cx="9129473" cy="745547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9907" tIns="86360" rIns="86360" bIns="8636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400" kern="1200" dirty="0"/>
            <a:t>INDEKS</a:t>
          </a:r>
          <a:r>
            <a:rPr lang="id-ID" sz="3400" kern="1200" baseline="0" dirty="0"/>
            <a:t> PENYELENGGARAN TRANTIBUMLINMAS </a:t>
          </a:r>
          <a:endParaRPr lang="en-US" sz="3400" kern="1200" dirty="0"/>
        </a:p>
      </dsp:txBody>
      <dsp:txXfrm>
        <a:off x="465966" y="383014"/>
        <a:ext cx="9129473" cy="745547"/>
      </dsp:txXfrm>
    </dsp:sp>
    <dsp:sp modelId="{3EACAA2E-5F6C-45DA-A35C-32B2120643FD}">
      <dsp:nvSpPr>
        <dsp:cNvPr id="0" name=""/>
        <dsp:cNvSpPr/>
      </dsp:nvSpPr>
      <dsp:spPr>
        <a:xfrm>
          <a:off x="0" y="289821"/>
          <a:ext cx="931933" cy="9319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B76A5-C994-4234-AEC6-A5758A82D136}">
      <dsp:nvSpPr>
        <dsp:cNvPr id="0" name=""/>
        <dsp:cNvSpPr/>
      </dsp:nvSpPr>
      <dsp:spPr>
        <a:xfrm>
          <a:off x="-1564336" y="-265391"/>
          <a:ext cx="2042359" cy="2042359"/>
        </a:xfrm>
        <a:prstGeom prst="blockArc">
          <a:avLst>
            <a:gd name="adj1" fmla="val 18900000"/>
            <a:gd name="adj2" fmla="val 2700000"/>
            <a:gd name="adj3" fmla="val 105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9AD76-D604-40ED-B448-A4B2C77926F7}">
      <dsp:nvSpPr>
        <dsp:cNvPr id="0" name=""/>
        <dsp:cNvSpPr/>
      </dsp:nvSpPr>
      <dsp:spPr>
        <a:xfrm>
          <a:off x="465966" y="383014"/>
          <a:ext cx="9129473" cy="745547"/>
        </a:xfrm>
        <a:prstGeom prst="rect">
          <a:avLst/>
        </a:prstGeom>
        <a:solidFill>
          <a:srgbClr val="0070C0"/>
        </a:solidFill>
        <a:ln>
          <a:noFill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99907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d-ID" sz="3500" b="1" kern="1200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rPr>
            <a:t>INDEKS PENGELOLAAN KEWILAYAHAN</a:t>
          </a:r>
          <a:endParaRPr lang="en-US" sz="3500" kern="1200" dirty="0">
            <a:solidFill>
              <a:schemeClr val="bg1"/>
            </a:solidFill>
          </a:endParaRPr>
        </a:p>
      </dsp:txBody>
      <dsp:txXfrm>
        <a:off x="465966" y="383014"/>
        <a:ext cx="9129473" cy="745547"/>
      </dsp:txXfrm>
    </dsp:sp>
    <dsp:sp modelId="{3EACAA2E-5F6C-45DA-A35C-32B2120643FD}">
      <dsp:nvSpPr>
        <dsp:cNvPr id="0" name=""/>
        <dsp:cNvSpPr/>
      </dsp:nvSpPr>
      <dsp:spPr>
        <a:xfrm>
          <a:off x="0" y="289821"/>
          <a:ext cx="931933" cy="9319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21CDE98-3938-4131-A50C-F1F625BC9F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F5E956-A6E0-4B10-9A01-20EA162456C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97957C72-A77B-46A2-B597-1EACF274975F}" type="datetimeFigureOut">
              <a:rPr lang="id-ID" smtClean="0"/>
              <a:t>14/06/2019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261915-A896-4818-A5E5-CD0FDC0599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612F84-0DD9-4F92-9169-6E4FD21DE1E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CACDC813-AE08-4335-BF4E-09A319E78B8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8236744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1"/>
            <a:ext cx="2918831" cy="495029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6802BA85-64AC-4689-ABAE-D0428E385BEA}" type="datetimeFigureOut">
              <a:rPr lang="id-ID" smtClean="0"/>
              <a:t>14/06/2019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82AB4896-DE0C-40B9-8225-B1CB7F9D5496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23668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/>
          </a:p>
        </p:txBody>
      </p:sp>
      <p:sp>
        <p:nvSpPr>
          <p:cNvPr id="177" name="Shape 177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 dirty="0"/>
          </a:p>
        </p:txBody>
      </p:sp>
      <p:sp>
        <p:nvSpPr>
          <p:cNvPr id="200" name="Shape 200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" name="Shape 1505"/>
          <p:cNvSpPr txBox="1">
            <a:spLocks noGrp="1"/>
          </p:cNvSpPr>
          <p:nvPr>
            <p:ph type="body" idx="1"/>
          </p:nvPr>
        </p:nvSpPr>
        <p:spPr>
          <a:xfrm>
            <a:off x="661571" y="4648355"/>
            <a:ext cx="5292563" cy="44037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319" tIns="90319" rIns="90319" bIns="90319" anchor="ctr" anchorCtr="0">
            <a:noAutofit/>
          </a:bodyPr>
          <a:lstStyle/>
          <a:p>
            <a:endParaRPr/>
          </a:p>
        </p:txBody>
      </p:sp>
      <p:sp>
        <p:nvSpPr>
          <p:cNvPr id="1506" name="Shape 1506"/>
          <p:cNvSpPr>
            <a:spLocks noGrp="1" noRot="1" noChangeAspect="1"/>
          </p:cNvSpPr>
          <p:nvPr>
            <p:ph type="sldImg" idx="2"/>
          </p:nvPr>
        </p:nvSpPr>
        <p:spPr>
          <a:xfrm>
            <a:off x="46038" y="733425"/>
            <a:ext cx="6523037" cy="36703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08794-EE25-44DC-94DE-F3D568240580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3723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18ADA-FEDE-4B48-93F7-7A4B9969332F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39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27BB0-3364-48CD-BC52-E558E1FADCB7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9968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A8645-348D-4BB6-BE2C-9B5310AB42F7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9744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B96E67-6DC4-4817-9FCD-70EF233B7973}" type="datetime1">
              <a:rPr lang="id-ID" smtClean="0"/>
              <a:t>14/06/2019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7928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314BB-C602-4D66-9B37-70643BCD02DC}" type="datetime1">
              <a:rPr lang="id-ID" smtClean="0"/>
              <a:t>14/06/2019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12837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9A59B-586A-4288-B8BE-08C600E11966}" type="datetime1">
              <a:rPr lang="id-ID" smtClean="0"/>
              <a:t>14/06/2019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151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2ED38-E436-44EB-BB08-B904D5C91AC1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859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74574-F63F-4BE2-92E0-77BE724F968E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614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D9374-CCBC-4A6E-81B7-A03AE171499F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16671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1C516-CFFA-4177-B0AE-FB1E1E2A6A75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0640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34EE3-4A3C-4EC8-8C62-DE7D8301AC24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0732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D1FAD-B1CF-4BB8-ABC0-8C59AECF2C4F}" type="datetime1">
              <a:rPr lang="id-ID" smtClean="0"/>
              <a:t>14/06/2019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2117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4FF07-5517-4705-A83A-A772610F2044}" type="datetime1">
              <a:rPr lang="id-ID" smtClean="0"/>
              <a:t>14/06/2019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4133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97A06-3F4A-4DAF-873A-4603026D0286}" type="datetime1">
              <a:rPr lang="id-ID" smtClean="0"/>
              <a:t>14/06/2019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6887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2CDC2-5149-44DE-877C-00A602BC5793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447680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3E84E-169C-4134-AF13-8B5989D5F735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415888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le Slide">
  <p:cSld name="5_Title Slide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/>
          <p:nvPr/>
        </p:nvSpPr>
        <p:spPr>
          <a:xfrm rot="5400000">
            <a:off x="2152609" y="1117791"/>
            <a:ext cx="2462856" cy="6768075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E54632">
              <a:alpha val="80000"/>
            </a:srgb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Shape 8"/>
          <p:cNvSpPr txBox="1">
            <a:spLocks noGrp="1"/>
          </p:cNvSpPr>
          <p:nvPr>
            <p:ph type="title"/>
          </p:nvPr>
        </p:nvSpPr>
        <p:spPr>
          <a:xfrm>
            <a:off x="623401" y="3620433"/>
            <a:ext cx="6084000" cy="13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9pPr>
          </a:lstStyle>
          <a:p>
            <a:endParaRPr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623400" y="5016300"/>
            <a:ext cx="6144800" cy="3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28311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1_Title Slide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/>
        </p:nvSpPr>
        <p:spPr>
          <a:xfrm>
            <a:off x="0" y="6273800"/>
            <a:ext cx="12192000" cy="584200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Shape 14"/>
          <p:cNvSpPr txBox="1"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9pPr>
          </a:lstStyle>
          <a:p>
            <a:endParaRPr dirty="0"/>
          </a:p>
        </p:txBody>
      </p:sp>
      <p:grpSp>
        <p:nvGrpSpPr>
          <p:cNvPr id="15" name="Shape 15"/>
          <p:cNvGrpSpPr/>
          <p:nvPr/>
        </p:nvGrpSpPr>
        <p:grpSpPr>
          <a:xfrm>
            <a:off x="0" y="0"/>
            <a:ext cx="12192000" cy="331072"/>
            <a:chOff x="0" y="0"/>
            <a:chExt cx="9144000" cy="248304"/>
          </a:xfrm>
        </p:grpSpPr>
        <p:sp>
          <p:nvSpPr>
            <p:cNvPr id="16" name="Shape 16"/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Shape 17"/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5053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/>
        </p:nvSpPr>
        <p:spPr>
          <a:xfrm>
            <a:off x="0" y="6339320"/>
            <a:ext cx="12192000" cy="720000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Shape 120"/>
          <p:cNvSpPr txBox="1">
            <a:spLocks noGrp="1"/>
          </p:cNvSpPr>
          <p:nvPr>
            <p:ph type="title"/>
          </p:nvPr>
        </p:nvSpPr>
        <p:spPr>
          <a:xfrm>
            <a:off x="0" y="158680"/>
            <a:ext cx="12192000" cy="117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4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9pPr>
          </a:lstStyle>
          <a:p>
            <a:endParaRPr/>
          </a:p>
        </p:txBody>
      </p:sp>
      <p:grpSp>
        <p:nvGrpSpPr>
          <p:cNvPr id="121" name="Shape 121"/>
          <p:cNvGrpSpPr/>
          <p:nvPr/>
        </p:nvGrpSpPr>
        <p:grpSpPr>
          <a:xfrm>
            <a:off x="0" y="0"/>
            <a:ext cx="12192000" cy="331072"/>
            <a:chOff x="0" y="0"/>
            <a:chExt cx="9144000" cy="248304"/>
          </a:xfrm>
        </p:grpSpPr>
        <p:sp>
          <p:nvSpPr>
            <p:cNvPr id="122" name="Shape 122"/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Shape 123"/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387362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Custom Layout">
  <p:cSld name="2_Custom Layout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/>
        </p:nvSpPr>
        <p:spPr>
          <a:xfrm>
            <a:off x="0" y="3940639"/>
            <a:ext cx="12192000" cy="2016000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4590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C9DC2EF-AE79-4CBA-9196-D770A25BE4CB}" type="datetime1">
              <a:rPr lang="id-ID" smtClean="0"/>
              <a:t>14/06/2019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DFF0083-63C6-49AC-B5AA-FC93BD8DCAB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7343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1" r:id="rId20"/>
    <p:sldLayoutId id="2147483682" r:id="rId21"/>
  </p:sldLayoutIdLst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microsoft.com/office/2017/06/relationships/model3d" Target="../media/model3d1.glb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microsoft.com/office/2017/06/relationships/model3d" Target="../media/model3d1.glb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microsoft.com/office/2017/06/relationships/model3d" Target="../media/model3d1.glb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microsoft.com/office/2007/relationships/hdphoto" Target="../media/hdphoto1.wdp"/><Relationship Id="rId7" Type="http://schemas.openxmlformats.org/officeDocument/2006/relationships/diagramData" Target="../diagrams/data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.png"/><Relationship Id="rId11" Type="http://schemas.microsoft.com/office/2007/relationships/diagramDrawing" Target="../diagrams/drawing1.xml"/><Relationship Id="rId5" Type="http://schemas.openxmlformats.org/officeDocument/2006/relationships/image" Target="../media/image9.png"/><Relationship Id="rId10" Type="http://schemas.openxmlformats.org/officeDocument/2006/relationships/diagramColors" Target="../diagrams/colors1.xml"/><Relationship Id="rId4" Type="http://schemas.microsoft.com/office/2017/06/relationships/model3d" Target="../media/model3d1.glb"/><Relationship Id="rId9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microsoft.com/office/2017/06/relationships/model3d" Target="../media/model3d1.glb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logo-ddn">
            <a:extLst>
              <a:ext uri="{FF2B5EF4-FFF2-40B4-BE49-F238E27FC236}">
                <a16:creationId xmlns:a16="http://schemas.microsoft.com/office/drawing/2014/main" id="{A3299661-A7C0-479D-9518-6BB1D0143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00" y="94012"/>
            <a:ext cx="1190456" cy="1208768"/>
          </a:xfrm>
          <a:prstGeom prst="roundRect">
            <a:avLst>
              <a:gd name="adj" fmla="val 11073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9" name="Shape 179"/>
          <p:cNvSpPr txBox="1">
            <a:spLocks noGrp="1"/>
          </p:cNvSpPr>
          <p:nvPr>
            <p:ph type="title"/>
          </p:nvPr>
        </p:nvSpPr>
        <p:spPr>
          <a:xfrm>
            <a:off x="267253" y="3655993"/>
            <a:ext cx="6301337" cy="13440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ctr" anchorCtr="0">
            <a:noAutofit/>
          </a:bodyPr>
          <a:lstStyle/>
          <a:p>
            <a:pPr lvl="0" algn="ctr"/>
            <a:r>
              <a:rPr lang="id-ID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INDIKATOR DAN RENCANA TAHUN 2020</a:t>
            </a: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14400" y="5667932"/>
            <a:ext cx="477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Jakarta, 14</a:t>
            </a:r>
            <a:r>
              <a:rPr lang="en-US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Juni </a:t>
            </a:r>
            <a:r>
              <a:rPr lang="en-US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201</a:t>
            </a:r>
            <a:r>
              <a:rPr lang="id-ID" sz="2400" dirty="0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9</a:t>
            </a:r>
            <a:endParaRPr lang="en-US" sz="2400" dirty="0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24D17D-5ED4-40EA-A141-CBDC763BFADB}"/>
              </a:ext>
            </a:extLst>
          </p:cNvPr>
          <p:cNvSpPr txBox="1"/>
          <p:nvPr/>
        </p:nvSpPr>
        <p:spPr>
          <a:xfrm>
            <a:off x="6249060" y="3655993"/>
            <a:ext cx="6301339" cy="1610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800"/>
              </a:spcAft>
              <a:defRPr/>
            </a:pPr>
            <a:r>
              <a:rPr lang="id-ID" sz="2400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Disamp</a:t>
            </a:r>
            <a:r>
              <a:rPr lang="en-US" sz="2400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a</a:t>
            </a:r>
            <a:r>
              <a:rPr lang="id-ID" sz="2400" b="1" dirty="0">
                <a:solidFill>
                  <a:schemeClr val="accent4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ikan Oleh :</a:t>
            </a:r>
            <a:endParaRPr lang="en-US" sz="2400" b="1" dirty="0">
              <a:solidFill>
                <a:schemeClr val="accent4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>
              <a:spcAft>
                <a:spcPts val="800"/>
              </a:spcAft>
              <a:defRPr/>
            </a:pPr>
            <a:r>
              <a:rPr lang="id-ID" sz="3733" b="1" dirty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TENGKU SYAHDANA </a:t>
            </a:r>
            <a:endParaRPr lang="en-US" sz="3733" b="1" dirty="0">
              <a:solidFill>
                <a:srgbClr val="002060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algn="ctr">
              <a:defRPr/>
            </a:pPr>
            <a:r>
              <a:rPr lang="id-ID" sz="2400" b="1" dirty="0">
                <a:solidFill>
                  <a:srgbClr val="002060"/>
                </a:solidFill>
                <a:latin typeface="Rod" panose="02030509050101010101" pitchFamily="49" charset="-79"/>
                <a:cs typeface="Rod" panose="02030509050101010101" pitchFamily="49" charset="-79"/>
              </a:rPr>
              <a:t>Kepala Bagian Perencanaan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04E92E-1C81-4480-A8B5-92BCE1C54A80}"/>
              </a:ext>
            </a:extLst>
          </p:cNvPr>
          <p:cNvSpPr txBox="1"/>
          <p:nvPr/>
        </p:nvSpPr>
        <p:spPr>
          <a:xfrm>
            <a:off x="7518401" y="6078300"/>
            <a:ext cx="5130140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33" dirty="0">
                <a:solidFill>
                  <a:srgbClr val="7030A0"/>
                </a:solidFill>
                <a:latin typeface="AR CHRISTY" panose="02000000000000000000" pitchFamily="2" charset="0"/>
              </a:rPr>
              <a:t>DITJEN </a:t>
            </a:r>
            <a:endParaRPr lang="id-ID" sz="2133" dirty="0">
              <a:solidFill>
                <a:srgbClr val="7030A0"/>
              </a:solidFill>
              <a:latin typeface="AR CHRISTY" panose="02000000000000000000" pitchFamily="2" charset="0"/>
            </a:endParaRPr>
          </a:p>
          <a:p>
            <a:pPr algn="ctr"/>
            <a:r>
              <a:rPr lang="en-US" sz="2133" dirty="0">
                <a:solidFill>
                  <a:srgbClr val="7030A0"/>
                </a:solidFill>
                <a:latin typeface="AR CHRISTY" panose="02000000000000000000" pitchFamily="2" charset="0"/>
              </a:rPr>
              <a:t>BINA ADMINISTRASI KEWILAYAHAN</a:t>
            </a:r>
          </a:p>
        </p:txBody>
      </p:sp>
      <p:sp>
        <p:nvSpPr>
          <p:cNvPr id="15" name="Text Box 17">
            <a:extLst>
              <a:ext uri="{FF2B5EF4-FFF2-40B4-BE49-F238E27FC236}">
                <a16:creationId xmlns:a16="http://schemas.microsoft.com/office/drawing/2014/main" id="{E1465362-A1A3-4005-A8C5-3907845E3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0368" y="1078744"/>
            <a:ext cx="3857968" cy="82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512000" anchor="ctr"/>
          <a:lstStyle/>
          <a:p>
            <a:pPr algn="ctr" eaLnBrk="1" hangingPunct="1">
              <a:defRPr/>
            </a:pPr>
            <a:r>
              <a:rPr lang="id-ID" sz="800" spc="23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Century Gothic"/>
                <a:cs typeface="Century Gothic"/>
              </a:rPr>
              <a:t>DIREKTORAT JENDERAL BINA </a:t>
            </a:r>
          </a:p>
          <a:p>
            <a:pPr algn="ctr" eaLnBrk="1" hangingPunct="1">
              <a:defRPr/>
            </a:pPr>
            <a:r>
              <a:rPr lang="id-ID" sz="800" spc="231" dirty="0">
                <a:ln>
                  <a:solidFill>
                    <a:schemeClr val="tx1"/>
                  </a:solidFill>
                </a:ln>
                <a:solidFill>
                  <a:srgbClr val="000000"/>
                </a:solidFill>
                <a:latin typeface="Century Gothic"/>
                <a:cs typeface="Century Gothic"/>
              </a:rPr>
              <a:t>ADMINISTRASI KEWILAYAHAN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C5C2833-00FC-4808-B9DD-C66A22270C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472" y="4863104"/>
            <a:ext cx="1611928" cy="16050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104">
            <a:extLst>
              <a:ext uri="{FF2B5EF4-FFF2-40B4-BE49-F238E27FC236}">
                <a16:creationId xmlns:a16="http://schemas.microsoft.com/office/drawing/2014/main" id="{49909E82-9C66-4C96-BD1C-25C6E3962955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930" y="5189507"/>
            <a:ext cx="4277783" cy="168041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06" name="3D Model 105">
                <a:extLst>
                  <a:ext uri="{FF2B5EF4-FFF2-40B4-BE49-F238E27FC236}">
                    <a16:creationId xmlns:a16="http://schemas.microsoft.com/office/drawing/2014/main" id="{463B9BC0-E157-43A6-A2E3-5869DD63F92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40262885"/>
                  </p:ext>
                </p:extLst>
              </p:nvPr>
            </p:nvGraphicFramePr>
            <p:xfrm>
              <a:off x="9551540" y="2173439"/>
              <a:ext cx="3172717" cy="419374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06" name="3D Model 105">
                <a:extLst>
                  <a:ext uri="{FF2B5EF4-FFF2-40B4-BE49-F238E27FC236}">
                    <a16:creationId xmlns:a16="http://schemas.microsoft.com/office/drawing/2014/main" id="{463B9BC0-E157-43A6-A2E3-5869DD63F92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51540" y="2173439"/>
                <a:ext cx="3172717" cy="4193740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Rectangle 18"/>
          <p:cNvSpPr/>
          <p:nvPr/>
        </p:nvSpPr>
        <p:spPr>
          <a:xfrm>
            <a:off x="3343623" y="-11539"/>
            <a:ext cx="67681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dirty="0">
                <a:solidFill>
                  <a:schemeClr val="tx2"/>
                </a:solidFill>
                <a:latin typeface="AR CHRISTY" panose="02000000000000000000" pitchFamily="2" charset="0"/>
              </a:rPr>
              <a:t>indikator kinerja utama, program 2019</a:t>
            </a:r>
          </a:p>
        </p:txBody>
      </p:sp>
      <p:grpSp>
        <p:nvGrpSpPr>
          <p:cNvPr id="39" name="Shape 15">
            <a:extLst>
              <a:ext uri="{FF2B5EF4-FFF2-40B4-BE49-F238E27FC236}">
                <a16:creationId xmlns:a16="http://schemas.microsoft.com/office/drawing/2014/main" id="{8C534C55-152A-4850-9AD7-957318D151DF}"/>
              </a:ext>
            </a:extLst>
          </p:cNvPr>
          <p:cNvGrpSpPr/>
          <p:nvPr/>
        </p:nvGrpSpPr>
        <p:grpSpPr>
          <a:xfrm>
            <a:off x="0" y="-47036"/>
            <a:ext cx="12192000" cy="171803"/>
            <a:chOff x="0" y="0"/>
            <a:chExt cx="9144000" cy="248304"/>
          </a:xfrm>
        </p:grpSpPr>
        <p:sp>
          <p:nvSpPr>
            <p:cNvPr id="40" name="Shape 16">
              <a:extLst>
                <a:ext uri="{FF2B5EF4-FFF2-40B4-BE49-F238E27FC236}">
                  <a16:creationId xmlns:a16="http://schemas.microsoft.com/office/drawing/2014/main" id="{AECCAD95-ED0B-43AE-AD78-2DF73E0138E9}"/>
                </a:ext>
              </a:extLst>
            </p:cNvPr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Shape 17">
              <a:extLst>
                <a:ext uri="{FF2B5EF4-FFF2-40B4-BE49-F238E27FC236}">
                  <a16:creationId xmlns:a16="http://schemas.microsoft.com/office/drawing/2014/main" id="{0529CE70-8F07-499F-94E7-14E9FF8DDEF1}"/>
                </a:ext>
              </a:extLst>
            </p:cNvPr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Shape 13">
            <a:extLst>
              <a:ext uri="{FF2B5EF4-FFF2-40B4-BE49-F238E27FC236}">
                <a16:creationId xmlns:a16="http://schemas.microsoft.com/office/drawing/2014/main" id="{D03B8AA6-56F4-478F-BEBA-7756D10807F2}"/>
              </a:ext>
            </a:extLst>
          </p:cNvPr>
          <p:cNvSpPr/>
          <p:nvPr/>
        </p:nvSpPr>
        <p:spPr>
          <a:xfrm>
            <a:off x="0" y="6662250"/>
            <a:ext cx="12192000" cy="195749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51B9D4D-858E-486E-91E7-E6CB8C34C5F9}"/>
              </a:ext>
            </a:extLst>
          </p:cNvPr>
          <p:cNvGrpSpPr/>
          <p:nvPr/>
        </p:nvGrpSpPr>
        <p:grpSpPr>
          <a:xfrm>
            <a:off x="-11594" y="458315"/>
            <a:ext cx="12203594" cy="1835886"/>
            <a:chOff x="3353539" y="966089"/>
            <a:chExt cx="4876061" cy="1035010"/>
          </a:xfrm>
        </p:grpSpPr>
        <p:sp>
          <p:nvSpPr>
            <p:cNvPr id="15" name="Round Same Side Corner Rectangle 4">
              <a:extLst>
                <a:ext uri="{FF2B5EF4-FFF2-40B4-BE49-F238E27FC236}">
                  <a16:creationId xmlns:a16="http://schemas.microsoft.com/office/drawing/2014/main" id="{A39D0AAF-2D16-4CF4-B643-A575E4D278A9}"/>
                </a:ext>
              </a:extLst>
            </p:cNvPr>
            <p:cNvSpPr/>
            <p:nvPr/>
          </p:nvSpPr>
          <p:spPr>
            <a:xfrm>
              <a:off x="3353539" y="1060562"/>
              <a:ext cx="4876061" cy="268725"/>
            </a:xfrm>
            <a:prstGeom prst="round2Same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Round Same Side Corner Rectangle 5">
              <a:extLst>
                <a:ext uri="{FF2B5EF4-FFF2-40B4-BE49-F238E27FC236}">
                  <a16:creationId xmlns:a16="http://schemas.microsoft.com/office/drawing/2014/main" id="{6E066A30-53A1-4011-8669-58E401FD5931}"/>
                </a:ext>
              </a:extLst>
            </p:cNvPr>
            <p:cNvSpPr/>
            <p:nvPr/>
          </p:nvSpPr>
          <p:spPr>
            <a:xfrm rot="10800000">
              <a:off x="3353539" y="1329287"/>
              <a:ext cx="4876061" cy="671812"/>
            </a:xfrm>
            <a:prstGeom prst="round2SameRect">
              <a:avLst>
                <a:gd name="adj1" fmla="val 4584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olded Corner 6">
              <a:extLst>
                <a:ext uri="{FF2B5EF4-FFF2-40B4-BE49-F238E27FC236}">
                  <a16:creationId xmlns:a16="http://schemas.microsoft.com/office/drawing/2014/main" id="{DF66484D-31C5-4B4C-8D81-64F7EDB1530F}"/>
                </a:ext>
              </a:extLst>
            </p:cNvPr>
            <p:cNvSpPr/>
            <p:nvPr/>
          </p:nvSpPr>
          <p:spPr>
            <a:xfrm>
              <a:off x="3488985" y="1329287"/>
              <a:ext cx="4641286" cy="638221"/>
            </a:xfrm>
            <a:prstGeom prst="foldedCorner">
              <a:avLst>
                <a:gd name="adj" fmla="val 35049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38100" dir="2700000" sx="98000" sy="98000" algn="tl" rotWithShape="0">
                <a:schemeClr val="tx1">
                  <a:lumMod val="75000"/>
                  <a:lumOff val="25000"/>
                  <a:alpha val="8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F9274256-2068-4E61-8EE5-A14299E39AE9}"/>
                </a:ext>
              </a:extLst>
            </p:cNvPr>
            <p:cNvSpPr/>
            <p:nvPr/>
          </p:nvSpPr>
          <p:spPr>
            <a:xfrm>
              <a:off x="4169986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Rounded Rectangle 7">
              <a:extLst>
                <a:ext uri="{FF2B5EF4-FFF2-40B4-BE49-F238E27FC236}">
                  <a16:creationId xmlns:a16="http://schemas.microsoft.com/office/drawing/2014/main" id="{8C7FE21B-7B66-4441-A6E0-922A670F573B}"/>
                </a:ext>
              </a:extLst>
            </p:cNvPr>
            <p:cNvSpPr/>
            <p:nvPr/>
          </p:nvSpPr>
          <p:spPr>
            <a:xfrm>
              <a:off x="4260284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D5EE734-16A3-4E04-A7E2-585005AACCC4}"/>
                </a:ext>
              </a:extLst>
            </p:cNvPr>
            <p:cNvSpPr/>
            <p:nvPr/>
          </p:nvSpPr>
          <p:spPr>
            <a:xfrm>
              <a:off x="4750146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Rounded Rectangle 12">
              <a:extLst>
                <a:ext uri="{FF2B5EF4-FFF2-40B4-BE49-F238E27FC236}">
                  <a16:creationId xmlns:a16="http://schemas.microsoft.com/office/drawing/2014/main" id="{FE96A49A-71FF-42C8-A519-1C6AAA1F9351}"/>
                </a:ext>
              </a:extLst>
            </p:cNvPr>
            <p:cNvSpPr/>
            <p:nvPr/>
          </p:nvSpPr>
          <p:spPr>
            <a:xfrm>
              <a:off x="4840444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5A6D9B5-7AA0-4414-9AD5-1249872537EA}"/>
                </a:ext>
              </a:extLst>
            </p:cNvPr>
            <p:cNvSpPr/>
            <p:nvPr/>
          </p:nvSpPr>
          <p:spPr>
            <a:xfrm>
              <a:off x="5330306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Rounded Rectangle 15">
              <a:extLst>
                <a:ext uri="{FF2B5EF4-FFF2-40B4-BE49-F238E27FC236}">
                  <a16:creationId xmlns:a16="http://schemas.microsoft.com/office/drawing/2014/main" id="{31637017-2552-4E43-8503-132AC7BB7C54}"/>
                </a:ext>
              </a:extLst>
            </p:cNvPr>
            <p:cNvSpPr/>
            <p:nvPr/>
          </p:nvSpPr>
          <p:spPr>
            <a:xfrm>
              <a:off x="5420604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F26035C-9777-4A54-A401-8C4E6477E772}"/>
                </a:ext>
              </a:extLst>
            </p:cNvPr>
            <p:cNvSpPr/>
            <p:nvPr/>
          </p:nvSpPr>
          <p:spPr>
            <a:xfrm>
              <a:off x="5910465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Rounded Rectangle 18">
              <a:extLst>
                <a:ext uri="{FF2B5EF4-FFF2-40B4-BE49-F238E27FC236}">
                  <a16:creationId xmlns:a16="http://schemas.microsoft.com/office/drawing/2014/main" id="{2D6C3063-CD03-4A51-BE47-FBB6111A27C4}"/>
                </a:ext>
              </a:extLst>
            </p:cNvPr>
            <p:cNvSpPr/>
            <p:nvPr/>
          </p:nvSpPr>
          <p:spPr>
            <a:xfrm>
              <a:off x="6000764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DC5F940-E6F4-4CD2-82D2-FC46426C40A1}"/>
                </a:ext>
              </a:extLst>
            </p:cNvPr>
            <p:cNvSpPr/>
            <p:nvPr/>
          </p:nvSpPr>
          <p:spPr>
            <a:xfrm>
              <a:off x="6490625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Rounded Rectangle 21">
              <a:extLst>
                <a:ext uri="{FF2B5EF4-FFF2-40B4-BE49-F238E27FC236}">
                  <a16:creationId xmlns:a16="http://schemas.microsoft.com/office/drawing/2014/main" id="{F5BDFFE3-285D-47BE-96B0-555ECA88CEF6}"/>
                </a:ext>
              </a:extLst>
            </p:cNvPr>
            <p:cNvSpPr/>
            <p:nvPr/>
          </p:nvSpPr>
          <p:spPr>
            <a:xfrm>
              <a:off x="6580924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09C6FDD5-A2B7-4318-8AF8-FB413BE264D3}"/>
                </a:ext>
              </a:extLst>
            </p:cNvPr>
            <p:cNvSpPr/>
            <p:nvPr/>
          </p:nvSpPr>
          <p:spPr>
            <a:xfrm>
              <a:off x="7070781" y="1094222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Rounded Rectangle 24">
              <a:extLst>
                <a:ext uri="{FF2B5EF4-FFF2-40B4-BE49-F238E27FC236}">
                  <a16:creationId xmlns:a16="http://schemas.microsoft.com/office/drawing/2014/main" id="{C00FC460-E5D4-4DDD-9DBA-639C2A74E577}"/>
                </a:ext>
              </a:extLst>
            </p:cNvPr>
            <p:cNvSpPr/>
            <p:nvPr/>
          </p:nvSpPr>
          <p:spPr>
            <a:xfrm>
              <a:off x="7161080" y="972457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 Placeholder 3">
              <a:extLst>
                <a:ext uri="{FF2B5EF4-FFF2-40B4-BE49-F238E27FC236}">
                  <a16:creationId xmlns:a16="http://schemas.microsoft.com/office/drawing/2014/main" id="{FC6A0928-21F0-46DC-AA81-7BC98E2C0B1F}"/>
                </a:ext>
              </a:extLst>
            </p:cNvPr>
            <p:cNvSpPr txBox="1">
              <a:spLocks/>
            </p:cNvSpPr>
            <p:nvPr/>
          </p:nvSpPr>
          <p:spPr>
            <a:xfrm>
              <a:off x="3600591" y="1348305"/>
              <a:ext cx="4207833" cy="624650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457200" indent="-457200">
                <a:buFont typeface="+mj-lt"/>
                <a:buAutoNum type="arabicPeriod"/>
              </a:pPr>
              <a:r>
                <a:rPr lang="id-ID" sz="2100" dirty="0">
                  <a:solidFill>
                    <a:srgbClr val="FF0000"/>
                  </a:solidFill>
                </a:rPr>
                <a:t> </a:t>
              </a:r>
              <a:r>
                <a:rPr lang="id-ID" sz="2400" dirty="0">
                  <a:solidFill>
                    <a:srgbClr val="FF0000"/>
                  </a:solidFill>
                  <a:latin typeface="AR ESSENCE" panose="02000000000000000000" pitchFamily="2" charset="0"/>
                </a:rPr>
                <a:t>Meningkatnya kualitas pelayanan publik dalam penyelenggaraan pembangunan  daerah;</a:t>
              </a:r>
            </a:p>
            <a:p>
              <a:pPr marL="266700" indent="-266700">
                <a:buFont typeface="+mj-lt"/>
                <a:buAutoNum type="arabicPeriod"/>
              </a:pPr>
              <a:r>
                <a:rPr lang="id-ID" sz="2400" dirty="0">
                  <a:solidFill>
                    <a:srgbClr val="FF0000"/>
                  </a:solidFill>
                  <a:latin typeface="AR ESSENCE" panose="02000000000000000000" pitchFamily="2" charset="0"/>
                </a:rPr>
                <a:t>Menguatnya peran gubernur sebagai wakil pemerintah dalam pelaksanaan koordinasi pembinaan dan pengawasan penyelenggaraan pemerintahan di daerah.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91FB27F9-4BBB-4D37-843D-477C53B92800}"/>
                </a:ext>
              </a:extLst>
            </p:cNvPr>
            <p:cNvSpPr/>
            <p:nvPr/>
          </p:nvSpPr>
          <p:spPr>
            <a:xfrm>
              <a:off x="7658534" y="1087854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Rounded Rectangle 24">
              <a:extLst>
                <a:ext uri="{FF2B5EF4-FFF2-40B4-BE49-F238E27FC236}">
                  <a16:creationId xmlns:a16="http://schemas.microsoft.com/office/drawing/2014/main" id="{B84DB907-CDCB-4870-90A1-22BBB2B15F8A}"/>
                </a:ext>
              </a:extLst>
            </p:cNvPr>
            <p:cNvSpPr/>
            <p:nvPr/>
          </p:nvSpPr>
          <p:spPr>
            <a:xfrm>
              <a:off x="7748833" y="966089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96C40A46-C638-4E72-9113-0748F121586F}"/>
                </a:ext>
              </a:extLst>
            </p:cNvPr>
            <p:cNvSpPr/>
            <p:nvPr/>
          </p:nvSpPr>
          <p:spPr>
            <a:xfrm>
              <a:off x="3600591" y="1100451"/>
              <a:ext cx="361190" cy="67181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Rounded Rectangle 24">
              <a:extLst>
                <a:ext uri="{FF2B5EF4-FFF2-40B4-BE49-F238E27FC236}">
                  <a16:creationId xmlns:a16="http://schemas.microsoft.com/office/drawing/2014/main" id="{3CFB4747-3353-43EA-AB0D-8AFC3BE377FD}"/>
                </a:ext>
              </a:extLst>
            </p:cNvPr>
            <p:cNvSpPr/>
            <p:nvPr/>
          </p:nvSpPr>
          <p:spPr>
            <a:xfrm>
              <a:off x="3690890" y="978686"/>
              <a:ext cx="180595" cy="167953"/>
            </a:xfrm>
            <a:prstGeom prst="roundRect">
              <a:avLst>
                <a:gd name="adj" fmla="val 38542"/>
              </a:avLst>
            </a:prstGeom>
            <a:gradFill>
              <a:gsLst>
                <a:gs pos="2000">
                  <a:schemeClr val="tx1">
                    <a:lumMod val="50000"/>
                    <a:lumOff val="50000"/>
                  </a:schemeClr>
                </a:gs>
                <a:gs pos="100000">
                  <a:schemeClr val="bg1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075F74E-3FA8-45CA-980C-FB53A8C6F0B2}"/>
              </a:ext>
            </a:extLst>
          </p:cNvPr>
          <p:cNvGrpSpPr/>
          <p:nvPr/>
        </p:nvGrpSpPr>
        <p:grpSpPr>
          <a:xfrm>
            <a:off x="1806165" y="2319773"/>
            <a:ext cx="1537842" cy="851664"/>
            <a:chOff x="10903175" y="1451508"/>
            <a:chExt cx="4107041" cy="1886987"/>
          </a:xfrm>
        </p:grpSpPr>
        <p:sp>
          <p:nvSpPr>
            <p:cNvPr id="46" name="Pentagon 25">
              <a:extLst>
                <a:ext uri="{FF2B5EF4-FFF2-40B4-BE49-F238E27FC236}">
                  <a16:creationId xmlns:a16="http://schemas.microsoft.com/office/drawing/2014/main" id="{3528C767-24EC-4FA8-94A9-4BBF1AF8EF3A}"/>
                </a:ext>
              </a:extLst>
            </p:cNvPr>
            <p:cNvSpPr/>
            <p:nvPr/>
          </p:nvSpPr>
          <p:spPr>
            <a:xfrm rot="5400000">
              <a:off x="12013203" y="562279"/>
              <a:ext cx="1886987" cy="3665446"/>
            </a:xfrm>
            <a:prstGeom prst="homePlate">
              <a:avLst/>
            </a:prstGeom>
            <a:solidFill>
              <a:srgbClr val="C1301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13CEE52-BC89-4238-AA31-8A6D023BE578}"/>
                </a:ext>
              </a:extLst>
            </p:cNvPr>
            <p:cNvSpPr/>
            <p:nvPr/>
          </p:nvSpPr>
          <p:spPr>
            <a:xfrm>
              <a:off x="10903175" y="1554828"/>
              <a:ext cx="4107041" cy="220581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C1301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146DFB15-F998-446F-88FA-1881F14C61DA}"/>
                </a:ext>
              </a:extLst>
            </p:cNvPr>
            <p:cNvGrpSpPr/>
            <p:nvPr/>
          </p:nvGrpSpPr>
          <p:grpSpPr>
            <a:xfrm>
              <a:off x="10903175" y="1776801"/>
              <a:ext cx="4107041" cy="81428"/>
              <a:chOff x="391944" y="3179782"/>
              <a:chExt cx="2158768" cy="124639"/>
            </a:xfrm>
            <a:solidFill>
              <a:srgbClr val="C13018">
                <a:lumMod val="50000"/>
              </a:srgbClr>
            </a:solidFill>
          </p:grpSpPr>
          <p:sp>
            <p:nvSpPr>
              <p:cNvPr id="51" name="Right Triangle 50">
                <a:extLst>
                  <a:ext uri="{FF2B5EF4-FFF2-40B4-BE49-F238E27FC236}">
                    <a16:creationId xmlns:a16="http://schemas.microsoft.com/office/drawing/2014/main" id="{C2C913AF-4F95-4537-8EB9-C05DD86A7D22}"/>
                  </a:ext>
                </a:extLst>
              </p:cNvPr>
              <p:cNvSpPr/>
              <p:nvPr/>
            </p:nvSpPr>
            <p:spPr>
              <a:xfrm flipH="1" flipV="1">
                <a:off x="391944" y="3179782"/>
                <a:ext cx="116057" cy="124639"/>
              </a:xfrm>
              <a:prstGeom prst="rtTriangl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2" name="Right Triangle 51">
                <a:extLst>
                  <a:ext uri="{FF2B5EF4-FFF2-40B4-BE49-F238E27FC236}">
                    <a16:creationId xmlns:a16="http://schemas.microsoft.com/office/drawing/2014/main" id="{EFE893BF-DC25-4F8F-8022-57D24EEA0B6E}"/>
                  </a:ext>
                </a:extLst>
              </p:cNvPr>
              <p:cNvSpPr/>
              <p:nvPr/>
            </p:nvSpPr>
            <p:spPr>
              <a:xfrm flipV="1">
                <a:off x="2434655" y="3179782"/>
                <a:ext cx="116057" cy="124639"/>
              </a:xfrm>
              <a:prstGeom prst="rtTriangl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8AF994C-F6CA-4673-95FB-C718FEA15B1F}"/>
                </a:ext>
              </a:extLst>
            </p:cNvPr>
            <p:cNvSpPr/>
            <p:nvPr/>
          </p:nvSpPr>
          <p:spPr>
            <a:xfrm>
              <a:off x="11344767" y="1903635"/>
              <a:ext cx="3444650" cy="4453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IKU</a:t>
              </a:r>
            </a:p>
          </p:txBody>
        </p:sp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7EBBAED1-D1BE-408C-9FF9-145B55C90252}"/>
              </a:ext>
            </a:extLst>
          </p:cNvPr>
          <p:cNvSpPr/>
          <p:nvPr/>
        </p:nvSpPr>
        <p:spPr>
          <a:xfrm>
            <a:off x="43178" y="3129744"/>
            <a:ext cx="5173362" cy="230832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Jumlah daerah yang memiliki PTSP yang Prima dengan target 75 daerah;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Penyediaan layanan dasar bidang ketentraman dan ketertiban umum sesuai SPM dengan target 60 %;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Penyediaan layanan dasar bidang penanggulangan bencana dan bahaya kebakaran sesuai SPM dengan target 50 %;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sv-SE" sz="1600" dirty="0"/>
              <a:t>Persentase  kinerja peran Gubernur sebagai Wakil Pemerintah</a:t>
            </a:r>
            <a:r>
              <a:rPr lang="id-ID" sz="1600" dirty="0"/>
              <a:t> dengan target 70 berkinerja baik.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FFEDDAEE-F76C-4C33-8DA0-0514B2AADA8D}"/>
              </a:ext>
            </a:extLst>
          </p:cNvPr>
          <p:cNvGrpSpPr/>
          <p:nvPr/>
        </p:nvGrpSpPr>
        <p:grpSpPr>
          <a:xfrm>
            <a:off x="8262155" y="2294202"/>
            <a:ext cx="1537842" cy="851664"/>
            <a:chOff x="10903175" y="1451508"/>
            <a:chExt cx="4107041" cy="1886987"/>
          </a:xfrm>
        </p:grpSpPr>
        <p:sp>
          <p:nvSpPr>
            <p:cNvPr id="73" name="Pentagon 25">
              <a:extLst>
                <a:ext uri="{FF2B5EF4-FFF2-40B4-BE49-F238E27FC236}">
                  <a16:creationId xmlns:a16="http://schemas.microsoft.com/office/drawing/2014/main" id="{B6BC090F-A83F-4070-8311-5733BF41CE10}"/>
                </a:ext>
              </a:extLst>
            </p:cNvPr>
            <p:cNvSpPr/>
            <p:nvPr/>
          </p:nvSpPr>
          <p:spPr>
            <a:xfrm rot="5400000">
              <a:off x="12013203" y="562279"/>
              <a:ext cx="1886987" cy="3665446"/>
            </a:xfrm>
            <a:prstGeom prst="homePlate">
              <a:avLst/>
            </a:prstGeom>
            <a:solidFill>
              <a:srgbClr val="C13018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AC9273C7-8961-40FF-B990-978F5FDD2346}"/>
                </a:ext>
              </a:extLst>
            </p:cNvPr>
            <p:cNvSpPr/>
            <p:nvPr/>
          </p:nvSpPr>
          <p:spPr>
            <a:xfrm>
              <a:off x="10903175" y="1554828"/>
              <a:ext cx="4107041" cy="220581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4400" b="1" i="0" u="none" strike="noStrike" kern="0" cap="none" spc="0" normalizeH="0" baseline="0" noProof="0" dirty="0">
                <a:ln>
                  <a:noFill/>
                </a:ln>
                <a:solidFill>
                  <a:srgbClr val="C13018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21FD424D-AB9A-4942-B455-3074D0F98860}"/>
                </a:ext>
              </a:extLst>
            </p:cNvPr>
            <p:cNvGrpSpPr/>
            <p:nvPr/>
          </p:nvGrpSpPr>
          <p:grpSpPr>
            <a:xfrm>
              <a:off x="10903175" y="1776801"/>
              <a:ext cx="4107041" cy="81428"/>
              <a:chOff x="391944" y="3179782"/>
              <a:chExt cx="2158768" cy="124639"/>
            </a:xfrm>
            <a:solidFill>
              <a:srgbClr val="C13018">
                <a:lumMod val="50000"/>
              </a:srgbClr>
            </a:solidFill>
          </p:grpSpPr>
          <p:sp>
            <p:nvSpPr>
              <p:cNvPr id="77" name="Right Triangle 76">
                <a:extLst>
                  <a:ext uri="{FF2B5EF4-FFF2-40B4-BE49-F238E27FC236}">
                    <a16:creationId xmlns:a16="http://schemas.microsoft.com/office/drawing/2014/main" id="{D16D7BFB-D43A-479D-8ECD-E1DB9646BC44}"/>
                  </a:ext>
                </a:extLst>
              </p:cNvPr>
              <p:cNvSpPr/>
              <p:nvPr/>
            </p:nvSpPr>
            <p:spPr>
              <a:xfrm flipH="1" flipV="1">
                <a:off x="391944" y="3179782"/>
                <a:ext cx="116057" cy="124639"/>
              </a:xfrm>
              <a:prstGeom prst="rtTriangl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8" name="Right Triangle 77">
                <a:extLst>
                  <a:ext uri="{FF2B5EF4-FFF2-40B4-BE49-F238E27FC236}">
                    <a16:creationId xmlns:a16="http://schemas.microsoft.com/office/drawing/2014/main" id="{910414A7-D63E-4679-BA4E-F0CEDAD53AD8}"/>
                  </a:ext>
                </a:extLst>
              </p:cNvPr>
              <p:cNvSpPr/>
              <p:nvPr/>
            </p:nvSpPr>
            <p:spPr>
              <a:xfrm flipV="1">
                <a:off x="2434655" y="3179782"/>
                <a:ext cx="116057" cy="124639"/>
              </a:xfrm>
              <a:prstGeom prst="rtTriangle">
                <a:avLst/>
              </a:prstGeom>
              <a:grpFill/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13F7D3D2-4ECB-46C5-82CB-4BAF84E39720}"/>
                </a:ext>
              </a:extLst>
            </p:cNvPr>
            <p:cNvSpPr/>
            <p:nvPr/>
          </p:nvSpPr>
          <p:spPr>
            <a:xfrm>
              <a:off x="11344767" y="1903635"/>
              <a:ext cx="3444650" cy="8183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IKP</a:t>
              </a:r>
            </a:p>
          </p:txBody>
        </p: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5FDCF303-FE33-48E1-BB5E-D95782F89694}"/>
              </a:ext>
            </a:extLst>
          </p:cNvPr>
          <p:cNvSpPr/>
          <p:nvPr/>
        </p:nvSpPr>
        <p:spPr>
          <a:xfrm>
            <a:off x="5613752" y="3063235"/>
            <a:ext cx="6369718" cy="35394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82563" indent="-182563" algn="just">
              <a:buFont typeface="+mj-lt"/>
              <a:buAutoNum type="arabicPeriod"/>
            </a:pPr>
            <a:r>
              <a:rPr lang="nn-NO" sz="1600" dirty="0"/>
              <a:t>Penerapan kebijakan pelayanan publik di daerah</a:t>
            </a:r>
            <a:r>
              <a:rPr lang="id-ID" sz="1600" dirty="0"/>
              <a:t> dengan target 60 kab/kota;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sv-SE" sz="1600" dirty="0"/>
              <a:t>Persentase kinerja peran Gubernur sebagai Wakil Pemerintah</a:t>
            </a:r>
            <a:r>
              <a:rPr lang="id-ID" sz="1600" dirty="0"/>
              <a:t> dengan target 70 berkinerja baik;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Jumlah daerah yang memiliki PTSP yang Prima dengan target 75 daerah;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pt-BR" sz="1600" dirty="0"/>
              <a:t>Tertibnya penataan wilayah administrasi batas antar daerah </a:t>
            </a:r>
            <a:r>
              <a:rPr lang="id-ID" sz="1600" dirty="0"/>
              <a:t> dengan target 50 segmen;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Peningkatan efektivitas  kerjasama perbatasan antar negara  di 3 (tiga) negara tetangga di kawasan perbatasan wilayah darat dengan target 6 Kesepakatan;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Penyediaan layanan dasar bidang ketentraman dan ketertiban umum sesuai SPM dengan target 60 %;</a:t>
            </a:r>
          </a:p>
          <a:p>
            <a:pPr marL="182563" indent="-182563" algn="just">
              <a:buFont typeface="+mj-lt"/>
              <a:buAutoNum type="arabicPeriod"/>
            </a:pPr>
            <a:r>
              <a:rPr lang="id-ID" sz="1600" dirty="0"/>
              <a:t>Penyediaan layanan dasar bidang penanggulangan bencana dan bahaya kebakaran sesuai SPM  dengan target 50 %.</a:t>
            </a:r>
          </a:p>
        </p:txBody>
      </p:sp>
    </p:spTree>
    <p:extLst>
      <p:ext uri="{BB962C8B-B14F-4D97-AF65-F5344CB8AC3E}">
        <p14:creationId xmlns:p14="http://schemas.microsoft.com/office/powerpoint/2010/main" val="907671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B00A2147-DF95-41FA-B29F-B7E92C6BCFB4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930" y="5189507"/>
            <a:ext cx="4277783" cy="168041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2" name="3D Model 31">
                <a:extLst>
                  <a:ext uri="{FF2B5EF4-FFF2-40B4-BE49-F238E27FC236}">
                    <a16:creationId xmlns:a16="http://schemas.microsoft.com/office/drawing/2014/main" id="{91C621C8-B1F2-468F-9633-41C66C039AE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82574830"/>
                  </p:ext>
                </p:extLst>
              </p:nvPr>
            </p:nvGraphicFramePr>
            <p:xfrm>
              <a:off x="9509536" y="2173439"/>
              <a:ext cx="3172717" cy="419374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2" name="3D Model 31">
                <a:extLst>
                  <a:ext uri="{FF2B5EF4-FFF2-40B4-BE49-F238E27FC236}">
                    <a16:creationId xmlns:a16="http://schemas.microsoft.com/office/drawing/2014/main" id="{91C621C8-B1F2-468F-9633-41C66C039AE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09536" y="2173439"/>
                <a:ext cx="3172717" cy="4193740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Rectangle 18"/>
          <p:cNvSpPr/>
          <p:nvPr/>
        </p:nvSpPr>
        <p:spPr>
          <a:xfrm>
            <a:off x="2374900" y="140643"/>
            <a:ext cx="82237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>
                <a:solidFill>
                  <a:schemeClr val="tx2"/>
                </a:solidFill>
                <a:latin typeface="AR CHRISTY" panose="02000000000000000000" pitchFamily="2" charset="0"/>
              </a:rPr>
              <a:t>PROGRAM DAN SASARAN KEGIATAN TAHUN 2020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D45D293-7DF6-4370-AA2B-2DBD1A2BF0B9}"/>
              </a:ext>
            </a:extLst>
          </p:cNvPr>
          <p:cNvCxnSpPr>
            <a:cxnSpLocks/>
          </p:cNvCxnSpPr>
          <p:nvPr/>
        </p:nvCxnSpPr>
        <p:spPr>
          <a:xfrm>
            <a:off x="2865283" y="1094347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Subtitle 2">
            <a:extLst>
              <a:ext uri="{FF2B5EF4-FFF2-40B4-BE49-F238E27FC236}">
                <a16:creationId xmlns:a16="http://schemas.microsoft.com/office/drawing/2014/main" id="{75F2EFB5-69E6-4459-B1DC-295E535FF807}"/>
              </a:ext>
            </a:extLst>
          </p:cNvPr>
          <p:cNvSpPr txBox="1">
            <a:spLocks/>
          </p:cNvSpPr>
          <p:nvPr/>
        </p:nvSpPr>
        <p:spPr>
          <a:xfrm>
            <a:off x="267481" y="771181"/>
            <a:ext cx="2952159" cy="743348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STRATEGIS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D5F7061-4C14-49CA-A6EF-FF7BAABE94F1}"/>
              </a:ext>
            </a:extLst>
          </p:cNvPr>
          <p:cNvSpPr/>
          <p:nvPr/>
        </p:nvSpPr>
        <p:spPr>
          <a:xfrm>
            <a:off x="4043287" y="780825"/>
            <a:ext cx="69618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v-SE" dirty="0">
                <a:solidFill>
                  <a:srgbClr val="FF0000"/>
                </a:solidFill>
                <a:latin typeface="Comic Sans MS" panose="030F0702030302020204" pitchFamily="66" charset="0"/>
              </a:rPr>
              <a:t>MENINGKATNYA</a:t>
            </a:r>
            <a:r>
              <a:rPr lang="sv-SE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sv-SE" dirty="0">
                <a:solidFill>
                  <a:srgbClr val="FF0000"/>
                </a:solidFill>
                <a:latin typeface="Comic Sans MS" panose="030F0702030302020204" pitchFamily="66" charset="0"/>
              </a:rPr>
              <a:t>KUALITAS PENYELENGGARAAN TRANTIBUMLINMAS DAN KEWILAYAHAN</a:t>
            </a:r>
            <a:endParaRPr lang="id-ID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AC08868-01F9-4136-BBF7-B514E19BC2B7}"/>
              </a:ext>
            </a:extLst>
          </p:cNvPr>
          <p:cNvCxnSpPr>
            <a:cxnSpLocks/>
          </p:cNvCxnSpPr>
          <p:nvPr/>
        </p:nvCxnSpPr>
        <p:spPr>
          <a:xfrm>
            <a:off x="2856849" y="2571024"/>
            <a:ext cx="743925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Subtitle 2">
            <a:extLst>
              <a:ext uri="{FF2B5EF4-FFF2-40B4-BE49-F238E27FC236}">
                <a16:creationId xmlns:a16="http://schemas.microsoft.com/office/drawing/2014/main" id="{68F69A8F-48CF-40E4-A71E-399F47ACCB83}"/>
              </a:ext>
            </a:extLst>
          </p:cNvPr>
          <p:cNvSpPr txBox="1">
            <a:spLocks/>
          </p:cNvSpPr>
          <p:nvPr/>
        </p:nvSpPr>
        <p:spPr>
          <a:xfrm>
            <a:off x="267481" y="2277579"/>
            <a:ext cx="2952159" cy="743348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PROGRAM 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6DC1A93-DACD-47CA-9502-ED71B9990BFC}"/>
              </a:ext>
            </a:extLst>
          </p:cNvPr>
          <p:cNvSpPr/>
          <p:nvPr/>
        </p:nvSpPr>
        <p:spPr>
          <a:xfrm>
            <a:off x="3728834" y="2280332"/>
            <a:ext cx="809435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/>
            <a:r>
              <a:rPr lang="id-ID" sz="1600" dirty="0">
                <a:solidFill>
                  <a:srgbClr val="7030A0"/>
                </a:solidFill>
                <a:latin typeface="Comic Sans MS" panose="030F0702030302020204" pitchFamily="66" charset="0"/>
              </a:rPr>
              <a:t>1. TERCIPTANYA KETENTRAMAN, KETERTIBAN UMUM DAN PERLINDUNGAN MASYARAKAT.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A72E620-9D01-46D3-B2B5-DCB231167184}"/>
              </a:ext>
            </a:extLst>
          </p:cNvPr>
          <p:cNvGrpSpPr/>
          <p:nvPr/>
        </p:nvGrpSpPr>
        <p:grpSpPr>
          <a:xfrm>
            <a:off x="267481" y="4569716"/>
            <a:ext cx="11786507" cy="1323439"/>
            <a:chOff x="164899" y="4807067"/>
            <a:chExt cx="11497320" cy="1323439"/>
          </a:xfrm>
        </p:grpSpPr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1BA061D3-CC11-49E1-B094-71E432242CEA}"/>
                </a:ext>
              </a:extLst>
            </p:cNvPr>
            <p:cNvCxnSpPr>
              <a:cxnSpLocks/>
            </p:cNvCxnSpPr>
            <p:nvPr/>
          </p:nvCxnSpPr>
          <p:spPr>
            <a:xfrm>
              <a:off x="2734315" y="5202571"/>
              <a:ext cx="682094" cy="0"/>
            </a:xfrm>
            <a:prstGeom prst="straightConnector1">
              <a:avLst/>
            </a:prstGeom>
            <a:ln w="57150">
              <a:solidFill>
                <a:schemeClr val="accent1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Subtitle 2">
              <a:extLst>
                <a:ext uri="{FF2B5EF4-FFF2-40B4-BE49-F238E27FC236}">
                  <a16:creationId xmlns:a16="http://schemas.microsoft.com/office/drawing/2014/main" id="{87F0EB06-59D8-4F9E-83C9-B59C1C5BC296}"/>
                </a:ext>
              </a:extLst>
            </p:cNvPr>
            <p:cNvSpPr txBox="1">
              <a:spLocks/>
            </p:cNvSpPr>
            <p:nvPr/>
          </p:nvSpPr>
          <p:spPr>
            <a:xfrm>
              <a:off x="164899" y="4851555"/>
              <a:ext cx="2863236" cy="743348"/>
            </a:xfrm>
            <a:prstGeom prst="rect">
              <a:avLst/>
            </a:prstGeom>
            <a:solidFill>
              <a:schemeClr val="accent2"/>
            </a:solidFill>
            <a:ln w="381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id-ID" sz="20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OUTPUT</a:t>
              </a:r>
              <a:r>
                <a:rPr lang="id-ID" sz="2000" b="1" dirty="0">
                  <a:ln w="12700">
                    <a:solidFill>
                      <a:schemeClr val="accent5"/>
                    </a:solidFill>
                    <a:prstDash val="solid"/>
                  </a:ln>
                  <a:pattFill prst="ltDnDiag">
                    <a:fgClr>
                      <a:schemeClr val="accent5">
                        <a:lumMod val="60000"/>
                        <a:lumOff val="40000"/>
                      </a:schemeClr>
                    </a:fgClr>
                    <a:bgClr>
                      <a:schemeClr val="bg1"/>
                    </a:bgClr>
                  </a:pattFill>
                  <a:latin typeface="Trebuchet MS" panose="020B0603020202020204" pitchFamily="34" charset="0"/>
                </a:rPr>
                <a:t> PROGRAM </a:t>
              </a:r>
              <a:endParaRPr lang="id-ID" sz="2000" dirty="0">
                <a:solidFill>
                  <a:schemeClr val="bg1"/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DB9A1AA-829F-4A7A-9DD2-2C872E897AC9}"/>
                </a:ext>
              </a:extLst>
            </p:cNvPr>
            <p:cNvSpPr/>
            <p:nvPr/>
          </p:nvSpPr>
          <p:spPr>
            <a:xfrm>
              <a:off x="3541328" y="4807067"/>
              <a:ext cx="8120891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66700" indent="-266700" algn="just">
                <a:buFont typeface="+mj-lt"/>
                <a:buAutoNum type="arabicPeriod"/>
              </a:pPr>
              <a:r>
                <a:rPr lang="id-ID" sz="1600" dirty="0">
                  <a:solidFill>
                    <a:srgbClr val="7030A0"/>
                  </a:solidFill>
                  <a:latin typeface="Comic Sans MS" panose="030F0702030302020204" pitchFamily="66" charset="0"/>
                </a:rPr>
                <a:t>LAYANAN PEMBINAAN DAN PENGAWASAN PENYELENGGARAAN TRANTIBUMLINMAS ;</a:t>
              </a:r>
            </a:p>
            <a:p>
              <a:pPr marL="266700" indent="-266700" algn="just">
                <a:buFont typeface="+mj-lt"/>
                <a:buAutoNum type="arabicPeriod"/>
              </a:pPr>
              <a:r>
                <a:rPr lang="id-ID" sz="1600" dirty="0">
                  <a:solidFill>
                    <a:srgbClr val="7030A0"/>
                  </a:solidFill>
                  <a:latin typeface="Comic Sans MS" panose="030F0702030302020204" pitchFamily="66" charset="0"/>
                </a:rPr>
                <a:t>LAYANAN PEMBINAAN DAN PENGAWASAN PENYELENGGARAAN KEWILAYAHAN;</a:t>
              </a:r>
            </a:p>
            <a:p>
              <a:pPr marL="266700" indent="-266700" algn="just">
                <a:buFont typeface="+mj-lt"/>
                <a:buAutoNum type="arabicPeriod"/>
              </a:pPr>
              <a:r>
                <a:rPr lang="id-ID" sz="1600" dirty="0">
                  <a:solidFill>
                    <a:srgbClr val="7030A0"/>
                  </a:solidFill>
                  <a:latin typeface="Comic Sans MS" panose="030F0702030302020204" pitchFamily="66" charset="0"/>
                </a:rPr>
                <a:t>OUTPUT INTERNAL ESELON I</a:t>
              </a:r>
              <a:r>
                <a:rPr lang="id-ID" sz="1600" dirty="0">
                  <a:solidFill>
                    <a:schemeClr val="accent6"/>
                  </a:solidFill>
                </a:rPr>
                <a:t>.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1DDF803-17BB-4242-92A9-C6B5D7DDEEE2}"/>
              </a:ext>
            </a:extLst>
          </p:cNvPr>
          <p:cNvGrpSpPr/>
          <p:nvPr/>
        </p:nvGrpSpPr>
        <p:grpSpPr>
          <a:xfrm>
            <a:off x="2269430" y="1509272"/>
            <a:ext cx="9052108" cy="389080"/>
            <a:chOff x="2269430" y="1560072"/>
            <a:chExt cx="9052108" cy="389080"/>
          </a:xfrm>
        </p:grpSpPr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E510C54F-24D1-41DA-B669-73F0D03DB648}"/>
                </a:ext>
              </a:extLst>
            </p:cNvPr>
            <p:cNvCxnSpPr>
              <a:cxnSpLocks/>
            </p:cNvCxnSpPr>
            <p:nvPr/>
          </p:nvCxnSpPr>
          <p:spPr>
            <a:xfrm>
              <a:off x="2870215" y="1753584"/>
              <a:ext cx="682094" cy="0"/>
            </a:xfrm>
            <a:prstGeom prst="straightConnector1">
              <a:avLst/>
            </a:prstGeom>
            <a:ln w="57150">
              <a:solidFill>
                <a:schemeClr val="accent1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33" name="Subtitle 2">
              <a:extLst>
                <a:ext uri="{FF2B5EF4-FFF2-40B4-BE49-F238E27FC236}">
                  <a16:creationId xmlns:a16="http://schemas.microsoft.com/office/drawing/2014/main" id="{B80AF644-9280-43A6-BDB8-F40C13E3E665}"/>
                </a:ext>
              </a:extLst>
            </p:cNvPr>
            <p:cNvSpPr txBox="1">
              <a:spLocks/>
            </p:cNvSpPr>
            <p:nvPr/>
          </p:nvSpPr>
          <p:spPr>
            <a:xfrm>
              <a:off x="2269430" y="1560072"/>
              <a:ext cx="950210" cy="389080"/>
            </a:xfrm>
            <a:prstGeom prst="rect">
              <a:avLst/>
            </a:prstGeom>
            <a:solidFill>
              <a:schemeClr val="accent2"/>
            </a:solidFill>
            <a:ln w="381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id-ID" sz="20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IKS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C7B351E-3367-47CD-8D80-F55E8058B0FE}"/>
                </a:ext>
              </a:extLst>
            </p:cNvPr>
            <p:cNvSpPr/>
            <p:nvPr/>
          </p:nvSpPr>
          <p:spPr>
            <a:xfrm>
              <a:off x="3728835" y="1560072"/>
              <a:ext cx="759270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dirty="0"/>
                <a:t>Indeks kualitas penyelenggaraan Trantibumlinmas dan kewilayahan </a:t>
              </a:r>
            </a:p>
          </p:txBody>
        </p:sp>
      </p:grpSp>
      <p:grpSp>
        <p:nvGrpSpPr>
          <p:cNvPr id="39" name="Shape 15">
            <a:extLst>
              <a:ext uri="{FF2B5EF4-FFF2-40B4-BE49-F238E27FC236}">
                <a16:creationId xmlns:a16="http://schemas.microsoft.com/office/drawing/2014/main" id="{8C534C55-152A-4850-9AD7-957318D151DF}"/>
              </a:ext>
            </a:extLst>
          </p:cNvPr>
          <p:cNvGrpSpPr/>
          <p:nvPr/>
        </p:nvGrpSpPr>
        <p:grpSpPr>
          <a:xfrm>
            <a:off x="0" y="-47036"/>
            <a:ext cx="12192000" cy="171803"/>
            <a:chOff x="0" y="0"/>
            <a:chExt cx="9144000" cy="248304"/>
          </a:xfrm>
        </p:grpSpPr>
        <p:sp>
          <p:nvSpPr>
            <p:cNvPr id="40" name="Shape 16">
              <a:extLst>
                <a:ext uri="{FF2B5EF4-FFF2-40B4-BE49-F238E27FC236}">
                  <a16:creationId xmlns:a16="http://schemas.microsoft.com/office/drawing/2014/main" id="{AECCAD95-ED0B-43AE-AD78-2DF73E0138E9}"/>
                </a:ext>
              </a:extLst>
            </p:cNvPr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Shape 17">
              <a:extLst>
                <a:ext uri="{FF2B5EF4-FFF2-40B4-BE49-F238E27FC236}">
                  <a16:creationId xmlns:a16="http://schemas.microsoft.com/office/drawing/2014/main" id="{0529CE70-8F07-499F-94E7-14E9FF8DDEF1}"/>
                </a:ext>
              </a:extLst>
            </p:cNvPr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Shape 13">
            <a:extLst>
              <a:ext uri="{FF2B5EF4-FFF2-40B4-BE49-F238E27FC236}">
                <a16:creationId xmlns:a16="http://schemas.microsoft.com/office/drawing/2014/main" id="{D03B8AA6-56F4-478F-BEBA-7756D10807F2}"/>
              </a:ext>
            </a:extLst>
          </p:cNvPr>
          <p:cNvSpPr/>
          <p:nvPr/>
        </p:nvSpPr>
        <p:spPr>
          <a:xfrm>
            <a:off x="0" y="6662250"/>
            <a:ext cx="12192000" cy="195749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1CAB254-43A1-46B6-A3E0-3AD4153DC62F}"/>
              </a:ext>
            </a:extLst>
          </p:cNvPr>
          <p:cNvSpPr/>
          <p:nvPr/>
        </p:nvSpPr>
        <p:spPr>
          <a:xfrm>
            <a:off x="3728835" y="3522665"/>
            <a:ext cx="7979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1600" dirty="0">
                <a:solidFill>
                  <a:srgbClr val="7030A0"/>
                </a:solidFill>
                <a:latin typeface="Comic Sans MS" panose="030F0702030302020204" pitchFamily="66" charset="0"/>
              </a:rPr>
              <a:t>2. TERWUJUDNYA TATA KELOLA PENYELENGGARAAN KEWILAYAHAN.</a:t>
            </a:r>
          </a:p>
          <a:p>
            <a:pPr algn="just"/>
            <a:endParaRPr lang="id-ID" sz="16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00E43F9-4758-4DD1-950B-59699844C566}"/>
              </a:ext>
            </a:extLst>
          </p:cNvPr>
          <p:cNvGrpSpPr/>
          <p:nvPr/>
        </p:nvGrpSpPr>
        <p:grpSpPr>
          <a:xfrm>
            <a:off x="2269430" y="2980374"/>
            <a:ext cx="8868999" cy="439188"/>
            <a:chOff x="2237776" y="3030315"/>
            <a:chExt cx="8868999" cy="439188"/>
          </a:xfrm>
        </p:grpSpPr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0721E7E9-9244-43D4-B8BC-816B81DC4B1E}"/>
                </a:ext>
              </a:extLst>
            </p:cNvPr>
            <p:cNvCxnSpPr>
              <a:cxnSpLocks/>
            </p:cNvCxnSpPr>
            <p:nvPr/>
          </p:nvCxnSpPr>
          <p:spPr>
            <a:xfrm>
              <a:off x="2838561" y="3273935"/>
              <a:ext cx="682094" cy="0"/>
            </a:xfrm>
            <a:prstGeom prst="straightConnector1">
              <a:avLst/>
            </a:prstGeom>
            <a:ln w="57150">
              <a:solidFill>
                <a:schemeClr val="accent1"/>
              </a:solidFill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49" name="Subtitle 2">
              <a:extLst>
                <a:ext uri="{FF2B5EF4-FFF2-40B4-BE49-F238E27FC236}">
                  <a16:creationId xmlns:a16="http://schemas.microsoft.com/office/drawing/2014/main" id="{9D3BCDD8-F006-4712-89A9-95157B9E93BB}"/>
                </a:ext>
              </a:extLst>
            </p:cNvPr>
            <p:cNvSpPr txBox="1">
              <a:spLocks/>
            </p:cNvSpPr>
            <p:nvPr/>
          </p:nvSpPr>
          <p:spPr>
            <a:xfrm>
              <a:off x="2237776" y="3080423"/>
              <a:ext cx="950210" cy="389080"/>
            </a:xfrm>
            <a:prstGeom prst="rect">
              <a:avLst/>
            </a:prstGeom>
            <a:solidFill>
              <a:schemeClr val="accent2"/>
            </a:solidFill>
            <a:ln w="381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id-ID" sz="20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IKP</a:t>
              </a: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A6C37FB8-CD53-4776-8844-1D80FF4A05AC}"/>
                </a:ext>
              </a:extLst>
            </p:cNvPr>
            <p:cNvSpPr/>
            <p:nvPr/>
          </p:nvSpPr>
          <p:spPr>
            <a:xfrm>
              <a:off x="2597224" y="3030315"/>
              <a:ext cx="850955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id-ID" dirty="0"/>
                <a:t>Indeks penyelenggaraan trantibumlinmas yang sesuai standar</a:t>
              </a:r>
              <a:endParaRPr lang="id-ID" sz="20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3128455C-4C16-40A5-9077-51C3DE2EC74D}"/>
              </a:ext>
            </a:extLst>
          </p:cNvPr>
          <p:cNvGrpSpPr/>
          <p:nvPr/>
        </p:nvGrpSpPr>
        <p:grpSpPr>
          <a:xfrm>
            <a:off x="2248261" y="3867835"/>
            <a:ext cx="9192295" cy="423829"/>
            <a:chOff x="2248261" y="3867835"/>
            <a:chExt cx="9192295" cy="423829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BB777F1E-1C78-4617-94CB-0B4C337F589A}"/>
                </a:ext>
              </a:extLst>
            </p:cNvPr>
            <p:cNvGrpSpPr/>
            <p:nvPr/>
          </p:nvGrpSpPr>
          <p:grpSpPr>
            <a:xfrm>
              <a:off x="2918680" y="3867835"/>
              <a:ext cx="8521876" cy="369332"/>
              <a:chOff x="2870215" y="4135110"/>
              <a:chExt cx="8521876" cy="369332"/>
            </a:xfrm>
          </p:grpSpPr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42DC1B53-204A-4B8C-AE39-8BCBF1CDB157}"/>
                  </a:ext>
                </a:extLst>
              </p:cNvPr>
              <p:cNvSpPr/>
              <p:nvPr/>
            </p:nvSpPr>
            <p:spPr>
              <a:xfrm>
                <a:off x="3413091" y="4135110"/>
                <a:ext cx="7979000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55600" indent="92075"/>
                <a:r>
                  <a:rPr lang="id-ID" dirty="0"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</a:rPr>
                  <a:t> Indeks tata kelola penyelenggaran kewilayahan</a:t>
                </a:r>
              </a:p>
            </p:txBody>
          </p:sp>
          <p:cxnSp>
            <p:nvCxnSpPr>
              <p:cNvPr id="54" name="Straight Arrow Connector 53">
                <a:extLst>
                  <a:ext uri="{FF2B5EF4-FFF2-40B4-BE49-F238E27FC236}">
                    <a16:creationId xmlns:a16="http://schemas.microsoft.com/office/drawing/2014/main" id="{7988136C-B8B5-4268-9237-0B2E13A60D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870215" y="4374715"/>
                <a:ext cx="682094" cy="0"/>
              </a:xfrm>
              <a:prstGeom prst="straightConnector1">
                <a:avLst/>
              </a:prstGeom>
              <a:ln w="57150">
                <a:solidFill>
                  <a:schemeClr val="accent1"/>
                </a:solidFill>
                <a:tailEnd type="triangle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9" name="Subtitle 2">
              <a:extLst>
                <a:ext uri="{FF2B5EF4-FFF2-40B4-BE49-F238E27FC236}">
                  <a16:creationId xmlns:a16="http://schemas.microsoft.com/office/drawing/2014/main" id="{91276C63-000D-4DE1-94A1-4845E9CF9A18}"/>
                </a:ext>
              </a:extLst>
            </p:cNvPr>
            <p:cNvSpPr txBox="1">
              <a:spLocks/>
            </p:cNvSpPr>
            <p:nvPr/>
          </p:nvSpPr>
          <p:spPr>
            <a:xfrm>
              <a:off x="2248261" y="3902584"/>
              <a:ext cx="950210" cy="389080"/>
            </a:xfrm>
            <a:prstGeom prst="rect">
              <a:avLst/>
            </a:prstGeom>
            <a:solidFill>
              <a:schemeClr val="accent2"/>
            </a:solidFill>
            <a:ln w="381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id-ID" sz="2000" dirty="0">
                  <a:solidFill>
                    <a:schemeClr val="bg1"/>
                  </a:solidFill>
                  <a:latin typeface="Trebuchet MS" panose="020B0603020202020204" pitchFamily="34" charset="0"/>
                </a:rPr>
                <a:t>IKP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126426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3">
            <a:extLst>
              <a:ext uri="{FF2B5EF4-FFF2-40B4-BE49-F238E27FC236}">
                <a16:creationId xmlns:a16="http://schemas.microsoft.com/office/drawing/2014/main" id="{B0D4FAC0-8F97-4881-A9CB-B9CEA17F8818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930" y="5189507"/>
            <a:ext cx="4277783" cy="168041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8" name="3D Model 47">
                <a:extLst>
                  <a:ext uri="{FF2B5EF4-FFF2-40B4-BE49-F238E27FC236}">
                    <a16:creationId xmlns:a16="http://schemas.microsoft.com/office/drawing/2014/main" id="{6D854D74-2460-4EEC-9BAB-AFFB73327FA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06564191"/>
                  </p:ext>
                </p:extLst>
              </p:nvPr>
            </p:nvGraphicFramePr>
            <p:xfrm>
              <a:off x="9509536" y="2173439"/>
              <a:ext cx="3172717" cy="419374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8" name="3D Model 47">
                <a:extLst>
                  <a:ext uri="{FF2B5EF4-FFF2-40B4-BE49-F238E27FC236}">
                    <a16:creationId xmlns:a16="http://schemas.microsoft.com/office/drawing/2014/main" id="{6D854D74-2460-4EEC-9BAB-AFFB73327FA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09536" y="2173439"/>
                <a:ext cx="3172717" cy="4193740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Rectangle 18"/>
          <p:cNvSpPr/>
          <p:nvPr/>
        </p:nvSpPr>
        <p:spPr>
          <a:xfrm>
            <a:off x="226804" y="39383"/>
            <a:ext cx="12105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solidFill>
                  <a:schemeClr val="tx2"/>
                </a:solidFill>
                <a:latin typeface="AR CHRISTY" panose="02000000000000000000" pitchFamily="2" charset="0"/>
              </a:rPr>
              <a:t>Lanjutan......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C7B351E-3367-47CD-8D80-F55E8058B0FE}"/>
              </a:ext>
            </a:extLst>
          </p:cNvPr>
          <p:cNvSpPr/>
          <p:nvPr/>
        </p:nvSpPr>
        <p:spPr>
          <a:xfrm>
            <a:off x="1751596" y="6141664"/>
            <a:ext cx="759270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endParaRPr lang="id-ID" sz="1400" dirty="0">
              <a:ea typeface="Adobe Kaiti Std R" panose="02020400000000000000" pitchFamily="18" charset="-128"/>
            </a:endParaRPr>
          </a:p>
          <a:p>
            <a:pPr marL="342900" indent="-342900">
              <a:buFont typeface="+mj-lt"/>
              <a:buAutoNum type="arabicPeriod" startAt="2"/>
            </a:pPr>
            <a:endParaRPr lang="id-ID" sz="1400" dirty="0">
              <a:ea typeface="Adobe Kaiti Std R" panose="02020400000000000000" pitchFamily="18" charset="-128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id-ID" sz="1400" dirty="0">
                <a:ea typeface="Adobe Kaiti Std R" panose="02020400000000000000" pitchFamily="18" charset="-128"/>
              </a:rPr>
              <a:t>Peningkatan penataan administrasi wilayah, penegasan batas daerah, dan toponimi;</a:t>
            </a:r>
          </a:p>
        </p:txBody>
      </p:sp>
      <p:grpSp>
        <p:nvGrpSpPr>
          <p:cNvPr id="39" name="Shape 15">
            <a:extLst>
              <a:ext uri="{FF2B5EF4-FFF2-40B4-BE49-F238E27FC236}">
                <a16:creationId xmlns:a16="http://schemas.microsoft.com/office/drawing/2014/main" id="{8C534C55-152A-4850-9AD7-957318D151DF}"/>
              </a:ext>
            </a:extLst>
          </p:cNvPr>
          <p:cNvGrpSpPr/>
          <p:nvPr/>
        </p:nvGrpSpPr>
        <p:grpSpPr>
          <a:xfrm>
            <a:off x="0" y="-47036"/>
            <a:ext cx="12192000" cy="189619"/>
            <a:chOff x="0" y="0"/>
            <a:chExt cx="9144000" cy="248304"/>
          </a:xfrm>
        </p:grpSpPr>
        <p:sp>
          <p:nvSpPr>
            <p:cNvPr id="40" name="Shape 16">
              <a:extLst>
                <a:ext uri="{FF2B5EF4-FFF2-40B4-BE49-F238E27FC236}">
                  <a16:creationId xmlns:a16="http://schemas.microsoft.com/office/drawing/2014/main" id="{AECCAD95-ED0B-43AE-AD78-2DF73E0138E9}"/>
                </a:ext>
              </a:extLst>
            </p:cNvPr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Shape 17">
              <a:extLst>
                <a:ext uri="{FF2B5EF4-FFF2-40B4-BE49-F238E27FC236}">
                  <a16:creationId xmlns:a16="http://schemas.microsoft.com/office/drawing/2014/main" id="{0529CE70-8F07-499F-94E7-14E9FF8DDEF1}"/>
                </a:ext>
              </a:extLst>
            </p:cNvPr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Shape 13">
            <a:extLst>
              <a:ext uri="{FF2B5EF4-FFF2-40B4-BE49-F238E27FC236}">
                <a16:creationId xmlns:a16="http://schemas.microsoft.com/office/drawing/2014/main" id="{D03B8AA6-56F4-478F-BEBA-7756D10807F2}"/>
              </a:ext>
            </a:extLst>
          </p:cNvPr>
          <p:cNvSpPr/>
          <p:nvPr/>
        </p:nvSpPr>
        <p:spPr>
          <a:xfrm>
            <a:off x="0" y="6662250"/>
            <a:ext cx="12192000" cy="195749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ED7D912B-C001-42DE-BC2C-90CB8389BF2C}"/>
              </a:ext>
            </a:extLst>
          </p:cNvPr>
          <p:cNvCxnSpPr>
            <a:cxnSpLocks/>
          </p:cNvCxnSpPr>
          <p:nvPr/>
        </p:nvCxnSpPr>
        <p:spPr>
          <a:xfrm>
            <a:off x="2818310" y="1040537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ED45D293-7DF6-4370-AA2B-2DBD1A2BF0B9}"/>
              </a:ext>
            </a:extLst>
          </p:cNvPr>
          <p:cNvCxnSpPr>
            <a:cxnSpLocks/>
          </p:cNvCxnSpPr>
          <p:nvPr/>
        </p:nvCxnSpPr>
        <p:spPr>
          <a:xfrm>
            <a:off x="2807406" y="645886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Subtitle 2">
            <a:extLst>
              <a:ext uri="{FF2B5EF4-FFF2-40B4-BE49-F238E27FC236}">
                <a16:creationId xmlns:a16="http://schemas.microsoft.com/office/drawing/2014/main" id="{75F2EFB5-69E6-4459-B1DC-295E535FF807}"/>
              </a:ext>
            </a:extLst>
          </p:cNvPr>
          <p:cNvSpPr txBox="1">
            <a:spLocks/>
          </p:cNvSpPr>
          <p:nvPr/>
        </p:nvSpPr>
        <p:spPr>
          <a:xfrm>
            <a:off x="286275" y="467603"/>
            <a:ext cx="2873082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544CAFF-8A29-466D-96BD-7EB4B538008A}"/>
              </a:ext>
            </a:extLst>
          </p:cNvPr>
          <p:cNvSpPr/>
          <p:nvPr/>
        </p:nvSpPr>
        <p:spPr>
          <a:xfrm>
            <a:off x="3489500" y="476726"/>
            <a:ext cx="8463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sv-SE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MENINGKATNYA KINERJA GUBERNUR SEBAGAI WAKIL PEMERINTAH PUSAT, DAN PENYELENGGARAAN PELAYANAN PERIZINAN DAN NON PERIZINAN YANG TERINTEGRASI DAN TERPADU</a:t>
            </a: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;</a:t>
            </a:r>
          </a:p>
        </p:txBody>
      </p:sp>
      <p:sp>
        <p:nvSpPr>
          <p:cNvPr id="34" name="Subtitle 2">
            <a:extLst>
              <a:ext uri="{FF2B5EF4-FFF2-40B4-BE49-F238E27FC236}">
                <a16:creationId xmlns:a16="http://schemas.microsoft.com/office/drawing/2014/main" id="{851D1C02-29C8-4F45-8B59-1E4A24C5797A}"/>
              </a:ext>
            </a:extLst>
          </p:cNvPr>
          <p:cNvSpPr txBox="1">
            <a:spLocks/>
          </p:cNvSpPr>
          <p:nvPr/>
        </p:nvSpPr>
        <p:spPr>
          <a:xfrm>
            <a:off x="1437392" y="970402"/>
            <a:ext cx="1721965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1237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F1DDD3-5545-4229-9270-DE20D44DFEB7}"/>
              </a:ext>
            </a:extLst>
          </p:cNvPr>
          <p:cNvSpPr/>
          <p:nvPr/>
        </p:nvSpPr>
        <p:spPr>
          <a:xfrm>
            <a:off x="3858685" y="995364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1400" dirty="0"/>
              <a:t>Penyelenggaraan hubungan pusat dan daerah serta kerjasama daerah. 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29BFB5AE-E71B-485F-928C-9E1A584A41DC}"/>
              </a:ext>
            </a:extLst>
          </p:cNvPr>
          <p:cNvCxnSpPr>
            <a:cxnSpLocks/>
          </p:cNvCxnSpPr>
          <p:nvPr/>
        </p:nvCxnSpPr>
        <p:spPr>
          <a:xfrm>
            <a:off x="2818310" y="2066116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BD826525-CB39-4B20-B931-DA433B5968C8}"/>
              </a:ext>
            </a:extLst>
          </p:cNvPr>
          <p:cNvCxnSpPr>
            <a:cxnSpLocks/>
          </p:cNvCxnSpPr>
          <p:nvPr/>
        </p:nvCxnSpPr>
        <p:spPr>
          <a:xfrm>
            <a:off x="2807406" y="1671465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6" name="Subtitle 2">
            <a:extLst>
              <a:ext uri="{FF2B5EF4-FFF2-40B4-BE49-F238E27FC236}">
                <a16:creationId xmlns:a16="http://schemas.microsoft.com/office/drawing/2014/main" id="{27716D24-2397-4034-BA0B-0D088EAB1703}"/>
              </a:ext>
            </a:extLst>
          </p:cNvPr>
          <p:cNvSpPr txBox="1">
            <a:spLocks/>
          </p:cNvSpPr>
          <p:nvPr/>
        </p:nvSpPr>
        <p:spPr>
          <a:xfrm>
            <a:off x="286275" y="1493182"/>
            <a:ext cx="2873082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50" name="Subtitle 2">
            <a:extLst>
              <a:ext uri="{FF2B5EF4-FFF2-40B4-BE49-F238E27FC236}">
                <a16:creationId xmlns:a16="http://schemas.microsoft.com/office/drawing/2014/main" id="{D1521050-0B25-49E3-9D43-5601DB9BD52F}"/>
              </a:ext>
            </a:extLst>
          </p:cNvPr>
          <p:cNvSpPr txBox="1">
            <a:spLocks/>
          </p:cNvSpPr>
          <p:nvPr/>
        </p:nvSpPr>
        <p:spPr>
          <a:xfrm>
            <a:off x="1437392" y="1995981"/>
            <a:ext cx="1721965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1238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7BC7B9-7EF3-479E-8DA5-5F22FE31282A}"/>
              </a:ext>
            </a:extLst>
          </p:cNvPr>
          <p:cNvSpPr/>
          <p:nvPr/>
        </p:nvSpPr>
        <p:spPr>
          <a:xfrm>
            <a:off x="3858685" y="2033276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nl-NL" sz="1400" dirty="0"/>
              <a:t>Pembinaan dan pengembangan kawasan, perkotaan dan  batas negara</a:t>
            </a:r>
            <a:r>
              <a:rPr lang="id-ID" sz="1400" dirty="0"/>
              <a:t>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6FAB1F-A7F5-4249-A8AD-A1C244986A1F}"/>
              </a:ext>
            </a:extLst>
          </p:cNvPr>
          <p:cNvSpPr/>
          <p:nvPr/>
        </p:nvSpPr>
        <p:spPr>
          <a:xfrm>
            <a:off x="3517637" y="1186583"/>
            <a:ext cx="797312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endParaRPr lang="id-ID" dirty="0">
              <a:ea typeface="Adobe Kaiti Std R" panose="02020400000000000000" pitchFamily="18" charset="-128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MENINGKATNYA KUALITAS PENGELOLAAN KAWASAN DAN PERBATASAN NEGARA, DAN PENYELESAIAN KONFLIK PERTANAHAN;</a:t>
            </a:r>
          </a:p>
        </p:txBody>
      </p:sp>
      <p:cxnSp>
        <p:nvCxnSpPr>
          <p:cNvPr id="53" name="Straight Arrow Connector 52">
            <a:extLst>
              <a:ext uri="{FF2B5EF4-FFF2-40B4-BE49-F238E27FC236}">
                <a16:creationId xmlns:a16="http://schemas.microsoft.com/office/drawing/2014/main" id="{E6389E6B-25C7-479E-8F90-4898E9A2C1AD}"/>
              </a:ext>
            </a:extLst>
          </p:cNvPr>
          <p:cNvCxnSpPr>
            <a:cxnSpLocks/>
          </p:cNvCxnSpPr>
          <p:nvPr/>
        </p:nvCxnSpPr>
        <p:spPr>
          <a:xfrm>
            <a:off x="2865733" y="3097071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33690C5D-414B-48D9-A3BC-DE6EB81C21BB}"/>
              </a:ext>
            </a:extLst>
          </p:cNvPr>
          <p:cNvCxnSpPr>
            <a:cxnSpLocks/>
          </p:cNvCxnSpPr>
          <p:nvPr/>
        </p:nvCxnSpPr>
        <p:spPr>
          <a:xfrm>
            <a:off x="2854829" y="2702420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8" name="Subtitle 2">
            <a:extLst>
              <a:ext uri="{FF2B5EF4-FFF2-40B4-BE49-F238E27FC236}">
                <a16:creationId xmlns:a16="http://schemas.microsoft.com/office/drawing/2014/main" id="{BA2463E1-EB52-447C-9E0A-461415BB0771}"/>
              </a:ext>
            </a:extLst>
          </p:cNvPr>
          <p:cNvSpPr txBox="1">
            <a:spLocks/>
          </p:cNvSpPr>
          <p:nvPr/>
        </p:nvSpPr>
        <p:spPr>
          <a:xfrm>
            <a:off x="286275" y="2524137"/>
            <a:ext cx="2920505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60" name="Subtitle 2">
            <a:extLst>
              <a:ext uri="{FF2B5EF4-FFF2-40B4-BE49-F238E27FC236}">
                <a16:creationId xmlns:a16="http://schemas.microsoft.com/office/drawing/2014/main" id="{DEBA1070-2D3F-4E80-9BAE-FEF32AC248C8}"/>
              </a:ext>
            </a:extLst>
          </p:cNvPr>
          <p:cNvSpPr txBox="1">
            <a:spLocks/>
          </p:cNvSpPr>
          <p:nvPr/>
        </p:nvSpPr>
        <p:spPr>
          <a:xfrm>
            <a:off x="1437393" y="3026936"/>
            <a:ext cx="1769388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1239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BDEC34D-78F2-4611-865C-A68F55EBA6AD}"/>
              </a:ext>
            </a:extLst>
          </p:cNvPr>
          <p:cNvSpPr/>
          <p:nvPr/>
        </p:nvSpPr>
        <p:spPr>
          <a:xfrm>
            <a:off x="3517637" y="2483584"/>
            <a:ext cx="76762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MENINGKATNYA KAPASITAS APARAT DAN KELEMBAGAAN SATUAN POLISI PAMONG PRAJA DAN SATUAN PERLINDUNGAN MASYARAKAT;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EAB3648-9758-4227-A494-884DA77ED587}"/>
              </a:ext>
            </a:extLst>
          </p:cNvPr>
          <p:cNvSpPr/>
          <p:nvPr/>
        </p:nvSpPr>
        <p:spPr>
          <a:xfrm>
            <a:off x="3858685" y="3051008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1400" dirty="0"/>
              <a:t>Pembinaan ketentraman, ketertiban dan perlindungan masyarakat. </a:t>
            </a:r>
          </a:p>
        </p:txBody>
      </p: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A61A1530-CB0C-4AF1-AD70-BCED258C631D}"/>
              </a:ext>
            </a:extLst>
          </p:cNvPr>
          <p:cNvCxnSpPr>
            <a:cxnSpLocks/>
          </p:cNvCxnSpPr>
          <p:nvPr/>
        </p:nvCxnSpPr>
        <p:spPr>
          <a:xfrm>
            <a:off x="2865733" y="4144469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5E698C08-B073-4A80-AB0A-117D9161DFA6}"/>
              </a:ext>
            </a:extLst>
          </p:cNvPr>
          <p:cNvCxnSpPr>
            <a:cxnSpLocks/>
          </p:cNvCxnSpPr>
          <p:nvPr/>
        </p:nvCxnSpPr>
        <p:spPr>
          <a:xfrm>
            <a:off x="2854829" y="3749818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" name="Subtitle 2">
            <a:extLst>
              <a:ext uri="{FF2B5EF4-FFF2-40B4-BE49-F238E27FC236}">
                <a16:creationId xmlns:a16="http://schemas.microsoft.com/office/drawing/2014/main" id="{F5C6C8B2-3426-4A10-9B32-A87619E394C0}"/>
              </a:ext>
            </a:extLst>
          </p:cNvPr>
          <p:cNvSpPr txBox="1">
            <a:spLocks/>
          </p:cNvSpPr>
          <p:nvPr/>
        </p:nvSpPr>
        <p:spPr>
          <a:xfrm>
            <a:off x="286275" y="3571535"/>
            <a:ext cx="2920505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64" name="Subtitle 2">
            <a:extLst>
              <a:ext uri="{FF2B5EF4-FFF2-40B4-BE49-F238E27FC236}">
                <a16:creationId xmlns:a16="http://schemas.microsoft.com/office/drawing/2014/main" id="{DD1C7D04-D8BB-4F17-B369-5CADDEB0897F}"/>
              </a:ext>
            </a:extLst>
          </p:cNvPr>
          <p:cNvSpPr txBox="1">
            <a:spLocks/>
          </p:cNvSpPr>
          <p:nvPr/>
        </p:nvSpPr>
        <p:spPr>
          <a:xfrm>
            <a:off x="1437393" y="4074334"/>
            <a:ext cx="1769388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1240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4BB995-4915-4842-B1A9-79FA36C0C5C6}"/>
              </a:ext>
            </a:extLst>
          </p:cNvPr>
          <p:cNvSpPr/>
          <p:nvPr/>
        </p:nvSpPr>
        <p:spPr>
          <a:xfrm>
            <a:off x="3858685" y="4101206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1400" dirty="0"/>
              <a:t>Fasilitasi pencegahan penanggulangan bencana dan kebakaran.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D7D713D-37FF-44F2-9106-18AD7CC1885A}"/>
              </a:ext>
            </a:extLst>
          </p:cNvPr>
          <p:cNvSpPr/>
          <p:nvPr/>
        </p:nvSpPr>
        <p:spPr>
          <a:xfrm>
            <a:off x="3517637" y="3516258"/>
            <a:ext cx="7770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PENINGKATAN KAPASITAS APARAT DAN KELEMBAGAAN DALAM UPAYA PENCEGAHAN PENANGGULANGAN BENCANA DAN BAHAYA KEBAKARAN;</a:t>
            </a:r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228C8924-1FF5-4D22-ADF9-61C2F8DBC642}"/>
              </a:ext>
            </a:extLst>
          </p:cNvPr>
          <p:cNvCxnSpPr>
            <a:cxnSpLocks/>
          </p:cNvCxnSpPr>
          <p:nvPr/>
        </p:nvCxnSpPr>
        <p:spPr>
          <a:xfrm>
            <a:off x="2865733" y="5182395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6" name="Straight Arrow Connector 65">
            <a:extLst>
              <a:ext uri="{FF2B5EF4-FFF2-40B4-BE49-F238E27FC236}">
                <a16:creationId xmlns:a16="http://schemas.microsoft.com/office/drawing/2014/main" id="{87CFD9C4-6760-4438-816A-8B25E8DA60A2}"/>
              </a:ext>
            </a:extLst>
          </p:cNvPr>
          <p:cNvCxnSpPr>
            <a:cxnSpLocks/>
          </p:cNvCxnSpPr>
          <p:nvPr/>
        </p:nvCxnSpPr>
        <p:spPr>
          <a:xfrm>
            <a:off x="2854829" y="4787744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7" name="Subtitle 2">
            <a:extLst>
              <a:ext uri="{FF2B5EF4-FFF2-40B4-BE49-F238E27FC236}">
                <a16:creationId xmlns:a16="http://schemas.microsoft.com/office/drawing/2014/main" id="{DCF2FDD1-7303-4B57-B58B-36212E1677AE}"/>
              </a:ext>
            </a:extLst>
          </p:cNvPr>
          <p:cNvSpPr txBox="1">
            <a:spLocks/>
          </p:cNvSpPr>
          <p:nvPr/>
        </p:nvSpPr>
        <p:spPr>
          <a:xfrm>
            <a:off x="286275" y="4609461"/>
            <a:ext cx="2920505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68" name="Subtitle 2">
            <a:extLst>
              <a:ext uri="{FF2B5EF4-FFF2-40B4-BE49-F238E27FC236}">
                <a16:creationId xmlns:a16="http://schemas.microsoft.com/office/drawing/2014/main" id="{DE64D0CB-EC9F-462E-80A1-BDD1524E2151}"/>
              </a:ext>
            </a:extLst>
          </p:cNvPr>
          <p:cNvSpPr txBox="1">
            <a:spLocks/>
          </p:cNvSpPr>
          <p:nvPr/>
        </p:nvSpPr>
        <p:spPr>
          <a:xfrm>
            <a:off x="1437393" y="5112260"/>
            <a:ext cx="1769388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1241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A3872C6A-5744-4781-956C-99295A7ED224}"/>
              </a:ext>
            </a:extLst>
          </p:cNvPr>
          <p:cNvSpPr/>
          <p:nvPr/>
        </p:nvSpPr>
        <p:spPr>
          <a:xfrm>
            <a:off x="3858685" y="5129659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1400" dirty="0"/>
              <a:t>Penataan wilayah administrasi, penegasan batas daerah dan toponimi.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D0E7A34-909D-48FC-AFA5-616BEE14CA79}"/>
              </a:ext>
            </a:extLst>
          </p:cNvPr>
          <p:cNvSpPr/>
          <p:nvPr/>
        </p:nvSpPr>
        <p:spPr>
          <a:xfrm>
            <a:off x="3517637" y="4577044"/>
            <a:ext cx="777043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PENINGKATAN PENATAAN ADMINISTRASI WILAYAH, PENEGASAN BATAS DAERAH, DAN TOPONIMI</a:t>
            </a:r>
          </a:p>
        </p:txBody>
      </p:sp>
      <p:cxnSp>
        <p:nvCxnSpPr>
          <p:cNvPr id="71" name="Straight Arrow Connector 70">
            <a:extLst>
              <a:ext uri="{FF2B5EF4-FFF2-40B4-BE49-F238E27FC236}">
                <a16:creationId xmlns:a16="http://schemas.microsoft.com/office/drawing/2014/main" id="{08230756-0AB6-423D-BF4C-F702384FF2C0}"/>
              </a:ext>
            </a:extLst>
          </p:cNvPr>
          <p:cNvCxnSpPr>
            <a:cxnSpLocks/>
          </p:cNvCxnSpPr>
          <p:nvPr/>
        </p:nvCxnSpPr>
        <p:spPr>
          <a:xfrm>
            <a:off x="2865733" y="6302523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BAD91823-B688-4D6B-872C-B4FB2022A778}"/>
              </a:ext>
            </a:extLst>
          </p:cNvPr>
          <p:cNvCxnSpPr>
            <a:cxnSpLocks/>
          </p:cNvCxnSpPr>
          <p:nvPr/>
        </p:nvCxnSpPr>
        <p:spPr>
          <a:xfrm>
            <a:off x="2854829" y="5797400"/>
            <a:ext cx="68209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3" name="Subtitle 2">
            <a:extLst>
              <a:ext uri="{FF2B5EF4-FFF2-40B4-BE49-F238E27FC236}">
                <a16:creationId xmlns:a16="http://schemas.microsoft.com/office/drawing/2014/main" id="{5FAD0117-3A30-4092-8020-9AD82DA12D80}"/>
              </a:ext>
            </a:extLst>
          </p:cNvPr>
          <p:cNvSpPr txBox="1">
            <a:spLocks/>
          </p:cNvSpPr>
          <p:nvPr/>
        </p:nvSpPr>
        <p:spPr>
          <a:xfrm>
            <a:off x="286275" y="5619117"/>
            <a:ext cx="2920505" cy="461661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SASARAN</a:t>
            </a:r>
            <a:r>
              <a:rPr lang="id-ID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Trebuchet MS" panose="020B0603020202020204" pitchFamily="34" charset="0"/>
              </a:rPr>
              <a:t> KEGIATAN</a:t>
            </a:r>
            <a:endParaRPr lang="id-ID" sz="20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sp>
        <p:nvSpPr>
          <p:cNvPr id="74" name="Subtitle 2">
            <a:extLst>
              <a:ext uri="{FF2B5EF4-FFF2-40B4-BE49-F238E27FC236}">
                <a16:creationId xmlns:a16="http://schemas.microsoft.com/office/drawing/2014/main" id="{CCE6D99D-43C7-4FD5-89DA-7F8BF43D3117}"/>
              </a:ext>
            </a:extLst>
          </p:cNvPr>
          <p:cNvSpPr txBox="1">
            <a:spLocks/>
          </p:cNvSpPr>
          <p:nvPr/>
        </p:nvSpPr>
        <p:spPr>
          <a:xfrm>
            <a:off x="1484815" y="6121916"/>
            <a:ext cx="1721965" cy="389080"/>
          </a:xfrm>
          <a:prstGeom prst="rect">
            <a:avLst/>
          </a:prstGeom>
          <a:solidFill>
            <a:schemeClr val="accent2"/>
          </a:solidFill>
          <a:ln w="38100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d-ID" sz="2000" dirty="0">
                <a:solidFill>
                  <a:schemeClr val="bg1"/>
                </a:solidFill>
                <a:latin typeface="Trebuchet MS" panose="020B0603020202020204" pitchFamily="34" charset="0"/>
              </a:rPr>
              <a:t>KEGIATAN 1242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917CDB03-DA19-49FA-9C29-F404B702A185}"/>
              </a:ext>
            </a:extLst>
          </p:cNvPr>
          <p:cNvSpPr/>
          <p:nvPr/>
        </p:nvSpPr>
        <p:spPr>
          <a:xfrm>
            <a:off x="3858685" y="6139315"/>
            <a:ext cx="6096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d-ID" sz="1400" dirty="0"/>
              <a:t>Dukungan manajemen dan teknis lainnya ditjen bina administrasi kewilayahan. </a:t>
            </a: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FEABD561-BB7E-4B04-A18B-1124CEFDC8FC}"/>
              </a:ext>
            </a:extLst>
          </p:cNvPr>
          <p:cNvSpPr/>
          <p:nvPr/>
        </p:nvSpPr>
        <p:spPr>
          <a:xfrm>
            <a:off x="3517637" y="5586700"/>
            <a:ext cx="7770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6"/>
            </a:pPr>
            <a:r>
              <a:rPr lang="id-ID" sz="1400" dirty="0">
                <a:solidFill>
                  <a:schemeClr val="accent6"/>
                </a:solidFill>
                <a:ea typeface="Adobe Kaiti Std R" panose="02020400000000000000" pitchFamily="18" charset="-128"/>
              </a:rPr>
              <a:t>PENINGKATAN DUKUNGAN PELAYANAN TEKNIS DAN ADMINISTRATIF YANG BERKUALITAS DI LINGKUNGAN DIREKTORAT JENDERAL BINA ADMINISTRASI KEWILAYAHAN</a:t>
            </a:r>
          </a:p>
        </p:txBody>
      </p:sp>
    </p:spTree>
    <p:extLst>
      <p:ext uri="{BB962C8B-B14F-4D97-AF65-F5344CB8AC3E}">
        <p14:creationId xmlns:p14="http://schemas.microsoft.com/office/powerpoint/2010/main" val="2767690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9588407" y="2186913"/>
              <a:ext cx="3172717" cy="419374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5" name="3D Model 34">
                <a:extLst>
                  <a:ext uri="{FF2B5EF4-FFF2-40B4-BE49-F238E27FC236}">
                    <a16:creationId xmlns:a16="http://schemas.microsoft.com/office/drawing/2014/main" id="{3447F34D-181D-4C1F-8E1D-C89C6136470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588407" y="2186913"/>
                <a:ext cx="3172717" cy="4193740"/>
              </a:xfrm>
              <a:prstGeom prst="rect">
                <a:avLst/>
              </a:prstGeom>
            </p:spPr>
          </p:pic>
        </mc:Fallback>
      </mc:AlternateContent>
      <p:sp>
        <p:nvSpPr>
          <p:cNvPr id="202" name="Shape 202"/>
          <p:cNvSpPr txBox="1">
            <a:spLocks noGrp="1"/>
          </p:cNvSpPr>
          <p:nvPr>
            <p:ph type="title"/>
          </p:nvPr>
        </p:nvSpPr>
        <p:spPr>
          <a:xfrm>
            <a:off x="0" y="158680"/>
            <a:ext cx="12192000" cy="11792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60933" rIns="121900" bIns="60933" rtlCol="0" anchor="ctr" anchorCtr="0">
            <a:noAutofit/>
          </a:bodyPr>
          <a:lstStyle/>
          <a:p>
            <a:pPr lvl="0"/>
            <a:r>
              <a:rPr lang="id-ID" sz="2667" dirty="0"/>
              <a:t>ARAH</a:t>
            </a:r>
            <a:r>
              <a:rPr lang="en-ID" sz="2667" dirty="0"/>
              <a:t> SASARAN KINERJA STRATEGIS </a:t>
            </a:r>
            <a:r>
              <a:rPr lang="id-ID" sz="2667" dirty="0"/>
              <a:t>DITJEN BINA ADMINISTRASI KEWILAYAHAN TAHUN 2020-2024 </a:t>
            </a:r>
          </a:p>
        </p:txBody>
      </p:sp>
      <p:grpSp>
        <p:nvGrpSpPr>
          <p:cNvPr id="203" name="Shape 203"/>
          <p:cNvGrpSpPr/>
          <p:nvPr/>
        </p:nvGrpSpPr>
        <p:grpSpPr>
          <a:xfrm>
            <a:off x="7620000" y="2615257"/>
            <a:ext cx="1219200" cy="1219200"/>
            <a:chOff x="3802348" y="1197114"/>
            <a:chExt cx="914400" cy="914400"/>
          </a:xfrm>
        </p:grpSpPr>
        <p:sp>
          <p:nvSpPr>
            <p:cNvPr id="204" name="Shape 204"/>
            <p:cNvSpPr/>
            <p:nvPr/>
          </p:nvSpPr>
          <p:spPr>
            <a:xfrm>
              <a:off x="3802348" y="1197114"/>
              <a:ext cx="914400" cy="914400"/>
            </a:xfrm>
            <a:prstGeom prst="diamond">
              <a:avLst/>
            </a:prstGeom>
            <a:noFill/>
            <a:ln w="50800" cap="flat" cmpd="sng">
              <a:solidFill>
                <a:srgbClr val="E5463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/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" name="Shape 205"/>
            <p:cNvSpPr txBox="1"/>
            <p:nvPr/>
          </p:nvSpPr>
          <p:spPr>
            <a:xfrm>
              <a:off x="3966840" y="1392704"/>
              <a:ext cx="585300" cy="523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noAutofit/>
            </a:bodyPr>
            <a:lstStyle/>
            <a:p>
              <a:r>
                <a:rPr lang="en" sz="3733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01</a:t>
              </a:r>
              <a:endParaRPr sz="3733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06" name="Shape 206"/>
          <p:cNvGrpSpPr/>
          <p:nvPr/>
        </p:nvGrpSpPr>
        <p:grpSpPr>
          <a:xfrm>
            <a:off x="3647016" y="4462360"/>
            <a:ext cx="1219200" cy="1219200"/>
            <a:chOff x="4427253" y="1808738"/>
            <a:chExt cx="914400" cy="914400"/>
          </a:xfrm>
        </p:grpSpPr>
        <p:sp>
          <p:nvSpPr>
            <p:cNvPr id="207" name="Shape 207"/>
            <p:cNvSpPr/>
            <p:nvPr/>
          </p:nvSpPr>
          <p:spPr>
            <a:xfrm>
              <a:off x="4427253" y="1808738"/>
              <a:ext cx="914400" cy="914400"/>
            </a:xfrm>
            <a:prstGeom prst="diamond">
              <a:avLst/>
            </a:prstGeom>
            <a:noFill/>
            <a:ln w="50800" cap="flat" cmpd="sng">
              <a:solidFill>
                <a:srgbClr val="E5463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/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Shape 208"/>
            <p:cNvSpPr txBox="1"/>
            <p:nvPr/>
          </p:nvSpPr>
          <p:spPr>
            <a:xfrm>
              <a:off x="4591745" y="2004328"/>
              <a:ext cx="585300" cy="523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1900" tIns="60933" rIns="121900" bIns="60933" anchor="t" anchorCtr="0">
              <a:noAutofit/>
            </a:bodyPr>
            <a:lstStyle/>
            <a:p>
              <a:r>
                <a:rPr lang="en" sz="3733" b="1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02</a:t>
              </a:r>
              <a:endParaRPr sz="3733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AE882272-49B2-4D4F-AD95-64F8BFBD452A}"/>
              </a:ext>
            </a:extLst>
          </p:cNvPr>
          <p:cNvSpPr/>
          <p:nvPr/>
        </p:nvSpPr>
        <p:spPr>
          <a:xfrm>
            <a:off x="2840736" y="1043055"/>
            <a:ext cx="71201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1400" dirty="0">
                <a:latin typeface="Tahoma" panose="020B0604030504040204" pitchFamily="34" charset="0"/>
                <a:ea typeface="Times New Roman" panose="02020603050405020304" pitchFamily="18" charset="0"/>
              </a:rPr>
              <a:t>(Sesuai dengan hasil evaluasi kelembagaan oleh Tim Kementerian PAN dan RB)</a:t>
            </a:r>
            <a:endParaRPr lang="id-ID" sz="1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C739E22-1DBB-41CA-8948-5F1BDDC7C3E3}"/>
              </a:ext>
            </a:extLst>
          </p:cNvPr>
          <p:cNvSpPr/>
          <p:nvPr/>
        </p:nvSpPr>
        <p:spPr>
          <a:xfrm>
            <a:off x="1428750" y="2790754"/>
            <a:ext cx="6178551" cy="913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667" dirty="0">
                <a:latin typeface="Adobe Garamond Pro Bold" panose="02020702060506020403" pitchFamily="18" charset="0"/>
                <a:ea typeface="Times New Roman" panose="02020603050405020304" pitchFamily="18" charset="0"/>
              </a:rPr>
              <a:t>Terwujudnya Tata Kelola Penyelenggaraan Kewilayahan </a:t>
            </a:r>
            <a:endParaRPr lang="id-ID" sz="2667" dirty="0">
              <a:latin typeface="Adobe Garamond Pro Bold" panose="02020702060506020403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8B142C-5268-4563-ADC3-27BD81D3E9C1}"/>
              </a:ext>
            </a:extLst>
          </p:cNvPr>
          <p:cNvSpPr/>
          <p:nvPr/>
        </p:nvSpPr>
        <p:spPr>
          <a:xfrm>
            <a:off x="4866216" y="4668761"/>
            <a:ext cx="6096000" cy="9131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id-ID" sz="2667" dirty="0">
                <a:latin typeface="Adobe Garamond Pro Bold" panose="02020702060506020403" pitchFamily="18" charset="0"/>
              </a:rPr>
              <a:t>Terciptanya Ketenteraman, Ketertiban Umum dan Perlindungan Masyarakat</a:t>
            </a:r>
          </a:p>
        </p:txBody>
      </p:sp>
      <p:sp>
        <p:nvSpPr>
          <p:cNvPr id="30" name="Freeform 3">
            <a:extLst>
              <a:ext uri="{FF2B5EF4-FFF2-40B4-BE49-F238E27FC236}">
                <a16:creationId xmlns:a16="http://schemas.microsoft.com/office/drawing/2014/main" id="{E793D1D2-D9FA-44BB-B14D-CCCB324754BF}"/>
              </a:ext>
            </a:extLst>
          </p:cNvPr>
          <p:cNvSpPr>
            <a:spLocks noEditPoints="1"/>
          </p:cNvSpPr>
          <p:nvPr/>
        </p:nvSpPr>
        <p:spPr bwMode="gray">
          <a:xfrm rot="692403">
            <a:off x="-517417" y="2134295"/>
            <a:ext cx="4635777" cy="2878696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4CE0673-7174-4DEB-B6A6-363C149FF0A2}"/>
              </a:ext>
            </a:extLst>
          </p:cNvPr>
          <p:cNvSpPr/>
          <p:nvPr/>
        </p:nvSpPr>
        <p:spPr>
          <a:xfrm>
            <a:off x="1117600" y="1639023"/>
            <a:ext cx="10566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KUALITAS PENYELENGGARAAN TRANTIBUMLINMAS DAN KEWILAYAHAN</a:t>
            </a:r>
          </a:p>
        </p:txBody>
      </p:sp>
      <p:pic>
        <p:nvPicPr>
          <p:cNvPr id="47" name="Picture 46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1" y="5202981"/>
            <a:ext cx="4277783" cy="168041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BAA5CC-4009-4C1B-97CD-EB9ABCF0C5D6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5930" y="5189507"/>
            <a:ext cx="4277783" cy="168041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9" name="3D Model 8">
                <a:extLst>
                  <a:ext uri="{FF2B5EF4-FFF2-40B4-BE49-F238E27FC236}">
                    <a16:creationId xmlns:a16="http://schemas.microsoft.com/office/drawing/2014/main" id="{C95CBEF6-A23E-41F1-BD9B-5476023C62D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729576908"/>
                  </p:ext>
                </p:extLst>
              </p:nvPr>
            </p:nvGraphicFramePr>
            <p:xfrm>
              <a:off x="9509536" y="2173439"/>
              <a:ext cx="3172717" cy="419374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9" name="3D Model 8">
                <a:extLst>
                  <a:ext uri="{FF2B5EF4-FFF2-40B4-BE49-F238E27FC236}">
                    <a16:creationId xmlns:a16="http://schemas.microsoft.com/office/drawing/2014/main" id="{C95CBEF6-A23E-41F1-BD9B-5476023C62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509536" y="2173439"/>
                <a:ext cx="3172717" cy="4193740"/>
              </a:xfrm>
              <a:prstGeom prst="rect">
                <a:avLst/>
              </a:prstGeom>
            </p:spPr>
          </p:pic>
        </mc:Fallback>
      </mc:AlternateContent>
      <p:pic>
        <p:nvPicPr>
          <p:cNvPr id="49" name="Picture 48">
            <a:extLst>
              <a:ext uri="{FF2B5EF4-FFF2-40B4-BE49-F238E27FC236}">
                <a16:creationId xmlns:a16="http://schemas.microsoft.com/office/drawing/2014/main" id="{D54C1B32-F671-4BBC-BBDA-671E11B2D5C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" r="1076" b="9983"/>
          <a:stretch/>
        </p:blipFill>
        <p:spPr>
          <a:xfrm>
            <a:off x="812800" y="787400"/>
            <a:ext cx="10566400" cy="4775200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8860189-3E5A-4DC8-97E8-99D745357F9D}"/>
              </a:ext>
            </a:extLst>
          </p:cNvPr>
          <p:cNvSpPr txBox="1"/>
          <p:nvPr/>
        </p:nvSpPr>
        <p:spPr>
          <a:xfrm>
            <a:off x="-1117599" y="177801"/>
            <a:ext cx="1474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>
                <a:latin typeface="Arial Black" panose="020B0A04020102020204" pitchFamily="34" charset="0"/>
              </a:rPr>
              <a:t>PROSES BISNIS </a:t>
            </a:r>
          </a:p>
          <a:p>
            <a:pPr algn="ctr"/>
            <a:r>
              <a:rPr lang="id-ID" sz="2400" b="1" dirty="0">
                <a:latin typeface="Arial Black" panose="020B0A04020102020204" pitchFamily="34" charset="0"/>
              </a:rPr>
              <a:t>KETENTRAMAN, KETERTIBAN UMUM DAN PERLINDUNGAN MASYARAKAT</a:t>
            </a:r>
          </a:p>
        </p:txBody>
      </p:sp>
      <p:graphicFrame>
        <p:nvGraphicFramePr>
          <p:cNvPr id="51" name="Content Placeholder 4">
            <a:extLst>
              <a:ext uri="{FF2B5EF4-FFF2-40B4-BE49-F238E27FC236}">
                <a16:creationId xmlns:a16="http://schemas.microsoft.com/office/drawing/2014/main" id="{41B32400-E01A-49F0-8AD1-537A261B8B53}"/>
              </a:ext>
            </a:extLst>
          </p:cNvPr>
          <p:cNvGraphicFramePr>
            <a:graphicFrameLocks/>
          </p:cNvGraphicFramePr>
          <p:nvPr/>
        </p:nvGraphicFramePr>
        <p:xfrm>
          <a:off x="1117600" y="5562601"/>
          <a:ext cx="9595440" cy="1511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2" name="Oval 51">
            <a:extLst>
              <a:ext uri="{FF2B5EF4-FFF2-40B4-BE49-F238E27FC236}">
                <a16:creationId xmlns:a16="http://schemas.microsoft.com/office/drawing/2014/main" id="{E353D2B9-B6A9-4561-906B-FC4A035057C9}"/>
              </a:ext>
            </a:extLst>
          </p:cNvPr>
          <p:cNvSpPr/>
          <p:nvPr/>
        </p:nvSpPr>
        <p:spPr>
          <a:xfrm>
            <a:off x="10551874" y="5848988"/>
            <a:ext cx="931933" cy="931933"/>
          </a:xfrm>
          <a:prstGeom prst="ellipse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20800" h="19050" prst="relaxedInset"/>
            <a:contourClr>
              <a:schemeClr val="bg1"/>
            </a:contourClr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26496145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>
            <a:extLst>
              <a:ext uri="{FF2B5EF4-FFF2-40B4-BE49-F238E27FC236}">
                <a16:creationId xmlns:a16="http://schemas.microsoft.com/office/drawing/2014/main" id="{A8860189-3E5A-4DC8-97E8-99D745357F9D}"/>
              </a:ext>
            </a:extLst>
          </p:cNvPr>
          <p:cNvSpPr txBox="1"/>
          <p:nvPr/>
        </p:nvSpPr>
        <p:spPr>
          <a:xfrm>
            <a:off x="-1320799" y="98739"/>
            <a:ext cx="147435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>
                <a:latin typeface="Arial Black" panose="020B0A04020102020204" pitchFamily="34" charset="0"/>
              </a:rPr>
              <a:t>PROSES BISNIS </a:t>
            </a:r>
          </a:p>
          <a:p>
            <a:pPr algn="ctr"/>
            <a:r>
              <a:rPr lang="id-ID" sz="2400" b="1" dirty="0">
                <a:latin typeface="Arial Black" panose="020B0A04020102020204" pitchFamily="34" charset="0"/>
              </a:rPr>
              <a:t>PENGELOLAAN KEWILAYAHAN</a:t>
            </a:r>
          </a:p>
        </p:txBody>
      </p:sp>
      <p:graphicFrame>
        <p:nvGraphicFramePr>
          <p:cNvPr id="51" name="Content Placeholder 4">
            <a:extLst>
              <a:ext uri="{FF2B5EF4-FFF2-40B4-BE49-F238E27FC236}">
                <a16:creationId xmlns:a16="http://schemas.microsoft.com/office/drawing/2014/main" id="{41B32400-E01A-49F0-8AD1-537A261B8B53}"/>
              </a:ext>
            </a:extLst>
          </p:cNvPr>
          <p:cNvGraphicFramePr>
            <a:graphicFrameLocks/>
          </p:cNvGraphicFramePr>
          <p:nvPr/>
        </p:nvGraphicFramePr>
        <p:xfrm>
          <a:off x="1117600" y="5562601"/>
          <a:ext cx="9595440" cy="15115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2" name="Oval 51">
            <a:extLst>
              <a:ext uri="{FF2B5EF4-FFF2-40B4-BE49-F238E27FC236}">
                <a16:creationId xmlns:a16="http://schemas.microsoft.com/office/drawing/2014/main" id="{E353D2B9-B6A9-4561-906B-FC4A035057C9}"/>
              </a:ext>
            </a:extLst>
          </p:cNvPr>
          <p:cNvSpPr/>
          <p:nvPr/>
        </p:nvSpPr>
        <p:spPr>
          <a:xfrm>
            <a:off x="10551874" y="5848988"/>
            <a:ext cx="931933" cy="931933"/>
          </a:xfrm>
          <a:prstGeom prst="ellipse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 z="152400" extrusionH="63500" prstMaterial="dkEdge">
            <a:bevelT w="120800" h="19050" prst="relaxedInset"/>
            <a:contourClr>
              <a:schemeClr val="bg1"/>
            </a:contourClr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F1F0AB-15A7-4986-8845-6E0A0675D2B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98"/>
          <a:stretch/>
        </p:blipFill>
        <p:spPr>
          <a:xfrm>
            <a:off x="596506" y="884923"/>
            <a:ext cx="11277600" cy="48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2645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ED61189F-4B83-4C89-8A60-8C771EB22701}"/>
              </a:ext>
            </a:extLst>
          </p:cNvPr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0230" y="5172478"/>
            <a:ext cx="4277783" cy="1680419"/>
          </a:xfrm>
          <a:prstGeom prst="rect">
            <a:avLst/>
          </a:prstGeom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0" name="3D Model 19">
                <a:extLst>
                  <a:ext uri="{FF2B5EF4-FFF2-40B4-BE49-F238E27FC236}">
                    <a16:creationId xmlns:a16="http://schemas.microsoft.com/office/drawing/2014/main" id="{99567A01-E655-4EA5-B5D1-62D68C6B57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71979647"/>
                  </p:ext>
                </p:extLst>
              </p:nvPr>
            </p:nvGraphicFramePr>
            <p:xfrm>
              <a:off x="9623836" y="2156410"/>
              <a:ext cx="3172717" cy="419374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172717" cy="4193740"/>
                    </a:xfrm>
                    <a:prstGeom prst="rect">
                      <a:avLst/>
                    </a:prstGeom>
                  </am3d:spPr>
                  <am3d:camera>
                    <am3d:pos x="0" y="0" z="62561254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688" d="1000000"/>
                    <am3d:preTrans dx="-7361789" dy="-17590808" dz="-2232080"/>
                    <am3d:scale>
                      <am3d:sx n="1000000" d="1000000"/>
                      <am3d:sy n="1000000" d="1000000"/>
                      <am3d:sz n="1000000" d="1000000"/>
                    </am3d:scale>
                    <am3d:rot ax="16200000" ay="18000000" az="5400000"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76805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0" name="3D Model 19">
                <a:extLst>
                  <a:ext uri="{FF2B5EF4-FFF2-40B4-BE49-F238E27FC236}">
                    <a16:creationId xmlns:a16="http://schemas.microsoft.com/office/drawing/2014/main" id="{99567A01-E655-4EA5-B5D1-62D68C6B57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623836" y="2156410"/>
                <a:ext cx="3172717" cy="419374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DD5E501-FB7C-459A-8CF3-6760B7FDB16E}"/>
              </a:ext>
            </a:extLst>
          </p:cNvPr>
          <p:cNvSpPr txBox="1"/>
          <p:nvPr/>
        </p:nvSpPr>
        <p:spPr>
          <a:xfrm>
            <a:off x="520081" y="176995"/>
            <a:ext cx="11769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2400" b="1" dirty="0"/>
              <a:t>ARAH KEBIJAKAN PEMBINAAN </a:t>
            </a:r>
          </a:p>
          <a:p>
            <a:pPr algn="ctr"/>
            <a:r>
              <a:rPr lang="id-ID" sz="2400" b="1" dirty="0"/>
              <a:t>URUSAN TRANTIBUM LINMAS KE DEPAN</a:t>
            </a:r>
            <a:endParaRPr lang="en-US" sz="24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73F661-4A2B-44C3-8445-189F0AFDCA35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291481" y="1228395"/>
            <a:ext cx="4790115" cy="3485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82F00E-5F18-428E-B991-99C98554D8B7}"/>
              </a:ext>
            </a:extLst>
          </p:cNvPr>
          <p:cNvSpPr txBox="1"/>
          <p:nvPr/>
        </p:nvSpPr>
        <p:spPr>
          <a:xfrm>
            <a:off x="812800" y="887374"/>
            <a:ext cx="41954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rgbClr val="002060"/>
                </a:solidFill>
              </a:rPr>
              <a:t>PROSES BISNIS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BA5EF5-A8B4-489C-BD9D-4F836E4486F3}"/>
              </a:ext>
            </a:extLst>
          </p:cNvPr>
          <p:cNvSpPr txBox="1"/>
          <p:nvPr/>
        </p:nvSpPr>
        <p:spPr>
          <a:xfrm>
            <a:off x="364848" y="4595824"/>
            <a:ext cx="4643381" cy="1754326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18528" indent="-118528">
              <a:buFont typeface="+mj-lt"/>
              <a:buAutoNum type="arabicPeriod"/>
            </a:pPr>
            <a:r>
              <a:rPr lang="id-ID" sz="1200" b="1" dirty="0"/>
              <a:t> </a:t>
            </a:r>
            <a:r>
              <a:rPr lang="fi-FI" sz="1200" b="1" dirty="0"/>
              <a:t>Analisis Dan Sinkronisasi Kebijakan Trantibumlinmas</a:t>
            </a:r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en-US" sz="1200" dirty="0" err="1"/>
              <a:t>Penyusunan</a:t>
            </a:r>
            <a:r>
              <a:rPr lang="en-US" sz="1200" dirty="0"/>
              <a:t> Grand Design</a:t>
            </a:r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en-US" sz="1200" dirty="0" err="1"/>
              <a:t>Penyusunan</a:t>
            </a:r>
            <a:r>
              <a:rPr lang="en-US" sz="1200" dirty="0"/>
              <a:t> </a:t>
            </a:r>
            <a:r>
              <a:rPr lang="en-US" sz="1200" dirty="0" err="1"/>
              <a:t>Rencana</a:t>
            </a:r>
            <a:r>
              <a:rPr lang="en-US" sz="1200" dirty="0"/>
              <a:t> </a:t>
            </a:r>
            <a:r>
              <a:rPr lang="en-US" sz="1200" dirty="0" err="1"/>
              <a:t>Strategis</a:t>
            </a:r>
            <a:endParaRPr lang="en-US" sz="1200" dirty="0"/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en-US" sz="1200" dirty="0" err="1"/>
              <a:t>Penyusunan</a:t>
            </a:r>
            <a:r>
              <a:rPr lang="en-US" sz="1200" dirty="0"/>
              <a:t> </a:t>
            </a:r>
            <a:r>
              <a:rPr lang="en-US" sz="1200" dirty="0" err="1"/>
              <a:t>Rencana</a:t>
            </a:r>
            <a:r>
              <a:rPr lang="en-US" sz="1200" dirty="0"/>
              <a:t> </a:t>
            </a:r>
            <a:r>
              <a:rPr lang="en-US" sz="1200" dirty="0" err="1"/>
              <a:t>Kerja</a:t>
            </a:r>
            <a:r>
              <a:rPr lang="en-US" sz="1200" dirty="0"/>
              <a:t> </a:t>
            </a:r>
            <a:r>
              <a:rPr lang="en-US" sz="1200" dirty="0" err="1"/>
              <a:t>Tahunan</a:t>
            </a:r>
            <a:endParaRPr lang="fi-FI" sz="1200" dirty="0"/>
          </a:p>
          <a:p>
            <a:pPr marL="118528" indent="-118528">
              <a:buFont typeface="+mj-lt"/>
              <a:buAutoNum type="arabicPeriod"/>
            </a:pPr>
            <a:r>
              <a:rPr lang="id-ID" sz="1200" b="1" dirty="0"/>
              <a:t> </a:t>
            </a:r>
            <a:r>
              <a:rPr lang="fi-FI" sz="1200" b="1" dirty="0"/>
              <a:t>Harmonisasi Peraturan Perundangan-undangan</a:t>
            </a:r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fi-FI" sz="1200" dirty="0"/>
              <a:t>Integrasi Penanggulangan Bencana Pusat dan Daerah</a:t>
            </a:r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fi-FI" sz="1200" dirty="0"/>
              <a:t>Kompetensi Aparatur Polisi Pamong Praja</a:t>
            </a:r>
          </a:p>
          <a:p>
            <a:pPr marL="355582" lvl="1" indent="-118528">
              <a:buFont typeface="Wingdings" panose="05000000000000000000" pitchFamily="2" charset="2"/>
              <a:buChar char="§"/>
            </a:pPr>
            <a:r>
              <a:rPr lang="fi-FI" sz="1200" dirty="0"/>
              <a:t>Pencegahan dan Pengendalian Kebakaran </a:t>
            </a:r>
          </a:p>
          <a:p>
            <a:pPr marL="118528" indent="-118528">
              <a:buFont typeface="+mj-lt"/>
              <a:buAutoNum type="arabicPeriod"/>
            </a:pPr>
            <a:r>
              <a:rPr lang="id-ID" sz="1200" b="1" dirty="0"/>
              <a:t> </a:t>
            </a:r>
            <a:r>
              <a:rPr lang="fi-FI" sz="1200" b="1" dirty="0"/>
              <a:t>Inovasi Dan Kerjasama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C5C44A-F7C1-46EA-86CA-EAD6C5C5ABFB}"/>
              </a:ext>
            </a:extLst>
          </p:cNvPr>
          <p:cNvSpPr txBox="1"/>
          <p:nvPr/>
        </p:nvSpPr>
        <p:spPr>
          <a:xfrm>
            <a:off x="5446519" y="940084"/>
            <a:ext cx="5919108" cy="39703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20645" indent="-120645">
              <a:buFont typeface="+mj-lt"/>
              <a:buAutoNum type="arabicPeriod"/>
            </a:pPr>
            <a:r>
              <a:rPr lang="id-ID" sz="1100" b="1" dirty="0"/>
              <a:t> </a:t>
            </a:r>
            <a:r>
              <a:rPr lang="en-US" sz="1200" b="1" dirty="0" err="1"/>
              <a:t>Standardisasi</a:t>
            </a:r>
            <a:r>
              <a:rPr lang="en-US" sz="1200" b="1" dirty="0"/>
              <a:t> Dan </a:t>
            </a:r>
            <a:r>
              <a:rPr lang="en-US" sz="1200" b="1" dirty="0" err="1"/>
              <a:t>Kompetensi</a:t>
            </a:r>
            <a:r>
              <a:rPr lang="en-US" sz="1200" b="1" dirty="0"/>
              <a:t> </a:t>
            </a:r>
            <a:r>
              <a:rPr lang="en-US" sz="1200" b="1" dirty="0" err="1"/>
              <a:t>Sumber</a:t>
            </a:r>
            <a:r>
              <a:rPr lang="en-US" sz="1200" b="1" dirty="0"/>
              <a:t> </a:t>
            </a:r>
            <a:r>
              <a:rPr lang="en-US" sz="1200" b="1" dirty="0" err="1"/>
              <a:t>Daya</a:t>
            </a:r>
            <a:r>
              <a:rPr lang="en-US" sz="1200" b="1" dirty="0"/>
              <a:t> </a:t>
            </a:r>
            <a:r>
              <a:rPr lang="en-US" sz="1200" b="1" dirty="0" err="1"/>
              <a:t>Manusia</a:t>
            </a:r>
            <a:endParaRPr lang="en-US" sz="1200" b="1" dirty="0"/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en-US" sz="1200" dirty="0"/>
              <a:t>Program </a:t>
            </a:r>
            <a:r>
              <a:rPr lang="en-US" sz="1200" dirty="0" err="1"/>
              <a:t>Studi</a:t>
            </a:r>
            <a:r>
              <a:rPr lang="en-US" sz="1200" dirty="0"/>
              <a:t> </a:t>
            </a:r>
            <a:r>
              <a:rPr lang="en-US" sz="1200" dirty="0" err="1"/>
              <a:t>Polisi</a:t>
            </a:r>
            <a:r>
              <a:rPr lang="en-US" sz="1200" dirty="0"/>
              <a:t> </a:t>
            </a:r>
            <a:r>
              <a:rPr lang="en-US" sz="1200" dirty="0" err="1"/>
              <a:t>Pamong</a:t>
            </a:r>
            <a:r>
              <a:rPr lang="en-US" sz="1200" dirty="0"/>
              <a:t> </a:t>
            </a:r>
            <a:r>
              <a:rPr lang="en-US" sz="1200" dirty="0" err="1"/>
              <a:t>Praja</a:t>
            </a:r>
            <a:r>
              <a:rPr lang="en-US" sz="1200" dirty="0"/>
              <a:t> dan </a:t>
            </a:r>
            <a:r>
              <a:rPr lang="en-US" sz="1200" dirty="0" err="1"/>
              <a:t>Pemadam</a:t>
            </a:r>
            <a:r>
              <a:rPr lang="en-US" sz="1200" dirty="0"/>
              <a:t> </a:t>
            </a:r>
            <a:r>
              <a:rPr lang="en-US" sz="1200" dirty="0" err="1"/>
              <a:t>Kebakaran</a:t>
            </a:r>
            <a:r>
              <a:rPr lang="en-US" sz="1200" dirty="0"/>
              <a:t> (</a:t>
            </a:r>
            <a:r>
              <a:rPr lang="en-US" sz="1200" dirty="0" err="1"/>
              <a:t>Penyusunan</a:t>
            </a:r>
            <a:r>
              <a:rPr lang="en-US" sz="1200" dirty="0"/>
              <a:t> </a:t>
            </a:r>
            <a:r>
              <a:rPr lang="en-US" sz="1200" dirty="0" err="1"/>
              <a:t>Kurikulum</a:t>
            </a:r>
            <a:r>
              <a:rPr lang="en-US" sz="1200" dirty="0"/>
              <a:t> Dan </a:t>
            </a:r>
            <a:r>
              <a:rPr lang="en-US" sz="1200" dirty="0" err="1"/>
              <a:t>Akreditasi</a:t>
            </a:r>
            <a:r>
              <a:rPr lang="en-US" sz="1200" dirty="0"/>
              <a:t>)</a:t>
            </a:r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Penjenjangan</a:t>
            </a:r>
            <a:r>
              <a:rPr lang="en-US" sz="1200" dirty="0"/>
              <a:t> </a:t>
            </a:r>
            <a:r>
              <a:rPr lang="en-US" sz="1200" dirty="0" err="1"/>
              <a:t>Pangkat</a:t>
            </a:r>
            <a:r>
              <a:rPr lang="en-US" sz="1200" dirty="0"/>
              <a:t> Dan </a:t>
            </a:r>
            <a:r>
              <a:rPr lang="en-US" sz="1200" dirty="0" err="1"/>
              <a:t>Peningkatan</a:t>
            </a:r>
            <a:r>
              <a:rPr lang="en-US" sz="1200" dirty="0"/>
              <a:t> </a:t>
            </a:r>
            <a:r>
              <a:rPr lang="en-US" sz="1200" dirty="0" err="1"/>
              <a:t>Kompetensi</a:t>
            </a:r>
            <a:endParaRPr lang="en-US" sz="1200" dirty="0"/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Standardisasi</a:t>
            </a:r>
            <a:r>
              <a:rPr lang="en-US" sz="1200" dirty="0"/>
              <a:t> Dan </a:t>
            </a:r>
            <a:r>
              <a:rPr lang="en-US" sz="1200" dirty="0" err="1"/>
              <a:t>Sertifikasi</a:t>
            </a:r>
            <a:r>
              <a:rPr lang="en-US" sz="1200" dirty="0"/>
              <a:t> (</a:t>
            </a:r>
            <a:r>
              <a:rPr lang="en-US" sz="1200" dirty="0" err="1"/>
              <a:t>Profesi</a:t>
            </a:r>
            <a:r>
              <a:rPr lang="en-US" sz="1200" dirty="0"/>
              <a:t>, </a:t>
            </a:r>
            <a:r>
              <a:rPr lang="en-US" sz="1200" dirty="0" err="1"/>
              <a:t>Teknis</a:t>
            </a:r>
            <a:r>
              <a:rPr lang="en-US" sz="1200" dirty="0"/>
              <a:t>)</a:t>
            </a:r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Pembinaan</a:t>
            </a:r>
            <a:r>
              <a:rPr lang="en-US" sz="1200" dirty="0"/>
              <a:t> </a:t>
            </a:r>
            <a:r>
              <a:rPr lang="en-US" sz="1200" dirty="0" err="1"/>
              <a:t>Jabatan</a:t>
            </a:r>
            <a:r>
              <a:rPr lang="en-US" sz="1200" dirty="0"/>
              <a:t> </a:t>
            </a:r>
            <a:r>
              <a:rPr lang="en-US" sz="1200" dirty="0" err="1"/>
              <a:t>Fungsional</a:t>
            </a:r>
            <a:r>
              <a:rPr lang="en-US" sz="1200" dirty="0"/>
              <a:t> dan </a:t>
            </a:r>
            <a:r>
              <a:rPr lang="en-US" sz="1200" dirty="0" err="1"/>
              <a:t>Angka</a:t>
            </a:r>
            <a:r>
              <a:rPr lang="en-US" sz="1200" dirty="0"/>
              <a:t> </a:t>
            </a:r>
            <a:r>
              <a:rPr lang="en-US" sz="1200" dirty="0" err="1"/>
              <a:t>Kreditnya</a:t>
            </a:r>
            <a:r>
              <a:rPr lang="en-US" sz="1200" dirty="0"/>
              <a:t> (</a:t>
            </a:r>
            <a:r>
              <a:rPr lang="en-US" sz="1200" dirty="0" err="1"/>
              <a:t>Jafung</a:t>
            </a:r>
            <a:r>
              <a:rPr lang="en-US" sz="1200" dirty="0"/>
              <a:t> Ahli, </a:t>
            </a:r>
            <a:r>
              <a:rPr lang="en-US" sz="1200" dirty="0" err="1"/>
              <a:t>Terampil</a:t>
            </a:r>
            <a:r>
              <a:rPr lang="en-US" sz="1200" dirty="0"/>
              <a:t>)</a:t>
            </a:r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nl-NL" sz="1200" dirty="0"/>
              <a:t>Pengelolaan Tes Terpadu dan Beasiswa  (Asessment Center, TPA)</a:t>
            </a:r>
          </a:p>
          <a:p>
            <a:pPr marL="359815" lvl="1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Pembinaan</a:t>
            </a:r>
            <a:r>
              <a:rPr lang="en-US" sz="1200" dirty="0"/>
              <a:t> </a:t>
            </a:r>
            <a:r>
              <a:rPr lang="en-US" sz="1200" dirty="0" err="1"/>
              <a:t>Karier</a:t>
            </a:r>
            <a:r>
              <a:rPr lang="en-US" sz="1200" dirty="0"/>
              <a:t> dan </a:t>
            </a:r>
            <a:r>
              <a:rPr lang="en-US" sz="1200" dirty="0" err="1"/>
              <a:t>Sanksi</a:t>
            </a:r>
            <a:r>
              <a:rPr lang="en-US" sz="1200" dirty="0"/>
              <a:t> (</a:t>
            </a:r>
            <a:r>
              <a:rPr lang="en-US" sz="1200" dirty="0" err="1"/>
              <a:t>Penempatan</a:t>
            </a:r>
            <a:r>
              <a:rPr lang="en-US" sz="1200" dirty="0"/>
              <a:t>, </a:t>
            </a:r>
            <a:r>
              <a:rPr lang="en-US" sz="1200" dirty="0" err="1"/>
              <a:t>Rotasi</a:t>
            </a:r>
            <a:r>
              <a:rPr lang="en-US" sz="1200" dirty="0"/>
              <a:t>, </a:t>
            </a:r>
            <a:r>
              <a:rPr lang="en-US" sz="1200" dirty="0" err="1"/>
              <a:t>Mutasi</a:t>
            </a:r>
            <a:r>
              <a:rPr lang="en-US" sz="1200" dirty="0"/>
              <a:t>, </a:t>
            </a:r>
            <a:r>
              <a:rPr lang="en-US" sz="1200" dirty="0" err="1"/>
              <a:t>Penghargaan</a:t>
            </a:r>
            <a:r>
              <a:rPr lang="en-US" sz="1200" dirty="0"/>
              <a:t>, </a:t>
            </a:r>
            <a:r>
              <a:rPr lang="en-US" sz="1200" dirty="0" err="1"/>
              <a:t>Pemberian</a:t>
            </a:r>
            <a:r>
              <a:rPr lang="en-US" sz="1200" dirty="0"/>
              <a:t> </a:t>
            </a:r>
            <a:r>
              <a:rPr lang="en-US" sz="1200" dirty="0" err="1"/>
              <a:t>Tunjangan</a:t>
            </a:r>
            <a:r>
              <a:rPr lang="en-US" sz="1200" dirty="0"/>
              <a:t> dan </a:t>
            </a:r>
            <a:r>
              <a:rPr lang="en-US" sz="1200" dirty="0" err="1"/>
              <a:t>Sanksi</a:t>
            </a:r>
            <a:r>
              <a:rPr lang="en-US" sz="1200" dirty="0"/>
              <a:t>)</a:t>
            </a:r>
          </a:p>
          <a:p>
            <a:pPr marL="120645" indent="-120645">
              <a:buFont typeface="+mj-lt"/>
              <a:buAutoNum type="arabicPeriod"/>
            </a:pPr>
            <a:r>
              <a:rPr lang="en-US" sz="1200" b="1" dirty="0" err="1"/>
              <a:t>Standardisasi</a:t>
            </a:r>
            <a:r>
              <a:rPr lang="en-US" sz="1200" b="1" dirty="0"/>
              <a:t> </a:t>
            </a:r>
            <a:r>
              <a:rPr lang="en-US" sz="1200" b="1" dirty="0" err="1"/>
              <a:t>Sarana</a:t>
            </a:r>
            <a:r>
              <a:rPr lang="en-US" sz="1200" b="1" dirty="0"/>
              <a:t> </a:t>
            </a:r>
            <a:r>
              <a:rPr lang="en-US" sz="1200" b="1" dirty="0" err="1"/>
              <a:t>Prasarana</a:t>
            </a:r>
            <a:r>
              <a:rPr lang="en-US" sz="1200" b="1" dirty="0"/>
              <a:t> </a:t>
            </a:r>
            <a:r>
              <a:rPr lang="en-US" sz="1200" b="1" dirty="0" err="1"/>
              <a:t>Trantibumlinmas</a:t>
            </a:r>
            <a:endParaRPr lang="en-US" sz="1200" b="1" dirty="0"/>
          </a:p>
          <a:p>
            <a:pPr marL="239173" lvl="1" indent="-118528">
              <a:buFont typeface="+mj-lt"/>
              <a:buAutoNum type="arabicPeriod"/>
            </a:pPr>
            <a:r>
              <a:rPr lang="en-US" sz="1200" dirty="0" err="1"/>
              <a:t>Standardisasi</a:t>
            </a:r>
            <a:r>
              <a:rPr lang="en-US" sz="1200" dirty="0"/>
              <a:t> </a:t>
            </a:r>
            <a:r>
              <a:rPr lang="en-US" sz="1200" dirty="0" err="1"/>
              <a:t>Sarana</a:t>
            </a:r>
            <a:r>
              <a:rPr lang="en-US" sz="1200" dirty="0"/>
              <a:t> </a:t>
            </a:r>
            <a:r>
              <a:rPr lang="en-US" sz="1200" dirty="0" err="1"/>
              <a:t>Prasarana</a:t>
            </a:r>
            <a:r>
              <a:rPr lang="en-US" sz="1200" dirty="0"/>
              <a:t> Minimal</a:t>
            </a:r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Standardisasi</a:t>
            </a:r>
            <a:r>
              <a:rPr lang="en-US" sz="1200" dirty="0"/>
              <a:t> Gedung/</a:t>
            </a:r>
            <a:r>
              <a:rPr lang="en-US" sz="1200" dirty="0" err="1"/>
              <a:t>Bangunan</a:t>
            </a:r>
            <a:r>
              <a:rPr lang="en-US" sz="1200" dirty="0"/>
              <a:t> </a:t>
            </a:r>
            <a:r>
              <a:rPr lang="en-US" sz="1200" dirty="0" err="1"/>
              <a:t>tahan</a:t>
            </a:r>
            <a:r>
              <a:rPr lang="en-US" sz="1200" dirty="0"/>
              <a:t> </a:t>
            </a:r>
            <a:r>
              <a:rPr lang="en-US" sz="1200" dirty="0" err="1"/>
              <a:t>Gempa</a:t>
            </a:r>
            <a:endParaRPr lang="en-US" sz="1200" dirty="0"/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Jalur</a:t>
            </a:r>
            <a:r>
              <a:rPr lang="en-US" sz="1200" dirty="0"/>
              <a:t> </a:t>
            </a:r>
            <a:r>
              <a:rPr lang="en-US" sz="1200" dirty="0" err="1"/>
              <a:t>Evakuasi</a:t>
            </a:r>
            <a:endParaRPr lang="en-US" sz="1200" dirty="0"/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Lokasi</a:t>
            </a:r>
            <a:r>
              <a:rPr lang="en-US" sz="1200" dirty="0"/>
              <a:t> </a:t>
            </a:r>
            <a:r>
              <a:rPr lang="en-US" sz="1200" dirty="0" err="1"/>
              <a:t>Penyelamatan</a:t>
            </a:r>
            <a:endParaRPr lang="en-US" sz="1200" dirty="0"/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Perlengkapan</a:t>
            </a:r>
            <a:r>
              <a:rPr lang="en-US" sz="1200" dirty="0"/>
              <a:t> </a:t>
            </a:r>
            <a:r>
              <a:rPr lang="en-US" sz="1200" dirty="0" err="1"/>
              <a:t>Penyelamatan</a:t>
            </a:r>
            <a:endParaRPr lang="en-US" sz="1200" dirty="0"/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Kendaraan</a:t>
            </a:r>
            <a:r>
              <a:rPr lang="en-US" sz="1200" dirty="0"/>
              <a:t> </a:t>
            </a:r>
            <a:r>
              <a:rPr lang="en-US" sz="1200" dirty="0" err="1"/>
              <a:t>Operasional</a:t>
            </a:r>
            <a:endParaRPr lang="en-US" sz="1200" dirty="0"/>
          </a:p>
          <a:p>
            <a:pPr marL="359815" lvl="2" indent="-120645">
              <a:buFont typeface="Wingdings" panose="05000000000000000000" pitchFamily="2" charset="2"/>
              <a:buChar char="§"/>
            </a:pPr>
            <a:r>
              <a:rPr lang="en-US" sz="1200" dirty="0" err="1"/>
              <a:t>Perlengkapan</a:t>
            </a:r>
            <a:r>
              <a:rPr lang="en-US" sz="1200" dirty="0"/>
              <a:t> </a:t>
            </a:r>
            <a:r>
              <a:rPr lang="en-US" sz="1200" dirty="0" err="1"/>
              <a:t>Operasional</a:t>
            </a:r>
            <a:endParaRPr lang="en-US" sz="1200" dirty="0"/>
          </a:p>
          <a:p>
            <a:pPr marL="239173" lvl="1" indent="-118528">
              <a:buFont typeface="+mj-lt"/>
              <a:buAutoNum type="arabicPeriod"/>
            </a:pPr>
            <a:r>
              <a:rPr lang="en-US" sz="1200" dirty="0" err="1"/>
              <a:t>Pengembangan</a:t>
            </a:r>
            <a:r>
              <a:rPr lang="en-US" sz="1200" dirty="0"/>
              <a:t> </a:t>
            </a:r>
            <a:r>
              <a:rPr lang="en-US" sz="1200" dirty="0" err="1"/>
              <a:t>Standardisasi</a:t>
            </a:r>
            <a:r>
              <a:rPr lang="en-US" sz="1200" dirty="0"/>
              <a:t> (Uji </a:t>
            </a:r>
            <a:r>
              <a:rPr lang="en-US" sz="1200" dirty="0" err="1"/>
              <a:t>Kelayakan</a:t>
            </a:r>
            <a:r>
              <a:rPr lang="en-US" sz="1200" dirty="0"/>
              <a:t>, </a:t>
            </a:r>
            <a:r>
              <a:rPr lang="en-US" sz="1200" dirty="0" err="1"/>
              <a:t>Pengembangan</a:t>
            </a:r>
            <a:r>
              <a:rPr lang="en-US" sz="1200" dirty="0"/>
              <a:t> </a:t>
            </a:r>
            <a:r>
              <a:rPr lang="en-US" sz="1200" dirty="0" err="1"/>
              <a:t>Teknologi</a:t>
            </a:r>
            <a:r>
              <a:rPr lang="en-US" sz="1200" dirty="0"/>
              <a:t> )</a:t>
            </a:r>
          </a:p>
          <a:p>
            <a:pPr marL="120645" indent="-120645">
              <a:buFont typeface="+mj-lt"/>
              <a:buAutoNum type="arabicPeriod"/>
            </a:pPr>
            <a:r>
              <a:rPr lang="en-US" sz="1200" b="1" dirty="0" err="1"/>
              <a:t>Pengelolaan</a:t>
            </a:r>
            <a:r>
              <a:rPr lang="en-US" sz="1200" b="1" dirty="0"/>
              <a:t> </a:t>
            </a:r>
            <a:r>
              <a:rPr lang="en-US" sz="1200" b="1" dirty="0" err="1"/>
              <a:t>Teknologi</a:t>
            </a:r>
            <a:r>
              <a:rPr lang="en-US" sz="1200" b="1" dirty="0"/>
              <a:t> Dan </a:t>
            </a:r>
            <a:r>
              <a:rPr lang="en-US" sz="1200" b="1" dirty="0" err="1"/>
              <a:t>Informasi</a:t>
            </a:r>
            <a:r>
              <a:rPr lang="en-US" sz="1200" b="1" dirty="0"/>
              <a:t> </a:t>
            </a:r>
            <a:r>
              <a:rPr lang="en-US" sz="1200" b="1" dirty="0" err="1"/>
              <a:t>Trantibumlinmas</a:t>
            </a:r>
            <a:endParaRPr lang="en-US" sz="1200" b="1" dirty="0"/>
          </a:p>
          <a:p>
            <a:pPr marL="239173" lvl="1" indent="-118528">
              <a:buFont typeface="+mj-lt"/>
              <a:buAutoNum type="arabicPeriod"/>
            </a:pPr>
            <a:r>
              <a:rPr lang="en-US" sz="1200" dirty="0" err="1"/>
              <a:t>Pembuatan</a:t>
            </a:r>
            <a:r>
              <a:rPr lang="en-US" sz="1200" dirty="0"/>
              <a:t> </a:t>
            </a:r>
            <a:r>
              <a:rPr lang="en-US" sz="1200" dirty="0" err="1"/>
              <a:t>Sistem</a:t>
            </a:r>
            <a:r>
              <a:rPr lang="en-US" sz="1200" dirty="0"/>
              <a:t>, </a:t>
            </a:r>
            <a:r>
              <a:rPr lang="en-US" sz="1200" dirty="0" err="1"/>
              <a:t>Aplikasi</a:t>
            </a:r>
            <a:r>
              <a:rPr lang="en-US" sz="1200" dirty="0"/>
              <a:t> Dan Database</a:t>
            </a:r>
          </a:p>
          <a:p>
            <a:pPr marL="239173" lvl="1" indent="-118528">
              <a:buFont typeface="+mj-lt"/>
              <a:buAutoNum type="arabicPeriod"/>
            </a:pPr>
            <a:r>
              <a:rPr lang="en-US" sz="1200" dirty="0" err="1"/>
              <a:t>Pembuatan</a:t>
            </a:r>
            <a:r>
              <a:rPr lang="en-US" sz="1200" dirty="0"/>
              <a:t> </a:t>
            </a:r>
            <a:r>
              <a:rPr lang="en-US" sz="1200" dirty="0" err="1"/>
              <a:t>Integrasi</a:t>
            </a:r>
            <a:r>
              <a:rPr lang="en-US" sz="1200" dirty="0"/>
              <a:t> </a:t>
            </a:r>
            <a:r>
              <a:rPr lang="en-US" sz="1200" dirty="0" err="1"/>
              <a:t>Sistem</a:t>
            </a:r>
            <a:endParaRPr lang="en-US" sz="1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FCB4B4-043D-429E-B47B-6CA44CD6DA6E}"/>
              </a:ext>
            </a:extLst>
          </p:cNvPr>
          <p:cNvSpPr txBox="1"/>
          <p:nvPr/>
        </p:nvSpPr>
        <p:spPr>
          <a:xfrm>
            <a:off x="5446519" y="5042765"/>
            <a:ext cx="5919108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120645" indent="-120645">
              <a:buAutoNum type="arabicPeriod"/>
            </a:pPr>
            <a:r>
              <a:rPr lang="id-ID" sz="1200" dirty="0"/>
              <a:t> </a:t>
            </a:r>
            <a:r>
              <a:rPr lang="en-US" sz="1200" dirty="0" err="1"/>
              <a:t>Pengendalian</a:t>
            </a:r>
            <a:r>
              <a:rPr lang="en-US" sz="1200" dirty="0"/>
              <a:t> </a:t>
            </a:r>
            <a:r>
              <a:rPr lang="en-US" sz="1200" dirty="0" err="1"/>
              <a:t>Kinerja</a:t>
            </a:r>
            <a:r>
              <a:rPr lang="en-US" sz="1200" dirty="0"/>
              <a:t> (</a:t>
            </a:r>
            <a:r>
              <a:rPr lang="en-US" sz="1200" dirty="0" err="1"/>
              <a:t>Dokumen</a:t>
            </a:r>
            <a:r>
              <a:rPr lang="en-US" sz="1200" dirty="0"/>
              <a:t> </a:t>
            </a:r>
            <a:r>
              <a:rPr lang="en-US" sz="1200" dirty="0" err="1"/>
              <a:t>Penilaian</a:t>
            </a:r>
            <a:r>
              <a:rPr lang="en-US" sz="1200" dirty="0"/>
              <a:t> </a:t>
            </a:r>
            <a:r>
              <a:rPr lang="en-US" sz="1200" dirty="0" err="1"/>
              <a:t>Kinerja</a:t>
            </a:r>
            <a:r>
              <a:rPr lang="en-US" sz="1200" dirty="0"/>
              <a:t> </a:t>
            </a:r>
            <a:r>
              <a:rPr lang="en-US" sz="1200" dirty="0" err="1"/>
              <a:t>Provinsi</a:t>
            </a:r>
            <a:r>
              <a:rPr lang="en-US" sz="1200" dirty="0"/>
              <a:t>, </a:t>
            </a:r>
            <a:r>
              <a:rPr lang="en-US" sz="1200" dirty="0" err="1"/>
              <a:t>Kab</a:t>
            </a:r>
            <a:r>
              <a:rPr lang="en-US" sz="1200" dirty="0"/>
              <a:t>/Kota)</a:t>
            </a:r>
          </a:p>
          <a:p>
            <a:pPr marL="120645" indent="-120645">
              <a:buAutoNum type="arabicPeriod"/>
            </a:pPr>
            <a:r>
              <a:rPr lang="id-ID" sz="1200" dirty="0"/>
              <a:t> </a:t>
            </a:r>
            <a:r>
              <a:rPr lang="en-US" sz="1200" dirty="0"/>
              <a:t>Monitoring Dan </a:t>
            </a:r>
            <a:r>
              <a:rPr lang="en-US" sz="1200" dirty="0" err="1"/>
              <a:t>Evaluasi</a:t>
            </a:r>
            <a:r>
              <a:rPr lang="en-US" sz="1200" dirty="0"/>
              <a:t> </a:t>
            </a:r>
            <a:r>
              <a:rPr lang="en-US" sz="1200" dirty="0" err="1"/>
              <a:t>Kinerja</a:t>
            </a:r>
            <a:endParaRPr lang="en-US" sz="1200" dirty="0"/>
          </a:p>
          <a:p>
            <a:pPr marL="359815" lvl="1" indent="-120645">
              <a:buAutoNum type="arabicPeriod"/>
            </a:pPr>
            <a:r>
              <a:rPr lang="en-US" sz="1200" dirty="0" err="1"/>
              <a:t>Penilaian</a:t>
            </a:r>
            <a:r>
              <a:rPr lang="en-US" sz="1200" dirty="0"/>
              <a:t> </a:t>
            </a:r>
            <a:r>
              <a:rPr lang="en-US" sz="1200" dirty="0" err="1"/>
              <a:t>Akuntabilitas</a:t>
            </a:r>
            <a:r>
              <a:rPr lang="en-US" sz="1200" dirty="0"/>
              <a:t> </a:t>
            </a:r>
            <a:r>
              <a:rPr lang="en-US" sz="1200" dirty="0" err="1"/>
              <a:t>Kinerja</a:t>
            </a:r>
            <a:endParaRPr lang="en-US" sz="1200" dirty="0"/>
          </a:p>
          <a:p>
            <a:pPr marL="359815" lvl="1" indent="-120645">
              <a:buAutoNum type="arabicPeriod"/>
            </a:pPr>
            <a:r>
              <a:rPr lang="sv-SE" sz="1200" dirty="0"/>
              <a:t>Pedoman Pengukuran Indikator Kinerja bidang Trantibumlinmas</a:t>
            </a:r>
          </a:p>
          <a:p>
            <a:pPr marL="359815" lvl="1" indent="-120645">
              <a:buAutoNum type="arabicPeriod"/>
            </a:pPr>
            <a:r>
              <a:rPr lang="en-US" sz="1200" dirty="0" err="1"/>
              <a:t>Perumusan</a:t>
            </a:r>
            <a:r>
              <a:rPr lang="en-US" sz="1200" dirty="0"/>
              <a:t> </a:t>
            </a:r>
            <a:r>
              <a:rPr lang="en-US" sz="1200" dirty="0" err="1"/>
              <a:t>Indeks</a:t>
            </a:r>
            <a:r>
              <a:rPr lang="en-US" sz="1200" dirty="0"/>
              <a:t> </a:t>
            </a:r>
            <a:r>
              <a:rPr lang="en-US" sz="1200" dirty="0" err="1"/>
              <a:t>Trantibumlinmas</a:t>
            </a:r>
            <a:endParaRPr lang="en-US" sz="1200" dirty="0"/>
          </a:p>
          <a:p>
            <a:pPr marL="120645" indent="-120645">
              <a:buAutoNum type="arabicPeriod"/>
            </a:pPr>
            <a:r>
              <a:rPr lang="id-ID" sz="1200" dirty="0"/>
              <a:t> </a:t>
            </a:r>
            <a:r>
              <a:rPr lang="en-US" sz="1200" dirty="0" err="1"/>
              <a:t>Penanganan</a:t>
            </a:r>
            <a:r>
              <a:rPr lang="en-US" sz="1200" dirty="0"/>
              <a:t> </a:t>
            </a:r>
            <a:r>
              <a:rPr lang="en-US" sz="1200" dirty="0" err="1"/>
              <a:t>Pengaduan</a:t>
            </a:r>
            <a:r>
              <a:rPr lang="en-US" sz="1200" dirty="0"/>
              <a:t> Masyarakat</a:t>
            </a:r>
          </a:p>
          <a:p>
            <a:pPr marL="120645" indent="-120645">
              <a:buAutoNum type="arabicPeriod"/>
            </a:pPr>
            <a:r>
              <a:rPr lang="id-ID" sz="1200" dirty="0"/>
              <a:t> </a:t>
            </a:r>
            <a:r>
              <a:rPr lang="en-US" sz="1200" dirty="0" err="1"/>
              <a:t>Advokasi</a:t>
            </a:r>
            <a:r>
              <a:rPr lang="en-US" sz="1200" dirty="0"/>
              <a:t> </a:t>
            </a:r>
            <a:r>
              <a:rPr lang="en-US" sz="1200" dirty="0" err="1"/>
              <a:t>Aparatur</a:t>
            </a:r>
            <a:r>
              <a:rPr lang="en-US" sz="1200" dirty="0"/>
              <a:t> </a:t>
            </a:r>
            <a:r>
              <a:rPr lang="en-US" sz="1200" dirty="0" err="1"/>
              <a:t>Trantibumlinmas</a:t>
            </a:r>
            <a:endParaRPr lang="en-US" sz="1200" dirty="0"/>
          </a:p>
        </p:txBody>
      </p:sp>
      <p:cxnSp>
        <p:nvCxnSpPr>
          <p:cNvPr id="11" name="Connector: Elbow 10">
            <a:extLst>
              <a:ext uri="{FF2B5EF4-FFF2-40B4-BE49-F238E27FC236}">
                <a16:creationId xmlns:a16="http://schemas.microsoft.com/office/drawing/2014/main" id="{46D6776B-90E7-4A4B-B43F-25EBB580E486}"/>
              </a:ext>
            </a:extLst>
          </p:cNvPr>
          <p:cNvCxnSpPr>
            <a:cxnSpLocks/>
            <a:stCxn id="37" idx="1"/>
          </p:cNvCxnSpPr>
          <p:nvPr/>
        </p:nvCxnSpPr>
        <p:spPr>
          <a:xfrm rot="10800000">
            <a:off x="2336807" y="2864079"/>
            <a:ext cx="2857877" cy="102343"/>
          </a:xfrm>
          <a:prstGeom prst="bentConnector3">
            <a:avLst>
              <a:gd name="adj1" fmla="val 99125"/>
            </a:avLst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Connector: Elbow 18">
            <a:extLst>
              <a:ext uri="{FF2B5EF4-FFF2-40B4-BE49-F238E27FC236}">
                <a16:creationId xmlns:a16="http://schemas.microsoft.com/office/drawing/2014/main" id="{FED4733E-2080-49D2-8EE6-B1BF05E744A5}"/>
              </a:ext>
            </a:extLst>
          </p:cNvPr>
          <p:cNvCxnSpPr>
            <a:cxnSpLocks/>
          </p:cNvCxnSpPr>
          <p:nvPr/>
        </p:nvCxnSpPr>
        <p:spPr>
          <a:xfrm rot="5400000">
            <a:off x="583664" y="3225562"/>
            <a:ext cx="2363595" cy="329879"/>
          </a:xfrm>
          <a:prstGeom prst="bentConnector3">
            <a:avLst>
              <a:gd name="adj1" fmla="val 762"/>
            </a:avLst>
          </a:prstGeom>
          <a:ln/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7" name="Connector: Elbow 26">
            <a:extLst>
              <a:ext uri="{FF2B5EF4-FFF2-40B4-BE49-F238E27FC236}">
                <a16:creationId xmlns:a16="http://schemas.microsoft.com/office/drawing/2014/main" id="{C016E67A-0315-4909-8BBA-466E1790BF64}"/>
              </a:ext>
            </a:extLst>
          </p:cNvPr>
          <p:cNvCxnSpPr>
            <a:cxnSpLocks/>
          </p:cNvCxnSpPr>
          <p:nvPr/>
        </p:nvCxnSpPr>
        <p:spPr>
          <a:xfrm rot="10800000">
            <a:off x="2235201" y="3327402"/>
            <a:ext cx="3131243" cy="1960188"/>
          </a:xfrm>
          <a:prstGeom prst="bentConnector3">
            <a:avLst>
              <a:gd name="adj1" fmla="val 99261"/>
            </a:avLst>
          </a:prstGeom>
          <a:ln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7" name="Arrow: Right 36">
            <a:extLst>
              <a:ext uri="{FF2B5EF4-FFF2-40B4-BE49-F238E27FC236}">
                <a16:creationId xmlns:a16="http://schemas.microsoft.com/office/drawing/2014/main" id="{EB6F92E6-4767-47AA-A0CE-1D939C9F35A6}"/>
              </a:ext>
            </a:extLst>
          </p:cNvPr>
          <p:cNvSpPr/>
          <p:nvPr/>
        </p:nvSpPr>
        <p:spPr>
          <a:xfrm>
            <a:off x="5194683" y="2900318"/>
            <a:ext cx="228280" cy="132204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42" name="Arrow: Right 41">
            <a:extLst>
              <a:ext uri="{FF2B5EF4-FFF2-40B4-BE49-F238E27FC236}">
                <a16:creationId xmlns:a16="http://schemas.microsoft.com/office/drawing/2014/main" id="{AD5B1B52-F844-43BB-928F-43481A471B0D}"/>
              </a:ext>
            </a:extLst>
          </p:cNvPr>
          <p:cNvSpPr/>
          <p:nvPr/>
        </p:nvSpPr>
        <p:spPr>
          <a:xfrm>
            <a:off x="5181600" y="5227750"/>
            <a:ext cx="228280" cy="132204"/>
          </a:xfrm>
          <a:prstGeom prst="right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sp>
        <p:nvSpPr>
          <p:cNvPr id="43" name="Arrow: Right 42">
            <a:extLst>
              <a:ext uri="{FF2B5EF4-FFF2-40B4-BE49-F238E27FC236}">
                <a16:creationId xmlns:a16="http://schemas.microsoft.com/office/drawing/2014/main" id="{C04F75AC-21B7-4906-8870-CCF2963C7EBB}"/>
              </a:ext>
            </a:extLst>
          </p:cNvPr>
          <p:cNvSpPr/>
          <p:nvPr/>
        </p:nvSpPr>
        <p:spPr>
          <a:xfrm rot="5400000">
            <a:off x="1500355" y="4415583"/>
            <a:ext cx="228280" cy="132204"/>
          </a:xfrm>
          <a:prstGeom prst="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sz="2400"/>
          </a:p>
        </p:txBody>
      </p:sp>
      <p:grpSp>
        <p:nvGrpSpPr>
          <p:cNvPr id="67" name="Shape 15">
            <a:extLst>
              <a:ext uri="{FF2B5EF4-FFF2-40B4-BE49-F238E27FC236}">
                <a16:creationId xmlns:a16="http://schemas.microsoft.com/office/drawing/2014/main" id="{5AF464B9-851B-4039-A45F-6D6DD56B93B9}"/>
              </a:ext>
            </a:extLst>
          </p:cNvPr>
          <p:cNvGrpSpPr/>
          <p:nvPr/>
        </p:nvGrpSpPr>
        <p:grpSpPr>
          <a:xfrm>
            <a:off x="0" y="0"/>
            <a:ext cx="12192000" cy="331072"/>
            <a:chOff x="0" y="0"/>
            <a:chExt cx="9144000" cy="248304"/>
          </a:xfrm>
        </p:grpSpPr>
        <p:sp>
          <p:nvSpPr>
            <p:cNvPr id="68" name="Shape 16">
              <a:extLst>
                <a:ext uri="{FF2B5EF4-FFF2-40B4-BE49-F238E27FC236}">
                  <a16:creationId xmlns:a16="http://schemas.microsoft.com/office/drawing/2014/main" id="{31CB0C8C-B5D0-4344-97D5-28D4824E9AA5}"/>
                </a:ext>
              </a:extLst>
            </p:cNvPr>
            <p:cNvSpPr/>
            <p:nvPr/>
          </p:nvSpPr>
          <p:spPr>
            <a:xfrm>
              <a:off x="0" y="0"/>
              <a:ext cx="9144000" cy="108000"/>
            </a:xfrm>
            <a:prstGeom prst="rect">
              <a:avLst/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/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" name="Shape 17">
              <a:extLst>
                <a:ext uri="{FF2B5EF4-FFF2-40B4-BE49-F238E27FC236}">
                  <a16:creationId xmlns:a16="http://schemas.microsoft.com/office/drawing/2014/main" id="{1E16C06A-5CEC-43CB-9C54-BBEDB31D1949}"/>
                </a:ext>
              </a:extLst>
            </p:cNvPr>
            <p:cNvSpPr/>
            <p:nvPr/>
          </p:nvSpPr>
          <p:spPr>
            <a:xfrm rot="10800000">
              <a:off x="4427984" y="1"/>
              <a:ext cx="288032" cy="248303"/>
            </a:xfrm>
            <a:prstGeom prst="triangle">
              <a:avLst>
                <a:gd name="adj" fmla="val 50000"/>
              </a:avLst>
            </a:prstGeom>
            <a:solidFill>
              <a:srgbClr val="E54632"/>
            </a:solidFill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algn="ctr"/>
              <a:endPara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4968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8" name="Shape 1508"/>
          <p:cNvSpPr/>
          <p:nvPr/>
        </p:nvSpPr>
        <p:spPr>
          <a:xfrm>
            <a:off x="0" y="3940639"/>
            <a:ext cx="12192000" cy="2016000"/>
          </a:xfrm>
          <a:prstGeom prst="rect">
            <a:avLst/>
          </a:prstGeom>
          <a:solidFill>
            <a:srgbClr val="E54632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9" name="Shape 1509"/>
          <p:cNvSpPr/>
          <p:nvPr/>
        </p:nvSpPr>
        <p:spPr>
          <a:xfrm>
            <a:off x="812800" y="579355"/>
            <a:ext cx="5408400" cy="2784400"/>
          </a:xfrm>
          <a:prstGeom prst="roundRect">
            <a:avLst>
              <a:gd name="adj" fmla="val 16667"/>
            </a:avLst>
          </a:prstGeom>
          <a:solidFill>
            <a:srgbClr val="3F3F3F">
              <a:alpha val="69800"/>
            </a:srgbClr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algn="ctr"/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3" name="Shape 1513"/>
          <p:cNvSpPr txBox="1"/>
          <p:nvPr/>
        </p:nvSpPr>
        <p:spPr>
          <a:xfrm>
            <a:off x="2437841" y="5129163"/>
            <a:ext cx="7296800" cy="36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algn="ctr">
              <a:buClr>
                <a:schemeClr val="lt1"/>
              </a:buClr>
            </a:pPr>
            <a:endParaRPr sz="1867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B552A1-15DC-4ED3-A535-6A4E17AE1148}"/>
              </a:ext>
            </a:extLst>
          </p:cNvPr>
          <p:cNvSpPr/>
          <p:nvPr/>
        </p:nvSpPr>
        <p:spPr>
          <a:xfrm>
            <a:off x="3230051" y="3958017"/>
            <a:ext cx="6478055" cy="17340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id-ID" sz="10668" b="1" i="1" kern="0" dirty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  <a:ea typeface="ＭＳ Ｐゴシック" charset="0"/>
                <a:cs typeface="Leelawadee UI" pitchFamily="34" charset="-34"/>
              </a:rPr>
              <a:t>Terima Kasih</a:t>
            </a:r>
          </a:p>
        </p:txBody>
      </p:sp>
      <p:pic>
        <p:nvPicPr>
          <p:cNvPr id="9" name="Picture 2" descr="http://2.bp.blogspot.com/-JHSfAtsFlWI/UV2OpccsOwI/AAAAAAAABiI/uLacW1L7oHI/s1600/indonesia_flag__independence_by_mikzack.jpg">
            <a:extLst>
              <a:ext uri="{FF2B5EF4-FFF2-40B4-BE49-F238E27FC236}">
                <a16:creationId xmlns:a16="http://schemas.microsoft.com/office/drawing/2014/main" id="{E75A23AB-23CE-4B0C-86F9-C891062397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615" y="572367"/>
            <a:ext cx="2982109" cy="4350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1213</TotalTime>
  <Words>750</Words>
  <Application>Microsoft Office PowerPoint</Application>
  <PresentationFormat>Widescreen</PresentationFormat>
  <Paragraphs>122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5" baseType="lpstr">
      <vt:lpstr>Adobe Garamond Pro Bold</vt:lpstr>
      <vt:lpstr>Aharoni</vt:lpstr>
      <vt:lpstr>AR CHRISTY</vt:lpstr>
      <vt:lpstr>AR ESSENCE</vt:lpstr>
      <vt:lpstr>Arial</vt:lpstr>
      <vt:lpstr>Arial Black</vt:lpstr>
      <vt:lpstr>Brush Script MT</vt:lpstr>
      <vt:lpstr>Calibri</vt:lpstr>
      <vt:lpstr>Century Gothic</vt:lpstr>
      <vt:lpstr>Comic Sans MS</vt:lpstr>
      <vt:lpstr>Rod</vt:lpstr>
      <vt:lpstr>Tahoma</vt:lpstr>
      <vt:lpstr>Trebuchet MS</vt:lpstr>
      <vt:lpstr>Tw Cen MT</vt:lpstr>
      <vt:lpstr>Wingdings</vt:lpstr>
      <vt:lpstr>Droplet</vt:lpstr>
      <vt:lpstr>INDIKATOR DAN RENCANA TAHUN 2020</vt:lpstr>
      <vt:lpstr>PowerPoint Presentation</vt:lpstr>
      <vt:lpstr>PowerPoint Presentation</vt:lpstr>
      <vt:lpstr>PowerPoint Presentation</vt:lpstr>
      <vt:lpstr>ARAH SASARAN KINERJA STRATEGIS DITJEN BINA ADMINISTRASI KEWILAYAHAN TAHUN 2020-2024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Disain Kegiatan </dc:title>
  <dc:creator>program</dc:creator>
  <cp:lastModifiedBy>user</cp:lastModifiedBy>
  <cp:revision>51</cp:revision>
  <cp:lastPrinted>2019-06-14T03:33:26Z</cp:lastPrinted>
  <dcterms:created xsi:type="dcterms:W3CDTF">2019-05-17T06:02:59Z</dcterms:created>
  <dcterms:modified xsi:type="dcterms:W3CDTF">2019-06-14T03:56:48Z</dcterms:modified>
</cp:coreProperties>
</file>