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6.xml" ContentType="application/vnd.openxmlformats-officedocument.presentationml.notesSlide+xml"/>
  <Override PartName="/ppt/charts/chart7.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charts/chart8.xml" ContentType="application/vnd.openxmlformats-officedocument.drawingml.chart+xml"/>
  <Override PartName="/ppt/drawings/drawing2.xml" ContentType="application/vnd.openxmlformats-officedocument.drawingml.chartshapes+xml"/>
  <Override PartName="/ppt/notesSlides/notesSlide8.xml" ContentType="application/vnd.openxmlformats-officedocument.presentationml.notesSlide+xml"/>
  <Override PartName="/ppt/charts/chart9.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0.xml" ContentType="application/vnd.openxmlformats-officedocument.drawingml.chart+xml"/>
  <Override PartName="/ppt/notesSlides/notesSlide12.xml" ContentType="application/vnd.openxmlformats-officedocument.presentationml.notesSlide+xml"/>
  <Override PartName="/ppt/charts/chart1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2.xml" ContentType="application/vnd.openxmlformats-officedocument.drawingml.chart+xml"/>
  <Override PartName="/ppt/charts/style7.xml" ContentType="application/vnd.ms-office.chartstyle+xml"/>
  <Override PartName="/ppt/charts/colors7.xml" ContentType="application/vnd.ms-office.chartcolorstyle+xml"/>
  <Override PartName="/ppt/charts/chart13.xml" ContentType="application/vnd.openxmlformats-officedocument.drawingml.chart+xml"/>
  <Override PartName="/ppt/charts/style8.xml" ContentType="application/vnd.ms-office.chartstyle+xml"/>
  <Override PartName="/ppt/charts/colors8.xml" ContentType="application/vnd.ms-office.chartcolorstyle+xml"/>
  <Override PartName="/ppt/charts/chart14.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51" r:id="rId1"/>
  </p:sldMasterIdLst>
  <p:notesMasterIdLst>
    <p:notesMasterId r:id="rId28"/>
  </p:notesMasterIdLst>
  <p:handoutMasterIdLst>
    <p:handoutMasterId r:id="rId29"/>
  </p:handoutMasterIdLst>
  <p:sldIdLst>
    <p:sldId id="880" r:id="rId2"/>
    <p:sldId id="894" r:id="rId3"/>
    <p:sldId id="896" r:id="rId4"/>
    <p:sldId id="888" r:id="rId5"/>
    <p:sldId id="618" r:id="rId6"/>
    <p:sldId id="619" r:id="rId7"/>
    <p:sldId id="832" r:id="rId8"/>
    <p:sldId id="621" r:id="rId9"/>
    <p:sldId id="781" r:id="rId10"/>
    <p:sldId id="625" r:id="rId11"/>
    <p:sldId id="782" r:id="rId12"/>
    <p:sldId id="783" r:id="rId13"/>
    <p:sldId id="825" r:id="rId14"/>
    <p:sldId id="1367" r:id="rId15"/>
    <p:sldId id="884" r:id="rId16"/>
    <p:sldId id="895" r:id="rId17"/>
    <p:sldId id="1364" r:id="rId18"/>
    <p:sldId id="1365" r:id="rId19"/>
    <p:sldId id="1366" r:id="rId20"/>
    <p:sldId id="258" r:id="rId21"/>
    <p:sldId id="378" r:id="rId22"/>
    <p:sldId id="837" r:id="rId23"/>
    <p:sldId id="1362" r:id="rId24"/>
    <p:sldId id="627" r:id="rId25"/>
    <p:sldId id="1370" r:id="rId26"/>
    <p:sldId id="300" r:id="rId27"/>
  </p:sldIdLst>
  <p:sldSz cx="12192000" cy="6858000"/>
  <p:notesSz cx="6735763" cy="4519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53F46"/>
    <a:srgbClr val="9999FF"/>
    <a:srgbClr val="FF7C80"/>
    <a:srgbClr val="FF5050"/>
    <a:srgbClr val="FF3300"/>
    <a:srgbClr val="FF9966"/>
    <a:srgbClr val="FFCCFF"/>
    <a:srgbClr val="FF99FF"/>
    <a:srgbClr val="CC99FF"/>
    <a:srgbClr val="FE9C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89357" autoAdjust="0"/>
  </p:normalViewPr>
  <p:slideViewPr>
    <p:cSldViewPr snapToGrid="0">
      <p:cViewPr varScale="1">
        <p:scale>
          <a:sx n="99" d="100"/>
          <a:sy n="99" d="100"/>
        </p:scale>
        <p:origin x="960" y="72"/>
      </p:cViewPr>
      <p:guideLst>
        <p:guide orient="horz" pos="2160"/>
        <p:guide pos="3841"/>
      </p:guideLst>
    </p:cSldViewPr>
  </p:slideViewPr>
  <p:outlineViewPr>
    <p:cViewPr>
      <p:scale>
        <a:sx n="33" d="100"/>
        <a:sy n="33" d="100"/>
      </p:scale>
      <p:origin x="0" y="0"/>
    </p:cViewPr>
  </p:outlineViewPr>
  <p:notesTextViewPr>
    <p:cViewPr>
      <p:scale>
        <a:sx n="50" d="100"/>
        <a:sy n="5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Book2"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user\Downloads\hitungan%20kewenangan.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F:\FOLDER%20KERJA\4.%20FOLDER%202017\BAHAN%20MATERI%20DIRJEN,%20SES%20%20DAN%20KABAG\LAP%20KINERJA%203%20THN%202017\GRAFIK%20BAHAN%20PELAKSANAAN%20TUGAS%20ADWIL.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7.xml"/><Relationship Id="rId1" Type="http://schemas.microsoft.com/office/2011/relationships/chartStyle" Target="style7.xml"/></Relationships>
</file>

<file path=ppt/charts/_rels/chart1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8.xml"/><Relationship Id="rId1" Type="http://schemas.microsoft.com/office/2011/relationships/chartStyle" Target="style8.xml"/></Relationships>
</file>

<file path=ppt/charts/_rels/chart1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8841913689823355E-2"/>
          <c:y val="6.2827225130890049E-2"/>
          <c:w val="0.80231617262035326"/>
          <c:h val="0.84642233856893545"/>
        </c:manualLayout>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90F-4C3C-8F30-AAC6141557F5}"/>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090F-4C3C-8F30-AAC6141557F5}"/>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090F-4C3C-8F30-AAC6141557F5}"/>
              </c:ext>
            </c:extLst>
          </c:dPt>
          <c:val>
            <c:numRef>
              <c:f>Sheet1!$B$2:$D$2</c:f>
              <c:numCache>
                <c:formatCode>_(* #,##0_);_(* \(#,##0\);_(* "-"??_);_(@_)</c:formatCode>
                <c:ptCount val="3"/>
                <c:pt idx="0">
                  <c:v>121373540000</c:v>
                </c:pt>
                <c:pt idx="1">
                  <c:v>14800000000</c:v>
                </c:pt>
                <c:pt idx="2">
                  <c:v>4150000000</c:v>
                </c:pt>
              </c:numCache>
            </c:numRef>
          </c:val>
          <c:extLst>
            <c:ext xmlns:c16="http://schemas.microsoft.com/office/drawing/2014/chart" uri="{C3380CC4-5D6E-409C-BE32-E72D297353CC}">
              <c16:uniqueId val="{00000006-090F-4C3C-8F30-AAC6141557F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id-ID"/>
        </a:p>
      </c:txPr>
    </c:title>
    <c:autoTitleDeleted val="0"/>
    <c:plotArea>
      <c:layout/>
      <c:doughnutChart>
        <c:varyColors val="1"/>
        <c:ser>
          <c:idx val="0"/>
          <c:order val="0"/>
          <c:tx>
            <c:strRef>
              <c:f>Sheet1!$D$62</c:f>
              <c:strCache>
                <c:ptCount val="1"/>
              </c:strCache>
            </c:strRef>
          </c:tx>
          <c:dPt>
            <c:idx val="0"/>
            <c:bubble3D val="0"/>
            <c:spPr>
              <a:solidFill>
                <a:srgbClr val="FFC000"/>
              </a:solidFill>
              <a:ln w="19050">
                <a:solidFill>
                  <a:schemeClr val="lt1"/>
                </a:solidFill>
              </a:ln>
              <a:effectLst/>
            </c:spPr>
            <c:extLst>
              <c:ext xmlns:c16="http://schemas.microsoft.com/office/drawing/2014/chart" uri="{C3380CC4-5D6E-409C-BE32-E72D297353CC}">
                <c16:uniqueId val="{00000001-7C8C-4E97-A3FB-4C7CBA0C0D5A}"/>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7C8C-4E97-A3FB-4C7CBA0C0D5A}"/>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7C8C-4E97-A3FB-4C7CBA0C0D5A}"/>
              </c:ext>
            </c:extLst>
          </c:dPt>
          <c:cat>
            <c:strRef>
              <c:f>Sheet1!$C$63:$C$65</c:f>
              <c:strCache>
                <c:ptCount val="3"/>
                <c:pt idx="0">
                  <c:v>B. PEGAWAI</c:v>
                </c:pt>
                <c:pt idx="1">
                  <c:v>B. BARANG</c:v>
                </c:pt>
                <c:pt idx="2">
                  <c:v>B. MODAL</c:v>
                </c:pt>
              </c:strCache>
            </c:strRef>
          </c:cat>
          <c:val>
            <c:numRef>
              <c:f>Sheet1!$D$63:$D$65</c:f>
              <c:numCache>
                <c:formatCode>_(* #,##0_);_(* \(#,##0\);_(* "-"??_);_(@_)</c:formatCode>
                <c:ptCount val="3"/>
                <c:pt idx="0">
                  <c:v>31422551000</c:v>
                </c:pt>
                <c:pt idx="1">
                  <c:v>107150989000</c:v>
                </c:pt>
                <c:pt idx="2">
                  <c:v>1750000000</c:v>
                </c:pt>
              </c:numCache>
            </c:numRef>
          </c:val>
          <c:extLst>
            <c:ext xmlns:c16="http://schemas.microsoft.com/office/drawing/2014/chart" uri="{C3380CC4-5D6E-409C-BE32-E72D297353CC}">
              <c16:uniqueId val="{00000006-7C8C-4E97-A3FB-4C7CBA0C0D5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92D050"/>
              </a:solidFill>
              <a:ln w="19050">
                <a:solidFill>
                  <a:schemeClr val="lt1"/>
                </a:solidFill>
              </a:ln>
              <a:effectLst/>
            </c:spPr>
            <c:extLst>
              <c:ext xmlns:c16="http://schemas.microsoft.com/office/drawing/2014/chart" uri="{C3380CC4-5D6E-409C-BE32-E72D297353CC}">
                <c16:uniqueId val="{00000001-F71C-4449-8A49-59FEC2D92BE1}"/>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F71C-4449-8A49-59FEC2D92BE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F71C-4449-8A49-59FEC2D92BE1}"/>
              </c:ext>
            </c:extLst>
          </c:dPt>
          <c:val>
            <c:numRef>
              <c:f>Sheet1!$F$8:$F$10</c:f>
              <c:numCache>
                <c:formatCode>_(* #,##0_);_(* \(#,##0\);_(* "-"??_);_(@_)</c:formatCode>
                <c:ptCount val="3"/>
                <c:pt idx="0">
                  <c:v>18314662995</c:v>
                </c:pt>
                <c:pt idx="1">
                  <c:v>30457237462</c:v>
                </c:pt>
                <c:pt idx="2">
                  <c:v>1560804800</c:v>
                </c:pt>
              </c:numCache>
            </c:numRef>
          </c:val>
          <c:extLst>
            <c:ext xmlns:c16="http://schemas.microsoft.com/office/drawing/2014/chart" uri="{C3380CC4-5D6E-409C-BE32-E72D297353CC}">
              <c16:uniqueId val="{00000006-F71C-4449-8A49-59FEC2D92BE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65967388451443565"/>
          <c:y val="0.37078703703703703"/>
          <c:w val="0.33898578302712162"/>
          <c:h val="0.56497630504520269"/>
        </c:manualLayout>
      </c:layout>
      <c:doughnutChart>
        <c:varyColors val="1"/>
        <c:ser>
          <c:idx val="0"/>
          <c:order val="0"/>
          <c:explosion val="2"/>
          <c:dPt>
            <c:idx val="0"/>
            <c:bubble3D val="0"/>
            <c:spPr>
              <a:solidFill>
                <a:schemeClr val="accent4"/>
              </a:solidFill>
              <a:ln w="19050">
                <a:solidFill>
                  <a:schemeClr val="lt1"/>
                </a:solidFill>
              </a:ln>
              <a:effectLst/>
            </c:spPr>
            <c:extLst>
              <c:ext xmlns:c16="http://schemas.microsoft.com/office/drawing/2014/chart" uri="{C3380CC4-5D6E-409C-BE32-E72D297353CC}">
                <c16:uniqueId val="{00000001-38D3-4557-BD5B-B7333B68864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38D3-4557-BD5B-B7333B688642}"/>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38D3-4557-BD5B-B7333B688642}"/>
              </c:ext>
            </c:extLst>
          </c:dPt>
          <c:val>
            <c:numRef>
              <c:f>Sheet1!$J$15:$J$17</c:f>
              <c:numCache>
                <c:formatCode>_(* #,##0_);_(* \(#,##0\);_(* "-"_);_(@_)</c:formatCode>
                <c:ptCount val="3"/>
                <c:pt idx="0">
                  <c:v>18314662995</c:v>
                </c:pt>
                <c:pt idx="1">
                  <c:v>32176880872</c:v>
                </c:pt>
                <c:pt idx="2">
                  <c:v>1560804800</c:v>
                </c:pt>
              </c:numCache>
            </c:numRef>
          </c:val>
          <c:extLst>
            <c:ext xmlns:c16="http://schemas.microsoft.com/office/drawing/2014/chart" uri="{C3380CC4-5D6E-409C-BE32-E72D297353CC}">
              <c16:uniqueId val="{00000006-38D3-4557-BD5B-B7333B68864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'PTSP (2)'!$C$79</c:f>
              <c:strCache>
                <c:ptCount val="1"/>
                <c:pt idx="0">
                  <c:v>Target</c:v>
                </c:pt>
              </c:strCache>
            </c:strRef>
          </c:tx>
          <c:spPr>
            <a:solidFill>
              <a:schemeClr val="accent1"/>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(2)'!$C$80:$C$83</c:f>
              <c:numCache>
                <c:formatCode>General</c:formatCode>
                <c:ptCount val="4"/>
                <c:pt idx="0">
                  <c:v>548</c:v>
                </c:pt>
                <c:pt idx="1">
                  <c:v>548</c:v>
                </c:pt>
                <c:pt idx="2">
                  <c:v>548</c:v>
                </c:pt>
                <c:pt idx="3">
                  <c:v>548</c:v>
                </c:pt>
              </c:numCache>
            </c:numRef>
          </c:val>
          <c:extLst>
            <c:ext xmlns:c16="http://schemas.microsoft.com/office/drawing/2014/chart" uri="{C3380CC4-5D6E-409C-BE32-E72D297353CC}">
              <c16:uniqueId val="{00000000-4F88-4FB0-B436-3C68FD2E2806}"/>
            </c:ext>
          </c:extLst>
        </c:ser>
        <c:ser>
          <c:idx val="1"/>
          <c:order val="1"/>
          <c:tx>
            <c:strRef>
              <c:f>'PTSP (2)'!$D$79</c:f>
              <c:strCache>
                <c:ptCount val="1"/>
                <c:pt idx="0">
                  <c:v>Realisasi</c:v>
                </c:pt>
              </c:strCache>
            </c:strRef>
          </c:tx>
          <c:spPr>
            <a:solidFill>
              <a:srgbClr val="FFC000"/>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(2)'!$D$80:$D$83</c:f>
              <c:numCache>
                <c:formatCode>General</c:formatCode>
                <c:ptCount val="4"/>
                <c:pt idx="0">
                  <c:v>546</c:v>
                </c:pt>
                <c:pt idx="1">
                  <c:v>359</c:v>
                </c:pt>
                <c:pt idx="2">
                  <c:v>445</c:v>
                </c:pt>
                <c:pt idx="3">
                  <c:v>385</c:v>
                </c:pt>
              </c:numCache>
            </c:numRef>
          </c:val>
          <c:extLst>
            <c:ext xmlns:c16="http://schemas.microsoft.com/office/drawing/2014/chart" uri="{C3380CC4-5D6E-409C-BE32-E72D297353CC}">
              <c16:uniqueId val="{00000001-4F88-4FB0-B436-3C68FD2E2806}"/>
            </c:ext>
          </c:extLst>
        </c:ser>
        <c:dLbls>
          <c:showLegendKey val="0"/>
          <c:showVal val="0"/>
          <c:showCatName val="0"/>
          <c:showSerName val="0"/>
          <c:showPercent val="0"/>
          <c:showBubbleSize val="0"/>
        </c:dLbls>
        <c:gapWidth val="219"/>
        <c:overlap val="-27"/>
        <c:axId val="91828224"/>
        <c:axId val="91829760"/>
      </c:barChart>
      <c:catAx>
        <c:axId val="91828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rgbClr val="FF0000"/>
                </a:solidFill>
                <a:latin typeface="Century Gothic" panose="020B0502020202020204" pitchFamily="34" charset="0"/>
                <a:ea typeface="+mn-ea"/>
                <a:cs typeface="+mn-cs"/>
              </a:defRPr>
            </a:pPr>
            <a:endParaRPr lang="id-ID"/>
          </a:p>
        </c:txPr>
        <c:crossAx val="91829760"/>
        <c:crosses val="autoZero"/>
        <c:auto val="1"/>
        <c:lblAlgn val="ctr"/>
        <c:lblOffset val="100"/>
        <c:noMultiLvlLbl val="0"/>
      </c:catAx>
      <c:valAx>
        <c:axId val="91829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id-ID"/>
          </a:p>
        </c:txPr>
        <c:crossAx val="918282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id-ID"/>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spPr>
        <a:noFill/>
        <a:ln w="6350">
          <a:noFill/>
        </a:ln>
      </c:spPr>
    </c:floor>
    <c:sideWall>
      <c:thickness val="0"/>
      <c:spPr>
        <a:noFill/>
        <a:ln w="25400">
          <a:noFill/>
        </a:ln>
      </c:spPr>
    </c:sideWall>
    <c:backWall>
      <c:thickness val="0"/>
      <c:spPr>
        <a:noFill/>
        <a:ln w="25400">
          <a:noFill/>
        </a:ln>
      </c:spPr>
    </c:backWall>
    <c:plotArea>
      <c:layout/>
      <c:bar3DChart>
        <c:barDir val="bar"/>
        <c:grouping val="clustered"/>
        <c:varyColors val="0"/>
        <c:ser>
          <c:idx val="0"/>
          <c:order val="0"/>
          <c:invertIfNegative val="0"/>
          <c:dPt>
            <c:idx val="0"/>
            <c:invertIfNegative val="0"/>
            <c:bubble3D val="0"/>
            <c:spPr>
              <a:solidFill>
                <a:srgbClr val="00B050"/>
              </a:solidFill>
            </c:spPr>
            <c:extLst>
              <c:ext xmlns:c16="http://schemas.microsoft.com/office/drawing/2014/chart" uri="{C3380CC4-5D6E-409C-BE32-E72D297353CC}">
                <c16:uniqueId val="{00000001-4F92-45B2-BFE3-13D38A6BC404}"/>
              </c:ext>
            </c:extLst>
          </c:dPt>
          <c:dPt>
            <c:idx val="1"/>
            <c:invertIfNegative val="0"/>
            <c:bubble3D val="0"/>
            <c:spP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c:spPr>
            <c:extLst>
              <c:ext xmlns:c16="http://schemas.microsoft.com/office/drawing/2014/chart" uri="{C3380CC4-5D6E-409C-BE32-E72D297353CC}">
                <c16:uniqueId val="{00000003-4F92-45B2-BFE3-13D38A6BC404}"/>
              </c:ext>
            </c:extLst>
          </c:dPt>
          <c:cat>
            <c:strRef>
              <c:f>'PATEN (2)'!$B$51:$B$52</c:f>
              <c:strCache>
                <c:ptCount val="2"/>
                <c:pt idx="0">
                  <c:v>Capaian 
(Jumlah Kab/Kota 
yang menerapkan PATEN)</c:v>
                </c:pt>
                <c:pt idx="1">
                  <c:v>Target (Jumlah Kab/Kota)</c:v>
                </c:pt>
              </c:strCache>
            </c:strRef>
          </c:cat>
          <c:val>
            <c:numRef>
              <c:f>'PATEN (2)'!$C$51:$C$52</c:f>
              <c:numCache>
                <c:formatCode>General</c:formatCode>
                <c:ptCount val="2"/>
                <c:pt idx="0">
                  <c:v>310</c:v>
                </c:pt>
                <c:pt idx="1">
                  <c:v>514</c:v>
                </c:pt>
              </c:numCache>
            </c:numRef>
          </c:val>
          <c:extLst>
            <c:ext xmlns:c16="http://schemas.microsoft.com/office/drawing/2014/chart" uri="{C3380CC4-5D6E-409C-BE32-E72D297353CC}">
              <c16:uniqueId val="{00000004-4F92-45B2-BFE3-13D38A6BC404}"/>
            </c:ext>
          </c:extLst>
        </c:ser>
        <c:dLbls>
          <c:showLegendKey val="0"/>
          <c:showVal val="0"/>
          <c:showCatName val="0"/>
          <c:showSerName val="0"/>
          <c:showPercent val="0"/>
          <c:showBubbleSize val="0"/>
        </c:dLbls>
        <c:gapWidth val="150"/>
        <c:shape val="box"/>
        <c:axId val="115582464"/>
        <c:axId val="115584000"/>
        <c:axId val="0"/>
      </c:bar3DChart>
      <c:catAx>
        <c:axId val="115582464"/>
        <c:scaling>
          <c:orientation val="minMax"/>
        </c:scaling>
        <c:delete val="0"/>
        <c:axPos val="l"/>
        <c:numFmt formatCode="General" sourceLinked="0"/>
        <c:majorTickMark val="out"/>
        <c:minorTickMark val="none"/>
        <c:tickLblPos val="nextTo"/>
        <c:txPr>
          <a:bodyPr/>
          <a:lstStyle/>
          <a:p>
            <a:pPr>
              <a:defRPr sz="900" b="1"/>
            </a:pPr>
            <a:endParaRPr lang="id-ID"/>
          </a:p>
        </c:txPr>
        <c:crossAx val="115584000"/>
        <c:crosses val="autoZero"/>
        <c:auto val="1"/>
        <c:lblAlgn val="ctr"/>
        <c:lblOffset val="100"/>
        <c:noMultiLvlLbl val="0"/>
      </c:catAx>
      <c:valAx>
        <c:axId val="115584000"/>
        <c:scaling>
          <c:orientation val="minMax"/>
        </c:scaling>
        <c:delete val="0"/>
        <c:axPos val="b"/>
        <c:numFmt formatCode="General" sourceLinked="1"/>
        <c:majorTickMark val="out"/>
        <c:minorTickMark val="none"/>
        <c:tickLblPos val="nextTo"/>
        <c:crossAx val="115582464"/>
        <c:crosses val="autoZero"/>
        <c:crossBetween val="between"/>
      </c:valAx>
      <c:spPr>
        <a:noFill/>
        <a:ln w="25400">
          <a:noFill/>
        </a:ln>
      </c:spPr>
    </c:plotArea>
    <c:plotVisOnly val="1"/>
    <c:dispBlanksAs val="gap"/>
    <c:showDLblsOverMax val="0"/>
  </c:chart>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Segmen Batas yang</a:t>
            </a:r>
            <a:r>
              <a:rPr lang="en-US" baseline="0"/>
              <a:t> Telah Ditegaskan</a:t>
            </a:r>
            <a:endParaRPr lang="en-US"/>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8E8-4A6C-9957-E57F163193E0}"/>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8E8-4A6C-9957-E57F163193E0}"/>
              </c:ext>
            </c:extLst>
          </c:dPt>
          <c:cat>
            <c:strRef>
              <c:f>'SEGMEN (2)'!$H$29:$I$29</c:f>
              <c:strCache>
                <c:ptCount val="2"/>
                <c:pt idx="0">
                  <c:v>Segmen yang 
selesai ditegaskan 
melalui Permendagri</c:v>
                </c:pt>
                <c:pt idx="1">
                  <c:v>Target 
(Jumlah Segmen)</c:v>
                </c:pt>
              </c:strCache>
            </c:strRef>
          </c:cat>
          <c:val>
            <c:numRef>
              <c:f>'SEGMEN (2)'!$H$30:$I$30</c:f>
              <c:numCache>
                <c:formatCode>General</c:formatCode>
                <c:ptCount val="2"/>
                <c:pt idx="0">
                  <c:v>520</c:v>
                </c:pt>
                <c:pt idx="1">
                  <c:v>977</c:v>
                </c:pt>
              </c:numCache>
            </c:numRef>
          </c:val>
          <c:extLst>
            <c:ext xmlns:c16="http://schemas.microsoft.com/office/drawing/2014/chart" uri="{C3380CC4-5D6E-409C-BE32-E72D297353CC}">
              <c16:uniqueId val="{00000004-D8E8-4A6C-9957-E57F163193E0}"/>
            </c:ext>
          </c:extLst>
        </c:ser>
        <c:dLbls>
          <c:showLegendKey val="0"/>
          <c:showVal val="0"/>
          <c:showCatName val="0"/>
          <c:showSerName val="0"/>
          <c:showPercent val="0"/>
          <c:showBubbleSize val="0"/>
        </c:dLbls>
        <c:gapWidth val="186"/>
        <c:overlap val="-100"/>
        <c:axId val="116791936"/>
        <c:axId val="116801920"/>
      </c:barChart>
      <c:catAx>
        <c:axId val="116791936"/>
        <c:scaling>
          <c:orientation val="minMax"/>
        </c:scaling>
        <c:delete val="0"/>
        <c:axPos val="l"/>
        <c:numFmt formatCode="General" sourceLinked="0"/>
        <c:majorTickMark val="none"/>
        <c:minorTickMark val="none"/>
        <c:tickLblPos val="nextTo"/>
        <c:crossAx val="116801920"/>
        <c:crosses val="autoZero"/>
        <c:auto val="1"/>
        <c:lblAlgn val="ctr"/>
        <c:lblOffset val="100"/>
        <c:noMultiLvlLbl val="0"/>
      </c:catAx>
      <c:valAx>
        <c:axId val="116801920"/>
        <c:scaling>
          <c:orientation val="minMax"/>
        </c:scaling>
        <c:delete val="0"/>
        <c:axPos val="b"/>
        <c:numFmt formatCode="General" sourceLinked="1"/>
        <c:majorTickMark val="none"/>
        <c:minorTickMark val="none"/>
        <c:tickLblPos val="nextTo"/>
        <c:crossAx val="116791936"/>
        <c:crosses val="autoZero"/>
        <c:crossBetween val="between"/>
      </c:valAx>
    </c:plotArea>
    <c:plotVisOnly val="1"/>
    <c:dispBlanksAs val="gap"/>
    <c:showDLblsOverMax val="0"/>
  </c:chart>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n-US" sz="1400" b="1" i="1" baseline="0" dirty="0" err="1">
                <a:solidFill>
                  <a:srgbClr val="FF0000"/>
                </a:solidFill>
                <a:effectLst/>
              </a:rPr>
              <a:t>Jumlah</a:t>
            </a:r>
            <a:r>
              <a:rPr lang="en-US" sz="1400" b="1" i="1" baseline="0" dirty="0">
                <a:solidFill>
                  <a:srgbClr val="FF0000"/>
                </a:solidFill>
                <a:effectLst/>
              </a:rPr>
              <a:t> </a:t>
            </a:r>
            <a:r>
              <a:rPr lang="en-US" sz="1400" b="1" i="1" baseline="0" dirty="0" err="1">
                <a:solidFill>
                  <a:srgbClr val="FF0000"/>
                </a:solidFill>
                <a:effectLst/>
              </a:rPr>
              <a:t>Pulau</a:t>
            </a:r>
            <a:r>
              <a:rPr lang="en-US" sz="1400" b="1" i="1" baseline="0" dirty="0">
                <a:solidFill>
                  <a:srgbClr val="FF0000"/>
                </a:solidFill>
                <a:effectLst/>
              </a:rPr>
              <a:t> yang </a:t>
            </a:r>
            <a:r>
              <a:rPr lang="en-US" sz="1400" b="1" i="1" baseline="0" dirty="0" err="1">
                <a:solidFill>
                  <a:srgbClr val="FF0000"/>
                </a:solidFill>
                <a:effectLst/>
              </a:rPr>
              <a:t>Diverifikasi</a:t>
            </a:r>
            <a:r>
              <a:rPr lang="en-US" sz="1400" b="1" i="1" baseline="0" dirty="0">
                <a:solidFill>
                  <a:srgbClr val="FF0000"/>
                </a:solidFill>
                <a:effectLst/>
              </a:rPr>
              <a:t> dan </a:t>
            </a:r>
            <a:r>
              <a:rPr lang="en-US" sz="1400" b="1" i="1" baseline="0" dirty="0" err="1">
                <a:solidFill>
                  <a:srgbClr val="FF0000"/>
                </a:solidFill>
                <a:effectLst/>
              </a:rPr>
              <a:t>Dibakukan</a:t>
            </a:r>
            <a:endParaRPr lang="en-US" sz="1400" i="1" dirty="0">
              <a:solidFill>
                <a:srgbClr val="FF0000"/>
              </a:solidFill>
              <a:effectLst/>
            </a:endParaRPr>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99E-440F-96F8-FF2B3EAE3EDC}"/>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99E-440F-96F8-FF2B3EAE3EDC}"/>
              </c:ext>
            </c:extLst>
          </c:dPt>
          <c:cat>
            <c:strRef>
              <c:f>PULAU!$H$29:$J$29</c:f>
              <c:strCache>
                <c:ptCount val="3"/>
                <c:pt idx="0">
                  <c:v>Jumlah Pulau yang 
diverifikasi s.d Desember 2018 (Kemendagri dan K/L Terkait)</c:v>
                </c:pt>
                <c:pt idx="1">
                  <c:v>Jumlah pulau Indonesia yang  
dibakukan dan dilaporkan ke PBB
 s.d Tahun 2017
</c:v>
                </c:pt>
                <c:pt idx="2">
                  <c:v>Target/ Jumlah pulau
 (UU No.6 Tahun 1996 
tentang Perairan Indonesia).
</c:v>
                </c:pt>
              </c:strCache>
            </c:strRef>
          </c:cat>
          <c:val>
            <c:numRef>
              <c:f>PULAU!$H$30:$J$30</c:f>
              <c:numCache>
                <c:formatCode>_(* #,##0_);_(* \(#,##0\);_(* "-"??_);_(@_)</c:formatCode>
                <c:ptCount val="3"/>
                <c:pt idx="0">
                  <c:v>615</c:v>
                </c:pt>
                <c:pt idx="1">
                  <c:v>16056</c:v>
                </c:pt>
                <c:pt idx="2">
                  <c:v>17504</c:v>
                </c:pt>
              </c:numCache>
            </c:numRef>
          </c:val>
          <c:extLst>
            <c:ext xmlns:c16="http://schemas.microsoft.com/office/drawing/2014/chart" uri="{C3380CC4-5D6E-409C-BE32-E72D297353CC}">
              <c16:uniqueId val="{00000004-D99E-440F-96F8-FF2B3EAE3EDC}"/>
            </c:ext>
          </c:extLst>
        </c:ser>
        <c:dLbls>
          <c:showLegendKey val="0"/>
          <c:showVal val="0"/>
          <c:showCatName val="0"/>
          <c:showSerName val="0"/>
          <c:showPercent val="0"/>
          <c:showBubbleSize val="0"/>
        </c:dLbls>
        <c:gapWidth val="150"/>
        <c:axId val="116763264"/>
        <c:axId val="116769152"/>
      </c:barChart>
      <c:catAx>
        <c:axId val="116763264"/>
        <c:scaling>
          <c:orientation val="minMax"/>
        </c:scaling>
        <c:delete val="0"/>
        <c:axPos val="l"/>
        <c:numFmt formatCode="General" sourceLinked="0"/>
        <c:majorTickMark val="none"/>
        <c:minorTickMark val="none"/>
        <c:tickLblPos val="nextTo"/>
        <c:crossAx val="116769152"/>
        <c:crosses val="autoZero"/>
        <c:auto val="1"/>
        <c:lblAlgn val="ctr"/>
        <c:lblOffset val="100"/>
        <c:noMultiLvlLbl val="0"/>
      </c:catAx>
      <c:valAx>
        <c:axId val="116769152"/>
        <c:scaling>
          <c:orientation val="minMax"/>
        </c:scaling>
        <c:delete val="0"/>
        <c:axPos val="b"/>
        <c:numFmt formatCode="_(* #,##0_);_(* \(#,##0\);_(* &quot;-&quot;??_);_(@_)" sourceLinked="1"/>
        <c:majorTickMark val="none"/>
        <c:minorTickMark val="none"/>
        <c:tickLblPos val="nextTo"/>
        <c:crossAx val="116763264"/>
        <c:crosses val="autoZero"/>
        <c:crossBetween val="between"/>
      </c:valAx>
    </c:plotArea>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400"/>
            </a:pPr>
            <a:r>
              <a:rPr lang="en-US" sz="1400" i="1" dirty="0" err="1">
                <a:solidFill>
                  <a:srgbClr val="FF0000"/>
                </a:solidFill>
                <a:latin typeface="Century Gothic" panose="020B0502020202020204" pitchFamily="34" charset="0"/>
              </a:rPr>
              <a:t>Jumlah</a:t>
            </a:r>
            <a:r>
              <a:rPr lang="en-US" sz="1400" i="1" dirty="0">
                <a:solidFill>
                  <a:srgbClr val="FF0000"/>
                </a:solidFill>
                <a:latin typeface="Century Gothic" panose="020B0502020202020204" pitchFamily="34" charset="0"/>
              </a:rPr>
              <a:t> </a:t>
            </a:r>
            <a:r>
              <a:rPr lang="en-US" sz="1400" i="1" dirty="0" err="1">
                <a:solidFill>
                  <a:srgbClr val="FF0000"/>
                </a:solidFill>
                <a:latin typeface="Century Gothic" panose="020B0502020202020204" pitchFamily="34" charset="0"/>
              </a:rPr>
              <a:t>Sarpras</a:t>
            </a:r>
            <a:r>
              <a:rPr lang="en-US" sz="1400" i="1" baseline="0" dirty="0">
                <a:solidFill>
                  <a:srgbClr val="FF0000"/>
                </a:solidFill>
                <a:latin typeface="Century Gothic" panose="020B0502020202020204" pitchFamily="34" charset="0"/>
              </a:rPr>
              <a:t> yang </a:t>
            </a:r>
            <a:r>
              <a:rPr lang="en-US" sz="1400" i="1" baseline="0" dirty="0" err="1">
                <a:solidFill>
                  <a:srgbClr val="FF0000"/>
                </a:solidFill>
                <a:latin typeface="Century Gothic" panose="020B0502020202020204" pitchFamily="34" charset="0"/>
              </a:rPr>
              <a:t>Dibangun</a:t>
            </a:r>
            <a:endParaRPr lang="en-US" sz="1400" i="1" dirty="0">
              <a:solidFill>
                <a:srgbClr val="FF0000"/>
              </a:solidFill>
              <a:latin typeface="Century Gothic" panose="020B0502020202020204" pitchFamily="34" charset="0"/>
            </a:endParaRPr>
          </a:p>
          <a:p>
            <a:pPr>
              <a:defRPr sz="1400"/>
            </a:pPr>
            <a:r>
              <a:rPr lang="en-US" sz="1400" i="1" dirty="0">
                <a:solidFill>
                  <a:srgbClr val="FF0000"/>
                </a:solidFill>
                <a:latin typeface="Century Gothic" panose="020B0502020202020204" pitchFamily="34" charset="0"/>
              </a:rPr>
              <a:t>(2014 </a:t>
            </a:r>
            <a:r>
              <a:rPr lang="en-US" sz="1400" i="1" dirty="0" err="1">
                <a:solidFill>
                  <a:srgbClr val="FF0000"/>
                </a:solidFill>
                <a:latin typeface="Century Gothic" panose="020B0502020202020204" pitchFamily="34" charset="0"/>
              </a:rPr>
              <a:t>s.d</a:t>
            </a:r>
            <a:r>
              <a:rPr lang="en-US" sz="1400" i="1" dirty="0">
                <a:solidFill>
                  <a:srgbClr val="FF0000"/>
                </a:solidFill>
                <a:latin typeface="Century Gothic" panose="020B0502020202020204" pitchFamily="34" charset="0"/>
              </a:rPr>
              <a:t> 2018) </a:t>
            </a:r>
          </a:p>
        </c:rich>
      </c:tx>
      <c:layout>
        <c:manualLayout>
          <c:xMode val="edge"/>
          <c:yMode val="edge"/>
          <c:x val="0.37718081354338112"/>
          <c:y val="6.1681587380007771E-2"/>
        </c:manualLayout>
      </c:layout>
      <c:overlay val="0"/>
    </c:title>
    <c:autoTitleDeleted val="0"/>
    <c:plotArea>
      <c:layout/>
      <c:lineChart>
        <c:grouping val="standard"/>
        <c:varyColors val="0"/>
        <c:ser>
          <c:idx val="0"/>
          <c:order val="0"/>
          <c:tx>
            <c:strRef>
              <c:f>'TP BAN'!$C$68</c:f>
              <c:strCache>
                <c:ptCount val="1"/>
                <c:pt idx="0">
                  <c:v>Jumlah 
Unit</c:v>
                </c:pt>
              </c:strCache>
            </c:strRef>
          </c:tx>
          <c:cat>
            <c:numRef>
              <c:f>'TP BAN'!$B$69:$B$73</c:f>
              <c:numCache>
                <c:formatCode>General</c:formatCode>
                <c:ptCount val="5"/>
                <c:pt idx="0">
                  <c:v>2014</c:v>
                </c:pt>
                <c:pt idx="1">
                  <c:v>2015</c:v>
                </c:pt>
                <c:pt idx="2">
                  <c:v>2016</c:v>
                </c:pt>
                <c:pt idx="3">
                  <c:v>2017</c:v>
                </c:pt>
                <c:pt idx="4">
                  <c:v>2018</c:v>
                </c:pt>
              </c:numCache>
            </c:numRef>
          </c:cat>
          <c:val>
            <c:numRef>
              <c:f>'TP BAN'!$C$69:$C$73</c:f>
              <c:numCache>
                <c:formatCode>General</c:formatCode>
                <c:ptCount val="5"/>
                <c:pt idx="0">
                  <c:v>31</c:v>
                </c:pt>
                <c:pt idx="1">
                  <c:v>32</c:v>
                </c:pt>
                <c:pt idx="2">
                  <c:v>16</c:v>
                </c:pt>
                <c:pt idx="3">
                  <c:v>12</c:v>
                </c:pt>
                <c:pt idx="4">
                  <c:v>12</c:v>
                </c:pt>
              </c:numCache>
            </c:numRef>
          </c:val>
          <c:smooth val="0"/>
          <c:extLst>
            <c:ext xmlns:c16="http://schemas.microsoft.com/office/drawing/2014/chart" uri="{C3380CC4-5D6E-409C-BE32-E72D297353CC}">
              <c16:uniqueId val="{00000000-B3EA-41EC-A608-5DBA8AFE15DB}"/>
            </c:ext>
          </c:extLst>
        </c:ser>
        <c:ser>
          <c:idx val="1"/>
          <c:order val="1"/>
          <c:tx>
            <c:strRef>
              <c:f>'TP BAN'!$D$68</c:f>
              <c:strCache>
                <c:ptCount val="1"/>
                <c:pt idx="0">
                  <c:v>Total Keseluruhan</c:v>
                </c:pt>
              </c:strCache>
            </c:strRef>
          </c:tx>
          <c:spPr>
            <a:ln w="66675">
              <a:noFill/>
            </a:ln>
          </c:spPr>
          <c:marker>
            <c:spPr>
              <a:noFill/>
              <a:ln>
                <a:noFill/>
              </a:ln>
            </c:spPr>
          </c:marker>
          <c:cat>
            <c:numRef>
              <c:f>'TP BAN'!$B$69:$B$73</c:f>
              <c:numCache>
                <c:formatCode>General</c:formatCode>
                <c:ptCount val="5"/>
                <c:pt idx="0">
                  <c:v>2014</c:v>
                </c:pt>
                <c:pt idx="1">
                  <c:v>2015</c:v>
                </c:pt>
                <c:pt idx="2">
                  <c:v>2016</c:v>
                </c:pt>
                <c:pt idx="3">
                  <c:v>2017</c:v>
                </c:pt>
                <c:pt idx="4">
                  <c:v>2018</c:v>
                </c:pt>
              </c:numCache>
            </c:numRef>
          </c:cat>
          <c:val>
            <c:numRef>
              <c:f>'TP BAN'!$D$69:$D$73</c:f>
              <c:numCache>
                <c:formatCode>General</c:formatCode>
                <c:ptCount val="5"/>
                <c:pt idx="0">
                  <c:v>103</c:v>
                </c:pt>
              </c:numCache>
            </c:numRef>
          </c:val>
          <c:smooth val="0"/>
          <c:extLst>
            <c:ext xmlns:c16="http://schemas.microsoft.com/office/drawing/2014/chart" uri="{C3380CC4-5D6E-409C-BE32-E72D297353CC}">
              <c16:uniqueId val="{00000001-B3EA-41EC-A608-5DBA8AFE15DB}"/>
            </c:ext>
          </c:extLst>
        </c:ser>
        <c:dLbls>
          <c:showLegendKey val="0"/>
          <c:showVal val="0"/>
          <c:showCatName val="0"/>
          <c:showSerName val="0"/>
          <c:showPercent val="0"/>
          <c:showBubbleSize val="0"/>
        </c:dLbls>
        <c:marker val="1"/>
        <c:smooth val="0"/>
        <c:axId val="117208192"/>
        <c:axId val="117210112"/>
      </c:lineChart>
      <c:catAx>
        <c:axId val="117208192"/>
        <c:scaling>
          <c:orientation val="minMax"/>
        </c:scaling>
        <c:delete val="0"/>
        <c:axPos val="b"/>
        <c:numFmt formatCode="General" sourceLinked="1"/>
        <c:majorTickMark val="none"/>
        <c:minorTickMark val="none"/>
        <c:tickLblPos val="nextTo"/>
        <c:crossAx val="117210112"/>
        <c:crosses val="autoZero"/>
        <c:auto val="1"/>
        <c:lblAlgn val="ctr"/>
        <c:lblOffset val="100"/>
        <c:noMultiLvlLbl val="0"/>
      </c:catAx>
      <c:valAx>
        <c:axId val="117210112"/>
        <c:scaling>
          <c:orientation val="minMax"/>
        </c:scaling>
        <c:delete val="0"/>
        <c:axPos val="l"/>
        <c:majorGridlines/>
        <c:numFmt formatCode="General" sourceLinked="1"/>
        <c:majorTickMark val="none"/>
        <c:minorTickMark val="none"/>
        <c:tickLblPos val="nextTo"/>
        <c:crossAx val="117208192"/>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200"/>
            </a:pPr>
            <a:r>
              <a:rPr lang="en-US" sz="1800" b="1" i="0" baseline="0" dirty="0" err="1">
                <a:effectLst/>
              </a:rPr>
              <a:t>Jumlah</a:t>
            </a:r>
            <a:r>
              <a:rPr lang="en-US" sz="1800" b="1" i="0" baseline="0" dirty="0">
                <a:effectLst/>
              </a:rPr>
              <a:t> </a:t>
            </a:r>
            <a:r>
              <a:rPr lang="en-US" sz="1800" b="1" i="0" baseline="0" dirty="0" err="1">
                <a:effectLst/>
              </a:rPr>
              <a:t>Sarpras</a:t>
            </a:r>
            <a:r>
              <a:rPr lang="en-US" sz="1800" b="1" i="0" baseline="0" dirty="0">
                <a:effectLst/>
              </a:rPr>
              <a:t> yang </a:t>
            </a:r>
            <a:r>
              <a:rPr lang="en-US" sz="1800" b="1" i="0" baseline="0" dirty="0" err="1">
                <a:effectLst/>
              </a:rPr>
              <a:t>Dibangun</a:t>
            </a:r>
            <a:endParaRPr lang="en-US" sz="1200" dirty="0">
              <a:effectLst/>
            </a:endParaRPr>
          </a:p>
          <a:p>
            <a:pPr>
              <a:defRPr sz="1200"/>
            </a:pPr>
            <a:r>
              <a:rPr lang="en-US" sz="1800" b="1" i="0" baseline="0" dirty="0">
                <a:effectLst/>
              </a:rPr>
              <a:t>(2014 </a:t>
            </a:r>
            <a:r>
              <a:rPr lang="en-US" sz="1800" b="1" i="0" baseline="0" dirty="0" err="1">
                <a:effectLst/>
              </a:rPr>
              <a:t>s.d</a:t>
            </a:r>
            <a:r>
              <a:rPr lang="en-US" sz="1800" b="1" i="0" baseline="0" dirty="0">
                <a:effectLst/>
              </a:rPr>
              <a:t> 2018) </a:t>
            </a:r>
            <a:endParaRPr lang="en-US" sz="1200" dirty="0">
              <a:effectLst/>
            </a:endParaRPr>
          </a:p>
        </c:rich>
      </c:tx>
      <c:layout>
        <c:manualLayout>
          <c:xMode val="edge"/>
          <c:yMode val="edge"/>
          <c:x val="0.32679444191144674"/>
          <c:y val="2.7777777777777776E-2"/>
        </c:manualLayout>
      </c:layout>
      <c:overlay val="0"/>
    </c:title>
    <c:autoTitleDeleted val="0"/>
    <c:plotArea>
      <c:layout/>
      <c:lineChart>
        <c:grouping val="standard"/>
        <c:varyColors val="0"/>
        <c:ser>
          <c:idx val="0"/>
          <c:order val="0"/>
          <c:tx>
            <c:strRef>
              <c:f>'TP BENCANA'!$D$64</c:f>
              <c:strCache>
                <c:ptCount val="1"/>
                <c:pt idx="0">
                  <c:v>Jumlah 
Unit</c:v>
                </c:pt>
              </c:strCache>
            </c:strRef>
          </c:tx>
          <c:cat>
            <c:numRef>
              <c:f>'TP BENCANA'!$C$65:$C$69</c:f>
              <c:numCache>
                <c:formatCode>General</c:formatCode>
                <c:ptCount val="5"/>
                <c:pt idx="0">
                  <c:v>2014</c:v>
                </c:pt>
                <c:pt idx="1">
                  <c:v>2015</c:v>
                </c:pt>
                <c:pt idx="2">
                  <c:v>2016</c:v>
                </c:pt>
                <c:pt idx="3">
                  <c:v>2017</c:v>
                </c:pt>
                <c:pt idx="4">
                  <c:v>2018</c:v>
                </c:pt>
              </c:numCache>
            </c:numRef>
          </c:cat>
          <c:val>
            <c:numRef>
              <c:f>'TP BENCANA'!$D$65:$D$69</c:f>
              <c:numCache>
                <c:formatCode>General</c:formatCode>
                <c:ptCount val="5"/>
                <c:pt idx="0">
                  <c:v>16</c:v>
                </c:pt>
                <c:pt idx="1">
                  <c:v>21</c:v>
                </c:pt>
                <c:pt idx="2">
                  <c:v>15</c:v>
                </c:pt>
                <c:pt idx="3">
                  <c:v>20</c:v>
                </c:pt>
                <c:pt idx="4">
                  <c:v>6</c:v>
                </c:pt>
              </c:numCache>
            </c:numRef>
          </c:val>
          <c:smooth val="0"/>
          <c:extLst>
            <c:ext xmlns:c16="http://schemas.microsoft.com/office/drawing/2014/chart" uri="{C3380CC4-5D6E-409C-BE32-E72D297353CC}">
              <c16:uniqueId val="{00000000-A76D-4BA2-95A2-80B63E91A304}"/>
            </c:ext>
          </c:extLst>
        </c:ser>
        <c:ser>
          <c:idx val="1"/>
          <c:order val="1"/>
          <c:tx>
            <c:strRef>
              <c:f>'TP BENCANA'!$E$64</c:f>
              <c:strCache>
                <c:ptCount val="1"/>
                <c:pt idx="0">
                  <c:v>Total Keseluruhan</c:v>
                </c:pt>
              </c:strCache>
            </c:strRef>
          </c:tx>
          <c:spPr>
            <a:ln>
              <a:noFill/>
            </a:ln>
          </c:spPr>
          <c:marker>
            <c:spPr>
              <a:noFill/>
              <a:ln>
                <a:noFill/>
              </a:ln>
            </c:spPr>
          </c:marker>
          <c:cat>
            <c:numRef>
              <c:f>'TP BENCANA'!$C$65:$C$69</c:f>
              <c:numCache>
                <c:formatCode>General</c:formatCode>
                <c:ptCount val="5"/>
                <c:pt idx="0">
                  <c:v>2014</c:v>
                </c:pt>
                <c:pt idx="1">
                  <c:v>2015</c:v>
                </c:pt>
                <c:pt idx="2">
                  <c:v>2016</c:v>
                </c:pt>
                <c:pt idx="3">
                  <c:v>2017</c:v>
                </c:pt>
                <c:pt idx="4">
                  <c:v>2018</c:v>
                </c:pt>
              </c:numCache>
            </c:numRef>
          </c:cat>
          <c:val>
            <c:numRef>
              <c:f>'TP BENCANA'!$E$65:$E$69</c:f>
              <c:numCache>
                <c:formatCode>General</c:formatCode>
                <c:ptCount val="5"/>
                <c:pt idx="0">
                  <c:v>78</c:v>
                </c:pt>
              </c:numCache>
            </c:numRef>
          </c:val>
          <c:smooth val="0"/>
          <c:extLst>
            <c:ext xmlns:c16="http://schemas.microsoft.com/office/drawing/2014/chart" uri="{C3380CC4-5D6E-409C-BE32-E72D297353CC}">
              <c16:uniqueId val="{00000001-A76D-4BA2-95A2-80B63E91A304}"/>
            </c:ext>
          </c:extLst>
        </c:ser>
        <c:dLbls>
          <c:showLegendKey val="0"/>
          <c:showVal val="0"/>
          <c:showCatName val="0"/>
          <c:showSerName val="0"/>
          <c:showPercent val="0"/>
          <c:showBubbleSize val="0"/>
        </c:dLbls>
        <c:marker val="1"/>
        <c:smooth val="0"/>
        <c:axId val="116966528"/>
        <c:axId val="116968448"/>
      </c:lineChart>
      <c:catAx>
        <c:axId val="116966528"/>
        <c:scaling>
          <c:orientation val="minMax"/>
        </c:scaling>
        <c:delete val="0"/>
        <c:axPos val="b"/>
        <c:numFmt formatCode="General" sourceLinked="1"/>
        <c:majorTickMark val="none"/>
        <c:minorTickMark val="none"/>
        <c:tickLblPos val="nextTo"/>
        <c:crossAx val="116968448"/>
        <c:crosses val="autoZero"/>
        <c:auto val="1"/>
        <c:lblAlgn val="ctr"/>
        <c:lblOffset val="100"/>
        <c:noMultiLvlLbl val="0"/>
      </c:catAx>
      <c:valAx>
        <c:axId val="116968448"/>
        <c:scaling>
          <c:orientation val="minMax"/>
        </c:scaling>
        <c:delete val="0"/>
        <c:axPos val="l"/>
        <c:majorGridlines/>
        <c:numFmt formatCode="General" sourceLinked="1"/>
        <c:majorTickMark val="none"/>
        <c:minorTickMark val="none"/>
        <c:tickLblPos val="nextTo"/>
        <c:crossAx val="116966528"/>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F53F46"/>
              </a:solidFill>
              <a:ln>
                <a:noFill/>
              </a:ln>
              <a:effectLst/>
            </c:spPr>
            <c:extLst>
              <c:ext xmlns:c16="http://schemas.microsoft.com/office/drawing/2014/chart" uri="{C3380CC4-5D6E-409C-BE32-E72D297353CC}">
                <c16:uniqueId val="{00000001-15B2-4749-B713-9C9CA5694E5C}"/>
              </c:ext>
            </c:extLst>
          </c:dPt>
          <c:dPt>
            <c:idx val="1"/>
            <c:bubble3D val="0"/>
            <c:spPr>
              <a:solidFill>
                <a:schemeClr val="accent3">
                  <a:lumMod val="40000"/>
                  <a:lumOff val="60000"/>
                </a:schemeClr>
              </a:solidFill>
              <a:ln>
                <a:noFill/>
              </a:ln>
              <a:effectLst/>
            </c:spPr>
            <c:extLst>
              <c:ext xmlns:c16="http://schemas.microsoft.com/office/drawing/2014/chart" uri="{C3380CC4-5D6E-409C-BE32-E72D297353CC}">
                <c16:uniqueId val="{00000003-15B2-4749-B713-9C9CA5694E5C}"/>
              </c:ext>
            </c:extLst>
          </c:dPt>
          <c:dPt>
            <c:idx val="2"/>
            <c:bubble3D val="0"/>
            <c:spPr>
              <a:solidFill>
                <a:schemeClr val="bg2"/>
              </a:solidFill>
              <a:ln>
                <a:noFill/>
              </a:ln>
              <a:effectLst/>
            </c:spPr>
            <c:extLst>
              <c:ext xmlns:c16="http://schemas.microsoft.com/office/drawing/2014/chart" uri="{C3380CC4-5D6E-409C-BE32-E72D297353CC}">
                <c16:uniqueId val="{00000005-15B2-4749-B713-9C9CA5694E5C}"/>
              </c:ext>
            </c:extLst>
          </c:dPt>
          <c:val>
            <c:numRef>
              <c:f>Sheet1!$P$19:$P$21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15B2-4749-B713-9C9CA5694E5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F55B-4D30-8229-338A87487D8D}"/>
              </c:ext>
            </c:extLst>
          </c:dPt>
          <c:dPt>
            <c:idx val="1"/>
            <c:bubble3D val="0"/>
            <c:spPr>
              <a:solidFill>
                <a:srgbClr val="F53F46"/>
              </a:solidFill>
              <a:ln>
                <a:noFill/>
              </a:ln>
              <a:effectLst/>
            </c:spPr>
            <c:extLst>
              <c:ext xmlns:c16="http://schemas.microsoft.com/office/drawing/2014/chart" uri="{C3380CC4-5D6E-409C-BE32-E72D297353CC}">
                <c16:uniqueId val="{00000003-F55B-4D30-8229-338A87487D8D}"/>
              </c:ext>
            </c:extLst>
          </c:dPt>
          <c:dPt>
            <c:idx val="2"/>
            <c:bubble3D val="0"/>
            <c:spPr>
              <a:solidFill>
                <a:schemeClr val="accent3">
                  <a:lumMod val="20000"/>
                  <a:lumOff val="80000"/>
                </a:schemeClr>
              </a:solidFill>
              <a:ln>
                <a:noFill/>
              </a:ln>
              <a:effectLst/>
            </c:spPr>
            <c:extLst>
              <c:ext xmlns:c16="http://schemas.microsoft.com/office/drawing/2014/chart" uri="{C3380CC4-5D6E-409C-BE32-E72D297353CC}">
                <c16:uniqueId val="{00000005-F55B-4D30-8229-338A87487D8D}"/>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F55B-4D30-8229-338A87487D8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9C69-4402-AD5B-22D6B00F6A8A}"/>
              </c:ext>
            </c:extLst>
          </c:dPt>
          <c:dPt>
            <c:idx val="1"/>
            <c:bubble3D val="0"/>
            <c:spPr>
              <a:solidFill>
                <a:schemeClr val="bg2"/>
              </a:solidFill>
              <a:ln>
                <a:noFill/>
              </a:ln>
              <a:effectLst/>
            </c:spPr>
            <c:extLst>
              <c:ext xmlns:c16="http://schemas.microsoft.com/office/drawing/2014/chart" uri="{C3380CC4-5D6E-409C-BE32-E72D297353CC}">
                <c16:uniqueId val="{00000003-9C69-4402-AD5B-22D6B00F6A8A}"/>
              </c:ext>
            </c:extLst>
          </c:dPt>
          <c:dPt>
            <c:idx val="2"/>
            <c:bubble3D val="0"/>
            <c:spPr>
              <a:solidFill>
                <a:srgbClr val="F53F46"/>
              </a:solidFill>
              <a:ln>
                <a:noFill/>
              </a:ln>
              <a:effectLst/>
            </c:spPr>
            <c:extLst>
              <c:ext xmlns:c16="http://schemas.microsoft.com/office/drawing/2014/chart" uri="{C3380CC4-5D6E-409C-BE32-E72D297353CC}">
                <c16:uniqueId val="{00000005-9C69-4402-AD5B-22D6B00F6A8A}"/>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9C69-4402-AD5B-22D6B00F6A8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8.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9.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0.61046</cdr:x>
      <cdr:y>0.22917</cdr:y>
    </cdr:from>
    <cdr:to>
      <cdr:x>0.80213</cdr:x>
      <cdr:y>0.35764</cdr:y>
    </cdr:to>
    <cdr:sp macro="" textlink="">
      <cdr:nvSpPr>
        <cdr:cNvPr id="2" name="TextBox 1"/>
        <cdr:cNvSpPr txBox="1"/>
      </cdr:nvSpPr>
      <cdr:spPr>
        <a:xfrm xmlns:a="http://schemas.openxmlformats.org/drawingml/2006/main">
          <a:off x="2791005" y="602337"/>
          <a:ext cx="876314" cy="33766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r"/>
          <a:r>
            <a:rPr lang="en-US" sz="1600" b="1" dirty="0">
              <a:solidFill>
                <a:schemeClr val="bg1"/>
              </a:solidFill>
            </a:rPr>
            <a:t>514</a:t>
          </a:r>
        </a:p>
      </cdr:txBody>
    </cdr:sp>
  </cdr:relSizeAnchor>
  <cdr:relSizeAnchor xmlns:cdr="http://schemas.openxmlformats.org/drawingml/2006/chartDrawing">
    <cdr:from>
      <cdr:x>0.43156</cdr:x>
      <cdr:y>0.59426</cdr:y>
    </cdr:from>
    <cdr:to>
      <cdr:x>0.62323</cdr:x>
      <cdr:y>0.72273</cdr:y>
    </cdr:to>
    <cdr:sp macro="" textlink="">
      <cdr:nvSpPr>
        <cdr:cNvPr id="3" name="TextBox 1">
          <a:extLst xmlns:a="http://schemas.openxmlformats.org/drawingml/2006/main">
            <a:ext uri="{FF2B5EF4-FFF2-40B4-BE49-F238E27FC236}">
              <a16:creationId xmlns:a16="http://schemas.microsoft.com/office/drawing/2014/main" id="{E225CDF7-AEF7-42AE-BC5F-E499B3760284}"/>
            </a:ext>
          </a:extLst>
        </cdr:cNvPr>
        <cdr:cNvSpPr txBox="1"/>
      </cdr:nvSpPr>
      <cdr:spPr>
        <a:xfrm xmlns:a="http://schemas.openxmlformats.org/drawingml/2006/main">
          <a:off x="1973091" y="1561918"/>
          <a:ext cx="876315" cy="33766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600" b="1" dirty="0">
              <a:solidFill>
                <a:schemeClr val="bg1"/>
              </a:solidFill>
            </a:rPr>
            <a:t>359</a:t>
          </a:r>
        </a:p>
      </cdr:txBody>
    </cdr:sp>
  </cdr:relSizeAnchor>
</c:userShapes>
</file>

<file path=ppt/drawings/drawing2.xml><?xml version="1.0" encoding="utf-8"?>
<c:userShapes xmlns:c="http://schemas.openxmlformats.org/drawingml/2006/chart">
  <cdr:relSizeAnchor xmlns:cdr="http://schemas.openxmlformats.org/drawingml/2006/chartDrawing">
    <cdr:from>
      <cdr:x>0.52855</cdr:x>
      <cdr:y>0.29587</cdr:y>
    </cdr:from>
    <cdr:to>
      <cdr:x>0.82373</cdr:x>
      <cdr:y>0.44938</cdr:y>
    </cdr:to>
    <cdr:sp macro="" textlink="">
      <cdr:nvSpPr>
        <cdr:cNvPr id="2" name="TextBox 1">
          <a:extLst xmlns:a="http://schemas.openxmlformats.org/drawingml/2006/main">
            <a:ext uri="{FF2B5EF4-FFF2-40B4-BE49-F238E27FC236}">
              <a16:creationId xmlns:a16="http://schemas.microsoft.com/office/drawing/2014/main" id="{1A040119-4529-47A5-9853-2A6FD1600C2D}"/>
            </a:ext>
          </a:extLst>
        </cdr:cNvPr>
        <cdr:cNvSpPr txBox="1"/>
      </cdr:nvSpPr>
      <cdr:spPr>
        <a:xfrm xmlns:a="http://schemas.openxmlformats.org/drawingml/2006/main">
          <a:off x="2851211" y="699390"/>
          <a:ext cx="1592313" cy="3628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2000" b="1" dirty="0">
              <a:solidFill>
                <a:srgbClr val="FFFF00"/>
              </a:solidFill>
            </a:rPr>
            <a:t>979</a:t>
          </a:r>
        </a:p>
      </cdr:txBody>
    </cdr:sp>
  </cdr:relSizeAnchor>
  <cdr:relSizeAnchor xmlns:cdr="http://schemas.openxmlformats.org/drawingml/2006/chartDrawing">
    <cdr:from>
      <cdr:x>0.43168</cdr:x>
      <cdr:y>0.61539</cdr:y>
    </cdr:from>
    <cdr:to>
      <cdr:x>0.54269</cdr:x>
      <cdr:y>0.76159</cdr:y>
    </cdr:to>
    <cdr:sp macro="" textlink="">
      <cdr:nvSpPr>
        <cdr:cNvPr id="3" name="TextBox 1">
          <a:extLst xmlns:a="http://schemas.openxmlformats.org/drawingml/2006/main">
            <a:ext uri="{FF2B5EF4-FFF2-40B4-BE49-F238E27FC236}">
              <a16:creationId xmlns:a16="http://schemas.microsoft.com/office/drawing/2014/main" id="{A4DC4821-3DF3-4DC9-B5DD-43E728027864}"/>
            </a:ext>
          </a:extLst>
        </cdr:cNvPr>
        <cdr:cNvSpPr txBox="1"/>
      </cdr:nvSpPr>
      <cdr:spPr>
        <a:xfrm xmlns:a="http://schemas.openxmlformats.org/drawingml/2006/main">
          <a:off x="2530438" y="1348966"/>
          <a:ext cx="650717" cy="320478"/>
        </a:xfrm>
        <a:prstGeom xmlns:a="http://schemas.openxmlformats.org/drawingml/2006/main" prst="rect">
          <a:avLst/>
        </a:prstGeom>
      </cdr:spPr>
      <cdr:txBody>
        <a:bodyPr xmlns:a="http://schemas.openxmlformats.org/drawingml/2006/main" wrap="square" rtlCol="0"/>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xmlns:a="http://schemas.openxmlformats.org/drawingml/2006/main">
          <a:pPr algn="r"/>
          <a:r>
            <a:rPr lang="en-US" sz="1800" b="1" dirty="0">
              <a:solidFill>
                <a:srgbClr val="FFFF00"/>
              </a:solidFill>
            </a:rPr>
            <a:t>56</a:t>
          </a:r>
          <a:r>
            <a:rPr lang="id-ID" sz="1800" b="1" dirty="0">
              <a:solidFill>
                <a:srgbClr val="FFFF00"/>
              </a:solidFill>
            </a:rPr>
            <a:t>9</a:t>
          </a:r>
          <a:endParaRPr lang="en-US" sz="1800" b="1" dirty="0">
            <a:solidFill>
              <a:srgbClr val="FFFF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E03A6D-B902-405B-A17B-F280506931F3}"/>
              </a:ext>
            </a:extLst>
          </p:cNvPr>
          <p:cNvSpPr>
            <a:spLocks noGrp="1"/>
          </p:cNvSpPr>
          <p:nvPr>
            <p:ph type="hdr" sz="quarter"/>
          </p:nvPr>
        </p:nvSpPr>
        <p:spPr>
          <a:xfrm>
            <a:off x="7" y="6"/>
            <a:ext cx="2919702" cy="226754"/>
          </a:xfrm>
          <a:prstGeom prst="rect">
            <a:avLst/>
          </a:prstGeom>
        </p:spPr>
        <p:txBody>
          <a:bodyPr vert="horz" lIns="60764" tIns="30381" rIns="60764" bIns="30381" rtlCol="0"/>
          <a:lstStyle>
            <a:lvl1pPr algn="l" eaLnBrk="1" fontAlgn="auto" hangingPunct="1">
              <a:spcBef>
                <a:spcPts val="0"/>
              </a:spcBef>
              <a:spcAft>
                <a:spcPts val="0"/>
              </a:spcAft>
              <a:defRPr sz="8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B784E501-1046-462C-8075-DE8CFE8E3C23}"/>
              </a:ext>
            </a:extLst>
          </p:cNvPr>
          <p:cNvSpPr>
            <a:spLocks noGrp="1"/>
          </p:cNvSpPr>
          <p:nvPr>
            <p:ph type="dt" sz="quarter" idx="1"/>
          </p:nvPr>
        </p:nvSpPr>
        <p:spPr>
          <a:xfrm>
            <a:off x="3814529" y="6"/>
            <a:ext cx="2919701" cy="226754"/>
          </a:xfrm>
          <a:prstGeom prst="rect">
            <a:avLst/>
          </a:prstGeom>
        </p:spPr>
        <p:txBody>
          <a:bodyPr vert="horz" lIns="60764" tIns="30381" rIns="60764" bIns="30381" rtlCol="0"/>
          <a:lstStyle>
            <a:lvl1pPr algn="r" eaLnBrk="1" fontAlgn="auto" hangingPunct="1">
              <a:spcBef>
                <a:spcPts val="0"/>
              </a:spcBef>
              <a:spcAft>
                <a:spcPts val="0"/>
              </a:spcAft>
              <a:defRPr sz="800">
                <a:latin typeface="+mn-lt"/>
                <a:cs typeface="+mn-cs"/>
              </a:defRPr>
            </a:lvl1pPr>
          </a:lstStyle>
          <a:p>
            <a:pPr>
              <a:defRPr/>
            </a:pPr>
            <a:fld id="{54969EF9-47F7-4428-965D-CF8E4548B576}" type="datetimeFigureOut">
              <a:rPr lang="en-US"/>
              <a:pPr>
                <a:defRPr/>
              </a:pPr>
              <a:t>6/24/2019</a:t>
            </a:fld>
            <a:endParaRPr lang="en-US"/>
          </a:p>
        </p:txBody>
      </p:sp>
      <p:sp>
        <p:nvSpPr>
          <p:cNvPr id="4" name="Footer Placeholder 3">
            <a:extLst>
              <a:ext uri="{FF2B5EF4-FFF2-40B4-BE49-F238E27FC236}">
                <a16:creationId xmlns:a16="http://schemas.microsoft.com/office/drawing/2014/main" id="{2CA4A89E-49BD-4AE6-9713-0BE8981CDE1A}"/>
              </a:ext>
            </a:extLst>
          </p:cNvPr>
          <p:cNvSpPr>
            <a:spLocks noGrp="1"/>
          </p:cNvSpPr>
          <p:nvPr>
            <p:ph type="ftr" sz="quarter" idx="2"/>
          </p:nvPr>
        </p:nvSpPr>
        <p:spPr>
          <a:xfrm>
            <a:off x="7" y="4292865"/>
            <a:ext cx="2919702" cy="226754"/>
          </a:xfrm>
          <a:prstGeom prst="rect">
            <a:avLst/>
          </a:prstGeom>
        </p:spPr>
        <p:txBody>
          <a:bodyPr vert="horz" lIns="60764" tIns="30381" rIns="60764" bIns="30381" rtlCol="0" anchor="b"/>
          <a:lstStyle>
            <a:lvl1pPr algn="l" eaLnBrk="1" fontAlgn="auto" hangingPunct="1">
              <a:spcBef>
                <a:spcPts val="0"/>
              </a:spcBef>
              <a:spcAft>
                <a:spcPts val="0"/>
              </a:spcAft>
              <a:defRPr sz="80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D999AC70-35AE-4C5B-8D4B-8B932DFA9264}"/>
              </a:ext>
            </a:extLst>
          </p:cNvPr>
          <p:cNvSpPr>
            <a:spLocks noGrp="1"/>
          </p:cNvSpPr>
          <p:nvPr>
            <p:ph type="sldNum" sz="quarter" idx="3"/>
          </p:nvPr>
        </p:nvSpPr>
        <p:spPr>
          <a:xfrm>
            <a:off x="3814529" y="4292865"/>
            <a:ext cx="2919701" cy="226754"/>
          </a:xfrm>
          <a:prstGeom prst="rect">
            <a:avLst/>
          </a:prstGeom>
        </p:spPr>
        <p:txBody>
          <a:bodyPr vert="horz" wrap="square" lIns="60764" tIns="30381" rIns="60764" bIns="30381" numCol="1" anchor="b" anchorCtr="0" compatLnSpc="1">
            <a:prstTxWarp prst="textNoShape">
              <a:avLst/>
            </a:prstTxWarp>
          </a:bodyPr>
          <a:lstStyle>
            <a:lvl1pPr algn="r" eaLnBrk="1" hangingPunct="1">
              <a:defRPr sz="800" smtClean="0">
                <a:latin typeface="Calibri" panose="020F0502020204030204" pitchFamily="34" charset="0"/>
              </a:defRPr>
            </a:lvl1pPr>
          </a:lstStyle>
          <a:p>
            <a:pPr>
              <a:defRPr/>
            </a:pPr>
            <a:fld id="{3B666EEC-58C7-466B-B7AD-D9D801E88C36}" type="slidenum">
              <a:rPr lang="en-US" altLang="id-ID"/>
              <a:pPr>
                <a:defRPr/>
              </a:pPr>
              <a:t>‹#›</a:t>
            </a:fld>
            <a:endParaRPr lang="en-US" altLang="id-ID"/>
          </a:p>
        </p:txBody>
      </p:sp>
    </p:spTree>
    <p:extLst>
      <p:ext uri="{BB962C8B-B14F-4D97-AF65-F5344CB8AC3E}">
        <p14:creationId xmlns:p14="http://schemas.microsoft.com/office/powerpoint/2010/main" val="16799428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312C79-9518-4369-9B15-47A87F22E287}"/>
              </a:ext>
            </a:extLst>
          </p:cNvPr>
          <p:cNvSpPr>
            <a:spLocks noGrp="1"/>
          </p:cNvSpPr>
          <p:nvPr>
            <p:ph type="hdr" sz="quarter"/>
          </p:nvPr>
        </p:nvSpPr>
        <p:spPr>
          <a:xfrm>
            <a:off x="6" y="6"/>
            <a:ext cx="2918164" cy="226754"/>
          </a:xfrm>
          <a:prstGeom prst="rect">
            <a:avLst/>
          </a:prstGeom>
        </p:spPr>
        <p:txBody>
          <a:bodyPr vert="horz" lIns="63575" tIns="31788" rIns="63575" bIns="31788" rtlCol="0"/>
          <a:lstStyle>
            <a:lvl1pPr algn="l" eaLnBrk="1" fontAlgn="auto" hangingPunct="1">
              <a:spcBef>
                <a:spcPts val="0"/>
              </a:spcBef>
              <a:spcAft>
                <a:spcPts val="0"/>
              </a:spcAft>
              <a:defRPr sz="9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1F9501FA-DD3F-4571-A8D1-5CDB7FB5F0B3}"/>
              </a:ext>
            </a:extLst>
          </p:cNvPr>
          <p:cNvSpPr>
            <a:spLocks noGrp="1"/>
          </p:cNvSpPr>
          <p:nvPr>
            <p:ph type="dt" idx="1"/>
          </p:nvPr>
        </p:nvSpPr>
        <p:spPr>
          <a:xfrm>
            <a:off x="3816068" y="6"/>
            <a:ext cx="2918164" cy="226754"/>
          </a:xfrm>
          <a:prstGeom prst="rect">
            <a:avLst/>
          </a:prstGeom>
        </p:spPr>
        <p:txBody>
          <a:bodyPr vert="horz" lIns="63575" tIns="31788" rIns="63575" bIns="31788" rtlCol="0"/>
          <a:lstStyle>
            <a:lvl1pPr algn="r" eaLnBrk="1" fontAlgn="auto" hangingPunct="1">
              <a:spcBef>
                <a:spcPts val="0"/>
              </a:spcBef>
              <a:spcAft>
                <a:spcPts val="0"/>
              </a:spcAft>
              <a:defRPr sz="900">
                <a:latin typeface="+mn-lt"/>
                <a:cs typeface="+mn-cs"/>
              </a:defRPr>
            </a:lvl1pPr>
          </a:lstStyle>
          <a:p>
            <a:pPr>
              <a:defRPr/>
            </a:pPr>
            <a:fld id="{21CFDD38-9AB4-4191-BFA7-EC4D00354BE7}" type="datetimeFigureOut">
              <a:rPr lang="en-US"/>
              <a:pPr>
                <a:defRPr/>
              </a:pPr>
              <a:t>6/24/2019</a:t>
            </a:fld>
            <a:endParaRPr lang="en-US"/>
          </a:p>
        </p:txBody>
      </p:sp>
      <p:sp>
        <p:nvSpPr>
          <p:cNvPr id="4" name="Slide Image Placeholder 3">
            <a:extLst>
              <a:ext uri="{FF2B5EF4-FFF2-40B4-BE49-F238E27FC236}">
                <a16:creationId xmlns:a16="http://schemas.microsoft.com/office/drawing/2014/main" id="{DCC1479A-2676-4437-85E0-756667804315}"/>
              </a:ext>
            </a:extLst>
          </p:cNvPr>
          <p:cNvSpPr>
            <a:spLocks noGrp="1" noRot="1" noChangeAspect="1"/>
          </p:cNvSpPr>
          <p:nvPr>
            <p:ph type="sldImg" idx="2"/>
          </p:nvPr>
        </p:nvSpPr>
        <p:spPr>
          <a:xfrm>
            <a:off x="2011363" y="565150"/>
            <a:ext cx="2713037" cy="1525588"/>
          </a:xfrm>
          <a:prstGeom prst="rect">
            <a:avLst/>
          </a:prstGeom>
          <a:noFill/>
          <a:ln w="12700">
            <a:solidFill>
              <a:prstClr val="black"/>
            </a:solidFill>
          </a:ln>
        </p:spPr>
        <p:txBody>
          <a:bodyPr vert="horz" lIns="63575" tIns="31788" rIns="63575" bIns="31788" rtlCol="0" anchor="ctr"/>
          <a:lstStyle/>
          <a:p>
            <a:pPr lvl="0"/>
            <a:endParaRPr lang="en-US" noProof="0"/>
          </a:p>
        </p:txBody>
      </p:sp>
      <p:sp>
        <p:nvSpPr>
          <p:cNvPr id="5" name="Notes Placeholder 4">
            <a:extLst>
              <a:ext uri="{FF2B5EF4-FFF2-40B4-BE49-F238E27FC236}">
                <a16:creationId xmlns:a16="http://schemas.microsoft.com/office/drawing/2014/main" id="{633E1087-A916-4452-803A-A0326E53F430}"/>
              </a:ext>
            </a:extLst>
          </p:cNvPr>
          <p:cNvSpPr>
            <a:spLocks noGrp="1"/>
          </p:cNvSpPr>
          <p:nvPr>
            <p:ph type="body" sz="quarter" idx="3"/>
          </p:nvPr>
        </p:nvSpPr>
        <p:spPr>
          <a:xfrm>
            <a:off x="673431" y="2174777"/>
            <a:ext cx="5388919" cy="1779889"/>
          </a:xfrm>
          <a:prstGeom prst="rect">
            <a:avLst/>
          </a:prstGeom>
        </p:spPr>
        <p:txBody>
          <a:bodyPr vert="horz" lIns="63575" tIns="31788" rIns="63575" bIns="3178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64031D9-581B-4B36-8B45-AEAD10432BC6}"/>
              </a:ext>
            </a:extLst>
          </p:cNvPr>
          <p:cNvSpPr>
            <a:spLocks noGrp="1"/>
          </p:cNvSpPr>
          <p:nvPr>
            <p:ph type="ftr" sz="quarter" idx="4"/>
          </p:nvPr>
        </p:nvSpPr>
        <p:spPr>
          <a:xfrm>
            <a:off x="6" y="4292865"/>
            <a:ext cx="2918164" cy="226754"/>
          </a:xfrm>
          <a:prstGeom prst="rect">
            <a:avLst/>
          </a:prstGeom>
        </p:spPr>
        <p:txBody>
          <a:bodyPr vert="horz" lIns="63575" tIns="31788" rIns="63575" bIns="31788" rtlCol="0" anchor="b"/>
          <a:lstStyle>
            <a:lvl1pPr algn="l" eaLnBrk="1" fontAlgn="auto" hangingPunct="1">
              <a:spcBef>
                <a:spcPts val="0"/>
              </a:spcBef>
              <a:spcAft>
                <a:spcPts val="0"/>
              </a:spcAft>
              <a:defRPr sz="9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523DF765-64AA-41FE-86E7-6E174E733C54}"/>
              </a:ext>
            </a:extLst>
          </p:cNvPr>
          <p:cNvSpPr>
            <a:spLocks noGrp="1"/>
          </p:cNvSpPr>
          <p:nvPr>
            <p:ph type="sldNum" sz="quarter" idx="5"/>
          </p:nvPr>
        </p:nvSpPr>
        <p:spPr>
          <a:xfrm>
            <a:off x="3816068" y="4292865"/>
            <a:ext cx="2918164" cy="226754"/>
          </a:xfrm>
          <a:prstGeom prst="rect">
            <a:avLst/>
          </a:prstGeom>
        </p:spPr>
        <p:txBody>
          <a:bodyPr vert="horz" wrap="square" lIns="63575" tIns="31788" rIns="63575" bIns="31788" numCol="1" anchor="b" anchorCtr="0" compatLnSpc="1">
            <a:prstTxWarp prst="textNoShape">
              <a:avLst/>
            </a:prstTxWarp>
          </a:bodyPr>
          <a:lstStyle>
            <a:lvl1pPr algn="r" eaLnBrk="1" hangingPunct="1">
              <a:defRPr sz="900" smtClean="0">
                <a:latin typeface="Calibri" panose="020F0502020204030204" pitchFamily="34" charset="0"/>
              </a:defRPr>
            </a:lvl1pPr>
          </a:lstStyle>
          <a:p>
            <a:pPr>
              <a:defRPr/>
            </a:pPr>
            <a:fld id="{5B4FB533-B785-4FCA-A1F8-F4CEECD62A5A}" type="slidenum">
              <a:rPr lang="en-US" altLang="id-ID"/>
              <a:pPr>
                <a:defRPr/>
              </a:pPr>
              <a:t>‹#›</a:t>
            </a:fld>
            <a:endParaRPr lang="en-US" altLang="id-ID"/>
          </a:p>
        </p:txBody>
      </p:sp>
    </p:spTree>
    <p:extLst>
      <p:ext uri="{BB962C8B-B14F-4D97-AF65-F5344CB8AC3E}">
        <p14:creationId xmlns:p14="http://schemas.microsoft.com/office/powerpoint/2010/main" val="408694238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565150"/>
            <a:ext cx="2713037" cy="15255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7231DFEF-AB40-4194-9725-EB86D623B620}"/>
              </a:ext>
            </a:extLst>
          </p:cNvPr>
          <p:cNvSpPr>
            <a:spLocks noGrp="1"/>
          </p:cNvSpPr>
          <p:nvPr>
            <p:ph type="sldNum" sz="quarter" idx="5"/>
          </p:nvPr>
        </p:nvSpPr>
        <p:spPr/>
        <p:txBody>
          <a:bodyPr/>
          <a:lstStyle/>
          <a:p>
            <a:pPr>
              <a:defRPr/>
            </a:pPr>
            <a:fld id="{5B4FB533-B785-4FCA-A1F8-F4CEECD62A5A}" type="slidenum">
              <a:rPr lang="en-US" altLang="id-ID" smtClean="0"/>
              <a:pPr>
                <a:defRPr/>
              </a:pPr>
              <a:t>1</a:t>
            </a:fld>
            <a:endParaRPr lang="en-US" altLang="id-ID"/>
          </a:p>
        </p:txBody>
      </p:sp>
    </p:spTree>
    <p:extLst>
      <p:ext uri="{BB962C8B-B14F-4D97-AF65-F5344CB8AC3E}">
        <p14:creationId xmlns:p14="http://schemas.microsoft.com/office/powerpoint/2010/main" val="1257524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565150"/>
            <a:ext cx="2713037" cy="15255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379010D-FA59-4096-95CD-A862C332C66B}"/>
              </a:ext>
            </a:extLst>
          </p:cNvPr>
          <p:cNvSpPr>
            <a:spLocks noGrp="1"/>
          </p:cNvSpPr>
          <p:nvPr>
            <p:ph type="sldNum" sz="quarter" idx="5"/>
          </p:nvPr>
        </p:nvSpPr>
        <p:spPr/>
        <p:txBody>
          <a:bodyPr/>
          <a:lstStyle/>
          <a:p>
            <a:pPr>
              <a:defRPr/>
            </a:pPr>
            <a:fld id="{5B4FB533-B785-4FCA-A1F8-F4CEECD62A5A}" type="slidenum">
              <a:rPr lang="en-US" altLang="id-ID" smtClean="0"/>
              <a:pPr>
                <a:defRPr/>
              </a:pPr>
              <a:t>2</a:t>
            </a:fld>
            <a:endParaRPr lang="en-US" altLang="id-ID"/>
          </a:p>
        </p:txBody>
      </p:sp>
    </p:spTree>
    <p:extLst>
      <p:ext uri="{BB962C8B-B14F-4D97-AF65-F5344CB8AC3E}">
        <p14:creationId xmlns:p14="http://schemas.microsoft.com/office/powerpoint/2010/main" val="3911718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E639B899-379E-434D-80E6-72F0D01EE39B}"/>
              </a:ext>
            </a:extLst>
          </p:cNvPr>
          <p:cNvSpPr>
            <a:spLocks noGrp="1"/>
          </p:cNvSpPr>
          <p:nvPr>
            <p:ph type="sldNum" sz="quarter" idx="5"/>
          </p:nvPr>
        </p:nvSpPr>
        <p:spPr/>
        <p:txBody>
          <a:bodyPr/>
          <a:lstStyle/>
          <a:p>
            <a:pPr>
              <a:defRPr/>
            </a:pPr>
            <a:fld id="{5B4FB533-B785-4FCA-A1F8-F4CEECD62A5A}" type="slidenum">
              <a:rPr lang="en-US" altLang="id-ID" smtClean="0"/>
              <a:pPr>
                <a:defRPr/>
              </a:pPr>
              <a:t>3</a:t>
            </a:fld>
            <a:endParaRPr lang="en-US" altLang="id-ID"/>
          </a:p>
        </p:txBody>
      </p:sp>
    </p:spTree>
    <p:extLst>
      <p:ext uri="{BB962C8B-B14F-4D97-AF65-F5344CB8AC3E}">
        <p14:creationId xmlns:p14="http://schemas.microsoft.com/office/powerpoint/2010/main" val="2005334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6FF62EC-0748-4F70-A00E-04589B44D9CF}"/>
              </a:ext>
            </a:extLst>
          </p:cNvPr>
          <p:cNvSpPr>
            <a:spLocks noGrp="1"/>
          </p:cNvSpPr>
          <p:nvPr>
            <p:ph type="sldNum" sz="quarter" idx="5"/>
          </p:nvPr>
        </p:nvSpPr>
        <p:spPr/>
        <p:txBody>
          <a:bodyPr/>
          <a:lstStyle/>
          <a:p>
            <a:pPr>
              <a:defRPr/>
            </a:pPr>
            <a:fld id="{5B4FB533-B785-4FCA-A1F8-F4CEECD62A5A}" type="slidenum">
              <a:rPr lang="en-US" altLang="id-ID" smtClean="0"/>
              <a:pPr>
                <a:defRPr/>
              </a:pPr>
              <a:t>4</a:t>
            </a:fld>
            <a:endParaRPr lang="en-US" altLang="id-ID"/>
          </a:p>
        </p:txBody>
      </p:sp>
    </p:spTree>
    <p:extLst>
      <p:ext uri="{BB962C8B-B14F-4D97-AF65-F5344CB8AC3E}">
        <p14:creationId xmlns:p14="http://schemas.microsoft.com/office/powerpoint/2010/main" val="527326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BC91262-BEB6-4C74-946D-8512CA6AA5C9}"/>
              </a:ext>
            </a:extLst>
          </p:cNvPr>
          <p:cNvSpPr>
            <a:spLocks noGrp="1"/>
          </p:cNvSpPr>
          <p:nvPr>
            <p:ph type="sldNum" sz="quarter" idx="5"/>
          </p:nvPr>
        </p:nvSpPr>
        <p:spPr/>
        <p:txBody>
          <a:bodyPr/>
          <a:lstStyle/>
          <a:p>
            <a:pPr>
              <a:defRPr/>
            </a:pPr>
            <a:fld id="{5B4FB533-B785-4FCA-A1F8-F4CEECD62A5A}" type="slidenum">
              <a:rPr lang="en-US" altLang="id-ID" smtClean="0"/>
              <a:pPr>
                <a:defRPr/>
              </a:pPr>
              <a:t>5</a:t>
            </a:fld>
            <a:endParaRPr lang="en-US" altLang="id-ID"/>
          </a:p>
        </p:txBody>
      </p:sp>
    </p:spTree>
    <p:extLst>
      <p:ext uri="{BB962C8B-B14F-4D97-AF65-F5344CB8AC3E}">
        <p14:creationId xmlns:p14="http://schemas.microsoft.com/office/powerpoint/2010/main" val="3333131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9697E41-596F-4090-832B-3206442A7E2E}"/>
              </a:ext>
            </a:extLst>
          </p:cNvPr>
          <p:cNvSpPr>
            <a:spLocks noGrp="1"/>
          </p:cNvSpPr>
          <p:nvPr>
            <p:ph type="sldNum" sz="quarter" idx="5"/>
          </p:nvPr>
        </p:nvSpPr>
        <p:spPr/>
        <p:txBody>
          <a:bodyPr/>
          <a:lstStyle/>
          <a:p>
            <a:pPr>
              <a:defRPr/>
            </a:pPr>
            <a:fld id="{5B4FB533-B785-4FCA-A1F8-F4CEECD62A5A}" type="slidenum">
              <a:rPr lang="en-US" altLang="id-ID" smtClean="0"/>
              <a:pPr>
                <a:defRPr/>
              </a:pPr>
              <a:t>6</a:t>
            </a:fld>
            <a:endParaRPr lang="en-US" altLang="id-ID"/>
          </a:p>
        </p:txBody>
      </p:sp>
    </p:spTree>
    <p:extLst>
      <p:ext uri="{BB962C8B-B14F-4D97-AF65-F5344CB8AC3E}">
        <p14:creationId xmlns:p14="http://schemas.microsoft.com/office/powerpoint/2010/main" val="3649438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73C376CF-1A61-4DC4-A2F8-EB602529A0B6}"/>
              </a:ext>
            </a:extLst>
          </p:cNvPr>
          <p:cNvSpPr>
            <a:spLocks noGrp="1"/>
          </p:cNvSpPr>
          <p:nvPr>
            <p:ph type="sldNum" sz="quarter" idx="5"/>
          </p:nvPr>
        </p:nvSpPr>
        <p:spPr/>
        <p:txBody>
          <a:bodyPr/>
          <a:lstStyle/>
          <a:p>
            <a:pPr>
              <a:defRPr/>
            </a:pPr>
            <a:fld id="{5B4FB533-B785-4FCA-A1F8-F4CEECD62A5A}" type="slidenum">
              <a:rPr lang="en-US" altLang="id-ID" smtClean="0"/>
              <a:pPr>
                <a:defRPr/>
              </a:pPr>
              <a:t>7</a:t>
            </a:fld>
            <a:endParaRPr lang="en-US" altLang="id-ID"/>
          </a:p>
        </p:txBody>
      </p:sp>
    </p:spTree>
    <p:extLst>
      <p:ext uri="{BB962C8B-B14F-4D97-AF65-F5344CB8AC3E}">
        <p14:creationId xmlns:p14="http://schemas.microsoft.com/office/powerpoint/2010/main" val="478173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FF33061-D62B-4FCE-8289-EB138F8318A2}"/>
              </a:ext>
            </a:extLst>
          </p:cNvPr>
          <p:cNvSpPr>
            <a:spLocks noGrp="1"/>
          </p:cNvSpPr>
          <p:nvPr>
            <p:ph type="sldNum" sz="quarter" idx="5"/>
          </p:nvPr>
        </p:nvSpPr>
        <p:spPr/>
        <p:txBody>
          <a:bodyPr/>
          <a:lstStyle/>
          <a:p>
            <a:pPr>
              <a:defRPr/>
            </a:pPr>
            <a:fld id="{5B4FB533-B785-4FCA-A1F8-F4CEECD62A5A}" type="slidenum">
              <a:rPr lang="en-US" altLang="id-ID" smtClean="0"/>
              <a:pPr>
                <a:defRPr/>
              </a:pPr>
              <a:t>8</a:t>
            </a:fld>
            <a:endParaRPr lang="en-US" altLang="id-ID"/>
          </a:p>
        </p:txBody>
      </p:sp>
    </p:spTree>
    <p:extLst>
      <p:ext uri="{BB962C8B-B14F-4D97-AF65-F5344CB8AC3E}">
        <p14:creationId xmlns:p14="http://schemas.microsoft.com/office/powerpoint/2010/main" val="385673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211BD60-D2CA-4450-A339-58D5CD3D0969}"/>
              </a:ext>
            </a:extLst>
          </p:cNvPr>
          <p:cNvSpPr>
            <a:spLocks noGrp="1"/>
          </p:cNvSpPr>
          <p:nvPr>
            <p:ph type="sldNum" sz="quarter" idx="5"/>
          </p:nvPr>
        </p:nvSpPr>
        <p:spPr/>
        <p:txBody>
          <a:bodyPr/>
          <a:lstStyle/>
          <a:p>
            <a:pPr>
              <a:defRPr/>
            </a:pPr>
            <a:fld id="{5B4FB533-B785-4FCA-A1F8-F4CEECD62A5A}" type="slidenum">
              <a:rPr lang="en-US" altLang="id-ID" smtClean="0"/>
              <a:pPr>
                <a:defRPr/>
              </a:pPr>
              <a:t>9</a:t>
            </a:fld>
            <a:endParaRPr lang="en-US" altLang="id-ID"/>
          </a:p>
        </p:txBody>
      </p:sp>
    </p:spTree>
    <p:extLst>
      <p:ext uri="{BB962C8B-B14F-4D97-AF65-F5344CB8AC3E}">
        <p14:creationId xmlns:p14="http://schemas.microsoft.com/office/powerpoint/2010/main" val="2507854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99362F3-051C-4134-9B3E-8B21C6CBDA98}"/>
              </a:ext>
            </a:extLst>
          </p:cNvPr>
          <p:cNvSpPr>
            <a:spLocks noGrp="1"/>
          </p:cNvSpPr>
          <p:nvPr>
            <p:ph type="sldNum" sz="quarter" idx="5"/>
          </p:nvPr>
        </p:nvSpPr>
        <p:spPr/>
        <p:txBody>
          <a:bodyPr/>
          <a:lstStyle/>
          <a:p>
            <a:pPr>
              <a:defRPr/>
            </a:pPr>
            <a:fld id="{5B4FB533-B785-4FCA-A1F8-F4CEECD62A5A}" type="slidenum">
              <a:rPr lang="en-US" altLang="id-ID" smtClean="0"/>
              <a:pPr>
                <a:defRPr/>
              </a:pPr>
              <a:t>10</a:t>
            </a:fld>
            <a:endParaRPr lang="en-US" altLang="id-ID"/>
          </a:p>
        </p:txBody>
      </p:sp>
    </p:spTree>
    <p:extLst>
      <p:ext uri="{BB962C8B-B14F-4D97-AF65-F5344CB8AC3E}">
        <p14:creationId xmlns:p14="http://schemas.microsoft.com/office/powerpoint/2010/main" val="2779123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402D0933-0A06-4798-A748-81BA50B853A4}"/>
              </a:ext>
            </a:extLst>
          </p:cNvPr>
          <p:cNvSpPr>
            <a:spLocks noGrp="1"/>
          </p:cNvSpPr>
          <p:nvPr>
            <p:ph type="sldNum" sz="quarter" idx="5"/>
          </p:nvPr>
        </p:nvSpPr>
        <p:spPr/>
        <p:txBody>
          <a:bodyPr/>
          <a:lstStyle/>
          <a:p>
            <a:pPr>
              <a:defRPr/>
            </a:pPr>
            <a:fld id="{5B4FB533-B785-4FCA-A1F8-F4CEECD62A5A}" type="slidenum">
              <a:rPr lang="en-US" altLang="id-ID" smtClean="0"/>
              <a:pPr>
                <a:defRPr/>
              </a:pPr>
              <a:t>11</a:t>
            </a:fld>
            <a:endParaRPr lang="en-US" altLang="id-ID"/>
          </a:p>
        </p:txBody>
      </p:sp>
    </p:spTree>
    <p:extLst>
      <p:ext uri="{BB962C8B-B14F-4D97-AF65-F5344CB8AC3E}">
        <p14:creationId xmlns:p14="http://schemas.microsoft.com/office/powerpoint/2010/main" val="1396284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3987"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3925E134-F87E-4F78-9D40-ADA33F8A615D}"/>
              </a:ext>
            </a:extLst>
          </p:cNvPr>
          <p:cNvSpPr>
            <a:spLocks noGrp="1"/>
          </p:cNvSpPr>
          <p:nvPr>
            <p:ph type="sldNum" sz="quarter" idx="5"/>
          </p:nvPr>
        </p:nvSpPr>
        <p:spPr/>
        <p:txBody>
          <a:bodyPr/>
          <a:lstStyle/>
          <a:p>
            <a:pPr>
              <a:defRPr/>
            </a:pPr>
            <a:fld id="{5B4FB533-B785-4FCA-A1F8-F4CEECD62A5A}" type="slidenum">
              <a:rPr lang="en-US" altLang="id-ID" smtClean="0"/>
              <a:pPr>
                <a:defRPr/>
              </a:pPr>
              <a:t>12</a:t>
            </a:fld>
            <a:endParaRPr lang="en-US" altLang="id-ID"/>
          </a:p>
        </p:txBody>
      </p:sp>
    </p:spTree>
    <p:extLst>
      <p:ext uri="{BB962C8B-B14F-4D97-AF65-F5344CB8AC3E}">
        <p14:creationId xmlns:p14="http://schemas.microsoft.com/office/powerpoint/2010/main" val="33307657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1288" y="561975"/>
            <a:ext cx="2701925" cy="151923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68946FE0-9D66-4C7B-AC6F-3BD100A2B82A}"/>
              </a:ext>
            </a:extLst>
          </p:cNvPr>
          <p:cNvSpPr>
            <a:spLocks noGrp="1"/>
          </p:cNvSpPr>
          <p:nvPr>
            <p:ph type="sldNum" sz="quarter" idx="5"/>
          </p:nvPr>
        </p:nvSpPr>
        <p:spPr/>
        <p:txBody>
          <a:bodyPr/>
          <a:lstStyle/>
          <a:p>
            <a:pPr>
              <a:defRPr/>
            </a:pPr>
            <a:fld id="{5B4FB533-B785-4FCA-A1F8-F4CEECD62A5A}" type="slidenum">
              <a:rPr lang="en-US" altLang="id-ID" smtClean="0"/>
              <a:pPr>
                <a:defRPr/>
              </a:pPr>
              <a:t>13</a:t>
            </a:fld>
            <a:endParaRPr lang="en-US" altLang="id-ID"/>
          </a:p>
        </p:txBody>
      </p:sp>
    </p:spTree>
    <p:extLst>
      <p:ext uri="{BB962C8B-B14F-4D97-AF65-F5344CB8AC3E}">
        <p14:creationId xmlns:p14="http://schemas.microsoft.com/office/powerpoint/2010/main" val="3594098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300FB649-CECB-41BE-97C8-F733AED439D3}"/>
              </a:ext>
            </a:extLst>
          </p:cNvPr>
          <p:cNvSpPr>
            <a:spLocks noGrp="1"/>
          </p:cNvSpPr>
          <p:nvPr>
            <p:ph type="sldNum" sz="quarter" idx="5"/>
          </p:nvPr>
        </p:nvSpPr>
        <p:spPr/>
        <p:txBody>
          <a:bodyPr/>
          <a:lstStyle/>
          <a:p>
            <a:pPr>
              <a:defRPr/>
            </a:pPr>
            <a:fld id="{5B4FB533-B785-4FCA-A1F8-F4CEECD62A5A}" type="slidenum">
              <a:rPr lang="en-US" altLang="id-ID" smtClean="0"/>
              <a:pPr>
                <a:defRPr/>
              </a:pPr>
              <a:t>14</a:t>
            </a:fld>
            <a:endParaRPr lang="en-US" altLang="id-ID"/>
          </a:p>
        </p:txBody>
      </p:sp>
    </p:spTree>
    <p:extLst>
      <p:ext uri="{BB962C8B-B14F-4D97-AF65-F5344CB8AC3E}">
        <p14:creationId xmlns:p14="http://schemas.microsoft.com/office/powerpoint/2010/main" val="1601188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9226DA43-48C9-4BA1-9F8C-74CAB8CB09FF}"/>
              </a:ext>
            </a:extLst>
          </p:cNvPr>
          <p:cNvSpPr>
            <a:spLocks noGrp="1"/>
          </p:cNvSpPr>
          <p:nvPr>
            <p:ph type="sldNum" sz="quarter" idx="5"/>
          </p:nvPr>
        </p:nvSpPr>
        <p:spPr/>
        <p:txBody>
          <a:bodyPr/>
          <a:lstStyle/>
          <a:p>
            <a:pPr>
              <a:defRPr/>
            </a:pPr>
            <a:fld id="{5B4FB533-B785-4FCA-A1F8-F4CEECD62A5A}" type="slidenum">
              <a:rPr lang="en-US" altLang="id-ID" smtClean="0"/>
              <a:pPr>
                <a:defRPr/>
              </a:pPr>
              <a:t>15</a:t>
            </a:fld>
            <a:endParaRPr lang="en-US" altLang="id-ID"/>
          </a:p>
        </p:txBody>
      </p:sp>
    </p:spTree>
    <p:extLst>
      <p:ext uri="{BB962C8B-B14F-4D97-AF65-F5344CB8AC3E}">
        <p14:creationId xmlns:p14="http://schemas.microsoft.com/office/powerpoint/2010/main" val="295562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A396482B-7697-4EA7-86D5-0EE647895CEC}"/>
              </a:ext>
            </a:extLst>
          </p:cNvPr>
          <p:cNvSpPr>
            <a:spLocks noGrp="1"/>
          </p:cNvSpPr>
          <p:nvPr>
            <p:ph type="sldNum" sz="quarter" idx="5"/>
          </p:nvPr>
        </p:nvSpPr>
        <p:spPr/>
        <p:txBody>
          <a:bodyPr/>
          <a:lstStyle/>
          <a:p>
            <a:pPr>
              <a:defRPr/>
            </a:pPr>
            <a:fld id="{5B4FB533-B785-4FCA-A1F8-F4CEECD62A5A}" type="slidenum">
              <a:rPr lang="en-US" altLang="id-ID" smtClean="0"/>
              <a:pPr>
                <a:defRPr/>
              </a:pPr>
              <a:t>16</a:t>
            </a:fld>
            <a:endParaRPr lang="en-US" altLang="id-ID"/>
          </a:p>
        </p:txBody>
      </p:sp>
    </p:spTree>
    <p:extLst>
      <p:ext uri="{BB962C8B-B14F-4D97-AF65-F5344CB8AC3E}">
        <p14:creationId xmlns:p14="http://schemas.microsoft.com/office/powerpoint/2010/main" val="37897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A9D5620D-00F0-499E-8510-05D17999E717}"/>
              </a:ext>
            </a:extLst>
          </p:cNvPr>
          <p:cNvSpPr>
            <a:spLocks noGrp="1"/>
          </p:cNvSpPr>
          <p:nvPr>
            <p:ph type="sldNum" sz="quarter" idx="5"/>
          </p:nvPr>
        </p:nvSpPr>
        <p:spPr/>
        <p:txBody>
          <a:bodyPr/>
          <a:lstStyle/>
          <a:p>
            <a:pPr>
              <a:defRPr/>
            </a:pPr>
            <a:fld id="{5B4FB533-B785-4FCA-A1F8-F4CEECD62A5A}" type="slidenum">
              <a:rPr lang="en-US" altLang="id-ID" smtClean="0"/>
              <a:pPr>
                <a:defRPr/>
              </a:pPr>
              <a:t>17</a:t>
            </a:fld>
            <a:endParaRPr lang="en-US" altLang="id-ID"/>
          </a:p>
        </p:txBody>
      </p:sp>
    </p:spTree>
    <p:extLst>
      <p:ext uri="{BB962C8B-B14F-4D97-AF65-F5344CB8AC3E}">
        <p14:creationId xmlns:p14="http://schemas.microsoft.com/office/powerpoint/2010/main" val="3479390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6C3185A-EFBE-4896-9A37-626473BD4DFB}"/>
              </a:ext>
            </a:extLst>
          </p:cNvPr>
          <p:cNvSpPr>
            <a:spLocks noGrp="1"/>
          </p:cNvSpPr>
          <p:nvPr>
            <p:ph type="sldNum" sz="quarter" idx="5"/>
          </p:nvPr>
        </p:nvSpPr>
        <p:spPr/>
        <p:txBody>
          <a:bodyPr/>
          <a:lstStyle/>
          <a:p>
            <a:pPr>
              <a:defRPr/>
            </a:pPr>
            <a:fld id="{5B4FB533-B785-4FCA-A1F8-F4CEECD62A5A}" type="slidenum">
              <a:rPr lang="en-US" altLang="id-ID" smtClean="0"/>
              <a:pPr>
                <a:defRPr/>
              </a:pPr>
              <a:t>18</a:t>
            </a:fld>
            <a:endParaRPr lang="en-US" altLang="id-ID"/>
          </a:p>
        </p:txBody>
      </p:sp>
    </p:spTree>
    <p:extLst>
      <p:ext uri="{BB962C8B-B14F-4D97-AF65-F5344CB8AC3E}">
        <p14:creationId xmlns:p14="http://schemas.microsoft.com/office/powerpoint/2010/main" val="2104217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AD456C5-B7C0-41F5-868A-A76D987696DA}"/>
              </a:ext>
            </a:extLst>
          </p:cNvPr>
          <p:cNvSpPr>
            <a:spLocks noGrp="1"/>
          </p:cNvSpPr>
          <p:nvPr>
            <p:ph type="sldNum" sz="quarter" idx="5"/>
          </p:nvPr>
        </p:nvSpPr>
        <p:spPr/>
        <p:txBody>
          <a:bodyPr/>
          <a:lstStyle/>
          <a:p>
            <a:pPr>
              <a:defRPr/>
            </a:pPr>
            <a:fld id="{5B4FB533-B785-4FCA-A1F8-F4CEECD62A5A}" type="slidenum">
              <a:rPr lang="en-US" altLang="id-ID" smtClean="0"/>
              <a:pPr>
                <a:defRPr/>
              </a:pPr>
              <a:t>19</a:t>
            </a:fld>
            <a:endParaRPr lang="en-US" altLang="id-ID"/>
          </a:p>
        </p:txBody>
      </p:sp>
    </p:spTree>
    <p:extLst>
      <p:ext uri="{BB962C8B-B14F-4D97-AF65-F5344CB8AC3E}">
        <p14:creationId xmlns:p14="http://schemas.microsoft.com/office/powerpoint/2010/main" val="21221508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dirty="0"/>
          </a:p>
        </p:txBody>
      </p:sp>
      <p:sp>
        <p:nvSpPr>
          <p:cNvPr id="200" name="Shape 2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272AAB2C-F55D-4E23-82C0-DC9B2DF29505}"/>
              </a:ext>
            </a:extLst>
          </p:cNvPr>
          <p:cNvSpPr>
            <a:spLocks noGrp="1"/>
          </p:cNvSpPr>
          <p:nvPr>
            <p:ph type="sldNum" sz="quarter" idx="5"/>
          </p:nvPr>
        </p:nvSpPr>
        <p:spPr/>
        <p:txBody>
          <a:bodyPr/>
          <a:lstStyle/>
          <a:p>
            <a:pPr>
              <a:defRPr/>
            </a:pPr>
            <a:fld id="{5B4FB533-B785-4FCA-A1F8-F4CEECD62A5A}" type="slidenum">
              <a:rPr lang="en-US" altLang="id-ID" smtClean="0"/>
              <a:pPr>
                <a:defRPr/>
              </a:pPr>
              <a:t>20</a:t>
            </a:fld>
            <a:endParaRPr lang="en-US" altLang="id-ID"/>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5E404399-E167-4D67-871B-176DD1D54A1B}"/>
              </a:ext>
            </a:extLst>
          </p:cNvPr>
          <p:cNvSpPr>
            <a:spLocks noGrp="1"/>
          </p:cNvSpPr>
          <p:nvPr>
            <p:ph type="sldNum" sz="quarter" idx="5"/>
          </p:nvPr>
        </p:nvSpPr>
        <p:spPr/>
        <p:txBody>
          <a:bodyPr/>
          <a:lstStyle/>
          <a:p>
            <a:pPr>
              <a:defRPr/>
            </a:pPr>
            <a:fld id="{5B4FB533-B785-4FCA-A1F8-F4CEECD62A5A}" type="slidenum">
              <a:rPr lang="en-US" altLang="id-ID" smtClean="0"/>
              <a:pPr>
                <a:defRPr/>
              </a:pPr>
              <a:t>21</a:t>
            </a:fld>
            <a:endParaRPr lang="en-US" alt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4"/>
        <p:cNvGrpSpPr/>
        <p:nvPr/>
      </p:nvGrpSpPr>
      <p:grpSpPr>
        <a:xfrm>
          <a:off x="0" y="0"/>
          <a:ext cx="0" cy="0"/>
          <a:chOff x="0" y="0"/>
          <a:chExt cx="0" cy="0"/>
        </a:xfrm>
      </p:grpSpPr>
      <p:sp>
        <p:nvSpPr>
          <p:cNvPr id="1505" name="Shape 1505"/>
          <p:cNvSpPr txBox="1">
            <a:spLocks noGrp="1"/>
          </p:cNvSpPr>
          <p:nvPr>
            <p:ph type="body" idx="1"/>
          </p:nvPr>
        </p:nvSpPr>
        <p:spPr>
          <a:xfrm>
            <a:off x="410159" y="3060200"/>
            <a:ext cx="3281268" cy="2899135"/>
          </a:xfrm>
          <a:prstGeom prst="rect">
            <a:avLst/>
          </a:prstGeom>
          <a:noFill/>
          <a:ln>
            <a:noFill/>
          </a:ln>
        </p:spPr>
        <p:txBody>
          <a:bodyPr spcFirstLastPara="1" wrap="square" lIns="57195" tIns="57195" rIns="57195" bIns="57195" anchor="ctr" anchorCtr="0">
            <a:noAutofit/>
          </a:bodyPr>
          <a:lstStyle/>
          <a:p>
            <a:pPr>
              <a:spcBef>
                <a:spcPts val="0"/>
              </a:spcBef>
              <a:spcAft>
                <a:spcPts val="0"/>
              </a:spcAft>
            </a:pPr>
            <a:endParaRPr/>
          </a:p>
        </p:txBody>
      </p:sp>
      <p:sp>
        <p:nvSpPr>
          <p:cNvPr id="1506" name="Shape 1506"/>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9AD45F3F-6CE8-4FB4-BC32-AAC06CE10D79}"/>
              </a:ext>
            </a:extLst>
          </p:cNvPr>
          <p:cNvSpPr>
            <a:spLocks noGrp="1"/>
          </p:cNvSpPr>
          <p:nvPr>
            <p:ph type="sldNum" sz="quarter" idx="5"/>
          </p:nvPr>
        </p:nvSpPr>
        <p:spPr/>
        <p:txBody>
          <a:bodyPr/>
          <a:lstStyle/>
          <a:p>
            <a:pPr>
              <a:defRPr/>
            </a:pPr>
            <a:fld id="{5B4FB533-B785-4FCA-A1F8-F4CEECD62A5A}" type="slidenum">
              <a:rPr lang="en-US" altLang="id-ID" smtClean="0"/>
              <a:pPr>
                <a:defRPr/>
              </a:pPr>
              <a:t>26</a:t>
            </a:fld>
            <a:endParaRPr lang="en-US" alt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4E957-F774-4BE9-9344-4F71145645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79A2063-C6D0-45E1-B53C-FCD430B4BC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11E562-88F2-4675-BA15-E2D953188662}"/>
              </a:ext>
            </a:extLst>
          </p:cNvPr>
          <p:cNvSpPr>
            <a:spLocks noGrp="1"/>
          </p:cNvSpPr>
          <p:nvPr>
            <p:ph type="dt" sz="half" idx="10"/>
          </p:nvPr>
        </p:nvSpPr>
        <p:spPr/>
        <p:txBody>
          <a:bodyPr/>
          <a:lstStyle/>
          <a:p>
            <a:pPr>
              <a:defRPr/>
            </a:pPr>
            <a:endParaRPr lang="en-US">
              <a:solidFill>
                <a:srgbClr val="F0A22E">
                  <a:shade val="75000"/>
                </a:srgbClr>
              </a:solidFill>
            </a:endParaRPr>
          </a:p>
        </p:txBody>
      </p:sp>
      <p:sp>
        <p:nvSpPr>
          <p:cNvPr id="5" name="Footer Placeholder 4">
            <a:extLst>
              <a:ext uri="{FF2B5EF4-FFF2-40B4-BE49-F238E27FC236}">
                <a16:creationId xmlns:a16="http://schemas.microsoft.com/office/drawing/2014/main" id="{528AF514-6D81-4C3B-8650-9DAF71AA858E}"/>
              </a:ext>
            </a:extLst>
          </p:cNvPr>
          <p:cNvSpPr>
            <a:spLocks noGrp="1"/>
          </p:cNvSpPr>
          <p:nvPr>
            <p:ph type="ftr" sz="quarter" idx="11"/>
          </p:nvPr>
        </p:nvSpPr>
        <p:spPr/>
        <p:txBody>
          <a:bodyPr/>
          <a:lstStyle/>
          <a:p>
            <a:pPr>
              <a:defRPr/>
            </a:pPr>
            <a:endParaRPr lang="en-US">
              <a:solidFill>
                <a:srgbClr val="F0A22E">
                  <a:shade val="75000"/>
                </a:srgbClr>
              </a:solidFill>
            </a:endParaRPr>
          </a:p>
        </p:txBody>
      </p:sp>
      <p:sp>
        <p:nvSpPr>
          <p:cNvPr id="6" name="Slide Number Placeholder 5">
            <a:extLst>
              <a:ext uri="{FF2B5EF4-FFF2-40B4-BE49-F238E27FC236}">
                <a16:creationId xmlns:a16="http://schemas.microsoft.com/office/drawing/2014/main" id="{69E7FAD5-7D5D-4394-97D1-51A4FEA973B9}"/>
              </a:ext>
            </a:extLst>
          </p:cNvPr>
          <p:cNvSpPr>
            <a:spLocks noGrp="1"/>
          </p:cNvSpPr>
          <p:nvPr>
            <p:ph type="sldNum" sz="quarter" idx="12"/>
          </p:nvPr>
        </p:nvSpPr>
        <p:spPr/>
        <p:txBody>
          <a:bodyPr/>
          <a:lstStyle/>
          <a:p>
            <a:pPr>
              <a:defRPr/>
            </a:pPr>
            <a:fld id="{AE14A853-F580-4FF1-84D8-B5E9DAB102BF}" type="slidenum">
              <a:rPr lang="en-US" altLang="en-US" smtClean="0"/>
              <a:pPr>
                <a:defRPr/>
              </a:pPr>
              <a:t>‹#›</a:t>
            </a:fld>
            <a:endParaRPr lang="en-US" altLang="en-US"/>
          </a:p>
        </p:txBody>
      </p:sp>
    </p:spTree>
    <p:extLst>
      <p:ext uri="{BB962C8B-B14F-4D97-AF65-F5344CB8AC3E}">
        <p14:creationId xmlns:p14="http://schemas.microsoft.com/office/powerpoint/2010/main" val="3840598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11285-EBAC-4121-B690-0A550D6DF8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DFDAD3-7E00-49B3-89ED-EC9C97C78D0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B01B12-7758-4F4C-9261-C2494D4D70C9}"/>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7EFD258B-F46A-496F-B4B9-45033DF0C14A}"/>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D425A2B8-D9A6-4042-82A0-ABBD18D2065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8488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F15A-0564-4329-B758-5FD0FE1856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7D44E1-018A-4A16-9D17-112AA9370A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1BCAE05-E9D0-401A-8DAF-E4A5F726140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1CB9214-D96C-4A88-852D-FCB08EFEAA3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48B59195-8865-427C-B7AD-3BA22E32E2F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886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7E6DA-D89D-41F7-98D9-84E86C3CBB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D9E779-C9E6-4B8E-BDF4-3B27AF8F583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8972A4-43F1-4282-B617-415EC55AA1A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5D5AD8-3E31-4DD0-BE66-130F9E01E25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2F5243B2-A03D-4CE6-8A1A-11D98E5E4C48}"/>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99BF5DF1-E147-4DBA-BB64-6307EF69AA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4371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13AA2-5812-4EFD-98FB-181424161D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E3BABAC-1A1B-4E54-A6B3-E4FF7DF540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89E62BB-D3CF-4058-B0E3-4C9FCFC51F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0AAD52D-B7D3-4B7A-907C-60DF085960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54717AB-6057-47CE-AEE7-8B3AC913E71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00FF3C-D265-49B8-8E73-7C1959BE836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8" name="Footer Placeholder 7">
            <a:extLst>
              <a:ext uri="{FF2B5EF4-FFF2-40B4-BE49-F238E27FC236}">
                <a16:creationId xmlns:a16="http://schemas.microsoft.com/office/drawing/2014/main" id="{0B1ED8AF-8316-42F8-9387-26CC1E94A2A6}"/>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9" name="Slide Number Placeholder 8">
            <a:extLst>
              <a:ext uri="{FF2B5EF4-FFF2-40B4-BE49-F238E27FC236}">
                <a16:creationId xmlns:a16="http://schemas.microsoft.com/office/drawing/2014/main" id="{D6B0E318-C429-432E-B24D-254AED6C30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039745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6CB21-4231-4F97-AA7F-1B9506930E6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8B39195-11E2-4743-BBF4-FB1CE0C4EC8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4" name="Footer Placeholder 3">
            <a:extLst>
              <a:ext uri="{FF2B5EF4-FFF2-40B4-BE49-F238E27FC236}">
                <a16:creationId xmlns:a16="http://schemas.microsoft.com/office/drawing/2014/main" id="{5EC80421-9EE9-428B-8541-7C117385AE3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5" name="Slide Number Placeholder 4">
            <a:extLst>
              <a:ext uri="{FF2B5EF4-FFF2-40B4-BE49-F238E27FC236}">
                <a16:creationId xmlns:a16="http://schemas.microsoft.com/office/drawing/2014/main" id="{E2AFAE2B-D429-4E5A-AE69-34257FAF29B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068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6A90-500D-4689-9617-6DE7C454C654}"/>
              </a:ext>
            </a:extLst>
          </p:cNvPr>
          <p:cNvSpPr>
            <a:spLocks noGrp="1"/>
          </p:cNvSpPr>
          <p:nvPr>
            <p:ph type="dt" sz="half" idx="10"/>
          </p:nvPr>
        </p:nvSpPr>
        <p:spPr/>
        <p:txBody>
          <a:bodyPr/>
          <a:lstStyle/>
          <a:p>
            <a:pPr>
              <a:defRPr/>
            </a:pPr>
            <a:endParaRPr lang="en-US"/>
          </a:p>
        </p:txBody>
      </p:sp>
      <p:sp>
        <p:nvSpPr>
          <p:cNvPr id="3" name="Footer Placeholder 2">
            <a:extLst>
              <a:ext uri="{FF2B5EF4-FFF2-40B4-BE49-F238E27FC236}">
                <a16:creationId xmlns:a16="http://schemas.microsoft.com/office/drawing/2014/main" id="{3DDE797D-34CC-4902-84B6-F56D0255845B}"/>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273904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72552-53EF-44D2-AE21-5A1AC1CDAC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C73546F-1410-4091-A9CA-1BA7579247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9EFF3C7-DFD6-4DA5-92DC-B4BC9E375F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422668-6799-4404-B078-64ABEF47B01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07C4580-EAA6-4BC2-A357-6E53DE4986B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F0D71104-6BDC-4446-ADBB-8BF66E85236F}"/>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59133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D7665-A127-4039-91FC-D8EDB84BE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F44AF1-ABB0-4FDE-A270-B9341E68A0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00CCB18-A553-40D2-8A0E-9EB79DC70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354B1C-013F-4AFC-A100-70F44AE7B9B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DA6C012-E413-4C62-8496-E0A73DDE23D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C53F3515-6D21-42D4-AFAC-2E9F0171E833}"/>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704500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114B-9C9D-48BF-8D4C-0482CB5253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956982-BB33-49F8-B939-BD7CEBA110B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64A73D-C5BA-4999-B22E-10F9BA830760}"/>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A64EA7D-3101-427F-8106-F358DA0DD22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8F1BAFE-2BA9-4282-9FCF-4BA4B38D7B7E}"/>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68364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3EB8F1-F7F1-4D83-AAB1-EC5E1BC1E50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1915C2-CD81-405B-A5E1-57AA0E9C3A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204662-5B36-4D97-AD6E-0A154385FF2E}"/>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6195CE25-4284-478E-8EE8-62CABBEB647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70C6F1A-4C7D-4E50-AE30-17C1C236F96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3012423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lide Judul">
    <p:spTree>
      <p:nvGrpSpPr>
        <p:cNvPr id="1" name=""/>
        <p:cNvGrpSpPr/>
        <p:nvPr/>
      </p:nvGrpSpPr>
      <p:grpSpPr>
        <a:xfrm>
          <a:off x="0" y="0"/>
          <a:ext cx="0" cy="0"/>
          <a:chOff x="0" y="0"/>
          <a:chExt cx="0" cy="0"/>
        </a:xfrm>
      </p:grpSpPr>
      <p:pic>
        <p:nvPicPr>
          <p:cNvPr id="4" name="Content Placeholder 4"/>
          <p:cNvPicPr>
            <a:picLocks noChangeAspect="1" noChangeArrowheads="1"/>
          </p:cNvPicPr>
          <p:nvPr userDrawn="1"/>
        </p:nvPicPr>
        <p:blipFill>
          <a:blip r:embed="rId2" cstate="print"/>
          <a:srcRect/>
          <a:stretch>
            <a:fillRect/>
          </a:stretch>
        </p:blipFill>
        <p:spPr bwMode="auto">
          <a:xfrm>
            <a:off x="-3171" y="-3175"/>
            <a:ext cx="12195175" cy="6961188"/>
          </a:xfrm>
          <a:prstGeom prst="rect">
            <a:avLst/>
          </a:prstGeom>
          <a:noFill/>
          <a:ln w="9525">
            <a:noFill/>
            <a:miter lim="800000"/>
            <a:headEnd/>
            <a:tailEnd/>
          </a:ln>
        </p:spPr>
      </p:pic>
      <p:pic>
        <p:nvPicPr>
          <p:cNvPr id="5" name="Picture 4" descr="logo-ddn"/>
          <p:cNvPicPr>
            <a:picLocks noChangeAspect="1" noChangeArrowheads="1"/>
          </p:cNvPicPr>
          <p:nvPr userDrawn="1"/>
        </p:nvPicPr>
        <p:blipFill>
          <a:blip r:embed="rId3" cstate="print"/>
          <a:srcRect/>
          <a:stretch>
            <a:fillRect/>
          </a:stretch>
        </p:blipFill>
        <p:spPr bwMode="auto">
          <a:xfrm>
            <a:off x="5754133" y="295425"/>
            <a:ext cx="805695" cy="986384"/>
          </a:xfrm>
          <a:prstGeom prst="rect">
            <a:avLst/>
          </a:prstGeom>
          <a:noFill/>
          <a:ln w="9525">
            <a:noFill/>
            <a:miter lim="800000"/>
            <a:headEnd/>
            <a:tailEnd/>
          </a:ln>
          <a:effectLst>
            <a:glow rad="101600">
              <a:schemeClr val="bg1">
                <a:alpha val="10000"/>
              </a:schemeClr>
            </a:glow>
            <a:outerShdw blurRad="355600" dir="1740000" sx="124000" sy="124000" algn="ctr" rotWithShape="0">
              <a:schemeClr val="bg1"/>
            </a:outerShdw>
            <a:reflection endPos="0" dir="5400000" sy="-100000" algn="bl" rotWithShape="0"/>
            <a:softEdge rad="12700"/>
          </a:effectLst>
        </p:spPr>
      </p:pic>
      <p:pic>
        <p:nvPicPr>
          <p:cNvPr id="6" name="Picture 8"/>
          <p:cNvPicPr>
            <a:picLocks noChangeAspect="1"/>
          </p:cNvPicPr>
          <p:nvPr userDrawn="1"/>
        </p:nvPicPr>
        <p:blipFill>
          <a:blip r:embed="rId4" cstate="print"/>
          <a:srcRect l="3030" r="8711"/>
          <a:stretch>
            <a:fillRect/>
          </a:stretch>
        </p:blipFill>
        <p:spPr bwMode="auto">
          <a:xfrm>
            <a:off x="3484566" y="3938590"/>
            <a:ext cx="5302251" cy="1949450"/>
          </a:xfrm>
          <a:prstGeom prst="rect">
            <a:avLst/>
          </a:prstGeom>
          <a:noFill/>
          <a:ln w="9525">
            <a:noFill/>
            <a:miter lim="800000"/>
            <a:headEnd/>
            <a:tailEnd/>
          </a:ln>
        </p:spPr>
      </p:pic>
      <p:sp>
        <p:nvSpPr>
          <p:cNvPr id="3" name="Subjudul 2"/>
          <p:cNvSpPr>
            <a:spLocks noGrp="1"/>
          </p:cNvSpPr>
          <p:nvPr>
            <p:ph type="subTitle" idx="1"/>
          </p:nvPr>
        </p:nvSpPr>
        <p:spPr>
          <a:xfrm>
            <a:off x="838206" y="5110617"/>
            <a:ext cx="6705599" cy="1137793"/>
          </a:xfrm>
        </p:spPr>
        <p:txBody>
          <a:bodyPr>
            <a:normAutofit/>
          </a:bodyPr>
          <a:lstStyle>
            <a:lvl1pPr marL="0" indent="0" algn="l" latinLnBrk="0">
              <a:lnSpc>
                <a:spcPct val="150000"/>
              </a:lnSpc>
              <a:spcBef>
                <a:spcPts val="450"/>
              </a:spcBef>
              <a:buNone/>
              <a:defRPr lang="id-ID" sz="2100">
                <a:solidFill>
                  <a:srgbClr val="D24726"/>
                </a:solidFill>
                <a:latin typeface="+mj-lt"/>
              </a:defRPr>
            </a:lvl1pPr>
            <a:lvl2pPr marL="342938" indent="0" algn="ctr" latinLnBrk="0">
              <a:buNone/>
              <a:defRPr lang="id-ID" sz="1500"/>
            </a:lvl2pPr>
            <a:lvl3pPr marL="685873" indent="0" algn="ctr" latinLnBrk="0">
              <a:buNone/>
              <a:defRPr lang="id-ID" sz="1350"/>
            </a:lvl3pPr>
            <a:lvl4pPr marL="1028810" indent="0" algn="ctr" latinLnBrk="0">
              <a:buNone/>
              <a:defRPr lang="id-ID" sz="1201"/>
            </a:lvl4pPr>
            <a:lvl5pPr marL="1371746" indent="0" algn="ctr" latinLnBrk="0">
              <a:buNone/>
              <a:defRPr lang="id-ID" sz="1201"/>
            </a:lvl5pPr>
            <a:lvl6pPr marL="1714684" indent="0" algn="ctr" latinLnBrk="0">
              <a:buNone/>
              <a:defRPr lang="id-ID" sz="1201"/>
            </a:lvl6pPr>
            <a:lvl7pPr marL="2057621" indent="0" algn="ctr" latinLnBrk="0">
              <a:buNone/>
              <a:defRPr lang="id-ID" sz="1201"/>
            </a:lvl7pPr>
            <a:lvl8pPr marL="2400556" indent="0" algn="ctr" latinLnBrk="0">
              <a:buNone/>
              <a:defRPr lang="id-ID" sz="1201"/>
            </a:lvl8pPr>
            <a:lvl9pPr marL="2743494" indent="0" algn="ctr" latinLnBrk="0">
              <a:buNone/>
              <a:defRPr lang="id-ID" sz="1201"/>
            </a:lvl9pPr>
          </a:lstStyle>
          <a:p>
            <a:r>
              <a:rPr lang="id-ID"/>
              <a:t>Klik untuk mengedit gaya subjudul Master</a:t>
            </a:r>
          </a:p>
        </p:txBody>
      </p:sp>
      <p:sp>
        <p:nvSpPr>
          <p:cNvPr id="7" name="Tempat Penampung Tanggal 3"/>
          <p:cNvSpPr>
            <a:spLocks noGrp="1"/>
          </p:cNvSpPr>
          <p:nvPr>
            <p:ph type="dt" sz="half" idx="10"/>
          </p:nvPr>
        </p:nvSpPr>
        <p:spPr/>
        <p:txBody>
          <a:bodyPr/>
          <a:lstStyle>
            <a:lvl1pPr>
              <a:defRPr/>
            </a:lvl1pPr>
          </a:lstStyle>
          <a:p>
            <a:pPr defTabSz="685873">
              <a:defRPr/>
            </a:pPr>
            <a:endParaRPr lang="en-ID">
              <a:solidFill>
                <a:prstClr val="black">
                  <a:tint val="75000"/>
                </a:prstClr>
              </a:solidFill>
            </a:endParaRPr>
          </a:p>
        </p:txBody>
      </p:sp>
      <p:sp>
        <p:nvSpPr>
          <p:cNvPr id="8" name="Tempat Penampung Footer 4"/>
          <p:cNvSpPr>
            <a:spLocks noGrp="1"/>
          </p:cNvSpPr>
          <p:nvPr>
            <p:ph type="ftr" sz="quarter" idx="11"/>
          </p:nvPr>
        </p:nvSpPr>
        <p:spPr/>
        <p:txBody>
          <a:bodyPr/>
          <a:lstStyle>
            <a:lvl1pPr>
              <a:defRPr/>
            </a:lvl1pPr>
          </a:lstStyle>
          <a:p>
            <a:pPr defTabSz="685873">
              <a:defRPr/>
            </a:pPr>
            <a:endParaRPr lang="id-ID">
              <a:solidFill>
                <a:prstClr val="black">
                  <a:tint val="75000"/>
                </a:prstClr>
              </a:solidFill>
            </a:endParaRPr>
          </a:p>
        </p:txBody>
      </p:sp>
      <p:sp>
        <p:nvSpPr>
          <p:cNvPr id="9" name="Tempat Penampung Nomor Slide 5"/>
          <p:cNvSpPr>
            <a:spLocks noGrp="1"/>
          </p:cNvSpPr>
          <p:nvPr>
            <p:ph type="sldNum" sz="quarter" idx="12"/>
          </p:nvPr>
        </p:nvSpPr>
        <p:spPr/>
        <p:txBody>
          <a:bodyPr/>
          <a:lstStyle>
            <a:lvl1pPr>
              <a:defRPr/>
            </a:lvl1pPr>
          </a:lstStyle>
          <a:p>
            <a:pPr defTabSz="685873"/>
            <a:fld id="{B0362CBD-FB7D-426A-911D-E4255802F9EC}" type="slidenum">
              <a:rPr lang="id-ID" altLang="en-US" smtClean="0"/>
              <a:pPr defTabSz="685873"/>
              <a:t>‹#›</a:t>
            </a:fld>
            <a:endParaRPr lang="id-ID" altLang="en-US"/>
          </a:p>
        </p:txBody>
      </p:sp>
    </p:spTree>
    <p:extLst>
      <p:ext uri="{BB962C8B-B14F-4D97-AF65-F5344CB8AC3E}">
        <p14:creationId xmlns:p14="http://schemas.microsoft.com/office/powerpoint/2010/main" val="474181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6351816"/>
      </p:ext>
    </p:extLst>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rotWithShape="1">
          <a:blip r:embed="rId2">
            <a:alphaModFix/>
          </a:blip>
          <a:stretch>
            <a:fillRect/>
          </a:stretch>
        </a:blipFill>
        <a:effectLst/>
      </p:bgPr>
    </p:bg>
    <p:spTree>
      <p:nvGrpSpPr>
        <p:cNvPr id="1" name="Shape 12"/>
        <p:cNvGrpSpPr/>
        <p:nvPr/>
      </p:nvGrpSpPr>
      <p:grpSpPr>
        <a:xfrm>
          <a:off x="0" y="0"/>
          <a:ext cx="0" cy="0"/>
          <a:chOff x="0" y="0"/>
          <a:chExt cx="0" cy="0"/>
        </a:xfrm>
      </p:grpSpPr>
      <p:sp>
        <p:nvSpPr>
          <p:cNvPr id="13" name="Shape 13"/>
          <p:cNvSpPr/>
          <p:nvPr/>
        </p:nvSpPr>
        <p:spPr>
          <a:xfrm>
            <a:off x="0" y="6273800"/>
            <a:ext cx="12192000" cy="5842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4" name="Shape 14"/>
          <p:cNvSpPr txBox="1">
            <a:spLocks noGrp="1"/>
          </p:cNvSpPr>
          <p:nvPr>
            <p:ph type="title"/>
          </p:nvPr>
        </p:nvSpPr>
        <p:spPr>
          <a:xfrm>
            <a:off x="0" y="158680"/>
            <a:ext cx="12192000" cy="11792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grpSp>
        <p:nvGrpSpPr>
          <p:cNvPr id="15" name="Shape 15"/>
          <p:cNvGrpSpPr/>
          <p:nvPr/>
        </p:nvGrpSpPr>
        <p:grpSpPr>
          <a:xfrm>
            <a:off x="0" y="0"/>
            <a:ext cx="12192000" cy="331072"/>
            <a:chOff x="0" y="0"/>
            <a:chExt cx="9144000" cy="248304"/>
          </a:xfrm>
        </p:grpSpPr>
        <p:sp>
          <p:nvSpPr>
            <p:cNvPr id="16" name="Shape 16"/>
            <p:cNvSpPr/>
            <p:nvPr/>
          </p:nvSpPr>
          <p:spPr>
            <a:xfrm>
              <a:off x="0" y="0"/>
              <a:ext cx="9144000" cy="108000"/>
            </a:xfrm>
            <a:prstGeom prst="rect">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7" name="Shape 17"/>
            <p:cNvSpPr/>
            <p:nvPr/>
          </p:nvSpPr>
          <p:spPr>
            <a:xfrm rot="10800000">
              <a:off x="4427984" y="1"/>
              <a:ext cx="288032" cy="248303"/>
            </a:xfrm>
            <a:prstGeom prst="triangle">
              <a:avLst>
                <a:gd name="adj" fmla="val 50000"/>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grpSp>
    </p:spTree>
    <p:extLst>
      <p:ext uri="{BB962C8B-B14F-4D97-AF65-F5344CB8AC3E}">
        <p14:creationId xmlns:p14="http://schemas.microsoft.com/office/powerpoint/2010/main" val="2556970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60"/>
        <p:cNvGrpSpPr/>
        <p:nvPr/>
      </p:nvGrpSpPr>
      <p:grpSpPr>
        <a:xfrm>
          <a:off x="0" y="0"/>
          <a:ext cx="0" cy="0"/>
          <a:chOff x="0" y="0"/>
          <a:chExt cx="0" cy="0"/>
        </a:xfrm>
      </p:grpSpPr>
      <p:sp>
        <p:nvSpPr>
          <p:cNvPr id="61" name="Shape 61"/>
          <p:cNvSpPr/>
          <p:nvPr/>
        </p:nvSpPr>
        <p:spPr>
          <a:xfrm>
            <a:off x="0" y="6340400"/>
            <a:ext cx="12192000" cy="5176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62" name="Shape 62"/>
          <p:cNvSpPr txBox="1">
            <a:spLocks noGrp="1"/>
          </p:cNvSpPr>
          <p:nvPr>
            <p:ph type="title"/>
          </p:nvPr>
        </p:nvSpPr>
        <p:spPr>
          <a:xfrm>
            <a:off x="449067" y="0"/>
            <a:ext cx="11743200" cy="11792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sp>
        <p:nvSpPr>
          <p:cNvPr id="63" name="Shape 63"/>
          <p:cNvSpPr/>
          <p:nvPr/>
        </p:nvSpPr>
        <p:spPr>
          <a:xfrm>
            <a:off x="0" y="429800"/>
            <a:ext cx="12192000" cy="144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4865102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_Custom Layout">
  <p:cSld name="2_Custom Layout">
    <p:bg>
      <p:bgPr>
        <a:blipFill rotWithShape="1">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Shape 104"/>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873739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F7979A-DC94-461A-A742-4E9D16D982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7B6DFE-4DD2-48B3-A7EA-DBF3C425F2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DCE773-00AB-4AE0-923C-FE248D543E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B4B3A62C-AE08-4BA0-A0F9-CB2E4BF96E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6A8B3701-10E0-4099-87F6-0945E38492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4846699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24" r:id="rId12"/>
    <p:sldLayoutId id="2147483838" r:id="rId13"/>
    <p:sldLayoutId id="2147483863" r:id="rId14"/>
    <p:sldLayoutId id="2147483864" r:id="rId15"/>
    <p:sldLayoutId id="214748386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10" Type="http://schemas.openxmlformats.org/officeDocument/2006/relationships/chart" Target="../charts/chart5.xml"/><Relationship Id="rId4" Type="http://schemas.openxmlformats.org/officeDocument/2006/relationships/image" Target="../media/image8.png"/><Relationship Id="rId9" Type="http://schemas.openxmlformats.org/officeDocument/2006/relationships/chart" Target="../charts/char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png"/><Relationship Id="rId9" Type="http://schemas.openxmlformats.org/officeDocument/2006/relationships/chart" Target="../charts/chart6.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chart" Target="../charts/chart7.xml"/></Relationships>
</file>

<file path=ppt/slides/_rels/slide7.xml.rels><?xml version="1.0" encoding="UTF-8" standalone="yes"?>
<Relationships xmlns="http://schemas.openxmlformats.org/package/2006/relationships"><Relationship Id="rId8" Type="http://schemas.openxmlformats.org/officeDocument/2006/relationships/chart" Target="../charts/chart8.xml"/><Relationship Id="rId3" Type="http://schemas.openxmlformats.org/officeDocument/2006/relationships/image" Target="../media/image7.png"/><Relationship Id="rId7"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image" Target="../media/image7.png"/><Relationship Id="rId7"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image" Target="../media/image25.jpeg"/></Relationships>
</file>

<file path=ppt/slides/_rels/slide11.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7.png"/><Relationship Id="rId7" Type="http://schemas.openxmlformats.org/officeDocument/2006/relationships/image" Target="../media/image26.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14.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chart" Target="../charts/chart13.xml"/><Relationship Id="rId3" Type="http://schemas.openxmlformats.org/officeDocument/2006/relationships/image" Target="../media/image28.jpeg"/><Relationship Id="rId7" Type="http://schemas.openxmlformats.org/officeDocument/2006/relationships/chart" Target="../charts/chart12.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32.png"/><Relationship Id="rId7"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33.png"/><Relationship Id="rId5" Type="http://schemas.microsoft.com/office/2017/06/relationships/model3d" Target="../media/model3d1.glb"/><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sil gambar untuk CONTOH COVER PPT PANCASILA">
            <a:extLst>
              <a:ext uri="{FF2B5EF4-FFF2-40B4-BE49-F238E27FC236}">
                <a16:creationId xmlns:a16="http://schemas.microsoft.com/office/drawing/2014/main" id="{26A66CE4-138C-43A1-9B89-34719CB78F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44" name="Group 43">
            <a:extLst>
              <a:ext uri="{FF2B5EF4-FFF2-40B4-BE49-F238E27FC236}">
                <a16:creationId xmlns:a16="http://schemas.microsoft.com/office/drawing/2014/main" id="{0ED79D93-647E-4B6D-B956-B48B1E367DBF}"/>
              </a:ext>
            </a:extLst>
          </p:cNvPr>
          <p:cNvGrpSpPr/>
          <p:nvPr/>
        </p:nvGrpSpPr>
        <p:grpSpPr>
          <a:xfrm>
            <a:off x="141401" y="84841"/>
            <a:ext cx="2707676" cy="762182"/>
            <a:chOff x="141401" y="84841"/>
            <a:chExt cx="2707676" cy="546755"/>
          </a:xfrm>
        </p:grpSpPr>
        <p:pic>
          <p:nvPicPr>
            <p:cNvPr id="45" name="Picture 44">
              <a:extLst>
                <a:ext uri="{FF2B5EF4-FFF2-40B4-BE49-F238E27FC236}">
                  <a16:creationId xmlns:a16="http://schemas.microsoft.com/office/drawing/2014/main" id="{3231EAB2-0085-4DC9-9044-638FA8F4B4DC}"/>
                </a:ext>
              </a:extLst>
            </p:cNvPr>
            <p:cNvPicPr>
              <a:picLocks noChangeAspect="1" noChangeArrowheads="1"/>
            </p:cNvPicPr>
            <p:nvPr/>
          </p:nvPicPr>
          <p:blipFill rotWithShape="1">
            <a:blip r:embed="rId4">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47" name="TextBox 46">
              <a:extLst>
                <a:ext uri="{FF2B5EF4-FFF2-40B4-BE49-F238E27FC236}">
                  <a16:creationId xmlns:a16="http://schemas.microsoft.com/office/drawing/2014/main" id="{F22CDE93-2112-4037-8ADC-A14DE22BCFC7}"/>
                </a:ext>
              </a:extLst>
            </p:cNvPr>
            <p:cNvSpPr txBox="1"/>
            <p:nvPr/>
          </p:nvSpPr>
          <p:spPr>
            <a:xfrm>
              <a:off x="584460" y="84841"/>
              <a:ext cx="2264617" cy="287021"/>
            </a:xfrm>
            <a:prstGeom prst="rect">
              <a:avLst/>
            </a:prstGeom>
            <a:noFill/>
          </p:spPr>
          <p:txBody>
            <a:bodyPr wrap="square" rtlCol="0">
              <a:spAutoFit/>
            </a:bodyPr>
            <a:lstStyle/>
            <a:p>
              <a:r>
                <a:rPr lang="en-US" sz="1000" b="1" dirty="0">
                  <a:solidFill>
                    <a:schemeClr val="bg1"/>
                  </a:solidFill>
                </a:rPr>
                <a:t>KEMENTERIAN DALAM NEGERI </a:t>
              </a:r>
            </a:p>
            <a:p>
              <a:r>
                <a:rPr lang="en-US" sz="1000" b="1" dirty="0">
                  <a:solidFill>
                    <a:schemeClr val="bg1"/>
                  </a:solidFill>
                </a:rPr>
                <a:t>REPUBLIK INDONESIA</a:t>
              </a:r>
            </a:p>
          </p:txBody>
        </p:sp>
      </p:grpSp>
      <p:sp>
        <p:nvSpPr>
          <p:cNvPr id="48" name="TextBox 47">
            <a:extLst>
              <a:ext uri="{FF2B5EF4-FFF2-40B4-BE49-F238E27FC236}">
                <a16:creationId xmlns:a16="http://schemas.microsoft.com/office/drawing/2014/main" id="{FA5BE330-FE89-4E26-947D-F8CEB4E0FB99}"/>
              </a:ext>
            </a:extLst>
          </p:cNvPr>
          <p:cNvSpPr txBox="1"/>
          <p:nvPr/>
        </p:nvSpPr>
        <p:spPr>
          <a:xfrm>
            <a:off x="5399775" y="5324117"/>
            <a:ext cx="6660682" cy="1354217"/>
          </a:xfrm>
          <a:prstGeom prst="rect">
            <a:avLst/>
          </a:prstGeom>
          <a:solidFill>
            <a:schemeClr val="bg2"/>
          </a:solidFill>
        </p:spPr>
        <p:txBody>
          <a:bodyPr wrap="square" rtlCol="0">
            <a:spAutoFit/>
          </a:bodyPr>
          <a:lstStyle/>
          <a:p>
            <a:pPr lvl="0" algn="ctr">
              <a:lnSpc>
                <a:spcPct val="100000"/>
              </a:lnSpc>
              <a:spcBef>
                <a:spcPts val="0"/>
              </a:spcBef>
              <a:spcAft>
                <a:spcPts val="600"/>
              </a:spcAft>
              <a:defRPr/>
            </a:pPr>
            <a:r>
              <a:rPr lang="id-ID" sz="1600" b="1" dirty="0">
                <a:solidFill>
                  <a:srgbClr val="FF0000"/>
                </a:solidFill>
                <a:latin typeface="Rod" panose="02030509050101010101" pitchFamily="49" charset="-79"/>
                <a:cs typeface="Rod" panose="02030509050101010101" pitchFamily="49" charset="-79"/>
              </a:rPr>
              <a:t>Disamp</a:t>
            </a:r>
            <a:r>
              <a:rPr lang="en-US" sz="1600" b="1" dirty="0">
                <a:solidFill>
                  <a:srgbClr val="FF0000"/>
                </a:solidFill>
                <a:latin typeface="Rod" panose="02030509050101010101" pitchFamily="49" charset="-79"/>
                <a:cs typeface="Rod" panose="02030509050101010101" pitchFamily="49" charset="-79"/>
              </a:rPr>
              <a:t>a</a:t>
            </a:r>
            <a:r>
              <a:rPr lang="id-ID" sz="1600" b="1" dirty="0">
                <a:solidFill>
                  <a:srgbClr val="FF0000"/>
                </a:solidFill>
                <a:latin typeface="Rod" panose="02030509050101010101" pitchFamily="49" charset="-79"/>
                <a:cs typeface="Rod" panose="02030509050101010101" pitchFamily="49" charset="-79"/>
              </a:rPr>
              <a:t>ikan Oleh :</a:t>
            </a:r>
            <a:endParaRPr lang="en-US" sz="1600" b="1" dirty="0">
              <a:solidFill>
                <a:srgbClr val="FF0000"/>
              </a:solidFill>
              <a:latin typeface="Rod" panose="02030509050101010101" pitchFamily="49" charset="-79"/>
              <a:cs typeface="Rod" panose="02030509050101010101" pitchFamily="49" charset="-79"/>
            </a:endParaRPr>
          </a:p>
          <a:p>
            <a:pPr lvl="0" algn="ctr">
              <a:lnSpc>
                <a:spcPct val="100000"/>
              </a:lnSpc>
              <a:spcBef>
                <a:spcPts val="0"/>
              </a:spcBef>
              <a:spcAft>
                <a:spcPts val="600"/>
              </a:spcAft>
              <a:defRPr/>
            </a:pPr>
            <a:r>
              <a:rPr lang="en-US" sz="2400" b="1" dirty="0">
                <a:solidFill>
                  <a:srgbClr val="002060"/>
                </a:solidFill>
                <a:latin typeface="Rod" panose="02030509050101010101" pitchFamily="49" charset="-79"/>
                <a:cs typeface="Rod" panose="02030509050101010101" pitchFamily="49" charset="-79"/>
              </a:rPr>
              <a:t>EKO SUBOWO</a:t>
            </a:r>
          </a:p>
          <a:p>
            <a:pPr lvl="0" algn="ctr">
              <a:lnSpc>
                <a:spcPct val="100000"/>
              </a:lnSpc>
              <a:spcBef>
                <a:spcPts val="0"/>
              </a:spcBef>
              <a:defRPr/>
            </a:pPr>
            <a:r>
              <a:rPr lang="en-US" sz="1600" b="1" dirty="0" err="1">
                <a:solidFill>
                  <a:srgbClr val="002060"/>
                </a:solidFill>
                <a:latin typeface="Rod" panose="02030509050101010101" pitchFamily="49" charset="-79"/>
                <a:cs typeface="Rod" panose="02030509050101010101" pitchFamily="49" charset="-79"/>
              </a:rPr>
              <a:t>Direktur</a:t>
            </a:r>
            <a:r>
              <a:rPr lang="en-US" sz="1600" b="1" dirty="0">
                <a:solidFill>
                  <a:srgbClr val="002060"/>
                </a:solidFill>
                <a:latin typeface="Rod" panose="02030509050101010101" pitchFamily="49" charset="-79"/>
                <a:cs typeface="Rod" panose="02030509050101010101" pitchFamily="49" charset="-79"/>
              </a:rPr>
              <a:t> </a:t>
            </a:r>
            <a:r>
              <a:rPr lang="en-US" sz="1600" b="1" dirty="0" err="1">
                <a:solidFill>
                  <a:srgbClr val="002060"/>
                </a:solidFill>
                <a:latin typeface="Rod" panose="02030509050101010101" pitchFamily="49" charset="-79"/>
                <a:cs typeface="Rod" panose="02030509050101010101" pitchFamily="49" charset="-79"/>
              </a:rPr>
              <a:t>Jenderal</a:t>
            </a:r>
            <a:r>
              <a:rPr lang="en-US" sz="1600" b="1" dirty="0">
                <a:solidFill>
                  <a:srgbClr val="002060"/>
                </a:solidFill>
                <a:latin typeface="Rod" panose="02030509050101010101" pitchFamily="49" charset="-79"/>
                <a:cs typeface="Rod" panose="02030509050101010101" pitchFamily="49" charset="-79"/>
              </a:rPr>
              <a:t> </a:t>
            </a:r>
          </a:p>
          <a:p>
            <a:pPr lvl="0" algn="ctr">
              <a:lnSpc>
                <a:spcPct val="100000"/>
              </a:lnSpc>
              <a:spcBef>
                <a:spcPts val="0"/>
              </a:spcBef>
              <a:defRPr/>
            </a:pPr>
            <a:r>
              <a:rPr lang="id-ID" sz="1600" b="1" dirty="0">
                <a:solidFill>
                  <a:srgbClr val="002060"/>
                </a:solidFill>
                <a:latin typeface="Rod" panose="02030509050101010101" pitchFamily="49" charset="-79"/>
                <a:cs typeface="Rod" panose="02030509050101010101" pitchFamily="49" charset="-79"/>
              </a:rPr>
              <a:t>Bina Administrasi Kewilayahan </a:t>
            </a:r>
          </a:p>
        </p:txBody>
      </p:sp>
      <p:sp>
        <p:nvSpPr>
          <p:cNvPr id="54" name="Rectangle 7">
            <a:extLst>
              <a:ext uri="{FF2B5EF4-FFF2-40B4-BE49-F238E27FC236}">
                <a16:creationId xmlns:a16="http://schemas.microsoft.com/office/drawing/2014/main" id="{F9CBEE3E-45D6-427E-9FF9-6209AE507FAC}"/>
              </a:ext>
            </a:extLst>
          </p:cNvPr>
          <p:cNvSpPr>
            <a:spLocks noChangeArrowheads="1"/>
          </p:cNvSpPr>
          <p:nvPr/>
        </p:nvSpPr>
        <p:spPr bwMode="auto">
          <a:xfrm>
            <a:off x="3960677" y="284896"/>
            <a:ext cx="8372724" cy="1781257"/>
          </a:xfrm>
          <a:prstGeom prst="rect">
            <a:avLst/>
          </a:prstGeom>
          <a:no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lnSpc>
                <a:spcPct val="80000"/>
              </a:lnSpc>
              <a:defRPr/>
            </a:pPr>
            <a:endParaRPr lang="id-ID" sz="2400" b="1" dirty="0">
              <a:solidFill>
                <a:schemeClr val="bg1"/>
              </a:solidFill>
              <a:latin typeface="Rod" panose="02030509050101010101" pitchFamily="49" charset="-79"/>
              <a:cs typeface="Rod" panose="02030509050101010101" pitchFamily="49" charset="-79"/>
            </a:endParaRP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PELAKSANAAN KEGIATAN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DITJEN BINA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ADMINISTRASI KEWILAYAHAN</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TAHUN 2019 </a:t>
            </a:r>
            <a:r>
              <a:rPr lang="id-ID" sz="2800" b="1" dirty="0">
                <a:solidFill>
                  <a:schemeClr val="bg1"/>
                </a:solidFill>
                <a:latin typeface="Garamond" panose="02020404030301010803" pitchFamily="18" charset="0"/>
                <a:cs typeface="Rod" panose="02030509050101010101" pitchFamily="49" charset="-79"/>
              </a:rPr>
              <a:t>dan RENCANA KERJA TAHUN 2020</a:t>
            </a:r>
            <a:endParaRPr lang="en-US" sz="2800" b="1" dirty="0">
              <a:solidFill>
                <a:schemeClr val="bg1"/>
              </a:solidFill>
              <a:latin typeface="Garamond" panose="02020404030301010803" pitchFamily="18" charset="0"/>
              <a:cs typeface="Rod" panose="02030509050101010101" pitchFamily="49" charset="-79"/>
            </a:endParaRPr>
          </a:p>
        </p:txBody>
      </p:sp>
    </p:spTree>
    <p:extLst>
      <p:ext uri="{BB962C8B-B14F-4D97-AF65-F5344CB8AC3E}">
        <p14:creationId xmlns:p14="http://schemas.microsoft.com/office/powerpoint/2010/main" val="1514031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224193"/>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205339"/>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98553"/>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242863"/>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784803"/>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43" name="TextBox 42">
            <a:extLst>
              <a:ext uri="{FF2B5EF4-FFF2-40B4-BE49-F238E27FC236}">
                <a16:creationId xmlns:a16="http://schemas.microsoft.com/office/drawing/2014/main" id="{8CEB82F1-D9C9-4914-8C75-2DF29767F4A4}"/>
              </a:ext>
            </a:extLst>
          </p:cNvPr>
          <p:cNvSpPr txBox="1"/>
          <p:nvPr/>
        </p:nvSpPr>
        <p:spPr>
          <a:xfrm>
            <a:off x="1838423" y="-48126"/>
            <a:ext cx="8508733" cy="830997"/>
          </a:xfrm>
          <a:prstGeom prst="rect">
            <a:avLst/>
          </a:prstGeom>
          <a:noFill/>
        </p:spPr>
        <p:txBody>
          <a:bodyPr wrap="square" rtlCol="0">
            <a:spAutoFit/>
          </a:bodyPr>
          <a:lstStyle/>
          <a:p>
            <a:pPr algn="ctr"/>
            <a:r>
              <a:rPr lang="en-US" sz="2400" dirty="0" err="1">
                <a:latin typeface="Garamond" panose="02020404030301010803" pitchFamily="18" charset="0"/>
                <a:ea typeface="Arial Unicode MS" panose="020B0604020202020204" pitchFamily="34" charset="-128"/>
                <a:cs typeface="Rod" panose="02030509050101010101" pitchFamily="49" charset="-79"/>
              </a:rPr>
              <a:t>Pagu</a:t>
            </a:r>
            <a:r>
              <a:rPr lang="en-US" sz="2400" dirty="0">
                <a:latin typeface="Garamond" panose="02020404030301010803" pitchFamily="18" charset="0"/>
                <a:ea typeface="Arial Unicode MS" panose="020B0604020202020204" pitchFamily="34" charset="-128"/>
                <a:cs typeface="Rod" panose="02030509050101010101" pitchFamily="49" charset="-79"/>
              </a:rPr>
              <a:t> dan </a:t>
            </a:r>
            <a:r>
              <a:rPr lang="en-US" sz="2400" dirty="0" err="1">
                <a:latin typeface="Garamond" panose="02020404030301010803" pitchFamily="18" charset="0"/>
                <a:ea typeface="Arial Unicode MS" panose="020B0604020202020204" pitchFamily="34" charset="-128"/>
                <a:cs typeface="Rod" panose="02030509050101010101" pitchFamily="49" charset="-79"/>
              </a:rPr>
              <a:t>Realisasi</a:t>
            </a:r>
            <a:r>
              <a:rPr lang="en-US" sz="2400" dirty="0">
                <a:latin typeface="Garamond" panose="02020404030301010803" pitchFamily="18" charset="0"/>
                <a:ea typeface="Arial Unicode MS" panose="020B0604020202020204" pitchFamily="34" charset="-128"/>
                <a:cs typeface="Rod" panose="02030509050101010101" pitchFamily="49" charset="-79"/>
              </a:rPr>
              <a:t> </a:t>
            </a:r>
            <a:r>
              <a:rPr lang="en-US" sz="2400" dirty="0" err="1">
                <a:latin typeface="Garamond" panose="02020404030301010803" pitchFamily="18" charset="0"/>
                <a:ea typeface="Arial Unicode MS" panose="020B0604020202020204" pitchFamily="34" charset="-128"/>
                <a:cs typeface="Rod" panose="02030509050101010101" pitchFamily="49" charset="-79"/>
              </a:rPr>
              <a:t>Anggaran</a:t>
            </a:r>
            <a:r>
              <a:rPr lang="en-US" sz="2400" dirty="0">
                <a:latin typeface="Garamond" panose="02020404030301010803" pitchFamily="18" charset="0"/>
                <a:ea typeface="Arial Unicode MS" panose="020B0604020202020204" pitchFamily="34" charset="-128"/>
                <a:cs typeface="Rod" panose="02030509050101010101" pitchFamily="49" charset="-79"/>
              </a:rPr>
              <a:t> (SP2D)</a:t>
            </a:r>
          </a:p>
          <a:p>
            <a:pPr algn="ctr"/>
            <a:r>
              <a:rPr lang="en-US" sz="2400" b="1" dirty="0">
                <a:latin typeface="Garamond" panose="02020404030301010803" pitchFamily="18" charset="0"/>
                <a:ea typeface="Arial Unicode MS" panose="020B0604020202020204" pitchFamily="34" charset="-128"/>
                <a:cs typeface="Rod" panose="02030509050101010101" pitchFamily="49" charset="-79"/>
              </a:rPr>
              <a:t>Program Bina </a:t>
            </a:r>
            <a:r>
              <a:rPr lang="en-US" sz="2400" b="1" dirty="0" err="1">
                <a:latin typeface="Garamond" panose="02020404030301010803" pitchFamily="18" charset="0"/>
                <a:ea typeface="Arial Unicode MS" panose="020B0604020202020204" pitchFamily="34" charset="-128"/>
                <a:cs typeface="Rod" panose="02030509050101010101" pitchFamily="49" charset="-79"/>
              </a:rPr>
              <a:t>Administrasi</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en-US" sz="2400" b="1" dirty="0" err="1">
                <a:latin typeface="Garamond" panose="02020404030301010803" pitchFamily="18" charset="0"/>
                <a:ea typeface="Arial Unicode MS" panose="020B0604020202020204" pitchFamily="34" charset="-128"/>
                <a:cs typeface="Rod" panose="02030509050101010101" pitchFamily="49" charset="-79"/>
              </a:rPr>
              <a:t>Kewilayahan</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24</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Juni</a:t>
            </a:r>
            <a:r>
              <a:rPr lang="en-US" sz="2400" b="1" dirty="0">
                <a:latin typeface="Garamond" panose="02020404030301010803" pitchFamily="18" charset="0"/>
                <a:ea typeface="Arial Unicode MS" panose="020B0604020202020204" pitchFamily="34" charset="-128"/>
                <a:cs typeface="Rod" panose="02030509050101010101" pitchFamily="49" charset="-79"/>
              </a:rPr>
              <a:t> 2019)</a:t>
            </a:r>
            <a:endParaRPr lang="id-ID" sz="24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11" name="Rectangle 10">
            <a:extLst>
              <a:ext uri="{FF2B5EF4-FFF2-40B4-BE49-F238E27FC236}">
                <a16:creationId xmlns:a16="http://schemas.microsoft.com/office/drawing/2014/main" id="{4E944441-9255-4177-A504-2A4F97FB8BAC}"/>
              </a:ext>
            </a:extLst>
          </p:cNvPr>
          <p:cNvSpPr/>
          <p:nvPr/>
        </p:nvSpPr>
        <p:spPr>
          <a:xfrm>
            <a:off x="71851" y="820252"/>
            <a:ext cx="5934311" cy="338554"/>
          </a:xfrm>
          <a:prstGeom prst="rect">
            <a:avLst/>
          </a:prstGeom>
          <a:solidFill>
            <a:srgbClr val="46B688"/>
          </a:solidFill>
        </p:spPr>
        <p:txBody>
          <a:bodyPr wrap="square">
            <a:spAutoFit/>
          </a:bodyPr>
          <a:lstStyle/>
          <a:p>
            <a:pPr algn="ctr"/>
            <a:r>
              <a:rPr lang="en-US" sz="1600" b="1" dirty="0">
                <a:solidFill>
                  <a:schemeClr val="bg1"/>
                </a:solidFill>
                <a:latin typeface="Arial" pitchFamily="34" charset="0"/>
                <a:cs typeface="Arial" pitchFamily="34" charset="0"/>
              </a:rPr>
              <a:t>PAGU DAN REALISASI PER KEWENANGAN</a:t>
            </a:r>
            <a:endParaRPr lang="en-GB" sz="1200" dirty="0">
              <a:solidFill>
                <a:schemeClr val="bg1"/>
              </a:solidFill>
              <a:latin typeface="Arial" pitchFamily="34" charset="0"/>
              <a:cs typeface="Arial" pitchFamily="34" charset="0"/>
            </a:endParaRPr>
          </a:p>
        </p:txBody>
      </p:sp>
      <p:pic>
        <p:nvPicPr>
          <p:cNvPr id="51" name="Picture 50">
            <a:extLst>
              <a:ext uri="{FF2B5EF4-FFF2-40B4-BE49-F238E27FC236}">
                <a16:creationId xmlns:a16="http://schemas.microsoft.com/office/drawing/2014/main" id="{F5D2CA97-316C-4783-B67C-533C38125C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6276" y="1204233"/>
            <a:ext cx="636427" cy="543794"/>
          </a:xfrm>
          <a:prstGeom prst="rect">
            <a:avLst/>
          </a:prstGeom>
        </p:spPr>
      </p:pic>
      <p:graphicFrame>
        <p:nvGraphicFramePr>
          <p:cNvPr id="46" name="Chart 45">
            <a:extLst>
              <a:ext uri="{FF2B5EF4-FFF2-40B4-BE49-F238E27FC236}">
                <a16:creationId xmlns:a16="http://schemas.microsoft.com/office/drawing/2014/main" id="{BB649FF7-5001-4272-AC94-4561EADAC075}"/>
              </a:ext>
            </a:extLst>
          </p:cNvPr>
          <p:cNvGraphicFramePr>
            <a:graphicFrameLocks/>
          </p:cNvGraphicFramePr>
          <p:nvPr>
            <p:extLst>
              <p:ext uri="{D42A27DB-BD31-4B8C-83A1-F6EECF244321}">
                <p14:modId xmlns:p14="http://schemas.microsoft.com/office/powerpoint/2010/main" val="2686701708"/>
              </p:ext>
            </p:extLst>
          </p:nvPr>
        </p:nvGraphicFramePr>
        <p:xfrm>
          <a:off x="527969" y="2815536"/>
          <a:ext cx="1919287" cy="2004114"/>
        </p:xfrm>
        <a:graphic>
          <a:graphicData uri="http://schemas.openxmlformats.org/drawingml/2006/chart">
            <c:chart xmlns:c="http://schemas.openxmlformats.org/drawingml/2006/chart" xmlns:r="http://schemas.openxmlformats.org/officeDocument/2006/relationships" r:id="rId5"/>
          </a:graphicData>
        </a:graphic>
      </p:graphicFrame>
      <p:cxnSp>
        <p:nvCxnSpPr>
          <p:cNvPr id="81" name="Straight Connector 80">
            <a:extLst>
              <a:ext uri="{FF2B5EF4-FFF2-40B4-BE49-F238E27FC236}">
                <a16:creationId xmlns:a16="http://schemas.microsoft.com/office/drawing/2014/main" id="{D223D5B0-49CF-4BB6-A2EB-81B184A09EB8}"/>
              </a:ext>
            </a:extLst>
          </p:cNvPr>
          <p:cNvCxnSpPr>
            <a:cxnSpLocks/>
          </p:cNvCxnSpPr>
          <p:nvPr/>
        </p:nvCxnSpPr>
        <p:spPr>
          <a:xfrm>
            <a:off x="6089311" y="855425"/>
            <a:ext cx="0" cy="5955683"/>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48" name="TextBox 147">
            <a:extLst>
              <a:ext uri="{FF2B5EF4-FFF2-40B4-BE49-F238E27FC236}">
                <a16:creationId xmlns:a16="http://schemas.microsoft.com/office/drawing/2014/main" id="{95AA872C-A030-4DD9-A664-CBC25FFCFC1F}"/>
              </a:ext>
            </a:extLst>
          </p:cNvPr>
          <p:cNvSpPr txBox="1"/>
          <p:nvPr/>
        </p:nvSpPr>
        <p:spPr>
          <a:xfrm>
            <a:off x="2451654" y="3255070"/>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49" name="TextBox 148">
            <a:extLst>
              <a:ext uri="{FF2B5EF4-FFF2-40B4-BE49-F238E27FC236}">
                <a16:creationId xmlns:a16="http://schemas.microsoft.com/office/drawing/2014/main" id="{E293BDA7-4E3E-4FEB-BD84-F1CB1C770271}"/>
              </a:ext>
            </a:extLst>
          </p:cNvPr>
          <p:cNvSpPr txBox="1"/>
          <p:nvPr/>
        </p:nvSpPr>
        <p:spPr>
          <a:xfrm>
            <a:off x="2357689" y="3531667"/>
            <a:ext cx="755973"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122,4 M</a:t>
            </a:r>
          </a:p>
        </p:txBody>
      </p:sp>
      <p:sp>
        <p:nvSpPr>
          <p:cNvPr id="150" name="TextBox 149">
            <a:extLst>
              <a:ext uri="{FF2B5EF4-FFF2-40B4-BE49-F238E27FC236}">
                <a16:creationId xmlns:a16="http://schemas.microsoft.com/office/drawing/2014/main" id="{4B2765B5-3491-4AE5-9266-A9A50629ADA1}"/>
              </a:ext>
            </a:extLst>
          </p:cNvPr>
          <p:cNvSpPr txBox="1"/>
          <p:nvPr/>
        </p:nvSpPr>
        <p:spPr>
          <a:xfrm>
            <a:off x="1287275" y="2325322"/>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51" name="TextBox 150">
            <a:extLst>
              <a:ext uri="{FF2B5EF4-FFF2-40B4-BE49-F238E27FC236}">
                <a16:creationId xmlns:a16="http://schemas.microsoft.com/office/drawing/2014/main" id="{6D15C796-AAD7-4C29-A308-D34FDD0960EC}"/>
              </a:ext>
            </a:extLst>
          </p:cNvPr>
          <p:cNvSpPr txBox="1"/>
          <p:nvPr/>
        </p:nvSpPr>
        <p:spPr>
          <a:xfrm>
            <a:off x="1298789" y="2583142"/>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3,3 M</a:t>
            </a:r>
          </a:p>
        </p:txBody>
      </p:sp>
      <p:sp>
        <p:nvSpPr>
          <p:cNvPr id="152" name="TextBox 151">
            <a:extLst>
              <a:ext uri="{FF2B5EF4-FFF2-40B4-BE49-F238E27FC236}">
                <a16:creationId xmlns:a16="http://schemas.microsoft.com/office/drawing/2014/main" id="{70591592-CF9E-432E-AA6C-917DD97647B2}"/>
              </a:ext>
            </a:extLst>
          </p:cNvPr>
          <p:cNvSpPr txBox="1"/>
          <p:nvPr/>
        </p:nvSpPr>
        <p:spPr>
          <a:xfrm>
            <a:off x="312497" y="2720500"/>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14,5 M</a:t>
            </a:r>
          </a:p>
        </p:txBody>
      </p:sp>
      <p:sp>
        <p:nvSpPr>
          <p:cNvPr id="153" name="TextBox 152">
            <a:extLst>
              <a:ext uri="{FF2B5EF4-FFF2-40B4-BE49-F238E27FC236}">
                <a16:creationId xmlns:a16="http://schemas.microsoft.com/office/drawing/2014/main" id="{9AE944F1-C93C-404E-9F6A-E8C188508426}"/>
              </a:ext>
            </a:extLst>
          </p:cNvPr>
          <p:cNvSpPr txBox="1"/>
          <p:nvPr/>
        </p:nvSpPr>
        <p:spPr>
          <a:xfrm>
            <a:off x="365910" y="2464432"/>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54" name="Arrow: Right 153">
            <a:extLst>
              <a:ext uri="{FF2B5EF4-FFF2-40B4-BE49-F238E27FC236}">
                <a16:creationId xmlns:a16="http://schemas.microsoft.com/office/drawing/2014/main" id="{2DA1F1C9-525F-4B13-80C0-575C185F568B}"/>
              </a:ext>
            </a:extLst>
          </p:cNvPr>
          <p:cNvSpPr/>
          <p:nvPr/>
        </p:nvSpPr>
        <p:spPr>
          <a:xfrm rot="14062936">
            <a:off x="859558" y="3025476"/>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Arrow: Right 154">
            <a:extLst>
              <a:ext uri="{FF2B5EF4-FFF2-40B4-BE49-F238E27FC236}">
                <a16:creationId xmlns:a16="http://schemas.microsoft.com/office/drawing/2014/main" id="{C7CD0E06-69A4-411B-BDD7-91D46A1367E4}"/>
              </a:ext>
            </a:extLst>
          </p:cNvPr>
          <p:cNvSpPr/>
          <p:nvPr/>
        </p:nvSpPr>
        <p:spPr>
          <a:xfrm rot="16403898">
            <a:off x="1340848" y="2867443"/>
            <a:ext cx="160365" cy="177754"/>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Arrow: Right 155">
            <a:extLst>
              <a:ext uri="{FF2B5EF4-FFF2-40B4-BE49-F238E27FC236}">
                <a16:creationId xmlns:a16="http://schemas.microsoft.com/office/drawing/2014/main" id="{188D7CB0-5E10-475D-8EC5-C9307EC64216}"/>
              </a:ext>
            </a:extLst>
          </p:cNvPr>
          <p:cNvSpPr/>
          <p:nvPr/>
        </p:nvSpPr>
        <p:spPr>
          <a:xfrm>
            <a:off x="2190750" y="3562350"/>
            <a:ext cx="171451" cy="200025"/>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a:extLst>
              <a:ext uri="{FF2B5EF4-FFF2-40B4-BE49-F238E27FC236}">
                <a16:creationId xmlns:a16="http://schemas.microsoft.com/office/drawing/2014/main" id="{09BFAEEF-C846-4C83-83E7-CFDD17FD4EE0}"/>
              </a:ext>
            </a:extLst>
          </p:cNvPr>
          <p:cNvSpPr txBox="1"/>
          <p:nvPr/>
        </p:nvSpPr>
        <p:spPr>
          <a:xfrm>
            <a:off x="860125" y="3605450"/>
            <a:ext cx="1222499" cy="369332"/>
          </a:xfrm>
          <a:prstGeom prst="rect">
            <a:avLst/>
          </a:prstGeom>
          <a:noFill/>
        </p:spPr>
        <p:txBody>
          <a:bodyPr wrap="square" rtlCol="0">
            <a:spAutoFit/>
          </a:bodyPr>
          <a:lstStyle/>
          <a:p>
            <a:pPr algn="ctr"/>
            <a:r>
              <a:rPr lang="en-US" b="1" dirty="0">
                <a:solidFill>
                  <a:srgbClr val="FF0000"/>
                </a:solidFill>
                <a:latin typeface="Century Gothic" panose="020B0502020202020204" pitchFamily="34" charset="0"/>
              </a:rPr>
              <a:t>140,3 M</a:t>
            </a:r>
          </a:p>
        </p:txBody>
      </p:sp>
      <p:sp>
        <p:nvSpPr>
          <p:cNvPr id="163" name="TextBox 162">
            <a:extLst>
              <a:ext uri="{FF2B5EF4-FFF2-40B4-BE49-F238E27FC236}">
                <a16:creationId xmlns:a16="http://schemas.microsoft.com/office/drawing/2014/main" id="{EBEF244B-71DC-4EDC-9E4B-982E0EC05F5A}"/>
              </a:ext>
            </a:extLst>
          </p:cNvPr>
          <p:cNvSpPr txBox="1"/>
          <p:nvPr/>
        </p:nvSpPr>
        <p:spPr>
          <a:xfrm>
            <a:off x="350240" y="1816710"/>
            <a:ext cx="1216742" cy="307777"/>
          </a:xfrm>
          <a:prstGeom prst="rect">
            <a:avLst/>
          </a:prstGeom>
          <a:solidFill>
            <a:srgbClr val="F53F4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22" name="Rectangle 221">
            <a:extLst>
              <a:ext uri="{FF2B5EF4-FFF2-40B4-BE49-F238E27FC236}">
                <a16:creationId xmlns:a16="http://schemas.microsoft.com/office/drawing/2014/main" id="{1659099C-60F6-4F3B-9BD7-4ED6AE180F5E}"/>
              </a:ext>
            </a:extLst>
          </p:cNvPr>
          <p:cNvSpPr/>
          <p:nvPr/>
        </p:nvSpPr>
        <p:spPr>
          <a:xfrm>
            <a:off x="6174445" y="831975"/>
            <a:ext cx="5934311" cy="338554"/>
          </a:xfrm>
          <a:prstGeom prst="rect">
            <a:avLst/>
          </a:prstGeom>
          <a:solidFill>
            <a:srgbClr val="FF5050"/>
          </a:solidFill>
        </p:spPr>
        <p:txBody>
          <a:bodyPr wrap="square">
            <a:spAutoFit/>
          </a:bodyPr>
          <a:lstStyle/>
          <a:p>
            <a:pPr algn="ctr"/>
            <a:r>
              <a:rPr lang="en-US" sz="1600" b="1" dirty="0">
                <a:solidFill>
                  <a:schemeClr val="bg1"/>
                </a:solidFill>
                <a:latin typeface="Arial" pitchFamily="34" charset="0"/>
                <a:cs typeface="Arial" pitchFamily="34" charset="0"/>
              </a:rPr>
              <a:t>PAGU DAN REALISASI PER JENIS BELANJA</a:t>
            </a:r>
            <a:endParaRPr lang="en-GB" sz="1200" dirty="0">
              <a:solidFill>
                <a:schemeClr val="bg1"/>
              </a:solidFill>
              <a:latin typeface="Arial" pitchFamily="34" charset="0"/>
              <a:cs typeface="Arial" pitchFamily="34" charset="0"/>
            </a:endParaRPr>
          </a:p>
        </p:txBody>
      </p:sp>
      <p:graphicFrame>
        <p:nvGraphicFramePr>
          <p:cNvPr id="276" name="Chart 275">
            <a:extLst>
              <a:ext uri="{FF2B5EF4-FFF2-40B4-BE49-F238E27FC236}">
                <a16:creationId xmlns:a16="http://schemas.microsoft.com/office/drawing/2014/main" id="{0BF0BB4A-7F27-4A1F-9CCF-67D1D3AC22B2}"/>
              </a:ext>
            </a:extLst>
          </p:cNvPr>
          <p:cNvGraphicFramePr>
            <a:graphicFrameLocks/>
          </p:cNvGraphicFramePr>
          <p:nvPr>
            <p:extLst>
              <p:ext uri="{D42A27DB-BD31-4B8C-83A1-F6EECF244321}">
                <p14:modId xmlns:p14="http://schemas.microsoft.com/office/powerpoint/2010/main" val="105578783"/>
              </p:ext>
            </p:extLst>
          </p:nvPr>
        </p:nvGraphicFramePr>
        <p:xfrm>
          <a:off x="6024562" y="2590800"/>
          <a:ext cx="2271713" cy="2124075"/>
        </p:xfrm>
        <a:graphic>
          <a:graphicData uri="http://schemas.openxmlformats.org/drawingml/2006/chart">
            <c:chart xmlns:c="http://schemas.openxmlformats.org/drawingml/2006/chart" xmlns:r="http://schemas.openxmlformats.org/officeDocument/2006/relationships" r:id="rId6"/>
          </a:graphicData>
        </a:graphic>
      </p:graphicFrame>
      <p:pic>
        <p:nvPicPr>
          <p:cNvPr id="278" name="Picture 277">
            <a:extLst>
              <a:ext uri="{FF2B5EF4-FFF2-40B4-BE49-F238E27FC236}">
                <a16:creationId xmlns:a16="http://schemas.microsoft.com/office/drawing/2014/main" id="{57F7A3E7-D5E1-4F49-A9AF-4C53A712CE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7976" y="1223283"/>
            <a:ext cx="636427" cy="543794"/>
          </a:xfrm>
          <a:prstGeom prst="rect">
            <a:avLst/>
          </a:prstGeom>
        </p:spPr>
      </p:pic>
      <p:sp>
        <p:nvSpPr>
          <p:cNvPr id="279" name="TextBox 278">
            <a:extLst>
              <a:ext uri="{FF2B5EF4-FFF2-40B4-BE49-F238E27FC236}">
                <a16:creationId xmlns:a16="http://schemas.microsoft.com/office/drawing/2014/main" id="{0B590BFE-9028-4D97-8A90-11B30AC2C4A0}"/>
              </a:ext>
            </a:extLst>
          </p:cNvPr>
          <p:cNvSpPr txBox="1"/>
          <p:nvPr/>
        </p:nvSpPr>
        <p:spPr>
          <a:xfrm>
            <a:off x="6331940" y="1835760"/>
            <a:ext cx="1216742" cy="307777"/>
          </a:xfrm>
          <a:prstGeom prst="rect">
            <a:avLst/>
          </a:prstGeom>
          <a:solidFill>
            <a:srgbClr val="00B0F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84" name="Arrow: Right 283">
            <a:extLst>
              <a:ext uri="{FF2B5EF4-FFF2-40B4-BE49-F238E27FC236}">
                <a16:creationId xmlns:a16="http://schemas.microsoft.com/office/drawing/2014/main" id="{32C0398E-3E61-4C9A-AD6D-5443DD3E1CB4}"/>
              </a:ext>
            </a:extLst>
          </p:cNvPr>
          <p:cNvSpPr/>
          <p:nvPr/>
        </p:nvSpPr>
        <p:spPr>
          <a:xfrm>
            <a:off x="7677150" y="3248026"/>
            <a:ext cx="317807" cy="142274"/>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Arrow: Right 284">
            <a:extLst>
              <a:ext uri="{FF2B5EF4-FFF2-40B4-BE49-F238E27FC236}">
                <a16:creationId xmlns:a16="http://schemas.microsoft.com/office/drawing/2014/main" id="{B41BB4C4-2520-44C0-8F2B-69D330C0C969}"/>
              </a:ext>
            </a:extLst>
          </p:cNvPr>
          <p:cNvSpPr/>
          <p:nvPr/>
        </p:nvSpPr>
        <p:spPr>
          <a:xfrm rot="16200000">
            <a:off x="7056923" y="2944160"/>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Arrow: Right 285">
            <a:extLst>
              <a:ext uri="{FF2B5EF4-FFF2-40B4-BE49-F238E27FC236}">
                <a16:creationId xmlns:a16="http://schemas.microsoft.com/office/drawing/2014/main" id="{7345666A-D0B3-410A-AE87-AC954E84D3BD}"/>
              </a:ext>
            </a:extLst>
          </p:cNvPr>
          <p:cNvSpPr/>
          <p:nvPr/>
        </p:nvSpPr>
        <p:spPr>
          <a:xfrm>
            <a:off x="7897884" y="3793158"/>
            <a:ext cx="185863" cy="115053"/>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TextBox 287">
            <a:extLst>
              <a:ext uri="{FF2B5EF4-FFF2-40B4-BE49-F238E27FC236}">
                <a16:creationId xmlns:a16="http://schemas.microsoft.com/office/drawing/2014/main" id="{984E21A4-B96B-46C2-A098-9799A7AAC42F}"/>
              </a:ext>
            </a:extLst>
          </p:cNvPr>
          <p:cNvSpPr txBox="1"/>
          <p:nvPr/>
        </p:nvSpPr>
        <p:spPr>
          <a:xfrm>
            <a:off x="8002983" y="3122288"/>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31,4 M</a:t>
            </a:r>
          </a:p>
        </p:txBody>
      </p:sp>
      <p:sp>
        <p:nvSpPr>
          <p:cNvPr id="289" name="TextBox 288">
            <a:extLst>
              <a:ext uri="{FF2B5EF4-FFF2-40B4-BE49-F238E27FC236}">
                <a16:creationId xmlns:a16="http://schemas.microsoft.com/office/drawing/2014/main" id="{8E3D9811-AE7F-488D-954F-D44DE1BFA5AD}"/>
              </a:ext>
            </a:extLst>
          </p:cNvPr>
          <p:cNvSpPr txBox="1"/>
          <p:nvPr/>
        </p:nvSpPr>
        <p:spPr>
          <a:xfrm>
            <a:off x="7852892" y="2839219"/>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290" name="TextBox 289">
            <a:extLst>
              <a:ext uri="{FF2B5EF4-FFF2-40B4-BE49-F238E27FC236}">
                <a16:creationId xmlns:a16="http://schemas.microsoft.com/office/drawing/2014/main" id="{CABF0541-504C-403C-872E-7D1092A0F66E}"/>
              </a:ext>
            </a:extLst>
          </p:cNvPr>
          <p:cNvSpPr txBox="1"/>
          <p:nvPr/>
        </p:nvSpPr>
        <p:spPr>
          <a:xfrm>
            <a:off x="8096824" y="3712010"/>
            <a:ext cx="805572"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107,1 M</a:t>
            </a:r>
          </a:p>
        </p:txBody>
      </p:sp>
      <p:sp>
        <p:nvSpPr>
          <p:cNvPr id="291" name="TextBox 290">
            <a:extLst>
              <a:ext uri="{FF2B5EF4-FFF2-40B4-BE49-F238E27FC236}">
                <a16:creationId xmlns:a16="http://schemas.microsoft.com/office/drawing/2014/main" id="{9BE49756-E387-4312-AFF3-9AD3BC3C5603}"/>
              </a:ext>
            </a:extLst>
          </p:cNvPr>
          <p:cNvSpPr txBox="1"/>
          <p:nvPr/>
        </p:nvSpPr>
        <p:spPr>
          <a:xfrm>
            <a:off x="7994358" y="3428941"/>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292" name="TextBox 291">
            <a:extLst>
              <a:ext uri="{FF2B5EF4-FFF2-40B4-BE49-F238E27FC236}">
                <a16:creationId xmlns:a16="http://schemas.microsoft.com/office/drawing/2014/main" id="{C24F3E38-E415-4F9F-B029-BC4D23062591}"/>
              </a:ext>
            </a:extLst>
          </p:cNvPr>
          <p:cNvSpPr txBox="1"/>
          <p:nvPr/>
        </p:nvSpPr>
        <p:spPr>
          <a:xfrm>
            <a:off x="6737567" y="2645293"/>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1,7 M</a:t>
            </a:r>
          </a:p>
        </p:txBody>
      </p:sp>
      <p:sp>
        <p:nvSpPr>
          <p:cNvPr id="293" name="TextBox 292">
            <a:extLst>
              <a:ext uri="{FF2B5EF4-FFF2-40B4-BE49-F238E27FC236}">
                <a16:creationId xmlns:a16="http://schemas.microsoft.com/office/drawing/2014/main" id="{DD81241A-20C7-44DC-820E-78804F70B0BA}"/>
              </a:ext>
            </a:extLst>
          </p:cNvPr>
          <p:cNvSpPr txBox="1"/>
          <p:nvPr/>
        </p:nvSpPr>
        <p:spPr>
          <a:xfrm>
            <a:off x="6616051" y="2381274"/>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294" name="TextBox 293">
            <a:extLst>
              <a:ext uri="{FF2B5EF4-FFF2-40B4-BE49-F238E27FC236}">
                <a16:creationId xmlns:a16="http://schemas.microsoft.com/office/drawing/2014/main" id="{CAFD72F5-03C4-45AD-AC9B-6F3F94C07491}"/>
              </a:ext>
            </a:extLst>
          </p:cNvPr>
          <p:cNvSpPr txBox="1"/>
          <p:nvPr/>
        </p:nvSpPr>
        <p:spPr>
          <a:xfrm>
            <a:off x="6605666" y="3605555"/>
            <a:ext cx="1059255" cy="338554"/>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140,3 M</a:t>
            </a:r>
          </a:p>
        </p:txBody>
      </p:sp>
      <p:graphicFrame>
        <p:nvGraphicFramePr>
          <p:cNvPr id="92" name="Table 91">
            <a:extLst>
              <a:ext uri="{FF2B5EF4-FFF2-40B4-BE49-F238E27FC236}">
                <a16:creationId xmlns:a16="http://schemas.microsoft.com/office/drawing/2014/main" id="{02A46CFE-F6FD-49CF-846D-533DD2ADBCB4}"/>
              </a:ext>
            </a:extLst>
          </p:cNvPr>
          <p:cNvGraphicFramePr>
            <a:graphicFrameLocks noGrp="1"/>
          </p:cNvGraphicFramePr>
          <p:nvPr>
            <p:extLst>
              <p:ext uri="{D42A27DB-BD31-4B8C-83A1-F6EECF244321}">
                <p14:modId xmlns:p14="http://schemas.microsoft.com/office/powerpoint/2010/main" val="209318895"/>
              </p:ext>
            </p:extLst>
          </p:nvPr>
        </p:nvGraphicFramePr>
        <p:xfrm>
          <a:off x="87698" y="5124450"/>
          <a:ext cx="5918469" cy="1463731"/>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86028">
                  <a:extLst>
                    <a:ext uri="{9D8B030D-6E8A-4147-A177-3AD203B41FA5}">
                      <a16:colId xmlns:a16="http://schemas.microsoft.com/office/drawing/2014/main" val="1127290106"/>
                    </a:ext>
                  </a:extLst>
                </a:gridCol>
                <a:gridCol w="1511596">
                  <a:extLst>
                    <a:ext uri="{9D8B030D-6E8A-4147-A177-3AD203B41FA5}">
                      <a16:colId xmlns:a16="http://schemas.microsoft.com/office/drawing/2014/main" val="361712534"/>
                    </a:ext>
                  </a:extLst>
                </a:gridCol>
                <a:gridCol w="1657121">
                  <a:extLst>
                    <a:ext uri="{9D8B030D-6E8A-4147-A177-3AD203B41FA5}">
                      <a16:colId xmlns:a16="http://schemas.microsoft.com/office/drawing/2014/main" val="651042468"/>
                    </a:ext>
                  </a:extLst>
                </a:gridCol>
                <a:gridCol w="710267">
                  <a:extLst>
                    <a:ext uri="{9D8B030D-6E8A-4147-A177-3AD203B41FA5}">
                      <a16:colId xmlns:a16="http://schemas.microsoft.com/office/drawing/2014/main" val="1314584269"/>
                    </a:ext>
                  </a:extLst>
                </a:gridCol>
              </a:tblGrid>
              <a:tr h="233073">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Kewenangan</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233073">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dirty="0">
                          <a:latin typeface="Arial" panose="020B0604020202020204" pitchFamily="34" charset="0"/>
                          <a:cs typeface="Arial" panose="020B0604020202020204" pitchFamily="34" charset="0"/>
                        </a:rPr>
                        <a:t>Pusat</a:t>
                      </a: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122.473.540,000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51.874.215.284</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 </a:t>
                      </a:r>
                      <a:r>
                        <a:rPr lang="id-ID" sz="1200" kern="1200" dirty="0">
                          <a:solidFill>
                            <a:schemeClr val="tx1"/>
                          </a:solidFill>
                          <a:latin typeface="Arial" panose="020B0604020202020204" pitchFamily="34" charset="0"/>
                          <a:ea typeface="+mn-ea"/>
                          <a:cs typeface="Arial" panose="020B0604020202020204" pitchFamily="34" charset="0"/>
                        </a:rPr>
                        <a:t>42,35</a:t>
                      </a:r>
                      <a:r>
                        <a:rPr lang="en-US" sz="1200" kern="1200" dirty="0">
                          <a:solidFill>
                            <a:schemeClr val="tx1"/>
                          </a:solidFill>
                          <a:latin typeface="Arial" panose="020B0604020202020204" pitchFamily="34" charset="0"/>
                          <a:ea typeface="+mn-ea"/>
                          <a:cs typeface="Arial" panose="020B0604020202020204" pitchFamily="34" charset="0"/>
                        </a:rPr>
                        <a:t> </a:t>
                      </a:r>
                    </a:p>
                  </a:txBody>
                  <a:tcPr/>
                </a:tc>
                <a:extLst>
                  <a:ext uri="{0D108BD9-81ED-4DB2-BD59-A6C34878D82A}">
                    <a16:rowId xmlns:a16="http://schemas.microsoft.com/office/drawing/2014/main" val="1544400171"/>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Dekonsentrasi</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14.550.000.000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2.484.134.701</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 1</a:t>
                      </a:r>
                      <a:r>
                        <a:rPr lang="id-ID" sz="1200" kern="1200" dirty="0">
                          <a:solidFill>
                            <a:schemeClr val="tx1"/>
                          </a:solidFill>
                          <a:latin typeface="Arial" panose="020B0604020202020204" pitchFamily="34" charset="0"/>
                          <a:ea typeface="+mn-ea"/>
                          <a:cs typeface="Arial" panose="020B0604020202020204" pitchFamily="34" charset="0"/>
                        </a:rPr>
                        <a:t>7,00</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682517781"/>
                  </a:ext>
                </a:extLst>
              </a:tr>
              <a:tr h="230917">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Tugas</a:t>
                      </a:r>
                      <a:r>
                        <a:rPr lang="en-US" sz="1200" b="1"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Pembantuan</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3.300.000.000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31.697.800</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kern="1200" dirty="0">
                          <a:solidFill>
                            <a:schemeClr val="tx1"/>
                          </a:solidFill>
                          <a:effectLst/>
                          <a:latin typeface="+mn-lt"/>
                          <a:ea typeface="+mn-ea"/>
                          <a:cs typeface="+mn-cs"/>
                        </a:rPr>
                        <a:t> </a:t>
                      </a:r>
                      <a:r>
                        <a:rPr lang="en-US" sz="1200" kern="1200" dirty="0">
                          <a:solidFill>
                            <a:schemeClr val="tx1"/>
                          </a:solidFill>
                          <a:latin typeface="Arial" panose="020B0604020202020204" pitchFamily="34" charset="0"/>
                          <a:ea typeface="+mn-ea"/>
                          <a:cs typeface="Arial" panose="020B0604020202020204" pitchFamily="34" charset="0"/>
                        </a:rPr>
                        <a:t>0,</a:t>
                      </a:r>
                      <a:r>
                        <a:rPr lang="id-ID" sz="1200" kern="1200" dirty="0">
                          <a:solidFill>
                            <a:schemeClr val="tx1"/>
                          </a:solidFill>
                          <a:latin typeface="Arial" panose="020B0604020202020204" pitchFamily="34" charset="0"/>
                          <a:ea typeface="+mn-ea"/>
                          <a:cs typeface="Arial" panose="020B0604020202020204" pitchFamily="34" charset="0"/>
                        </a:rPr>
                        <a:t>96</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522425106"/>
                  </a:ext>
                </a:extLst>
              </a:tr>
              <a:tr h="23307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323</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540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000</a:t>
                      </a: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5</a:t>
                      </a:r>
                      <a:r>
                        <a:rPr lang="id-ID" sz="1200" b="1" kern="1200" dirty="0">
                          <a:solidFill>
                            <a:schemeClr val="tx1"/>
                          </a:solidFill>
                          <a:latin typeface="Arial" panose="020B0604020202020204" pitchFamily="34" charset="0"/>
                          <a:ea typeface="+mn-ea"/>
                          <a:cs typeface="Arial" panose="020B0604020202020204" pitchFamily="34" charset="0"/>
                        </a:rPr>
                        <a:t>4.390.047.785</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3</a:t>
                      </a:r>
                      <a:r>
                        <a:rPr lang="id-ID" sz="1200" b="1" kern="1200" dirty="0">
                          <a:solidFill>
                            <a:schemeClr val="tx1"/>
                          </a:solidFill>
                          <a:latin typeface="Arial" panose="020B0604020202020204" pitchFamily="34" charset="0"/>
                          <a:ea typeface="+mn-ea"/>
                          <a:cs typeface="Arial" panose="020B0604020202020204" pitchFamily="34" charset="0"/>
                        </a:rPr>
                        <a:t>8</a:t>
                      </a:r>
                      <a:r>
                        <a:rPr lang="en-US" sz="1200" b="1" kern="1200" dirty="0">
                          <a:solidFill>
                            <a:schemeClr val="tx1"/>
                          </a:solidFill>
                          <a:latin typeface="Arial" panose="020B0604020202020204" pitchFamily="34" charset="0"/>
                          <a:ea typeface="+mn-ea"/>
                          <a:cs typeface="Arial" panose="020B0604020202020204" pitchFamily="34" charset="0"/>
                        </a:rPr>
                        <a:t>,</a:t>
                      </a:r>
                      <a:r>
                        <a:rPr lang="id-ID" sz="1200" b="1" kern="1200" dirty="0">
                          <a:solidFill>
                            <a:schemeClr val="tx1"/>
                          </a:solidFill>
                          <a:latin typeface="Arial" panose="020B0604020202020204" pitchFamily="34" charset="0"/>
                          <a:ea typeface="+mn-ea"/>
                          <a:cs typeface="Arial" panose="020B0604020202020204" pitchFamily="34" charset="0"/>
                        </a:rPr>
                        <a:t>76</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graphicFrame>
        <p:nvGraphicFramePr>
          <p:cNvPr id="93" name="Table 92">
            <a:extLst>
              <a:ext uri="{FF2B5EF4-FFF2-40B4-BE49-F238E27FC236}">
                <a16:creationId xmlns:a16="http://schemas.microsoft.com/office/drawing/2014/main" id="{5FCF3E7E-854E-485E-B98B-5B3D2263A239}"/>
              </a:ext>
            </a:extLst>
          </p:cNvPr>
          <p:cNvGraphicFramePr>
            <a:graphicFrameLocks noGrp="1"/>
          </p:cNvGraphicFramePr>
          <p:nvPr>
            <p:extLst>
              <p:ext uri="{D42A27DB-BD31-4B8C-83A1-F6EECF244321}">
                <p14:modId xmlns:p14="http://schemas.microsoft.com/office/powerpoint/2010/main" val="2940202653"/>
              </p:ext>
            </p:extLst>
          </p:nvPr>
        </p:nvGraphicFramePr>
        <p:xfrm>
          <a:off x="6164648" y="5136544"/>
          <a:ext cx="5918469" cy="1418210"/>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18652">
                  <a:extLst>
                    <a:ext uri="{9D8B030D-6E8A-4147-A177-3AD203B41FA5}">
                      <a16:colId xmlns:a16="http://schemas.microsoft.com/office/drawing/2014/main" val="1127290106"/>
                    </a:ext>
                  </a:extLst>
                </a:gridCol>
                <a:gridCol w="1578972">
                  <a:extLst>
                    <a:ext uri="{9D8B030D-6E8A-4147-A177-3AD203B41FA5}">
                      <a16:colId xmlns:a16="http://schemas.microsoft.com/office/drawing/2014/main" val="361712534"/>
                    </a:ext>
                  </a:extLst>
                </a:gridCol>
                <a:gridCol w="1647596">
                  <a:extLst>
                    <a:ext uri="{9D8B030D-6E8A-4147-A177-3AD203B41FA5}">
                      <a16:colId xmlns:a16="http://schemas.microsoft.com/office/drawing/2014/main" val="651042468"/>
                    </a:ext>
                  </a:extLst>
                </a:gridCol>
                <a:gridCol w="719792">
                  <a:extLst>
                    <a:ext uri="{9D8B030D-6E8A-4147-A177-3AD203B41FA5}">
                      <a16:colId xmlns:a16="http://schemas.microsoft.com/office/drawing/2014/main" val="1314584269"/>
                    </a:ext>
                  </a:extLst>
                </a:gridCol>
              </a:tblGrid>
              <a:tr h="195929">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Jenis</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Belanja</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195929">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Pegawai</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31.422.551.000</a:t>
                      </a:r>
                    </a:p>
                  </a:txBody>
                  <a:tcPr/>
                </a:tc>
                <a:tc>
                  <a:txBody>
                    <a:bodyPr/>
                    <a:lstStyle/>
                    <a:p>
                      <a:pPr algn="ctr" fontAlgn="t">
                        <a:lnSpc>
                          <a:spcPts val="1200"/>
                        </a:lnSpc>
                      </a:pPr>
                      <a:r>
                        <a:rPr lang="id-ID" sz="1200" kern="1200" dirty="0">
                          <a:solidFill>
                            <a:schemeClr val="tx1"/>
                          </a:solidFill>
                          <a:latin typeface="Arial" panose="020B0604020202020204" pitchFamily="34" charset="0"/>
                          <a:ea typeface="+mn-ea"/>
                          <a:cs typeface="Arial" panose="020B0604020202020204" pitchFamily="34" charset="0"/>
                        </a:rPr>
                        <a:t>19.660.009.369</a:t>
                      </a:r>
                      <a:endParaRPr lang="en-US" sz="1200" kern="1200" dirty="0">
                        <a:solidFill>
                          <a:schemeClr val="tx1"/>
                        </a:solidFill>
                        <a:latin typeface="Arial" panose="020B0604020202020204" pitchFamily="34" charset="0"/>
                        <a:ea typeface="+mn-ea"/>
                        <a:cs typeface="Arial" panose="020B0604020202020204" pitchFamily="34" charset="0"/>
                      </a:endParaRPr>
                    </a:p>
                  </a:txBody>
                  <a:tcPr marL="0" marR="0" marT="0" marB="0" anchor="ct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62</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56</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4440017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Barang</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107.150.989.000</a:t>
                      </a: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3</a:t>
                      </a:r>
                      <a:r>
                        <a:rPr lang="id-ID" sz="1200" kern="1200" dirty="0">
                          <a:solidFill>
                            <a:schemeClr val="tx1"/>
                          </a:solidFill>
                          <a:latin typeface="Arial" panose="020B0604020202020204" pitchFamily="34" charset="0"/>
                          <a:ea typeface="+mn-ea"/>
                          <a:cs typeface="Arial" panose="020B0604020202020204" pitchFamily="34" charset="0"/>
                        </a:rPr>
                        <a:t>3</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169.233.616</a:t>
                      </a:r>
                      <a:endParaRPr lang="en-US" sz="1200" kern="1200" dirty="0">
                        <a:solidFill>
                          <a:schemeClr val="tx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30,95</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68251778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Modal</a:t>
                      </a: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1.750.000.000</a:t>
                      </a: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mn-ea"/>
                          <a:cs typeface="Arial" panose="020B0604020202020204" pitchFamily="34" charset="0"/>
                        </a:rPr>
                        <a:t>1.560.804.800</a:t>
                      </a:r>
                    </a:p>
                  </a:txBody>
                  <a:tcPr anchor="ct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id-ID" sz="1200" kern="1200" dirty="0">
                          <a:solidFill>
                            <a:schemeClr val="tx1"/>
                          </a:solidFill>
                          <a:latin typeface="Arial" panose="020B0604020202020204" pitchFamily="34" charset="0"/>
                          <a:ea typeface="+mn-ea"/>
                          <a:cs typeface="Arial" panose="020B0604020202020204" pitchFamily="34" charset="0"/>
                        </a:rPr>
                        <a:t>89</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19</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22425106"/>
                  </a:ext>
                </a:extLst>
              </a:tr>
              <a:tr h="21576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140.323.540.000</a:t>
                      </a: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5</a:t>
                      </a:r>
                      <a:r>
                        <a:rPr lang="id-ID" sz="1200" b="1" kern="1200" dirty="0">
                          <a:solidFill>
                            <a:schemeClr val="tx1"/>
                          </a:solidFill>
                          <a:latin typeface="Arial" panose="020B0604020202020204" pitchFamily="34" charset="0"/>
                          <a:ea typeface="+mn-ea"/>
                          <a:cs typeface="Arial" panose="020B0604020202020204" pitchFamily="34" charset="0"/>
                        </a:rPr>
                        <a:t>4.390.047.785</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3</a:t>
                      </a:r>
                      <a:r>
                        <a:rPr lang="id-ID" sz="1200" b="1" kern="1200" dirty="0">
                          <a:solidFill>
                            <a:schemeClr val="tx1"/>
                          </a:solidFill>
                          <a:latin typeface="Arial" panose="020B0604020202020204" pitchFamily="34" charset="0"/>
                          <a:ea typeface="+mn-ea"/>
                          <a:cs typeface="Arial" panose="020B0604020202020204" pitchFamily="34" charset="0"/>
                        </a:rPr>
                        <a:t>8</a:t>
                      </a:r>
                      <a:r>
                        <a:rPr lang="en-US" sz="1200" b="1" kern="1200" dirty="0">
                          <a:solidFill>
                            <a:schemeClr val="tx1"/>
                          </a:solidFill>
                          <a:latin typeface="Arial" panose="020B0604020202020204" pitchFamily="34" charset="0"/>
                          <a:ea typeface="+mn-ea"/>
                          <a:cs typeface="Arial" panose="020B0604020202020204" pitchFamily="34" charset="0"/>
                        </a:rPr>
                        <a:t>,</a:t>
                      </a:r>
                      <a:r>
                        <a:rPr lang="id-ID" sz="1200" b="1" kern="1200" dirty="0">
                          <a:solidFill>
                            <a:schemeClr val="tx1"/>
                          </a:solidFill>
                          <a:latin typeface="Arial" panose="020B0604020202020204" pitchFamily="34" charset="0"/>
                          <a:ea typeface="+mn-ea"/>
                          <a:cs typeface="Arial" panose="020B0604020202020204" pitchFamily="34" charset="0"/>
                        </a:rPr>
                        <a:t>76</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cxnSp>
        <p:nvCxnSpPr>
          <p:cNvPr id="118" name="Straight Connector 117">
            <a:extLst>
              <a:ext uri="{FF2B5EF4-FFF2-40B4-BE49-F238E27FC236}">
                <a16:creationId xmlns:a16="http://schemas.microsoft.com/office/drawing/2014/main" id="{3FD3186B-247D-4E45-AA9B-3F61FCE22424}"/>
              </a:ext>
            </a:extLst>
          </p:cNvPr>
          <p:cNvCxnSpPr>
            <a:cxnSpLocks/>
          </p:cNvCxnSpPr>
          <p:nvPr/>
        </p:nvCxnSpPr>
        <p:spPr>
          <a:xfrm>
            <a:off x="3208857" y="1158806"/>
            <a:ext cx="0" cy="3927544"/>
          </a:xfrm>
          <a:prstGeom prst="line">
            <a:avLst/>
          </a:prstGeom>
          <a:ln/>
        </p:spPr>
        <p:style>
          <a:lnRef idx="1">
            <a:schemeClr val="dk1"/>
          </a:lnRef>
          <a:fillRef idx="0">
            <a:schemeClr val="dk1"/>
          </a:fillRef>
          <a:effectRef idx="0">
            <a:schemeClr val="dk1"/>
          </a:effectRef>
          <a:fontRef idx="minor">
            <a:schemeClr val="tx1"/>
          </a:fontRef>
        </p:style>
      </p:cxnSp>
      <p:sp>
        <p:nvSpPr>
          <p:cNvPr id="121" name="TextBox 120">
            <a:extLst>
              <a:ext uri="{FF2B5EF4-FFF2-40B4-BE49-F238E27FC236}">
                <a16:creationId xmlns:a16="http://schemas.microsoft.com/office/drawing/2014/main" id="{1CD8C60C-74EC-4ADD-9A94-64992D0F3BAF}"/>
              </a:ext>
            </a:extLst>
          </p:cNvPr>
          <p:cNvSpPr txBox="1"/>
          <p:nvPr/>
        </p:nvSpPr>
        <p:spPr>
          <a:xfrm>
            <a:off x="4793734" y="4293974"/>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23" name="TextBox 122">
            <a:extLst>
              <a:ext uri="{FF2B5EF4-FFF2-40B4-BE49-F238E27FC236}">
                <a16:creationId xmlns:a16="http://schemas.microsoft.com/office/drawing/2014/main" id="{8E705DD1-4295-425F-8143-C5D498E978DD}"/>
              </a:ext>
            </a:extLst>
          </p:cNvPr>
          <p:cNvSpPr txBox="1"/>
          <p:nvPr/>
        </p:nvSpPr>
        <p:spPr>
          <a:xfrm>
            <a:off x="5151569" y="2696020"/>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24" name="TextBox 123">
            <a:extLst>
              <a:ext uri="{FF2B5EF4-FFF2-40B4-BE49-F238E27FC236}">
                <a16:creationId xmlns:a16="http://schemas.microsoft.com/office/drawing/2014/main" id="{7DD29EE3-CD3E-4539-BE1F-461C8AFF8057}"/>
              </a:ext>
            </a:extLst>
          </p:cNvPr>
          <p:cNvSpPr txBox="1"/>
          <p:nvPr/>
        </p:nvSpPr>
        <p:spPr>
          <a:xfrm>
            <a:off x="5049018" y="2952612"/>
            <a:ext cx="895230" cy="461665"/>
          </a:xfrm>
          <a:prstGeom prst="rect">
            <a:avLst/>
          </a:prstGeom>
          <a:solidFill>
            <a:srgbClr val="92D050"/>
          </a:solidFill>
        </p:spPr>
        <p:txBody>
          <a:bodyPr wrap="square" rtlCol="0">
            <a:spAutoFit/>
          </a:bodyPr>
          <a:lstStyle/>
          <a:p>
            <a:pPr algn="ctr"/>
            <a:r>
              <a:rPr lang="en-US" sz="1200" b="1" dirty="0" err="1">
                <a:solidFill>
                  <a:schemeClr val="bg1"/>
                </a:solidFill>
                <a:latin typeface="Century Gothic" panose="020B0502020202020204" pitchFamily="34" charset="0"/>
              </a:rPr>
              <a:t>Rp</a:t>
            </a:r>
            <a:r>
              <a:rPr lang="en-US" sz="1200" b="1" dirty="0">
                <a:solidFill>
                  <a:schemeClr val="bg1"/>
                </a:solidFill>
                <a:latin typeface="Century Gothic" panose="020B0502020202020204" pitchFamily="34" charset="0"/>
              </a:rPr>
              <a:t>. </a:t>
            </a:r>
            <a:r>
              <a:rPr lang="id-ID" sz="1200" b="1" dirty="0">
                <a:solidFill>
                  <a:schemeClr val="bg1"/>
                </a:solidFill>
                <a:latin typeface="Century Gothic" panose="020B0502020202020204" pitchFamily="34" charset="0"/>
              </a:rPr>
              <a:t>31</a:t>
            </a:r>
            <a:r>
              <a:rPr lang="en-US" sz="1200" b="1" dirty="0">
                <a:solidFill>
                  <a:schemeClr val="bg1"/>
                </a:solidFill>
                <a:latin typeface="Century Gothic" panose="020B0502020202020204" pitchFamily="34" charset="0"/>
              </a:rPr>
              <a:t> </a:t>
            </a:r>
            <a:r>
              <a:rPr lang="en-US" sz="1200" b="1" dirty="0" err="1">
                <a:solidFill>
                  <a:schemeClr val="bg1"/>
                </a:solidFill>
                <a:latin typeface="Century Gothic" panose="020B0502020202020204" pitchFamily="34" charset="0"/>
              </a:rPr>
              <a:t>Jt</a:t>
            </a:r>
            <a:r>
              <a:rPr lang="en-US" sz="1200" b="1" dirty="0">
                <a:solidFill>
                  <a:schemeClr val="bg1"/>
                </a:solidFill>
                <a:latin typeface="Century Gothic" panose="020B0502020202020204" pitchFamily="34" charset="0"/>
              </a:rPr>
              <a:t> (0,</a:t>
            </a:r>
            <a:r>
              <a:rPr lang="id-ID" sz="1200" b="1" dirty="0">
                <a:solidFill>
                  <a:schemeClr val="bg1"/>
                </a:solidFill>
                <a:latin typeface="Century Gothic" panose="020B0502020202020204" pitchFamily="34" charset="0"/>
              </a:rPr>
              <a:t>96</a:t>
            </a:r>
            <a:r>
              <a:rPr lang="en-US" sz="1200" b="1" dirty="0">
                <a:solidFill>
                  <a:schemeClr val="bg1"/>
                </a:solidFill>
                <a:latin typeface="Century Gothic" panose="020B0502020202020204" pitchFamily="34" charset="0"/>
              </a:rPr>
              <a:t>)</a:t>
            </a:r>
          </a:p>
        </p:txBody>
      </p:sp>
      <p:sp>
        <p:nvSpPr>
          <p:cNvPr id="125" name="TextBox 124">
            <a:extLst>
              <a:ext uri="{FF2B5EF4-FFF2-40B4-BE49-F238E27FC236}">
                <a16:creationId xmlns:a16="http://schemas.microsoft.com/office/drawing/2014/main" id="{54148A97-ECCC-461D-AD13-90BF7058A940}"/>
              </a:ext>
            </a:extLst>
          </p:cNvPr>
          <p:cNvSpPr txBox="1"/>
          <p:nvPr/>
        </p:nvSpPr>
        <p:spPr>
          <a:xfrm>
            <a:off x="3409950" y="2358007"/>
            <a:ext cx="828674"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2</a:t>
            </a:r>
            <a:r>
              <a:rPr lang="id-ID" sz="1200" b="1" dirty="0">
                <a:solidFill>
                  <a:schemeClr val="bg1"/>
                </a:solidFill>
                <a:latin typeface="Century Gothic" panose="020B0502020202020204" pitchFamily="34" charset="0"/>
              </a:rPr>
              <a:t>,48 </a:t>
            </a:r>
            <a:r>
              <a:rPr lang="en-US" sz="1200" b="1" dirty="0">
                <a:solidFill>
                  <a:schemeClr val="bg1"/>
                </a:solidFill>
                <a:latin typeface="Century Gothic" panose="020B0502020202020204" pitchFamily="34" charset="0"/>
              </a:rPr>
              <a:t>M (1</a:t>
            </a:r>
            <a:r>
              <a:rPr lang="id-ID" sz="1200" b="1" dirty="0">
                <a:solidFill>
                  <a:schemeClr val="bg1"/>
                </a:solidFill>
                <a:latin typeface="Century Gothic" panose="020B0502020202020204" pitchFamily="34" charset="0"/>
              </a:rPr>
              <a:t>7</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00</a:t>
            </a:r>
            <a:r>
              <a:rPr lang="en-US" sz="1200" b="1" dirty="0">
                <a:solidFill>
                  <a:schemeClr val="bg1"/>
                </a:solidFill>
                <a:latin typeface="Century Gothic" panose="020B0502020202020204" pitchFamily="34" charset="0"/>
              </a:rPr>
              <a:t>)</a:t>
            </a:r>
          </a:p>
        </p:txBody>
      </p:sp>
      <p:sp>
        <p:nvSpPr>
          <p:cNvPr id="126" name="TextBox 125">
            <a:extLst>
              <a:ext uri="{FF2B5EF4-FFF2-40B4-BE49-F238E27FC236}">
                <a16:creationId xmlns:a16="http://schemas.microsoft.com/office/drawing/2014/main" id="{88A632AD-F59F-4014-B6C4-6418A564A933}"/>
              </a:ext>
            </a:extLst>
          </p:cNvPr>
          <p:cNvSpPr txBox="1"/>
          <p:nvPr/>
        </p:nvSpPr>
        <p:spPr>
          <a:xfrm>
            <a:off x="3535556" y="2112280"/>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27" name="Arrow: Right 126">
            <a:extLst>
              <a:ext uri="{FF2B5EF4-FFF2-40B4-BE49-F238E27FC236}">
                <a16:creationId xmlns:a16="http://schemas.microsoft.com/office/drawing/2014/main" id="{42564AE4-76A1-41DA-AD74-B62ADCF32349}"/>
              </a:ext>
            </a:extLst>
          </p:cNvPr>
          <p:cNvSpPr/>
          <p:nvPr/>
        </p:nvSpPr>
        <p:spPr>
          <a:xfrm rot="2383472">
            <a:off x="4573038" y="4404257"/>
            <a:ext cx="147662" cy="20423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a:extLst>
              <a:ext uri="{FF2B5EF4-FFF2-40B4-BE49-F238E27FC236}">
                <a16:creationId xmlns:a16="http://schemas.microsoft.com/office/drawing/2014/main" id="{2C2274FF-DB80-4448-A3A7-8D5754DC5BBC}"/>
              </a:ext>
            </a:extLst>
          </p:cNvPr>
          <p:cNvSpPr txBox="1"/>
          <p:nvPr/>
        </p:nvSpPr>
        <p:spPr>
          <a:xfrm>
            <a:off x="3729032" y="3452327"/>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4</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39</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8</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76</a:t>
            </a:r>
            <a:r>
              <a:rPr lang="en-US" sz="1600" b="1" dirty="0">
                <a:solidFill>
                  <a:srgbClr val="FF0000"/>
                </a:solidFill>
                <a:latin typeface="Century Gothic" panose="020B0502020202020204" pitchFamily="34" charset="0"/>
              </a:rPr>
              <a:t>%)</a:t>
            </a:r>
          </a:p>
        </p:txBody>
      </p:sp>
      <p:pic>
        <p:nvPicPr>
          <p:cNvPr id="129" name="Picture 128">
            <a:extLst>
              <a:ext uri="{FF2B5EF4-FFF2-40B4-BE49-F238E27FC236}">
                <a16:creationId xmlns:a16="http://schemas.microsoft.com/office/drawing/2014/main" id="{7CFA02B8-7063-4F23-B6F0-16ED905DBAA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4263" y="1211852"/>
            <a:ext cx="539562" cy="464548"/>
          </a:xfrm>
          <a:prstGeom prst="rect">
            <a:avLst/>
          </a:prstGeom>
        </p:spPr>
      </p:pic>
      <p:sp>
        <p:nvSpPr>
          <p:cNvPr id="130" name="TextBox 129">
            <a:extLst>
              <a:ext uri="{FF2B5EF4-FFF2-40B4-BE49-F238E27FC236}">
                <a16:creationId xmlns:a16="http://schemas.microsoft.com/office/drawing/2014/main" id="{B15BE54D-CE3B-4713-94C3-C75C3297FA94}"/>
              </a:ext>
            </a:extLst>
          </p:cNvPr>
          <p:cNvSpPr txBox="1"/>
          <p:nvPr/>
        </p:nvSpPr>
        <p:spPr>
          <a:xfrm>
            <a:off x="3411311" y="1818195"/>
            <a:ext cx="1462550" cy="307777"/>
          </a:xfrm>
          <a:prstGeom prst="rect">
            <a:avLst/>
          </a:prstGeom>
          <a:solidFill>
            <a:srgbClr val="FF996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pic>
        <p:nvPicPr>
          <p:cNvPr id="135" name="Picture 134">
            <a:extLst>
              <a:ext uri="{FF2B5EF4-FFF2-40B4-BE49-F238E27FC236}">
                <a16:creationId xmlns:a16="http://schemas.microsoft.com/office/drawing/2014/main" id="{8CC17869-FC1E-496C-8B77-EF172A1A916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09313" y="1221377"/>
            <a:ext cx="539562" cy="464548"/>
          </a:xfrm>
          <a:prstGeom prst="rect">
            <a:avLst/>
          </a:prstGeom>
        </p:spPr>
      </p:pic>
      <p:sp>
        <p:nvSpPr>
          <p:cNvPr id="136" name="TextBox 135">
            <a:extLst>
              <a:ext uri="{FF2B5EF4-FFF2-40B4-BE49-F238E27FC236}">
                <a16:creationId xmlns:a16="http://schemas.microsoft.com/office/drawing/2014/main" id="{B4E22848-91B6-4434-B4EA-FD739EDFAC11}"/>
              </a:ext>
            </a:extLst>
          </p:cNvPr>
          <p:cNvSpPr txBox="1"/>
          <p:nvPr/>
        </p:nvSpPr>
        <p:spPr>
          <a:xfrm>
            <a:off x="9509313" y="1817272"/>
            <a:ext cx="1462550" cy="307777"/>
          </a:xfrm>
          <a:prstGeom prst="rect">
            <a:avLst/>
          </a:prstGeom>
          <a:solidFill>
            <a:srgbClr val="00B05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cxnSp>
        <p:nvCxnSpPr>
          <p:cNvPr id="137" name="Straight Connector 136">
            <a:extLst>
              <a:ext uri="{FF2B5EF4-FFF2-40B4-BE49-F238E27FC236}">
                <a16:creationId xmlns:a16="http://schemas.microsoft.com/office/drawing/2014/main" id="{314C33C1-BB73-446B-B15F-68F400959117}"/>
              </a:ext>
            </a:extLst>
          </p:cNvPr>
          <p:cNvCxnSpPr>
            <a:cxnSpLocks/>
          </p:cNvCxnSpPr>
          <p:nvPr/>
        </p:nvCxnSpPr>
        <p:spPr>
          <a:xfrm flipH="1">
            <a:off x="8990532" y="1221377"/>
            <a:ext cx="19703" cy="3884023"/>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162" name="Chart 161">
            <a:extLst>
              <a:ext uri="{FF2B5EF4-FFF2-40B4-BE49-F238E27FC236}">
                <a16:creationId xmlns:a16="http://schemas.microsoft.com/office/drawing/2014/main" id="{04AF18FB-C732-443F-AE11-15A25305ECD7}"/>
              </a:ext>
            </a:extLst>
          </p:cNvPr>
          <p:cNvGraphicFramePr>
            <a:graphicFrameLocks/>
          </p:cNvGraphicFramePr>
          <p:nvPr>
            <p:extLst>
              <p:ext uri="{D42A27DB-BD31-4B8C-83A1-F6EECF244321}">
                <p14:modId xmlns:p14="http://schemas.microsoft.com/office/powerpoint/2010/main" val="572162433"/>
              </p:ext>
            </p:extLst>
          </p:nvPr>
        </p:nvGraphicFramePr>
        <p:xfrm>
          <a:off x="9477376" y="3009900"/>
          <a:ext cx="1685924" cy="1771650"/>
        </p:xfrm>
        <a:graphic>
          <a:graphicData uri="http://schemas.openxmlformats.org/drawingml/2006/chart">
            <c:chart xmlns:c="http://schemas.openxmlformats.org/drawingml/2006/chart" xmlns:r="http://schemas.openxmlformats.org/officeDocument/2006/relationships" r:id="rId8"/>
          </a:graphicData>
        </a:graphic>
      </p:graphicFrame>
      <p:sp>
        <p:nvSpPr>
          <p:cNvPr id="184" name="TextBox 183">
            <a:extLst>
              <a:ext uri="{FF2B5EF4-FFF2-40B4-BE49-F238E27FC236}">
                <a16:creationId xmlns:a16="http://schemas.microsoft.com/office/drawing/2014/main" id="{F226DA6A-2325-4D1F-A5BD-5E3558EC327A}"/>
              </a:ext>
            </a:extLst>
          </p:cNvPr>
          <p:cNvSpPr txBox="1"/>
          <p:nvPr/>
        </p:nvSpPr>
        <p:spPr>
          <a:xfrm>
            <a:off x="11184920" y="3545773"/>
            <a:ext cx="826105"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a:t>
            </a:r>
            <a:r>
              <a:rPr lang="id-ID" sz="1200" b="1" dirty="0">
                <a:solidFill>
                  <a:schemeClr val="bg1"/>
                </a:solidFill>
                <a:latin typeface="Century Gothic" panose="020B0502020202020204" pitchFamily="34" charset="0"/>
              </a:rPr>
              <a:t>9</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66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62</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56</a:t>
            </a:r>
            <a:r>
              <a:rPr lang="en-US" sz="1200" b="1" dirty="0">
                <a:solidFill>
                  <a:schemeClr val="bg1"/>
                </a:solidFill>
                <a:latin typeface="Century Gothic" panose="020B0502020202020204" pitchFamily="34" charset="0"/>
              </a:rPr>
              <a:t>%)</a:t>
            </a:r>
          </a:p>
        </p:txBody>
      </p:sp>
      <p:sp>
        <p:nvSpPr>
          <p:cNvPr id="185" name="TextBox 184">
            <a:extLst>
              <a:ext uri="{FF2B5EF4-FFF2-40B4-BE49-F238E27FC236}">
                <a16:creationId xmlns:a16="http://schemas.microsoft.com/office/drawing/2014/main" id="{777166C6-0434-4AF3-B4B9-07E0C7042465}"/>
              </a:ext>
            </a:extLst>
          </p:cNvPr>
          <p:cNvSpPr txBox="1"/>
          <p:nvPr/>
        </p:nvSpPr>
        <p:spPr>
          <a:xfrm>
            <a:off x="11071348" y="3270655"/>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187" name="TextBox 186">
            <a:extLst>
              <a:ext uri="{FF2B5EF4-FFF2-40B4-BE49-F238E27FC236}">
                <a16:creationId xmlns:a16="http://schemas.microsoft.com/office/drawing/2014/main" id="{EDBE467E-44B3-4FB1-B7CD-5C721D1ED912}"/>
              </a:ext>
            </a:extLst>
          </p:cNvPr>
          <p:cNvSpPr txBox="1"/>
          <p:nvPr/>
        </p:nvSpPr>
        <p:spPr>
          <a:xfrm>
            <a:off x="9105900" y="2769279"/>
            <a:ext cx="832905" cy="461665"/>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3</a:t>
            </a:r>
            <a:r>
              <a:rPr lang="id-ID" sz="1200" b="1" dirty="0">
                <a:solidFill>
                  <a:schemeClr val="bg1"/>
                </a:solidFill>
                <a:latin typeface="Century Gothic" panose="020B0502020202020204" pitchFamily="34" charset="0"/>
              </a:rPr>
              <a:t>3</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16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30</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95</a:t>
            </a:r>
            <a:r>
              <a:rPr lang="en-US" sz="1200" b="1" dirty="0">
                <a:solidFill>
                  <a:schemeClr val="bg1"/>
                </a:solidFill>
                <a:latin typeface="Century Gothic" panose="020B0502020202020204" pitchFamily="34" charset="0"/>
              </a:rPr>
              <a:t>%)</a:t>
            </a:r>
          </a:p>
        </p:txBody>
      </p:sp>
      <p:sp>
        <p:nvSpPr>
          <p:cNvPr id="188" name="TextBox 187">
            <a:extLst>
              <a:ext uri="{FF2B5EF4-FFF2-40B4-BE49-F238E27FC236}">
                <a16:creationId xmlns:a16="http://schemas.microsoft.com/office/drawing/2014/main" id="{66EC0C4F-192D-4C5E-B1C6-C1F5BF18D419}"/>
              </a:ext>
            </a:extLst>
          </p:cNvPr>
          <p:cNvSpPr txBox="1"/>
          <p:nvPr/>
        </p:nvSpPr>
        <p:spPr>
          <a:xfrm>
            <a:off x="9027619" y="2505260"/>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189" name="TextBox 188">
            <a:extLst>
              <a:ext uri="{FF2B5EF4-FFF2-40B4-BE49-F238E27FC236}">
                <a16:creationId xmlns:a16="http://schemas.microsoft.com/office/drawing/2014/main" id="{311A98D4-1CD3-45C3-A27C-6548B8995EDF}"/>
              </a:ext>
            </a:extLst>
          </p:cNvPr>
          <p:cNvSpPr txBox="1"/>
          <p:nvPr/>
        </p:nvSpPr>
        <p:spPr>
          <a:xfrm>
            <a:off x="10117789" y="2599485"/>
            <a:ext cx="835760" cy="461665"/>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1,5</a:t>
            </a:r>
            <a:r>
              <a:rPr lang="id-ID" sz="1200" b="1" dirty="0">
                <a:solidFill>
                  <a:schemeClr val="bg1"/>
                </a:solidFill>
                <a:latin typeface="Century Gothic" panose="020B0502020202020204" pitchFamily="34" charset="0"/>
              </a:rPr>
              <a:t>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(89,1</a:t>
            </a:r>
            <a:r>
              <a:rPr lang="id-ID" sz="1200" b="1" dirty="0">
                <a:solidFill>
                  <a:schemeClr val="bg1"/>
                </a:solidFill>
                <a:latin typeface="Century Gothic" panose="020B0502020202020204" pitchFamily="34" charset="0"/>
              </a:rPr>
              <a:t>9</a:t>
            </a:r>
            <a:r>
              <a:rPr lang="en-US" sz="1200" b="1" dirty="0">
                <a:solidFill>
                  <a:schemeClr val="bg1"/>
                </a:solidFill>
                <a:latin typeface="Century Gothic" panose="020B0502020202020204" pitchFamily="34" charset="0"/>
              </a:rPr>
              <a:t>%)</a:t>
            </a:r>
          </a:p>
        </p:txBody>
      </p:sp>
      <p:sp>
        <p:nvSpPr>
          <p:cNvPr id="190" name="TextBox 189">
            <a:extLst>
              <a:ext uri="{FF2B5EF4-FFF2-40B4-BE49-F238E27FC236}">
                <a16:creationId xmlns:a16="http://schemas.microsoft.com/office/drawing/2014/main" id="{9CA1ABF5-E2FB-435C-8C1C-1ECE4156579D}"/>
              </a:ext>
            </a:extLst>
          </p:cNvPr>
          <p:cNvSpPr txBox="1"/>
          <p:nvPr/>
        </p:nvSpPr>
        <p:spPr>
          <a:xfrm>
            <a:off x="9996273" y="2354516"/>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191" name="Arrow: Right 190">
            <a:extLst>
              <a:ext uri="{FF2B5EF4-FFF2-40B4-BE49-F238E27FC236}">
                <a16:creationId xmlns:a16="http://schemas.microsoft.com/office/drawing/2014/main" id="{A2BE3F7E-82B0-40E8-AC95-207C73E82B1F}"/>
              </a:ext>
            </a:extLst>
          </p:cNvPr>
          <p:cNvSpPr/>
          <p:nvPr/>
        </p:nvSpPr>
        <p:spPr>
          <a:xfrm rot="16200000">
            <a:off x="10228748" y="3087035"/>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Arrow: Right 191">
            <a:extLst>
              <a:ext uri="{FF2B5EF4-FFF2-40B4-BE49-F238E27FC236}">
                <a16:creationId xmlns:a16="http://schemas.microsoft.com/office/drawing/2014/main" id="{8AE701BC-F65C-48EC-A4BE-1A6712E369BF}"/>
              </a:ext>
            </a:extLst>
          </p:cNvPr>
          <p:cNvSpPr/>
          <p:nvPr/>
        </p:nvSpPr>
        <p:spPr>
          <a:xfrm>
            <a:off x="10993509" y="3764583"/>
            <a:ext cx="185863" cy="115053"/>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Arrow: Right 192">
            <a:extLst>
              <a:ext uri="{FF2B5EF4-FFF2-40B4-BE49-F238E27FC236}">
                <a16:creationId xmlns:a16="http://schemas.microsoft.com/office/drawing/2014/main" id="{7DAE5516-00A1-44C4-87C0-12CFA7BDA8F7}"/>
              </a:ext>
            </a:extLst>
          </p:cNvPr>
          <p:cNvSpPr/>
          <p:nvPr/>
        </p:nvSpPr>
        <p:spPr>
          <a:xfrm rot="14069818">
            <a:off x="9720506" y="3308515"/>
            <a:ext cx="291764" cy="141649"/>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4" name="Table 193">
            <a:extLst>
              <a:ext uri="{FF2B5EF4-FFF2-40B4-BE49-F238E27FC236}">
                <a16:creationId xmlns:a16="http://schemas.microsoft.com/office/drawing/2014/main" id="{DB2C9535-09DD-4C14-93EE-83772BD141BF}"/>
              </a:ext>
            </a:extLst>
          </p:cNvPr>
          <p:cNvGraphicFramePr>
            <a:graphicFrameLocks noGrp="1"/>
          </p:cNvGraphicFramePr>
          <p:nvPr>
            <p:extLst>
              <p:ext uri="{D42A27DB-BD31-4B8C-83A1-F6EECF244321}">
                <p14:modId xmlns:p14="http://schemas.microsoft.com/office/powerpoint/2010/main" val="1175964160"/>
              </p:ext>
            </p:extLst>
          </p:nvPr>
        </p:nvGraphicFramePr>
        <p:xfrm>
          <a:off x="64658" y="6572241"/>
          <a:ext cx="5902382" cy="272289"/>
        </p:xfrm>
        <a:graphic>
          <a:graphicData uri="http://schemas.openxmlformats.org/drawingml/2006/table">
            <a:tbl>
              <a:tblPr firstRow="1" bandRow="1">
                <a:tableStyleId>{5C22544A-7EE6-4342-B048-85BDC9FD1C3A}</a:tableStyleId>
              </a:tblPr>
              <a:tblGrid>
                <a:gridCol w="5902382">
                  <a:extLst>
                    <a:ext uri="{9D8B030D-6E8A-4147-A177-3AD203B41FA5}">
                      <a16:colId xmlns:a16="http://schemas.microsoft.com/office/drawing/2014/main" val="20000"/>
                    </a:ext>
                  </a:extLst>
                </a:gridCol>
              </a:tblGrid>
              <a:tr h="272289">
                <a:tc>
                  <a:txBody>
                    <a:bodyPr/>
                    <a:lstStyle/>
                    <a:p>
                      <a:r>
                        <a:rPr lang="en-US" sz="1100" dirty="0" err="1">
                          <a:solidFill>
                            <a:srgbClr val="0070C0"/>
                          </a:solidFill>
                          <a:latin typeface="Century Gothic" panose="020B0502020202020204" pitchFamily="34" charset="0"/>
                        </a:rPr>
                        <a:t>Sumber</a:t>
                      </a:r>
                      <a:r>
                        <a:rPr lang="en-US" sz="1100" dirty="0">
                          <a:solidFill>
                            <a:srgbClr val="0070C0"/>
                          </a:solidFill>
                          <a:latin typeface="Century Gothic" panose="020B0502020202020204" pitchFamily="34" charset="0"/>
                        </a:rPr>
                        <a:t>:</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Bagian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Keuangan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Ditjen</a:t>
                      </a:r>
                      <a:r>
                        <a:rPr lang="en-US" sz="1100" baseline="0" dirty="0">
                          <a:solidFill>
                            <a:srgbClr val="0070C0"/>
                          </a:solidFill>
                          <a:latin typeface="Century Gothic" panose="020B0502020202020204" pitchFamily="34" charset="0"/>
                        </a:rPr>
                        <a:t> Bina </a:t>
                      </a:r>
                      <a:r>
                        <a:rPr lang="en-US" sz="1100" baseline="0" dirty="0" err="1">
                          <a:solidFill>
                            <a:srgbClr val="0070C0"/>
                          </a:solidFill>
                          <a:latin typeface="Century Gothic" panose="020B0502020202020204" pitchFamily="34" charset="0"/>
                        </a:rPr>
                        <a:t>Adwil</a:t>
                      </a:r>
                      <a:r>
                        <a:rPr lang="en-US" sz="1100" baseline="0" dirty="0">
                          <a:solidFill>
                            <a:srgbClr val="0070C0"/>
                          </a:solidFill>
                          <a:latin typeface="Century Gothic" panose="020B0502020202020204" pitchFamily="34" charset="0"/>
                        </a:rPr>
                        <a:t> </a:t>
                      </a:r>
                      <a:r>
                        <a:rPr lang="en-US" sz="1100" b="1" kern="1200" baseline="0" dirty="0">
                          <a:solidFill>
                            <a:srgbClr val="0070C0"/>
                          </a:solidFill>
                          <a:latin typeface="Century Gothic" panose="020B0502020202020204" pitchFamily="34" charset="0"/>
                          <a:ea typeface="+mn-ea"/>
                          <a:cs typeface="+mn-cs"/>
                        </a:rPr>
                        <a:t>(P</a:t>
                      </a:r>
                      <a:r>
                        <a:rPr lang="id-ID" sz="1100" b="1" kern="1200" baseline="0" dirty="0">
                          <a:solidFill>
                            <a:srgbClr val="0070C0"/>
                          </a:solidFill>
                          <a:latin typeface="Century Gothic" panose="020B0502020202020204" pitchFamily="34" charset="0"/>
                          <a:ea typeface="+mn-ea"/>
                          <a:cs typeface="+mn-cs"/>
                        </a:rPr>
                        <a:t>er</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24</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Juni</a:t>
                      </a:r>
                      <a:r>
                        <a:rPr lang="en-US" sz="1100" b="1" kern="1200" baseline="0" dirty="0">
                          <a:solidFill>
                            <a:srgbClr val="0070C0"/>
                          </a:solidFill>
                          <a:latin typeface="Century Gothic" panose="020B0502020202020204" pitchFamily="34" charset="0"/>
                          <a:ea typeface="+mn-ea"/>
                          <a:cs typeface="+mn-cs"/>
                        </a:rPr>
                        <a:t> 2019</a:t>
                      </a:r>
                      <a:r>
                        <a:rPr lang="en-US" sz="1100" baseline="0" dirty="0">
                          <a:solidFill>
                            <a:srgbClr val="0070C0"/>
                          </a:solidFill>
                          <a:latin typeface="Century Gothic" panose="020B0502020202020204" pitchFamily="34" charset="0"/>
                        </a:rPr>
                        <a:t>)</a:t>
                      </a:r>
                    </a:p>
                  </a:txBody>
                  <a:tcPr>
                    <a:noFill/>
                  </a:tcPr>
                </a:tc>
                <a:extLst>
                  <a:ext uri="{0D108BD9-81ED-4DB2-BD59-A6C34878D82A}">
                    <a16:rowId xmlns:a16="http://schemas.microsoft.com/office/drawing/2014/main" val="10000"/>
                  </a:ext>
                </a:extLst>
              </a:tr>
            </a:tbl>
          </a:graphicData>
        </a:graphic>
      </p:graphicFrame>
      <p:sp>
        <p:nvSpPr>
          <p:cNvPr id="195" name="TextBox 194">
            <a:extLst>
              <a:ext uri="{FF2B5EF4-FFF2-40B4-BE49-F238E27FC236}">
                <a16:creationId xmlns:a16="http://schemas.microsoft.com/office/drawing/2014/main" id="{AADE4F4A-996F-4A26-8939-E99312B5DCA8}"/>
              </a:ext>
            </a:extLst>
          </p:cNvPr>
          <p:cNvSpPr txBox="1"/>
          <p:nvPr/>
        </p:nvSpPr>
        <p:spPr>
          <a:xfrm>
            <a:off x="9805982" y="3557102"/>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4</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39</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8</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76</a:t>
            </a:r>
            <a:r>
              <a:rPr lang="en-US" sz="1600" b="1" dirty="0">
                <a:solidFill>
                  <a:srgbClr val="FF0000"/>
                </a:solidFill>
                <a:latin typeface="Century Gothic" panose="020B0502020202020204" pitchFamily="34" charset="0"/>
              </a:rPr>
              <a:t>%)</a:t>
            </a:r>
          </a:p>
        </p:txBody>
      </p:sp>
      <p:graphicFrame>
        <p:nvGraphicFramePr>
          <p:cNvPr id="67" name="Chart 66">
            <a:extLst>
              <a:ext uri="{FF2B5EF4-FFF2-40B4-BE49-F238E27FC236}">
                <a16:creationId xmlns:a16="http://schemas.microsoft.com/office/drawing/2014/main" id="{C8110541-2F5E-4283-96A5-12174DA8B221}"/>
              </a:ext>
            </a:extLst>
          </p:cNvPr>
          <p:cNvGraphicFramePr>
            <a:graphicFrameLocks/>
          </p:cNvGraphicFramePr>
          <p:nvPr>
            <p:extLst>
              <p:ext uri="{D42A27DB-BD31-4B8C-83A1-F6EECF244321}">
                <p14:modId xmlns:p14="http://schemas.microsoft.com/office/powerpoint/2010/main" val="2772646433"/>
              </p:ext>
            </p:extLst>
          </p:nvPr>
        </p:nvGraphicFramePr>
        <p:xfrm>
          <a:off x="3110832" y="2934369"/>
          <a:ext cx="2253916" cy="1711493"/>
        </p:xfrm>
        <a:graphic>
          <a:graphicData uri="http://schemas.openxmlformats.org/drawingml/2006/chart">
            <c:chart xmlns:c="http://schemas.openxmlformats.org/drawingml/2006/chart" xmlns:r="http://schemas.openxmlformats.org/officeDocument/2006/relationships" r:id="rId9"/>
          </a:graphicData>
        </a:graphic>
      </p:graphicFrame>
      <p:sp>
        <p:nvSpPr>
          <p:cNvPr id="70" name="Arrow: Right 69">
            <a:extLst>
              <a:ext uri="{FF2B5EF4-FFF2-40B4-BE49-F238E27FC236}">
                <a16:creationId xmlns:a16="http://schemas.microsoft.com/office/drawing/2014/main" id="{7C5AE51E-B317-4569-98FE-E11BEE68F1F4}"/>
              </a:ext>
            </a:extLst>
          </p:cNvPr>
          <p:cNvSpPr/>
          <p:nvPr/>
        </p:nvSpPr>
        <p:spPr>
          <a:xfrm rot="16200000">
            <a:off x="4031385" y="2863550"/>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C4593DCE-15CA-4B9F-886A-396F2E39C039}"/>
              </a:ext>
            </a:extLst>
          </p:cNvPr>
          <p:cNvSpPr>
            <a:spLocks noGrp="1"/>
          </p:cNvSpPr>
          <p:nvPr>
            <p:ph type="sldNum" sz="quarter" idx="12"/>
          </p:nvPr>
        </p:nvSpPr>
        <p:spPr/>
        <p:txBody>
          <a:bodyPr/>
          <a:lstStyle/>
          <a:p>
            <a:pPr defTabSz="685873"/>
            <a:fld id="{2D874C5E-35EF-4033-9997-0350DD4D4B3F}" type="slidenum">
              <a:rPr lang="id-ID" altLang="en-US" smtClean="0"/>
              <a:pPr defTabSz="685873"/>
              <a:t>2</a:t>
            </a:fld>
            <a:endParaRPr lang="id-ID" altLang="en-US"/>
          </a:p>
        </p:txBody>
      </p:sp>
      <p:sp>
        <p:nvSpPr>
          <p:cNvPr id="71" name="TextBox 70">
            <a:extLst>
              <a:ext uri="{FF2B5EF4-FFF2-40B4-BE49-F238E27FC236}">
                <a16:creationId xmlns:a16="http://schemas.microsoft.com/office/drawing/2014/main" id="{DC6D29C3-5E54-461B-B7DA-BF490F6960E7}"/>
              </a:ext>
            </a:extLst>
          </p:cNvPr>
          <p:cNvSpPr txBox="1"/>
          <p:nvPr/>
        </p:nvSpPr>
        <p:spPr>
          <a:xfrm>
            <a:off x="4745166" y="4541032"/>
            <a:ext cx="820939" cy="461665"/>
          </a:xfrm>
          <a:prstGeom prst="rect">
            <a:avLst/>
          </a:prstGeom>
          <a:solidFill>
            <a:schemeClr val="accent1"/>
          </a:solidFill>
        </p:spPr>
        <p:txBody>
          <a:bodyPr wrap="square" rtlCol="0">
            <a:spAutoFit/>
          </a:bodyPr>
          <a:lstStyle/>
          <a:p>
            <a:pPr algn="ctr"/>
            <a:r>
              <a:rPr lang="id-ID" sz="1200" b="1" dirty="0">
                <a:solidFill>
                  <a:schemeClr val="bg1"/>
                </a:solidFill>
                <a:latin typeface="Century Gothic" panose="020B0502020202020204" pitchFamily="34" charset="0"/>
              </a:rPr>
              <a:t>51</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87</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42</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35</a:t>
            </a:r>
            <a:r>
              <a:rPr lang="en-US" sz="1200" b="1" dirty="0">
                <a:solidFill>
                  <a:schemeClr val="bg1"/>
                </a:solidFill>
                <a:latin typeface="Century Gothic" panose="020B0502020202020204" pitchFamily="34" charset="0"/>
              </a:rPr>
              <a:t>%)</a:t>
            </a:r>
          </a:p>
        </p:txBody>
      </p:sp>
      <p:graphicFrame>
        <p:nvGraphicFramePr>
          <p:cNvPr id="74" name="Chart 73">
            <a:extLst>
              <a:ext uri="{FF2B5EF4-FFF2-40B4-BE49-F238E27FC236}">
                <a16:creationId xmlns:a16="http://schemas.microsoft.com/office/drawing/2014/main" id="{5A142B33-9394-4EFA-A27A-D7459EAEAFD4}"/>
              </a:ext>
            </a:extLst>
          </p:cNvPr>
          <p:cNvGraphicFramePr>
            <a:graphicFrameLocks/>
          </p:cNvGraphicFramePr>
          <p:nvPr>
            <p:extLst>
              <p:ext uri="{D42A27DB-BD31-4B8C-83A1-F6EECF244321}">
                <p14:modId xmlns:p14="http://schemas.microsoft.com/office/powerpoint/2010/main" val="405829199"/>
              </p:ext>
            </p:extLst>
          </p:nvPr>
        </p:nvGraphicFramePr>
        <p:xfrm>
          <a:off x="6699024" y="2225060"/>
          <a:ext cx="4406743" cy="2613214"/>
        </p:xfrm>
        <a:graphic>
          <a:graphicData uri="http://schemas.openxmlformats.org/drawingml/2006/chart">
            <c:chart xmlns:c="http://schemas.openxmlformats.org/drawingml/2006/chart" xmlns:r="http://schemas.openxmlformats.org/officeDocument/2006/relationships" r:id="rId10"/>
          </a:graphicData>
        </a:graphic>
      </p:graphicFrame>
      <p:sp>
        <p:nvSpPr>
          <p:cNvPr id="73" name="Arrow: Right 72">
            <a:extLst>
              <a:ext uri="{FF2B5EF4-FFF2-40B4-BE49-F238E27FC236}">
                <a16:creationId xmlns:a16="http://schemas.microsoft.com/office/drawing/2014/main" id="{CEDAB617-33CF-47D7-A1EB-DB4CB852D000}"/>
              </a:ext>
            </a:extLst>
          </p:cNvPr>
          <p:cNvSpPr/>
          <p:nvPr/>
        </p:nvSpPr>
        <p:spPr>
          <a:xfrm rot="19746508">
            <a:off x="4726637" y="3191416"/>
            <a:ext cx="284313" cy="18189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2371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388044" y="3184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772409"/>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0" y="897497"/>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73572"/>
          </a:xfrm>
          <a:prstGeom prst="rect">
            <a:avLst/>
          </a:prstGeom>
          <a:noFill/>
        </p:spPr>
        <p:txBody>
          <a:bodyPr wrap="square" rtlCol="0">
            <a:spAutoFit/>
          </a:bodyPr>
          <a:lstStyle/>
          <a:p>
            <a:pPr algn="ctr">
              <a:lnSpc>
                <a:spcPts val="3000"/>
              </a:lnSpc>
            </a:pPr>
            <a:r>
              <a:rPr lang="en-US" altLang="en-US" sz="3000" b="1" dirty="0">
                <a:latin typeface="Garamond" panose="02020404030301010803" pitchFamily="18" charset="0"/>
                <a:ea typeface="Arial Unicode MS" panose="020B0604020202020204" pitchFamily="34" charset="-128"/>
                <a:cs typeface="Rod" panose="02030509050101010101" pitchFamily="49" charset="-79"/>
              </a:rPr>
              <a:t>CAPAIAN KINERJA STRATEGIS </a:t>
            </a:r>
          </a:p>
          <a:p>
            <a:pPr algn="ctr">
              <a:lnSpc>
                <a:spcPts val="3000"/>
              </a:lnSpc>
            </a:pPr>
            <a:r>
              <a:rPr lang="en-US" altLang="en-US" sz="3000" b="1" dirty="0" err="1">
                <a:latin typeface="Garamond" panose="02020404030301010803" pitchFamily="18" charset="0"/>
                <a:ea typeface="Arial Unicode MS" panose="020B0604020202020204" pitchFamily="34" charset="-128"/>
                <a:cs typeface="Rod" panose="02030509050101010101" pitchFamily="49" charset="-79"/>
              </a:rPr>
              <a:t>s.d</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 BULAN </a:t>
            </a:r>
            <a:r>
              <a:rPr lang="id-ID" altLang="en-US" sz="3000" b="1" dirty="0">
                <a:latin typeface="Garamond" panose="02020404030301010803" pitchFamily="18" charset="0"/>
                <a:ea typeface="Arial Unicode MS" panose="020B0604020202020204" pitchFamily="34" charset="-128"/>
                <a:cs typeface="Rod" panose="02030509050101010101" pitchFamily="49" charset="-79"/>
              </a:rPr>
              <a:t>JUNI </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2019</a:t>
            </a:r>
            <a:endParaRPr lang="id-ID" altLang="en-US" sz="30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40446" y="949332"/>
            <a:ext cx="12103929" cy="5909310"/>
          </a:xfrm>
          <a:prstGeom prst="rect">
            <a:avLst/>
          </a:prstGeom>
          <a:solidFill>
            <a:schemeClr val="accent6">
              <a:lumMod val="20000"/>
              <a:lumOff val="80000"/>
            </a:schemeClr>
          </a:solidFill>
        </p:spPr>
        <p:txBody>
          <a:bodyPr wrap="square">
            <a:spAutoFit/>
          </a:bodyPr>
          <a:lstStyle/>
          <a:p>
            <a:pPr marL="342900" lvl="0" indent="-342900">
              <a:buFont typeface="+mj-lt"/>
              <a:buAutoNum type="arabicPeriod"/>
            </a:pPr>
            <a:r>
              <a:rPr lang="en-US" sz="1400" dirty="0" err="1">
                <a:latin typeface="Adobe Caslon Pro" panose="0205050205050A020403" pitchFamily="18" charset="0"/>
              </a:rPr>
              <a:t>Penegasan</a:t>
            </a:r>
            <a:r>
              <a:rPr lang="en-US" sz="1400" dirty="0">
                <a:latin typeface="Adobe Caslon Pro" panose="0205050205050A020403" pitchFamily="18" charset="0"/>
              </a:rPr>
              <a:t> </a:t>
            </a:r>
            <a:r>
              <a:rPr lang="id-ID" sz="1400" dirty="0">
                <a:latin typeface="Adobe Caslon Pro" panose="0205050205050A020403" pitchFamily="18" charset="0"/>
              </a:rPr>
              <a:t>15 Segmen Batas Daerah Provinsi</a:t>
            </a:r>
            <a:r>
              <a:rPr lang="en-US" sz="1400" dirty="0">
                <a:latin typeface="Adobe Caslon Pro" panose="0205050205050A020403" pitchFamily="18" charset="0"/>
              </a:rPr>
              <a:t> dan </a:t>
            </a:r>
            <a:r>
              <a:rPr lang="id-ID" sz="1400" dirty="0">
                <a:latin typeface="Adobe Caslon Pro" panose="0205050205050A020403" pitchFamily="18" charset="0"/>
              </a:rPr>
              <a:t>Kabupaten</a:t>
            </a:r>
            <a:r>
              <a:rPr lang="en-US" sz="1400" dirty="0">
                <a:latin typeface="Adobe Caslon Pro" panose="0205050205050A020403" pitchFamily="18" charset="0"/>
              </a:rPr>
              <a:t>/</a:t>
            </a:r>
            <a:r>
              <a:rPr lang="id-ID" sz="1400" dirty="0">
                <a:latin typeface="Adobe Caslon Pro" panose="0205050205050A020403" pitchFamily="18" charset="0"/>
              </a:rPr>
              <a:t>Kota yang ditetapkan dengan 15 Permendagri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Satu </a:t>
            </a:r>
            <a:r>
              <a:rPr lang="en-US" sz="1400" dirty="0" err="1">
                <a:latin typeface="Adobe Caslon Pro" panose="0205050205050A020403" pitchFamily="18" charset="0"/>
              </a:rPr>
              <a:t>Pintu</a:t>
            </a:r>
            <a:r>
              <a:rPr lang="en-US" sz="1400" dirty="0">
                <a:latin typeface="Adobe Caslon Pro" panose="0205050205050A020403" pitchFamily="18" charset="0"/>
              </a:rPr>
              <a:t> (PTSP) Prima di 31 </a:t>
            </a:r>
            <a:r>
              <a:rPr lang="en-US" sz="1400" dirty="0" err="1">
                <a:latin typeface="Adobe Caslon Pro" panose="0205050205050A020403" pitchFamily="18" charset="0"/>
              </a:rPr>
              <a:t>Kab</a:t>
            </a:r>
            <a:r>
              <a:rPr lang="en-US" sz="1400" dirty="0">
                <a:latin typeface="Adobe Caslon Pro" panose="0205050205050A020403" pitchFamily="18" charset="0"/>
              </a:rPr>
              <a:t>/Kota;</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a:t>
            </a:r>
            <a:r>
              <a:rPr lang="en-US" sz="1400" dirty="0" err="1">
                <a:latin typeface="Adobe Caslon Pro" panose="0205050205050A020403" pitchFamily="18" charset="0"/>
              </a:rPr>
              <a:t>Kecamatan</a:t>
            </a:r>
            <a:r>
              <a:rPr lang="en-US" sz="1400" dirty="0">
                <a:latin typeface="Adobe Caslon Pro" panose="0205050205050A020403" pitchFamily="18" charset="0"/>
              </a:rPr>
              <a:t> (PATEN) di </a:t>
            </a:r>
            <a:r>
              <a:rPr lang="id-ID" sz="1400" dirty="0">
                <a:latin typeface="Adobe Caslon Pro" panose="0205050205050A020403" pitchFamily="18" charset="0"/>
              </a:rPr>
              <a:t>368</a:t>
            </a:r>
            <a:r>
              <a:rPr lang="en-US" sz="1400" dirty="0">
                <a:latin typeface="Adobe Caslon Pro" panose="0205050205050A020403" pitchFamily="18" charset="0"/>
              </a:rPr>
              <a:t> </a:t>
            </a:r>
            <a:r>
              <a:rPr lang="en-US" sz="1400" dirty="0" err="1">
                <a:latin typeface="Adobe Caslon Pro" panose="0205050205050A020403" pitchFamily="18" charset="0"/>
              </a:rPr>
              <a:t>Kab</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Persidangan</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15 KK/JKK </a:t>
            </a:r>
            <a:r>
              <a:rPr lang="en-US" sz="1400" dirty="0" err="1">
                <a:latin typeface="Adobe Caslon Pro" panose="0205050205050A020403" pitchFamily="18" charset="0"/>
              </a:rPr>
              <a:t>Sekber</a:t>
            </a:r>
            <a:r>
              <a:rPr lang="en-US" sz="1400" dirty="0">
                <a:latin typeface="Adobe Caslon Pro" panose="0205050205050A020403" pitchFamily="18" charset="0"/>
              </a:rPr>
              <a:t> </a:t>
            </a:r>
            <a:r>
              <a:rPr lang="en-US" sz="1400" dirty="0" err="1">
                <a:latin typeface="Adobe Caslon Pro" panose="0205050205050A020403" pitchFamily="18" charset="0"/>
              </a:rPr>
              <a:t>Sosek</a:t>
            </a:r>
            <a:r>
              <a:rPr lang="en-US" sz="1400" dirty="0">
                <a:latin typeface="Adobe Caslon Pro" panose="0205050205050A020403" pitchFamily="18" charset="0"/>
              </a:rPr>
              <a:t> </a:t>
            </a:r>
            <a:r>
              <a:rPr lang="en-US" sz="1400" dirty="0" err="1">
                <a:latin typeface="Adobe Caslon Pro" panose="0205050205050A020403" pitchFamily="18" charset="0"/>
              </a:rPr>
              <a:t>Malindo</a:t>
            </a:r>
            <a:r>
              <a:rPr lang="en-US" sz="1400" dirty="0">
                <a:latin typeface="Adobe Caslon Pro" panose="0205050205050A020403" pitchFamily="18" charset="0"/>
              </a:rPr>
              <a:t> RI Malaysia di </a:t>
            </a:r>
            <a:r>
              <a:rPr lang="en-US" sz="1400" dirty="0" err="1">
                <a:latin typeface="Adobe Caslon Pro" panose="0205050205050A020403" pitchFamily="18" charset="0"/>
              </a:rPr>
              <a:t>Tanjung</a:t>
            </a:r>
            <a:r>
              <a:rPr lang="en-US" sz="1400" dirty="0">
                <a:latin typeface="Adobe Caslon Pro" panose="0205050205050A020403" pitchFamily="18" charset="0"/>
              </a:rPr>
              <a:t> Pinang </a:t>
            </a:r>
            <a:r>
              <a:rPr lang="en-US" sz="1400" dirty="0" err="1">
                <a:latin typeface="Adobe Caslon Pro" panose="0205050205050A020403" pitchFamily="18" charset="0"/>
              </a:rPr>
              <a:t>Provinsi</a:t>
            </a:r>
            <a:r>
              <a:rPr lang="en-US" sz="1400" dirty="0">
                <a:latin typeface="Adobe Caslon Pro" panose="0205050205050A020403" pitchFamily="18" charset="0"/>
              </a:rPr>
              <a:t> </a:t>
            </a:r>
            <a:r>
              <a:rPr lang="en-US" sz="1400" dirty="0" err="1">
                <a:latin typeface="Adobe Caslon Pro" panose="0205050205050A020403" pitchFamily="18" charset="0"/>
              </a:rPr>
              <a:t>Kepulauan</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Sistem</a:t>
            </a:r>
            <a:r>
              <a:rPr lang="en-US" sz="1400" dirty="0">
                <a:latin typeface="Adobe Caslon Pro" panose="0205050205050A020403" pitchFamily="18" charset="0"/>
              </a:rPr>
              <a:t> e-</a:t>
            </a:r>
            <a:r>
              <a:rPr lang="en-US" sz="1400" dirty="0" err="1">
                <a:latin typeface="Adobe Caslon Pro" panose="0205050205050A020403" pitchFamily="18" charset="0"/>
              </a:rPr>
              <a:t>monev</a:t>
            </a:r>
            <a:r>
              <a:rPr lang="en-US" sz="1400" dirty="0">
                <a:latin typeface="Adobe Caslon Pro" panose="0205050205050A020403" pitchFamily="18" charset="0"/>
              </a:rPr>
              <a:t> PTSP yang </a:t>
            </a:r>
            <a:r>
              <a:rPr lang="en-US" sz="1400" dirty="0" err="1">
                <a:latin typeface="Adobe Caslon Pro" panose="0205050205050A020403" pitchFamily="18" charset="0"/>
              </a:rPr>
              <a:t>terintegrasi</a:t>
            </a:r>
            <a:r>
              <a:rPr lang="en-US" sz="1400" dirty="0">
                <a:latin typeface="Adobe Caslon Pro" panose="0205050205050A020403" pitchFamily="18" charset="0"/>
              </a:rPr>
              <a:t> di 8 </a:t>
            </a:r>
            <a:r>
              <a:rPr lang="en-US" sz="1400" dirty="0" err="1">
                <a:latin typeface="Adobe Caslon Pro" panose="0205050205050A020403" pitchFamily="18" charset="0"/>
              </a:rPr>
              <a:t>Provinsi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Kerja</a:t>
            </a:r>
            <a:r>
              <a:rPr lang="en-US" sz="1400" dirty="0">
                <a:latin typeface="Adobe Caslon Pro" panose="0205050205050A020403" pitchFamily="18" charset="0"/>
              </a:rPr>
              <a:t> Nasional </a:t>
            </a:r>
            <a:r>
              <a:rPr lang="en-US" sz="1400" dirty="0" err="1">
                <a:latin typeface="Adobe Caslon Pro" panose="0205050205050A020403" pitchFamily="18" charset="0"/>
              </a:rPr>
              <a:t>Pembekalan</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Trantibumlinmas</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Pemilu</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s.d</a:t>
            </a:r>
            <a:r>
              <a:rPr lang="en-US" sz="1400" dirty="0">
                <a:latin typeface="Adobe Caslon Pro" panose="0205050205050A020403" pitchFamily="18" charset="0"/>
              </a:rPr>
              <a:t> 31 </a:t>
            </a:r>
            <a:r>
              <a:rPr lang="en-US" sz="1400" dirty="0" err="1">
                <a:latin typeface="Adobe Caslon Pro" panose="0205050205050A020403" pitchFamily="18" charset="0"/>
              </a:rPr>
              <a:t>Januari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dan </a:t>
            </a:r>
            <a:r>
              <a:rPr lang="en-US" sz="1400" dirty="0" err="1">
                <a:latin typeface="Adobe Caslon Pro" panose="0205050205050A020403" pitchFamily="18" charset="0"/>
              </a:rPr>
              <a:t>Pembahasan</a:t>
            </a:r>
            <a:r>
              <a:rPr lang="en-US" sz="1400" dirty="0">
                <a:latin typeface="Adobe Caslon Pro" panose="0205050205050A020403" pitchFamily="18" charset="0"/>
              </a:rPr>
              <a:t> </a:t>
            </a:r>
            <a:r>
              <a:rPr lang="en-US" sz="1400" dirty="0" err="1">
                <a:latin typeface="Adobe Caslon Pro" panose="0205050205050A020403" pitchFamily="18" charset="0"/>
              </a:rPr>
              <a:t>Pedoman</a:t>
            </a:r>
            <a:r>
              <a:rPr lang="en-US" sz="1400" dirty="0">
                <a:latin typeface="Adobe Caslon Pro" panose="0205050205050A020403" pitchFamily="18" charset="0"/>
              </a:rPr>
              <a:t> </a:t>
            </a:r>
            <a:r>
              <a:rPr lang="en-US" sz="1400" dirty="0" err="1">
                <a:latin typeface="Adobe Caslon Pro" panose="0205050205050A020403" pitchFamily="18" charset="0"/>
              </a:rPr>
              <a:t>Formasi</a:t>
            </a:r>
            <a:r>
              <a:rPr lang="en-US" sz="1400" dirty="0">
                <a:latin typeface="Adobe Caslon Pro" panose="0205050205050A020403" pitchFamily="18" charset="0"/>
              </a:rPr>
              <a:t> </a:t>
            </a:r>
            <a:r>
              <a:rPr lang="en-US" sz="1400" dirty="0" err="1">
                <a:latin typeface="Adobe Caslon Pro" panose="0205050205050A020403" pitchFamily="18" charset="0"/>
              </a:rPr>
              <a:t>Jabatan</a:t>
            </a:r>
            <a:r>
              <a:rPr lang="en-US" sz="1400" dirty="0">
                <a:latin typeface="Adobe Caslon Pro" panose="0205050205050A020403" pitchFamily="18" charset="0"/>
              </a:rPr>
              <a:t> </a:t>
            </a:r>
            <a:r>
              <a:rPr lang="en-US" sz="1400" dirty="0" err="1">
                <a:latin typeface="Adobe Caslon Pro" panose="0205050205050A020403" pitchFamily="18" charset="0"/>
              </a:rPr>
              <a:t>Fungsional</a:t>
            </a:r>
            <a:r>
              <a:rPr lang="en-US" sz="1400" dirty="0">
                <a:latin typeface="Adobe Caslon Pro" panose="0205050205050A020403" pitchFamily="18" charset="0"/>
              </a:rPr>
              <a:t> </a:t>
            </a:r>
            <a:r>
              <a:rPr lang="en-US" sz="1400" dirty="0" err="1">
                <a:latin typeface="Adobe Caslon Pro" panose="0205050205050A020403" pitchFamily="18" charset="0"/>
              </a:rPr>
              <a:t>Polisi</a:t>
            </a:r>
            <a:r>
              <a:rPr lang="en-US" sz="1400" dirty="0">
                <a:latin typeface="Adobe Caslon Pro" panose="0205050205050A020403" pitchFamily="18" charset="0"/>
              </a:rPr>
              <a:t> </a:t>
            </a:r>
            <a:r>
              <a:rPr lang="en-US" sz="1400" dirty="0" err="1">
                <a:latin typeface="Adobe Caslon Pro" panose="0205050205050A020403" pitchFamily="18" charset="0"/>
              </a:rPr>
              <a:t>Pamong</a:t>
            </a:r>
            <a:r>
              <a:rPr lang="en-US" sz="1400" dirty="0">
                <a:latin typeface="Adobe Caslon Pro" panose="0205050205050A020403" pitchFamily="18" charset="0"/>
              </a:rPr>
              <a:t> </a:t>
            </a:r>
            <a:r>
              <a:rPr lang="en-US" sz="1400" dirty="0" err="1">
                <a:latin typeface="Adobe Caslon Pro" panose="0205050205050A020403" pitchFamily="18" charset="0"/>
              </a:rPr>
              <a:t>Praja</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Februari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penandatanganan</a:t>
            </a:r>
            <a:r>
              <a:rPr lang="en-US" sz="1400" dirty="0">
                <a:latin typeface="Adobe Caslon Pro" panose="0205050205050A020403" pitchFamily="18" charset="0"/>
              </a:rPr>
              <a:t> Nota </a:t>
            </a:r>
            <a:r>
              <a:rPr lang="en-US" sz="1400" dirty="0" err="1">
                <a:latin typeface="Adobe Caslon Pro" panose="0205050205050A020403" pitchFamily="18" charset="0"/>
              </a:rPr>
              <a:t>Kesepahaman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a:t>
            </a:r>
            <a:r>
              <a:rPr lang="en-US" sz="1400" dirty="0" err="1">
                <a:latin typeface="Adobe Caslon Pro" panose="0205050205050A020403" pitchFamily="18" charset="0"/>
              </a:rPr>
              <a:t>Ditjen</a:t>
            </a:r>
            <a:r>
              <a:rPr lang="en-US" sz="1400" dirty="0">
                <a:latin typeface="Adobe Caslon Pro" panose="0205050205050A020403" pitchFamily="18" charset="0"/>
              </a:rPr>
              <a:t> Bina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Kewilayahan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Institut</a:t>
            </a:r>
            <a:r>
              <a:rPr lang="en-US" sz="1400" dirty="0">
                <a:latin typeface="Adobe Caslon Pro" panose="0205050205050A020403" pitchFamily="18" charset="0"/>
              </a:rPr>
              <a:t> </a:t>
            </a:r>
            <a:r>
              <a:rPr lang="en-US" sz="1400" dirty="0" err="1">
                <a:latin typeface="Adobe Caslon Pro" panose="0205050205050A020403" pitchFamily="18" charset="0"/>
              </a:rPr>
              <a:t>Otonomi</a:t>
            </a:r>
            <a:r>
              <a:rPr lang="en-US" sz="1400" dirty="0">
                <a:latin typeface="Adobe Caslon Pro" panose="0205050205050A020403" pitchFamily="18" charset="0"/>
              </a:rPr>
              <a:t> Daerah (</a:t>
            </a:r>
            <a:r>
              <a:rPr lang="en-US" sz="1400" dirty="0" err="1">
                <a:latin typeface="Adobe Caslon Pro" panose="0205050205050A020403" pitchFamily="18" charset="0"/>
              </a:rPr>
              <a:t>i-Otda</a:t>
            </a:r>
            <a:r>
              <a:rPr lang="en-US" sz="1400" dirty="0">
                <a:latin typeface="Adobe Caslon Pro" panose="0205050205050A020403" pitchFamily="18" charset="0"/>
              </a:rPr>
              <a:t>) </a:t>
            </a:r>
            <a:r>
              <a:rPr lang="en-US" sz="1400" dirty="0" err="1">
                <a:latin typeface="Adobe Caslon Pro" panose="0205050205050A020403" pitchFamily="18" charset="0"/>
              </a:rPr>
              <a:t>terkait</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Fasilitasi</a:t>
            </a:r>
            <a:r>
              <a:rPr lang="en-US" sz="1400" dirty="0">
                <a:latin typeface="Adobe Caslon Pro" panose="0205050205050A020403" pitchFamily="18" charset="0"/>
              </a:rPr>
              <a:t> </a:t>
            </a:r>
            <a:r>
              <a:rPr lang="en-US" sz="1400" dirty="0" err="1">
                <a:latin typeface="Adobe Caslon Pro" panose="0205050205050A020403" pitchFamily="18" charset="0"/>
              </a:rPr>
              <a:t>Pelatihan</a:t>
            </a:r>
            <a:r>
              <a:rPr lang="en-US" sz="1400" dirty="0">
                <a:latin typeface="Adobe Caslon Pro" panose="0205050205050A020403" pitchFamily="18" charset="0"/>
              </a:rPr>
              <a:t> </a:t>
            </a:r>
            <a:r>
              <a:rPr lang="en-US" sz="1400" dirty="0" err="1">
                <a:latin typeface="Adobe Caslon Pro" panose="0205050205050A020403" pitchFamily="18" charset="0"/>
              </a:rPr>
              <a:t>Pengelolaan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Pembangunan </a:t>
            </a:r>
            <a:r>
              <a:rPr lang="en-US" sz="1400" dirty="0" err="1">
                <a:latin typeface="Adobe Caslon Pro" panose="0205050205050A020403" pitchFamily="18" charset="0"/>
              </a:rPr>
              <a:t>Sarana</a:t>
            </a:r>
            <a:r>
              <a:rPr lang="en-US" sz="1400" dirty="0">
                <a:latin typeface="Adobe Caslon Pro" panose="0205050205050A020403" pitchFamily="18" charset="0"/>
              </a:rPr>
              <a:t> Dan </a:t>
            </a:r>
            <a:r>
              <a:rPr lang="en-US" sz="1400" dirty="0" err="1">
                <a:latin typeface="Adobe Caslon Pro" panose="0205050205050A020403" pitchFamily="18" charset="0"/>
              </a:rPr>
              <a:t>Prasarana</a:t>
            </a:r>
            <a:r>
              <a:rPr lang="en-US" sz="1400" dirty="0">
                <a:latin typeface="Adobe Caslon Pro" panose="0205050205050A020403" pitchFamily="18" charset="0"/>
              </a:rPr>
              <a:t>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Pemberdayaan</a:t>
            </a:r>
            <a:r>
              <a:rPr lang="en-US" sz="1400" dirty="0">
                <a:latin typeface="Adobe Caslon Pro" panose="0205050205050A020403" pitchFamily="18" charset="0"/>
              </a:rPr>
              <a:t> Masyarakat di </a:t>
            </a:r>
            <a:r>
              <a:rPr lang="en-US" sz="1400" dirty="0" err="1">
                <a:latin typeface="Adobe Caslon Pro" panose="0205050205050A020403" pitchFamily="18" charset="0"/>
              </a:rPr>
              <a:t>Kelurahan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4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Peringatan</a:t>
            </a:r>
            <a:r>
              <a:rPr lang="en-US" sz="1400" dirty="0">
                <a:latin typeface="Adobe Caslon Pro" panose="0205050205050A020403" pitchFamily="18" charset="0"/>
              </a:rPr>
              <a:t> HUT </a:t>
            </a:r>
            <a:r>
              <a:rPr lang="en-US" sz="1400" dirty="0" err="1">
                <a:latin typeface="Adobe Caslon Pro" panose="0205050205050A020403" pitchFamily="18" charset="0"/>
              </a:rPr>
              <a:t>Damkar</a:t>
            </a:r>
            <a:r>
              <a:rPr lang="en-US" sz="1400" dirty="0">
                <a:latin typeface="Adobe Caslon Pro" panose="0205050205050A020403" pitchFamily="18" charset="0"/>
              </a:rPr>
              <a:t> ke-100, Pol PP ke-69 dan </a:t>
            </a:r>
            <a:r>
              <a:rPr lang="en-US" sz="1400" dirty="0" err="1">
                <a:latin typeface="Adobe Caslon Pro" panose="0205050205050A020403" pitchFamily="18" charset="0"/>
              </a:rPr>
              <a:t>Linmas</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- 57 pada </a:t>
            </a:r>
            <a:r>
              <a:rPr lang="en-US" sz="1400" dirty="0" err="1">
                <a:latin typeface="Adobe Caslon Pro" panose="0205050205050A020403" pitchFamily="18" charset="0"/>
              </a:rPr>
              <a:t>tanggal</a:t>
            </a:r>
            <a:r>
              <a:rPr lang="en-US" sz="1400" dirty="0">
                <a:latin typeface="Adobe Caslon Pro" panose="0205050205050A020403" pitchFamily="18" charset="0"/>
              </a:rPr>
              <a:t> 1 </a:t>
            </a:r>
            <a:r>
              <a:rPr lang="en-US" sz="1400" dirty="0" err="1">
                <a:latin typeface="Adobe Caslon Pro" panose="0205050205050A020403" pitchFamily="18" charset="0"/>
              </a:rPr>
              <a:t>Maret</a:t>
            </a:r>
            <a:r>
              <a:rPr lang="en-US" sz="1400" dirty="0">
                <a:latin typeface="Adobe Caslon Pro" panose="0205050205050A020403" pitchFamily="18" charset="0"/>
              </a:rPr>
              <a:t> yang </a:t>
            </a:r>
            <a:r>
              <a:rPr lang="en-US" sz="1400" dirty="0" err="1">
                <a:latin typeface="Adobe Caslon Pro" panose="0205050205050A020403" pitchFamily="18" charset="0"/>
              </a:rPr>
              <a:t>dirangkaikan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a:t>
            </a:r>
            <a:r>
              <a:rPr lang="en-US" sz="1400" dirty="0" err="1">
                <a:latin typeface="Adobe Caslon Pro" panose="0205050205050A020403" pitchFamily="18" charset="0"/>
              </a:rPr>
              <a:t>pelaksanaan</a:t>
            </a:r>
            <a:r>
              <a:rPr lang="en-US" sz="1400" dirty="0">
                <a:latin typeface="Adobe Caslon Pro" panose="0205050205050A020403" pitchFamily="18" charset="0"/>
              </a:rPr>
              <a:t> </a:t>
            </a:r>
            <a:r>
              <a:rPr lang="en-US" sz="1400" i="1" dirty="0">
                <a:latin typeface="Adobe Caslon Pro" panose="0205050205050A020403" pitchFamily="18" charset="0"/>
              </a:rPr>
              <a:t>Skill Competition</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yang </a:t>
            </a:r>
            <a:r>
              <a:rPr lang="en-US" sz="1400" dirty="0" err="1">
                <a:latin typeface="Adobe Caslon Pro" panose="0205050205050A020403" pitchFamily="18" charset="0"/>
              </a:rPr>
              <a:t>diikuti</a:t>
            </a:r>
            <a:r>
              <a:rPr lang="en-US" sz="1400" dirty="0">
                <a:latin typeface="Adobe Caslon Pro" panose="0205050205050A020403" pitchFamily="18" charset="0"/>
              </a:rPr>
              <a:t> oleh 32 </a:t>
            </a:r>
            <a:r>
              <a:rPr lang="en-US" sz="1400" dirty="0" err="1">
                <a:latin typeface="Adobe Caslon Pro" panose="0205050205050A020403" pitchFamily="18" charset="0"/>
              </a:rPr>
              <a:t>perwakilan</a:t>
            </a:r>
            <a:r>
              <a:rPr lang="en-US" sz="1400" dirty="0">
                <a:latin typeface="Adobe Caslon Pro" panose="0205050205050A020403" pitchFamily="18" charset="0"/>
              </a:rPr>
              <a:t> </a:t>
            </a:r>
            <a:r>
              <a:rPr lang="en-US" sz="1400" dirty="0" err="1">
                <a:latin typeface="Adobe Caslon Pro" panose="0205050205050A020403" pitchFamily="18" charset="0"/>
              </a:rPr>
              <a:t>kabupaten</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 </a:t>
            </a:r>
            <a:r>
              <a:rPr lang="en-US" sz="1400" dirty="0" err="1">
                <a:latin typeface="Adobe Caslon Pro" panose="0205050205050A020403" pitchFamily="18" charset="0"/>
              </a:rPr>
              <a:t>Adapun</a:t>
            </a:r>
            <a:r>
              <a:rPr lang="en-US" sz="1400" dirty="0">
                <a:latin typeface="Adobe Caslon Pro" panose="0205050205050A020403" pitchFamily="18" charset="0"/>
              </a:rPr>
              <a:t> </a:t>
            </a:r>
            <a:r>
              <a:rPr lang="en-US" sz="1400" dirty="0" err="1">
                <a:latin typeface="Adobe Caslon Pro" panose="0205050205050A020403" pitchFamily="18" charset="0"/>
              </a:rPr>
              <a:t>jenis</a:t>
            </a:r>
            <a:r>
              <a:rPr lang="en-US" sz="1400" dirty="0">
                <a:latin typeface="Adobe Caslon Pro" panose="0205050205050A020403" pitchFamily="18" charset="0"/>
              </a:rPr>
              <a:t> </a:t>
            </a:r>
            <a:r>
              <a:rPr lang="en-US" sz="1400" dirty="0" err="1">
                <a:latin typeface="Adobe Caslon Pro" panose="0205050205050A020403" pitchFamily="18" charset="0"/>
              </a:rPr>
              <a:t>perlombaan</a:t>
            </a:r>
            <a:r>
              <a:rPr lang="en-US" sz="1400" dirty="0">
                <a:latin typeface="Adobe Caslon Pro" panose="0205050205050A020403" pitchFamily="18" charset="0"/>
              </a:rPr>
              <a:t> yang </a:t>
            </a:r>
            <a:r>
              <a:rPr lang="en-US" sz="1400" dirty="0" err="1">
                <a:latin typeface="Adobe Caslon Pro" panose="0205050205050A020403" pitchFamily="18" charset="0"/>
              </a:rPr>
              <a:t>dipertandingkan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lain Survival, Hose Laying, dan Ladder Pitching, </a:t>
            </a:r>
            <a:r>
              <a:rPr lang="en-US" sz="1400" dirty="0" err="1">
                <a:latin typeface="Adobe Caslon Pro" panose="0205050205050A020403" pitchFamily="18" charset="0"/>
              </a:rPr>
              <a:t>bertempat</a:t>
            </a:r>
            <a:r>
              <a:rPr lang="en-US" sz="1400" dirty="0">
                <a:latin typeface="Adobe Caslon Pro" panose="0205050205050A020403" pitchFamily="18" charset="0"/>
              </a:rPr>
              <a:t> di Kota </a:t>
            </a:r>
            <a:r>
              <a:rPr lang="en-US" sz="1400" dirty="0" err="1">
                <a:latin typeface="Adobe Caslon Pro" panose="0205050205050A020403" pitchFamily="18" charset="0"/>
              </a:rPr>
              <a:t>Pekanbaru</a:t>
            </a:r>
            <a:r>
              <a:rPr lang="en-US" sz="1400" dirty="0">
                <a:latin typeface="Adobe Caslon Pro" panose="0205050205050A020403" pitchFamily="18" charset="0"/>
              </a:rPr>
              <a:t> </a:t>
            </a:r>
            <a:r>
              <a:rPr lang="en-US" sz="1400" dirty="0" err="1">
                <a:latin typeface="Adobe Caslon Pro" panose="0205050205050A020403" pitchFamily="18" charset="0"/>
              </a:rPr>
              <a:t>Provinsi</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Nasional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untuk</a:t>
            </a:r>
            <a:r>
              <a:rPr lang="en-US" sz="1400" dirty="0">
                <a:latin typeface="Adobe Caslon Pro" panose="0205050205050A020403" pitchFamily="18" charset="0"/>
              </a:rPr>
              <a:t> </a:t>
            </a:r>
            <a:r>
              <a:rPr lang="en-US" sz="1400" dirty="0" err="1">
                <a:latin typeface="Adobe Caslon Pro" panose="0205050205050A020403" pitchFamily="18" charset="0"/>
              </a:rPr>
              <a:t>mengoptimalkan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melakukan</a:t>
            </a:r>
            <a:r>
              <a:rPr lang="en-US" sz="1400" dirty="0">
                <a:latin typeface="Adobe Caslon Pro" panose="0205050205050A020403" pitchFamily="18" charset="0"/>
              </a:rPr>
              <a:t> </a:t>
            </a:r>
            <a:r>
              <a:rPr lang="en-US" sz="1400" dirty="0" err="1">
                <a:latin typeface="Adobe Caslon Pro" panose="0205050205050A020403" pitchFamily="18" charset="0"/>
              </a:rPr>
              <a:t>Pembinaan</a:t>
            </a:r>
            <a:r>
              <a:rPr lang="en-US" sz="1400" dirty="0">
                <a:latin typeface="Adobe Caslon Pro" panose="0205050205050A020403" pitchFamily="18" charset="0"/>
              </a:rPr>
              <a:t> dan </a:t>
            </a:r>
            <a:r>
              <a:rPr lang="en-US" sz="1400" dirty="0" err="1">
                <a:latin typeface="Adobe Caslon Pro" panose="0205050205050A020403" pitchFamily="18" charset="0"/>
              </a:rPr>
              <a:t>Pengawasan</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Pemerintahan</a:t>
            </a:r>
            <a:r>
              <a:rPr lang="en-US" sz="1400" dirty="0">
                <a:latin typeface="Adobe Caslon Pro" panose="0205050205050A020403" pitchFamily="18" charset="0"/>
              </a:rPr>
              <a:t> di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Desa</a:t>
            </a:r>
            <a:r>
              <a:rPr lang="en-US" sz="1400" dirty="0">
                <a:latin typeface="Adobe Caslon Pro" panose="0205050205050A020403" pitchFamily="18" charset="0"/>
              </a:rPr>
              <a:t> </a:t>
            </a:r>
            <a:r>
              <a:rPr lang="en-US" sz="1400" dirty="0" err="1">
                <a:latin typeface="Adobe Caslon Pro" panose="0205050205050A020403" pitchFamily="18" charset="0"/>
              </a:rPr>
              <a:t>serta</a:t>
            </a:r>
            <a:r>
              <a:rPr lang="en-US" sz="1400" dirty="0">
                <a:latin typeface="Adobe Caslon Pro" panose="0205050205050A020403" pitchFamily="18" charset="0"/>
              </a:rPr>
              <a:t> </a:t>
            </a:r>
            <a:r>
              <a:rPr lang="en-US" sz="1400" dirty="0" err="1">
                <a:latin typeface="Adobe Caslon Pro" panose="0205050205050A020403" pitchFamily="18" charset="0"/>
              </a:rPr>
              <a:t>mengoptimakan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inovasi</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publik</a:t>
            </a:r>
            <a:r>
              <a:rPr lang="en-US" sz="1400" dirty="0">
                <a:latin typeface="Adobe Caslon Pro" panose="0205050205050A020403" pitchFamily="18" charset="0"/>
              </a:rPr>
              <a:t> </a:t>
            </a:r>
            <a:r>
              <a:rPr lang="en-US" sz="1400" dirty="0" err="1">
                <a:latin typeface="Adobe Caslon Pro" panose="0205050205050A020403" pitchFamily="18" charset="0"/>
              </a:rPr>
              <a:t>guna</a:t>
            </a:r>
            <a:r>
              <a:rPr lang="en-US" sz="1400" dirty="0">
                <a:latin typeface="Adobe Caslon Pro" panose="0205050205050A020403" pitchFamily="18" charset="0"/>
              </a:rPr>
              <a:t> </a:t>
            </a:r>
            <a:r>
              <a:rPr lang="en-US" sz="1400" dirty="0" err="1">
                <a:latin typeface="Adobe Caslon Pro" panose="0205050205050A020403" pitchFamily="18" charset="0"/>
              </a:rPr>
              <a:t>terciptanya</a:t>
            </a:r>
            <a:r>
              <a:rPr lang="en-US" sz="1400" dirty="0">
                <a:latin typeface="Adobe Caslon Pro" panose="0205050205050A020403" pitchFamily="18" charset="0"/>
              </a:rPr>
              <a:t> </a:t>
            </a:r>
            <a:r>
              <a:rPr lang="en-US" sz="1400" dirty="0" err="1">
                <a:latin typeface="Adobe Caslon Pro" panose="0205050205050A020403" pitchFamily="18" charset="0"/>
              </a:rPr>
              <a:t>pemerataan</a:t>
            </a:r>
            <a:r>
              <a:rPr lang="en-US" sz="1400" dirty="0">
                <a:latin typeface="Adobe Caslon Pro" panose="0205050205050A020403" pitchFamily="18" charset="0"/>
              </a:rPr>
              <a:t> </a:t>
            </a:r>
            <a:r>
              <a:rPr lang="en-US" sz="1400" dirty="0" err="1">
                <a:latin typeface="Adobe Caslon Pro" panose="0205050205050A020403" pitchFamily="18" charset="0"/>
              </a:rPr>
              <a:t>kesejahteraan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19 </a:t>
            </a:r>
            <a:r>
              <a:rPr lang="en-US" sz="1400" dirty="0" err="1">
                <a:latin typeface="Adobe Caslon Pro" panose="0205050205050A020403" pitchFamily="18" charset="0"/>
              </a:rPr>
              <a:t>s.d</a:t>
            </a:r>
            <a:r>
              <a:rPr lang="en-US" sz="1400" dirty="0">
                <a:latin typeface="Adobe Caslon Pro" panose="0205050205050A020403" pitchFamily="18" charset="0"/>
              </a:rPr>
              <a:t> 21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PP/PPNS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153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id-ID" sz="1400" dirty="0">
                <a:latin typeface="Adobe Caslon Pro" panose="0205050205050A020403" pitchFamily="18" charset="0"/>
              </a:rPr>
              <a:t> Penilai Angka Kredit</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68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Hak</a:t>
            </a:r>
            <a:r>
              <a:rPr lang="en-US" sz="1400" dirty="0">
                <a:latin typeface="Adobe Caslon Pro" panose="0205050205050A020403" pitchFamily="18" charset="0"/>
              </a:rPr>
              <a:t> </a:t>
            </a:r>
            <a:r>
              <a:rPr lang="en-US" sz="1400" dirty="0" err="1">
                <a:latin typeface="Adobe Caslon Pro" panose="0205050205050A020403" pitchFamily="18" charset="0"/>
              </a:rPr>
              <a:t>Asasi</a:t>
            </a:r>
            <a:r>
              <a:rPr lang="en-US" sz="1400" dirty="0">
                <a:latin typeface="Adobe Caslon Pro" panose="0205050205050A020403" pitchFamily="18" charset="0"/>
              </a:rPr>
              <a:t> </a:t>
            </a:r>
            <a:r>
              <a:rPr lang="en-US" sz="1400" dirty="0" err="1">
                <a:latin typeface="Adobe Caslon Pro" panose="0205050205050A020403" pitchFamily="18" charset="0"/>
              </a:rPr>
              <a:t>Manusia</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Intelijen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pejabat</a:t>
            </a:r>
            <a:r>
              <a:rPr lang="en-US" sz="1400" dirty="0">
                <a:latin typeface="Adobe Caslon Pro" panose="0205050205050A020403" pitchFamily="18" charset="0"/>
              </a:rPr>
              <a:t> PPNS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meningkatkan</a:t>
            </a:r>
            <a:r>
              <a:rPr lang="en-US" sz="1400" dirty="0">
                <a:latin typeface="Adobe Caslon Pro" panose="0205050205050A020403" pitchFamily="18" charset="0"/>
              </a:rPr>
              <a:t> </a:t>
            </a:r>
            <a:r>
              <a:rPr lang="en-US" sz="1400" dirty="0" err="1">
                <a:latin typeface="Adobe Caslon Pro" panose="0205050205050A020403" pitchFamily="18" charset="0"/>
              </a:rPr>
              <a:t>kemampuan</a:t>
            </a:r>
            <a:r>
              <a:rPr lang="en-US" sz="1400" dirty="0">
                <a:latin typeface="Adobe Caslon Pro" panose="0205050205050A020403" pitchFamily="18" charset="0"/>
              </a:rPr>
              <a:t> </a:t>
            </a:r>
            <a:r>
              <a:rPr lang="en-US" sz="1400" dirty="0" err="1">
                <a:latin typeface="Adobe Caslon Pro" panose="0205050205050A020403" pitchFamily="18" charset="0"/>
              </a:rPr>
              <a:t>penyelidikan</a:t>
            </a:r>
            <a:r>
              <a:rPr lang="en-US" sz="1400" dirty="0">
                <a:latin typeface="Adobe Caslon Pro" panose="0205050205050A020403" pitchFamily="18" charset="0"/>
              </a:rPr>
              <a:t> </a:t>
            </a:r>
            <a:r>
              <a:rPr lang="en-US" sz="1400" dirty="0" err="1">
                <a:latin typeface="Adobe Caslon Pro" panose="0205050205050A020403" pitchFamily="18" charset="0"/>
              </a:rPr>
              <a:t>pelanggaran</a:t>
            </a:r>
            <a:r>
              <a:rPr lang="en-US" sz="1400" dirty="0">
                <a:latin typeface="Adobe Caslon Pro" panose="0205050205050A020403" pitchFamily="18" charset="0"/>
              </a:rPr>
              <a:t> </a:t>
            </a:r>
            <a:r>
              <a:rPr lang="en-US" sz="1400" dirty="0" err="1">
                <a:latin typeface="Adobe Caslon Pro" panose="0205050205050A020403" pitchFamily="18" charset="0"/>
              </a:rPr>
              <a:t>Perda</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35 orang.</a:t>
            </a:r>
          </a:p>
          <a:p>
            <a:pPr marL="342900" lvl="0" indent="-342900">
              <a:buFont typeface="+mj-lt"/>
              <a:buAutoNum type="arabicPeriod" startAt="12"/>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500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8650" lvl="0" indent="-285750">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inspeksi</a:t>
            </a:r>
            <a:r>
              <a:rPr lang="en-US" sz="1400" dirty="0">
                <a:latin typeface="Adobe Caslon Pro" panose="0205050205050A020403" pitchFamily="18" charset="0"/>
              </a:rPr>
              <a:t> </a:t>
            </a:r>
            <a:r>
              <a:rPr lang="en-US" sz="1400" dirty="0" err="1">
                <a:latin typeface="Adobe Caslon Pro" panose="0205050205050A020403" pitchFamily="18" charset="0"/>
              </a:rPr>
              <a:t>proteksi</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wilayah</a:t>
            </a:r>
            <a:r>
              <a:rPr lang="en-US" sz="1400" dirty="0">
                <a:latin typeface="Adobe Caslon Pro" panose="0205050205050A020403" pitchFamily="18" charset="0"/>
              </a:rPr>
              <a:t> </a:t>
            </a:r>
            <a:r>
              <a:rPr lang="en-US" sz="1400" dirty="0" err="1">
                <a:latin typeface="Adobe Caslon Pro" panose="0205050205050A020403" pitchFamily="18" charset="0"/>
              </a:rPr>
              <a:t>perkotaan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Damkar</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8650" lvl="0" indent="-285750">
              <a:buFont typeface="Wingdings" panose="05000000000000000000" pitchFamily="2" charset="2"/>
              <a:buChar char="Ø"/>
            </a:pPr>
            <a:r>
              <a:rPr lang="en-US" sz="1400" dirty="0" err="1">
                <a:latin typeface="Adobe Caslon Pro" panose="0205050205050A020403" pitchFamily="18" charset="0"/>
              </a:rPr>
              <a:t>Pemantapan</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nasional</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300 orang;</a:t>
            </a:r>
          </a:p>
          <a:p>
            <a:pPr marL="628650" lvl="0" indent="-285750">
              <a:buFont typeface="Wingdings" panose="05000000000000000000" pitchFamily="2" charset="2"/>
              <a:buChar char="Ø"/>
            </a:pPr>
            <a:r>
              <a:rPr lang="en-US" sz="1400" i="1" dirty="0">
                <a:latin typeface="Adobe Caslon Pro" panose="0205050205050A020403" pitchFamily="18" charset="0"/>
              </a:rPr>
              <a:t>Skill </a:t>
            </a:r>
            <a:r>
              <a:rPr lang="en-US" sz="1400" i="1" dirty="0" err="1">
                <a:latin typeface="Adobe Caslon Pro" panose="0205050205050A020403" pitchFamily="18" charset="0"/>
              </a:rPr>
              <a:t>Competetion</a:t>
            </a:r>
            <a:r>
              <a:rPr lang="en-US" sz="1400" i="1" dirty="0">
                <a:latin typeface="Adobe Caslon Pro" panose="0205050205050A020403" pitchFamily="18" charset="0"/>
              </a:rPr>
              <a:t> </a:t>
            </a:r>
            <a:r>
              <a:rPr lang="en-US" sz="1400" dirty="0" err="1">
                <a:latin typeface="Adobe Caslon Pro" panose="0205050205050A020403" pitchFamily="18" charset="0"/>
              </a:rPr>
              <a:t>Petugas</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pencegahan</a:t>
            </a:r>
            <a:r>
              <a:rPr lang="en-US" sz="1400" dirty="0">
                <a:latin typeface="Adobe Caslon Pro" panose="0205050205050A020403" pitchFamily="18" charset="0"/>
              </a:rPr>
              <a:t> dan </a:t>
            </a:r>
            <a:r>
              <a:rPr lang="en-US" sz="1400" dirty="0" err="1">
                <a:latin typeface="Adobe Caslon Pro" panose="0205050205050A020403" pitchFamily="18" charset="0"/>
              </a:rPr>
              <a:t>penanggulangan</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150 orang.</a:t>
            </a:r>
          </a:p>
          <a:p>
            <a:pPr marL="628650" lvl="0" indent="-285750">
              <a:buFont typeface="Wingdings" panose="05000000000000000000" pitchFamily="2" charset="2"/>
              <a:buChar char="Ø"/>
            </a:pPr>
            <a:r>
              <a:rPr lang="id-ID" sz="1400" dirty="0">
                <a:latin typeface="Adobe Caslon Pro" panose="0205050205050A020403" pitchFamily="18" charset="0"/>
              </a:rPr>
              <a:t>Ditetapkannya Permendagri nomor 13 Tahun 2019 tentang Pakaian Dinas Aparatur Pemadam Kebakaran</a:t>
            </a:r>
            <a:r>
              <a:rPr lang="en-US" sz="1400" dirty="0">
                <a:latin typeface="Adobe Caslon Pro" panose="0205050205050A020403" pitchFamily="18" charset="0"/>
              </a:rPr>
              <a:t>.</a:t>
            </a:r>
          </a:p>
        </p:txBody>
      </p:sp>
      <p:sp>
        <p:nvSpPr>
          <p:cNvPr id="10" name="Slide Number Placeholder 9">
            <a:extLst>
              <a:ext uri="{FF2B5EF4-FFF2-40B4-BE49-F238E27FC236}">
                <a16:creationId xmlns:a16="http://schemas.microsoft.com/office/drawing/2014/main" id="{3888FADC-FC9C-4504-B600-3378D4775252}"/>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3</a:t>
            </a:fld>
            <a:endParaRPr lang="id-ID" altLang="id-ID"/>
          </a:p>
        </p:txBody>
      </p:sp>
    </p:spTree>
    <p:extLst>
      <p:ext uri="{BB962C8B-B14F-4D97-AF65-F5344CB8AC3E}">
        <p14:creationId xmlns:p14="http://schemas.microsoft.com/office/powerpoint/2010/main" val="1837296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C18152-B3E0-4B9C-BBB4-7AD9589944ED}"/>
              </a:ext>
            </a:extLst>
          </p:cNvPr>
          <p:cNvPicPr>
            <a:picLocks noChangeAspect="1" noChangeArrowheads="1"/>
          </p:cNvPicPr>
          <p:nvPr/>
        </p:nvPicPr>
        <p:blipFill>
          <a:blip r:embed="rId3"/>
          <a:srcRect/>
          <a:stretch>
            <a:fillRect/>
          </a:stretch>
        </p:blipFill>
        <p:spPr bwMode="auto">
          <a:xfrm>
            <a:off x="120397" y="55989"/>
            <a:ext cx="690344" cy="647017"/>
          </a:xfrm>
          <a:prstGeom prst="rect">
            <a:avLst/>
          </a:prstGeom>
          <a:noFill/>
          <a:ln w="9525">
            <a:noFill/>
            <a:miter lim="800000"/>
            <a:headEnd/>
            <a:tailEnd/>
          </a:ln>
        </p:spPr>
      </p:pic>
      <p:sp>
        <p:nvSpPr>
          <p:cNvPr id="6" name="Parallelogram 5">
            <a:extLst>
              <a:ext uri="{FF2B5EF4-FFF2-40B4-BE49-F238E27FC236}">
                <a16:creationId xmlns:a16="http://schemas.microsoft.com/office/drawing/2014/main" id="{AA799C62-C342-41C5-9C2F-914212404FD7}"/>
              </a:ext>
            </a:extLst>
          </p:cNvPr>
          <p:cNvSpPr/>
          <p:nvPr/>
        </p:nvSpPr>
        <p:spPr>
          <a:xfrm>
            <a:off x="81479" y="753339"/>
            <a:ext cx="12023002" cy="145240"/>
          </a:xfrm>
          <a:prstGeom prst="parallelogram">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2BC4FCF-DCC4-4BB9-AA4F-D6AAB7A0CA41}"/>
              </a:ext>
            </a:extLst>
          </p:cNvPr>
          <p:cNvSpPr/>
          <p:nvPr/>
        </p:nvSpPr>
        <p:spPr>
          <a:xfrm>
            <a:off x="10292723" y="193930"/>
            <a:ext cx="1888379" cy="405368"/>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1000" dirty="0" err="1">
                <a:solidFill>
                  <a:srgbClr val="0070C0"/>
                </a:solidFill>
                <a:latin typeface="Aharoni" panose="02010803020104030203" pitchFamily="2" charset="-79"/>
                <a:cs typeface="Aharoni" panose="02010803020104030203" pitchFamily="2" charset="-79"/>
              </a:rPr>
              <a:t>Ditjen</a:t>
            </a:r>
            <a:r>
              <a:rPr lang="en-US" sz="1000" dirty="0">
                <a:solidFill>
                  <a:srgbClr val="0070C0"/>
                </a:solidFill>
                <a:latin typeface="Aharoni" panose="02010803020104030203" pitchFamily="2" charset="-79"/>
                <a:cs typeface="Aharoni" panose="02010803020104030203" pitchFamily="2" charset="-79"/>
              </a:rPr>
              <a:t> Bina </a:t>
            </a:r>
          </a:p>
          <a:p>
            <a:pPr algn="just"/>
            <a:r>
              <a:rPr lang="en-US" sz="1000" dirty="0" err="1">
                <a:solidFill>
                  <a:srgbClr val="0070C0"/>
                </a:solidFill>
                <a:latin typeface="Aharoni" panose="02010803020104030203" pitchFamily="2" charset="-79"/>
                <a:cs typeface="Aharoni" panose="02010803020104030203" pitchFamily="2" charset="-79"/>
              </a:rPr>
              <a:t>Administrasi</a:t>
            </a:r>
            <a:r>
              <a:rPr lang="en-US" sz="1000" dirty="0">
                <a:solidFill>
                  <a:srgbClr val="0070C0"/>
                </a:solidFill>
                <a:latin typeface="Aharoni" panose="02010803020104030203" pitchFamily="2" charset="-79"/>
                <a:cs typeface="Aharoni" panose="02010803020104030203" pitchFamily="2" charset="-79"/>
              </a:rPr>
              <a:t> </a:t>
            </a:r>
            <a:r>
              <a:rPr lang="en-US" sz="1000" dirty="0" err="1">
                <a:solidFill>
                  <a:srgbClr val="0070C0"/>
                </a:solidFill>
                <a:latin typeface="Aharoni" panose="02010803020104030203" pitchFamily="2" charset="-79"/>
                <a:cs typeface="Aharoni" panose="02010803020104030203" pitchFamily="2" charset="-79"/>
              </a:rPr>
              <a:t>Kewilayahan</a:t>
            </a:r>
            <a:endParaRPr lang="en-US" sz="1000" dirty="0">
              <a:solidFill>
                <a:srgbClr val="0070C0"/>
              </a:solidFill>
              <a:latin typeface="Aharoni" panose="02010803020104030203" pitchFamily="2" charset="-79"/>
              <a:cs typeface="Aharoni" panose="02010803020104030203" pitchFamily="2" charset="-79"/>
            </a:endParaRPr>
          </a:p>
        </p:txBody>
      </p:sp>
      <p:cxnSp>
        <p:nvCxnSpPr>
          <p:cNvPr id="11" name="Straight Connector 10">
            <a:extLst>
              <a:ext uri="{FF2B5EF4-FFF2-40B4-BE49-F238E27FC236}">
                <a16:creationId xmlns:a16="http://schemas.microsoft.com/office/drawing/2014/main" id="{DFE7EAAA-DCAC-40B8-AA5D-4AF26ECAE8BE}"/>
              </a:ext>
            </a:extLst>
          </p:cNvPr>
          <p:cNvCxnSpPr>
            <a:cxnSpLocks/>
          </p:cNvCxnSpPr>
          <p:nvPr/>
        </p:nvCxnSpPr>
        <p:spPr>
          <a:xfrm>
            <a:off x="12039770" y="193930"/>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7" name="TextBox 28">
            <a:extLst>
              <a:ext uri="{FF2B5EF4-FFF2-40B4-BE49-F238E27FC236}">
                <a16:creationId xmlns:a16="http://schemas.microsoft.com/office/drawing/2014/main" id="{AAA5CFE8-909B-4086-893A-728F07B5CCDB}"/>
              </a:ext>
            </a:extLst>
          </p:cNvPr>
          <p:cNvSpPr txBox="1">
            <a:spLocks noChangeArrowheads="1"/>
          </p:cNvSpPr>
          <p:nvPr/>
        </p:nvSpPr>
        <p:spPr bwMode="auto">
          <a:xfrm>
            <a:off x="2848023" y="2899868"/>
            <a:ext cx="6355160" cy="1193275"/>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lvl1pPr eaLnBrk="0" hangingPunct="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eaLnBrk="0" hangingPunct="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eaLnBrk="0" hangingPunct="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n-US" sz="2400" b="1" dirty="0">
                <a:latin typeface="Century Gothic" panose="020B0502020202020204" pitchFamily="34" charset="0"/>
              </a:rPr>
              <a:t>CAPAIAN </a:t>
            </a:r>
            <a:r>
              <a:rPr lang="id-ID" sz="2400" b="1" dirty="0">
                <a:latin typeface="Century Gothic" panose="020B0502020202020204" pitchFamily="34" charset="0"/>
              </a:rPr>
              <a:t>4 TAHUN </a:t>
            </a:r>
            <a:r>
              <a:rPr lang="en-US" sz="2400" b="1" dirty="0">
                <a:latin typeface="Century Gothic" panose="020B0502020202020204" pitchFamily="34" charset="0"/>
              </a:rPr>
              <a:t>PROGRAM UNGGULAN </a:t>
            </a:r>
          </a:p>
          <a:p>
            <a:pPr algn="just">
              <a:buNone/>
            </a:pPr>
            <a:r>
              <a:rPr lang="en-US" sz="2400" b="1" dirty="0">
                <a:latin typeface="Century Gothic" panose="020B0502020202020204" pitchFamily="34" charset="0"/>
              </a:rPr>
              <a:t>DITJEN BINA ADMINISTRASI KEWILAYAHAN</a:t>
            </a:r>
          </a:p>
          <a:p>
            <a:pPr eaLnBrk="1" hangingPunct="1">
              <a:lnSpc>
                <a:spcPct val="100000"/>
              </a:lnSpc>
              <a:spcBef>
                <a:spcPct val="0"/>
              </a:spcBef>
              <a:buFontTx/>
              <a:buNone/>
            </a:pPr>
            <a:endParaRPr lang="en-US" altLang="en-US" sz="2001" b="1"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F44EFA11-3A70-42C2-9255-5B422E121A93}"/>
              </a:ext>
            </a:extLst>
          </p:cNvPr>
          <p:cNvSpPr>
            <a:spLocks noGrp="1"/>
          </p:cNvSpPr>
          <p:nvPr>
            <p:ph type="sldNum" sz="quarter" idx="12"/>
          </p:nvPr>
        </p:nvSpPr>
        <p:spPr/>
        <p:txBody>
          <a:bodyPr/>
          <a:lstStyle/>
          <a:p>
            <a:pPr defTabSz="685873"/>
            <a:fld id="{2D874C5E-35EF-4033-9997-0350DD4D4B3F}" type="slidenum">
              <a:rPr lang="id-ID" altLang="en-US" smtClean="0"/>
              <a:pPr defTabSz="685873"/>
              <a:t>4</a:t>
            </a:fld>
            <a:endParaRPr lang="id-ID" altLang="en-US"/>
          </a:p>
        </p:txBody>
      </p:sp>
    </p:spTree>
    <p:extLst>
      <p:ext uri="{BB962C8B-B14F-4D97-AF65-F5344CB8AC3E}">
        <p14:creationId xmlns:p14="http://schemas.microsoft.com/office/powerpoint/2010/main" val="1820871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55238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4609706" cy="148319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25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2009 </a:t>
            </a:r>
            <a:r>
              <a:rPr lang="id-ID" sz="1000" dirty="0">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Publik</a:t>
            </a:r>
            <a:endParaRPr lang="en-US" sz="1000" dirty="0">
              <a:solidFill>
                <a:schemeClr val="tx1"/>
              </a:solidFill>
              <a:latin typeface="Century Gothic" panose="020B0502020202020204" pitchFamily="34" charset="0"/>
            </a:endParaRPr>
          </a:p>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97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a:t>
            </a:r>
            <a:r>
              <a:rPr lang="id-ID" sz="1000" dirty="0">
                <a:solidFill>
                  <a:schemeClr val="tx1"/>
                </a:solidFill>
                <a:latin typeface="Century Gothic" panose="020B0502020202020204" pitchFamily="34" charset="0"/>
              </a:rPr>
              <a:t>24 Tahun 2006 ttg Pedoman Penyelenggaraan </a:t>
            </a:r>
            <a:r>
              <a:rPr lang="en-US" sz="1000" dirty="0">
                <a:solidFill>
                  <a:schemeClr val="tx1"/>
                </a:solidFill>
                <a:latin typeface="Century Gothic" panose="020B0502020202020204" pitchFamily="34" charset="0"/>
              </a:rPr>
              <a:t>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100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Nomenklatur</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Dinas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Penanaman</a:t>
            </a:r>
            <a:r>
              <a:rPr lang="en-US" sz="1000" dirty="0">
                <a:solidFill>
                  <a:schemeClr val="tx1"/>
                </a:solidFill>
                <a:latin typeface="Century Gothic" panose="020B0502020202020204" pitchFamily="34" charset="0"/>
              </a:rPr>
              <a:t> Modal &amp;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Terpadu</a:t>
            </a:r>
            <a:r>
              <a:rPr lang="en-US" sz="1000" dirty="0">
                <a:solidFill>
                  <a:schemeClr val="tx1"/>
                </a:solidFill>
                <a:latin typeface="Century Gothic" panose="020B0502020202020204" pitchFamily="34" charset="0"/>
              </a:rPr>
              <a:t> Satu </a:t>
            </a:r>
            <a:r>
              <a:rPr lang="en-US" sz="1000" dirty="0" err="1">
                <a:solidFill>
                  <a:schemeClr val="tx1"/>
                </a:solidFill>
                <a:latin typeface="Century Gothic" panose="020B0502020202020204" pitchFamily="34" charset="0"/>
              </a:rPr>
              <a:t>Pintu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Provinsi</a:t>
            </a:r>
            <a:r>
              <a:rPr lang="en-US" sz="1000" dirty="0">
                <a:solidFill>
                  <a:schemeClr val="tx1"/>
                </a:solidFill>
                <a:latin typeface="Century Gothic" panose="020B0502020202020204" pitchFamily="34" charset="0"/>
              </a:rPr>
              <a:t> &amp;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/Kota.</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138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fi-FI" sz="1000" dirty="0">
                <a:solidFill>
                  <a:schemeClr val="tx1"/>
                </a:solidFill>
                <a:latin typeface="Century Gothic" panose="020B0502020202020204" pitchFamily="34" charset="0"/>
              </a:rPr>
              <a:t>Penyelenggaraan PTSP</a:t>
            </a:r>
            <a:endParaRPr lang="en-US" sz="10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sp>
        <p:nvSpPr>
          <p:cNvPr id="18" name="TextBox 17">
            <a:extLst>
              <a:ext uri="{FF2B5EF4-FFF2-40B4-BE49-F238E27FC236}">
                <a16:creationId xmlns:a16="http://schemas.microsoft.com/office/drawing/2014/main" id="{588C89B4-1C75-48FC-A24B-EE8F526A7A24}"/>
              </a:ext>
            </a:extLst>
          </p:cNvPr>
          <p:cNvSpPr txBox="1"/>
          <p:nvPr/>
        </p:nvSpPr>
        <p:spPr>
          <a:xfrm>
            <a:off x="7159646" y="1077273"/>
            <a:ext cx="4824960" cy="1154419"/>
          </a:xfrm>
          <a:prstGeom prst="rect">
            <a:avLst/>
          </a:prstGeom>
          <a:solidFill>
            <a:schemeClr val="bg1"/>
          </a:solidFill>
        </p:spPr>
        <p:txBody>
          <a:bodyPr wrap="square" tIns="0" rtlCol="0">
            <a:spAutoFit/>
          </a:bodyPr>
          <a:lstStyle/>
          <a:p>
            <a:pPr algn="just"/>
            <a:r>
              <a:rPr lang="en-US" sz="1600" b="1" i="1" dirty="0">
                <a:solidFill>
                  <a:srgbClr val="C00000"/>
                </a:solidFill>
                <a:latin typeface="Century Gothic" panose="020B0502020202020204" pitchFamily="34" charset="0"/>
              </a:rPr>
              <a:t>546 </a:t>
            </a:r>
            <a:r>
              <a:rPr lang="id-ID" sz="1201" b="1" i="1" dirty="0">
                <a:latin typeface="Century Gothic" panose="020B0502020202020204" pitchFamily="34" charset="0"/>
              </a:rPr>
              <a:t>daerah telah membentuk kelembagaan PTSP, </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359</a:t>
            </a:r>
            <a:r>
              <a:rPr lang="en-US" sz="1201" b="1" i="1" dirty="0">
                <a:latin typeface="Century Gothic" panose="020B0502020202020204" pitchFamily="34" charset="0"/>
              </a:rPr>
              <a:t> </a:t>
            </a:r>
            <a:r>
              <a:rPr lang="id-ID" sz="1201" b="1" i="1" dirty="0">
                <a:latin typeface="Century Gothic" panose="020B0502020202020204" pitchFamily="34" charset="0"/>
              </a:rPr>
              <a:t>daerah </a:t>
            </a:r>
            <a:r>
              <a:rPr lang="en-US" sz="1201" b="1" i="1" dirty="0" err="1">
                <a:latin typeface="Century Gothic" panose="020B0502020202020204" pitchFamily="34" charset="0"/>
              </a:rPr>
              <a:t>telah</a:t>
            </a:r>
            <a:r>
              <a:rPr lang="id-ID" sz="1201" b="1" i="1" dirty="0">
                <a:latin typeface="Century Gothic" panose="020B0502020202020204" pitchFamily="34" charset="0"/>
              </a:rPr>
              <a:t> memiliki SOP, </a:t>
            </a:r>
            <a:r>
              <a:rPr lang="en-US" sz="1600" b="1" i="1" dirty="0">
                <a:solidFill>
                  <a:srgbClr val="C00000"/>
                </a:solidFill>
                <a:latin typeface="Century Gothic" panose="020B0502020202020204" pitchFamily="34" charset="0"/>
              </a:rPr>
              <a:t>445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mendelegasikan</a:t>
            </a:r>
            <a:r>
              <a:rPr lang="en-US" sz="1201" b="1" i="1" dirty="0">
                <a:latin typeface="Century Gothic" panose="020B0502020202020204" pitchFamily="34" charset="0"/>
              </a:rPr>
              <a:t>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non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385</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memiliki</a:t>
            </a:r>
            <a:r>
              <a:rPr lang="en-US" sz="1201" b="1" i="1" dirty="0">
                <a:latin typeface="Century Gothic" panose="020B0502020202020204" pitchFamily="34" charset="0"/>
              </a:rPr>
              <a:t> dan </a:t>
            </a:r>
            <a:r>
              <a:rPr lang="en-US" sz="1201" b="1" i="1" dirty="0" err="1">
                <a:latin typeface="Century Gothic" panose="020B0502020202020204" pitchFamily="34" charset="0"/>
              </a:rPr>
              <a:t>mengoperasikan</a:t>
            </a:r>
            <a:r>
              <a:rPr lang="en-US" sz="1201" b="1" i="1" dirty="0">
                <a:latin typeface="Century Gothic" panose="020B0502020202020204" pitchFamily="34" charset="0"/>
              </a:rPr>
              <a:t> website </a:t>
            </a:r>
            <a:r>
              <a:rPr lang="en-US" sz="1201" b="1" i="1" dirty="0" err="1">
                <a:latin typeface="Century Gothic" panose="020B0502020202020204" pitchFamily="34" charset="0"/>
              </a:rPr>
              <a:t>dalam</a:t>
            </a:r>
            <a:r>
              <a:rPr lang="en-US" sz="1201" b="1" i="1" dirty="0">
                <a:latin typeface="Century Gothic" panose="020B0502020202020204" pitchFamily="34" charset="0"/>
              </a:rPr>
              <a:t> </a:t>
            </a:r>
            <a:r>
              <a:rPr lang="en-US" sz="1201" b="1" i="1" dirty="0" err="1">
                <a:latin typeface="Century Gothic" panose="020B0502020202020204" pitchFamily="34" charset="0"/>
              </a:rPr>
              <a:t>memberikan</a:t>
            </a:r>
            <a:r>
              <a:rPr lang="en-US" sz="1201" b="1" i="1" dirty="0">
                <a:latin typeface="Century Gothic" panose="020B0502020202020204" pitchFamily="34" charset="0"/>
              </a:rPr>
              <a:t> </a:t>
            </a:r>
            <a:r>
              <a:rPr lang="en-US" sz="1201" b="1" i="1" dirty="0" err="1">
                <a:latin typeface="Century Gothic" panose="020B0502020202020204" pitchFamily="34" charset="0"/>
              </a:rPr>
              <a:t>pelayanan</a:t>
            </a:r>
            <a:endParaRPr lang="id-ID" sz="1201" b="1" i="1" dirty="0">
              <a:latin typeface="Century Gothic" panose="020B0502020202020204" pitchFamily="34" charset="0"/>
            </a:endParaRPr>
          </a:p>
        </p:txBody>
      </p:sp>
      <p:grpSp>
        <p:nvGrpSpPr>
          <p:cNvPr id="19" name="Group 18">
            <a:extLst>
              <a:ext uri="{FF2B5EF4-FFF2-40B4-BE49-F238E27FC236}">
                <a16:creationId xmlns:a16="http://schemas.microsoft.com/office/drawing/2014/main" id="{F38DDA18-C0CE-4F6D-8C3C-A08F1F46FA85}"/>
              </a:ext>
            </a:extLst>
          </p:cNvPr>
          <p:cNvGrpSpPr/>
          <p:nvPr/>
        </p:nvGrpSpPr>
        <p:grpSpPr>
          <a:xfrm>
            <a:off x="5844216" y="1065624"/>
            <a:ext cx="1362527" cy="1464948"/>
            <a:chOff x="5691429" y="947338"/>
            <a:chExt cx="1655315" cy="1464948"/>
          </a:xfrm>
        </p:grpSpPr>
        <p:pic>
          <p:nvPicPr>
            <p:cNvPr id="20" name="Picture 5">
              <a:extLst>
                <a:ext uri="{FF2B5EF4-FFF2-40B4-BE49-F238E27FC236}">
                  <a16:creationId xmlns:a16="http://schemas.microsoft.com/office/drawing/2014/main" id="{A87AB502-0665-4A43-8BB0-6CAD56AD7D7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691429" y="947338"/>
              <a:ext cx="1582054" cy="88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5">
              <a:extLst>
                <a:ext uri="{FF2B5EF4-FFF2-40B4-BE49-F238E27FC236}">
                  <a16:creationId xmlns:a16="http://schemas.microsoft.com/office/drawing/2014/main" id="{60FAC759-91B8-40C6-B7AD-5FFE69AAFF5D}"/>
                </a:ext>
              </a:extLst>
            </p:cNvPr>
            <p:cNvPicPr>
              <a:picLocks noChangeAspect="1" noChangeArrowheads="1"/>
            </p:cNvPicPr>
            <p:nvPr/>
          </p:nvPicPr>
          <p:blipFill rotWithShape="1">
            <a:blip r:embed="rId6">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5764690" y="1996788"/>
              <a:ext cx="1582054"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Arrow: Right 21">
              <a:extLst>
                <a:ext uri="{FF2B5EF4-FFF2-40B4-BE49-F238E27FC236}">
                  <a16:creationId xmlns:a16="http://schemas.microsoft.com/office/drawing/2014/main" id="{49009909-6742-4628-BDC7-2C9307031C7B}"/>
                </a:ext>
              </a:extLst>
            </p:cNvPr>
            <p:cNvSpPr/>
            <p:nvPr/>
          </p:nvSpPr>
          <p:spPr>
            <a:xfrm rot="18510841">
              <a:off x="5985786" y="1737154"/>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8792463C-D82A-429A-89F2-1315AF342734}"/>
                </a:ext>
              </a:extLst>
            </p:cNvPr>
            <p:cNvSpPr/>
            <p:nvPr/>
          </p:nvSpPr>
          <p:spPr>
            <a:xfrm rot="3562483">
              <a:off x="6530585" y="1760215"/>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300141"/>
            <a:ext cx="4615668" cy="232876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100"/>
              </a:spcBef>
              <a:spcAft>
                <a:spcPts val="100"/>
              </a:spcAft>
            </a:pP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PTSP</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Ditjen</a:t>
            </a:r>
            <a:r>
              <a:rPr lang="en-US" sz="1000" dirty="0">
                <a:solidFill>
                  <a:schemeClr val="tx1"/>
                </a:solidFill>
                <a:latin typeface="Century Gothic" panose="020B0502020202020204" pitchFamily="34" charset="0"/>
              </a:rPr>
              <a:t> Bina </a:t>
            </a:r>
            <a:r>
              <a:rPr lang="en-US" sz="1000" dirty="0" err="1">
                <a:solidFill>
                  <a:schemeClr val="tx1"/>
                </a:solidFill>
                <a:latin typeface="Century Gothic" panose="020B0502020202020204" pitchFamily="34" charset="0"/>
              </a:rPr>
              <a:t>Administrasi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Kewilayahan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melakukan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beberapa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Peningkatan k</a:t>
            </a:r>
            <a:r>
              <a:rPr lang="en-US" altLang="id-ID" sz="1000" dirty="0" err="1">
                <a:solidFill>
                  <a:schemeClr val="tx1"/>
                </a:solidFill>
                <a:latin typeface="Century Gothic" panose="020B0502020202020204" pitchFamily="34" charset="0"/>
                <a:cs typeface="Arial" pitchFamily="34" charset="0"/>
              </a:rPr>
              <a:t>ualitas</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pelayanan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publik</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yg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semakin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merata</a:t>
            </a:r>
            <a:r>
              <a:rPr lang="en-US" altLang="id-ID" sz="1000" dirty="0">
                <a:solidFill>
                  <a:schemeClr val="tx1"/>
                </a:solidFill>
                <a:latin typeface="Century Gothic" panose="020B0502020202020204" pitchFamily="34" charset="0"/>
                <a:cs typeface="Arial" pitchFamily="34" charset="0"/>
              </a:rPr>
              <a:t> agar </a:t>
            </a:r>
            <a:r>
              <a:rPr lang="en-US" altLang="id-ID" sz="1000" dirty="0" err="1">
                <a:solidFill>
                  <a:schemeClr val="tx1"/>
                </a:solidFill>
                <a:latin typeface="Century Gothic" panose="020B0502020202020204" pitchFamily="34" charset="0"/>
                <a:cs typeface="Arial" pitchFamily="34" charset="0"/>
              </a:rPr>
              <a:t>mampu</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mendukung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percepatan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kesejahteraan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masyarakat</a:t>
            </a:r>
            <a:r>
              <a:rPr lang="en-US" altLang="id-ID" sz="1000" dirty="0">
                <a:solidFill>
                  <a:schemeClr val="tx1"/>
                </a:solidFill>
                <a:latin typeface="Century Gothic" panose="020B0502020202020204" pitchFamily="34" charset="0"/>
                <a:cs typeface="Arial" pitchFamily="34" charset="0"/>
              </a:rPr>
              <a:t> dan </a:t>
            </a:r>
            <a:r>
              <a:rPr lang="en-US" altLang="id-ID" sz="1000" dirty="0" err="1">
                <a:solidFill>
                  <a:schemeClr val="tx1"/>
                </a:solidFill>
                <a:latin typeface="Century Gothic" panose="020B0502020202020204" pitchFamily="34" charset="0"/>
                <a:cs typeface="Arial" pitchFamily="34" charset="0"/>
              </a:rPr>
              <a:t>peningkatan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id-ID" altLang="id-ID" sz="1000" dirty="0">
                <a:solidFill>
                  <a:schemeClr val="tx1"/>
                </a:solidFill>
                <a:latin typeface="Century Gothic" panose="020B0502020202020204" pitchFamily="34" charset="0"/>
                <a:cs typeface="Arial" pitchFamily="34" charset="0"/>
              </a:rPr>
              <a:t> khusus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Kabupaten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dlm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menuju</a:t>
            </a:r>
            <a:r>
              <a:rPr lang="en-US" sz="1000" dirty="0">
                <a:solidFill>
                  <a:schemeClr val="tx1"/>
                </a:solidFill>
                <a:latin typeface="Century Gothic" panose="020B0502020202020204" pitchFamily="34" charset="0"/>
              </a:rPr>
              <a:t> PTSP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Prima</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en-US" sz="1000" dirty="0" err="1">
                <a:solidFill>
                  <a:schemeClr val="tx1"/>
                </a:solidFill>
                <a:latin typeface="Century Gothic" panose="020B0502020202020204" pitchFamily="34" charset="0"/>
              </a:rPr>
              <a:t>Fasilitasi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daerah yang ditingkatkan kualitas kelembagaan, infrastruktur dan manajemen pelayanan melalui PTSP.</a:t>
            </a:r>
          </a:p>
          <a:p>
            <a:pPr marL="169881" indent="-169881">
              <a:spcBef>
                <a:spcPts val="100"/>
              </a:spcBef>
              <a:spcAft>
                <a:spcPts val="100"/>
              </a:spcAft>
              <a:buFont typeface="+mj-lt"/>
              <a:buAutoNum type="arabicPeriod"/>
            </a:pPr>
            <a:r>
              <a:rPr lang="en-US" altLang="id-ID" sz="1000" dirty="0" err="1">
                <a:solidFill>
                  <a:schemeClr val="tx1"/>
                </a:solidFill>
                <a:latin typeface="Century Gothic" panose="020B0502020202020204" pitchFamily="34" charset="0"/>
                <a:cs typeface="Arial" pitchFamily="34" charset="0"/>
              </a:rPr>
              <a:t>Menciptakan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baik</a:t>
            </a:r>
            <a:r>
              <a:rPr lang="en-US" altLang="id-ID" sz="1000" dirty="0">
                <a:solidFill>
                  <a:schemeClr val="tx1"/>
                </a:solidFill>
                <a:latin typeface="Century Gothic" panose="020B0502020202020204" pitchFamily="34" charset="0"/>
                <a:cs typeface="Arial" pitchFamily="34" charset="0"/>
              </a:rPr>
              <a:t> di </a:t>
            </a:r>
            <a:r>
              <a:rPr lang="en-US" altLang="id-ID" sz="1000" dirty="0" err="1">
                <a:solidFill>
                  <a:schemeClr val="tx1"/>
                </a:solidFill>
                <a:latin typeface="Century Gothic" panose="020B0502020202020204" pitchFamily="34" charset="0"/>
                <a:cs typeface="Arial" pitchFamily="34" charset="0"/>
              </a:rPr>
              <a:t>tingkat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pusat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maupun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dapat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efisiensi</a:t>
            </a:r>
            <a:r>
              <a:rPr lang="en-US" altLang="id-ID" sz="1000" dirty="0">
                <a:solidFill>
                  <a:schemeClr val="tx1"/>
                </a:solidFill>
                <a:latin typeface="Century Gothic" panose="020B0502020202020204" pitchFamily="34" charset="0"/>
                <a:cs typeface="Arial" pitchFamily="34" charset="0"/>
              </a:rPr>
              <a:t> proses </a:t>
            </a:r>
            <a:r>
              <a:rPr lang="en-US" altLang="id-ID" sz="1000" dirty="0" err="1">
                <a:solidFill>
                  <a:schemeClr val="tx1"/>
                </a:solidFill>
                <a:latin typeface="Century Gothic" panose="020B0502020202020204" pitchFamily="34" charset="0"/>
                <a:cs typeface="Arial" pitchFamily="34" charset="0"/>
              </a:rPr>
              <a:t>perijinan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kepastian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berusaha</a:t>
            </a:r>
            <a:r>
              <a:rPr lang="en-US" altLang="id-ID" sz="1000" dirty="0">
                <a:solidFill>
                  <a:schemeClr val="tx1"/>
                </a:solidFill>
                <a:latin typeface="Century Gothic" panose="020B0502020202020204" pitchFamily="34" charset="0"/>
                <a:cs typeface="Arial" pitchFamily="34" charset="0"/>
              </a:rPr>
              <a:t> di Indonesia, </a:t>
            </a:r>
            <a:r>
              <a:rPr lang="en-US" altLang="id-ID" sz="1000" dirty="0" err="1">
                <a:solidFill>
                  <a:schemeClr val="tx1"/>
                </a:solidFill>
                <a:latin typeface="Century Gothic" panose="020B0502020202020204" pitchFamily="34" charset="0"/>
                <a:cs typeface="Arial" pitchFamily="34" charset="0"/>
              </a:rPr>
              <a:t>serta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mendorong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persaingan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sehat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berkeadilan</a:t>
            </a:r>
            <a:endParaRPr lang="en-US" sz="1000" dirty="0">
              <a:solidFill>
                <a:schemeClr val="tx1"/>
              </a:solidFill>
              <a:latin typeface="Century Gothic" panose="020B0502020202020204"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0" y="4727103"/>
            <a:ext cx="5684363" cy="2008887"/>
            <a:chOff x="-207390" y="4387734"/>
            <a:chExt cx="5584499" cy="2008887"/>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6" y="4387734"/>
              <a:ext cx="4538123" cy="2008887"/>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Kelembagaan</a:t>
              </a:r>
              <a:r>
                <a:rPr lang="en-US" sz="1000" dirty="0">
                  <a:solidFill>
                    <a:schemeClr val="tx1"/>
                  </a:solidFill>
                  <a:latin typeface="Century Gothic" panose="020B0502020202020204" pitchFamily="34" charset="0"/>
                  <a:cs typeface="Arial" pitchFamily="34" charset="0"/>
                </a:rPr>
                <a:t> DPMPTSP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seluruh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kewenangan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penandatanganan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nonperizinan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didelegasikan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kepada</a:t>
              </a:r>
              <a:r>
                <a:rPr lang="en-US" sz="1000" dirty="0">
                  <a:solidFill>
                    <a:schemeClr val="tx1"/>
                  </a:solidFill>
                  <a:latin typeface="Century Gothic" panose="020B0502020202020204" pitchFamily="34" charset="0"/>
                  <a:cs typeface="Arial" pitchFamily="34" charset="0"/>
                </a:rPr>
                <a:t> PTSP;</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Kualitas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SDM </a:t>
              </a:r>
              <a:r>
                <a:rPr lang="en-US" sz="1000" dirty="0" err="1">
                  <a:solidFill>
                    <a:schemeClr val="tx1"/>
                  </a:solidFill>
                  <a:latin typeface="Century Gothic" panose="020B0502020202020204" pitchFamily="34" charset="0"/>
                  <a:cs typeface="Arial" pitchFamily="34" charset="0"/>
                </a:rPr>
                <a:t>penyelenggara</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sarana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prasarana</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a:t>
              </a:r>
              <a:r>
                <a:rPr lang="en-US" sz="1000" dirty="0">
                  <a:solidFill>
                    <a:schemeClr val="tx1"/>
                  </a:solidFill>
                  <a:latin typeface="Century Gothic" panose="020B0502020202020204" pitchFamily="34" charset="0"/>
                  <a:cs typeface="Arial" pitchFamily="34" charset="0"/>
                </a:rPr>
                <a:t> lain: </a:t>
              </a:r>
              <a:r>
                <a:rPr lang="en-US" sz="1000" dirty="0" err="1">
                  <a:solidFill>
                    <a:schemeClr val="tx1"/>
                  </a:solidFill>
                  <a:latin typeface="Century Gothic" panose="020B0502020202020204" pitchFamily="34" charset="0"/>
                  <a:cs typeface="Arial" pitchFamily="34" charset="0"/>
                </a:rPr>
                <a:t>perkantoran</a:t>
              </a:r>
              <a:r>
                <a:rPr lang="en-US" sz="1000" dirty="0">
                  <a:solidFill>
                    <a:schemeClr val="tx1"/>
                  </a:solidFill>
                  <a:latin typeface="Century Gothic" panose="020B0502020202020204" pitchFamily="34" charset="0"/>
                  <a:cs typeface="Arial" pitchFamily="34" charset="0"/>
                </a:rPr>
                <a:t>, system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online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ketersediaan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jaringan</a:t>
              </a:r>
              <a:r>
                <a:rPr lang="en-US" sz="1000" dirty="0">
                  <a:solidFill>
                    <a:schemeClr val="tx1"/>
                  </a:solidFill>
                  <a:latin typeface="Century Gothic" panose="020B0502020202020204" pitchFamily="34" charset="0"/>
                  <a:cs typeface="Arial" pitchFamily="34" charset="0"/>
                </a:rPr>
                <a:t> internet;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perencanaan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melalui</a:t>
              </a:r>
              <a:r>
                <a:rPr lang="en-US" sz="1000" dirty="0">
                  <a:solidFill>
                    <a:schemeClr val="tx1"/>
                  </a:solidFill>
                  <a:latin typeface="Century Gothic" panose="020B0502020202020204" pitchFamily="34" charset="0"/>
                  <a:cs typeface="Arial" pitchFamily="34" charset="0"/>
                </a:rPr>
                <a:t> RPJMD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APBD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optimal, </a:t>
              </a:r>
              <a:r>
                <a:rPr lang="en-US" sz="1000" dirty="0" err="1">
                  <a:solidFill>
                    <a:schemeClr val="tx1"/>
                  </a:solidFill>
                  <a:latin typeface="Century Gothic" panose="020B0502020202020204" pitchFamily="34" charset="0"/>
                  <a:cs typeface="Arial" pitchFamily="34" charset="0"/>
                </a:rPr>
                <a:t>terutama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untuk</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tujuan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berkelanjutan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optimalisasi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35" name="TextBox 34">
            <a:extLst>
              <a:ext uri="{FF2B5EF4-FFF2-40B4-BE49-F238E27FC236}">
                <a16:creationId xmlns:a16="http://schemas.microsoft.com/office/drawing/2014/main" id="{9956F5C4-516E-4172-BDD5-19412F5B2714}"/>
              </a:ext>
            </a:extLst>
          </p:cNvPr>
          <p:cNvSpPr txBox="1"/>
          <p:nvPr/>
        </p:nvSpPr>
        <p:spPr>
          <a:xfrm>
            <a:off x="5637227" y="2642549"/>
            <a:ext cx="1200469" cy="907941"/>
          </a:xfrm>
          <a:prstGeom prst="rect">
            <a:avLst/>
          </a:prstGeom>
          <a:solidFill>
            <a:schemeClr val="bg1"/>
          </a:solidFill>
        </p:spPr>
        <p:txBody>
          <a:bodyPr wrap="square" tIns="0" rtlCol="0">
            <a:spAutoFit/>
          </a:bodyPr>
          <a:lstStyle/>
          <a:p>
            <a:pPr algn="ctr"/>
            <a:r>
              <a:rPr lang="id-ID" sz="1400" b="1" dirty="0">
                <a:solidFill>
                  <a:schemeClr val="accent4">
                    <a:lumMod val="75000"/>
                  </a:schemeClr>
                </a:solidFill>
              </a:rPr>
              <a:t>Pelayanan Terpadu Satu Pintu (PTSP) </a:t>
            </a:r>
          </a:p>
          <a:p>
            <a:pPr algn="ctr"/>
            <a:r>
              <a:rPr lang="id-ID" sz="1400" b="1" dirty="0">
                <a:solidFill>
                  <a:schemeClr val="accent4">
                    <a:lumMod val="75000"/>
                  </a:schemeClr>
                </a:solidFill>
              </a:rPr>
              <a:t>di Daerah</a:t>
            </a:r>
          </a:p>
        </p:txBody>
      </p:sp>
      <p:sp>
        <p:nvSpPr>
          <p:cNvPr id="36" name="TextBox 35">
            <a:extLst>
              <a:ext uri="{FF2B5EF4-FFF2-40B4-BE49-F238E27FC236}">
                <a16:creationId xmlns:a16="http://schemas.microsoft.com/office/drawing/2014/main" id="{D17076A7-C522-49E7-BA5E-E23773AFFEAC}"/>
              </a:ext>
            </a:extLst>
          </p:cNvPr>
          <p:cNvSpPr txBox="1"/>
          <p:nvPr/>
        </p:nvSpPr>
        <p:spPr>
          <a:xfrm>
            <a:off x="6837692" y="4944366"/>
            <a:ext cx="5002372" cy="215444"/>
          </a:xfrm>
          <a:prstGeom prst="rect">
            <a:avLst/>
          </a:prstGeom>
          <a:noFill/>
          <a:ln>
            <a:solidFill>
              <a:srgbClr val="FF0000"/>
            </a:solidFill>
          </a:ln>
        </p:spPr>
        <p:txBody>
          <a:bodyPr wrap="square" rtlCol="0">
            <a:spAutoFit/>
          </a:bodyPr>
          <a:lstStyle/>
          <a:p>
            <a:pPr marL="857342" indent="-857342" algn="ctr"/>
            <a:r>
              <a:rPr lang="en-US" sz="800" b="1" dirty="0" err="1">
                <a:latin typeface="Century Gothic" panose="020B0502020202020204" pitchFamily="34" charset="0"/>
              </a:rPr>
              <a:t>Keterangan</a:t>
            </a:r>
            <a:r>
              <a:rPr lang="en-US" sz="800" b="1" dirty="0">
                <a:latin typeface="Century Gothic" panose="020B0502020202020204" pitchFamily="34" charset="0"/>
              </a:rPr>
              <a:t>: </a:t>
            </a:r>
            <a:r>
              <a:rPr lang="en-US" sz="800" b="1" i="1" dirty="0">
                <a:latin typeface="Century Gothic" panose="020B0502020202020204" pitchFamily="34" charset="0"/>
              </a:rPr>
              <a:t>SPIPISE</a:t>
            </a:r>
            <a:r>
              <a:rPr lang="en-US" sz="800" b="1" dirty="0">
                <a:latin typeface="Century Gothic" panose="020B0502020202020204" pitchFamily="34" charset="0"/>
              </a:rPr>
              <a:t> (</a:t>
            </a:r>
            <a:r>
              <a:rPr lang="en-US" sz="800" b="1" dirty="0" err="1">
                <a:latin typeface="Century Gothic" panose="020B0502020202020204" pitchFamily="34" charset="0"/>
              </a:rPr>
              <a:t>Sistem</a:t>
            </a:r>
            <a:r>
              <a:rPr lang="en-US" sz="800" b="1" dirty="0">
                <a:latin typeface="Century Gothic" panose="020B0502020202020204" pitchFamily="34" charset="0"/>
              </a:rPr>
              <a:t> </a:t>
            </a:r>
            <a:r>
              <a:rPr lang="en-US" sz="800" b="1" dirty="0" err="1">
                <a:latin typeface="Century Gothic" panose="020B0502020202020204" pitchFamily="34" charset="0"/>
              </a:rPr>
              <a:t>Pelayanan</a:t>
            </a:r>
            <a:r>
              <a:rPr lang="en-US" sz="800" b="1" dirty="0">
                <a:latin typeface="Century Gothic" panose="020B0502020202020204" pitchFamily="34" charset="0"/>
              </a:rPr>
              <a:t> </a:t>
            </a:r>
            <a:r>
              <a:rPr lang="en-US" sz="800" b="1" dirty="0" err="1">
                <a:latin typeface="Century Gothic" panose="020B0502020202020204" pitchFamily="34" charset="0"/>
              </a:rPr>
              <a:t>Informasi</a:t>
            </a:r>
            <a:r>
              <a:rPr lang="en-US" sz="800" b="1" dirty="0">
                <a:latin typeface="Century Gothic" panose="020B0502020202020204" pitchFamily="34" charset="0"/>
              </a:rPr>
              <a:t> </a:t>
            </a:r>
            <a:r>
              <a:rPr lang="en-US" sz="800" b="1" dirty="0" err="1">
                <a:latin typeface="Century Gothic" panose="020B0502020202020204" pitchFamily="34" charset="0"/>
              </a:rPr>
              <a:t>dan</a:t>
            </a:r>
            <a:r>
              <a:rPr lang="en-US" sz="800" b="1" dirty="0">
                <a:latin typeface="Century Gothic" panose="020B0502020202020204" pitchFamily="34" charset="0"/>
              </a:rPr>
              <a:t> </a:t>
            </a:r>
            <a:r>
              <a:rPr lang="en-US" sz="800" b="1" dirty="0" err="1">
                <a:latin typeface="Century Gothic" panose="020B0502020202020204" pitchFamily="34" charset="0"/>
              </a:rPr>
              <a:t>Perizinan</a:t>
            </a:r>
            <a:r>
              <a:rPr lang="en-US" sz="800" b="1" dirty="0">
                <a:latin typeface="Century Gothic" panose="020B0502020202020204" pitchFamily="34" charset="0"/>
              </a:rPr>
              <a:t> </a:t>
            </a:r>
            <a:r>
              <a:rPr lang="en-US" sz="800" b="1" dirty="0" err="1">
                <a:latin typeface="Century Gothic" panose="020B0502020202020204" pitchFamily="34" charset="0"/>
              </a:rPr>
              <a:t>Investasi</a:t>
            </a:r>
            <a:r>
              <a:rPr lang="en-US" sz="800" b="1" dirty="0">
                <a:latin typeface="Century Gothic" panose="020B0502020202020204" pitchFamily="34" charset="0"/>
              </a:rPr>
              <a:t>  </a:t>
            </a:r>
            <a:r>
              <a:rPr lang="en-US" sz="800" b="1" dirty="0" err="1">
                <a:latin typeface="Century Gothic" panose="020B0502020202020204" pitchFamily="34" charset="0"/>
              </a:rPr>
              <a:t>Secara</a:t>
            </a:r>
            <a:r>
              <a:rPr lang="en-US" sz="800" b="1" dirty="0">
                <a:latin typeface="Century Gothic" panose="020B0502020202020204" pitchFamily="34" charset="0"/>
              </a:rPr>
              <a:t> </a:t>
            </a:r>
            <a:r>
              <a:rPr lang="en-US" sz="800" b="1" dirty="0" err="1">
                <a:latin typeface="Century Gothic" panose="020B0502020202020204" pitchFamily="34" charset="0"/>
              </a:rPr>
              <a:t>Elektronik</a:t>
            </a:r>
            <a:r>
              <a:rPr lang="en-US" sz="800" b="1" dirty="0">
                <a:latin typeface="Century Gothic" panose="020B0502020202020204" pitchFamily="34" charset="0"/>
              </a:rPr>
              <a:t>)</a:t>
            </a:r>
          </a:p>
        </p:txBody>
      </p:sp>
      <p:grpSp>
        <p:nvGrpSpPr>
          <p:cNvPr id="37" name="Group 36">
            <a:extLst>
              <a:ext uri="{FF2B5EF4-FFF2-40B4-BE49-F238E27FC236}">
                <a16:creationId xmlns:a16="http://schemas.microsoft.com/office/drawing/2014/main" id="{21B71FB9-D472-4609-BB72-7878AE134378}"/>
              </a:ext>
            </a:extLst>
          </p:cNvPr>
          <p:cNvGrpSpPr/>
          <p:nvPr/>
        </p:nvGrpSpPr>
        <p:grpSpPr>
          <a:xfrm>
            <a:off x="5852763" y="2547814"/>
            <a:ext cx="6117698" cy="2434914"/>
            <a:chOff x="5796204" y="2533225"/>
            <a:chExt cx="6117698" cy="2434914"/>
          </a:xfrm>
        </p:grpSpPr>
        <p:graphicFrame>
          <p:nvGraphicFramePr>
            <p:cNvPr id="38" name="Chart 37">
              <a:extLst>
                <a:ext uri="{FF2B5EF4-FFF2-40B4-BE49-F238E27FC236}">
                  <a16:creationId xmlns:a16="http://schemas.microsoft.com/office/drawing/2014/main" id="{DE8E588B-1C3C-4FAC-9850-8DCF5C7EA693}"/>
                </a:ext>
              </a:extLst>
            </p:cNvPr>
            <p:cNvGraphicFramePr>
              <a:graphicFrameLocks/>
            </p:cNvGraphicFramePr>
            <p:nvPr>
              <p:extLst>
                <p:ext uri="{D42A27DB-BD31-4B8C-83A1-F6EECF244321}">
                  <p14:modId xmlns:p14="http://schemas.microsoft.com/office/powerpoint/2010/main" val="506801662"/>
                </p:ext>
              </p:extLst>
            </p:nvPr>
          </p:nvGraphicFramePr>
          <p:xfrm>
            <a:off x="6781133" y="2533225"/>
            <a:ext cx="5132769" cy="2434914"/>
          </p:xfrm>
          <a:graphic>
            <a:graphicData uri="http://schemas.openxmlformats.org/drawingml/2006/chart">
              <c:chart xmlns:c="http://schemas.openxmlformats.org/drawingml/2006/chart" xmlns:r="http://schemas.openxmlformats.org/officeDocument/2006/relationships" r:id="rId9"/>
            </a:graphicData>
          </a:graphic>
        </p:graphicFrame>
        <p:sp>
          <p:nvSpPr>
            <p:cNvPr id="39" name="TextBox 38">
              <a:extLst>
                <a:ext uri="{FF2B5EF4-FFF2-40B4-BE49-F238E27FC236}">
                  <a16:creationId xmlns:a16="http://schemas.microsoft.com/office/drawing/2014/main" id="{5D8F8F8F-0D80-4719-8DFE-39F6DB4158DF}"/>
                </a:ext>
              </a:extLst>
            </p:cNvPr>
            <p:cNvSpPr txBox="1"/>
            <p:nvPr/>
          </p:nvSpPr>
          <p:spPr>
            <a:xfrm>
              <a:off x="6029324" y="3686634"/>
              <a:ext cx="619125" cy="250427"/>
            </a:xfrm>
            <a:prstGeom prst="rect">
              <a:avLst/>
            </a:prstGeom>
            <a:noFill/>
          </p:spPr>
          <p:txBody>
            <a:bodyPr wrap="square" rtlCol="0">
              <a:spAutoFit/>
            </a:bodyPr>
            <a:lstStyle/>
            <a:p>
              <a:pPr algn="ctr"/>
              <a:r>
                <a:rPr lang="en-US" sz="1000" b="1" dirty="0">
                  <a:latin typeface="Century Gothic" panose="020B0502020202020204" pitchFamily="34" charset="0"/>
                </a:rPr>
                <a:t>Target</a:t>
              </a:r>
            </a:p>
          </p:txBody>
        </p:sp>
        <p:sp>
          <p:nvSpPr>
            <p:cNvPr id="40" name="Rectangle: Rounded Corners 39">
              <a:extLst>
                <a:ext uri="{FF2B5EF4-FFF2-40B4-BE49-F238E27FC236}">
                  <a16:creationId xmlns:a16="http://schemas.microsoft.com/office/drawing/2014/main" id="{D341AB21-F065-4E21-ACE4-AF65F7503382}"/>
                </a:ext>
              </a:extLst>
            </p:cNvPr>
            <p:cNvSpPr/>
            <p:nvPr/>
          </p:nvSpPr>
          <p:spPr>
            <a:xfrm>
              <a:off x="5796204" y="3729267"/>
              <a:ext cx="280745" cy="16645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2151EDE-B224-40D8-84DE-C81FEC9E547B}"/>
                </a:ext>
              </a:extLst>
            </p:cNvPr>
            <p:cNvSpPr txBox="1"/>
            <p:nvPr/>
          </p:nvSpPr>
          <p:spPr>
            <a:xfrm>
              <a:off x="6057899" y="3895066"/>
              <a:ext cx="712769" cy="246221"/>
            </a:xfrm>
            <a:prstGeom prst="rect">
              <a:avLst/>
            </a:prstGeom>
            <a:noFill/>
          </p:spPr>
          <p:txBody>
            <a:bodyPr wrap="square" rtlCol="0">
              <a:spAutoFit/>
            </a:bodyPr>
            <a:lstStyle/>
            <a:p>
              <a:pPr algn="ctr"/>
              <a:r>
                <a:rPr lang="en-US" sz="1000" b="1" dirty="0" err="1">
                  <a:latin typeface="Century Gothic" panose="020B0502020202020204" pitchFamily="34" charset="0"/>
                </a:rPr>
                <a:t>Realisasi</a:t>
              </a:r>
              <a:endParaRPr lang="en-US" sz="1000" b="1" dirty="0">
                <a:latin typeface="Century Gothic" panose="020B0502020202020204" pitchFamily="34" charset="0"/>
              </a:endParaRPr>
            </a:p>
          </p:txBody>
        </p:sp>
        <p:sp>
          <p:nvSpPr>
            <p:cNvPr id="42" name="Rectangle: Rounded Corners 41">
              <a:extLst>
                <a:ext uri="{FF2B5EF4-FFF2-40B4-BE49-F238E27FC236}">
                  <a16:creationId xmlns:a16="http://schemas.microsoft.com/office/drawing/2014/main" id="{79B244B4-822C-4CFF-8C9B-49DAFBDF0E49}"/>
                </a:ext>
              </a:extLst>
            </p:cNvPr>
            <p:cNvSpPr/>
            <p:nvPr/>
          </p:nvSpPr>
          <p:spPr>
            <a:xfrm>
              <a:off x="5796204" y="3956749"/>
              <a:ext cx="280745" cy="166458"/>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DC9F3F57-E0FE-42D2-89E0-4A4FE95732E0}"/>
              </a:ext>
            </a:extLst>
          </p:cNvPr>
          <p:cNvSpPr/>
          <p:nvPr/>
        </p:nvSpPr>
        <p:spPr>
          <a:xfrm>
            <a:off x="5644929"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0"/>
            <a:ext cx="6975834" cy="646331"/>
          </a:xfrm>
          <a:prstGeom prst="rect">
            <a:avLst/>
          </a:prstGeom>
          <a:noFill/>
        </p:spPr>
        <p:txBody>
          <a:bodyPr wrap="square" rtlCol="0">
            <a:spAutoFit/>
          </a:bodyPr>
          <a:lstStyle/>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PENINGKATAN KUALITAS PELAYANAN PUBLIK </a:t>
            </a:r>
            <a:endParaRPr lang="en-US" b="1" dirty="0">
              <a:latin typeface="Century Gothic" panose="020B0502020202020204" pitchFamily="34" charset="0"/>
              <a:ea typeface="Arial Unicode MS" panose="020B0604020202020204" pitchFamily="34" charset="-128"/>
              <a:cs typeface="Arial Unicode MS" panose="020B0604020202020204" pitchFamily="34" charset="-128"/>
            </a:endParaRPr>
          </a:p>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MELALUI </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PELAYANAN TERPADU SATU PINTU (</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PTSP</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 </a:t>
            </a:r>
          </a:p>
        </p:txBody>
      </p:sp>
      <p:sp>
        <p:nvSpPr>
          <p:cNvPr id="44" name="TextBox 43">
            <a:extLst>
              <a:ext uri="{FF2B5EF4-FFF2-40B4-BE49-F238E27FC236}">
                <a16:creationId xmlns:a16="http://schemas.microsoft.com/office/drawing/2014/main" id="{63ECBD41-3EEE-4214-A6EF-41A333857273}"/>
              </a:ext>
            </a:extLst>
          </p:cNvPr>
          <p:cNvSpPr txBox="1"/>
          <p:nvPr/>
        </p:nvSpPr>
        <p:spPr>
          <a:xfrm>
            <a:off x="7376693" y="262630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5" name="TextBox 44">
            <a:extLst>
              <a:ext uri="{FF2B5EF4-FFF2-40B4-BE49-F238E27FC236}">
                <a16:creationId xmlns:a16="http://schemas.microsoft.com/office/drawing/2014/main" id="{690C9E32-E25C-4C24-A19B-C6086A4F29F1}"/>
              </a:ext>
            </a:extLst>
          </p:cNvPr>
          <p:cNvSpPr txBox="1"/>
          <p:nvPr/>
        </p:nvSpPr>
        <p:spPr>
          <a:xfrm>
            <a:off x="7716511" y="26455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546</a:t>
            </a:r>
          </a:p>
        </p:txBody>
      </p:sp>
      <p:sp>
        <p:nvSpPr>
          <p:cNvPr id="46" name="TextBox 45">
            <a:extLst>
              <a:ext uri="{FF2B5EF4-FFF2-40B4-BE49-F238E27FC236}">
                <a16:creationId xmlns:a16="http://schemas.microsoft.com/office/drawing/2014/main" id="{0519E627-A0D6-406D-B08E-5604E55785CB}"/>
              </a:ext>
            </a:extLst>
          </p:cNvPr>
          <p:cNvSpPr txBox="1"/>
          <p:nvPr/>
        </p:nvSpPr>
        <p:spPr>
          <a:xfrm>
            <a:off x="8545124" y="2647241"/>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7" name="TextBox 46">
            <a:extLst>
              <a:ext uri="{FF2B5EF4-FFF2-40B4-BE49-F238E27FC236}">
                <a16:creationId xmlns:a16="http://schemas.microsoft.com/office/drawing/2014/main" id="{02987587-84AC-43DF-A57C-9F9BA79464B9}"/>
              </a:ext>
            </a:extLst>
          </p:cNvPr>
          <p:cNvSpPr txBox="1"/>
          <p:nvPr/>
        </p:nvSpPr>
        <p:spPr>
          <a:xfrm>
            <a:off x="8884018" y="311225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359</a:t>
            </a:r>
          </a:p>
        </p:txBody>
      </p:sp>
      <p:sp>
        <p:nvSpPr>
          <p:cNvPr id="48" name="TextBox 47">
            <a:extLst>
              <a:ext uri="{FF2B5EF4-FFF2-40B4-BE49-F238E27FC236}">
                <a16:creationId xmlns:a16="http://schemas.microsoft.com/office/drawing/2014/main" id="{BF0053EF-F894-4021-B6B7-FF5AF8D750AB}"/>
              </a:ext>
            </a:extLst>
          </p:cNvPr>
          <p:cNvSpPr txBox="1"/>
          <p:nvPr/>
        </p:nvSpPr>
        <p:spPr>
          <a:xfrm>
            <a:off x="9687248" y="2647240"/>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9" name="TextBox 48">
            <a:extLst>
              <a:ext uri="{FF2B5EF4-FFF2-40B4-BE49-F238E27FC236}">
                <a16:creationId xmlns:a16="http://schemas.microsoft.com/office/drawing/2014/main" id="{B017A604-0F9D-428D-8A1A-2B5D4E28C551}"/>
              </a:ext>
            </a:extLst>
          </p:cNvPr>
          <p:cNvSpPr txBox="1"/>
          <p:nvPr/>
        </p:nvSpPr>
        <p:spPr>
          <a:xfrm>
            <a:off x="10024642" y="2939352"/>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445</a:t>
            </a:r>
          </a:p>
        </p:txBody>
      </p:sp>
      <p:sp>
        <p:nvSpPr>
          <p:cNvPr id="50" name="TextBox 49">
            <a:extLst>
              <a:ext uri="{FF2B5EF4-FFF2-40B4-BE49-F238E27FC236}">
                <a16:creationId xmlns:a16="http://schemas.microsoft.com/office/drawing/2014/main" id="{7CB14CAB-6611-4938-9B55-B5B2830E59EF}"/>
              </a:ext>
            </a:extLst>
          </p:cNvPr>
          <p:cNvSpPr txBox="1"/>
          <p:nvPr/>
        </p:nvSpPr>
        <p:spPr>
          <a:xfrm>
            <a:off x="10850726" y="2633826"/>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51" name="TextBox 50">
            <a:extLst>
              <a:ext uri="{FF2B5EF4-FFF2-40B4-BE49-F238E27FC236}">
                <a16:creationId xmlns:a16="http://schemas.microsoft.com/office/drawing/2014/main" id="{3A51905B-EA26-4840-B2CE-67A079EBFFD8}"/>
              </a:ext>
            </a:extLst>
          </p:cNvPr>
          <p:cNvSpPr txBox="1"/>
          <p:nvPr/>
        </p:nvSpPr>
        <p:spPr>
          <a:xfrm>
            <a:off x="11214883" y="30634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385</a:t>
            </a:r>
          </a:p>
        </p:txBody>
      </p:sp>
      <p:sp>
        <p:nvSpPr>
          <p:cNvPr id="7" name="Slide Number Placeholder 6">
            <a:extLst>
              <a:ext uri="{FF2B5EF4-FFF2-40B4-BE49-F238E27FC236}">
                <a16:creationId xmlns:a16="http://schemas.microsoft.com/office/drawing/2014/main" id="{ACC47DFA-21E2-47E5-8683-B93950630967}"/>
              </a:ext>
            </a:extLst>
          </p:cNvPr>
          <p:cNvSpPr>
            <a:spLocks noGrp="1"/>
          </p:cNvSpPr>
          <p:nvPr>
            <p:ph type="sldNum" sz="quarter" idx="12"/>
          </p:nvPr>
        </p:nvSpPr>
        <p:spPr/>
        <p:txBody>
          <a:bodyPr/>
          <a:lstStyle/>
          <a:p>
            <a:pPr defTabSz="685873"/>
            <a:fld id="{2D874C5E-35EF-4033-9997-0350DD4D4B3F}" type="slidenum">
              <a:rPr lang="id-ID" altLang="en-US" smtClean="0"/>
              <a:pPr defTabSz="685873"/>
              <a:t>5</a:t>
            </a:fld>
            <a:endParaRPr lang="id-ID" altLang="en-US"/>
          </a:p>
        </p:txBody>
      </p:sp>
    </p:spTree>
    <p:extLst>
      <p:ext uri="{BB962C8B-B14F-4D97-AF65-F5344CB8AC3E}">
        <p14:creationId xmlns:p14="http://schemas.microsoft.com/office/powerpoint/2010/main" val="3068898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618398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933253" y="722675"/>
            <a:ext cx="5156461" cy="114383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Pelayanan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Publik</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a:t>
            </a:r>
            <a:r>
              <a:rPr lang="id-ID" sz="900" dirty="0">
                <a:solidFill>
                  <a:schemeClr val="tx1"/>
                </a:solidFill>
                <a:latin typeface="Century Gothic" panose="020B0502020202020204" pitchFamily="34" charset="0"/>
              </a:rPr>
              <a:t> </a:t>
            </a:r>
            <a:r>
              <a:rPr lang="en-US" sz="900" dirty="0">
                <a:solidFill>
                  <a:schemeClr val="tx1"/>
                </a:solidFill>
                <a:latin typeface="Century Gothic" panose="020B0502020202020204" pitchFamily="34" charset="0"/>
              </a:rPr>
              <a:t>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 No. 30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Administrasi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Peraturan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t>
            </a:r>
            <a:r>
              <a:rPr lang="en-US" sz="900" dirty="0">
                <a:solidFill>
                  <a:schemeClr val="tx1"/>
                </a:solidFill>
                <a:latin typeface="Century Gothic" panose="020B0502020202020204" pitchFamily="34" charset="0"/>
              </a:rPr>
              <a:t> No. 17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Kecamatan</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id-ID" sz="900" dirty="0">
                <a:solidFill>
                  <a:schemeClr val="tx1"/>
                </a:solidFill>
                <a:latin typeface="Century Gothic" panose="020B0502020202020204" pitchFamily="34" charset="0"/>
              </a:rPr>
              <a:t>Permendagri No. 4 Tahun 2010 </a:t>
            </a:r>
            <a:r>
              <a:rPr lang="en-US" sz="900" dirty="0" err="1">
                <a:solidFill>
                  <a:schemeClr val="tx1"/>
                </a:solidFill>
                <a:latin typeface="Century Gothic" panose="020B0502020202020204" pitchFamily="34" charset="0"/>
              </a:rPr>
              <a:t>ttg</a:t>
            </a:r>
            <a:r>
              <a:rPr lang="id-ID" sz="900" dirty="0">
                <a:solidFill>
                  <a:schemeClr val="tx1"/>
                </a:solidFill>
                <a:latin typeface="Century Gothic" panose="020B0502020202020204" pitchFamily="34" charset="0"/>
              </a:rPr>
              <a:t> Pedoman Pelayanan Administrasi </a:t>
            </a:r>
            <a:r>
              <a:rPr lang="en-US" sz="900" dirty="0">
                <a:solidFill>
                  <a:schemeClr val="tx1"/>
                </a:solidFill>
                <a:latin typeface="Century Gothic" panose="020B0502020202020204" pitchFamily="34" charset="0"/>
              </a:rPr>
              <a:t>                                             </a:t>
            </a:r>
            <a:r>
              <a:rPr lang="id-ID" sz="900" dirty="0">
                <a:solidFill>
                  <a:schemeClr val="tx1"/>
                </a:solidFill>
                <a:latin typeface="Century Gothic" panose="020B0502020202020204" pitchFamily="34" charset="0"/>
              </a:rPr>
              <a:t>Terpadu Kecamatan</a:t>
            </a:r>
            <a:r>
              <a:rPr lang="en-US" sz="900" dirty="0">
                <a:solidFill>
                  <a:schemeClr val="tx1"/>
                </a:solidFill>
                <a:latin typeface="Century Gothic" panose="020B0502020202020204" pitchFamily="34" charset="0"/>
              </a:rPr>
              <a:t> (PATEN)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Kepmendagri</a:t>
            </a:r>
            <a:r>
              <a:rPr lang="en-US" sz="900" dirty="0">
                <a:solidFill>
                  <a:schemeClr val="tx1"/>
                </a:solidFill>
                <a:latin typeface="Century Gothic" panose="020B0502020202020204" pitchFamily="34" charset="0"/>
              </a:rPr>
              <a:t> 138-270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2010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Juknis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PATEN</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0" y="1979629"/>
            <a:ext cx="6108567" cy="1838228"/>
            <a:chOff x="0" y="2300141"/>
            <a:chExt cx="5580311" cy="1838228"/>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43936" y="2300141"/>
              <a:ext cx="4736375" cy="183822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terkait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PATEN, yang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bimbingan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aparat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koordinasi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lintas</a:t>
              </a:r>
              <a:r>
                <a:rPr lang="en-US" sz="900" dirty="0">
                  <a:solidFill>
                    <a:schemeClr val="tx1"/>
                  </a:solidFill>
                  <a:latin typeface="Century Gothic" panose="020B0502020202020204" pitchFamily="34" charset="0"/>
                  <a:cs typeface="Arial" pitchFamily="34" charset="0"/>
                </a:rPr>
                <a:t> SKPD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rangka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asistensi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Peraturan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ditingkatkan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kualitas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manajemen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peningkatan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mutu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Revisi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pedoman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Sosialisasi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Kelurahan</a:t>
              </a:r>
              <a:endParaRPr lang="en-US" sz="900" dirty="0">
                <a:solidFill>
                  <a:schemeClr val="tx1"/>
                </a:solidFill>
                <a:latin typeface="Century Gothic" panose="020B0502020202020204" pitchFamily="34" charset="0"/>
                <a:cs typeface="Arial"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63951" y="3893272"/>
            <a:ext cx="6372520" cy="2601798"/>
            <a:chOff x="-257400" y="2781159"/>
            <a:chExt cx="5634509" cy="321315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575955" cy="321315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Salah </a:t>
              </a:r>
              <a:r>
                <a:rPr lang="en-US" sz="900" dirty="0" err="1">
                  <a:solidFill>
                    <a:schemeClr val="tx1"/>
                  </a:solidFill>
                  <a:latin typeface="Century Gothic" panose="020B0502020202020204" pitchFamily="34" charset="0"/>
                  <a:cs typeface="Arial" pitchFamily="34" charset="0"/>
                </a:rPr>
                <a:t>satu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adalah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substantif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yaitu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adanya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demikian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melimpahkan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bersifat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non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lemahnya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Provinsi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terselenggaranya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membentuk</a:t>
              </a:r>
              <a:r>
                <a:rPr lang="en-US" sz="900" dirty="0">
                  <a:solidFill>
                    <a:schemeClr val="tx1"/>
                  </a:solidFill>
                  <a:latin typeface="Century Gothic" panose="020B0502020202020204" pitchFamily="34" charset="0"/>
                  <a:cs typeface="Arial" pitchFamily="34" charset="0"/>
                </a:rPr>
                <a:t> Tim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Kabupaten</a:t>
              </a:r>
              <a:r>
                <a:rPr lang="en-US" sz="900" dirty="0">
                  <a:solidFill>
                    <a:schemeClr val="tx1"/>
                  </a:solidFill>
                  <a:latin typeface="Century Gothic" panose="020B0502020202020204" pitchFamily="34" charset="0"/>
                  <a:cs typeface="Arial" pitchFamily="34" charset="0"/>
                </a:rPr>
                <a:t>/Kota dan Tim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menyediakan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sarpras</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memadai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operasional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Minimnya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dukungan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politis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hal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dilihat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perhatian</a:t>
              </a:r>
              <a:r>
                <a:rPr lang="en-US" sz="900" dirty="0">
                  <a:solidFill>
                    <a:schemeClr val="tx1"/>
                  </a:solidFill>
                  <a:latin typeface="Century Gothic" panose="020B0502020202020204" pitchFamily="34" charset="0"/>
                  <a:cs typeface="Arial" pitchFamily="34" charset="0"/>
                </a:rPr>
                <a:t> DPRD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Kondisi</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melaksanakan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maksud</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tujuan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metode</a:t>
              </a:r>
              <a:r>
                <a:rPr lang="en-US" sz="900" dirty="0">
                  <a:solidFill>
                    <a:schemeClr val="tx1"/>
                  </a:solidFill>
                  <a:latin typeface="Century Gothic" panose="020B0502020202020204" pitchFamily="34" charset="0"/>
                  <a:cs typeface="Arial" pitchFamily="34" charset="0"/>
                </a:rPr>
                <a:t> lain;</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Beberapa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menjalankan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prinsip</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regulasinya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ditetapkan</a:t>
              </a:r>
              <a:endParaRPr lang="en-US"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komitmen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ketegasan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Kepala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menerapkan</a:t>
              </a:r>
              <a:r>
                <a:rPr lang="en-US" sz="900" dirty="0">
                  <a:solidFill>
                    <a:schemeClr val="tx1"/>
                  </a:solidFill>
                  <a:latin typeface="Century Gothic" panose="020B0502020202020204" pitchFamily="34" charset="0"/>
                  <a:cs typeface="Arial" pitchFamily="34" charset="0"/>
                </a:rPr>
                <a:t> PATEN.</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6243093"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0"/>
            <a:ext cx="8342722" cy="861774"/>
          </a:xfrm>
          <a:prstGeom prst="rect">
            <a:avLst/>
          </a:prstGeom>
          <a:noFill/>
        </p:spPr>
        <p:txBody>
          <a:bodyPr wrap="square" rtlCol="0">
            <a:spAutoFit/>
          </a:bodyPr>
          <a:lstStyle/>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PENINGKATAN PELAYANAN PUBLIK </a:t>
            </a:r>
          </a:p>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DI</a:t>
            </a:r>
            <a:r>
              <a:rPr lang="es-ES" sz="1600" b="1" dirty="0">
                <a:latin typeface="Century Gothic" panose="020B0502020202020204" pitchFamily="34" charset="0"/>
                <a:ea typeface="Arial Unicode MS" panose="020B0604020202020204" pitchFamily="34" charset="-128"/>
                <a:cs typeface="Arial Unicode MS" panose="020B0604020202020204" pitchFamily="34" charset="-128"/>
              </a:rPr>
              <a:t> KECAMATAN MELALUI PELAYANAN ADMINISTRASI TERPADU KECAMATAN (PATEN)</a:t>
            </a:r>
          </a:p>
          <a:p>
            <a:pPr algn="ctr"/>
            <a:endParaRPr lang="id-ID"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52" name="TextBox 51">
            <a:extLst>
              <a:ext uri="{FF2B5EF4-FFF2-40B4-BE49-F238E27FC236}">
                <a16:creationId xmlns:a16="http://schemas.microsoft.com/office/drawing/2014/main" id="{644EE10D-D518-40BD-8FC8-EF45C6C5AB5A}"/>
              </a:ext>
            </a:extLst>
          </p:cNvPr>
          <p:cNvSpPr txBox="1"/>
          <p:nvPr/>
        </p:nvSpPr>
        <p:spPr>
          <a:xfrm>
            <a:off x="7467249" y="1052945"/>
            <a:ext cx="4571999" cy="815608"/>
          </a:xfrm>
          <a:prstGeom prst="rect">
            <a:avLst/>
          </a:prstGeom>
          <a:solidFill>
            <a:schemeClr val="bg1"/>
          </a:solidFill>
        </p:spPr>
        <p:txBody>
          <a:bodyPr wrap="square" tIns="0" rtlCol="0">
            <a:spAutoFit/>
          </a:bodyPr>
          <a:lstStyle/>
          <a:p>
            <a:pPr algn="just"/>
            <a:r>
              <a:rPr lang="en-US" b="1" i="1" dirty="0">
                <a:solidFill>
                  <a:srgbClr val="FF0000"/>
                </a:solidFill>
                <a:latin typeface="Century Gothic" panose="020B0502020202020204" pitchFamily="34" charset="0"/>
              </a:rPr>
              <a:t>Dari total </a:t>
            </a:r>
            <a:r>
              <a:rPr lang="id-ID" b="1" i="1" dirty="0">
                <a:solidFill>
                  <a:srgbClr val="FF0000"/>
                </a:solidFill>
                <a:latin typeface="Century Gothic" panose="020B0502020202020204" pitchFamily="34" charset="0"/>
              </a:rPr>
              <a:t>514 Kab/Kota</a:t>
            </a:r>
            <a:r>
              <a:rPr lang="en-US" b="1" i="1" dirty="0">
                <a:solidFill>
                  <a:schemeClr val="tx2">
                    <a:lumMod val="60000"/>
                    <a:lumOff val="40000"/>
                  </a:schemeClr>
                </a:solidFill>
                <a:latin typeface="Century Gothic" panose="020B0502020202020204" pitchFamily="34" charset="0"/>
              </a:rPr>
              <a:t>, </a:t>
            </a:r>
            <a:r>
              <a:rPr lang="en-US" sz="1400" b="1" i="1" dirty="0">
                <a:latin typeface="Century Gothic" panose="020B0502020202020204" pitchFamily="34" charset="0"/>
              </a:rPr>
              <a:t>Daerah yang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menerapkan</a:t>
            </a:r>
            <a:r>
              <a:rPr lang="en-US" sz="1400" b="1" i="1" dirty="0">
                <a:latin typeface="Century Gothic" panose="020B0502020202020204" pitchFamily="34" charset="0"/>
              </a:rPr>
              <a:t> </a:t>
            </a:r>
            <a:r>
              <a:rPr lang="id-ID" sz="1400" b="1" i="1" dirty="0">
                <a:latin typeface="Century Gothic" panose="020B0502020202020204" pitchFamily="34" charset="0"/>
              </a:rPr>
              <a:t>Pelayanan Administrasi Terpadu Kecamatan </a:t>
            </a:r>
            <a:r>
              <a:rPr lang="en-US" sz="1400" b="1" i="1" dirty="0">
                <a:latin typeface="Century Gothic" panose="020B0502020202020204" pitchFamily="34" charset="0"/>
              </a:rPr>
              <a:t>(PATEN)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FF0000"/>
                </a:solidFill>
                <a:latin typeface="Century Gothic" panose="020B0502020202020204" pitchFamily="34" charset="0"/>
              </a:rPr>
              <a:t>359</a:t>
            </a:r>
            <a:r>
              <a:rPr lang="en-US" b="1" i="1" dirty="0">
                <a:solidFill>
                  <a:srgbClr val="C00000"/>
                </a:solidFill>
                <a:latin typeface="Century Gothic" panose="020B0502020202020204" pitchFamily="34" charset="0"/>
              </a:rPr>
              <a:t> </a:t>
            </a:r>
            <a:r>
              <a:rPr lang="en-US" sz="1400" b="1" i="1" dirty="0" err="1">
                <a:latin typeface="Century Gothic" panose="020B0502020202020204" pitchFamily="34" charset="0"/>
              </a:rPr>
              <a:t>Kab</a:t>
            </a:r>
            <a:r>
              <a:rPr lang="en-US" sz="1400" b="1" i="1" dirty="0">
                <a:latin typeface="Century Gothic" panose="020B0502020202020204" pitchFamily="34" charset="0"/>
              </a:rPr>
              <a:t>/Kota.</a:t>
            </a:r>
            <a:endParaRPr lang="id-ID" sz="1400" b="1" i="1" dirty="0">
              <a:latin typeface="Century Gothic" panose="020B0502020202020204" pitchFamily="34" charset="0"/>
            </a:endParaRPr>
          </a:p>
        </p:txBody>
      </p:sp>
      <p:sp>
        <p:nvSpPr>
          <p:cNvPr id="53" name="TextBox 52">
            <a:extLst>
              <a:ext uri="{FF2B5EF4-FFF2-40B4-BE49-F238E27FC236}">
                <a16:creationId xmlns:a16="http://schemas.microsoft.com/office/drawing/2014/main" id="{5FAF941F-8A29-412B-BF1F-B001A36FAED4}"/>
              </a:ext>
            </a:extLst>
          </p:cNvPr>
          <p:cNvSpPr txBox="1"/>
          <p:nvPr/>
        </p:nvSpPr>
        <p:spPr>
          <a:xfrm>
            <a:off x="6136458" y="2388429"/>
            <a:ext cx="1362527" cy="1142576"/>
          </a:xfrm>
          <a:prstGeom prst="rect">
            <a:avLst/>
          </a:prstGeom>
          <a:noFill/>
        </p:spPr>
        <p:txBody>
          <a:bodyPr wrap="square" tIns="0" rtlCol="0">
            <a:spAutoFit/>
          </a:bodyPr>
          <a:lstStyle/>
          <a:p>
            <a:pPr algn="ctr"/>
            <a:r>
              <a:rPr lang="id-ID" sz="1400" b="1" dirty="0">
                <a:solidFill>
                  <a:schemeClr val="accent4"/>
                </a:solidFill>
              </a:rPr>
              <a:t>Pelayanan </a:t>
            </a:r>
            <a:r>
              <a:rPr lang="en-US" sz="1400" b="1" dirty="0" err="1">
                <a:solidFill>
                  <a:schemeClr val="accent4"/>
                </a:solidFill>
              </a:rPr>
              <a:t>Administrasi</a:t>
            </a:r>
            <a:r>
              <a:rPr lang="en-US" sz="1400" b="1" dirty="0">
                <a:solidFill>
                  <a:schemeClr val="accent4"/>
                </a:solidFill>
              </a:rPr>
              <a:t> </a:t>
            </a:r>
            <a:r>
              <a:rPr lang="en-US" sz="1400" b="1" dirty="0" err="1">
                <a:solidFill>
                  <a:schemeClr val="accent4"/>
                </a:solidFill>
              </a:rPr>
              <a:t>Terpadu</a:t>
            </a:r>
            <a:r>
              <a:rPr lang="en-US" sz="1400" b="1" dirty="0">
                <a:solidFill>
                  <a:schemeClr val="accent4"/>
                </a:solidFill>
              </a:rPr>
              <a:t> </a:t>
            </a:r>
            <a:r>
              <a:rPr lang="en-US" sz="1400" b="1" dirty="0" err="1">
                <a:solidFill>
                  <a:schemeClr val="accent4"/>
                </a:solidFill>
              </a:rPr>
              <a:t>Kecamatan</a:t>
            </a:r>
            <a:r>
              <a:rPr lang="en-US" sz="1400" b="1" dirty="0">
                <a:solidFill>
                  <a:schemeClr val="accent4"/>
                </a:solidFill>
              </a:rPr>
              <a:t> (PATEN)</a:t>
            </a:r>
            <a:endParaRPr lang="id-ID" sz="1400" b="1" dirty="0">
              <a:solidFill>
                <a:schemeClr val="accent4"/>
              </a:solidFill>
            </a:endParaRPr>
          </a:p>
        </p:txBody>
      </p:sp>
      <p:sp>
        <p:nvSpPr>
          <p:cNvPr id="54" name="TextBox 53">
            <a:extLst>
              <a:ext uri="{FF2B5EF4-FFF2-40B4-BE49-F238E27FC236}">
                <a16:creationId xmlns:a16="http://schemas.microsoft.com/office/drawing/2014/main" id="{162BD038-6A48-4153-A80A-CA0DF205A643}"/>
              </a:ext>
            </a:extLst>
          </p:cNvPr>
          <p:cNvSpPr txBox="1"/>
          <p:nvPr/>
        </p:nvSpPr>
        <p:spPr>
          <a:xfrm>
            <a:off x="11012062" y="2754275"/>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514</a:t>
            </a:r>
          </a:p>
        </p:txBody>
      </p:sp>
      <p:sp>
        <p:nvSpPr>
          <p:cNvPr id="55" name="TextBox 54">
            <a:extLst>
              <a:ext uri="{FF2B5EF4-FFF2-40B4-BE49-F238E27FC236}">
                <a16:creationId xmlns:a16="http://schemas.microsoft.com/office/drawing/2014/main" id="{603D8B75-E643-40C8-A195-1F828658F9F9}"/>
              </a:ext>
            </a:extLst>
          </p:cNvPr>
          <p:cNvSpPr txBox="1"/>
          <p:nvPr/>
        </p:nvSpPr>
        <p:spPr>
          <a:xfrm>
            <a:off x="9037758" y="3184066"/>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231</a:t>
            </a:r>
          </a:p>
        </p:txBody>
      </p:sp>
      <p:sp>
        <p:nvSpPr>
          <p:cNvPr id="56" name="Arrow: Right 55">
            <a:extLst>
              <a:ext uri="{FF2B5EF4-FFF2-40B4-BE49-F238E27FC236}">
                <a16:creationId xmlns:a16="http://schemas.microsoft.com/office/drawing/2014/main" id="{605DA8EB-D8D4-4FCD-B8E4-3568BCCE8B23}"/>
              </a:ext>
            </a:extLst>
          </p:cNvPr>
          <p:cNvSpPr/>
          <p:nvPr/>
        </p:nvSpPr>
        <p:spPr>
          <a:xfrm rot="18510841">
            <a:off x="6319089" y="1654030"/>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rrow: Right 56">
            <a:extLst>
              <a:ext uri="{FF2B5EF4-FFF2-40B4-BE49-F238E27FC236}">
                <a16:creationId xmlns:a16="http://schemas.microsoft.com/office/drawing/2014/main" id="{551F2F02-6754-46B2-B6FE-CDE26418821F}"/>
              </a:ext>
            </a:extLst>
          </p:cNvPr>
          <p:cNvSpPr/>
          <p:nvPr/>
        </p:nvSpPr>
        <p:spPr>
          <a:xfrm rot="3562483">
            <a:off x="6863884" y="1677093"/>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E62943F1-D1AF-472B-A626-3E81F9AE4481}"/>
              </a:ext>
            </a:extLst>
          </p:cNvPr>
          <p:cNvSpPr txBox="1"/>
          <p:nvPr/>
        </p:nvSpPr>
        <p:spPr>
          <a:xfrm>
            <a:off x="7498985" y="1966007"/>
            <a:ext cx="4308036" cy="523220"/>
          </a:xfrm>
          <a:prstGeom prst="rect">
            <a:avLst/>
          </a:prstGeom>
          <a:noFill/>
        </p:spPr>
        <p:txBody>
          <a:bodyPr wrap="square" rtlCol="0">
            <a:spAutoFit/>
          </a:bodyPr>
          <a:lstStyle/>
          <a:p>
            <a:pPr algn="ctr"/>
            <a:r>
              <a:rPr lang="en-US" sz="1400" b="1" i="1" dirty="0" err="1">
                <a:solidFill>
                  <a:srgbClr val="C00000"/>
                </a:solidFill>
                <a:latin typeface="Century Gothic" panose="020B0502020202020204" pitchFamily="34" charset="0"/>
              </a:rPr>
              <a:t>Jumlah</a:t>
            </a:r>
            <a:r>
              <a:rPr lang="en-US" sz="1400" b="1" i="1" dirty="0">
                <a:solidFill>
                  <a:srgbClr val="C00000"/>
                </a:solidFill>
                <a:latin typeface="Century Gothic" panose="020B0502020202020204" pitchFamily="34" charset="0"/>
              </a:rPr>
              <a:t> </a:t>
            </a:r>
            <a:r>
              <a:rPr lang="en-US" sz="1400" b="1" i="1" dirty="0" err="1">
                <a:solidFill>
                  <a:srgbClr val="C00000"/>
                </a:solidFill>
                <a:latin typeface="Century Gothic" panose="020B0502020202020204" pitchFamily="34" charset="0"/>
              </a:rPr>
              <a:t>Kab</a:t>
            </a:r>
            <a:r>
              <a:rPr lang="en-US" sz="1400" b="1" i="1" dirty="0">
                <a:solidFill>
                  <a:srgbClr val="C00000"/>
                </a:solidFill>
                <a:latin typeface="Century Gothic" panose="020B0502020202020204" pitchFamily="34" charset="0"/>
              </a:rPr>
              <a:t>/Kota </a:t>
            </a:r>
          </a:p>
          <a:p>
            <a:pPr algn="ctr"/>
            <a:r>
              <a:rPr lang="en-US" sz="1400" b="1" i="1" dirty="0">
                <a:solidFill>
                  <a:srgbClr val="C00000"/>
                </a:solidFill>
                <a:latin typeface="Century Gothic" panose="020B0502020202020204" pitchFamily="34" charset="0"/>
              </a:rPr>
              <a:t>Yang </a:t>
            </a:r>
            <a:r>
              <a:rPr lang="en-US" sz="1400" b="1" i="1" dirty="0" err="1">
                <a:solidFill>
                  <a:srgbClr val="C00000"/>
                </a:solidFill>
                <a:latin typeface="Century Gothic" panose="020B0502020202020204" pitchFamily="34" charset="0"/>
              </a:rPr>
              <a:t>menerapkan</a:t>
            </a:r>
            <a:r>
              <a:rPr lang="en-US" sz="1400" b="1" i="1" dirty="0">
                <a:solidFill>
                  <a:srgbClr val="C00000"/>
                </a:solidFill>
                <a:latin typeface="Century Gothic" panose="020B0502020202020204" pitchFamily="34" charset="0"/>
              </a:rPr>
              <a:t> PATEN</a:t>
            </a:r>
          </a:p>
        </p:txBody>
      </p:sp>
      <p:pic>
        <p:nvPicPr>
          <p:cNvPr id="61" name="Picture 5">
            <a:extLst>
              <a:ext uri="{FF2B5EF4-FFF2-40B4-BE49-F238E27FC236}">
                <a16:creationId xmlns:a16="http://schemas.microsoft.com/office/drawing/2014/main" id="{61195B47-68F4-4BB6-9404-614FF369974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46417"/>
          <a:stretch/>
        </p:blipFill>
        <p:spPr bwMode="auto">
          <a:xfrm>
            <a:off x="6284537" y="1040418"/>
            <a:ext cx="813684" cy="564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5">
            <a:extLst>
              <a:ext uri="{FF2B5EF4-FFF2-40B4-BE49-F238E27FC236}">
                <a16:creationId xmlns:a16="http://schemas.microsoft.com/office/drawing/2014/main" id="{9CE52044-91F8-4944-8D3D-40F9F44FF074}"/>
              </a:ext>
            </a:extLst>
          </p:cNvPr>
          <p:cNvPicPr>
            <a:picLocks noChangeAspect="1" noChangeArrowheads="1"/>
          </p:cNvPicPr>
          <p:nvPr/>
        </p:nvPicPr>
        <p:blipFill rotWithShape="1">
          <a:blip r:embed="rId8">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6200538" y="1932519"/>
            <a:ext cx="1265491"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0" name="Chart 59">
            <a:extLst>
              <a:ext uri="{FF2B5EF4-FFF2-40B4-BE49-F238E27FC236}">
                <a16:creationId xmlns:a16="http://schemas.microsoft.com/office/drawing/2014/main" id="{458CA3DE-10A3-4B1B-8E1C-30B9D6CEF51B}"/>
              </a:ext>
            </a:extLst>
          </p:cNvPr>
          <p:cNvGraphicFramePr>
            <a:graphicFrameLocks/>
          </p:cNvGraphicFramePr>
          <p:nvPr>
            <p:extLst>
              <p:ext uri="{D42A27DB-BD31-4B8C-83A1-F6EECF244321}">
                <p14:modId xmlns:p14="http://schemas.microsoft.com/office/powerpoint/2010/main" val="2926241759"/>
              </p:ext>
            </p:extLst>
          </p:nvPr>
        </p:nvGraphicFramePr>
        <p:xfrm>
          <a:off x="7410687" y="2124896"/>
          <a:ext cx="4571998" cy="2626213"/>
        </p:xfrm>
        <a:graphic>
          <a:graphicData uri="http://schemas.openxmlformats.org/drawingml/2006/chart">
            <c:chart xmlns:c="http://schemas.openxmlformats.org/drawingml/2006/chart" xmlns:r="http://schemas.openxmlformats.org/officeDocument/2006/relationships" r:id="rId9"/>
          </a:graphicData>
        </a:graphic>
      </p:graphicFrame>
      <p:sp>
        <p:nvSpPr>
          <p:cNvPr id="8" name="Slide Number Placeholder 7">
            <a:extLst>
              <a:ext uri="{FF2B5EF4-FFF2-40B4-BE49-F238E27FC236}">
                <a16:creationId xmlns:a16="http://schemas.microsoft.com/office/drawing/2014/main" id="{EC526608-4985-4ABC-B741-D94966BD9F6C}"/>
              </a:ext>
            </a:extLst>
          </p:cNvPr>
          <p:cNvSpPr>
            <a:spLocks noGrp="1"/>
          </p:cNvSpPr>
          <p:nvPr>
            <p:ph type="sldNum" sz="quarter" idx="12"/>
          </p:nvPr>
        </p:nvSpPr>
        <p:spPr/>
        <p:txBody>
          <a:bodyPr/>
          <a:lstStyle/>
          <a:p>
            <a:pPr defTabSz="685873"/>
            <a:fld id="{2D874C5E-35EF-4033-9997-0350DD4D4B3F}" type="slidenum">
              <a:rPr lang="id-ID" altLang="en-US" smtClean="0"/>
              <a:pPr defTabSz="685873"/>
              <a:t>6</a:t>
            </a:fld>
            <a:endParaRPr lang="id-ID" altLang="en-US"/>
          </a:p>
        </p:txBody>
      </p:sp>
    </p:spTree>
    <p:extLst>
      <p:ext uri="{BB962C8B-B14F-4D97-AF65-F5344CB8AC3E}">
        <p14:creationId xmlns:p14="http://schemas.microsoft.com/office/powerpoint/2010/main" val="2530172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94252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7" y="722675"/>
            <a:ext cx="4003116" cy="171251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2011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Informasi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Geospasial</a:t>
            </a:r>
            <a:endParaRPr lang="en-US" sz="1000" dirty="0">
              <a:solidFill>
                <a:schemeClr val="tx1"/>
              </a:solidFill>
              <a:latin typeface="Century Gothic" panose="020B0502020202020204" pitchFamily="34" charset="0"/>
            </a:endParaRP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PP No. 78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Penggabungan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Penghapusan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Pelaksanaan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Satu Peta Pada Tingkat </a:t>
            </a:r>
            <a:r>
              <a:rPr lang="en-US" sz="1000" dirty="0" err="1">
                <a:solidFill>
                  <a:schemeClr val="tx1"/>
                </a:solidFill>
                <a:latin typeface="Century Gothic" panose="020B0502020202020204" pitchFamily="34" charset="0"/>
              </a:rPr>
              <a:t>Ketelitian</a:t>
            </a:r>
            <a:r>
              <a:rPr lang="en-US" sz="1000" dirty="0">
                <a:solidFill>
                  <a:schemeClr val="tx1"/>
                </a:solidFill>
                <a:latin typeface="Century Gothic" panose="020B0502020202020204" pitchFamily="34" charset="0"/>
              </a:rPr>
              <a:t> Peta Skala 1:50.000</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141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 </a:t>
            </a:r>
            <a:r>
              <a:rPr lang="en-US" sz="1000" dirty="0" err="1">
                <a:solidFill>
                  <a:schemeClr val="tx1"/>
                </a:solidFill>
                <a:latin typeface="Century Gothic" panose="020B0502020202020204" pitchFamily="34" charset="0"/>
              </a:rPr>
              <a:t>sebagai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revisi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76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2012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4" name="Group 3">
            <a:extLst>
              <a:ext uri="{FF2B5EF4-FFF2-40B4-BE49-F238E27FC236}">
                <a16:creationId xmlns:a16="http://schemas.microsoft.com/office/drawing/2014/main" id="{C09298AC-7D35-4520-B5E4-2EC8B643063E}"/>
              </a:ext>
            </a:extLst>
          </p:cNvPr>
          <p:cNvGrpSpPr/>
          <p:nvPr/>
        </p:nvGrpSpPr>
        <p:grpSpPr>
          <a:xfrm>
            <a:off x="0" y="2498103"/>
            <a:ext cx="4889634" cy="2218276"/>
            <a:chOff x="0" y="2809187"/>
            <a:chExt cx="4793382" cy="2218276"/>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8419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6" y="2809187"/>
              <a:ext cx="3932076" cy="221827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spcBef>
                  <a:spcPts val="600"/>
                </a:spcBef>
                <a:spcAft>
                  <a:spcPts val="600"/>
                </a:spcAft>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 </a:t>
              </a:r>
              <a:r>
                <a:rPr lang="en-US" sz="1000" dirty="0" err="1">
                  <a:solidFill>
                    <a:schemeClr val="tx1"/>
                  </a:solidFill>
                  <a:latin typeface="Century Gothic" panose="020B0502020202020204" pitchFamily="34" charset="0"/>
                  <a:cs typeface="Arial" pitchFamily="34" charset="0"/>
                </a:rPr>
                <a:t>mendapatkan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penugasan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Presiden</a:t>
              </a:r>
              <a:r>
                <a:rPr lang="en-US" sz="1000" dirty="0">
                  <a:solidFill>
                    <a:schemeClr val="tx1"/>
                  </a:solidFill>
                  <a:latin typeface="Century Gothic" panose="020B0502020202020204" pitchFamily="34" charset="0"/>
                  <a:cs typeface="Arial" pitchFamily="34" charset="0"/>
                </a:rPr>
                <a:t> No. 9 </a:t>
              </a:r>
              <a:r>
                <a:rPr lang="en-US" sz="1000" dirty="0" err="1">
                  <a:solidFill>
                    <a:schemeClr val="tx1"/>
                  </a:solidFill>
                  <a:latin typeface="Century Gothic" panose="020B0502020202020204" pitchFamily="34" charset="0"/>
                  <a:cs typeface="Arial" pitchFamily="34" charset="0"/>
                </a:rPr>
                <a:t>Tahun</a:t>
              </a:r>
              <a:r>
                <a:rPr lang="en-US" sz="1000" dirty="0">
                  <a:solidFill>
                    <a:schemeClr val="tx1"/>
                  </a:solidFill>
                  <a:latin typeface="Century Gothic" panose="020B0502020202020204" pitchFamily="34" charset="0"/>
                  <a:cs typeface="Arial" pitchFamily="34" charset="0"/>
                </a:rPr>
                <a:t> 2016 </a:t>
              </a:r>
              <a:r>
                <a:rPr lang="en-US" sz="1000" dirty="0" err="1">
                  <a:solidFill>
                    <a:schemeClr val="tx1"/>
                  </a:solidFill>
                  <a:latin typeface="Century Gothic" panose="020B0502020202020204" pitchFamily="34" charset="0"/>
                  <a:cs typeface="Arial" pitchFamily="34" charset="0"/>
                </a:rPr>
                <a:t>tentang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Pelaksanaan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Satu Peta (KSP) pada Tingkat </a:t>
              </a:r>
              <a:r>
                <a:rPr lang="en-US" sz="1000" dirty="0" err="1">
                  <a:solidFill>
                    <a:schemeClr val="tx1"/>
                  </a:solidFill>
                  <a:latin typeface="Century Gothic" panose="020B0502020202020204" pitchFamily="34" charset="0"/>
                  <a:cs typeface="Arial" pitchFamily="34" charset="0"/>
                </a:rPr>
                <a:t>Ketelitian</a:t>
              </a:r>
              <a:r>
                <a:rPr lang="en-US" sz="1000" dirty="0">
                  <a:solidFill>
                    <a:schemeClr val="tx1"/>
                  </a:solidFill>
                  <a:latin typeface="Century Gothic" panose="020B0502020202020204" pitchFamily="34" charset="0"/>
                  <a:cs typeface="Arial" pitchFamily="34" charset="0"/>
                </a:rPr>
                <a:t> Peta Skala 1:50.000, </a:t>
              </a:r>
              <a:r>
                <a:rPr lang="en-US" sz="1000" dirty="0" err="1">
                  <a:solidFill>
                    <a:schemeClr val="tx1"/>
                  </a:solidFill>
                  <a:latin typeface="Century Gothic" panose="020B0502020202020204" pitchFamily="34" charset="0"/>
                  <a:cs typeface="Arial" pitchFamily="34" charset="0"/>
                </a:rPr>
                <a:t>berupa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arahan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sebagai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upaya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menciptakan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tertibnya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suatu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wilayahyang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berdampak</a:t>
              </a:r>
              <a:r>
                <a:rPr lang="en-US" sz="1000" dirty="0">
                  <a:solidFill>
                    <a:schemeClr val="tx1"/>
                  </a:solidFill>
                  <a:latin typeface="Century Gothic" panose="020B0502020202020204" pitchFamily="34" charset="0"/>
                  <a:cs typeface="Arial" pitchFamily="34" charset="0"/>
                </a:rPr>
                <a:t> pada </a:t>
              </a:r>
              <a:r>
                <a:rPr lang="en-US" sz="1000" dirty="0" err="1">
                  <a:solidFill>
                    <a:schemeClr val="tx1"/>
                  </a:solidFill>
                  <a:latin typeface="Century Gothic" panose="020B0502020202020204" pitchFamily="34" charset="0"/>
                  <a:cs typeface="Arial" pitchFamily="34" charset="0"/>
                </a:rPr>
                <a:t>pentingnya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cakupan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kependudukan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daftar </a:t>
              </a:r>
              <a:r>
                <a:rPr lang="en-US" sz="1000" dirty="0" err="1">
                  <a:solidFill>
                    <a:schemeClr val="tx1"/>
                  </a:solidFill>
                  <a:latin typeface="Century Gothic" panose="020B0502020202020204" pitchFamily="34" charset="0"/>
                  <a:cs typeface="Arial" pitchFamily="34" charset="0"/>
                </a:rPr>
                <a:t>pemilih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Pemilu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Pilkada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pertanahan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pengelolaan</a:t>
              </a:r>
              <a:r>
                <a:rPr lang="en-US" sz="1000" dirty="0">
                  <a:solidFill>
                    <a:schemeClr val="tx1"/>
                  </a:solidFill>
                  <a:latin typeface="Century Gothic" panose="020B0502020202020204" pitchFamily="34" charset="0"/>
                  <a:cs typeface="Arial" pitchFamily="34" charset="0"/>
                </a:rPr>
                <a:t> SDA, dan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pengaturan</a:t>
              </a:r>
              <a:r>
                <a:rPr lang="en-US" sz="1000" dirty="0">
                  <a:solidFill>
                    <a:schemeClr val="tx1"/>
                  </a:solidFill>
                  <a:latin typeface="Century Gothic" panose="020B0502020202020204" pitchFamily="34" charset="0"/>
                  <a:cs typeface="Arial" pitchFamily="34" charset="0"/>
                </a:rPr>
                <a:t> tata </a:t>
              </a:r>
              <a:r>
                <a:rPr lang="en-US" sz="1000" dirty="0" err="1">
                  <a:solidFill>
                    <a:schemeClr val="tx1"/>
                  </a:solidFill>
                  <a:latin typeface="Century Gothic" panose="020B0502020202020204" pitchFamily="34" charset="0"/>
                  <a:cs typeface="Arial" pitchFamily="34" charset="0"/>
                </a:rPr>
                <a:t>ruang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4294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07390" y="4358096"/>
            <a:ext cx="5097024" cy="2408462"/>
            <a:chOff x="-207390" y="4403904"/>
            <a:chExt cx="4912917" cy="2226241"/>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8" y="4761771"/>
              <a:ext cx="3866539" cy="1868374"/>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Perebutan</a:t>
              </a:r>
              <a:r>
                <a:rPr lang="en-US" sz="1050" dirty="0">
                  <a:solidFill>
                    <a:schemeClr val="tx1"/>
                  </a:solidFill>
                  <a:latin typeface="Century Gothic" panose="020B0502020202020204" pitchFamily="34" charset="0"/>
                  <a:cs typeface="Arial" pitchFamily="34" charset="0"/>
                </a:rPr>
                <a:t> SDA</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perijinan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Duplikasi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administrasi</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Rentang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kendali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pemerintahan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pembangunan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publik</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cakupan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di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produk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perundang-undangan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Insinkronisasi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antara</a:t>
              </a:r>
              <a:r>
                <a:rPr lang="en-US" sz="1050" dirty="0">
                  <a:solidFill>
                    <a:schemeClr val="tx1"/>
                  </a:solidFill>
                  <a:latin typeface="Century Gothic" panose="020B0502020202020204" pitchFamily="34" charset="0"/>
                  <a:cs typeface="Arial" pitchFamily="34" charset="0"/>
                </a:rPr>
                <a:t> UU </a:t>
              </a:r>
              <a:r>
                <a:rPr lang="en-US" sz="1050" dirty="0" err="1">
                  <a:solidFill>
                    <a:schemeClr val="tx1"/>
                  </a:solidFill>
                  <a:latin typeface="Century Gothic" panose="020B0502020202020204" pitchFamily="34" charset="0"/>
                  <a:cs typeface="Arial" pitchFamily="34" charset="0"/>
                </a:rPr>
                <a:t>pembentukan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tubuh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lampiran</a:t>
              </a:r>
              <a:r>
                <a:rPr lang="en-US" sz="1050" dirty="0">
                  <a:solidFill>
                    <a:schemeClr val="tx1"/>
                  </a:solidFill>
                  <a:latin typeface="Century Gothic" panose="020B0502020202020204" pitchFamily="34" charset="0"/>
                  <a:cs typeface="Arial" pitchFamily="34" charset="0"/>
                </a:rPr>
                <a:t> peta.</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Pelacakan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batas</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pemasangan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pilar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sepihak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tanpa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berkoordinasi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perbatasan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Penempatan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Letak</a:t>
              </a:r>
              <a:r>
                <a:rPr lang="en-US" sz="1050" dirty="0">
                  <a:solidFill>
                    <a:schemeClr val="tx1"/>
                  </a:solidFill>
                  <a:latin typeface="Century Gothic" panose="020B0502020202020204" pitchFamily="34" charset="0"/>
                  <a:cs typeface="Arial" pitchFamily="34" charset="0"/>
                </a:rPr>
                <a:t> Pilar Yang </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Tepat</a:t>
              </a:r>
              <a:r>
                <a:rPr lang="en-US" sz="1050" dirty="0">
                  <a:solidFill>
                    <a:schemeClr val="tx1"/>
                  </a:solidFill>
                  <a:latin typeface="Century Gothic" panose="020B0502020202020204" pitchFamily="34" charset="0"/>
                  <a:cs typeface="Arial"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024244" y="6894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65989"/>
            <a:ext cx="6975834"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PENYELESAIAN SEGMEN BATAS DAERAH</a:t>
            </a:r>
            <a:endParaRPr lang="id-ID" altLang="en-US"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5">
            <a:extLst>
              <a:ext uri="{FF2B5EF4-FFF2-40B4-BE49-F238E27FC236}">
                <a16:creationId xmlns:a16="http://schemas.microsoft.com/office/drawing/2014/main" id="{01B54432-9968-4801-B8C5-0231C2CD168A}"/>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020654" y="1007792"/>
            <a:ext cx="1000454" cy="1429454"/>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TextBox 52">
            <a:extLst>
              <a:ext uri="{FF2B5EF4-FFF2-40B4-BE49-F238E27FC236}">
                <a16:creationId xmlns:a16="http://schemas.microsoft.com/office/drawing/2014/main" id="{F8A320A8-317A-4D70-A484-919ECD8D2951}"/>
              </a:ext>
            </a:extLst>
          </p:cNvPr>
          <p:cNvSpPr txBox="1"/>
          <p:nvPr/>
        </p:nvSpPr>
        <p:spPr>
          <a:xfrm>
            <a:off x="6063916" y="962120"/>
            <a:ext cx="6059946" cy="1708288"/>
          </a:xfrm>
          <a:prstGeom prst="rect">
            <a:avLst/>
          </a:prstGeom>
          <a:noFill/>
        </p:spPr>
        <p:txBody>
          <a:bodyPr wrap="square" tIns="0" rtlCol="0">
            <a:spAutoFit/>
          </a:bodyPr>
          <a:lstStyle/>
          <a:p>
            <a:pPr lvl="0" algn="just"/>
            <a:r>
              <a:rPr lang="en-US" sz="1600" b="1" i="1" dirty="0">
                <a:solidFill>
                  <a:schemeClr val="accent1"/>
                </a:solidFill>
                <a:latin typeface="Century Gothic" panose="020B0502020202020204" pitchFamily="34" charset="0"/>
              </a:rPr>
              <a:t>Dari </a:t>
            </a:r>
            <a:r>
              <a:rPr lang="en-US" sz="1600" b="1" i="1" dirty="0" err="1">
                <a:solidFill>
                  <a:schemeClr val="accent1"/>
                </a:solidFill>
                <a:latin typeface="Century Gothic" panose="020B0502020202020204" pitchFamily="34" charset="0"/>
              </a:rPr>
              <a:t>keseluruhan</a:t>
            </a:r>
            <a:r>
              <a:rPr lang="en-US" sz="1600" b="1" i="1" dirty="0">
                <a:solidFill>
                  <a:schemeClr val="accent1"/>
                </a:solidFill>
                <a:latin typeface="Century Gothic" panose="020B0502020202020204" pitchFamily="34" charset="0"/>
              </a:rPr>
              <a:t> 979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165</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814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selesai</a:t>
            </a:r>
            <a:r>
              <a:rPr lang="en-US" sz="1201" b="1" i="1" dirty="0">
                <a:latin typeface="Century Gothic" panose="020B0502020202020204" pitchFamily="34" charset="0"/>
              </a:rPr>
              <a:t> </a:t>
            </a:r>
            <a:r>
              <a:rPr lang="en-US" sz="1201" b="1" i="1" dirty="0" err="1">
                <a:latin typeface="Century Gothic" panose="020B0502020202020204" pitchFamily="34" charset="0"/>
              </a:rPr>
              <a:t>ditegaskan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56</a:t>
            </a:r>
            <a:r>
              <a:rPr lang="id-ID" sz="1600" b="1" i="1" dirty="0">
                <a:solidFill>
                  <a:srgbClr val="C00000"/>
                </a:solidFill>
                <a:latin typeface="Century Gothic" panose="020B0502020202020204" pitchFamily="34" charset="0"/>
              </a:rPr>
              <a:t>9</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123</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44</a:t>
            </a:r>
            <a:r>
              <a:rPr lang="id-ID" sz="1600" b="1" i="1" dirty="0">
                <a:solidFill>
                  <a:srgbClr val="C00000"/>
                </a:solidFill>
                <a:latin typeface="Century Gothic" panose="020B0502020202020204" pitchFamily="34" charset="0"/>
              </a:rPr>
              <a:t>6</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yang </a:t>
            </a:r>
            <a:r>
              <a:rPr lang="en-US" sz="1201" b="1" i="1" dirty="0" err="1">
                <a:latin typeface="Century Gothic" panose="020B0502020202020204" pitchFamily="34" charset="0"/>
              </a:rPr>
              <a:t>ditetapkan</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47</a:t>
            </a:r>
            <a:r>
              <a:rPr lang="id-ID" sz="1600" b="1" i="1" dirty="0">
                <a:solidFill>
                  <a:srgbClr val="C00000"/>
                </a:solidFill>
                <a:latin typeface="Century Gothic" panose="020B0502020202020204" pitchFamily="34" charset="0"/>
              </a:rPr>
              <a:t>4</a:t>
            </a:r>
            <a:r>
              <a:rPr lang="en-US" sz="1201" b="1" i="1" dirty="0">
                <a:latin typeface="Century Gothic" panose="020B0502020202020204" pitchFamily="34" charset="0"/>
              </a:rPr>
              <a:t> </a:t>
            </a:r>
            <a:r>
              <a:rPr lang="en-US" sz="1201" b="1" i="1" dirty="0" err="1">
                <a:latin typeface="Century Gothic" panose="020B0502020202020204" pitchFamily="34" charset="0"/>
              </a:rPr>
              <a:t>Permendagri</a:t>
            </a:r>
            <a:r>
              <a:rPr lang="en-US" sz="1201" b="1" i="1" dirty="0">
                <a:latin typeface="Century Gothic" panose="020B0502020202020204" pitchFamily="34" charset="0"/>
              </a:rPr>
              <a:t>;</a:t>
            </a:r>
          </a:p>
          <a:p>
            <a:pPr algn="just"/>
            <a:r>
              <a:rPr lang="en-US" sz="1600" b="1" i="1" dirty="0" err="1">
                <a:solidFill>
                  <a:schemeClr val="accent1"/>
                </a:solidFill>
                <a:latin typeface="Century Gothic" panose="020B0502020202020204" pitchFamily="34" charset="0"/>
              </a:rPr>
              <a:t>Disamping</a:t>
            </a:r>
            <a:r>
              <a:rPr lang="en-US" sz="1600" b="1" i="1" dirty="0">
                <a:solidFill>
                  <a:schemeClr val="accent1"/>
                </a:solidFill>
                <a:latin typeface="Century Gothic" panose="020B0502020202020204" pitchFamily="34" charset="0"/>
              </a:rPr>
              <a:t> </a:t>
            </a:r>
            <a:r>
              <a:rPr lang="en-US" sz="1600" b="1" i="1" dirty="0" err="1">
                <a:solidFill>
                  <a:schemeClr val="accent1"/>
                </a:solidFill>
                <a:latin typeface="Century Gothic" panose="020B0502020202020204" pitchFamily="34" charset="0"/>
              </a:rPr>
              <a:t>itu</a:t>
            </a:r>
            <a:r>
              <a:rPr lang="en-US" sz="1600" b="1" i="1" dirty="0">
                <a:solidFill>
                  <a:schemeClr val="accent1"/>
                </a:solidFill>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a:t>
            </a:r>
            <a:r>
              <a:rPr lang="id-ID"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sudah</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9</a:t>
            </a:r>
            <a:r>
              <a:rPr lang="id-ID" sz="1600" b="1" i="1" dirty="0">
                <a:solidFill>
                  <a:srgbClr val="C00000"/>
                </a:solidFill>
                <a:latin typeface="Century Gothic" panose="020B0502020202020204" pitchFamily="34" charset="0"/>
              </a:rPr>
              <a:t>0</a:t>
            </a:r>
            <a:r>
              <a:rPr lang="en-US" sz="1600" b="1" i="1" dirty="0">
                <a:solidFill>
                  <a:srgbClr val="C00000"/>
                </a:solidFill>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belum</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a:t>
            </a:r>
          </a:p>
        </p:txBody>
      </p:sp>
      <p:graphicFrame>
        <p:nvGraphicFramePr>
          <p:cNvPr id="54" name="Chart 53">
            <a:extLst>
              <a:ext uri="{FF2B5EF4-FFF2-40B4-BE49-F238E27FC236}">
                <a16:creationId xmlns:a16="http://schemas.microsoft.com/office/drawing/2014/main" id="{E32DE852-4B82-44FE-AE19-C8EB6987E2A5}"/>
              </a:ext>
            </a:extLst>
          </p:cNvPr>
          <p:cNvGraphicFramePr>
            <a:graphicFrameLocks/>
          </p:cNvGraphicFramePr>
          <p:nvPr>
            <p:extLst>
              <p:ext uri="{D42A27DB-BD31-4B8C-83A1-F6EECF244321}">
                <p14:modId xmlns:p14="http://schemas.microsoft.com/office/powerpoint/2010/main" val="2956787784"/>
              </p:ext>
            </p:extLst>
          </p:nvPr>
        </p:nvGraphicFramePr>
        <p:xfrm>
          <a:off x="6169794" y="2630201"/>
          <a:ext cx="5861785" cy="2192056"/>
        </p:xfrm>
        <a:graphic>
          <a:graphicData uri="http://schemas.openxmlformats.org/drawingml/2006/chart">
            <c:chart xmlns:c="http://schemas.openxmlformats.org/drawingml/2006/chart" xmlns:r="http://schemas.openxmlformats.org/officeDocument/2006/relationships" r:id="rId8"/>
          </a:graphicData>
        </a:graphic>
      </p:graphicFrame>
      <p:sp>
        <p:nvSpPr>
          <p:cNvPr id="8" name="Slide Number Placeholder 7">
            <a:extLst>
              <a:ext uri="{FF2B5EF4-FFF2-40B4-BE49-F238E27FC236}">
                <a16:creationId xmlns:a16="http://schemas.microsoft.com/office/drawing/2014/main" id="{3A28AF07-501F-427D-9781-C6F10C71DC91}"/>
              </a:ext>
            </a:extLst>
          </p:cNvPr>
          <p:cNvSpPr>
            <a:spLocks noGrp="1"/>
          </p:cNvSpPr>
          <p:nvPr>
            <p:ph type="sldNum" sz="quarter" idx="12"/>
          </p:nvPr>
        </p:nvSpPr>
        <p:spPr/>
        <p:txBody>
          <a:bodyPr/>
          <a:lstStyle/>
          <a:p>
            <a:pPr defTabSz="685873"/>
            <a:fld id="{2D874C5E-35EF-4033-9997-0350DD4D4B3F}" type="slidenum">
              <a:rPr lang="id-ID" altLang="en-US" smtClean="0"/>
              <a:pPr defTabSz="685873"/>
              <a:t>7</a:t>
            </a:fld>
            <a:endParaRPr lang="id-ID" altLang="en-US"/>
          </a:p>
        </p:txBody>
      </p:sp>
    </p:spTree>
    <p:extLst>
      <p:ext uri="{BB962C8B-B14F-4D97-AF65-F5344CB8AC3E}">
        <p14:creationId xmlns:p14="http://schemas.microsoft.com/office/powerpoint/2010/main" val="107625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95297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85524" y="722674"/>
            <a:ext cx="4985888" cy="163551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43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Wilayah Negara</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No.4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2011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Informasi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Geospasial</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Perpres</a:t>
            </a:r>
            <a:r>
              <a:rPr lang="en-US" sz="900" dirty="0">
                <a:solidFill>
                  <a:schemeClr val="tx1"/>
                </a:solidFill>
                <a:latin typeface="Century Gothic" panose="020B0502020202020204" pitchFamily="34" charset="0"/>
              </a:rPr>
              <a:t> 116/2016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Pembubaran</a:t>
            </a:r>
            <a:r>
              <a:rPr lang="en-US" sz="900" dirty="0">
                <a:solidFill>
                  <a:schemeClr val="tx1"/>
                </a:solidFill>
                <a:latin typeface="Century Gothic" panose="020B0502020202020204" pitchFamily="34" charset="0"/>
              </a:rPr>
              <a:t> 9 LNS </a:t>
            </a:r>
            <a:r>
              <a:rPr lang="en-US" sz="900" dirty="0" err="1">
                <a:solidFill>
                  <a:schemeClr val="tx1"/>
                </a:solidFill>
                <a:latin typeface="Century Gothic" panose="020B0502020202020204" pitchFamily="34" charset="0"/>
              </a:rPr>
              <a:t>Termasuk</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Timnas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nama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39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Umum</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Prinsip</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Prosedur</a:t>
            </a:r>
            <a:r>
              <a:rPr lang="en-US" sz="900" dirty="0">
                <a:solidFill>
                  <a:schemeClr val="tx1"/>
                </a:solidFill>
                <a:latin typeface="Century Gothic" panose="020B0502020202020204" pitchFamily="34" charset="0"/>
              </a:rPr>
              <a:t> dan </a:t>
            </a:r>
            <a:r>
              <a:rPr lang="en-US" sz="900" dirty="0" err="1">
                <a:solidFill>
                  <a:schemeClr val="tx1"/>
                </a:solidFill>
                <a:latin typeface="Century Gothic" panose="020B0502020202020204" pitchFamily="34" charset="0"/>
              </a:rPr>
              <a:t>Penetapan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86627" y="2397786"/>
            <a:ext cx="5948413" cy="1779577"/>
            <a:chOff x="0" y="3180310"/>
            <a:chExt cx="5580311" cy="1779577"/>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3180310"/>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902963" y="3265842"/>
              <a:ext cx="4677348" cy="1694045"/>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Memperkuat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Pusat dan Daerah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(Software, Hardware &amp; </a:t>
              </a:r>
              <a:r>
                <a:rPr lang="en-US" sz="900" dirty="0" err="1">
                  <a:solidFill>
                    <a:schemeClr val="tx1"/>
                  </a:solidFill>
                  <a:latin typeface="Century Gothic" panose="020B0502020202020204" pitchFamily="34" charset="0"/>
                  <a:cs typeface="Arial" pitchFamily="34" charset="0"/>
                </a:rPr>
                <a:t>Brainware</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bentuk</a:t>
              </a:r>
              <a:r>
                <a:rPr lang="en-US" sz="900" dirty="0">
                  <a:solidFill>
                    <a:schemeClr val="tx1"/>
                  </a:solidFill>
                  <a:latin typeface="Century Gothic" panose="020B0502020202020204" pitchFamily="34" charset="0"/>
                  <a:cs typeface="Arial" pitchFamily="34" charset="0"/>
                </a:rPr>
                <a:t> Program </a:t>
              </a:r>
              <a:r>
                <a:rPr lang="en-US" sz="900" dirty="0" err="1">
                  <a:solidFill>
                    <a:schemeClr val="tx1"/>
                  </a:solidFill>
                  <a:latin typeface="Century Gothic" panose="020B0502020202020204" pitchFamily="34" charset="0"/>
                  <a:cs typeface="Arial" pitchFamily="34" charset="0"/>
                </a:rPr>
                <a:t>Penguatan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Kapasitas</a:t>
              </a:r>
              <a:r>
                <a:rPr lang="en-US" sz="900" dirty="0">
                  <a:solidFill>
                    <a:schemeClr val="tx1"/>
                  </a:solidFill>
                  <a:latin typeface="Century Gothic" panose="020B0502020202020204" pitchFamily="34" charset="0"/>
                  <a:cs typeface="Arial" pitchFamily="34" charset="0"/>
                </a:rPr>
                <a:t>.</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Mewujudkan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gasetir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informasi</a:t>
              </a:r>
              <a:r>
                <a:rPr lang="en-US" sz="900" dirty="0">
                  <a:solidFill>
                    <a:schemeClr val="tx1"/>
                  </a:solidFill>
                  <a:latin typeface="Century Gothic" panose="020B0502020202020204" pitchFamily="34" charset="0"/>
                  <a:cs typeface="Arial" pitchFamily="34" charset="0"/>
                </a:rPr>
                <a:t>, dan basis data yang </a:t>
              </a:r>
              <a:r>
                <a:rPr lang="en-US" sz="900" dirty="0" err="1">
                  <a:solidFill>
                    <a:schemeClr val="tx1"/>
                  </a:solidFill>
                  <a:latin typeface="Century Gothic" panose="020B0502020202020204" pitchFamily="34" charset="0"/>
                  <a:cs typeface="Arial" pitchFamily="34" charset="0"/>
                </a:rPr>
                <a:t>lengkap</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terintegrasi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baku</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menjadi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rujukan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bagi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penggunaan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di Indonesia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dunia.</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kontribusi</a:t>
              </a:r>
              <a:r>
                <a:rPr lang="en-US" sz="900" dirty="0">
                  <a:solidFill>
                    <a:schemeClr val="tx1"/>
                  </a:solidFill>
                  <a:latin typeface="Century Gothic" panose="020B0502020202020204" pitchFamily="34" charset="0"/>
                  <a:cs typeface="Arial" pitchFamily="34" charset="0"/>
                </a:rPr>
                <a:t> Indonesia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kegiatan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lingkup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Internasional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seperti</a:t>
              </a:r>
              <a:r>
                <a:rPr lang="en-US" sz="900" dirty="0">
                  <a:solidFill>
                    <a:schemeClr val="tx1"/>
                  </a:solidFill>
                  <a:latin typeface="Century Gothic" panose="020B0502020202020204" pitchFamily="34" charset="0"/>
                  <a:cs typeface="Arial" pitchFamily="34" charset="0"/>
                </a:rPr>
                <a:t> UNCSGN (United Nation Conference on the Standardization of Geographical Names), UNGEGN (United Nations Group of Experts on Geographical Names), UNGEGN-ASE (United Nations Group of Experts on Geographical Names-Asia South East).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767778"/>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321703" y="4326410"/>
            <a:ext cx="6202739" cy="2440151"/>
            <a:chOff x="-257400" y="2781159"/>
            <a:chExt cx="5484391" cy="301352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425837" cy="301352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spesifik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termasuk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urusan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didalam</a:t>
              </a:r>
              <a:r>
                <a:rPr lang="en-US" sz="900" dirty="0">
                  <a:solidFill>
                    <a:schemeClr val="tx1"/>
                  </a:solidFill>
                  <a:latin typeface="Century Gothic" panose="020B0502020202020204" pitchFamily="34" charset="0"/>
                  <a:cs typeface="Arial" pitchFamily="34" charset="0"/>
                </a:rPr>
                <a:t> per-UU-an, </a:t>
              </a:r>
              <a:r>
                <a:rPr lang="en-US" sz="900" dirty="0" err="1">
                  <a:solidFill>
                    <a:schemeClr val="tx1"/>
                  </a:solidFill>
                  <a:latin typeface="Century Gothic" panose="020B0502020202020204" pitchFamily="34" charset="0"/>
                  <a:cs typeface="Arial" pitchFamily="34" charset="0"/>
                </a:rPr>
                <a:t>spt</a:t>
              </a:r>
              <a:r>
                <a:rPr lang="en-US" sz="900" dirty="0">
                  <a:solidFill>
                    <a:schemeClr val="tx1"/>
                  </a:solidFill>
                  <a:latin typeface="Century Gothic" panose="020B0502020202020204" pitchFamily="34" charset="0"/>
                  <a:cs typeface="Arial" pitchFamily="34" charset="0"/>
                </a:rPr>
                <a:t>: UU 23 </a:t>
              </a:r>
              <a:r>
                <a:rPr lang="en-US" sz="900" dirty="0" err="1">
                  <a:solidFill>
                    <a:schemeClr val="tx1"/>
                  </a:solidFill>
                  <a:latin typeface="Century Gothic" panose="020B0502020202020204" pitchFamily="34" charset="0"/>
                  <a:cs typeface="Arial" pitchFamily="34" charset="0"/>
                </a:rPr>
                <a:t>Tahun</a:t>
              </a:r>
              <a:r>
                <a:rPr lang="en-US" sz="900" dirty="0">
                  <a:solidFill>
                    <a:schemeClr val="tx1"/>
                  </a:solidFill>
                  <a:latin typeface="Century Gothic" panose="020B0502020202020204" pitchFamily="34" charset="0"/>
                  <a:cs typeface="Arial" pitchFamily="34" charset="0"/>
                </a:rPr>
                <a:t> 2014 </a:t>
              </a:r>
              <a:r>
                <a:rPr lang="en-US" sz="900" dirty="0" err="1">
                  <a:solidFill>
                    <a:schemeClr val="tx1"/>
                  </a:solidFill>
                  <a:latin typeface="Century Gothic" panose="020B0502020202020204" pitchFamily="34" charset="0"/>
                  <a:cs typeface="Arial" pitchFamily="34" charset="0"/>
                </a:rPr>
                <a:t>ttg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menimbulkan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kesulitan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inisiasi</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2.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tata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spasial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dijadikan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basis </a:t>
              </a:r>
              <a:r>
                <a:rPr lang="en-US" sz="900" dirty="0" err="1">
                  <a:solidFill>
                    <a:schemeClr val="tx1"/>
                  </a:solidFill>
                  <a:latin typeface="Century Gothic" panose="020B0502020202020204" pitchFamily="34" charset="0"/>
                  <a:cs typeface="Arial" pitchFamily="34" charset="0"/>
                </a:rPr>
                <a:t>utama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penataan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administrasi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SMART;</a:t>
              </a:r>
            </a:p>
            <a:p>
              <a:pPr marL="169881" indent="-169881" algn="just"/>
              <a:r>
                <a:rPr lang="en-US" sz="900" dirty="0">
                  <a:solidFill>
                    <a:schemeClr val="tx1"/>
                  </a:solidFill>
                  <a:latin typeface="Century Gothic" panose="020B0502020202020204" pitchFamily="34" charset="0"/>
                  <a:cs typeface="Arial" pitchFamily="34" charset="0"/>
                </a:rPr>
                <a:t>3.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Pemekaran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Pembentukan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Otonom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Baru</a:t>
              </a:r>
              <a:r>
                <a:rPr lang="en-US" sz="900" dirty="0">
                  <a:solidFill>
                    <a:schemeClr val="tx1"/>
                  </a:solidFill>
                  <a:latin typeface="Century Gothic" panose="020B0502020202020204" pitchFamily="34" charset="0"/>
                  <a:cs typeface="Arial" pitchFamily="34" charset="0"/>
                </a:rPr>
                <a:t> (DOB) </a:t>
              </a:r>
              <a:r>
                <a:rPr lang="en-US" sz="900" dirty="0" err="1">
                  <a:solidFill>
                    <a:schemeClr val="tx1"/>
                  </a:solidFill>
                  <a:latin typeface="Century Gothic" panose="020B0502020202020204" pitchFamily="34" charset="0"/>
                  <a:cs typeface="Arial" pitchFamily="34" charset="0"/>
                </a:rPr>
                <a:t>sebelum</a:t>
              </a:r>
              <a:r>
                <a:rPr lang="en-US" sz="900" dirty="0">
                  <a:solidFill>
                    <a:schemeClr val="tx1"/>
                  </a:solidFill>
                  <a:latin typeface="Century Gothic" panose="020B0502020202020204" pitchFamily="34" charset="0"/>
                  <a:cs typeface="Arial" pitchFamily="34" charset="0"/>
                </a:rPr>
                <a:t> UU 23/2014 </a:t>
              </a:r>
              <a:r>
                <a:rPr lang="en-US" sz="900" dirty="0" err="1">
                  <a:solidFill>
                    <a:schemeClr val="tx1"/>
                  </a:solidFill>
                  <a:latin typeface="Century Gothic" panose="020B0502020202020204" pitchFamily="34" charset="0"/>
                  <a:cs typeface="Arial" pitchFamily="34" charset="0"/>
                </a:rPr>
                <a:t>umumnya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tdk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peta &amp; </a:t>
              </a:r>
              <a:r>
                <a:rPr lang="en-US" sz="900" dirty="0" err="1">
                  <a:solidFill>
                    <a:schemeClr val="tx1"/>
                  </a:solidFill>
                  <a:latin typeface="Century Gothic" panose="020B0502020202020204" pitchFamily="34" charset="0"/>
                  <a:cs typeface="Arial" pitchFamily="34" charset="0"/>
                </a:rPr>
                <a:t>koordinat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akurat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konflik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batas</a:t>
              </a:r>
              <a:r>
                <a:rPr lang="en-US" sz="900" dirty="0">
                  <a:solidFill>
                    <a:schemeClr val="tx1"/>
                  </a:solidFill>
                  <a:latin typeface="Century Gothic" panose="020B0502020202020204" pitchFamily="34" charset="0"/>
                  <a:cs typeface="Arial" pitchFamily="34" charset="0"/>
                </a:rPr>
                <a:t> &amp; </a:t>
              </a:r>
              <a:r>
                <a:rPr lang="en-US" sz="900" dirty="0" err="1">
                  <a:solidFill>
                    <a:schemeClr val="tx1"/>
                  </a:solidFill>
                  <a:latin typeface="Century Gothic" panose="020B0502020202020204" pitchFamily="34" charset="0"/>
                  <a:cs typeface="Arial" pitchFamily="34" charset="0"/>
                </a:rPr>
                <a:t>cakupan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dominan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4.	</a:t>
              </a:r>
              <a:r>
                <a:rPr lang="en-US" sz="900" dirty="0" err="1">
                  <a:solidFill>
                    <a:schemeClr val="tx1"/>
                  </a:solidFill>
                  <a:latin typeface="Century Gothic" panose="020B0502020202020204" pitchFamily="34" charset="0"/>
                  <a:cs typeface="Arial" pitchFamily="34" charset="0"/>
                </a:rPr>
                <a:t>Institusionalisasi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alami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buatan</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tersebar</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Wilayah Indonesia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diberi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efektif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identitas</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pembeda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dgn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sama</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lainnya</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5.	</a:t>
              </a:r>
              <a:r>
                <a:rPr lang="en-US" sz="900" dirty="0" err="1">
                  <a:solidFill>
                    <a:schemeClr val="tx1"/>
                  </a:solidFill>
                  <a:latin typeface="Century Gothic" panose="020B0502020202020204" pitchFamily="34" charset="0"/>
                  <a:cs typeface="Arial" pitchFamily="34" charset="0"/>
                </a:rPr>
                <a:t>Organisasi</a:t>
              </a:r>
              <a:r>
                <a:rPr lang="en-US" sz="900" dirty="0">
                  <a:solidFill>
                    <a:schemeClr val="tx1"/>
                  </a:solidFill>
                  <a:latin typeface="Century Gothic" panose="020B0502020202020204" pitchFamily="34" charset="0"/>
                  <a:cs typeface="Arial" pitchFamily="34" charset="0"/>
                </a:rPr>
                <a:t>, SDM </a:t>
              </a:r>
              <a:r>
                <a:rPr lang="en-US" sz="900" dirty="0" err="1">
                  <a:solidFill>
                    <a:schemeClr val="tx1"/>
                  </a:solidFill>
                  <a:latin typeface="Century Gothic" panose="020B0502020202020204" pitchFamily="34" charset="0"/>
                  <a:cs typeface="Arial" pitchFamily="34" charset="0"/>
                </a:rPr>
                <a:t>sbg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PPNR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capacity building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kontinue</a:t>
              </a:r>
              <a:r>
                <a:rPr lang="en-US" sz="900" dirty="0">
                  <a:solidFill>
                    <a:schemeClr val="tx1"/>
                  </a:solidFill>
                  <a:latin typeface="Century Gothic" panose="020B0502020202020204" pitchFamily="34" charset="0"/>
                  <a:cs typeface="Arial" pitchFamily="34" charset="0"/>
                </a:rPr>
                <a:t>.</a:t>
              </a:r>
            </a:p>
            <a:p>
              <a:pPr marL="169881" indent="-169881" algn="just">
                <a:buAutoNum type="arabicPeriod" startAt="6"/>
              </a:pP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ejaan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tulisan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ucapan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berpengaruh</a:t>
              </a:r>
              <a:r>
                <a:rPr lang="en-US" sz="900" dirty="0">
                  <a:solidFill>
                    <a:schemeClr val="tx1"/>
                  </a:solidFill>
                  <a:latin typeface="Century Gothic" panose="020B0502020202020204" pitchFamily="34" charset="0"/>
                  <a:cs typeface="Arial" pitchFamily="34" charset="0"/>
                </a:rPr>
                <a:t> pada </a:t>
              </a:r>
              <a:r>
                <a:rPr lang="en-US" sz="900" dirty="0" err="1">
                  <a:solidFill>
                    <a:schemeClr val="tx1"/>
                  </a:solidFill>
                  <a:latin typeface="Century Gothic" panose="020B0502020202020204" pitchFamily="34" charset="0"/>
                  <a:cs typeface="Arial" pitchFamily="34" charset="0"/>
                </a:rPr>
                <a:t>hasil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verifikasi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TimNas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dilaporkan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a:t>
              </a:r>
              <a:r>
                <a:rPr lang="en-US" sz="900" dirty="0">
                  <a:solidFill>
                    <a:schemeClr val="tx1"/>
                  </a:solidFill>
                  <a:latin typeface="Century Gothic" panose="020B0502020202020204" pitchFamily="34" charset="0"/>
                  <a:cs typeface="Arial" pitchFamily="34" charset="0"/>
                </a:rPr>
                <a:t> PBB, </a:t>
              </a:r>
              <a:r>
                <a:rPr lang="en-US" sz="900" dirty="0" err="1">
                  <a:solidFill>
                    <a:schemeClr val="tx1"/>
                  </a:solidFill>
                  <a:latin typeface="Century Gothic" panose="020B0502020202020204" pitchFamily="34" charset="0"/>
                  <a:cs typeface="Arial" pitchFamily="34" charset="0"/>
                </a:rPr>
                <a:t>serta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potensi</a:t>
              </a:r>
              <a:r>
                <a:rPr lang="en-US" sz="900" dirty="0">
                  <a:solidFill>
                    <a:schemeClr val="tx1"/>
                  </a:solidFill>
                  <a:latin typeface="Century Gothic" panose="020B0502020202020204" pitchFamily="34" charset="0"/>
                  <a:cs typeface="Arial" pitchFamily="34" charset="0"/>
                </a:rPr>
                <a:t> multi </a:t>
              </a:r>
              <a:r>
                <a:rPr lang="en-US" sz="900" dirty="0" err="1">
                  <a:solidFill>
                    <a:schemeClr val="tx1"/>
                  </a:solidFill>
                  <a:latin typeface="Century Gothic" panose="020B0502020202020204" pitchFamily="34" charset="0"/>
                  <a:cs typeface="Arial" pitchFamily="34" charset="0"/>
                </a:rPr>
                <a:t>interprestasi</a:t>
              </a:r>
              <a:r>
                <a:rPr lang="en-US" sz="900" dirty="0">
                  <a:solidFill>
                    <a:schemeClr val="tx1"/>
                  </a:solidFill>
                  <a:latin typeface="Century Gothic" panose="020B0502020202020204" pitchFamily="34" charset="0"/>
                  <a:cs typeface="Arial" pitchFamily="34" charset="0"/>
                </a:rPr>
                <a:t>/tafsir).</a:t>
              </a:r>
              <a:endParaRPr lang="en-US" sz="900" dirty="0">
                <a:solidFill>
                  <a:schemeClr val="tx1"/>
                </a:solidFill>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983211"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134754"/>
            <a:ext cx="8342722"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PEMBAKUAN NAMA PULAU</a:t>
            </a:r>
            <a:endParaRPr lang="id-ID"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36" name="TextBox 35">
            <a:extLst>
              <a:ext uri="{FF2B5EF4-FFF2-40B4-BE49-F238E27FC236}">
                <a16:creationId xmlns:a16="http://schemas.microsoft.com/office/drawing/2014/main" id="{1EAAEB14-2E36-4956-B866-B4FDE0722B82}"/>
              </a:ext>
            </a:extLst>
          </p:cNvPr>
          <p:cNvSpPr txBox="1"/>
          <p:nvPr/>
        </p:nvSpPr>
        <p:spPr>
          <a:xfrm>
            <a:off x="6957910" y="985958"/>
            <a:ext cx="5081863" cy="2416046"/>
          </a:xfrm>
          <a:prstGeom prst="rect">
            <a:avLst/>
          </a:prstGeom>
          <a:noFill/>
        </p:spPr>
        <p:txBody>
          <a:bodyPr wrap="square" tIns="0" rtlCol="0">
            <a:spAutoFit/>
          </a:bodyPr>
          <a:lstStyle/>
          <a:p>
            <a:pPr algn="just"/>
            <a:r>
              <a:rPr lang="en-US" sz="1400" b="1" i="1" dirty="0" err="1">
                <a:solidFill>
                  <a:schemeClr val="accent1"/>
                </a:solidFill>
                <a:latin typeface="Century Gothic" panose="020B0502020202020204" pitchFamily="34" charset="0"/>
              </a:rPr>
              <a:t>Kemendagri</a:t>
            </a:r>
            <a:r>
              <a:rPr lang="en-US" sz="14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serta</a:t>
            </a:r>
            <a:r>
              <a:rPr lang="en-US" sz="1200" b="1" i="1" dirty="0">
                <a:latin typeface="Century Gothic" panose="020B0502020202020204" pitchFamily="34" charset="0"/>
              </a:rPr>
              <a:t> </a:t>
            </a:r>
            <a:r>
              <a:rPr lang="en-US" sz="1200" b="1" i="1" dirty="0" err="1">
                <a:latin typeface="Century Gothic" panose="020B0502020202020204" pitchFamily="34" charset="0"/>
              </a:rPr>
              <a:t>pembakuan</a:t>
            </a:r>
            <a:r>
              <a:rPr lang="en-US" sz="1200" b="1" i="1" dirty="0">
                <a:latin typeface="Century Gothic" panose="020B0502020202020204" pitchFamily="34" charset="0"/>
              </a:rPr>
              <a:t> </a:t>
            </a:r>
            <a:r>
              <a:rPr lang="en-US" sz="1200" b="1" i="1" dirty="0" err="1">
                <a:latin typeface="Century Gothic" panose="020B0502020202020204" pitchFamily="34" charset="0"/>
              </a:rPr>
              <a:t>nama</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capaian</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2.590</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dan</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dalam</a:t>
            </a:r>
            <a:r>
              <a:rPr lang="en-US" sz="1200" b="1" i="1" dirty="0">
                <a:latin typeface="Century Gothic" panose="020B0502020202020204" pitchFamily="34" charset="0"/>
              </a:rPr>
              <a:t> </a:t>
            </a:r>
            <a:r>
              <a:rPr lang="en-US" sz="1200" b="1" i="1" dirty="0" err="1">
                <a:latin typeface="Century Gothic" panose="020B0502020202020204" pitchFamily="34" charset="0"/>
              </a:rPr>
              <a:t>sidang</a:t>
            </a:r>
            <a:r>
              <a:rPr lang="en-US" sz="1200" b="1" i="1" dirty="0">
                <a:latin typeface="Century Gothic" panose="020B0502020202020204" pitchFamily="34" charset="0"/>
              </a:rPr>
              <a:t> UNCSGN </a:t>
            </a:r>
            <a:r>
              <a:rPr lang="en-US" sz="1200" b="1" i="1" dirty="0" err="1">
                <a:latin typeface="Century Gothic" panose="020B0502020202020204" pitchFamily="34" charset="0"/>
              </a:rPr>
              <a:t>ke</a:t>
            </a:r>
            <a:r>
              <a:rPr lang="en-US" sz="1200" b="1" i="1" dirty="0">
                <a:latin typeface="Century Gothic" panose="020B0502020202020204" pitchFamily="34" charset="0"/>
              </a:rPr>
              <a:t>-XI di New York Amerika </a:t>
            </a:r>
            <a:r>
              <a:rPr lang="en-US" sz="1200" b="1" i="1" dirty="0" err="1">
                <a:latin typeface="Century Gothic" panose="020B0502020202020204" pitchFamily="34" charset="0"/>
              </a:rPr>
              <a:t>Serikat</a:t>
            </a:r>
            <a:r>
              <a:rPr lang="en-US" sz="1200" b="1" i="1" dirty="0">
                <a:latin typeface="Century Gothic" panose="020B0502020202020204" pitchFamily="34" charset="0"/>
              </a:rPr>
              <a:t> </a:t>
            </a:r>
            <a:r>
              <a:rPr lang="en-US" sz="1200" b="1" i="1" dirty="0" err="1">
                <a:latin typeface="Century Gothic" panose="020B0502020202020204" pitchFamily="34" charset="0"/>
              </a:rPr>
              <a:t>pada</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Oleh </a:t>
            </a:r>
            <a:r>
              <a:rPr lang="en-US" sz="1200" b="1" i="1" dirty="0" err="1">
                <a:latin typeface="Century Gothic" panose="020B0502020202020204" pitchFamily="34" charset="0"/>
              </a:rPr>
              <a:t>karena</a:t>
            </a:r>
            <a:r>
              <a:rPr lang="en-US" sz="1200" b="1" i="1" dirty="0">
                <a:latin typeface="Century Gothic" panose="020B0502020202020204" pitchFamily="34" charset="0"/>
              </a:rPr>
              <a:t> </a:t>
            </a:r>
            <a:r>
              <a:rPr lang="en-US" sz="1200" b="1" i="1" dirty="0" err="1">
                <a:latin typeface="Century Gothic" panose="020B0502020202020204" pitchFamily="34" charset="0"/>
              </a:rPr>
              <a:t>itu</a:t>
            </a:r>
            <a:r>
              <a:rPr lang="en-US" sz="1200" b="1" i="1" dirty="0">
                <a:latin typeface="Century Gothic" panose="020B0502020202020204" pitchFamily="34" charset="0"/>
              </a:rPr>
              <a:t>  total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a:t>
            </a:r>
            <a:r>
              <a:rPr lang="en-US" sz="1200" b="1" i="1" dirty="0" err="1">
                <a:latin typeface="Century Gothic" panose="020B0502020202020204" pitchFamily="34" charset="0"/>
              </a:rPr>
              <a:t>seluruh</a:t>
            </a:r>
            <a:r>
              <a:rPr lang="en-US" sz="1200" b="1" i="1" dirty="0">
                <a:latin typeface="Century Gothic" panose="020B0502020202020204" pitchFamily="34" charset="0"/>
              </a:rPr>
              <a:t> Indonesia 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dibakukan</a:t>
            </a:r>
            <a:r>
              <a:rPr lang="en-US" sz="1200" b="1" i="1" dirty="0">
                <a:latin typeface="Century Gothic" panose="020B0502020202020204" pitchFamily="34" charset="0"/>
              </a:rPr>
              <a:t> dan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ke</a:t>
            </a:r>
            <a:r>
              <a:rPr lang="en-US" sz="1200" b="1" i="1" dirty="0">
                <a:latin typeface="Century Gothic" panose="020B0502020202020204" pitchFamily="34" charset="0"/>
              </a:rPr>
              <a:t> PBB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16.056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Catatan</a:t>
            </a:r>
            <a:r>
              <a:rPr lang="en-US" sz="1200" b="1" i="1" dirty="0">
                <a:latin typeface="Century Gothic" panose="020B0502020202020204" pitchFamily="34" charset="0"/>
              </a:rPr>
              <a:t>: </a:t>
            </a:r>
            <a:r>
              <a:rPr lang="en-US" sz="1200" b="1" i="1" dirty="0" err="1">
                <a:latin typeface="Century Gothic" panose="020B0502020202020204" pitchFamily="34" charset="0"/>
              </a:rPr>
              <a:t>tambahan</a:t>
            </a:r>
            <a:r>
              <a:rPr lang="en-US" sz="1200" b="1" i="1" dirty="0">
                <a:latin typeface="Century Gothic" panose="020B0502020202020204" pitchFamily="34" charset="0"/>
              </a:rPr>
              <a:t> data </a:t>
            </a:r>
            <a:r>
              <a:rPr lang="en-US" sz="1200" b="1" i="1" dirty="0" err="1">
                <a:latin typeface="Century Gothic" panose="020B0502020202020204" pitchFamily="34" charset="0"/>
              </a:rPr>
              <a:t>tahun</a:t>
            </a:r>
            <a:r>
              <a:rPr lang="en-US" sz="1200" b="1" i="1" dirty="0">
                <a:latin typeface="Century Gothic" panose="020B0502020202020204" pitchFamily="34" charset="0"/>
              </a:rPr>
              <a:t> 2012, </a:t>
            </a:r>
            <a:r>
              <a:rPr lang="en-US" sz="1200" b="1" i="1" dirty="0" err="1">
                <a:latin typeface="Century Gothic" panose="020B0502020202020204" pitchFamily="34" charset="0"/>
              </a:rPr>
              <a:t>Kemendagri</a:t>
            </a:r>
            <a:r>
              <a:rPr lang="en-US" sz="1200" b="1" i="1" dirty="0">
                <a:latin typeface="Century Gothic" panose="020B0502020202020204" pitchFamily="34" charset="0"/>
              </a:rPr>
              <a:t> </a:t>
            </a:r>
            <a:r>
              <a:rPr lang="en-US" sz="1200" b="1" i="1" dirty="0" err="1">
                <a:latin typeface="Century Gothic" panose="020B0502020202020204" pitchFamily="34" charset="0"/>
              </a:rPr>
              <a:t>bersama</a:t>
            </a:r>
            <a:r>
              <a:rPr lang="en-US" sz="1200" b="1" i="1" dirty="0">
                <a:latin typeface="Century Gothic" panose="020B0502020202020204" pitchFamily="34" charset="0"/>
              </a:rPr>
              <a:t> K/L </a:t>
            </a:r>
            <a:r>
              <a:rPr lang="en-US" sz="1200" b="1" i="1" dirty="0" err="1">
                <a:latin typeface="Century Gothic" panose="020B0502020202020204" pitchFamily="34" charset="0"/>
              </a:rPr>
              <a:t>terkait</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memverifikasi</a:t>
            </a:r>
            <a:r>
              <a:rPr lang="en-US" sz="1200" b="1" i="1" dirty="0">
                <a:latin typeface="Century Gothic" panose="020B0502020202020204" pitchFamily="34" charset="0"/>
              </a:rPr>
              <a:t> dan </a:t>
            </a:r>
            <a:r>
              <a:rPr lang="en-US" sz="1200" b="1" i="1" dirty="0" err="1">
                <a:latin typeface="Century Gothic" panose="020B0502020202020204" pitchFamily="34" charset="0"/>
              </a:rPr>
              <a:t>membakukan</a:t>
            </a:r>
            <a:r>
              <a:rPr lang="en-US" sz="1200" b="1" i="1" dirty="0">
                <a:latin typeface="Century Gothic" panose="020B0502020202020204" pitchFamily="34" charset="0"/>
              </a:rPr>
              <a:t> </a:t>
            </a:r>
            <a:r>
              <a:rPr lang="en-US" sz="1200" b="1" i="1" dirty="0" err="1">
                <a:latin typeface="Century Gothic" panose="020B0502020202020204" pitchFamily="34" charset="0"/>
              </a:rPr>
              <a:t>sejumlah</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13.466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33 </a:t>
            </a:r>
            <a:r>
              <a:rPr lang="en-US" sz="1200" b="1" i="1" dirty="0" err="1">
                <a:latin typeface="Century Gothic" panose="020B0502020202020204" pitchFamily="34" charset="0"/>
              </a:rPr>
              <a:t>Provinsi</a:t>
            </a:r>
            <a:r>
              <a:rPr lang="en-US" sz="1200" b="1" i="1" dirty="0">
                <a:latin typeface="Century Gothic" panose="020B0502020202020204" pitchFamily="34" charset="0"/>
              </a:rPr>
              <a:t> dan </a:t>
            </a:r>
            <a:r>
              <a:rPr lang="en-US" sz="1200" b="1" i="1" dirty="0" err="1">
                <a:latin typeface="Century Gothic" panose="020B0502020202020204" pitchFamily="34" charset="0"/>
              </a:rPr>
              <a:t>melaporkannya</a:t>
            </a:r>
            <a:r>
              <a:rPr lang="en-US" sz="1200" b="1" i="1" dirty="0">
                <a:latin typeface="Century Gothic" panose="020B0502020202020204" pitchFamily="34" charset="0"/>
              </a:rPr>
              <a:t> pada </a:t>
            </a:r>
            <a:r>
              <a:rPr lang="en-US" sz="1200" b="1" i="1" dirty="0" err="1">
                <a:latin typeface="Century Gothic" panose="020B0502020202020204" pitchFamily="34" charset="0"/>
              </a:rPr>
              <a:t>Konvensi</a:t>
            </a:r>
            <a:r>
              <a:rPr lang="en-US" sz="1200" b="1" i="1" dirty="0">
                <a:latin typeface="Century Gothic" panose="020B0502020202020204" pitchFamily="34" charset="0"/>
              </a:rPr>
              <a:t> ke-10 UNCSGN (10th The United Nation Conference on Standardization on Geographical Names) di New York, AS.</a:t>
            </a:r>
          </a:p>
          <a:p>
            <a:pPr algn="just"/>
            <a:r>
              <a:rPr lang="en-US" sz="1400" b="1" i="1" dirty="0" err="1">
                <a:solidFill>
                  <a:schemeClr val="accent1"/>
                </a:solidFill>
                <a:latin typeface="Century Gothic" panose="020B0502020202020204" pitchFamily="34" charset="0"/>
              </a:rPr>
              <a:t>Tahun</a:t>
            </a:r>
            <a:r>
              <a:rPr lang="en-US" sz="1400" b="1" i="1" dirty="0">
                <a:solidFill>
                  <a:schemeClr val="accent1"/>
                </a:solidFill>
                <a:latin typeface="Century Gothic" panose="020B0502020202020204" pitchFamily="34" charset="0"/>
              </a:rPr>
              <a:t> 2018,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615</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a:t>
            </a:r>
          </a:p>
        </p:txBody>
      </p:sp>
      <p:pic>
        <p:nvPicPr>
          <p:cNvPr id="37" name="Picture 36">
            <a:extLst>
              <a:ext uri="{FF2B5EF4-FFF2-40B4-BE49-F238E27FC236}">
                <a16:creationId xmlns:a16="http://schemas.microsoft.com/office/drawing/2014/main" id="{4697B975-85D3-43A6-A8C6-B4A7DDBCA5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4483" y="999368"/>
            <a:ext cx="1056171" cy="948745"/>
          </a:xfrm>
          <a:prstGeom prst="ellipse">
            <a:avLst/>
          </a:prstGeom>
          <a:ln>
            <a:noFill/>
          </a:ln>
          <a:effectLst>
            <a:softEdge rad="112500"/>
          </a:effectLst>
        </p:spPr>
      </p:pic>
      <p:graphicFrame>
        <p:nvGraphicFramePr>
          <p:cNvPr id="38" name="Chart 37">
            <a:extLst>
              <a:ext uri="{FF2B5EF4-FFF2-40B4-BE49-F238E27FC236}">
                <a16:creationId xmlns:a16="http://schemas.microsoft.com/office/drawing/2014/main" id="{68D98E5F-CFB7-4808-B8F0-2A1981E01F30}"/>
              </a:ext>
            </a:extLst>
          </p:cNvPr>
          <p:cNvGraphicFramePr>
            <a:graphicFrameLocks/>
          </p:cNvGraphicFramePr>
          <p:nvPr>
            <p:extLst>
              <p:ext uri="{D42A27DB-BD31-4B8C-83A1-F6EECF244321}">
                <p14:modId xmlns:p14="http://schemas.microsoft.com/office/powerpoint/2010/main" val="2131472472"/>
              </p:ext>
            </p:extLst>
          </p:nvPr>
        </p:nvGraphicFramePr>
        <p:xfrm>
          <a:off x="6671343" y="3490880"/>
          <a:ext cx="5324475" cy="2367752"/>
        </p:xfrm>
        <a:graphic>
          <a:graphicData uri="http://schemas.openxmlformats.org/drawingml/2006/chart">
            <c:chart xmlns:c="http://schemas.openxmlformats.org/drawingml/2006/chart" xmlns:r="http://schemas.openxmlformats.org/officeDocument/2006/relationships" r:id="rId8"/>
          </a:graphicData>
        </a:graphic>
      </p:graphicFrame>
      <p:sp>
        <p:nvSpPr>
          <p:cNvPr id="39" name="TextBox 38">
            <a:extLst>
              <a:ext uri="{FF2B5EF4-FFF2-40B4-BE49-F238E27FC236}">
                <a16:creationId xmlns:a16="http://schemas.microsoft.com/office/drawing/2014/main" id="{B521066A-69B3-44B1-BAF7-422893876963}"/>
              </a:ext>
            </a:extLst>
          </p:cNvPr>
          <p:cNvSpPr txBox="1"/>
          <p:nvPr/>
        </p:nvSpPr>
        <p:spPr>
          <a:xfrm>
            <a:off x="9774400" y="4047465"/>
            <a:ext cx="1608082" cy="338554"/>
          </a:xfrm>
          <a:prstGeom prst="rect">
            <a:avLst/>
          </a:prstGeom>
          <a:noFill/>
        </p:spPr>
        <p:txBody>
          <a:bodyPr wrap="square" rtlCol="0">
            <a:spAutoFit/>
          </a:bodyPr>
          <a:lstStyle/>
          <a:p>
            <a:pPr algn="r"/>
            <a:r>
              <a:rPr lang="en-US" sz="1600" b="1" dirty="0">
                <a:solidFill>
                  <a:schemeClr val="bg1"/>
                </a:solidFill>
              </a:rPr>
              <a:t>17.504</a:t>
            </a:r>
          </a:p>
        </p:txBody>
      </p:sp>
      <p:sp>
        <p:nvSpPr>
          <p:cNvPr id="40" name="TextBox 39">
            <a:extLst>
              <a:ext uri="{FF2B5EF4-FFF2-40B4-BE49-F238E27FC236}">
                <a16:creationId xmlns:a16="http://schemas.microsoft.com/office/drawing/2014/main" id="{0B0292AB-8881-43AF-AF5C-056DFB36473A}"/>
              </a:ext>
            </a:extLst>
          </p:cNvPr>
          <p:cNvSpPr txBox="1"/>
          <p:nvPr/>
        </p:nvSpPr>
        <p:spPr>
          <a:xfrm>
            <a:off x="10151386" y="4587377"/>
            <a:ext cx="972370" cy="338554"/>
          </a:xfrm>
          <a:prstGeom prst="rect">
            <a:avLst/>
          </a:prstGeom>
          <a:noFill/>
        </p:spPr>
        <p:txBody>
          <a:bodyPr wrap="square" rtlCol="0">
            <a:spAutoFit/>
          </a:bodyPr>
          <a:lstStyle/>
          <a:p>
            <a:pPr algn="r"/>
            <a:r>
              <a:rPr lang="en-US" sz="1600" b="1" dirty="0">
                <a:solidFill>
                  <a:schemeClr val="bg1"/>
                </a:solidFill>
              </a:rPr>
              <a:t>16.056</a:t>
            </a:r>
          </a:p>
        </p:txBody>
      </p:sp>
      <p:sp>
        <p:nvSpPr>
          <p:cNvPr id="41" name="TextBox 40">
            <a:extLst>
              <a:ext uri="{FF2B5EF4-FFF2-40B4-BE49-F238E27FC236}">
                <a16:creationId xmlns:a16="http://schemas.microsoft.com/office/drawing/2014/main" id="{5B627176-2D0B-4EE5-B091-B51084C36A87}"/>
              </a:ext>
            </a:extLst>
          </p:cNvPr>
          <p:cNvSpPr txBox="1"/>
          <p:nvPr/>
        </p:nvSpPr>
        <p:spPr>
          <a:xfrm>
            <a:off x="9022619" y="5116487"/>
            <a:ext cx="745476" cy="338554"/>
          </a:xfrm>
          <a:prstGeom prst="rect">
            <a:avLst/>
          </a:prstGeom>
          <a:noFill/>
        </p:spPr>
        <p:txBody>
          <a:bodyPr wrap="square" rtlCol="0">
            <a:spAutoFit/>
          </a:bodyPr>
          <a:lstStyle/>
          <a:p>
            <a:pPr algn="r"/>
            <a:r>
              <a:rPr lang="en-US" sz="1600" b="1" dirty="0">
                <a:solidFill>
                  <a:srgbClr val="FF0000"/>
                </a:solidFill>
              </a:rPr>
              <a:t>615</a:t>
            </a:r>
          </a:p>
        </p:txBody>
      </p:sp>
      <p:sp>
        <p:nvSpPr>
          <p:cNvPr id="8" name="Slide Number Placeholder 7">
            <a:extLst>
              <a:ext uri="{FF2B5EF4-FFF2-40B4-BE49-F238E27FC236}">
                <a16:creationId xmlns:a16="http://schemas.microsoft.com/office/drawing/2014/main" id="{747EFF82-E3B7-4766-A93D-3F54E0260DCD}"/>
              </a:ext>
            </a:extLst>
          </p:cNvPr>
          <p:cNvSpPr>
            <a:spLocks noGrp="1"/>
          </p:cNvSpPr>
          <p:nvPr>
            <p:ph type="sldNum" sz="quarter" idx="12"/>
          </p:nvPr>
        </p:nvSpPr>
        <p:spPr/>
        <p:txBody>
          <a:bodyPr/>
          <a:lstStyle/>
          <a:p>
            <a:pPr defTabSz="685873"/>
            <a:fld id="{2D874C5E-35EF-4033-9997-0350DD4D4B3F}" type="slidenum">
              <a:rPr lang="id-ID" altLang="en-US" smtClean="0"/>
              <a:pPr defTabSz="685873"/>
              <a:t>8</a:t>
            </a:fld>
            <a:endParaRPr lang="id-ID" altLang="en-US"/>
          </a:p>
        </p:txBody>
      </p:sp>
    </p:spTree>
    <p:extLst>
      <p:ext uri="{BB962C8B-B14F-4D97-AF65-F5344CB8AC3E}">
        <p14:creationId xmlns:p14="http://schemas.microsoft.com/office/powerpoint/2010/main" val="236232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47096" y="669303"/>
            <a:ext cx="0" cy="6188697"/>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a:extLst>
              <a:ext uri="{FF2B5EF4-FFF2-40B4-BE49-F238E27FC236}">
                <a16:creationId xmlns:a16="http://schemas.microsoft.com/office/drawing/2014/main" id="{DC9F3F57-E0FE-42D2-89E0-4A4FE95732E0}"/>
              </a:ext>
            </a:extLst>
          </p:cNvPr>
          <p:cNvSpPr/>
          <p:nvPr/>
        </p:nvSpPr>
        <p:spPr>
          <a:xfrm>
            <a:off x="4210764" y="660596"/>
            <a:ext cx="967629" cy="276999"/>
          </a:xfrm>
          <a:prstGeom prst="rect">
            <a:avLst/>
          </a:prstGeom>
        </p:spPr>
        <p:txBody>
          <a:bodyPr wrap="square">
            <a:spAutoFit/>
          </a:bodyPr>
          <a:lstStyle/>
          <a:p>
            <a:pPr algn="just"/>
            <a:r>
              <a:rPr lang="en-US" sz="12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175309" y="86628"/>
            <a:ext cx="8114097"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SATPOL PP,PPNS &amp; SATLINMAS</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2" descr="http://ditjenbinaadwil.kemendagri.go.id/images/5polpp.jpg">
            <a:extLst>
              <a:ext uri="{FF2B5EF4-FFF2-40B4-BE49-F238E27FC236}">
                <a16:creationId xmlns:a16="http://schemas.microsoft.com/office/drawing/2014/main" id="{204A7B6F-8B14-4BEE-83DA-A2CD652D71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7356"/>
          <a:stretch/>
        </p:blipFill>
        <p:spPr bwMode="auto">
          <a:xfrm>
            <a:off x="4173414" y="901556"/>
            <a:ext cx="650413" cy="72235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id="{A81B56AE-6FCE-417E-BF24-26186D75EB92}"/>
              </a:ext>
            </a:extLst>
          </p:cNvPr>
          <p:cNvSpPr txBox="1"/>
          <p:nvPr/>
        </p:nvSpPr>
        <p:spPr>
          <a:xfrm>
            <a:off x="5077326" y="903082"/>
            <a:ext cx="7114674" cy="896912"/>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Satpol</a:t>
            </a:r>
            <a:r>
              <a:rPr lang="en-US" sz="1200" b="1" i="1" dirty="0">
                <a:solidFill>
                  <a:schemeClr val="accent1"/>
                </a:solidFill>
                <a:latin typeface="Century Gothic" panose="020B0502020202020204" pitchFamily="34" charset="0"/>
              </a:rPr>
              <a:t> PP,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a:t>
            </a:r>
            <a:r>
              <a:rPr lang="en-US" sz="1200" b="1" i="1" dirty="0" err="1">
                <a:latin typeface="Century Gothic" panose="020B0502020202020204" pitchFamily="34" charset="0"/>
              </a:rPr>
              <a:t>Satpol</a:t>
            </a:r>
            <a:r>
              <a:rPr lang="en-US" sz="1200" b="1" i="1" dirty="0">
                <a:latin typeface="Century Gothic" panose="020B0502020202020204" pitchFamily="34" charset="0"/>
              </a:rPr>
              <a:t> PP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108.083 </a:t>
            </a:r>
            <a:r>
              <a:rPr lang="en-US" sz="1200" b="1" i="1" dirty="0">
                <a:latin typeface="Century Gothic" panose="020B0502020202020204" pitchFamily="34" charset="0"/>
              </a:rPr>
              <a:t>orang, yang </a:t>
            </a:r>
            <a:r>
              <a:rPr lang="en-US" sz="1200" b="1" i="1" dirty="0" err="1">
                <a:latin typeface="Century Gothic" panose="020B0502020202020204" pitchFamily="34" charset="0"/>
              </a:rPr>
              <a:t>terdiri</a:t>
            </a:r>
            <a:r>
              <a:rPr lang="en-US" sz="1200" b="1" i="1" dirty="0">
                <a:latin typeface="Century Gothic" panose="020B0502020202020204" pitchFamily="34" charset="0"/>
              </a:rPr>
              <a:t> </a:t>
            </a:r>
            <a:r>
              <a:rPr lang="en-US" sz="1200" b="1" i="1" dirty="0" err="1">
                <a:latin typeface="Century Gothic" panose="020B0502020202020204" pitchFamily="34" charset="0"/>
              </a:rPr>
              <a:t>dari</a:t>
            </a:r>
            <a:r>
              <a:rPr lang="en-US" sz="1200" b="1" i="1" dirty="0">
                <a:latin typeface="Century Gothic" panose="020B0502020202020204" pitchFamily="34" charset="0"/>
              </a:rPr>
              <a:t>: </a:t>
            </a:r>
          </a:p>
          <a:p>
            <a:pPr algn="just">
              <a:lnSpc>
                <a:spcPts val="1700"/>
              </a:lnSpc>
            </a:pPr>
            <a:r>
              <a:rPr lang="en-US" sz="1200" b="1" i="1" dirty="0">
                <a:latin typeface="Century Gothic" panose="020B0502020202020204" pitchFamily="34" charset="0"/>
              </a:rPr>
              <a:t>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35.607</a:t>
            </a:r>
            <a:r>
              <a:rPr lang="en-US" sz="1200" b="1" i="1" dirty="0">
                <a:latin typeface="Century Gothic" panose="020B0502020202020204" pitchFamily="34" charset="0"/>
              </a:rPr>
              <a:t> orang dan Non 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72.476 </a:t>
            </a:r>
            <a:r>
              <a:rPr lang="en-US" sz="1200" b="1" i="1" dirty="0">
                <a:latin typeface="Century Gothic" panose="020B0502020202020204" pitchFamily="34" charset="0"/>
              </a:rPr>
              <a:t>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mengikuti</a:t>
            </a:r>
            <a:r>
              <a:rPr lang="en-US" sz="1200" b="1" i="1" dirty="0">
                <a:latin typeface="Century Gothic" panose="020B0502020202020204" pitchFamily="34" charset="0"/>
              </a:rPr>
              <a:t> uji </a:t>
            </a:r>
            <a:r>
              <a:rPr lang="en-US" sz="1200" b="1" i="1" dirty="0" err="1">
                <a:latin typeface="Century Gothic" panose="020B0502020202020204" pitchFamily="34" charset="0"/>
              </a:rPr>
              <a:t>kompetensi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8.069</a:t>
            </a:r>
            <a:r>
              <a:rPr lang="en-US" sz="1200" b="1" i="1" dirty="0">
                <a:latin typeface="Century Gothic" panose="020B0502020202020204" pitchFamily="34" charset="0"/>
              </a:rPr>
              <a:t> 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Inpassing</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387</a:t>
            </a:r>
            <a:r>
              <a:rPr lang="en-US" sz="1200" b="1" i="1" dirty="0">
                <a:latin typeface="Century Gothic" panose="020B0502020202020204" pitchFamily="34" charset="0"/>
              </a:rPr>
              <a:t> orang</a:t>
            </a:r>
          </a:p>
        </p:txBody>
      </p:sp>
      <p:grpSp>
        <p:nvGrpSpPr>
          <p:cNvPr id="66" name="Group 65">
            <a:extLst>
              <a:ext uri="{FF2B5EF4-FFF2-40B4-BE49-F238E27FC236}">
                <a16:creationId xmlns:a16="http://schemas.microsoft.com/office/drawing/2014/main" id="{84EC0983-D05E-4496-ADB9-56383B47B6DA}"/>
              </a:ext>
            </a:extLst>
          </p:cNvPr>
          <p:cNvGrpSpPr/>
          <p:nvPr/>
        </p:nvGrpSpPr>
        <p:grpSpPr>
          <a:xfrm>
            <a:off x="4199370" y="1955058"/>
            <a:ext cx="761934" cy="714375"/>
            <a:chOff x="4970675" y="3735229"/>
            <a:chExt cx="761934" cy="714375"/>
          </a:xfrm>
        </p:grpSpPr>
        <p:pic>
          <p:nvPicPr>
            <p:cNvPr id="67" name="Picture 2" descr="http://ditjenbinaadwil.kemendagri.go.id/images/5polpp.jpg">
              <a:extLst>
                <a:ext uri="{FF2B5EF4-FFF2-40B4-BE49-F238E27FC236}">
                  <a16:creationId xmlns:a16="http://schemas.microsoft.com/office/drawing/2014/main" id="{6CB20A03-1C78-4FC3-A5FC-6952A4D8C3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6147"/>
            <a:stretch/>
          </p:blipFill>
          <p:spPr bwMode="auto">
            <a:xfrm>
              <a:off x="4970675" y="3735229"/>
              <a:ext cx="543099" cy="71437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8" name="Picture 2">
              <a:extLst>
                <a:ext uri="{FF2B5EF4-FFF2-40B4-BE49-F238E27FC236}">
                  <a16:creationId xmlns:a16="http://schemas.microsoft.com/office/drawing/2014/main" id="{5889CCF4-8022-4094-8A38-3C794D2473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857" t="441" r="36597" b="-1741"/>
            <a:stretch/>
          </p:blipFill>
          <p:spPr bwMode="auto">
            <a:xfrm flipH="1">
              <a:off x="5473716" y="4148274"/>
              <a:ext cx="258893" cy="280912"/>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69" name="TextBox 68">
            <a:extLst>
              <a:ext uri="{FF2B5EF4-FFF2-40B4-BE49-F238E27FC236}">
                <a16:creationId xmlns:a16="http://schemas.microsoft.com/office/drawing/2014/main" id="{E8161771-F76C-472C-BDED-03B76F2E1CBF}"/>
              </a:ext>
            </a:extLst>
          </p:cNvPr>
          <p:cNvSpPr txBox="1"/>
          <p:nvPr/>
        </p:nvSpPr>
        <p:spPr>
          <a:xfrm>
            <a:off x="5001929" y="1909816"/>
            <a:ext cx="7190071" cy="1523494"/>
          </a:xfrm>
          <a:prstGeom prst="rect">
            <a:avLst/>
          </a:prstGeom>
          <a:noFill/>
        </p:spPr>
        <p:txBody>
          <a:bodyPr wrap="square" tIns="0" rtlCol="0">
            <a:spAutoFit/>
          </a:bodyPr>
          <a:lstStyle/>
          <a:p>
            <a:pPr algn="just"/>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PPNS,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5.561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PPNS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913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391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66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206</a:t>
            </a:r>
            <a:r>
              <a:rPr lang="en-US" sz="1200" b="1" i="1" dirty="0">
                <a:latin typeface="Century Gothic" panose="020B0502020202020204" pitchFamily="34" charset="0"/>
              </a:rPr>
              <a:t>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250 </a:t>
            </a:r>
            <a:r>
              <a:rPr lang="en-US" sz="1200" b="1" i="1" dirty="0">
                <a:latin typeface="Century Gothic" panose="020B0502020202020204" pitchFamily="34" charset="0"/>
              </a:rPr>
              <a:t>orang</a:t>
            </a:r>
          </a:p>
        </p:txBody>
      </p:sp>
      <p:grpSp>
        <p:nvGrpSpPr>
          <p:cNvPr id="17" name="Group 16">
            <a:extLst>
              <a:ext uri="{FF2B5EF4-FFF2-40B4-BE49-F238E27FC236}">
                <a16:creationId xmlns:a16="http://schemas.microsoft.com/office/drawing/2014/main" id="{8D866E2A-E826-4DAA-8EA2-DEE36D1E7333}"/>
              </a:ext>
            </a:extLst>
          </p:cNvPr>
          <p:cNvGrpSpPr/>
          <p:nvPr/>
        </p:nvGrpSpPr>
        <p:grpSpPr>
          <a:xfrm>
            <a:off x="4236267" y="3514928"/>
            <a:ext cx="728767" cy="1134494"/>
            <a:chOff x="6092977" y="1900005"/>
            <a:chExt cx="971427" cy="714375"/>
          </a:xfrm>
        </p:grpSpPr>
        <p:pic>
          <p:nvPicPr>
            <p:cNvPr id="18" name="Picture 2">
              <a:extLst>
                <a:ext uri="{FF2B5EF4-FFF2-40B4-BE49-F238E27FC236}">
                  <a16:creationId xmlns:a16="http://schemas.microsoft.com/office/drawing/2014/main" id="{A0FB1B50-219E-456F-8187-000B617C220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92977" y="1900005"/>
              <a:ext cx="697681" cy="714375"/>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19" name="Picture 2" descr="Image result for avatar satlinmas">
              <a:extLst>
                <a:ext uri="{FF2B5EF4-FFF2-40B4-BE49-F238E27FC236}">
                  <a16:creationId xmlns:a16="http://schemas.microsoft.com/office/drawing/2014/main" id="{9E062D02-A01E-45C7-B0AE-44BA1DD376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748133" y="2231153"/>
              <a:ext cx="316271" cy="174147"/>
            </a:xfrm>
            <a:prstGeom prst="ellipse">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id="{D5542EAC-0A80-4C55-B370-7183A38B7790}"/>
              </a:ext>
            </a:extLst>
          </p:cNvPr>
          <p:cNvSpPr txBox="1"/>
          <p:nvPr/>
        </p:nvSpPr>
        <p:spPr>
          <a:xfrm>
            <a:off x="5014762" y="3399680"/>
            <a:ext cx="7103444" cy="1556836"/>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Anggota</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Satlinmas</a:t>
            </a:r>
            <a:r>
              <a:rPr lang="en-US" sz="12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1.178.601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1.190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200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100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516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374 orang</a:t>
            </a:r>
          </a:p>
        </p:txBody>
      </p:sp>
      <p:sp>
        <p:nvSpPr>
          <p:cNvPr id="37" name="Rectangle 36">
            <a:extLst>
              <a:ext uri="{FF2B5EF4-FFF2-40B4-BE49-F238E27FC236}">
                <a16:creationId xmlns:a16="http://schemas.microsoft.com/office/drawing/2014/main" id="{BB903D16-6BFD-4C42-A107-A5534731768C}"/>
              </a:ext>
            </a:extLst>
          </p:cNvPr>
          <p:cNvSpPr/>
          <p:nvPr/>
        </p:nvSpPr>
        <p:spPr>
          <a:xfrm>
            <a:off x="48125" y="972152"/>
            <a:ext cx="4023361" cy="155929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UU No. </a:t>
            </a:r>
            <a:r>
              <a:rPr lang="en-US" sz="1000" dirty="0">
                <a:solidFill>
                  <a:schemeClr val="tx1"/>
                </a:solidFill>
                <a:latin typeface="Century Gothic" panose="020B0502020202020204" pitchFamily="34" charset="0"/>
              </a:rPr>
              <a:t>23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a:t>
            </a:r>
            <a:r>
              <a:rPr lang="en-US" sz="1000" dirty="0">
                <a:solidFill>
                  <a:schemeClr val="tx1"/>
                </a:solidFill>
                <a:latin typeface="Century Gothic" panose="020B0502020202020204" pitchFamily="34" charset="0"/>
              </a:rPr>
              <a:t>18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 </a:t>
            </a:r>
            <a:r>
              <a:rPr lang="en-US" sz="1000" dirty="0">
                <a:solidFill>
                  <a:schemeClr val="tx1"/>
                </a:solidFill>
                <a:latin typeface="Century Gothic" panose="020B0502020202020204" pitchFamily="34" charset="0"/>
              </a:rPr>
              <a:t>16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2018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Nomor 102 Tahun 2017 tentang Tunjangan Jabatan Fungsional Pol PP</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Permenpan</a:t>
            </a:r>
            <a:r>
              <a:rPr lang="en-US" sz="1000" dirty="0">
                <a:solidFill>
                  <a:schemeClr val="tx1"/>
                </a:solidFill>
                <a:latin typeface="Century Gothic" panose="020B0502020202020204" pitchFamily="34" charset="0"/>
              </a:rPr>
              <a:t> RB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Jabatan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Pol PP</a:t>
            </a:r>
            <a:r>
              <a:rPr lang="en-US" sz="1000" dirty="0">
                <a:solidFill>
                  <a:schemeClr val="tx1"/>
                </a:solidFill>
                <a:latin typeface="Century Gothic" panose="020B0502020202020204" pitchFamily="34" charset="0"/>
              </a:rPr>
              <a:t>;</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Permendagri No. 84 TAHUN 2014 </a:t>
            </a:r>
            <a:r>
              <a:rPr lang="en-US" sz="1000" dirty="0" err="1">
                <a:solidFill>
                  <a:schemeClr val="tx1"/>
                </a:solidFill>
                <a:latin typeface="Century Gothic" panose="020B0502020202020204" pitchFamily="34" charset="0"/>
              </a:rPr>
              <a:t>Ttg</a:t>
            </a:r>
            <a:r>
              <a:rPr lang="id-ID" sz="1000" dirty="0">
                <a:solidFill>
                  <a:schemeClr val="tx1"/>
                </a:solidFill>
                <a:latin typeface="Century Gothic" panose="020B0502020202020204" pitchFamily="34" charset="0"/>
              </a:rPr>
              <a:t> Penyelenggaran Perlindungan Masyarakat</a:t>
            </a:r>
          </a:p>
        </p:txBody>
      </p:sp>
      <p:sp>
        <p:nvSpPr>
          <p:cNvPr id="38" name="TextBox 37">
            <a:extLst>
              <a:ext uri="{FF2B5EF4-FFF2-40B4-BE49-F238E27FC236}">
                <a16:creationId xmlns:a16="http://schemas.microsoft.com/office/drawing/2014/main" id="{AD290D0B-BBBB-412A-AE0F-A87A37292B81}"/>
              </a:ext>
            </a:extLst>
          </p:cNvPr>
          <p:cNvSpPr txBox="1"/>
          <p:nvPr/>
        </p:nvSpPr>
        <p:spPr>
          <a:xfrm>
            <a:off x="-154007" y="715242"/>
            <a:ext cx="1299413" cy="25391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39" name="Group 38">
            <a:extLst>
              <a:ext uri="{FF2B5EF4-FFF2-40B4-BE49-F238E27FC236}">
                <a16:creationId xmlns:a16="http://schemas.microsoft.com/office/drawing/2014/main" id="{961A4201-A7B6-42DF-AF57-DF589C89EF68}"/>
              </a:ext>
            </a:extLst>
          </p:cNvPr>
          <p:cNvGrpSpPr/>
          <p:nvPr/>
        </p:nvGrpSpPr>
        <p:grpSpPr>
          <a:xfrm>
            <a:off x="-115503" y="2560319"/>
            <a:ext cx="4125685" cy="3123388"/>
            <a:chOff x="-440437" y="1525054"/>
            <a:chExt cx="2723186" cy="2124577"/>
          </a:xfrm>
        </p:grpSpPr>
        <p:sp>
          <p:nvSpPr>
            <p:cNvPr id="41" name="Rectangle 40">
              <a:extLst>
                <a:ext uri="{FF2B5EF4-FFF2-40B4-BE49-F238E27FC236}">
                  <a16:creationId xmlns:a16="http://schemas.microsoft.com/office/drawing/2014/main" id="{0D11A60F-957E-4CDA-A060-9F3776F68640}"/>
                </a:ext>
              </a:extLst>
            </p:cNvPr>
            <p:cNvSpPr/>
            <p:nvPr/>
          </p:nvSpPr>
          <p:spPr>
            <a:xfrm>
              <a:off x="-364198" y="1709030"/>
              <a:ext cx="2646947" cy="1940601"/>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12 </a:t>
              </a:r>
              <a:r>
                <a:rPr lang="en-US" sz="1000" dirty="0" err="1">
                  <a:solidFill>
                    <a:schemeClr val="tx1"/>
                  </a:solidFill>
                  <a:latin typeface="Century Gothic" panose="020B0502020202020204" pitchFamily="34" charset="0"/>
                </a:rPr>
                <a:t>disebutkan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berkaitan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dasar</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ketentraman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ketertiban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umum</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perlindungan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masyarakat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Perda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Perkada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implementasinya</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dilaksanakan</a:t>
              </a:r>
              <a:r>
                <a:rPr lang="en-US" sz="1000" dirty="0">
                  <a:solidFill>
                    <a:schemeClr val="tx1"/>
                  </a:solidFill>
                  <a:latin typeface="Century Gothic" panose="020B0502020202020204" pitchFamily="34" charset="0"/>
                </a:rPr>
                <a:t> oleh</a:t>
              </a:r>
              <a:r>
                <a:rPr lang="id-ID" sz="1000" dirty="0">
                  <a:solidFill>
                    <a:schemeClr val="tx1"/>
                  </a:solidFill>
                  <a:latin typeface="Century Gothic" panose="020B0502020202020204" pitchFamily="34" charset="0"/>
                </a:rPr>
                <a:t> Pol PP. </a:t>
              </a:r>
              <a:endParaRPr lang="en-US" sz="1000" dirty="0">
                <a:solidFill>
                  <a:schemeClr val="tx1"/>
                </a:solidFill>
                <a:latin typeface="Century Gothic" panose="020B0502020202020204" pitchFamily="34" charset="0"/>
              </a:endParaRPr>
            </a:p>
            <a:p>
              <a:pPr algn="just"/>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mengoptimalkan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tugas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tersebut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perlu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ditingkatkan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profesionalitas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Pendidikan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teknis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sehingga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tercipta</a:t>
              </a:r>
              <a:r>
                <a:rPr lang="en-US" sz="1000" dirty="0">
                  <a:solidFill>
                    <a:schemeClr val="tx1"/>
                  </a:solidFill>
                  <a:latin typeface="Century Gothic" panose="020B0502020202020204" pitchFamily="34" charset="0"/>
                </a:rPr>
                <a:t> Pol PP yang Prima (Professional, </a:t>
              </a:r>
              <a:r>
                <a:rPr lang="en-US" sz="1000" dirty="0" err="1">
                  <a:solidFill>
                    <a:schemeClr val="tx1"/>
                  </a:solidFill>
                  <a:latin typeface="Century Gothic" panose="020B0502020202020204" pitchFamily="34" charset="0"/>
                </a:rPr>
                <a:t>Resposif</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Inovatif</a:t>
              </a:r>
              <a:r>
                <a:rPr lang="en-US" sz="1000" dirty="0">
                  <a:solidFill>
                    <a:schemeClr val="tx1"/>
                  </a:solidFill>
                  <a:latin typeface="Century Gothic" panose="020B0502020202020204" pitchFamily="34" charset="0"/>
                </a:rPr>
                <a:t>, Modern, dan </a:t>
              </a:r>
              <a:r>
                <a:rPr lang="en-US" sz="1000" dirty="0" err="1">
                  <a:solidFill>
                    <a:schemeClr val="tx1"/>
                  </a:solidFill>
                  <a:latin typeface="Century Gothic" panose="020B0502020202020204" pitchFamily="34" charset="0"/>
                </a:rPr>
                <a:t>Akuntabel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Berdasarkan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pembagian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UU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Pusat </a:t>
              </a:r>
              <a:r>
                <a:rPr lang="en-US" sz="1000" dirty="0" err="1">
                  <a:solidFill>
                    <a:schemeClr val="tx1"/>
                  </a:solidFill>
                  <a:latin typeface="Century Gothic" panose="020B0502020202020204" pitchFamily="34" charset="0"/>
                </a:rPr>
                <a:t>mendorong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pemenuhan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kompetensi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peningkatan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Standardisasi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tenaga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pendidikan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pengangkatan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penyidik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pegawai</a:t>
              </a:r>
              <a:r>
                <a:rPr lang="en-US" sz="1000" dirty="0">
                  <a:solidFill>
                    <a:schemeClr val="tx1"/>
                  </a:solidFill>
                  <a:latin typeface="Century Gothic" panose="020B0502020202020204" pitchFamily="34" charset="0"/>
                </a:rPr>
                <a:t> negeri </a:t>
              </a:r>
              <a:r>
                <a:rPr lang="en-US" sz="1000" dirty="0" err="1">
                  <a:solidFill>
                    <a:schemeClr val="tx1"/>
                  </a:solidFill>
                  <a:latin typeface="Century Gothic" panose="020B0502020202020204" pitchFamily="34" charset="0"/>
                </a:rPr>
                <a:t>sipil</a:t>
              </a:r>
              <a:r>
                <a:rPr lang="en-US" sz="1000" dirty="0">
                  <a:solidFill>
                    <a:schemeClr val="tx1"/>
                  </a:solidFill>
                  <a:latin typeface="Century Gothic" panose="020B0502020202020204" pitchFamily="34" charset="0"/>
                </a:rPr>
                <a:t> (PPNS)</a:t>
              </a:r>
              <a:r>
                <a:rPr lang="id-ID" sz="1000" dirty="0">
                  <a:solidFill>
                    <a:schemeClr val="tx1"/>
                  </a:solidFill>
                  <a:latin typeface="Century Gothic" panose="020B0502020202020204" pitchFamily="34" charset="0"/>
                </a:rPr>
                <a:t> sesuai d</a:t>
              </a:r>
              <a:r>
                <a:rPr lang="en-US" sz="1000" dirty="0" err="1">
                  <a:solidFill>
                    <a:schemeClr val="tx1"/>
                  </a:solidFill>
                  <a:latin typeface="Century Gothic" panose="020B0502020202020204" pitchFamily="34" charset="0"/>
                </a:rPr>
                <a:t>gn</a:t>
              </a:r>
              <a:r>
                <a:rPr lang="id-ID" sz="1000" dirty="0">
                  <a:solidFill>
                    <a:schemeClr val="tx1"/>
                  </a:solidFill>
                  <a:latin typeface="Century Gothic" panose="020B0502020202020204" pitchFamily="34" charset="0"/>
                </a:rPr>
                <a:t> rasio kebutuhan di daerah</a:t>
              </a:r>
              <a:r>
                <a:rPr lang="en-US" sz="1000" dirty="0">
                  <a:solidFill>
                    <a:schemeClr val="tx1"/>
                  </a:solidFill>
                  <a:latin typeface="Century Gothic" panose="020B0502020202020204"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42" name="TextBox 41">
              <a:extLst>
                <a:ext uri="{FF2B5EF4-FFF2-40B4-BE49-F238E27FC236}">
                  <a16:creationId xmlns:a16="http://schemas.microsoft.com/office/drawing/2014/main" id="{5076958D-6D98-45D0-BBC8-D52586D3B18D}"/>
                </a:ext>
              </a:extLst>
            </p:cNvPr>
            <p:cNvSpPr txBox="1"/>
            <p:nvPr/>
          </p:nvSpPr>
          <p:spPr>
            <a:xfrm>
              <a:off x="-440437" y="1525054"/>
              <a:ext cx="908494" cy="25568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101"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sp>
        <p:nvSpPr>
          <p:cNvPr id="50" name="Rectangle 49">
            <a:extLst>
              <a:ext uri="{FF2B5EF4-FFF2-40B4-BE49-F238E27FC236}">
                <a16:creationId xmlns:a16="http://schemas.microsoft.com/office/drawing/2014/main" id="{08537DFE-9DAE-4D89-979E-F5D669608F7E}"/>
              </a:ext>
            </a:extLst>
          </p:cNvPr>
          <p:cNvSpPr/>
          <p:nvPr/>
        </p:nvSpPr>
        <p:spPr>
          <a:xfrm>
            <a:off x="48125" y="5967663"/>
            <a:ext cx="4023361" cy="819196"/>
          </a:xfrm>
          <a:prstGeom prst="rect">
            <a:avLst/>
          </a:prstGeom>
          <a:solidFill>
            <a:schemeClr val="accent5">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buFont typeface="+mj-lt"/>
              <a:buAutoNum type="arabicPeriod"/>
            </a:pPr>
            <a:r>
              <a:rPr lang="id-ID" sz="1000" dirty="0">
                <a:solidFill>
                  <a:schemeClr val="tx1"/>
                </a:solidFill>
                <a:latin typeface="Century Gothic" panose="020B0502020202020204" pitchFamily="34" charset="0"/>
              </a:rPr>
              <a:t>Belum seragamnya kelembagaan Satpol PP di daerah (bergabung dengan sub urusan kebakaran);</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Belum memadai dukungan anggaran dan sarpras dalam penegakan perda dan penyelenggaran trantibum;</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Kompetensi SDM yang masih rendah.</a:t>
            </a:r>
            <a:endParaRPr lang="en-US" sz="1000" dirty="0">
              <a:solidFill>
                <a:schemeClr val="tx1"/>
              </a:solidFill>
              <a:latin typeface="Century Gothic" panose="020B0502020202020204" pitchFamily="34" charset="0"/>
            </a:endParaRPr>
          </a:p>
        </p:txBody>
      </p:sp>
      <p:sp>
        <p:nvSpPr>
          <p:cNvPr id="53" name="TextBox 52">
            <a:extLst>
              <a:ext uri="{FF2B5EF4-FFF2-40B4-BE49-F238E27FC236}">
                <a16:creationId xmlns:a16="http://schemas.microsoft.com/office/drawing/2014/main" id="{62315E2A-9AE3-4690-86F6-CBE09536BE35}"/>
              </a:ext>
            </a:extLst>
          </p:cNvPr>
          <p:cNvSpPr txBox="1"/>
          <p:nvPr/>
        </p:nvSpPr>
        <p:spPr>
          <a:xfrm>
            <a:off x="-86627" y="5653633"/>
            <a:ext cx="1225641" cy="253916"/>
          </a:xfrm>
          <a:prstGeom prst="rect">
            <a:avLst/>
          </a:prstGeom>
          <a:noFill/>
        </p:spPr>
        <p:txBody>
          <a:bodyPr wrap="square" rtlCol="0">
            <a:spAutoFit/>
          </a:bodyPr>
          <a:lstStyle/>
          <a:p>
            <a:pPr algn="ctr"/>
            <a:r>
              <a:rPr lang="en-US" sz="1050" b="1" dirty="0" err="1">
                <a:solidFill>
                  <a:srgbClr val="FF0000"/>
                </a:solidFill>
                <a:latin typeface="Century Gothic" panose="020B0502020202020204" pitchFamily="34" charset="0"/>
              </a:rPr>
              <a:t>Permasalahan</a:t>
            </a:r>
            <a:endParaRPr lang="en-US" sz="1050" b="1" dirty="0">
              <a:solidFill>
                <a:srgbClr val="FF0000"/>
              </a:solidFill>
              <a:latin typeface="Century Gothic" panose="020B0502020202020204" pitchFamily="34" charset="0"/>
            </a:endParaRPr>
          </a:p>
        </p:txBody>
      </p:sp>
      <p:sp>
        <p:nvSpPr>
          <p:cNvPr id="7" name="Slide Number Placeholder 6">
            <a:extLst>
              <a:ext uri="{FF2B5EF4-FFF2-40B4-BE49-F238E27FC236}">
                <a16:creationId xmlns:a16="http://schemas.microsoft.com/office/drawing/2014/main" id="{A5676C30-79C7-4F6F-8E39-3B92F82EF4F7}"/>
              </a:ext>
            </a:extLst>
          </p:cNvPr>
          <p:cNvSpPr>
            <a:spLocks noGrp="1"/>
          </p:cNvSpPr>
          <p:nvPr>
            <p:ph type="sldNum" sz="quarter" idx="12"/>
          </p:nvPr>
        </p:nvSpPr>
        <p:spPr/>
        <p:txBody>
          <a:bodyPr/>
          <a:lstStyle/>
          <a:p>
            <a:pPr defTabSz="685873"/>
            <a:fld id="{2D874C5E-35EF-4033-9997-0350DD4D4B3F}" type="slidenum">
              <a:rPr lang="id-ID" altLang="en-US" smtClean="0"/>
              <a:pPr defTabSz="685873"/>
              <a:t>9</a:t>
            </a:fld>
            <a:endParaRPr lang="id-ID" altLang="en-US"/>
          </a:p>
        </p:txBody>
      </p:sp>
    </p:spTree>
    <p:extLst>
      <p:ext uri="{BB962C8B-B14F-4D97-AF65-F5344CB8AC3E}">
        <p14:creationId xmlns:p14="http://schemas.microsoft.com/office/powerpoint/2010/main" val="1262324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66345"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3213846" cy="1991650"/>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endParaRPr lang="en-US" sz="10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No. 21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2008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r>
              <a:rPr lang="en-US" sz="1000" dirty="0">
                <a:solidFill>
                  <a:schemeClr val="tx1"/>
                </a:solidFill>
                <a:latin typeface="Century Gothic" panose="020B0502020202020204" pitchFamily="34" charset="0"/>
              </a:rPr>
              <a:t> </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id-ID" altLang="id-ID" sz="1000" dirty="0">
                <a:solidFill>
                  <a:schemeClr val="tx1"/>
                </a:solidFill>
                <a:latin typeface="Century Gothic" panose="020B0502020202020204" pitchFamily="34" charset="0"/>
                <a:cs typeface="Arial" pitchFamily="34" charset="0"/>
              </a:rPr>
              <a:t>Permendagri Nomor 16 Tahun 2009 tentang Standar Kualifikasi aparatur pemadam kebakaran di daerah</a:t>
            </a:r>
            <a:endParaRPr lang="en-US" sz="1000" strike="sngStrike"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66054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4" y="2743200"/>
            <a:ext cx="3239057" cy="299345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Penyusunan regulasi berupa Peraturan Presiden tentang Jabatan Fungsional bagi Aparatur Pemadam Kebakaran;</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Kementerian Dalam Negeri setiap tahun melakukan evaluasi terhadap dokumen RPJMD Provinsi dan Kabupaten/Kota dan melakukan penelaahan (review) terhadap rencana penyusunan dokumen RPJMD Provinsi dan Kabupaten/Kota untuk memastikan penyelenggaraan penanggulangan kebakaran menjadi prioritas dalam dokumen perencanaan dan penganggaran daerah; </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Melalukan pendampingan/asistensi kepada pemerintah daerah kabupaten/kota dalam bentuk bimbingan teknis aparatur Damkar sesuai Permendagri Nomor 16 Tahun 2009 tentang Standar Kualifikasi aparatur pemadam kebakaran di daerah.</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24801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1" y="5696174"/>
            <a:ext cx="4298128" cy="1039816"/>
            <a:chOff x="-207390" y="5356805"/>
            <a:chExt cx="4042950" cy="1039816"/>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5356805"/>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2533" y="5435789"/>
              <a:ext cx="3033027" cy="960832"/>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melaksanakan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tugas</a:t>
              </a:r>
              <a:r>
                <a:rPr lang="en-US" sz="1000" dirty="0">
                  <a:solidFill>
                    <a:schemeClr val="tx1"/>
                  </a:solidFill>
                  <a:latin typeface="Century Gothic" panose="020B0502020202020204" pitchFamily="34" charset="0"/>
                  <a:cs typeface="Arial" pitchFamily="34" charset="0"/>
                </a:rPr>
                <a:t> dan </a:t>
              </a:r>
              <a:r>
                <a:rPr lang="en-US" sz="1000" dirty="0" err="1">
                  <a:solidFill>
                    <a:schemeClr val="tx1"/>
                  </a:solidFill>
                  <a:latin typeface="Century Gothic" panose="020B0502020202020204" pitchFamily="34" charset="0"/>
                  <a:cs typeface="Arial" pitchFamily="34" charset="0"/>
                </a:rPr>
                <a:t>fungsi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kualifikasi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ditetapkan</a:t>
              </a:r>
              <a:r>
                <a:rPr lang="en-US" sz="100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Pola </a:t>
              </a:r>
              <a:r>
                <a:rPr lang="en-US" sz="1000" dirty="0" err="1">
                  <a:solidFill>
                    <a:schemeClr val="tx1"/>
                  </a:solidFill>
                  <a:latin typeface="Century Gothic" panose="020B0502020202020204" pitchFamily="34" charset="0"/>
                  <a:cs typeface="Arial" pitchFamily="34" charset="0"/>
                </a:rPr>
                <a:t>karir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di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jelas</a:t>
              </a:r>
              <a:endParaRPr lang="en-US" sz="105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5944274"/>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181890"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52" name="TextBox 51">
            <a:extLst>
              <a:ext uri="{FF2B5EF4-FFF2-40B4-BE49-F238E27FC236}">
                <a16:creationId xmlns:a16="http://schemas.microsoft.com/office/drawing/2014/main" id="{6446449B-2C31-4189-84F7-7F058FDCE343}"/>
              </a:ext>
            </a:extLst>
          </p:cNvPr>
          <p:cNvSpPr txBox="1"/>
          <p:nvPr/>
        </p:nvSpPr>
        <p:spPr>
          <a:xfrm>
            <a:off x="1781114" y="85014"/>
            <a:ext cx="8371665"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PEMADAM KEBAKARAN</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grpSp>
        <p:nvGrpSpPr>
          <p:cNvPr id="53" name="Group 52">
            <a:extLst>
              <a:ext uri="{FF2B5EF4-FFF2-40B4-BE49-F238E27FC236}">
                <a16:creationId xmlns:a16="http://schemas.microsoft.com/office/drawing/2014/main" id="{4A83B169-0003-4653-9EE8-0D392271014E}"/>
              </a:ext>
            </a:extLst>
          </p:cNvPr>
          <p:cNvGrpSpPr/>
          <p:nvPr/>
        </p:nvGrpSpPr>
        <p:grpSpPr>
          <a:xfrm>
            <a:off x="4312919" y="2333983"/>
            <a:ext cx="847337" cy="774976"/>
            <a:chOff x="6096821" y="2429575"/>
            <a:chExt cx="847337" cy="825297"/>
          </a:xfrm>
        </p:grpSpPr>
        <p:pic>
          <p:nvPicPr>
            <p:cNvPr id="54" name="Picture 2">
              <a:extLst>
                <a:ext uri="{FF2B5EF4-FFF2-40B4-BE49-F238E27FC236}">
                  <a16:creationId xmlns:a16="http://schemas.microsoft.com/office/drawing/2014/main" id="{3B882735-076B-4812-A464-5587C320972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5" name="Picture 2" descr="Image result for logo damkar">
              <a:extLst>
                <a:ext uri="{FF2B5EF4-FFF2-40B4-BE49-F238E27FC236}">
                  <a16:creationId xmlns:a16="http://schemas.microsoft.com/office/drawing/2014/main" id="{88626564-360C-4CAC-ADAD-FA445FAC61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pic>
        <p:nvPicPr>
          <p:cNvPr id="57" name="Picture 4" descr="Image result for logo damkar">
            <a:extLst>
              <a:ext uri="{FF2B5EF4-FFF2-40B4-BE49-F238E27FC236}">
                <a16:creationId xmlns:a16="http://schemas.microsoft.com/office/drawing/2014/main" id="{DD5F29B4-0918-4D79-9345-B865163728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79260" y="1007912"/>
            <a:ext cx="818405" cy="62838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CDA8FC95-2A4B-4BC5-80E7-8628C36D9CA2}"/>
              </a:ext>
            </a:extLst>
          </p:cNvPr>
          <p:cNvSpPr txBox="1"/>
          <p:nvPr/>
        </p:nvSpPr>
        <p:spPr>
          <a:xfrm>
            <a:off x="5284269" y="776313"/>
            <a:ext cx="6785811" cy="1338443"/>
          </a:xfrm>
          <a:prstGeom prst="rect">
            <a:avLst/>
          </a:prstGeom>
          <a:noFill/>
        </p:spPr>
        <p:txBody>
          <a:bodyPr wrap="square" tIns="0" rtlCol="0">
            <a:spAutoFit/>
          </a:bodyPr>
          <a:lstStyle/>
          <a:p>
            <a:pPr algn="just">
              <a:lnSpc>
                <a:spcPts val="1700"/>
              </a:lnSpc>
            </a:pPr>
            <a:r>
              <a:rPr lang="en-US" sz="2000" b="1" i="1" dirty="0" err="1">
                <a:solidFill>
                  <a:schemeClr val="accent1"/>
                </a:solidFill>
                <a:latin typeface="Century Gothic" panose="020B0502020202020204" pitchFamily="34" charset="0"/>
              </a:rPr>
              <a:t>Aparatur</a:t>
            </a:r>
            <a:r>
              <a:rPr lang="en-US" sz="2000" b="1" i="1" dirty="0">
                <a:solidFill>
                  <a:schemeClr val="accent1"/>
                </a:solidFill>
                <a:latin typeface="Century Gothic" panose="020B0502020202020204" pitchFamily="34" charset="0"/>
              </a:rPr>
              <a:t> DAMKAR</a:t>
            </a:r>
            <a:r>
              <a:rPr lang="en-US" sz="2400" b="1" i="1" dirty="0">
                <a:solidFill>
                  <a:schemeClr val="accent1"/>
                </a:solidFill>
                <a:latin typeface="Century Gothic" panose="020B0502020202020204" pitchFamily="34" charset="0"/>
              </a:rPr>
              <a:t>, </a:t>
            </a:r>
            <a:r>
              <a:rPr lang="en-US" sz="1400" b="1" i="1" dirty="0" err="1">
                <a:latin typeface="Century Gothic" panose="020B0502020202020204" pitchFamily="34" charset="0"/>
              </a:rPr>
              <a:t>Jumlah</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DAMKAR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10.722</a:t>
            </a:r>
            <a:r>
              <a:rPr lang="en-US" b="1" i="1" dirty="0">
                <a:latin typeface="Century Gothic" panose="020B0502020202020204" pitchFamily="34" charset="0"/>
              </a:rPr>
              <a:t> </a:t>
            </a:r>
            <a:r>
              <a:rPr lang="en-US" sz="1400" b="1" i="1" dirty="0">
                <a:latin typeface="Century Gothic" panose="020B0502020202020204" pitchFamily="34" charset="0"/>
              </a:rPr>
              <a:t>orang, yang </a:t>
            </a:r>
            <a:r>
              <a:rPr lang="en-US" sz="1400" b="1" i="1" dirty="0" err="1">
                <a:latin typeface="Century Gothic" panose="020B0502020202020204" pitchFamily="34" charset="0"/>
              </a:rPr>
              <a:t>terdiri</a:t>
            </a:r>
            <a:r>
              <a:rPr lang="en-US" sz="1400" b="1" i="1" dirty="0">
                <a:latin typeface="Century Gothic" panose="020B0502020202020204" pitchFamily="34" charset="0"/>
              </a:rPr>
              <a:t> </a:t>
            </a:r>
            <a:r>
              <a:rPr lang="en-US" sz="1400" b="1" i="1" dirty="0" err="1">
                <a:latin typeface="Century Gothic" panose="020B0502020202020204" pitchFamily="34" charset="0"/>
              </a:rPr>
              <a:t>dari</a:t>
            </a:r>
            <a:r>
              <a:rPr lang="en-US" sz="1400" b="1" i="1" dirty="0">
                <a:latin typeface="Century Gothic" panose="020B0502020202020204" pitchFamily="34" charset="0"/>
              </a:rPr>
              <a:t>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2.817</a:t>
            </a:r>
            <a:r>
              <a:rPr lang="en-US" sz="1400" b="1" i="1" dirty="0">
                <a:solidFill>
                  <a:srgbClr val="C00000"/>
                </a:solidFill>
                <a:latin typeface="Century Gothic" panose="020B0502020202020204" pitchFamily="34" charset="0"/>
              </a:rPr>
              <a:t> </a:t>
            </a:r>
            <a:r>
              <a:rPr lang="en-US" sz="1400" b="1" i="1" dirty="0">
                <a:latin typeface="Century Gothic" panose="020B0502020202020204" pitchFamily="34" charset="0"/>
              </a:rPr>
              <a:t>orang dan Non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7.905</a:t>
            </a:r>
            <a:r>
              <a:rPr lang="en-US" b="1" i="1" dirty="0">
                <a:latin typeface="Century Gothic" panose="020B0502020202020204" pitchFamily="34" charset="0"/>
              </a:rPr>
              <a:t> </a:t>
            </a:r>
            <a:r>
              <a:rPr lang="en-US" sz="1400" b="1" i="1" dirty="0">
                <a:latin typeface="Century Gothic" panose="020B0502020202020204" pitchFamily="34" charset="0"/>
              </a:rPr>
              <a:t>orang .</a:t>
            </a:r>
          </a:p>
          <a:p>
            <a:pPr algn="just">
              <a:lnSpc>
                <a:spcPts val="1700"/>
              </a:lnSpc>
            </a:pP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Data : Hasil </a:t>
            </a:r>
            <a:r>
              <a:rPr lang="en-US" sz="1200" b="1" i="1" dirty="0" err="1">
                <a:solidFill>
                  <a:srgbClr val="FF0000"/>
                </a:solidFill>
                <a:latin typeface="Century Gothic" panose="020B0502020202020204" pitchFamily="34" charset="0"/>
              </a:rPr>
              <a:t>Inventarisasi</a:t>
            </a:r>
            <a:r>
              <a:rPr lang="en-US" sz="1200" b="1" i="1" dirty="0">
                <a:solidFill>
                  <a:srgbClr val="FF0000"/>
                </a:solidFill>
                <a:latin typeface="Century Gothic" panose="020B0502020202020204" pitchFamily="34" charset="0"/>
              </a:rPr>
              <a:t> 133 Daerah </a:t>
            </a:r>
            <a:r>
              <a:rPr lang="en-US" sz="1200" b="1" i="1" dirty="0" err="1">
                <a:solidFill>
                  <a:srgbClr val="FF0000"/>
                </a:solidFill>
                <a:latin typeface="Century Gothic" panose="020B0502020202020204" pitchFamily="34" charset="0"/>
              </a:rPr>
              <a:t>Kab</a:t>
            </a:r>
            <a:r>
              <a:rPr lang="en-US" sz="1200" b="1" i="1" dirty="0">
                <a:solidFill>
                  <a:srgbClr val="FF0000"/>
                </a:solidFill>
                <a:latin typeface="Century Gothic" panose="020B0502020202020204" pitchFamily="34" charset="0"/>
              </a:rPr>
              <a:t>/Kota </a:t>
            </a:r>
            <a:r>
              <a:rPr lang="en-US" sz="1200" b="1" i="1" dirty="0" err="1">
                <a:solidFill>
                  <a:srgbClr val="FF0000"/>
                </a:solidFill>
                <a:latin typeface="Century Gothic" panose="020B0502020202020204" pitchFamily="34" charset="0"/>
              </a:rPr>
              <a:t>Berdasarkan</a:t>
            </a:r>
            <a:r>
              <a:rPr lang="en-US" sz="1200" b="1" i="1" dirty="0">
                <a:solidFill>
                  <a:srgbClr val="FF0000"/>
                </a:solidFill>
                <a:latin typeface="Century Gothic" panose="020B0502020202020204" pitchFamily="34" charset="0"/>
              </a:rPr>
              <a:t> Surat </a:t>
            </a:r>
            <a:r>
              <a:rPr lang="en-US" sz="1200" b="1" i="1" dirty="0" err="1">
                <a:solidFill>
                  <a:srgbClr val="FF0000"/>
                </a:solidFill>
                <a:latin typeface="Century Gothic" panose="020B0502020202020204" pitchFamily="34" charset="0"/>
              </a:rPr>
              <a:t>Edaran</a:t>
            </a:r>
            <a:r>
              <a:rPr lang="en-US" sz="1200" b="1" i="1" dirty="0">
                <a:solidFill>
                  <a:srgbClr val="FF0000"/>
                </a:solidFill>
                <a:latin typeface="Century Gothic" panose="020B0502020202020204" pitchFamily="34" charset="0"/>
              </a:rPr>
              <a:t> Menteri </a:t>
            </a:r>
            <a:r>
              <a:rPr lang="en-US" sz="1200" b="1" i="1" dirty="0" err="1">
                <a:solidFill>
                  <a:srgbClr val="FF0000"/>
                </a:solidFill>
                <a:latin typeface="Century Gothic" panose="020B0502020202020204" pitchFamily="34" charset="0"/>
              </a:rPr>
              <a:t>Dalam</a:t>
            </a:r>
            <a:r>
              <a:rPr lang="en-US" sz="1200" b="1" i="1" dirty="0">
                <a:solidFill>
                  <a:srgbClr val="FF0000"/>
                </a:solidFill>
                <a:latin typeface="Century Gothic" panose="020B0502020202020204" pitchFamily="34" charset="0"/>
              </a:rPr>
              <a:t> Negeri </a:t>
            </a:r>
            <a:r>
              <a:rPr lang="en-US" sz="1200" b="1" i="1" dirty="0" err="1">
                <a:solidFill>
                  <a:srgbClr val="FF0000"/>
                </a:solidFill>
                <a:latin typeface="Century Gothic" panose="020B0502020202020204" pitchFamily="34" charset="0"/>
              </a:rPr>
              <a:t>Nomor</a:t>
            </a:r>
            <a:r>
              <a:rPr lang="en-US" sz="1200" b="1" i="1" dirty="0">
                <a:solidFill>
                  <a:srgbClr val="FF0000"/>
                </a:solidFill>
                <a:latin typeface="Century Gothic" panose="020B0502020202020204" pitchFamily="34" charset="0"/>
              </a:rPr>
              <a:t> 364.1/148/BAK </a:t>
            </a:r>
            <a:r>
              <a:rPr lang="en-US" sz="1200" b="1" i="1" dirty="0" err="1">
                <a:solidFill>
                  <a:srgbClr val="FF0000"/>
                </a:solidFill>
                <a:latin typeface="Century Gothic" panose="020B0502020202020204" pitchFamily="34" charset="0"/>
              </a:rPr>
              <a:t>Tanggal</a:t>
            </a:r>
            <a:r>
              <a:rPr lang="en-US" sz="1200" b="1" i="1" dirty="0">
                <a:solidFill>
                  <a:srgbClr val="FF0000"/>
                </a:solidFill>
                <a:latin typeface="Century Gothic" panose="020B0502020202020204" pitchFamily="34" charset="0"/>
              </a:rPr>
              <a:t> 10 </a:t>
            </a:r>
            <a:r>
              <a:rPr lang="en-US" sz="1200" b="1" i="1" dirty="0" err="1">
                <a:solidFill>
                  <a:srgbClr val="FF0000"/>
                </a:solidFill>
                <a:latin typeface="Century Gothic" panose="020B0502020202020204" pitchFamily="34" charset="0"/>
              </a:rPr>
              <a:t>Januari</a:t>
            </a:r>
            <a:r>
              <a:rPr lang="en-US" sz="1200" b="1" i="1" dirty="0">
                <a:solidFill>
                  <a:srgbClr val="FF0000"/>
                </a:solidFill>
                <a:latin typeface="Century Gothic" panose="020B0502020202020204" pitchFamily="34" charset="0"/>
              </a:rPr>
              <a:t> 2018  Hal </a:t>
            </a:r>
            <a:r>
              <a:rPr lang="en-US" sz="1200" b="1" i="1" dirty="0" err="1">
                <a:solidFill>
                  <a:srgbClr val="FF0000"/>
                </a:solidFill>
                <a:latin typeface="Century Gothic" panose="020B0502020202020204" pitchFamily="34" charset="0"/>
              </a:rPr>
              <a:t>Pemutakhiran</a:t>
            </a:r>
            <a:r>
              <a:rPr lang="en-US" sz="1200" b="1" i="1" dirty="0">
                <a:solidFill>
                  <a:srgbClr val="FF0000"/>
                </a:solidFill>
                <a:latin typeface="Century Gothic" panose="020B0502020202020204" pitchFamily="34" charset="0"/>
              </a:rPr>
              <a:t> Data </a:t>
            </a:r>
            <a:r>
              <a:rPr lang="en-US" sz="1200" b="1" i="1" dirty="0" err="1">
                <a:solidFill>
                  <a:srgbClr val="FF0000"/>
                </a:solidFill>
                <a:latin typeface="Century Gothic" panose="020B0502020202020204" pitchFamily="34" charset="0"/>
              </a:rPr>
              <a:t>Kapasitas</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Daya</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Pemadam</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Kebakaran</a:t>
            </a:r>
            <a:endParaRPr lang="en-US" sz="1200" b="1" i="1" dirty="0">
              <a:solidFill>
                <a:srgbClr val="FF0000"/>
              </a:solidFill>
              <a:latin typeface="Century Gothic" panose="020B0502020202020204" pitchFamily="34" charset="0"/>
            </a:endParaRPr>
          </a:p>
        </p:txBody>
      </p:sp>
      <p:sp>
        <p:nvSpPr>
          <p:cNvPr id="60" name="TextBox 59">
            <a:extLst>
              <a:ext uri="{FF2B5EF4-FFF2-40B4-BE49-F238E27FC236}">
                <a16:creationId xmlns:a16="http://schemas.microsoft.com/office/drawing/2014/main" id="{E45D552D-DA9F-49B7-AB80-FC793793B5AB}"/>
              </a:ext>
            </a:extLst>
          </p:cNvPr>
          <p:cNvSpPr txBox="1"/>
          <p:nvPr/>
        </p:nvSpPr>
        <p:spPr>
          <a:xfrm>
            <a:off x="5178390" y="2307856"/>
            <a:ext cx="6833937" cy="2226250"/>
          </a:xfrm>
          <a:prstGeom prst="rect">
            <a:avLst/>
          </a:prstGeom>
          <a:noFill/>
        </p:spPr>
        <p:txBody>
          <a:bodyPr wrap="square" tIns="0" rtlCol="0">
            <a:spAutoFit/>
          </a:bodyPr>
          <a:lstStyle/>
          <a:p>
            <a:pPr algn="just">
              <a:lnSpc>
                <a:spcPts val="1700"/>
              </a:lnSpc>
            </a:pPr>
            <a:r>
              <a:rPr lang="en-US" sz="1400" b="1" i="1" dirty="0" err="1">
                <a:latin typeface="Century Gothic" panose="020B0502020202020204" pitchFamily="34" charset="0"/>
              </a:rPr>
              <a:t>Untuk</a:t>
            </a:r>
            <a:r>
              <a:rPr lang="en-US" sz="1400" b="1" i="1" dirty="0">
                <a:latin typeface="Century Gothic" panose="020B0502020202020204" pitchFamily="34" charset="0"/>
              </a:rPr>
              <a:t> </a:t>
            </a:r>
            <a:r>
              <a:rPr lang="en-US" sz="1400" b="1" i="1" dirty="0" err="1">
                <a:latin typeface="Century Gothic" panose="020B0502020202020204" pitchFamily="34" charset="0"/>
              </a:rPr>
              <a:t>mengoptimalkan</a:t>
            </a:r>
            <a:r>
              <a:rPr lang="en-US" sz="1400" b="1" i="1" dirty="0">
                <a:latin typeface="Century Gothic" panose="020B0502020202020204" pitchFamily="34" charset="0"/>
              </a:rPr>
              <a:t> </a:t>
            </a:r>
            <a:r>
              <a:rPr lang="en-US" sz="1400" b="1" i="1" dirty="0" err="1">
                <a:latin typeface="Century Gothic" panose="020B0502020202020204" pitchFamily="34" charset="0"/>
              </a:rPr>
              <a:t>tugas</a:t>
            </a:r>
            <a:r>
              <a:rPr lang="en-US" sz="1400" b="1" i="1" dirty="0">
                <a:latin typeface="Century Gothic" panose="020B0502020202020204" pitchFamily="34" charset="0"/>
              </a:rPr>
              <a:t> dan </a:t>
            </a:r>
            <a:r>
              <a:rPr lang="en-US" sz="1400" b="1" i="1" dirty="0" err="1">
                <a:latin typeface="Century Gothic" panose="020B0502020202020204" pitchFamily="34" charset="0"/>
              </a:rPr>
              <a:t>fungsi</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Pemadam</a:t>
            </a:r>
            <a:r>
              <a:rPr lang="en-US" sz="1400" b="1" i="1" dirty="0">
                <a:latin typeface="Century Gothic" panose="020B0502020202020204" pitchFamily="34" charset="0"/>
              </a:rPr>
              <a:t> </a:t>
            </a:r>
            <a:r>
              <a:rPr lang="en-US" sz="1400" b="1" i="1" dirty="0" err="1">
                <a:latin typeface="Century Gothic" panose="020B0502020202020204" pitchFamily="34" charset="0"/>
              </a:rPr>
              <a:t>Kebakaran</a:t>
            </a:r>
            <a:r>
              <a:rPr lang="en-US" sz="1400" b="1" i="1" dirty="0">
                <a:latin typeface="Century Gothic" panose="020B0502020202020204" pitchFamily="34" charset="0"/>
              </a:rPr>
              <a:t> di </a:t>
            </a:r>
            <a:r>
              <a:rPr lang="en-US" sz="1400" b="1" i="1" dirty="0" err="1">
                <a:latin typeface="Century Gothic" panose="020B0502020202020204" pitchFamily="34" charset="0"/>
              </a:rPr>
              <a:t>daerah</a:t>
            </a:r>
            <a:r>
              <a:rPr lang="en-US" sz="1400" b="1" i="1" dirty="0">
                <a:latin typeface="Century Gothic" panose="020B0502020202020204" pitchFamily="34" charset="0"/>
              </a:rPr>
              <a:t>, </a:t>
            </a:r>
            <a:r>
              <a:rPr lang="en-US" sz="1400" b="1" i="1" dirty="0" err="1">
                <a:latin typeface="Century Gothic" panose="020B0502020202020204" pitchFamily="34" charset="0"/>
              </a:rPr>
              <a:t>Tahun</a:t>
            </a:r>
            <a:r>
              <a:rPr lang="en-US" sz="1400" b="1" i="1" dirty="0">
                <a:latin typeface="Century Gothic" panose="020B0502020202020204" pitchFamily="34" charset="0"/>
              </a:rPr>
              <a:t> 2015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3.294</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APBN</a:t>
            </a:r>
            <a:r>
              <a:rPr lang="en-US" sz="1400" b="1" i="1" dirty="0">
                <a:latin typeface="Century Gothic" panose="020B0502020202020204" pitchFamily="34" charset="0"/>
              </a:rPr>
              <a:t> </a:t>
            </a:r>
            <a:r>
              <a:rPr lang="en-US" sz="1400" b="1" i="1" dirty="0" err="1">
                <a:latin typeface="Century Gothic" panose="020B0502020202020204" pitchFamily="34" charset="0"/>
              </a:rPr>
              <a:t>Ditjen</a:t>
            </a:r>
            <a:r>
              <a:rPr lang="en-US" sz="1400" b="1" i="1" dirty="0">
                <a:latin typeface="Century Gothic" panose="020B0502020202020204" pitchFamily="34" charset="0"/>
              </a:rPr>
              <a:t> Bina </a:t>
            </a:r>
            <a:r>
              <a:rPr lang="en-US" sz="1400" b="1" i="1" dirty="0" err="1">
                <a:latin typeface="Century Gothic" panose="020B0502020202020204" pitchFamily="34" charset="0"/>
              </a:rPr>
              <a:t>Administrasi</a:t>
            </a:r>
            <a:r>
              <a:rPr lang="en-US" sz="1400" b="1" i="1" dirty="0">
                <a:latin typeface="Century Gothic" panose="020B0502020202020204" pitchFamily="34" charset="0"/>
              </a:rPr>
              <a:t> </a:t>
            </a:r>
            <a:r>
              <a:rPr lang="en-US" sz="1400" b="1" i="1" dirty="0" err="1">
                <a:latin typeface="Century Gothic" panose="020B0502020202020204" pitchFamily="34" charset="0"/>
              </a:rPr>
              <a:t>Kewilayahan</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sz="1400" b="1" i="1" dirty="0">
                <a:latin typeface="Century Gothic" panose="020B0502020202020204" pitchFamily="34" charset="0"/>
              </a:rPr>
              <a:t>:</a:t>
            </a:r>
          </a:p>
          <a:p>
            <a:pPr algn="just">
              <a:lnSpc>
                <a:spcPts val="1700"/>
              </a:lnSpc>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1.514 </a:t>
            </a:r>
            <a:r>
              <a:rPr lang="en-US" sz="1400" b="1" i="1" dirty="0">
                <a:latin typeface="Century Gothic" panose="020B0502020202020204" pitchFamily="34" charset="0"/>
              </a:rPr>
              <a:t>Orang</a:t>
            </a:r>
          </a:p>
          <a:p>
            <a:pPr algn="just">
              <a:lnSpc>
                <a:spcPts val="1700"/>
              </a:lnSpc>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660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600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520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Selain</a:t>
            </a:r>
            <a:r>
              <a:rPr lang="en-US" sz="1400" b="1" i="1" dirty="0">
                <a:latin typeface="Century Gothic" panose="020B0502020202020204" pitchFamily="34" charset="0"/>
              </a:rPr>
              <a:t> </a:t>
            </a:r>
            <a:r>
              <a:rPr lang="en-US" sz="1400" b="1" i="1" dirty="0" err="1">
                <a:latin typeface="Century Gothic" panose="020B0502020202020204" pitchFamily="34" charset="0"/>
              </a:rPr>
              <a:t>itu</a:t>
            </a:r>
            <a:r>
              <a:rPr lang="en-US" sz="1400" b="1" i="1" dirty="0">
                <a:latin typeface="Century Gothic" panose="020B0502020202020204" pitchFamily="34" charset="0"/>
              </a:rPr>
              <a:t> juga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836</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APBD</a:t>
            </a:r>
            <a:r>
              <a:rPr lang="en-US" sz="1400" b="1" i="1" dirty="0">
                <a:latin typeface="Century Gothic" panose="020B0502020202020204" pitchFamily="34" charset="0"/>
              </a:rPr>
              <a:t>.</a:t>
            </a:r>
          </a:p>
        </p:txBody>
      </p:sp>
      <p:sp>
        <p:nvSpPr>
          <p:cNvPr id="7" name="Slide Number Placeholder 6">
            <a:extLst>
              <a:ext uri="{FF2B5EF4-FFF2-40B4-BE49-F238E27FC236}">
                <a16:creationId xmlns:a16="http://schemas.microsoft.com/office/drawing/2014/main" id="{9C8912C9-B01C-44F2-93F5-42E6AF4BDEE6}"/>
              </a:ext>
            </a:extLst>
          </p:cNvPr>
          <p:cNvSpPr>
            <a:spLocks noGrp="1"/>
          </p:cNvSpPr>
          <p:nvPr>
            <p:ph type="sldNum" sz="quarter" idx="12"/>
          </p:nvPr>
        </p:nvSpPr>
        <p:spPr/>
        <p:txBody>
          <a:bodyPr/>
          <a:lstStyle/>
          <a:p>
            <a:pPr defTabSz="685873"/>
            <a:fld id="{2D874C5E-35EF-4033-9997-0350DD4D4B3F}" type="slidenum">
              <a:rPr lang="id-ID" altLang="en-US" smtClean="0"/>
              <a:pPr defTabSz="685873"/>
              <a:t>10</a:t>
            </a:fld>
            <a:endParaRPr lang="id-ID" altLang="en-US"/>
          </a:p>
        </p:txBody>
      </p:sp>
    </p:spTree>
    <p:extLst>
      <p:ext uri="{BB962C8B-B14F-4D97-AF65-F5344CB8AC3E}">
        <p14:creationId xmlns:p14="http://schemas.microsoft.com/office/powerpoint/2010/main" val="1902351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609108"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47024" y="722674"/>
            <a:ext cx="3676850" cy="106762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Presiden</a:t>
            </a:r>
            <a:r>
              <a:rPr lang="en-US" sz="1000" dirty="0">
                <a:solidFill>
                  <a:schemeClr val="tx1"/>
                </a:solidFill>
                <a:latin typeface="Century Gothic" panose="020B0502020202020204" pitchFamily="34" charset="0"/>
              </a:rPr>
              <a:t> No. 2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RPJMN 2015-2019.</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54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RENSTRA Kementerian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Negeri 2015-2019</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990"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37398" y="1876926"/>
            <a:ext cx="3696101" cy="329183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361 </a:t>
            </a: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memiliki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kewenangan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pengelolaan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pemanfaatan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perundang-undangan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membangun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agar </a:t>
            </a:r>
            <a:r>
              <a:rPr lang="en-US" sz="1000" dirty="0" err="1">
                <a:solidFill>
                  <a:schemeClr val="tx1"/>
                </a:solidFill>
                <a:latin typeface="Century Gothic" panose="020B0502020202020204" pitchFamily="34" charset="0"/>
              </a:rPr>
              <a:t>tidak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kemajuan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di negara </a:t>
            </a:r>
            <a:r>
              <a:rPr lang="en-US" sz="1000" dirty="0" err="1">
                <a:solidFill>
                  <a:schemeClr val="tx1"/>
                </a:solidFill>
                <a:latin typeface="Century Gothic" panose="020B0502020202020204" pitchFamily="34" charset="0"/>
              </a:rPr>
              <a:t>tetangga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antara</a:t>
            </a:r>
            <a:r>
              <a:rPr lang="en-US" sz="1000" dirty="0">
                <a:solidFill>
                  <a:schemeClr val="tx1"/>
                </a:solidFill>
                <a:latin typeface="Century Gothic" panose="020B0502020202020204" pitchFamily="34" charset="0"/>
              </a:rPr>
              <a:t> lain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sarana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prasarana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p>
          <a:p>
            <a:r>
              <a:rPr lang="en-US" sz="1000" dirty="0" err="1">
                <a:solidFill>
                  <a:schemeClr val="tx1"/>
                </a:solidFill>
                <a:latin typeface="Century Gothic" panose="020B0502020202020204" pitchFamily="34" charset="0"/>
              </a:rPr>
              <a:t>Dukungan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penyediaan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Sarpras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dan </a:t>
            </a:r>
            <a:r>
              <a:rPr lang="en-US" sz="1000" dirty="0" err="1">
                <a:solidFill>
                  <a:schemeClr val="tx1"/>
                </a:solidFill>
                <a:latin typeface="Century Gothic" panose="020B0502020202020204" pitchFamily="34" charset="0"/>
              </a:rPr>
              <a:t>Pulau-Pulau</a:t>
            </a:r>
            <a:r>
              <a:rPr lang="en-US" sz="1000" dirty="0">
                <a:solidFill>
                  <a:schemeClr val="tx1"/>
                </a:solidFill>
                <a:latin typeface="Century Gothic" panose="020B0502020202020204" pitchFamily="34" charset="0"/>
              </a:rPr>
              <a:t> Kecil </a:t>
            </a:r>
            <a:r>
              <a:rPr lang="en-US" sz="1000" dirty="0" err="1">
                <a:solidFill>
                  <a:schemeClr val="tx1"/>
                </a:solidFill>
                <a:latin typeface="Century Gothic" panose="020B0502020202020204" pitchFamily="34" charset="0"/>
              </a:rPr>
              <a:t>Terluar</a:t>
            </a:r>
            <a:r>
              <a:rPr lang="en-US" sz="1000" dirty="0">
                <a:solidFill>
                  <a:schemeClr val="tx1"/>
                </a:solidFill>
                <a:latin typeface="Century Gothic" panose="020B0502020202020204" pitchFamily="34" charset="0"/>
              </a:rPr>
              <a:t> (PKKT)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upaya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mendukung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efektifitas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khususnya</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a:t>
            </a:r>
            <a:r>
              <a:rPr lang="en-US" sz="1000" dirty="0" err="1">
                <a:solidFill>
                  <a:schemeClr val="tx1"/>
                </a:solidFill>
                <a:latin typeface="Century Gothic" panose="020B0502020202020204" pitchFamily="34" charset="0"/>
              </a:rPr>
              <a:t>kota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agar </a:t>
            </a:r>
            <a:r>
              <a:rPr lang="en-US" sz="1000" dirty="0" err="1">
                <a:solidFill>
                  <a:schemeClr val="tx1"/>
                </a:solidFill>
                <a:latin typeface="Century Gothic" panose="020B0502020202020204" pitchFamily="34" charset="0"/>
              </a:rPr>
              <a:t>dapat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menyelenggarakan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pemberdayaan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optimal, </a:t>
            </a:r>
            <a:r>
              <a:rPr lang="en-US" sz="1000" dirty="0" err="1">
                <a:solidFill>
                  <a:schemeClr val="tx1"/>
                </a:solidFill>
                <a:latin typeface="Century Gothic" panose="020B0502020202020204" pitchFamily="34" charset="0"/>
              </a:rPr>
              <a:t>mengingat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kenyataan</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lapangan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ini</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umumnya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mengalami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kendala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pengalokasian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anggaran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memadai</a:t>
            </a:r>
            <a:r>
              <a:rPr lang="en-US" sz="1000" dirty="0">
                <a:solidFill>
                  <a:schemeClr val="tx1"/>
                </a:solidFill>
                <a:latin typeface="Century Gothic" panose="020B0502020202020204" pitchFamily="34" charset="0"/>
              </a:rPr>
              <a:t>. </a:t>
            </a:r>
          </a:p>
        </p:txBody>
      </p:sp>
      <p:sp>
        <p:nvSpPr>
          <p:cNvPr id="26" name="TextBox 25">
            <a:extLst>
              <a:ext uri="{FF2B5EF4-FFF2-40B4-BE49-F238E27FC236}">
                <a16:creationId xmlns:a16="http://schemas.microsoft.com/office/drawing/2014/main" id="{056F1DA7-ED01-4151-8A2F-B2C48CCBDAF4}"/>
              </a:ext>
            </a:extLst>
          </p:cNvPr>
          <p:cNvSpPr txBox="1"/>
          <p:nvPr/>
        </p:nvSpPr>
        <p:spPr>
          <a:xfrm>
            <a:off x="-48126"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197765" y="5024388"/>
            <a:ext cx="4760140" cy="1721228"/>
            <a:chOff x="-197934" y="5068047"/>
            <a:chExt cx="5575043" cy="1346579"/>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82720" y="5068047"/>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1030628" y="5222788"/>
              <a:ext cx="4346481" cy="119183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Perebutan</a:t>
              </a:r>
              <a:r>
                <a:rPr lang="en-US" sz="1000" dirty="0">
                  <a:solidFill>
                    <a:schemeClr val="tx1"/>
                  </a:solidFill>
                  <a:latin typeface="Century Gothic" panose="020B0502020202020204" pitchFamily="34" charset="0"/>
                  <a:cs typeface="Arial" pitchFamily="34" charset="0"/>
                </a:rPr>
                <a:t> SDA</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Target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masih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yg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diharapkan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dilatari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semakin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kecilnya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Usulan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permintaan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APBN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a:t>
              </a:r>
            </a:p>
          </p:txBody>
        </p:sp>
        <p:sp>
          <p:nvSpPr>
            <p:cNvPr id="29" name="TextBox 28">
              <a:extLst>
                <a:ext uri="{FF2B5EF4-FFF2-40B4-BE49-F238E27FC236}">
                  <a16:creationId xmlns:a16="http://schemas.microsoft.com/office/drawing/2014/main" id="{B240C67F-525A-4A8C-B3DA-5223A7A92177}"/>
                </a:ext>
              </a:extLst>
            </p:cNvPr>
            <p:cNvSpPr txBox="1"/>
            <p:nvPr/>
          </p:nvSpPr>
          <p:spPr>
            <a:xfrm>
              <a:off x="-197934" y="565551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653527" y="6509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rPr>
              <a:t>SARPRAS PEMERINTAHAN DI PERBATASAN ANTAR NEGARA </a:t>
            </a:r>
          </a:p>
          <a:p>
            <a:pPr algn="ctr"/>
            <a:r>
              <a:rPr lang="en-US" sz="2000" b="1" dirty="0">
                <a:latin typeface="Century Gothic" panose="020B0502020202020204" pitchFamily="34" charset="0"/>
              </a:rPr>
              <a:t>DAN PPKT (PULAU-PULAU KECIL TERLUAR )</a:t>
            </a:r>
            <a:endParaRPr lang="en-US" sz="2000" dirty="0">
              <a:latin typeface="Century Gothic" panose="020B0502020202020204" pitchFamily="34" charset="0"/>
            </a:endParaRPr>
          </a:p>
        </p:txBody>
      </p:sp>
      <p:pic>
        <p:nvPicPr>
          <p:cNvPr id="52" name="Picture 51">
            <a:extLst>
              <a:ext uri="{FF2B5EF4-FFF2-40B4-BE49-F238E27FC236}">
                <a16:creationId xmlns:a16="http://schemas.microsoft.com/office/drawing/2014/main" id="{FA61ECAC-C3F4-44F6-96B7-87EC688FEB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3645" y="1016345"/>
            <a:ext cx="1064767" cy="895273"/>
          </a:xfrm>
          <a:prstGeom prst="rect">
            <a:avLst/>
          </a:prstGeom>
        </p:spPr>
      </p:pic>
      <p:sp>
        <p:nvSpPr>
          <p:cNvPr id="53" name="TextBox 52">
            <a:extLst>
              <a:ext uri="{FF2B5EF4-FFF2-40B4-BE49-F238E27FC236}">
                <a16:creationId xmlns:a16="http://schemas.microsoft.com/office/drawing/2014/main" id="{D6E8BFF4-E3AF-4011-9F66-5D39CE11BD25}"/>
              </a:ext>
            </a:extLst>
          </p:cNvPr>
          <p:cNvSpPr txBox="1"/>
          <p:nvPr/>
        </p:nvSpPr>
        <p:spPr>
          <a:xfrm>
            <a:off x="6037192" y="756006"/>
            <a:ext cx="5898134" cy="2446952"/>
          </a:xfrm>
          <a:prstGeom prst="rect">
            <a:avLst/>
          </a:prstGeom>
          <a:noFill/>
        </p:spPr>
        <p:txBody>
          <a:bodyPr wrap="square" tIns="0" rtlCol="0">
            <a:spAutoFit/>
          </a:bodyPr>
          <a:lstStyle/>
          <a:p>
            <a:pPr algn="just"/>
            <a:r>
              <a:rPr lang="en-US" sz="1400" b="1" i="1" dirty="0" err="1">
                <a:latin typeface="Century Gothic" panose="020B0502020202020204" pitchFamily="34" charset="0"/>
              </a:rPr>
              <a:t>Tahun</a:t>
            </a:r>
            <a:r>
              <a:rPr lang="en-US" sz="1400" b="1" i="1" dirty="0">
                <a:latin typeface="Century Gothic" panose="020B0502020202020204" pitchFamily="34" charset="0"/>
              </a:rPr>
              <a:t> 2014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terbangun</a:t>
            </a:r>
            <a:r>
              <a:rPr lang="en-US" sz="1400" b="1" i="1" dirty="0">
                <a:latin typeface="Century Gothic" panose="020B0502020202020204" pitchFamily="34" charset="0"/>
              </a:rPr>
              <a:t>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103 unit  </a:t>
            </a:r>
            <a:r>
              <a:rPr lang="en-US" sz="1400" b="1" i="1" dirty="0" err="1">
                <a:latin typeface="Century Gothic" panose="020B0502020202020204" pitchFamily="34" charset="0"/>
              </a:rPr>
              <a:t>Sarpras</a:t>
            </a:r>
            <a:r>
              <a:rPr lang="en-US" sz="1400" b="1" i="1" dirty="0">
                <a:latin typeface="Century Gothic" panose="020B0502020202020204" pitchFamily="34" charset="0"/>
              </a:rPr>
              <a:t> </a:t>
            </a:r>
            <a:r>
              <a:rPr lang="en-US" sz="1400" b="1" i="1" dirty="0" err="1">
                <a:latin typeface="Century Gothic" panose="020B0502020202020204" pitchFamily="34" charset="0"/>
              </a:rPr>
              <a:t>Pemerintahan</a:t>
            </a:r>
            <a:r>
              <a:rPr lang="en-US" sz="1400" b="1" i="1" dirty="0">
                <a:latin typeface="Century Gothic" panose="020B0502020202020204" pitchFamily="34" charset="0"/>
              </a:rPr>
              <a:t> di </a:t>
            </a:r>
            <a:r>
              <a:rPr lang="en-US" sz="1400" b="1" i="1" dirty="0" err="1">
                <a:latin typeface="Century Gothic" panose="020B0502020202020204" pitchFamily="34" charset="0"/>
              </a:rPr>
              <a:t>Perbatasan</a:t>
            </a:r>
            <a:r>
              <a:rPr lang="en-US" sz="1400" b="1" i="1" dirty="0">
                <a:latin typeface="Century Gothic" panose="020B0502020202020204" pitchFamily="34" charset="0"/>
              </a:rPr>
              <a:t> </a:t>
            </a:r>
            <a:r>
              <a:rPr lang="en-US" sz="1400" b="1" i="1" dirty="0" err="1">
                <a:latin typeface="Century Gothic" panose="020B0502020202020204" pitchFamily="34" charset="0"/>
              </a:rPr>
              <a:t>Antar</a:t>
            </a:r>
            <a:r>
              <a:rPr lang="en-US" sz="1400" b="1" i="1" dirty="0">
                <a:latin typeface="Century Gothic" panose="020B0502020202020204" pitchFamily="34" charset="0"/>
              </a:rPr>
              <a:t> Negara dan PPKT (Kantor </a:t>
            </a:r>
            <a:r>
              <a:rPr lang="en-US" sz="1400" b="1" i="1" dirty="0" err="1">
                <a:latin typeface="Century Gothic" panose="020B0502020202020204" pitchFamily="34" charset="0"/>
              </a:rPr>
              <a:t>perbatasan</a:t>
            </a:r>
            <a:r>
              <a:rPr lang="en-US" sz="1400" b="1" i="1" dirty="0">
                <a:latin typeface="Century Gothic" panose="020B0502020202020204" pitchFamily="34" charset="0"/>
              </a:rPr>
              <a:t>, Kantor </a:t>
            </a:r>
            <a:r>
              <a:rPr lang="en-US" sz="1400" b="1" i="1" dirty="0" err="1">
                <a:latin typeface="Century Gothic" panose="020B0502020202020204" pitchFamily="34" charset="0"/>
              </a:rPr>
              <a:t>Kecamatan</a:t>
            </a:r>
            <a:r>
              <a:rPr lang="en-US" sz="1400" b="1" i="1" dirty="0">
                <a:latin typeface="Century Gothic" panose="020B0502020202020204" pitchFamily="34" charset="0"/>
              </a:rPr>
              <a:t>/</a:t>
            </a:r>
            <a:r>
              <a:rPr lang="en-US" sz="1400" b="1" i="1" dirty="0" err="1">
                <a:latin typeface="Century Gothic" panose="020B0502020202020204" pitchFamily="34" charset="0"/>
              </a:rPr>
              <a:t>Desa</a:t>
            </a:r>
            <a:r>
              <a:rPr lang="en-US" sz="1400" b="1" i="1" dirty="0">
                <a:latin typeface="Century Gothic" panose="020B0502020202020204" pitchFamily="34" charset="0"/>
              </a:rPr>
              <a:t>/</a:t>
            </a:r>
            <a:r>
              <a:rPr lang="en-US" sz="1400" b="1" i="1" dirty="0" err="1">
                <a:latin typeface="Century Gothic" panose="020B0502020202020204" pitchFamily="34" charset="0"/>
              </a:rPr>
              <a:t>Kelurahan</a:t>
            </a:r>
            <a:r>
              <a:rPr lang="en-US" sz="1400" b="1" i="1" dirty="0">
                <a:latin typeface="Century Gothic" panose="020B0502020202020204" pitchFamily="34" charset="0"/>
              </a:rPr>
              <a:t>, Mess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Pemda</a:t>
            </a:r>
            <a:r>
              <a:rPr lang="en-US" sz="1400" b="1" i="1" dirty="0">
                <a:latin typeface="Century Gothic" panose="020B0502020202020204" pitchFamily="34" charset="0"/>
              </a:rPr>
              <a:t>, </a:t>
            </a:r>
            <a:r>
              <a:rPr lang="en-US" sz="1400" b="1" i="1" dirty="0" err="1">
                <a:latin typeface="Century Gothic" panose="020B0502020202020204" pitchFamily="34" charset="0"/>
              </a:rPr>
              <a:t>Balai</a:t>
            </a:r>
            <a:r>
              <a:rPr lang="en-US" sz="1400" b="1" i="1" dirty="0">
                <a:latin typeface="Century Gothic" panose="020B0502020202020204" pitchFamily="34" charset="0"/>
              </a:rPr>
              <a:t> </a:t>
            </a:r>
            <a:r>
              <a:rPr lang="en-US" sz="1400" b="1" i="1" dirty="0" err="1">
                <a:latin typeface="Century Gothic" panose="020B0502020202020204" pitchFamily="34" charset="0"/>
              </a:rPr>
              <a:t>Pertemuan</a:t>
            </a:r>
            <a:r>
              <a:rPr lang="en-US" sz="1400" b="1" i="1" dirty="0">
                <a:latin typeface="Century Gothic" panose="020B0502020202020204" pitchFamily="34" charset="0"/>
              </a:rPr>
              <a:t> </a:t>
            </a:r>
            <a:r>
              <a:rPr lang="en-US" sz="1400" b="1" i="1" dirty="0" err="1">
                <a:latin typeface="Century Gothic" panose="020B0502020202020204" pitchFamily="34" charset="0"/>
              </a:rPr>
              <a:t>Umum</a:t>
            </a:r>
            <a:r>
              <a:rPr lang="en-US" sz="1400" b="1" i="1" dirty="0">
                <a:latin typeface="Century Gothic" panose="020B0502020202020204" pitchFamily="34" charset="0"/>
              </a:rPr>
              <a:t>,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singgah</a:t>
            </a:r>
            <a:r>
              <a:rPr lang="en-US" sz="1400" b="1" i="1" dirty="0">
                <a:latin typeface="Century Gothic" panose="020B0502020202020204" pitchFamily="34" charset="0"/>
              </a:rPr>
              <a:t>, dan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dinas</a:t>
            </a:r>
            <a:r>
              <a:rPr lang="en-US" sz="1400" b="1" i="1" dirty="0">
                <a:latin typeface="Century Gothic" panose="020B0502020202020204" pitchFamily="34" charset="0"/>
              </a:rPr>
              <a:t> </a:t>
            </a:r>
            <a:r>
              <a:rPr lang="en-US" sz="1400" b="1" i="1" dirty="0" err="1">
                <a:latin typeface="Century Gothic" panose="020B0502020202020204" pitchFamily="34" charset="0"/>
              </a:rPr>
              <a:t>Camat</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dirty="0"/>
              <a:t>:</a:t>
            </a:r>
            <a:endParaRPr lang="en-US" sz="1400" b="1" i="1" dirty="0">
              <a:latin typeface="Century Gothic" panose="020B0502020202020204" pitchFamily="34" charset="0"/>
            </a:endParaRPr>
          </a:p>
          <a:p>
            <a:pPr marL="171468" indent="-171468" algn="just">
              <a:buFontTx/>
              <a:buChar char="-"/>
            </a:pPr>
            <a:r>
              <a:rPr lang="en-US" sz="1400" b="1" i="1" dirty="0">
                <a:latin typeface="Century Gothic" panose="020B0502020202020204" pitchFamily="34" charset="0"/>
              </a:rPr>
              <a:t>2014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31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32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16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endParaRPr lang="en-US" sz="1201" b="1" i="1" dirty="0">
              <a:latin typeface="Century Gothic" panose="020B0502020202020204" pitchFamily="34" charset="0"/>
            </a:endParaRPr>
          </a:p>
        </p:txBody>
      </p:sp>
      <p:sp>
        <p:nvSpPr>
          <p:cNvPr id="54" name="TextBox 53">
            <a:extLst>
              <a:ext uri="{FF2B5EF4-FFF2-40B4-BE49-F238E27FC236}">
                <a16:creationId xmlns:a16="http://schemas.microsoft.com/office/drawing/2014/main" id="{245C719D-94E6-42BA-A71A-39B21216BD2D}"/>
              </a:ext>
            </a:extLst>
          </p:cNvPr>
          <p:cNvSpPr txBox="1"/>
          <p:nvPr/>
        </p:nvSpPr>
        <p:spPr>
          <a:xfrm>
            <a:off x="4645794" y="2046152"/>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Pemerintahan</a:t>
            </a:r>
            <a:r>
              <a:rPr lang="en-US" sz="1300" b="1" dirty="0">
                <a:solidFill>
                  <a:schemeClr val="accent4"/>
                </a:solidFill>
              </a:rPr>
              <a:t> di </a:t>
            </a:r>
            <a:r>
              <a:rPr lang="en-US" sz="1300" b="1" dirty="0" err="1">
                <a:solidFill>
                  <a:schemeClr val="accent4"/>
                </a:solidFill>
              </a:rPr>
              <a:t>Perbatasan</a:t>
            </a:r>
            <a:r>
              <a:rPr lang="en-US" sz="1300" b="1" dirty="0">
                <a:solidFill>
                  <a:schemeClr val="accent4"/>
                </a:solidFill>
              </a:rPr>
              <a:t> </a:t>
            </a:r>
            <a:r>
              <a:rPr lang="en-US" sz="1300" b="1" dirty="0" err="1">
                <a:solidFill>
                  <a:schemeClr val="accent4"/>
                </a:solidFill>
              </a:rPr>
              <a:t>Antar</a:t>
            </a:r>
            <a:r>
              <a:rPr lang="en-US" sz="1300" b="1" dirty="0">
                <a:solidFill>
                  <a:schemeClr val="accent4"/>
                </a:solidFill>
              </a:rPr>
              <a:t> Negara </a:t>
            </a:r>
          </a:p>
          <a:p>
            <a:pPr algn="ctr"/>
            <a:r>
              <a:rPr lang="en-US" sz="1300" b="1" dirty="0" err="1">
                <a:solidFill>
                  <a:schemeClr val="accent4"/>
                </a:solidFill>
              </a:rPr>
              <a:t>dan</a:t>
            </a:r>
            <a:r>
              <a:rPr lang="en-US" sz="1300" b="1" dirty="0">
                <a:solidFill>
                  <a:schemeClr val="accent4"/>
                </a:solidFill>
              </a:rPr>
              <a:t> PPKT</a:t>
            </a:r>
            <a:endParaRPr lang="id-ID" sz="1300" b="1" dirty="0">
              <a:solidFill>
                <a:schemeClr val="accent4"/>
              </a:solidFill>
            </a:endParaRPr>
          </a:p>
        </p:txBody>
      </p:sp>
      <p:graphicFrame>
        <p:nvGraphicFramePr>
          <p:cNvPr id="55" name="Chart 54">
            <a:extLst>
              <a:ext uri="{FF2B5EF4-FFF2-40B4-BE49-F238E27FC236}">
                <a16:creationId xmlns:a16="http://schemas.microsoft.com/office/drawing/2014/main" id="{48298EE8-9E95-48D6-8741-35630DF89F0D}"/>
              </a:ext>
            </a:extLst>
          </p:cNvPr>
          <p:cNvGraphicFramePr>
            <a:graphicFrameLocks/>
          </p:cNvGraphicFramePr>
          <p:nvPr/>
        </p:nvGraphicFramePr>
        <p:xfrm>
          <a:off x="5000474" y="3166712"/>
          <a:ext cx="7059980" cy="2656807"/>
        </p:xfrm>
        <a:graphic>
          <a:graphicData uri="http://schemas.openxmlformats.org/drawingml/2006/chart">
            <c:chart xmlns:c="http://schemas.openxmlformats.org/drawingml/2006/chart" xmlns:r="http://schemas.openxmlformats.org/officeDocument/2006/relationships" r:id="rId8"/>
          </a:graphicData>
        </a:graphic>
      </p:graphicFrame>
      <p:sp>
        <p:nvSpPr>
          <p:cNvPr id="7" name="Slide Number Placeholder 6">
            <a:extLst>
              <a:ext uri="{FF2B5EF4-FFF2-40B4-BE49-F238E27FC236}">
                <a16:creationId xmlns:a16="http://schemas.microsoft.com/office/drawing/2014/main" id="{95189993-D143-4999-B558-2BB50BA65E35}"/>
              </a:ext>
            </a:extLst>
          </p:cNvPr>
          <p:cNvSpPr>
            <a:spLocks noGrp="1"/>
          </p:cNvSpPr>
          <p:nvPr>
            <p:ph type="sldNum" sz="quarter" idx="12"/>
          </p:nvPr>
        </p:nvSpPr>
        <p:spPr/>
        <p:txBody>
          <a:bodyPr/>
          <a:lstStyle/>
          <a:p>
            <a:pPr defTabSz="685873"/>
            <a:fld id="{2D874C5E-35EF-4033-9997-0350DD4D4B3F}" type="slidenum">
              <a:rPr lang="id-ID" altLang="en-US" smtClean="0"/>
              <a:pPr defTabSz="685873"/>
              <a:t>11</a:t>
            </a:fld>
            <a:endParaRPr lang="id-ID" altLang="en-US"/>
          </a:p>
        </p:txBody>
      </p:sp>
    </p:spTree>
    <p:extLst>
      <p:ext uri="{BB962C8B-B14F-4D97-AF65-F5344CB8AC3E}">
        <p14:creationId xmlns:p14="http://schemas.microsoft.com/office/powerpoint/2010/main" val="353492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368476"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885395"/>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867053"/>
            <a:ext cx="3261972" cy="119275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23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2014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Pemerintahan</a:t>
            </a:r>
            <a:r>
              <a:rPr lang="en-US" sz="1050" dirty="0">
                <a:solidFill>
                  <a:schemeClr val="tx1"/>
                </a:solidFill>
                <a:latin typeface="Century Gothic" panose="020B0502020202020204" pitchFamily="34" charset="0"/>
              </a:rPr>
              <a:t> Daerah</a:t>
            </a: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24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2007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endParaRPr lang="en-US" sz="105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Peraturan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21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2008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Penyelenggaraan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r>
              <a:rPr lang="en-US" sz="1050" dirty="0">
                <a:solidFill>
                  <a:schemeClr val="tx1"/>
                </a:solidFill>
                <a:latin typeface="Century Gothic" panose="020B0502020202020204" pitchFamily="34" charset="0"/>
              </a:rPr>
              <a:t> </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609203"/>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458416"/>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444519"/>
            <a:ext cx="3248682" cy="413434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Pengalokasian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dukungan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Sarpras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Kebencanaan</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Damkar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sesuai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amanat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Peraturan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Presiden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Nomor</a:t>
            </a:r>
            <a:r>
              <a:rPr lang="en-US" sz="1050" dirty="0">
                <a:solidFill>
                  <a:schemeClr val="tx1"/>
                </a:solidFill>
                <a:latin typeface="Century Gothic" panose="020B0502020202020204" pitchFamily="34" charset="0"/>
                <a:cs typeface="Arial" pitchFamily="34" charset="0"/>
              </a:rPr>
              <a:t> 131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a:t>
            </a:r>
            <a:r>
              <a:rPr lang="en-US" sz="1050" dirty="0" err="1">
                <a:solidFill>
                  <a:schemeClr val="tx1"/>
                </a:solidFill>
                <a:latin typeface="Century Gothic" panose="020B0502020202020204" pitchFamily="34" charset="0"/>
                <a:cs typeface="Arial" pitchFamily="34" charset="0"/>
              </a:rPr>
              <a:t>tentang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Penetapan</a:t>
            </a:r>
            <a:r>
              <a:rPr lang="en-US" sz="1050" dirty="0">
                <a:solidFill>
                  <a:schemeClr val="tx1"/>
                </a:solidFill>
                <a:latin typeface="Century Gothic" panose="020B0502020202020204" pitchFamily="34" charset="0"/>
                <a:cs typeface="Arial" pitchFamily="34" charset="0"/>
              </a:rPr>
              <a:t> Daerah </a:t>
            </a:r>
            <a:r>
              <a:rPr lang="en-US" sz="1050" dirty="0" err="1">
                <a:solidFill>
                  <a:schemeClr val="tx1"/>
                </a:solidFill>
                <a:latin typeface="Century Gothic" panose="020B0502020202020204" pitchFamily="34" charset="0"/>
                <a:cs typeface="Arial" pitchFamily="34" charset="0"/>
              </a:rPr>
              <a:t>Tertinggal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 2019, IRBI dan </a:t>
            </a:r>
            <a:r>
              <a:rPr lang="en-US" sz="1050" dirty="0" err="1">
                <a:solidFill>
                  <a:schemeClr val="tx1"/>
                </a:solidFill>
                <a:latin typeface="Century Gothic" panose="020B0502020202020204" pitchFamily="34" charset="0"/>
                <a:cs typeface="Arial" pitchFamily="34" charset="0"/>
              </a:rPr>
              <a:t>Kepadatan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Penduduk</a:t>
            </a:r>
            <a:r>
              <a:rPr lang="en-US" sz="105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50" dirty="0">
                <a:solidFill>
                  <a:schemeClr val="tx1"/>
                </a:solidFill>
                <a:latin typeface="Century Gothic" panose="020B0502020202020204" pitchFamily="34" charset="0"/>
                <a:cs typeface="Arial" pitchFamily="34" charset="0"/>
              </a:rPr>
              <a:t>Kementerian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Negeri </a:t>
            </a:r>
            <a:r>
              <a:rPr lang="en-US" sz="1050" dirty="0" err="1">
                <a:solidFill>
                  <a:schemeClr val="tx1"/>
                </a:solidFill>
                <a:latin typeface="Century Gothic" panose="020B0502020202020204" pitchFamily="34" charset="0"/>
                <a:cs typeface="Arial" pitchFamily="34" charset="0"/>
              </a:rPr>
              <a:t>setiap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dan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penelaahan</a:t>
            </a:r>
            <a:r>
              <a:rPr lang="en-US" sz="1050" dirty="0">
                <a:solidFill>
                  <a:schemeClr val="tx1"/>
                </a:solidFill>
                <a:latin typeface="Century Gothic" panose="020B0502020202020204" pitchFamily="34" charset="0"/>
                <a:cs typeface="Arial" pitchFamily="34" charset="0"/>
              </a:rPr>
              <a:t> (review)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rencana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penyusunan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untuk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memastikan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penanggulangan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bencana</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kebakaran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menjadi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prioritas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perencanaan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penganggaran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monitoring dan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pelaksanaan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tupoksinya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dilihat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kerangka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regulasi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kelembagaan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prasarana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alokasi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personil</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prosedur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kerjanya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hal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ini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dilaksanakan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sebagai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bagian</a:t>
            </a:r>
            <a:r>
              <a:rPr lang="en-US" sz="1050" dirty="0">
                <a:solidFill>
                  <a:schemeClr val="tx1"/>
                </a:solidFill>
                <a:latin typeface="Century Gothic" panose="020B0502020202020204" pitchFamily="34" charset="0"/>
                <a:cs typeface="Arial" pitchFamily="34" charset="0"/>
              </a:rPr>
              <a:t> integral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langkah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penguatan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peningkatan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045884"/>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sp>
        <p:nvSpPr>
          <p:cNvPr id="13" name="Rectangle 12">
            <a:extLst>
              <a:ext uri="{FF2B5EF4-FFF2-40B4-BE49-F238E27FC236}">
                <a16:creationId xmlns:a16="http://schemas.microsoft.com/office/drawing/2014/main" id="{DC9F3F57-E0FE-42D2-89E0-4A4FE95732E0}"/>
              </a:ext>
            </a:extLst>
          </p:cNvPr>
          <p:cNvSpPr/>
          <p:nvPr/>
        </p:nvSpPr>
        <p:spPr>
          <a:xfrm>
            <a:off x="4711278" y="67022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SARPRAS PENANGGULANGAN BENCANA </a:t>
            </a:r>
          </a:p>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DI DAERAH RAWAN BENCANA</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21" name="Picture 20">
            <a:extLst>
              <a:ext uri="{FF2B5EF4-FFF2-40B4-BE49-F238E27FC236}">
                <a16:creationId xmlns:a16="http://schemas.microsoft.com/office/drawing/2014/main" id="{E65BB88E-DD51-416C-B05B-A43BC23C1F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0639" y="957466"/>
            <a:ext cx="1029073" cy="1029073"/>
          </a:xfrm>
          <a:prstGeom prst="rect">
            <a:avLst/>
          </a:prstGeom>
        </p:spPr>
      </p:pic>
      <p:sp>
        <p:nvSpPr>
          <p:cNvPr id="22" name="TextBox 21">
            <a:extLst>
              <a:ext uri="{FF2B5EF4-FFF2-40B4-BE49-F238E27FC236}">
                <a16:creationId xmlns:a16="http://schemas.microsoft.com/office/drawing/2014/main" id="{6C2FBC51-A8A9-409A-AE5E-9E39E9644325}"/>
              </a:ext>
            </a:extLst>
          </p:cNvPr>
          <p:cNvSpPr txBox="1"/>
          <p:nvPr/>
        </p:nvSpPr>
        <p:spPr>
          <a:xfrm>
            <a:off x="5986914" y="908407"/>
            <a:ext cx="5881035" cy="1893082"/>
          </a:xfrm>
          <a:prstGeom prst="rect">
            <a:avLst/>
          </a:prstGeom>
          <a:noFill/>
        </p:spPr>
        <p:txBody>
          <a:bodyPr wrap="square" tIns="0" rtlCol="0">
            <a:spAutoFit/>
          </a:bodyPr>
          <a:lstStyle/>
          <a:p>
            <a:pPr algn="just"/>
            <a:r>
              <a:rPr lang="en-US" sz="1201" b="1" i="1" dirty="0" err="1">
                <a:latin typeface="Century Gothic" panose="020B0502020202020204" pitchFamily="34" charset="0"/>
              </a:rPr>
              <a:t>Tahun</a:t>
            </a:r>
            <a:r>
              <a:rPr lang="en-US" sz="1201" b="1" i="1" dirty="0">
                <a:latin typeface="Century Gothic" panose="020B0502020202020204" pitchFamily="34" charset="0"/>
              </a:rPr>
              <a:t> 2014 </a:t>
            </a:r>
            <a:r>
              <a:rPr lang="en-US" sz="1201" b="1" i="1" dirty="0" err="1">
                <a:latin typeface="Century Gothic" panose="020B0502020202020204" pitchFamily="34" charset="0"/>
              </a:rPr>
              <a:t>s.d</a:t>
            </a:r>
            <a:r>
              <a:rPr lang="en-US" sz="1201" b="1" i="1" dirty="0">
                <a:latin typeface="Century Gothic" panose="020B0502020202020204" pitchFamily="34" charset="0"/>
              </a:rPr>
              <a:t> 2018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terbangun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78 unit </a:t>
            </a:r>
            <a:r>
              <a:rPr lang="en-US" sz="1201" b="1" i="1" dirty="0" err="1">
                <a:latin typeface="Century Gothic" panose="020B0502020202020204" pitchFamily="34" charset="0"/>
              </a:rPr>
              <a:t>Sarpras</a:t>
            </a:r>
            <a:r>
              <a:rPr lang="en-US" sz="1201" b="1" i="1" dirty="0">
                <a:latin typeface="Century Gothic" panose="020B0502020202020204" pitchFamily="34" charset="0"/>
              </a:rPr>
              <a:t> </a:t>
            </a:r>
            <a:r>
              <a:rPr lang="en-US" sz="1201" b="1" i="1" dirty="0" err="1">
                <a:latin typeface="Century Gothic" panose="020B0502020202020204" pitchFamily="34" charset="0"/>
              </a:rPr>
              <a:t>Penanggulangan</a:t>
            </a:r>
            <a:r>
              <a:rPr lang="en-US" sz="1201" b="1" i="1" dirty="0">
                <a:latin typeface="Century Gothic" panose="020B0502020202020204" pitchFamily="34" charset="0"/>
              </a:rPr>
              <a:t> </a:t>
            </a:r>
            <a:r>
              <a:rPr lang="en-US" sz="1201" b="1" i="1" dirty="0" err="1">
                <a:latin typeface="Century Gothic" panose="020B0502020202020204" pitchFamily="34" charset="0"/>
              </a:rPr>
              <a:t>Bencana</a:t>
            </a:r>
            <a:r>
              <a:rPr lang="en-US" sz="1201" b="1" i="1" dirty="0">
                <a:latin typeface="Century Gothic" panose="020B0502020202020204" pitchFamily="34" charset="0"/>
              </a:rPr>
              <a:t> Di Daerah Rawan </a:t>
            </a:r>
            <a:r>
              <a:rPr lang="en-US" sz="1201" b="1" i="1" dirty="0" err="1">
                <a:latin typeface="Century Gothic" panose="020B0502020202020204" pitchFamily="34" charset="0"/>
              </a:rPr>
              <a:t>Bencana</a:t>
            </a:r>
            <a:r>
              <a:rPr lang="en-US" sz="1201" b="1" i="1" dirty="0">
                <a:latin typeface="Century Gothic" panose="020B0502020202020204" pitchFamily="34" charset="0"/>
              </a:rPr>
              <a:t> (Kantor BPBD, </a:t>
            </a:r>
            <a:r>
              <a:rPr lang="en-US" sz="1201" b="1" i="1" dirty="0" err="1">
                <a:latin typeface="Century Gothic" panose="020B0502020202020204" pitchFamily="34" charset="0"/>
              </a:rPr>
              <a:t>gudang</a:t>
            </a:r>
            <a:r>
              <a:rPr lang="en-US" sz="1201" b="1" i="1" dirty="0">
                <a:latin typeface="Century Gothic" panose="020B0502020202020204" pitchFamily="34" charset="0"/>
              </a:rPr>
              <a:t> </a:t>
            </a:r>
            <a:r>
              <a:rPr lang="en-US" sz="1201" b="1" i="1" dirty="0" err="1">
                <a:latin typeface="Century Gothic" panose="020B0502020202020204" pitchFamily="34" charset="0"/>
              </a:rPr>
              <a:t>logistik</a:t>
            </a:r>
            <a:r>
              <a:rPr lang="en-US" sz="1201" b="1" i="1" dirty="0">
                <a:latin typeface="Century Gothic" panose="020B0502020202020204" pitchFamily="34" charset="0"/>
              </a:rPr>
              <a:t> dan </a:t>
            </a:r>
            <a:r>
              <a:rPr lang="en-US" sz="1201" b="1" i="1" dirty="0" err="1">
                <a:latin typeface="Century Gothic" panose="020B0502020202020204" pitchFamily="34" charset="0"/>
              </a:rPr>
              <a:t>Pusdalops</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201" b="1" i="1" dirty="0" err="1">
                <a:latin typeface="Century Gothic" panose="020B0502020202020204" pitchFamily="34" charset="0"/>
              </a:rPr>
              <a:t>rincian</a:t>
            </a:r>
            <a:r>
              <a:rPr lang="en-US" sz="1201" b="1" i="1" dirty="0">
                <a:latin typeface="Century Gothic" panose="020B0502020202020204" pitchFamily="34" charset="0"/>
              </a:rPr>
              <a:t> per </a:t>
            </a:r>
            <a:r>
              <a:rPr lang="en-US" sz="1201" b="1" i="1" dirty="0" err="1">
                <a:latin typeface="Century Gothic" panose="020B0502020202020204" pitchFamily="34" charset="0"/>
              </a:rPr>
              <a:t>tahun</a:t>
            </a:r>
            <a:r>
              <a:rPr lang="en-US" sz="1201" b="1" i="1" dirty="0">
                <a:latin typeface="Century Gothic" panose="020B0502020202020204" pitchFamily="34" charset="0"/>
              </a:rPr>
              <a:t>:</a:t>
            </a:r>
          </a:p>
          <a:p>
            <a:pPr marL="171468" indent="-171468" algn="just">
              <a:buFontTx/>
              <a:buChar char="-"/>
            </a:pPr>
            <a:r>
              <a:rPr lang="en-US" sz="1201" b="1" i="1" dirty="0">
                <a:latin typeface="Century Gothic" panose="020B0502020202020204" pitchFamily="34" charset="0"/>
              </a:rPr>
              <a:t>2014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2015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21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2016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15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2017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2018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6 </a:t>
            </a:r>
            <a:r>
              <a:rPr lang="en-US" sz="1201" b="1" i="1" dirty="0">
                <a:latin typeface="Century Gothic" panose="020B0502020202020204" pitchFamily="34" charset="0"/>
              </a:rPr>
              <a:t>unit</a:t>
            </a:r>
          </a:p>
        </p:txBody>
      </p:sp>
      <p:sp>
        <p:nvSpPr>
          <p:cNvPr id="23" name="TextBox 22">
            <a:extLst>
              <a:ext uri="{FF2B5EF4-FFF2-40B4-BE49-F238E27FC236}">
                <a16:creationId xmlns:a16="http://schemas.microsoft.com/office/drawing/2014/main" id="{92CF24E5-E050-4266-9454-0804EE86ED4F}"/>
              </a:ext>
            </a:extLst>
          </p:cNvPr>
          <p:cNvSpPr txBox="1"/>
          <p:nvPr/>
        </p:nvSpPr>
        <p:spPr>
          <a:xfrm>
            <a:off x="4624940" y="2054171"/>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Penanggulangan</a:t>
            </a:r>
            <a:r>
              <a:rPr lang="en-US" sz="1300" b="1" dirty="0">
                <a:solidFill>
                  <a:schemeClr val="accent4"/>
                </a:solidFill>
              </a:rPr>
              <a:t> </a:t>
            </a:r>
            <a:r>
              <a:rPr lang="en-US" sz="1300" b="1" dirty="0" err="1">
                <a:solidFill>
                  <a:schemeClr val="accent4"/>
                </a:solidFill>
              </a:rPr>
              <a:t>Bencana</a:t>
            </a:r>
            <a:r>
              <a:rPr lang="en-US" sz="1300" b="1" dirty="0">
                <a:solidFill>
                  <a:schemeClr val="accent4"/>
                </a:solidFill>
              </a:rPr>
              <a:t> </a:t>
            </a:r>
          </a:p>
          <a:p>
            <a:pPr algn="ctr"/>
            <a:r>
              <a:rPr lang="en-US" sz="1300" b="1" dirty="0">
                <a:solidFill>
                  <a:schemeClr val="accent4"/>
                </a:solidFill>
              </a:rPr>
              <a:t>Di Daerah Rawan </a:t>
            </a:r>
            <a:r>
              <a:rPr lang="en-US" sz="1300" b="1" dirty="0" err="1">
                <a:solidFill>
                  <a:schemeClr val="accent4"/>
                </a:solidFill>
              </a:rPr>
              <a:t>Bencana</a:t>
            </a:r>
            <a:endParaRPr lang="id-ID" sz="1300" b="1" dirty="0">
              <a:solidFill>
                <a:schemeClr val="accent4"/>
              </a:solidFill>
            </a:endParaRPr>
          </a:p>
        </p:txBody>
      </p:sp>
      <p:graphicFrame>
        <p:nvGraphicFramePr>
          <p:cNvPr id="30" name="Chart 29">
            <a:extLst>
              <a:ext uri="{FF2B5EF4-FFF2-40B4-BE49-F238E27FC236}">
                <a16:creationId xmlns:a16="http://schemas.microsoft.com/office/drawing/2014/main" id="{7E252B5C-EA70-4A88-8032-7E13EA6B4EF0}"/>
              </a:ext>
            </a:extLst>
          </p:cNvPr>
          <p:cNvGraphicFramePr>
            <a:graphicFrameLocks/>
          </p:cNvGraphicFramePr>
          <p:nvPr/>
        </p:nvGraphicFramePr>
        <p:xfrm>
          <a:off x="4777694" y="3022332"/>
          <a:ext cx="7157631" cy="2571459"/>
        </p:xfrm>
        <a:graphic>
          <a:graphicData uri="http://schemas.openxmlformats.org/drawingml/2006/chart">
            <c:chart xmlns:c="http://schemas.openxmlformats.org/drawingml/2006/chart" xmlns:r="http://schemas.openxmlformats.org/officeDocument/2006/relationships" r:id="rId7"/>
          </a:graphicData>
        </a:graphic>
      </p:graphicFrame>
      <p:sp>
        <p:nvSpPr>
          <p:cNvPr id="7" name="Slide Number Placeholder 6">
            <a:extLst>
              <a:ext uri="{FF2B5EF4-FFF2-40B4-BE49-F238E27FC236}">
                <a16:creationId xmlns:a16="http://schemas.microsoft.com/office/drawing/2014/main" id="{B1BAA6F3-72C0-4EA4-9AA4-EF4BBA1A9A4D}"/>
              </a:ext>
            </a:extLst>
          </p:cNvPr>
          <p:cNvSpPr>
            <a:spLocks noGrp="1"/>
          </p:cNvSpPr>
          <p:nvPr>
            <p:ph type="sldNum" sz="quarter" idx="12"/>
          </p:nvPr>
        </p:nvSpPr>
        <p:spPr/>
        <p:txBody>
          <a:bodyPr/>
          <a:lstStyle/>
          <a:p>
            <a:pPr defTabSz="685873"/>
            <a:fld id="{2D874C5E-35EF-4033-9997-0350DD4D4B3F}" type="slidenum">
              <a:rPr lang="id-ID" altLang="en-US" smtClean="0"/>
              <a:pPr defTabSz="685873"/>
              <a:t>12</a:t>
            </a:fld>
            <a:endParaRPr lang="id-ID" altLang="en-US"/>
          </a:p>
        </p:txBody>
      </p:sp>
    </p:spTree>
    <p:extLst>
      <p:ext uri="{BB962C8B-B14F-4D97-AF65-F5344CB8AC3E}">
        <p14:creationId xmlns:p14="http://schemas.microsoft.com/office/powerpoint/2010/main" val="3200996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70189"/>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51335"/>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2"/>
            <a:ext cx="1970202" cy="34829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476794"/>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a:cxnSpLocks/>
          </p:cNvCxnSpPr>
          <p:nvPr/>
        </p:nvCxnSpPr>
        <p:spPr>
          <a:xfrm>
            <a:off x="4233723" y="500514"/>
            <a:ext cx="0" cy="6357486"/>
          </a:xfrm>
          <a:prstGeom prst="line">
            <a:avLst/>
          </a:prstGeom>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id="{A1F35AA9-AC66-470D-A227-6E1A9F2B9A2F}"/>
              </a:ext>
            </a:extLst>
          </p:cNvPr>
          <p:cNvSpPr/>
          <p:nvPr/>
        </p:nvSpPr>
        <p:spPr>
          <a:xfrm>
            <a:off x="48125" y="933650"/>
            <a:ext cx="4138862" cy="119353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2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a:t>
            </a:r>
            <a:r>
              <a:rPr lang="id-ID" sz="1200" dirty="0">
                <a:solidFill>
                  <a:schemeClr val="tx1"/>
                </a:solidFill>
                <a:latin typeface="Century Gothic" panose="020B0502020202020204" pitchFamily="34" charset="0"/>
              </a:rPr>
              <a:t>1</a:t>
            </a:r>
            <a:r>
              <a:rPr lang="en-US" sz="1200" dirty="0">
                <a:solidFill>
                  <a:schemeClr val="tx1"/>
                </a:solidFill>
                <a:latin typeface="Century Gothic" panose="020B0502020202020204" pitchFamily="34" charset="0"/>
              </a:rPr>
              <a:t>8</a:t>
            </a:r>
            <a:r>
              <a:rPr lang="id-ID"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Standar Pelayanan Minimal</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16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a:t>
            </a:r>
            <a:r>
              <a:rPr lang="id-ID" sz="1200" dirty="0">
                <a:solidFill>
                  <a:schemeClr val="tx1"/>
                </a:solidFill>
                <a:latin typeface="Century Gothic" panose="020B0502020202020204" pitchFamily="34" charset="0"/>
              </a:rPr>
              <a:t>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Satuan Polisi Pamong Praja</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PP No. 21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Penyelenggaraan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Penanggulangan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Bencana</a:t>
            </a:r>
            <a:r>
              <a:rPr lang="en-GB" sz="1200" dirty="0">
                <a:solidFill>
                  <a:schemeClr val="tx1"/>
                </a:solidFill>
                <a:latin typeface="Century Gothic" panose="020B0502020202020204" pitchFamily="34" charset="0"/>
              </a:rPr>
              <a:t>.</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a:t>
            </a:r>
            <a:r>
              <a:rPr lang="id-ID" sz="1200" dirty="0">
                <a:solidFill>
                  <a:schemeClr val="tx1"/>
                </a:solidFill>
                <a:latin typeface="Century Gothic" panose="020B0502020202020204" pitchFamily="34" charset="0"/>
              </a:rPr>
              <a:t>ermendagri No. 101 T</a:t>
            </a:r>
            <a:r>
              <a:rPr lang="en-US" sz="1200" dirty="0" err="1">
                <a:solidFill>
                  <a:schemeClr val="tx1"/>
                </a:solidFill>
                <a:latin typeface="Century Gothic" panose="020B0502020202020204" pitchFamily="34" charset="0"/>
              </a:rPr>
              <a:t>hn</a:t>
            </a:r>
            <a:r>
              <a:rPr lang="id-ID" sz="1200" dirty="0">
                <a:solidFill>
                  <a:schemeClr val="tx1"/>
                </a:solidFill>
                <a:latin typeface="Century Gothic" panose="020B0502020202020204" pitchFamily="34" charset="0"/>
              </a:rPr>
              <a:t> 2018 t</a:t>
            </a:r>
            <a:r>
              <a:rPr lang="en-US" sz="1200" dirty="0" err="1">
                <a:solidFill>
                  <a:schemeClr val="tx1"/>
                </a:solidFill>
                <a:latin typeface="Century Gothic" panose="020B0502020202020204" pitchFamily="34" charset="0"/>
              </a:rPr>
              <a:t>tg</a:t>
            </a:r>
            <a:r>
              <a:rPr lang="id-ID" sz="1200" dirty="0">
                <a:solidFill>
                  <a:schemeClr val="tx1"/>
                </a:solidFill>
                <a:latin typeface="Century Gothic" panose="020B0502020202020204" pitchFamily="34" charset="0"/>
              </a:rPr>
              <a:t> Standar Teknis Pelayanan Dasar pada SPM sub urusan bencana</a:t>
            </a:r>
            <a:endParaRPr lang="en-US" sz="12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96252" y="540796"/>
            <a:ext cx="1357162"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Dasar</a:t>
            </a:r>
            <a:r>
              <a:rPr lang="en-US" sz="1400" b="1" dirty="0">
                <a:solidFill>
                  <a:schemeClr val="accent1"/>
                </a:solidFill>
                <a:latin typeface="Century Gothic" panose="020B0502020202020204" pitchFamily="34" charset="0"/>
              </a:rPr>
              <a:t> </a:t>
            </a:r>
            <a:r>
              <a:rPr lang="en-US" sz="1400" b="1" dirty="0" err="1">
                <a:solidFill>
                  <a:schemeClr val="accent1"/>
                </a:solidFill>
                <a:latin typeface="Century Gothic" panose="020B0502020202020204" pitchFamily="34" charset="0"/>
              </a:rPr>
              <a:t>Hukum</a:t>
            </a:r>
            <a:endParaRPr lang="en-US" sz="1400" b="1" dirty="0">
              <a:solidFill>
                <a:schemeClr val="accent1"/>
              </a:solidFill>
              <a:latin typeface="Century Gothic" panose="020B0502020202020204" pitchFamily="34" charset="0"/>
            </a:endParaRPr>
          </a:p>
        </p:txBody>
      </p:sp>
      <p:sp>
        <p:nvSpPr>
          <p:cNvPr id="43" name="TextBox 42">
            <a:extLst>
              <a:ext uri="{FF2B5EF4-FFF2-40B4-BE49-F238E27FC236}">
                <a16:creationId xmlns:a16="http://schemas.microsoft.com/office/drawing/2014/main" id="{8CEB82F1-D9C9-4914-8C75-2DF29767F4A4}"/>
              </a:ext>
            </a:extLst>
          </p:cNvPr>
          <p:cNvSpPr txBox="1"/>
          <p:nvPr/>
        </p:nvSpPr>
        <p:spPr>
          <a:xfrm>
            <a:off x="2454443" y="0"/>
            <a:ext cx="7196618" cy="461665"/>
          </a:xfrm>
          <a:prstGeom prst="rect">
            <a:avLst/>
          </a:prstGeom>
          <a:noFill/>
        </p:spPr>
        <p:txBody>
          <a:bodyPr wrap="square" rtlCol="0">
            <a:spAutoFit/>
          </a:bodyPr>
          <a:lstStyle/>
          <a:p>
            <a:pPr algn="ctr"/>
            <a:r>
              <a:rPr lang="id-ID" altLang="en-US" sz="2400" b="1" dirty="0">
                <a:latin typeface="Century Gothic" panose="020B0502020202020204" pitchFamily="34" charset="0"/>
                <a:ea typeface="Arial Unicode MS" panose="020B0604020202020204" pitchFamily="34" charset="-128"/>
              </a:rPr>
              <a:t>SPM TRANTIBUMLINMAS</a:t>
            </a:r>
            <a:endParaRPr lang="en-US" altLang="en-US" sz="2400" b="1" dirty="0">
              <a:latin typeface="Century Gothic" panose="020B0502020202020204" pitchFamily="34" charset="0"/>
              <a:ea typeface="Arial Unicode MS" panose="020B0604020202020204" pitchFamily="34" charset="-128"/>
            </a:endParaRPr>
          </a:p>
        </p:txBody>
      </p:sp>
      <p:sp>
        <p:nvSpPr>
          <p:cNvPr id="28" name="TextBox 27">
            <a:extLst>
              <a:ext uri="{FF2B5EF4-FFF2-40B4-BE49-F238E27FC236}">
                <a16:creationId xmlns:a16="http://schemas.microsoft.com/office/drawing/2014/main" id="{E7EEDEB6-B5CD-4EB3-831F-63C119633E29}"/>
              </a:ext>
            </a:extLst>
          </p:cNvPr>
          <p:cNvSpPr txBox="1"/>
          <p:nvPr/>
        </p:nvSpPr>
        <p:spPr>
          <a:xfrm>
            <a:off x="96254" y="2165863"/>
            <a:ext cx="1058779"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Definisi</a:t>
            </a:r>
            <a:endParaRPr lang="en-US" sz="1400" b="1" dirty="0">
              <a:solidFill>
                <a:schemeClr val="accent1"/>
              </a:solidFill>
              <a:latin typeface="Century Gothic" panose="020B0502020202020204" pitchFamily="34" charset="0"/>
            </a:endParaRPr>
          </a:p>
        </p:txBody>
      </p:sp>
      <p:sp>
        <p:nvSpPr>
          <p:cNvPr id="29" name="Rectangle 28">
            <a:extLst>
              <a:ext uri="{FF2B5EF4-FFF2-40B4-BE49-F238E27FC236}">
                <a16:creationId xmlns:a16="http://schemas.microsoft.com/office/drawing/2014/main" id="{7714FDF8-55B8-41A0-8F9C-3970262D95AB}"/>
              </a:ext>
            </a:extLst>
          </p:cNvPr>
          <p:cNvSpPr/>
          <p:nvPr/>
        </p:nvSpPr>
        <p:spPr>
          <a:xfrm>
            <a:off x="77002" y="2520993"/>
            <a:ext cx="4129238" cy="799721"/>
          </a:xfrm>
          <a:prstGeom prst="rect">
            <a:avLst/>
          </a:prstGeom>
          <a:solidFill>
            <a:schemeClr val="accent1">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1200" dirty="0" err="1">
                <a:solidFill>
                  <a:schemeClr val="tx1"/>
                </a:solidFill>
                <a:latin typeface="Century Gothic" panose="020B0502020202020204" pitchFamily="34" charset="0"/>
              </a:rPr>
              <a:t>Standar</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Minimal </a:t>
            </a:r>
            <a:r>
              <a:rPr lang="en-US" altLang="en-US" sz="1200" dirty="0" err="1">
                <a:solidFill>
                  <a:schemeClr val="tx1"/>
                </a:solidFill>
                <a:latin typeface="Century Gothic" panose="020B0502020202020204" pitchFamily="34" charset="0"/>
              </a:rPr>
              <a:t>adalah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ketentuan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tentang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jenis</a:t>
            </a:r>
            <a:r>
              <a:rPr lang="en-US" altLang="en-US" sz="1200" dirty="0">
                <a:solidFill>
                  <a:schemeClr val="tx1"/>
                </a:solidFill>
                <a:latin typeface="Century Gothic" panose="020B0502020202020204" pitchFamily="34" charset="0"/>
              </a:rPr>
              <a:t> dan </a:t>
            </a:r>
            <a:r>
              <a:rPr lang="en-US" altLang="en-US" sz="1200" dirty="0" err="1">
                <a:solidFill>
                  <a:schemeClr val="tx1"/>
                </a:solidFill>
                <a:latin typeface="Century Gothic" panose="020B0502020202020204" pitchFamily="34" charset="0"/>
              </a:rPr>
              <a:t>mutu</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dasar</a:t>
            </a:r>
            <a:r>
              <a:rPr lang="en-US" altLang="en-US" sz="1200" dirty="0">
                <a:solidFill>
                  <a:schemeClr val="tx1"/>
                </a:solidFill>
                <a:latin typeface="Century Gothic" panose="020B0502020202020204" pitchFamily="34" charset="0"/>
              </a:rPr>
              <a:t> yang </a:t>
            </a:r>
            <a:r>
              <a:rPr lang="en-US" altLang="en-US" sz="1200" dirty="0" err="1">
                <a:solidFill>
                  <a:schemeClr val="tx1"/>
                </a:solidFill>
                <a:latin typeface="Century Gothic" panose="020B0502020202020204" pitchFamily="34" charset="0"/>
              </a:rPr>
              <a:t>merupakan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urusan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wajib</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daerah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yg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berhak</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diperoleh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setiap</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warga</a:t>
            </a:r>
            <a:r>
              <a:rPr lang="en-US" altLang="en-US" sz="1200" dirty="0">
                <a:solidFill>
                  <a:schemeClr val="tx1"/>
                </a:solidFill>
                <a:latin typeface="Century Gothic" panose="020B0502020202020204" pitchFamily="34" charset="0"/>
              </a:rPr>
              <a:t> negara </a:t>
            </a:r>
            <a:r>
              <a:rPr lang="en-US" altLang="en-US" sz="1200" dirty="0" err="1">
                <a:solidFill>
                  <a:schemeClr val="tx1"/>
                </a:solidFill>
                <a:latin typeface="Century Gothic" panose="020B0502020202020204" pitchFamily="34" charset="0"/>
              </a:rPr>
              <a:t>secara</a:t>
            </a:r>
            <a:r>
              <a:rPr lang="en-US" altLang="en-US" sz="1200" dirty="0">
                <a:solidFill>
                  <a:schemeClr val="tx1"/>
                </a:solidFill>
                <a:latin typeface="Century Gothic" panose="020B0502020202020204" pitchFamily="34" charset="0"/>
              </a:rPr>
              <a:t> minimal. </a:t>
            </a:r>
          </a:p>
        </p:txBody>
      </p:sp>
      <p:sp>
        <p:nvSpPr>
          <p:cNvPr id="35" name="TextBox 34">
            <a:extLst>
              <a:ext uri="{FF2B5EF4-FFF2-40B4-BE49-F238E27FC236}">
                <a16:creationId xmlns:a16="http://schemas.microsoft.com/office/drawing/2014/main" id="{4A7D8F31-8D47-44B6-AA82-C1CF2F309603}"/>
              </a:ext>
            </a:extLst>
          </p:cNvPr>
          <p:cNvSpPr txBox="1"/>
          <p:nvPr/>
        </p:nvSpPr>
        <p:spPr>
          <a:xfrm>
            <a:off x="105878" y="3425170"/>
            <a:ext cx="1925053"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Maksud</a:t>
            </a:r>
            <a:r>
              <a:rPr lang="en-US" sz="1400" b="1" dirty="0">
                <a:solidFill>
                  <a:schemeClr val="accent1"/>
                </a:solidFill>
                <a:latin typeface="Century Gothic" panose="020B0502020202020204" pitchFamily="34" charset="0"/>
              </a:rPr>
              <a:t> dan </a:t>
            </a:r>
            <a:r>
              <a:rPr lang="en-US" sz="1400" b="1" dirty="0" err="1">
                <a:solidFill>
                  <a:schemeClr val="accent1"/>
                </a:solidFill>
                <a:latin typeface="Century Gothic" panose="020B0502020202020204" pitchFamily="34" charset="0"/>
              </a:rPr>
              <a:t>Tujuan</a:t>
            </a:r>
            <a:endParaRPr lang="en-US" sz="1400" b="1" dirty="0">
              <a:solidFill>
                <a:schemeClr val="accent1"/>
              </a:solidFill>
              <a:latin typeface="Century Gothic" panose="020B0502020202020204" pitchFamily="34" charset="0"/>
            </a:endParaRPr>
          </a:p>
        </p:txBody>
      </p:sp>
      <p:sp>
        <p:nvSpPr>
          <p:cNvPr id="36" name="Rectangle 35">
            <a:extLst>
              <a:ext uri="{FF2B5EF4-FFF2-40B4-BE49-F238E27FC236}">
                <a16:creationId xmlns:a16="http://schemas.microsoft.com/office/drawing/2014/main" id="{7DF7EBD2-088F-4B84-923E-6CC9E024DC79}"/>
              </a:ext>
            </a:extLst>
          </p:cNvPr>
          <p:cNvSpPr/>
          <p:nvPr/>
        </p:nvSpPr>
        <p:spPr>
          <a:xfrm>
            <a:off x="74789" y="3780301"/>
            <a:ext cx="4102578" cy="1080457"/>
          </a:xfrm>
          <a:prstGeom prst="rect">
            <a:avLst/>
          </a:prstGeom>
          <a:solidFill>
            <a:schemeClr val="accent6">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49292" fontAlgn="auto">
              <a:spcBef>
                <a:spcPts val="984"/>
              </a:spcBef>
              <a:spcAft>
                <a:spcPts val="0"/>
              </a:spcAft>
              <a:buClr>
                <a:schemeClr val="accent1"/>
              </a:buClr>
              <a:buFont typeface="Wingdings 3" pitchFamily="18" charset="2"/>
              <a:buNone/>
              <a:defRPr/>
            </a:pPr>
            <a:r>
              <a:rPr lang="id-ID" sz="1200" dirty="0">
                <a:solidFill>
                  <a:schemeClr val="tx1"/>
                </a:solidFill>
                <a:latin typeface="Century Gothic" panose="020B0502020202020204" pitchFamily="34" charset="0"/>
              </a:rPr>
              <a:t>SPM disusun sebagai alat Pemerintah Pusat dan pemerintah daerah untuk menjamin jenis dan mutu pelayanan dasar kepada masyarakat secara merata dan prima dalam rangka penyelenggaraan urusan pemerintahan wajib terkait pelayanan dasar.</a:t>
            </a:r>
          </a:p>
        </p:txBody>
      </p:sp>
      <p:sp>
        <p:nvSpPr>
          <p:cNvPr id="37" name="TextBox 36">
            <a:extLst>
              <a:ext uri="{FF2B5EF4-FFF2-40B4-BE49-F238E27FC236}">
                <a16:creationId xmlns:a16="http://schemas.microsoft.com/office/drawing/2014/main" id="{5BF91D43-BFAD-4020-8778-BD7763ED3E7E}"/>
              </a:ext>
            </a:extLst>
          </p:cNvPr>
          <p:cNvSpPr txBox="1"/>
          <p:nvPr/>
        </p:nvSpPr>
        <p:spPr>
          <a:xfrm>
            <a:off x="125127" y="4905856"/>
            <a:ext cx="3128212" cy="307777"/>
          </a:xfrm>
          <a:prstGeom prst="rect">
            <a:avLst/>
          </a:prstGeom>
          <a:noFill/>
          <a:ln w="19050">
            <a:solidFill>
              <a:srgbClr val="FF0000"/>
            </a:solidFill>
            <a:prstDash val="sysDash"/>
          </a:ln>
        </p:spPr>
        <p:txBody>
          <a:bodyPr wrap="square" rtlCol="0">
            <a:spAutoFit/>
          </a:bodyPr>
          <a:lstStyle/>
          <a:p>
            <a:pPr defTabSz="447675">
              <a:defRPr/>
            </a:pPr>
            <a:r>
              <a:rPr lang="en-US" sz="1400" b="1" dirty="0" err="1">
                <a:solidFill>
                  <a:srgbClr val="FF0000"/>
                </a:solidFill>
                <a:latin typeface="Century Gothic" panose="020B0502020202020204" pitchFamily="34" charset="0"/>
              </a:rPr>
              <a:t>Jenis</a:t>
            </a:r>
            <a:r>
              <a:rPr lang="en-US" sz="1400" b="1" dirty="0">
                <a:solidFill>
                  <a:srgbClr val="FF0000"/>
                </a:solidFill>
                <a:latin typeface="Century Gothic" panose="020B0502020202020204" pitchFamily="34" charset="0"/>
              </a:rPr>
              <a:t> </a:t>
            </a:r>
            <a:r>
              <a:rPr lang="id-ID" sz="1400" b="1" dirty="0">
                <a:solidFill>
                  <a:srgbClr val="FF0000"/>
                </a:solidFill>
                <a:latin typeface="Century Gothic" panose="020B0502020202020204" pitchFamily="34" charset="0"/>
              </a:rPr>
              <a:t>SPM Trantibumlinmas</a:t>
            </a:r>
          </a:p>
        </p:txBody>
      </p:sp>
      <p:sp>
        <p:nvSpPr>
          <p:cNvPr id="38" name="Rectangle 37">
            <a:extLst>
              <a:ext uri="{FF2B5EF4-FFF2-40B4-BE49-F238E27FC236}">
                <a16:creationId xmlns:a16="http://schemas.microsoft.com/office/drawing/2014/main" id="{7DCE902E-25E8-433E-A77A-80241836A203}"/>
              </a:ext>
            </a:extLst>
          </p:cNvPr>
          <p:cNvSpPr/>
          <p:nvPr/>
        </p:nvSpPr>
        <p:spPr>
          <a:xfrm>
            <a:off x="77002" y="5313144"/>
            <a:ext cx="4090737" cy="1496729"/>
          </a:xfrm>
          <a:prstGeom prst="rect">
            <a:avLst/>
          </a:prstGeom>
          <a:solidFill>
            <a:schemeClr val="bg1">
              <a:lumMod val="85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ketenteraman dan ketertiban umum</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informasi rawan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pencegahan dan kesiapsiagaan terhadap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kebakaran</a:t>
            </a:r>
            <a:r>
              <a:rPr lang="en-US" altLang="en-US" sz="1200" b="1" dirty="0">
                <a:solidFill>
                  <a:srgbClr val="FF0000"/>
                </a:solidFill>
                <a:latin typeface="Century Gothic" panose="020B0502020202020204" pitchFamily="34" charset="0"/>
              </a:rPr>
              <a:t> </a:t>
            </a:r>
          </a:p>
        </p:txBody>
      </p:sp>
      <p:sp>
        <p:nvSpPr>
          <p:cNvPr id="67" name="Rectangle 66">
            <a:extLst>
              <a:ext uri="{FF2B5EF4-FFF2-40B4-BE49-F238E27FC236}">
                <a16:creationId xmlns:a16="http://schemas.microsoft.com/office/drawing/2014/main" id="{852A1F38-FC4F-4567-9FEC-0FA984690A73}"/>
              </a:ext>
            </a:extLst>
          </p:cNvPr>
          <p:cNvSpPr/>
          <p:nvPr/>
        </p:nvSpPr>
        <p:spPr>
          <a:xfrm>
            <a:off x="7249123" y="981378"/>
            <a:ext cx="1881086" cy="29051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Urusan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Pemerintahan</a:t>
            </a:r>
            <a:endParaRPr lang="en-US" sz="1200" b="1" dirty="0">
              <a:solidFill>
                <a:prstClr val="white"/>
              </a:solidFill>
              <a:latin typeface="Century Gothic" panose="020B0502020202020204" pitchFamily="34" charset="0"/>
            </a:endParaRPr>
          </a:p>
        </p:txBody>
      </p:sp>
      <p:sp>
        <p:nvSpPr>
          <p:cNvPr id="10" name="Rectangle 9">
            <a:extLst>
              <a:ext uri="{FF2B5EF4-FFF2-40B4-BE49-F238E27FC236}">
                <a16:creationId xmlns:a16="http://schemas.microsoft.com/office/drawing/2014/main" id="{C4658A33-13B1-4368-B026-BE053C1BC247}"/>
              </a:ext>
            </a:extLst>
          </p:cNvPr>
          <p:cNvSpPr/>
          <p:nvPr/>
        </p:nvSpPr>
        <p:spPr>
          <a:xfrm>
            <a:off x="4607293" y="545516"/>
            <a:ext cx="7328034" cy="307777"/>
          </a:xfrm>
          <a:prstGeom prst="rect">
            <a:avLst/>
          </a:prstGeom>
          <a:solidFill>
            <a:srgbClr val="00B0F0"/>
          </a:solidFill>
          <a:ln>
            <a:solidFill>
              <a:schemeClr val="tx1"/>
            </a:solidFill>
          </a:ln>
        </p:spPr>
        <p:txBody>
          <a:bodyPr wrap="square">
            <a:spAutoFit/>
          </a:bodyPr>
          <a:lstStyle/>
          <a:p>
            <a:pPr algn="ctr"/>
            <a:r>
              <a:rPr lang="en-US" altLang="en-US" sz="1400" b="1" dirty="0">
                <a:solidFill>
                  <a:schemeClr val="bg1"/>
                </a:solidFill>
                <a:latin typeface="Century Gothic" panose="020B0502020202020204" pitchFamily="34" charset="0"/>
              </a:rPr>
              <a:t>URUSAN PEMERINTAHAN DALAM UU 23/2014 TENTANG PEMERINTAHAN DAERAH</a:t>
            </a:r>
            <a:endParaRPr lang="en-US" sz="1400" dirty="0">
              <a:solidFill>
                <a:schemeClr val="bg1"/>
              </a:solidFill>
              <a:latin typeface="Century Gothic" panose="020B0502020202020204" pitchFamily="34" charset="0"/>
            </a:endParaRPr>
          </a:p>
        </p:txBody>
      </p:sp>
      <p:sp>
        <p:nvSpPr>
          <p:cNvPr id="68" name="Rectangle 67">
            <a:extLst>
              <a:ext uri="{FF2B5EF4-FFF2-40B4-BE49-F238E27FC236}">
                <a16:creationId xmlns:a16="http://schemas.microsoft.com/office/drawing/2014/main" id="{C6D2A76A-77FA-4BC6-8E31-217412703AAB}"/>
              </a:ext>
            </a:extLst>
          </p:cNvPr>
          <p:cNvSpPr/>
          <p:nvPr/>
        </p:nvSpPr>
        <p:spPr>
          <a:xfrm>
            <a:off x="4863924" y="1589021"/>
            <a:ext cx="873125" cy="312737"/>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Absolut</a:t>
            </a:r>
            <a:endParaRPr lang="en-US" sz="1200" b="1" dirty="0">
              <a:solidFill>
                <a:prstClr val="white"/>
              </a:solidFill>
              <a:latin typeface="Century Gothic" panose="020B0502020202020204" pitchFamily="34" charset="0"/>
            </a:endParaRPr>
          </a:p>
        </p:txBody>
      </p:sp>
      <p:sp>
        <p:nvSpPr>
          <p:cNvPr id="69" name="Rectangle 68">
            <a:extLst>
              <a:ext uri="{FF2B5EF4-FFF2-40B4-BE49-F238E27FC236}">
                <a16:creationId xmlns:a16="http://schemas.microsoft.com/office/drawing/2014/main" id="{A12758C0-90D2-437E-96F1-DC89AD54CF75}"/>
              </a:ext>
            </a:extLst>
          </p:cNvPr>
          <p:cNvSpPr/>
          <p:nvPr/>
        </p:nvSpPr>
        <p:spPr>
          <a:xfrm>
            <a:off x="6603015" y="1574332"/>
            <a:ext cx="3176587" cy="578317"/>
          </a:xfrm>
          <a:prstGeom prst="rect">
            <a:avLst/>
          </a:prstGeom>
          <a:solidFill>
            <a:schemeClr val="accent1"/>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Konkuren</a:t>
            </a:r>
            <a:r>
              <a:rPr lang="en-US" sz="1200" b="1" dirty="0">
                <a:solidFill>
                  <a:prstClr val="white"/>
                </a:solidFill>
                <a:latin typeface="Century Gothic" panose="020B0502020202020204" pitchFamily="34" charset="0"/>
              </a:rPr>
              <a:t> </a:t>
            </a:r>
          </a:p>
          <a:p>
            <a:pPr algn="ctr" fontAlgn="auto">
              <a:spcBef>
                <a:spcPts val="0"/>
              </a:spcBef>
              <a:spcAft>
                <a:spcPts val="0"/>
              </a:spcAft>
              <a:defRPr/>
            </a:pPr>
            <a:r>
              <a:rPr lang="en-US" sz="1200" b="1" dirty="0">
                <a:solidFill>
                  <a:srgbClr val="FF0000"/>
                </a:solidFill>
                <a:latin typeface="Century Gothic" panose="020B0502020202020204" pitchFamily="34" charset="0"/>
              </a:rPr>
              <a:t>(</a:t>
            </a:r>
            <a:r>
              <a:rPr lang="en-US" sz="1200" b="1" dirty="0" err="1">
                <a:solidFill>
                  <a:srgbClr val="FF0000"/>
                </a:solidFill>
                <a:latin typeface="Century Gothic" panose="020B0502020202020204" pitchFamily="34" charset="0"/>
              </a:rPr>
              <a:t>sbg</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Dasar</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pelaksanaan</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otda</a:t>
            </a:r>
            <a:r>
              <a:rPr lang="en-US" sz="1200" b="1" dirty="0">
                <a:solidFill>
                  <a:srgbClr val="FF0000"/>
                </a:solidFill>
                <a:latin typeface="Century Gothic" panose="020B0502020202020204" pitchFamily="34" charset="0"/>
              </a:rPr>
              <a:t>)</a:t>
            </a:r>
          </a:p>
        </p:txBody>
      </p:sp>
      <p:sp>
        <p:nvSpPr>
          <p:cNvPr id="70" name="Rectangle 69">
            <a:extLst>
              <a:ext uri="{FF2B5EF4-FFF2-40B4-BE49-F238E27FC236}">
                <a16:creationId xmlns:a16="http://schemas.microsoft.com/office/drawing/2014/main" id="{9C38BDC3-D083-41D4-B76D-968AE58A4CC2}"/>
              </a:ext>
            </a:extLst>
          </p:cNvPr>
          <p:cNvSpPr/>
          <p:nvPr/>
        </p:nvSpPr>
        <p:spPr>
          <a:xfrm>
            <a:off x="10022490" y="1579397"/>
            <a:ext cx="2009775" cy="560553"/>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Pemerintahan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Umum</a:t>
            </a:r>
            <a:r>
              <a:rPr lang="en-US" sz="1200" b="1" dirty="0">
                <a:solidFill>
                  <a:prstClr val="white"/>
                </a:solidFill>
                <a:latin typeface="Century Gothic" panose="020B0502020202020204" pitchFamily="34" charset="0"/>
              </a:rPr>
              <a:t> </a:t>
            </a:r>
            <a:r>
              <a:rPr lang="en-US" sz="1000" b="1" dirty="0">
                <a:solidFill>
                  <a:srgbClr val="FF0000"/>
                </a:solidFill>
                <a:latin typeface="Century Gothic" panose="020B0502020202020204" pitchFamily="34" charset="0"/>
              </a:rPr>
              <a:t>(</a:t>
            </a:r>
            <a:r>
              <a:rPr lang="en-US" sz="1000" b="1" dirty="0" err="1">
                <a:solidFill>
                  <a:srgbClr val="FF0000"/>
                </a:solidFill>
                <a:latin typeface="Century Gothic" panose="020B0502020202020204" pitchFamily="34" charset="0"/>
              </a:rPr>
              <a:t>Kewenangan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Presiden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sbg</a:t>
            </a:r>
            <a:r>
              <a:rPr lang="en-US" sz="1000" b="1" dirty="0">
                <a:solidFill>
                  <a:srgbClr val="FF0000"/>
                </a:solidFill>
                <a:latin typeface="Century Gothic" panose="020B0502020202020204" pitchFamily="34" charset="0"/>
              </a:rPr>
              <a:t> Ka. </a:t>
            </a:r>
            <a:r>
              <a:rPr lang="en-US" sz="1000" b="1" dirty="0" err="1">
                <a:solidFill>
                  <a:srgbClr val="FF0000"/>
                </a:solidFill>
                <a:latin typeface="Century Gothic" panose="020B0502020202020204" pitchFamily="34" charset="0"/>
              </a:rPr>
              <a:t>Pemerintahan</a:t>
            </a:r>
            <a:r>
              <a:rPr lang="en-US" sz="1000" b="1" dirty="0">
                <a:solidFill>
                  <a:srgbClr val="FF0000"/>
                </a:solidFill>
                <a:latin typeface="Century Gothic" panose="020B0502020202020204" pitchFamily="34" charset="0"/>
              </a:rPr>
              <a:t>)</a:t>
            </a:r>
            <a:endParaRPr lang="en-US" sz="1200" b="1" dirty="0">
              <a:solidFill>
                <a:srgbClr val="FF0000"/>
              </a:solidFill>
              <a:latin typeface="Century Gothic" panose="020B0502020202020204" pitchFamily="34" charset="0"/>
            </a:endParaRPr>
          </a:p>
        </p:txBody>
      </p:sp>
      <p:sp>
        <p:nvSpPr>
          <p:cNvPr id="71" name="Rectangle 70">
            <a:extLst>
              <a:ext uri="{FF2B5EF4-FFF2-40B4-BE49-F238E27FC236}">
                <a16:creationId xmlns:a16="http://schemas.microsoft.com/office/drawing/2014/main" id="{B7381E86-50E6-4609-9943-99DD1553A3C4}"/>
              </a:ext>
            </a:extLst>
          </p:cNvPr>
          <p:cNvSpPr/>
          <p:nvPr/>
        </p:nvSpPr>
        <p:spPr>
          <a:xfrm>
            <a:off x="4445602" y="2515345"/>
            <a:ext cx="1731963" cy="399306"/>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Gubernur</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atau</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Instansi</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Vertikal</a:t>
            </a:r>
            <a:endParaRPr lang="en-US" sz="1200" b="1" dirty="0">
              <a:solidFill>
                <a:prstClr val="white"/>
              </a:solidFill>
              <a:latin typeface="Century Gothic" panose="020B0502020202020204" pitchFamily="34" charset="0"/>
            </a:endParaRPr>
          </a:p>
        </p:txBody>
      </p:sp>
      <p:sp>
        <p:nvSpPr>
          <p:cNvPr id="73" name="Rectangle 72">
            <a:extLst>
              <a:ext uri="{FF2B5EF4-FFF2-40B4-BE49-F238E27FC236}">
                <a16:creationId xmlns:a16="http://schemas.microsoft.com/office/drawing/2014/main" id="{C84DE04A-A7F9-4A8D-AC28-E1862520DBF5}"/>
              </a:ext>
            </a:extLst>
          </p:cNvPr>
          <p:cNvSpPr/>
          <p:nvPr/>
        </p:nvSpPr>
        <p:spPr>
          <a:xfrm>
            <a:off x="6554114" y="2515434"/>
            <a:ext cx="719137"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Wajib</a:t>
            </a:r>
            <a:endParaRPr lang="en-US" sz="1200" b="1" dirty="0">
              <a:solidFill>
                <a:prstClr val="white"/>
              </a:solidFill>
              <a:latin typeface="Century Gothic" panose="020B0502020202020204" pitchFamily="34" charset="0"/>
            </a:endParaRPr>
          </a:p>
        </p:txBody>
      </p:sp>
      <p:sp>
        <p:nvSpPr>
          <p:cNvPr id="74" name="Rectangle 73">
            <a:extLst>
              <a:ext uri="{FF2B5EF4-FFF2-40B4-BE49-F238E27FC236}">
                <a16:creationId xmlns:a16="http://schemas.microsoft.com/office/drawing/2014/main" id="{4265C163-7078-4070-BB11-F05EF57F6081}"/>
              </a:ext>
            </a:extLst>
          </p:cNvPr>
          <p:cNvSpPr/>
          <p:nvPr/>
        </p:nvSpPr>
        <p:spPr>
          <a:xfrm>
            <a:off x="10796401" y="2478195"/>
            <a:ext cx="768350"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Pilihan</a:t>
            </a:r>
            <a:endParaRPr lang="en-US" sz="1200" b="1" dirty="0">
              <a:solidFill>
                <a:prstClr val="white"/>
              </a:solidFill>
              <a:latin typeface="Century Gothic" panose="020B0502020202020204" pitchFamily="34" charset="0"/>
            </a:endParaRPr>
          </a:p>
        </p:txBody>
      </p:sp>
      <p:cxnSp>
        <p:nvCxnSpPr>
          <p:cNvPr id="75" name="Straight Arrow Connector 74">
            <a:extLst>
              <a:ext uri="{FF2B5EF4-FFF2-40B4-BE49-F238E27FC236}">
                <a16:creationId xmlns:a16="http://schemas.microsoft.com/office/drawing/2014/main" id="{2F2420FD-F928-4534-A93C-5EA656E029BF}"/>
              </a:ext>
            </a:extLst>
          </p:cNvPr>
          <p:cNvCxnSpPr>
            <a:cxnSpLocks/>
            <a:stCxn id="67" idx="2"/>
          </p:cNvCxnSpPr>
          <p:nvPr/>
        </p:nvCxnSpPr>
        <p:spPr>
          <a:xfrm>
            <a:off x="8189666" y="1271890"/>
            <a:ext cx="0" cy="2982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6918034-B996-4459-BC29-65146B67BCA6}"/>
              </a:ext>
            </a:extLst>
          </p:cNvPr>
          <p:cNvCxnSpPr>
            <a:cxnSpLocks/>
          </p:cNvCxnSpPr>
          <p:nvPr/>
        </p:nvCxnSpPr>
        <p:spPr>
          <a:xfrm>
            <a:off x="5308979" y="1376413"/>
            <a:ext cx="573119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67ABCACE-A8FA-4B9B-914E-B28B867481D3}"/>
              </a:ext>
            </a:extLst>
          </p:cNvPr>
          <p:cNvCxnSpPr>
            <a:cxnSpLocks/>
          </p:cNvCxnSpPr>
          <p:nvPr/>
        </p:nvCxnSpPr>
        <p:spPr>
          <a:xfrm>
            <a:off x="5318949" y="1380435"/>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a16="http://schemas.microsoft.com/office/drawing/2014/main" id="{AD501E1E-E258-4DB2-9E25-630ADBE5F1B1}"/>
              </a:ext>
            </a:extLst>
          </p:cNvPr>
          <p:cNvCxnSpPr>
            <a:cxnSpLocks/>
          </p:cNvCxnSpPr>
          <p:nvPr/>
        </p:nvCxnSpPr>
        <p:spPr>
          <a:xfrm>
            <a:off x="11030077" y="1373587"/>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a16="http://schemas.microsoft.com/office/drawing/2014/main" id="{2A5F9CBA-77A6-4BD9-8134-CAB2369D5A5D}"/>
              </a:ext>
            </a:extLst>
          </p:cNvPr>
          <p:cNvCxnSpPr>
            <a:cxnSpLocks/>
          </p:cNvCxnSpPr>
          <p:nvPr/>
        </p:nvCxnSpPr>
        <p:spPr>
          <a:xfrm>
            <a:off x="5307575" y="190132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a16="http://schemas.microsoft.com/office/drawing/2014/main" id="{596F1587-50B2-4E65-8BBB-F19785C53EE5}"/>
              </a:ext>
            </a:extLst>
          </p:cNvPr>
          <p:cNvSpPr/>
          <p:nvPr/>
        </p:nvSpPr>
        <p:spPr>
          <a:xfrm>
            <a:off x="4799178" y="3178911"/>
            <a:ext cx="1096963" cy="269140"/>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Yan </a:t>
            </a:r>
            <a:r>
              <a:rPr lang="en-US" sz="1200" b="1" dirty="0" err="1">
                <a:solidFill>
                  <a:prstClr val="white"/>
                </a:solidFill>
                <a:latin typeface="Century Gothic" panose="020B0502020202020204" pitchFamily="34" charset="0"/>
              </a:rPr>
              <a:t>Dasar</a:t>
            </a:r>
            <a:endParaRPr lang="en-US" sz="1200" b="1" dirty="0">
              <a:solidFill>
                <a:prstClr val="white"/>
              </a:solidFill>
              <a:latin typeface="Century Gothic" panose="020B0502020202020204" pitchFamily="34" charset="0"/>
            </a:endParaRPr>
          </a:p>
        </p:txBody>
      </p:sp>
      <p:sp>
        <p:nvSpPr>
          <p:cNvPr id="96" name="TextBox 95">
            <a:extLst>
              <a:ext uri="{FF2B5EF4-FFF2-40B4-BE49-F238E27FC236}">
                <a16:creationId xmlns:a16="http://schemas.microsoft.com/office/drawing/2014/main" id="{C028F1C8-A677-4128-B031-95BA3FF52AEC}"/>
              </a:ext>
            </a:extLst>
          </p:cNvPr>
          <p:cNvSpPr txBox="1"/>
          <p:nvPr/>
        </p:nvSpPr>
        <p:spPr>
          <a:xfrm>
            <a:off x="4375149" y="3611271"/>
            <a:ext cx="2627230" cy="2422824"/>
          </a:xfrm>
          <a:prstGeom prst="rect">
            <a:avLst/>
          </a:prstGeom>
          <a:solidFill>
            <a:schemeClr val="accent4">
              <a:lumMod val="40000"/>
              <a:lumOff val="60000"/>
            </a:schemeClr>
          </a:solidFill>
          <a:ln w="19050">
            <a:solidFill>
              <a:schemeClr val="accent1"/>
            </a:solidFill>
          </a:ln>
        </p:spPr>
        <p:style>
          <a:lnRef idx="2">
            <a:schemeClr val="accent6"/>
          </a:lnRef>
          <a:fillRef idx="1">
            <a:schemeClr val="lt1"/>
          </a:fillRef>
          <a:effectRef idx="0">
            <a:schemeClr val="accent6"/>
          </a:effectRef>
          <a:fontRef idx="minor">
            <a:schemeClr val="dk1"/>
          </a:fontRef>
        </p:style>
        <p:txBody>
          <a:bodyPr wrap="square" lIns="91289" tIns="45647" rIns="91289" bIns="45647">
            <a:spAutoFit/>
          </a:bodyPr>
          <a:lstStyle/>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Pendidikan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Kesehatan</a:t>
            </a:r>
            <a:r>
              <a:rPr lang="en-US" sz="1600" b="1" dirty="0">
                <a:solidFill>
                  <a:prstClr val="black"/>
                </a:solidFill>
                <a:latin typeface="Century Gothic" panose="020B0502020202020204" pitchFamily="34" charset="0"/>
              </a:rPr>
              <a:t>.</a:t>
            </a:r>
          </a:p>
          <a:p>
            <a:pPr marL="175925" indent="-175925" fontAlgn="auto">
              <a:lnSpc>
                <a:spcPts val="2300"/>
              </a:lnSpc>
              <a:spcBef>
                <a:spcPts val="0"/>
              </a:spcBef>
              <a:spcAft>
                <a:spcPts val="0"/>
              </a:spcAft>
              <a:buFont typeface="+mj-lt"/>
              <a:buAutoNum type="arabicPeriod"/>
              <a:tabLst>
                <a:tab pos="175925" algn="l"/>
              </a:tabLst>
              <a:defRPr/>
            </a:pPr>
            <a:r>
              <a:rPr lang="en-US" sz="1600" b="1" dirty="0">
                <a:solidFill>
                  <a:prstClr val="black"/>
                </a:solidFill>
                <a:latin typeface="Century Gothic" panose="020B0502020202020204" pitchFamily="34" charset="0"/>
              </a:rPr>
              <a:t>PU dan </a:t>
            </a:r>
            <a:r>
              <a:rPr lang="en-US" sz="1600" b="1" dirty="0" err="1">
                <a:solidFill>
                  <a:prstClr val="black"/>
                </a:solidFill>
                <a:latin typeface="Century Gothic" panose="020B0502020202020204" pitchFamily="34" charset="0"/>
              </a:rPr>
              <a:t>Penataan</a:t>
            </a:r>
            <a:r>
              <a:rPr lang="en-US" sz="1600" b="1" dirty="0">
                <a:solidFill>
                  <a:prstClr val="black"/>
                </a:solidFill>
                <a:latin typeface="Century Gothic" panose="020B0502020202020204" pitchFamily="34" charset="0"/>
              </a:rPr>
              <a:t> </a:t>
            </a:r>
            <a:r>
              <a:rPr lang="en-US" sz="1600" b="1" dirty="0" err="1">
                <a:solidFill>
                  <a:prstClr val="black"/>
                </a:solidFill>
                <a:latin typeface="Century Gothic" panose="020B0502020202020204" pitchFamily="34" charset="0"/>
              </a:rPr>
              <a:t>Ruang</a:t>
            </a:r>
            <a:endParaRPr lang="en-US" sz="1600" b="1" dirty="0">
              <a:solidFill>
                <a:prstClr val="black"/>
              </a:solidFill>
              <a:latin typeface="Century Gothic" panose="020B0502020202020204" pitchFamily="34" charset="0"/>
            </a:endParaRP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Perum</a:t>
            </a:r>
            <a:r>
              <a:rPr lang="en-US" sz="1600" b="1" dirty="0">
                <a:solidFill>
                  <a:prstClr val="black"/>
                </a:solidFill>
                <a:latin typeface="Century Gothic" panose="020B0502020202020204" pitchFamily="34" charset="0"/>
              </a:rPr>
              <a:t> Rakyat dan Kawasan </a:t>
            </a:r>
            <a:r>
              <a:rPr lang="en-US" sz="1600" b="1" dirty="0" err="1">
                <a:solidFill>
                  <a:prstClr val="black"/>
                </a:solidFill>
                <a:latin typeface="Century Gothic" panose="020B0502020202020204" pitchFamily="34" charset="0"/>
              </a:rPr>
              <a:t>Permukiman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srgbClr val="FF0000"/>
                </a:solidFill>
                <a:latin typeface="Century Gothic" panose="020B0502020202020204" pitchFamily="34" charset="0"/>
              </a:rPr>
              <a:t>Trantibum</a:t>
            </a:r>
            <a:r>
              <a:rPr lang="en-US" sz="1600" b="1" dirty="0">
                <a:solidFill>
                  <a:srgbClr val="FF0000"/>
                </a:solidFill>
                <a:latin typeface="Century Gothic" panose="020B0502020202020204" pitchFamily="34" charset="0"/>
              </a:rPr>
              <a:t> dan </a:t>
            </a:r>
            <a:r>
              <a:rPr lang="en-US" sz="1600" b="1" dirty="0" err="1">
                <a:solidFill>
                  <a:srgbClr val="FF0000"/>
                </a:solidFill>
                <a:latin typeface="Century Gothic" panose="020B0502020202020204" pitchFamily="34" charset="0"/>
              </a:rPr>
              <a:t>Linmas</a:t>
            </a:r>
            <a:r>
              <a:rPr lang="en-US" sz="1600" b="1" dirty="0">
                <a:solidFill>
                  <a:srgbClr val="FF0000"/>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Sosial</a:t>
            </a:r>
            <a:r>
              <a:rPr lang="en-US" sz="1600" b="1" dirty="0">
                <a:solidFill>
                  <a:prstClr val="black"/>
                </a:solidFill>
                <a:latin typeface="Century Gothic" panose="020B0502020202020204" pitchFamily="34" charset="0"/>
              </a:rPr>
              <a:t>.</a:t>
            </a:r>
          </a:p>
        </p:txBody>
      </p:sp>
      <p:sp>
        <p:nvSpPr>
          <p:cNvPr id="97" name="Rectangle 96">
            <a:extLst>
              <a:ext uri="{FF2B5EF4-FFF2-40B4-BE49-F238E27FC236}">
                <a16:creationId xmlns:a16="http://schemas.microsoft.com/office/drawing/2014/main" id="{B9B63A3A-8EAC-4D8E-AF07-1635E13416F1}"/>
              </a:ext>
            </a:extLst>
          </p:cNvPr>
          <p:cNvSpPr/>
          <p:nvPr/>
        </p:nvSpPr>
        <p:spPr>
          <a:xfrm>
            <a:off x="4969694" y="6283801"/>
            <a:ext cx="1106254" cy="438466"/>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wrap="square" lIns="68468" tIns="34233" rIns="68468" bIns="34233">
            <a:spAutoFit/>
          </a:bodyPr>
          <a:lstStyle/>
          <a:p>
            <a:pPr algn="ctr" fontAlgn="auto">
              <a:spcBef>
                <a:spcPts val="0"/>
              </a:spcBef>
              <a:spcAft>
                <a:spcPts val="0"/>
              </a:spcAft>
              <a:defRPr/>
            </a:pPr>
            <a:r>
              <a:rPr lang="en-US" sz="2400" b="1" dirty="0">
                <a:solidFill>
                  <a:schemeClr val="tx1"/>
                </a:solidFill>
                <a:latin typeface="Century Gothic" panose="020B0502020202020204" pitchFamily="34" charset="0"/>
              </a:rPr>
              <a:t>SPM</a:t>
            </a:r>
          </a:p>
        </p:txBody>
      </p:sp>
      <p:cxnSp>
        <p:nvCxnSpPr>
          <p:cNvPr id="100" name="Straight Connector 99">
            <a:extLst>
              <a:ext uri="{FF2B5EF4-FFF2-40B4-BE49-F238E27FC236}">
                <a16:creationId xmlns:a16="http://schemas.microsoft.com/office/drawing/2014/main" id="{93BE09AB-4409-49C0-8ABA-CBECDE9D69EF}"/>
              </a:ext>
            </a:extLst>
          </p:cNvPr>
          <p:cNvCxnSpPr>
            <a:cxnSpLocks/>
          </p:cNvCxnSpPr>
          <p:nvPr/>
        </p:nvCxnSpPr>
        <p:spPr>
          <a:xfrm>
            <a:off x="6905625" y="2911475"/>
            <a:ext cx="0" cy="984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C1E2E2F0-E26C-4BF4-A9F2-B30B150B5CB2}"/>
              </a:ext>
            </a:extLst>
          </p:cNvPr>
          <p:cNvCxnSpPr>
            <a:cxnSpLocks/>
          </p:cNvCxnSpPr>
          <p:nvPr/>
        </p:nvCxnSpPr>
        <p:spPr>
          <a:xfrm flipH="1">
            <a:off x="5321302" y="3025028"/>
            <a:ext cx="394301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87A2B14D-E34A-48C3-8F74-82D9C89E9CB9}"/>
              </a:ext>
            </a:extLst>
          </p:cNvPr>
          <p:cNvCxnSpPr>
            <a:cxnSpLocks/>
          </p:cNvCxnSpPr>
          <p:nvPr/>
        </p:nvCxnSpPr>
        <p:spPr>
          <a:xfrm>
            <a:off x="5328610" y="302484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id="{8F0F5866-4CB6-4812-B9DD-165322BB94D0}"/>
              </a:ext>
            </a:extLst>
          </p:cNvPr>
          <p:cNvCxnSpPr>
            <a:cxnSpLocks/>
          </p:cNvCxnSpPr>
          <p:nvPr/>
        </p:nvCxnSpPr>
        <p:spPr>
          <a:xfrm>
            <a:off x="5504036" y="6059189"/>
            <a:ext cx="0" cy="18302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278634A-1576-43E4-86AD-447406166C01}"/>
              </a:ext>
            </a:extLst>
          </p:cNvPr>
          <p:cNvCxnSpPr>
            <a:cxnSpLocks/>
            <a:stCxn id="69" idx="2"/>
          </p:cNvCxnSpPr>
          <p:nvPr/>
        </p:nvCxnSpPr>
        <p:spPr>
          <a:xfrm>
            <a:off x="8191309" y="2152649"/>
            <a:ext cx="0" cy="16510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560B412E-0F6B-43A4-995C-17C11EA7A885}"/>
              </a:ext>
            </a:extLst>
          </p:cNvPr>
          <p:cNvCxnSpPr>
            <a:cxnSpLocks/>
          </p:cNvCxnSpPr>
          <p:nvPr/>
        </p:nvCxnSpPr>
        <p:spPr>
          <a:xfrm flipH="1">
            <a:off x="6926356" y="2302809"/>
            <a:ext cx="4238949"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BD650FBF-AC2A-411C-B575-8EDC22F27593}"/>
              </a:ext>
            </a:extLst>
          </p:cNvPr>
          <p:cNvCxnSpPr>
            <a:cxnSpLocks/>
          </p:cNvCxnSpPr>
          <p:nvPr/>
        </p:nvCxnSpPr>
        <p:spPr>
          <a:xfrm>
            <a:off x="6938148" y="2305796"/>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3" name="Rectangle 132">
            <a:extLst>
              <a:ext uri="{FF2B5EF4-FFF2-40B4-BE49-F238E27FC236}">
                <a16:creationId xmlns:a16="http://schemas.microsoft.com/office/drawing/2014/main" id="{713DB190-EBC1-4EFA-8AE4-89F5F5C410A8}"/>
              </a:ext>
            </a:extLst>
          </p:cNvPr>
          <p:cNvSpPr/>
          <p:nvPr/>
        </p:nvSpPr>
        <p:spPr>
          <a:xfrm>
            <a:off x="8495788" y="3173743"/>
            <a:ext cx="1480457" cy="261608"/>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Non Yan Dasar</a:t>
            </a:r>
          </a:p>
        </p:txBody>
      </p:sp>
      <p:cxnSp>
        <p:nvCxnSpPr>
          <p:cNvPr id="144" name="Straight Arrow Connector 143">
            <a:extLst>
              <a:ext uri="{FF2B5EF4-FFF2-40B4-BE49-F238E27FC236}">
                <a16:creationId xmlns:a16="http://schemas.microsoft.com/office/drawing/2014/main" id="{22FD26D4-FACF-4480-A0E7-DDBF8558E2CB}"/>
              </a:ext>
            </a:extLst>
          </p:cNvPr>
          <p:cNvCxnSpPr>
            <a:cxnSpLocks/>
          </p:cNvCxnSpPr>
          <p:nvPr/>
        </p:nvCxnSpPr>
        <p:spPr>
          <a:xfrm>
            <a:off x="5328610" y="346299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a16="http://schemas.microsoft.com/office/drawing/2014/main" id="{6B5F3686-B9A9-40F4-B808-B772D4198E75}"/>
              </a:ext>
            </a:extLst>
          </p:cNvPr>
          <p:cNvSpPr/>
          <p:nvPr/>
        </p:nvSpPr>
        <p:spPr>
          <a:xfrm>
            <a:off x="7332800" y="5773554"/>
            <a:ext cx="2136053" cy="1000225"/>
          </a:xfrm>
          <a:prstGeom prst="rect">
            <a:avLst/>
          </a:prstGeom>
          <a:solidFill>
            <a:schemeClr val="bg1">
              <a:lumMod val="8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Tramtibum</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Bencana</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Kebakaran</a:t>
            </a:r>
            <a:r>
              <a:rPr lang="en-US" b="1" dirty="0">
                <a:solidFill>
                  <a:srgbClr val="FF0000"/>
                </a:solidFill>
                <a:latin typeface="Century Gothic" panose="020B0502020202020204" pitchFamily="34" charset="0"/>
              </a:rPr>
              <a:t> </a:t>
            </a:r>
          </a:p>
        </p:txBody>
      </p:sp>
      <p:sp>
        <p:nvSpPr>
          <p:cNvPr id="152" name="Rectangle 151">
            <a:extLst>
              <a:ext uri="{FF2B5EF4-FFF2-40B4-BE49-F238E27FC236}">
                <a16:creationId xmlns:a16="http://schemas.microsoft.com/office/drawing/2014/main" id="{5C07F8EB-82B5-4C3F-84EA-70A6D332E692}"/>
              </a:ext>
            </a:extLst>
          </p:cNvPr>
          <p:cNvSpPr/>
          <p:nvPr/>
        </p:nvSpPr>
        <p:spPr>
          <a:xfrm>
            <a:off x="8422105" y="3813039"/>
            <a:ext cx="1679837" cy="1133430"/>
          </a:xfrm>
          <a:prstGeom prst="rect">
            <a:avLst/>
          </a:prstGeom>
          <a:solidFill>
            <a:schemeClr val="accent4">
              <a:lumMod val="40000"/>
              <a:lumOff val="60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Tenaga</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kerja</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Lingkungan</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Hidup</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Perhubungan</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Dst</a:t>
            </a:r>
            <a:r>
              <a:rPr lang="en-US" sz="1400" b="1" dirty="0">
                <a:solidFill>
                  <a:srgbClr val="FF0000"/>
                </a:solidFill>
                <a:latin typeface="Century Gothic" panose="020B0502020202020204" pitchFamily="34" charset="0"/>
              </a:rPr>
              <a:t>… </a:t>
            </a:r>
          </a:p>
        </p:txBody>
      </p:sp>
      <p:cxnSp>
        <p:nvCxnSpPr>
          <p:cNvPr id="153" name="Straight Arrow Connector 152">
            <a:extLst>
              <a:ext uri="{FF2B5EF4-FFF2-40B4-BE49-F238E27FC236}">
                <a16:creationId xmlns:a16="http://schemas.microsoft.com/office/drawing/2014/main" id="{9786BE97-758A-4051-95A6-511F48BE1FD4}"/>
              </a:ext>
            </a:extLst>
          </p:cNvPr>
          <p:cNvCxnSpPr>
            <a:cxnSpLocks/>
            <a:endCxn id="152" idx="0"/>
          </p:cNvCxnSpPr>
          <p:nvPr/>
        </p:nvCxnSpPr>
        <p:spPr>
          <a:xfrm>
            <a:off x="9262024" y="3453063"/>
            <a:ext cx="0" cy="35997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797D347C-CE8E-42B9-A84D-E7136C74325A}"/>
              </a:ext>
            </a:extLst>
          </p:cNvPr>
          <p:cNvSpPr txBox="1"/>
          <p:nvPr/>
        </p:nvSpPr>
        <p:spPr>
          <a:xfrm>
            <a:off x="10302239" y="3475264"/>
            <a:ext cx="1715589" cy="1600291"/>
          </a:xfrm>
          <a:prstGeom prst="rect">
            <a:avLst/>
          </a:prstGeom>
          <a:solidFill>
            <a:schemeClr val="accent4">
              <a:lumMod val="40000"/>
              <a:lumOff val="60000"/>
            </a:schemeClr>
          </a:solidFill>
          <a:ln w="19050">
            <a:solidFill>
              <a:schemeClr val="accent1"/>
            </a:solidFill>
          </a:ln>
        </p:spPr>
        <p:txBody>
          <a:bodyPr wrap="square" lIns="91289" tIns="45647" rIns="91289" bIns="45647">
            <a:spAutoFit/>
          </a:bodyPr>
          <a:lstStyle/>
          <a:p>
            <a:pPr algn="just" fontAlgn="auto">
              <a:spcBef>
                <a:spcPts val="0"/>
              </a:spcBef>
              <a:spcAft>
                <a:spcPts val="0"/>
              </a:spcAft>
              <a:defRPr/>
            </a:pPr>
            <a:r>
              <a:rPr lang="en-US" sz="1400" dirty="0" err="1">
                <a:solidFill>
                  <a:prstClr val="black"/>
                </a:solidFill>
                <a:latin typeface="Gill Sans MT"/>
                <a:cs typeface="+mn-cs"/>
              </a:rPr>
              <a:t>Kelautan</a:t>
            </a:r>
            <a:r>
              <a:rPr lang="en-US" sz="1400" dirty="0">
                <a:solidFill>
                  <a:prstClr val="black"/>
                </a:solidFill>
                <a:latin typeface="Gill Sans MT"/>
                <a:cs typeface="+mn-cs"/>
              </a:rPr>
              <a:t> </a:t>
            </a:r>
            <a:r>
              <a:rPr lang="en-US" sz="1400" dirty="0" err="1">
                <a:solidFill>
                  <a:prstClr val="black"/>
                </a:solidFill>
                <a:latin typeface="Gill Sans MT"/>
                <a:cs typeface="+mn-cs"/>
              </a:rPr>
              <a:t>dan</a:t>
            </a:r>
            <a:r>
              <a:rPr lang="en-US" sz="1400" dirty="0">
                <a:solidFill>
                  <a:prstClr val="black"/>
                </a:solidFill>
                <a:latin typeface="Gill Sans MT"/>
                <a:cs typeface="+mn-cs"/>
              </a:rPr>
              <a:t> </a:t>
            </a:r>
            <a:r>
              <a:rPr lang="en-US" sz="1400" dirty="0" err="1">
                <a:solidFill>
                  <a:prstClr val="black"/>
                </a:solidFill>
                <a:latin typeface="Gill Sans MT"/>
                <a:cs typeface="+mn-cs"/>
              </a:rPr>
              <a:t>Perikanan</a:t>
            </a:r>
            <a:r>
              <a:rPr lang="en-US" sz="1400" dirty="0">
                <a:solidFill>
                  <a:prstClr val="black"/>
                </a:solidFill>
                <a:latin typeface="Gill Sans MT"/>
                <a:cs typeface="+mn-cs"/>
              </a:rPr>
              <a:t>; </a:t>
            </a:r>
            <a:r>
              <a:rPr lang="en-US" sz="1400" dirty="0" err="1">
                <a:solidFill>
                  <a:prstClr val="black"/>
                </a:solidFill>
                <a:latin typeface="Gill Sans MT"/>
                <a:cs typeface="+mn-cs"/>
              </a:rPr>
              <a:t>Pariwisata</a:t>
            </a:r>
            <a:r>
              <a:rPr lang="en-US" sz="1400" dirty="0">
                <a:solidFill>
                  <a:prstClr val="black"/>
                </a:solidFill>
                <a:latin typeface="Gill Sans MT"/>
                <a:cs typeface="+mn-cs"/>
              </a:rPr>
              <a:t>; </a:t>
            </a:r>
            <a:r>
              <a:rPr lang="en-US" sz="1400" dirty="0" err="1">
                <a:solidFill>
                  <a:prstClr val="black"/>
                </a:solidFill>
                <a:latin typeface="Gill Sans MT"/>
                <a:cs typeface="+mn-cs"/>
              </a:rPr>
              <a:t>Pertanian</a:t>
            </a:r>
            <a:r>
              <a:rPr lang="en-US" sz="1400" dirty="0">
                <a:solidFill>
                  <a:prstClr val="black"/>
                </a:solidFill>
                <a:latin typeface="Gill Sans MT"/>
                <a:cs typeface="+mn-cs"/>
              </a:rPr>
              <a:t>; </a:t>
            </a:r>
          </a:p>
          <a:p>
            <a:pPr algn="just" fontAlgn="auto">
              <a:spcBef>
                <a:spcPts val="0"/>
              </a:spcBef>
              <a:spcAft>
                <a:spcPts val="0"/>
              </a:spcAft>
              <a:defRPr/>
            </a:pPr>
            <a:r>
              <a:rPr lang="en-US" sz="1400" dirty="0" err="1">
                <a:solidFill>
                  <a:prstClr val="black"/>
                </a:solidFill>
                <a:latin typeface="Gill Sans MT"/>
                <a:cs typeface="+mn-cs"/>
              </a:rPr>
              <a:t>Kehutanan</a:t>
            </a:r>
            <a:r>
              <a:rPr lang="en-US" sz="1400" dirty="0">
                <a:solidFill>
                  <a:prstClr val="black"/>
                </a:solidFill>
                <a:latin typeface="Gill Sans MT"/>
                <a:cs typeface="+mn-cs"/>
              </a:rPr>
              <a:t>; ESDM; </a:t>
            </a:r>
            <a:r>
              <a:rPr lang="en-US" sz="1400" dirty="0" err="1">
                <a:solidFill>
                  <a:prstClr val="black"/>
                </a:solidFill>
                <a:latin typeface="Gill Sans MT"/>
                <a:cs typeface="+mn-cs"/>
              </a:rPr>
              <a:t>Perdagangan</a:t>
            </a:r>
            <a:r>
              <a:rPr lang="en-US" sz="1400" dirty="0">
                <a:solidFill>
                  <a:prstClr val="black"/>
                </a:solidFill>
                <a:latin typeface="Gill Sans MT"/>
                <a:cs typeface="+mn-cs"/>
              </a:rPr>
              <a:t>; </a:t>
            </a:r>
            <a:r>
              <a:rPr lang="en-US" sz="1400" dirty="0" err="1">
                <a:solidFill>
                  <a:prstClr val="black"/>
                </a:solidFill>
                <a:latin typeface="Gill Sans MT"/>
                <a:cs typeface="+mn-cs"/>
              </a:rPr>
              <a:t>Perindustrian</a:t>
            </a:r>
            <a:r>
              <a:rPr lang="en-US" sz="1400" dirty="0">
                <a:solidFill>
                  <a:prstClr val="black"/>
                </a:solidFill>
                <a:latin typeface="Gill Sans MT"/>
                <a:cs typeface="+mn-cs"/>
              </a:rPr>
              <a:t>;</a:t>
            </a:r>
          </a:p>
          <a:p>
            <a:pPr algn="just" fontAlgn="auto">
              <a:spcBef>
                <a:spcPts val="0"/>
              </a:spcBef>
              <a:spcAft>
                <a:spcPts val="0"/>
              </a:spcAft>
              <a:defRPr/>
            </a:pPr>
            <a:r>
              <a:rPr lang="en-US" sz="1400" dirty="0" err="1">
                <a:solidFill>
                  <a:prstClr val="black"/>
                </a:solidFill>
                <a:latin typeface="Gill Sans MT"/>
                <a:cs typeface="+mn-cs"/>
              </a:rPr>
              <a:t>Transmigrasi</a:t>
            </a:r>
            <a:endParaRPr lang="en-US" sz="1400" dirty="0">
              <a:solidFill>
                <a:prstClr val="black"/>
              </a:solidFill>
              <a:latin typeface="Gill Sans MT"/>
              <a:cs typeface="+mn-cs"/>
            </a:endParaRPr>
          </a:p>
        </p:txBody>
      </p:sp>
      <p:cxnSp>
        <p:nvCxnSpPr>
          <p:cNvPr id="156" name="Straight Arrow Connector 155">
            <a:extLst>
              <a:ext uri="{FF2B5EF4-FFF2-40B4-BE49-F238E27FC236}">
                <a16:creationId xmlns:a16="http://schemas.microsoft.com/office/drawing/2014/main" id="{F39FEBB5-DC9D-48BC-9E43-4E7B4BBC3ECD}"/>
              </a:ext>
            </a:extLst>
          </p:cNvPr>
          <p:cNvCxnSpPr>
            <a:cxnSpLocks/>
          </p:cNvCxnSpPr>
          <p:nvPr/>
        </p:nvCxnSpPr>
        <p:spPr>
          <a:xfrm>
            <a:off x="11120547" y="290716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CE638FDB-00EE-4B15-8862-70BE44580B11}"/>
              </a:ext>
            </a:extLst>
          </p:cNvPr>
          <p:cNvCxnSpPr>
            <a:cxnSpLocks/>
          </p:cNvCxnSpPr>
          <p:nvPr/>
        </p:nvCxnSpPr>
        <p:spPr>
          <a:xfrm>
            <a:off x="9254688" y="3033905"/>
            <a:ext cx="0" cy="12419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509CA068-A1A5-45C5-9140-96DD7CF7957F}"/>
              </a:ext>
            </a:extLst>
          </p:cNvPr>
          <p:cNvCxnSpPr>
            <a:cxnSpLocks/>
          </p:cNvCxnSpPr>
          <p:nvPr/>
        </p:nvCxnSpPr>
        <p:spPr>
          <a:xfrm>
            <a:off x="8329804" y="5582653"/>
            <a:ext cx="0" cy="16417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7CB631C1-E6C9-4097-93FC-AB78A281D4E2}"/>
              </a:ext>
            </a:extLst>
          </p:cNvPr>
          <p:cNvCxnSpPr>
            <a:cxnSpLocks/>
          </p:cNvCxnSpPr>
          <p:nvPr/>
        </p:nvCxnSpPr>
        <p:spPr>
          <a:xfrm flipH="1">
            <a:off x="6814062" y="5571388"/>
            <a:ext cx="152382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D141F22D-EB58-4D9B-BCDE-CD93491095D8}"/>
              </a:ext>
            </a:extLst>
          </p:cNvPr>
          <p:cNvSpPr txBox="1"/>
          <p:nvPr/>
        </p:nvSpPr>
        <p:spPr>
          <a:xfrm>
            <a:off x="4403557" y="5402179"/>
            <a:ext cx="2586790" cy="307777"/>
          </a:xfrm>
          <a:prstGeom prst="rect">
            <a:avLst/>
          </a:prstGeom>
          <a:noFill/>
          <a:ln w="38100">
            <a:solidFill>
              <a:srgbClr val="0070C0"/>
            </a:solidFill>
            <a:prstDash val="sysDash"/>
          </a:ln>
        </p:spPr>
        <p:txBody>
          <a:bodyPr wrap="square" rtlCol="0">
            <a:spAutoFit/>
          </a:bodyPr>
          <a:lstStyle/>
          <a:p>
            <a:endParaRPr lang="en-US" sz="1400" dirty="0"/>
          </a:p>
        </p:txBody>
      </p:sp>
      <p:cxnSp>
        <p:nvCxnSpPr>
          <p:cNvPr id="53" name="Straight Arrow Connector 52">
            <a:extLst>
              <a:ext uri="{FF2B5EF4-FFF2-40B4-BE49-F238E27FC236}">
                <a16:creationId xmlns:a16="http://schemas.microsoft.com/office/drawing/2014/main" id="{F873E428-1CFB-4327-A483-33B1E5D786CD}"/>
              </a:ext>
            </a:extLst>
          </p:cNvPr>
          <p:cNvCxnSpPr>
            <a:cxnSpLocks/>
          </p:cNvCxnSpPr>
          <p:nvPr/>
        </p:nvCxnSpPr>
        <p:spPr>
          <a:xfrm>
            <a:off x="11152409" y="2323443"/>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2EBE0539-F64C-4334-900D-5A2912F67493}"/>
              </a:ext>
            </a:extLst>
          </p:cNvPr>
          <p:cNvSpPr>
            <a:spLocks noGrp="1"/>
          </p:cNvSpPr>
          <p:nvPr>
            <p:ph type="sldNum" sz="quarter" idx="12"/>
          </p:nvPr>
        </p:nvSpPr>
        <p:spPr/>
        <p:txBody>
          <a:bodyPr/>
          <a:lstStyle/>
          <a:p>
            <a:pPr defTabSz="685873"/>
            <a:fld id="{2D874C5E-35EF-4033-9997-0350DD4D4B3F}" type="slidenum">
              <a:rPr lang="id-ID" altLang="en-US" smtClean="0"/>
              <a:pPr defTabSz="685873"/>
              <a:t>13</a:t>
            </a:fld>
            <a:endParaRPr lang="id-ID" altLang="en-US"/>
          </a:p>
        </p:txBody>
      </p:sp>
    </p:spTree>
    <p:extLst>
      <p:ext uri="{BB962C8B-B14F-4D97-AF65-F5344CB8AC3E}">
        <p14:creationId xmlns:p14="http://schemas.microsoft.com/office/powerpoint/2010/main" val="4267406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48771" y="42495"/>
            <a:ext cx="8508733" cy="830997"/>
          </a:xfrm>
          <a:prstGeom prst="rect">
            <a:avLst/>
          </a:prstGeom>
          <a:noFill/>
        </p:spPr>
        <p:txBody>
          <a:bodyPr wrap="square" rtlCol="0">
            <a:spAutoFit/>
          </a:bodyPr>
          <a:lstStyle/>
          <a:p>
            <a:pPr lvl="0" algn="ctr"/>
            <a:r>
              <a:rPr lang="id-ID" sz="2400" b="1" dirty="0"/>
              <a:t>PENAMBAHAN PAGU INSENTIF DITJEN BINA ADMINISTRASI KEWILAYAHAN TAHUN 2019</a:t>
            </a:r>
            <a:endParaRPr lang="id-ID" sz="2400" dirty="0"/>
          </a:p>
        </p:txBody>
      </p:sp>
      <p:sp>
        <p:nvSpPr>
          <p:cNvPr id="8" name="Rectangle 7">
            <a:extLst>
              <a:ext uri="{FF2B5EF4-FFF2-40B4-BE49-F238E27FC236}">
                <a16:creationId xmlns:a16="http://schemas.microsoft.com/office/drawing/2014/main" id="{4EC6E80A-7E0A-49D6-A706-E191220CACE9}"/>
              </a:ext>
            </a:extLst>
          </p:cNvPr>
          <p:cNvSpPr/>
          <p:nvPr/>
        </p:nvSpPr>
        <p:spPr>
          <a:xfrm>
            <a:off x="95250" y="2163148"/>
            <a:ext cx="12030136" cy="3477875"/>
          </a:xfrm>
          <a:prstGeom prst="rect">
            <a:avLst/>
          </a:prstGeom>
          <a:solidFill>
            <a:schemeClr val="accent5">
              <a:lumMod val="40000"/>
              <a:lumOff val="60000"/>
            </a:schemeClr>
          </a:solidFill>
        </p:spPr>
        <p:txBody>
          <a:bodyPr wrap="square">
            <a:spAutoFit/>
          </a:bodyPr>
          <a:lstStyle/>
          <a:p>
            <a:pPr marL="342900" lvl="0" indent="-342900">
              <a:buFont typeface="+mj-lt"/>
              <a:buAutoNum type="arabicPeriod"/>
            </a:pPr>
            <a:r>
              <a:rPr lang="en-US" sz="2000" dirty="0" err="1">
                <a:latin typeface="Cambria" panose="02040503050406030204" pitchFamily="18" charset="0"/>
              </a:rPr>
              <a:t>Monev</a:t>
            </a:r>
            <a:r>
              <a:rPr lang="en-US" sz="2000" dirty="0">
                <a:latin typeface="Cambria" panose="02040503050406030204" pitchFamily="18" charset="0"/>
              </a:rPr>
              <a:t> </a:t>
            </a:r>
            <a:r>
              <a:rPr lang="en-US" sz="2000" dirty="0" err="1">
                <a:latin typeface="Cambria" panose="02040503050406030204" pitchFamily="18" charset="0"/>
              </a:rPr>
              <a:t>kinerja</a:t>
            </a:r>
            <a:r>
              <a:rPr lang="en-US" sz="2000" dirty="0">
                <a:latin typeface="Cambria" panose="02040503050406030204" pitchFamily="18" charset="0"/>
              </a:rPr>
              <a:t> </a:t>
            </a:r>
            <a:r>
              <a:rPr lang="en-US" sz="2000" dirty="0" err="1">
                <a:latin typeface="Cambria" panose="02040503050406030204" pitchFamily="18" charset="0"/>
              </a:rPr>
              <a:t>penyelenggaraan</a:t>
            </a:r>
            <a:r>
              <a:rPr lang="en-US" sz="2000" dirty="0">
                <a:latin typeface="Cambria" panose="02040503050406030204" pitchFamily="18" charset="0"/>
              </a:rPr>
              <a:t> </a:t>
            </a:r>
            <a:r>
              <a:rPr lang="en-US" sz="2000" dirty="0" err="1">
                <a:latin typeface="Cambria" panose="02040503050406030204" pitchFamily="18" charset="0"/>
              </a:rPr>
              <a:t>pelayanan</a:t>
            </a:r>
            <a:r>
              <a:rPr lang="en-US" sz="2000" dirty="0">
                <a:latin typeface="Cambria" panose="02040503050406030204" pitchFamily="18" charset="0"/>
              </a:rPr>
              <a:t> </a:t>
            </a:r>
            <a:r>
              <a:rPr lang="en-US" sz="2000" dirty="0" err="1">
                <a:latin typeface="Cambria" panose="02040503050406030204" pitchFamily="18" charset="0"/>
              </a:rPr>
              <a:t>perizinan</a:t>
            </a:r>
            <a:r>
              <a:rPr lang="en-US" sz="2000" dirty="0">
                <a:latin typeface="Cambria" panose="02040503050406030204" pitchFamily="18" charset="0"/>
              </a:rPr>
              <a:t> dan non </a:t>
            </a:r>
            <a:r>
              <a:rPr lang="en-US" sz="2000" dirty="0" err="1">
                <a:latin typeface="Cambria" panose="02040503050406030204" pitchFamily="18" charset="0"/>
              </a:rPr>
              <a:t>perizinan</a:t>
            </a:r>
            <a:r>
              <a:rPr lang="id-ID" sz="2000" dirty="0">
                <a:latin typeface="Cambria" panose="02040503050406030204" pitchFamily="18" charset="0"/>
              </a:rPr>
              <a:t> sebesar Rp. 400.000.000,-;</a:t>
            </a:r>
          </a:p>
          <a:p>
            <a:pPr marL="342900" lvl="0" indent="-342900">
              <a:buFont typeface="+mj-lt"/>
              <a:buAutoNum type="arabicPeriod"/>
            </a:pPr>
            <a:r>
              <a:rPr lang="id-ID" sz="2000" dirty="0">
                <a:latin typeface="Cambria" panose="02040503050406030204" pitchFamily="18" charset="0"/>
              </a:rPr>
              <a:t>Penyusunan video profil terkait urusan Trantibumlinmas dan Kecamatan sebesar Rp. 788.000.000,-;</a:t>
            </a:r>
          </a:p>
          <a:p>
            <a:pPr marL="342900" lvl="0" indent="-342900">
              <a:buFont typeface="+mj-lt"/>
              <a:buAutoNum type="arabicPeriod"/>
            </a:pPr>
            <a:r>
              <a:rPr lang="id-ID" sz="2000" dirty="0">
                <a:latin typeface="Cambria" panose="02040503050406030204" pitchFamily="18" charset="0"/>
              </a:rPr>
              <a:t>Pemutahiran sistem informasi Satpol PP sebesar Rp. 300.000.000,-;</a:t>
            </a:r>
          </a:p>
          <a:p>
            <a:pPr marL="342900" lvl="0" indent="-342900">
              <a:buFont typeface="+mj-lt"/>
              <a:buAutoNum type="arabicPeriod"/>
            </a:pPr>
            <a:r>
              <a:rPr lang="id-ID" sz="2000" dirty="0">
                <a:latin typeface="Cambria" panose="02040503050406030204" pitchFamily="18" charset="0"/>
              </a:rPr>
              <a:t>Penyusunan pedoman juknis pelaksanaan Jafung pemadam kebakaran sebesar Rp. 400.000.000,-;</a:t>
            </a:r>
          </a:p>
          <a:p>
            <a:pPr marL="342900" lvl="0" indent="-342900">
              <a:buFont typeface="+mj-lt"/>
              <a:buAutoNum type="arabicPeriod"/>
            </a:pPr>
            <a:r>
              <a:rPr lang="id-ID" sz="2000" dirty="0">
                <a:latin typeface="Cambria" panose="02040503050406030204" pitchFamily="18" charset="0"/>
              </a:rPr>
              <a:t>Peningkatan kapasitas tim pendampingan pemulihan penyelenggaraan pemerintahan di daerah pada saat tanggap darurat dan pasca bencana sebesar Rp. 500.000.000,-;</a:t>
            </a:r>
          </a:p>
          <a:p>
            <a:pPr marL="342900" lvl="0" indent="-342900">
              <a:buFont typeface="+mj-lt"/>
              <a:buAutoNum type="arabicPeriod"/>
            </a:pPr>
            <a:r>
              <a:rPr lang="id-ID" sz="2000" dirty="0">
                <a:latin typeface="Cambria" panose="02040503050406030204" pitchFamily="18" charset="0"/>
              </a:rPr>
              <a:t>Peningkatan kapasitas SDM dalam pengelolaan sistem informasi bencana sebesar Rp. 400.000.000,-;</a:t>
            </a:r>
          </a:p>
          <a:p>
            <a:pPr marL="342900" lvl="0" indent="-342900">
              <a:buFont typeface="+mj-lt"/>
              <a:buAutoNum type="arabicPeriod"/>
            </a:pPr>
            <a:r>
              <a:rPr lang="id-ID" sz="2000" dirty="0">
                <a:latin typeface="Cambria" panose="02040503050406030204" pitchFamily="18" charset="0"/>
              </a:rPr>
              <a:t>Layanan Perencanaan sebesar Rp. 751.000.000,-;</a:t>
            </a:r>
          </a:p>
          <a:p>
            <a:pPr marL="342900" lvl="0" indent="-342900">
              <a:buFont typeface="+mj-lt"/>
              <a:buAutoNum type="arabicPeriod"/>
            </a:pPr>
            <a:r>
              <a:rPr lang="id-ID" sz="2000" dirty="0">
                <a:latin typeface="Cambria" panose="02040503050406030204" pitchFamily="18" charset="0"/>
              </a:rPr>
              <a:t>Layananan Perundang-undangan sebesar Rp. 300.000.000,-;</a:t>
            </a:r>
          </a:p>
          <a:p>
            <a:pPr marL="342900" lvl="0" indent="-342900">
              <a:buFont typeface="+mj-lt"/>
              <a:buAutoNum type="arabicPeriod"/>
            </a:pPr>
            <a:r>
              <a:rPr lang="id-ID" sz="2000" dirty="0">
                <a:latin typeface="Cambria" panose="02040503050406030204" pitchFamily="18" charset="0"/>
              </a:rPr>
              <a:t>Layanan Keuangan sebesar Rp. 100.000.000,-; dan </a:t>
            </a:r>
          </a:p>
          <a:p>
            <a:pPr marL="342900" lvl="0" indent="-342900">
              <a:buFont typeface="+mj-lt"/>
              <a:buAutoNum type="arabicPeriod"/>
            </a:pPr>
            <a:r>
              <a:rPr lang="id-ID" sz="2000" dirty="0">
                <a:latin typeface="Cambria" panose="02040503050406030204" pitchFamily="18" charset="0"/>
              </a:rPr>
              <a:t>Layanan internal (overhead) sebesar Rp. 5.061.000.000,-.</a:t>
            </a: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923330"/>
          </a:xfrm>
          <a:prstGeom prst="rect">
            <a:avLst/>
          </a:prstGeom>
          <a:solidFill>
            <a:srgbClr val="00B0F0"/>
          </a:solidFill>
        </p:spPr>
        <p:txBody>
          <a:bodyPr wrap="square" rtlCol="0">
            <a:spAutoFit/>
          </a:bodyPr>
          <a:lstStyle/>
          <a:p>
            <a:pPr algn="ctr"/>
            <a:r>
              <a:rPr lang="id-ID" dirty="0">
                <a:solidFill>
                  <a:schemeClr val="bg1"/>
                </a:solidFill>
              </a:rPr>
              <a:t>Berdasarkan Surat Menteri Dalam Negeri No. 910/4006/SJ tanggal 17 Mei 2019 hal Penetapan Pagu Insentif Kemendagri TA. 2019, Ditjen Bina Administrasi Kewilayahan mendapat Pagu Insentif tambahan anggaran sebesar Rp. 9.000.000.000,- yang akan dialokasikan untuk membiayai :</a:t>
            </a:r>
            <a:endParaRPr lang="en-US" sz="2000" b="1" dirty="0">
              <a:solidFill>
                <a:schemeClr val="bg1"/>
              </a:solidFill>
              <a:latin typeface="Century Gothic" panose="020B0502020202020204" pitchFamily="34" charset="0"/>
            </a:endParaRPr>
          </a:p>
        </p:txBody>
      </p:sp>
      <p:sp>
        <p:nvSpPr>
          <p:cNvPr id="10" name="Slide Number Placeholder 9">
            <a:extLst>
              <a:ext uri="{FF2B5EF4-FFF2-40B4-BE49-F238E27FC236}">
                <a16:creationId xmlns:a16="http://schemas.microsoft.com/office/drawing/2014/main" id="{FAF2EA90-090A-4424-8598-8F1C80067DD6}"/>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14</a:t>
            </a:fld>
            <a:endParaRPr lang="id-ID" altLang="id-ID"/>
          </a:p>
        </p:txBody>
      </p:sp>
    </p:spTree>
    <p:extLst>
      <p:ext uri="{BB962C8B-B14F-4D97-AF65-F5344CB8AC3E}">
        <p14:creationId xmlns:p14="http://schemas.microsoft.com/office/powerpoint/2010/main" val="337554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66391"/>
          </a:xfrm>
          <a:prstGeom prst="rect">
            <a:avLst/>
          </a:prstGeom>
          <a:noFill/>
        </p:spPr>
        <p:txBody>
          <a:bodyPr wrap="square" rtlCol="0">
            <a:spAutoFit/>
          </a:bodyPr>
          <a:lstStyle/>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KENDALA</a:t>
            </a:r>
          </a:p>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PELAKSANAAN KEGIATAN TAHUN 2019</a:t>
            </a:r>
            <a:endParaRPr lang="id-ID" altLang="en-US" sz="28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88070" y="1506093"/>
            <a:ext cx="12030136" cy="4493538"/>
          </a:xfrm>
          <a:prstGeom prst="rect">
            <a:avLst/>
          </a:prstGeom>
          <a:solidFill>
            <a:schemeClr val="accent5">
              <a:lumMod val="40000"/>
              <a:lumOff val="60000"/>
            </a:schemeClr>
          </a:solidFill>
        </p:spPr>
        <p:txBody>
          <a:bodyPr wrap="square">
            <a:spAutoFit/>
          </a:bodyPr>
          <a:lstStyle/>
          <a:p>
            <a:r>
              <a:rPr lang="x-none" sz="2200" dirty="0">
                <a:latin typeface="Cambria" panose="02040503050406030204" pitchFamily="18" charset="0"/>
              </a:rPr>
              <a:t>Beberapa permasalahan belum optimalnya penyerapan anggaran Ditjen Bina Administrasi Kewilayahan s/d periode </a:t>
            </a:r>
            <a:r>
              <a:rPr lang="en-US" sz="2200" dirty="0" err="1">
                <a:latin typeface="Cambria" panose="02040503050406030204" pitchFamily="18" charset="0"/>
              </a:rPr>
              <a:t>Triwulan</a:t>
            </a:r>
            <a:r>
              <a:rPr lang="en-US" sz="2200" dirty="0">
                <a:latin typeface="Cambria" panose="02040503050406030204" pitchFamily="18" charset="0"/>
              </a:rPr>
              <a:t> II</a:t>
            </a:r>
            <a:r>
              <a:rPr lang="x-none" sz="2200" dirty="0">
                <a:latin typeface="Cambria" panose="02040503050406030204" pitchFamily="18" charset="0"/>
              </a:rPr>
              <a:t> 2019, diantaranya:</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Belum semua kegiatan strategis dilaksanakan secara langsung berimplikasi terhadap penyerapan anggaran Ditjen Bina Administrasi Kewilayahan tahun 2019.</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Pola penyerapan anggaran yang belum sesuai dengan Rencana Penarikan Anggaran (</a:t>
            </a:r>
            <a:r>
              <a:rPr lang="x-none" sz="2200" i="1" dirty="0">
                <a:latin typeface="Cambria" panose="02040503050406030204" pitchFamily="18" charset="0"/>
              </a:rPr>
              <a:t>Disbursement Plan</a:t>
            </a:r>
            <a:r>
              <a:rPr lang="x-none" sz="2200" dirty="0">
                <a:latin typeface="Cambria" panose="02040503050406030204" pitchFamily="18" charset="0"/>
              </a:rPr>
              <a:t>), yang berpengaruh terhadap penyerapan anggaran secara keseluruhan.</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Output yang dihasilkan belum sesuai dengan target capaian kinerja bulanan yang telah ditetapkan, sehingga belum memberikan informasi yang dapat menggambarkan relevansi antara perencanaan anggaran dengan pelaksanaan.</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Terdapat beberapa </a:t>
            </a:r>
            <a:r>
              <a:rPr lang="id-ID" sz="2200" dirty="0">
                <a:latin typeface="Cambria" panose="02040503050406030204" pitchFamily="18" charset="0"/>
              </a:rPr>
              <a:t>kegiatan Dekonsentrasi </a:t>
            </a:r>
            <a:r>
              <a:rPr lang="x-none" sz="2200" dirty="0">
                <a:latin typeface="Cambria" panose="02040503050406030204" pitchFamily="18" charset="0"/>
              </a:rPr>
              <a:t>terjadi perubahan KPA, sebag</a:t>
            </a:r>
            <a:r>
              <a:rPr lang="id-ID" sz="2200" dirty="0">
                <a:latin typeface="Cambria" panose="02040503050406030204" pitchFamily="18" charset="0"/>
              </a:rPr>
              <a:t>ian</a:t>
            </a:r>
            <a:r>
              <a:rPr lang="x-none" sz="2200" dirty="0">
                <a:latin typeface="Cambria" panose="02040503050406030204" pitchFamily="18" charset="0"/>
              </a:rPr>
              <a:t> besar kegiatan Dekonsentrasi akan dilaksanakan memasuki bulan Juli 2019.</a:t>
            </a:r>
            <a:endParaRPr lang="en-US" sz="2200" dirty="0">
              <a:latin typeface="Cambria" panose="02040503050406030204" pitchFamily="18" charset="0"/>
            </a:endParaRPr>
          </a:p>
          <a:p>
            <a:pPr marL="457200" indent="-457200" algn="just">
              <a:buFont typeface="+mj-lt"/>
              <a:buAutoNum type="arabicPeriod"/>
            </a:pPr>
            <a:r>
              <a:rPr lang="en-US" sz="2200" dirty="0" err="1">
                <a:latin typeface="Cambria" panose="02040503050406030204" pitchFamily="18" charset="0"/>
              </a:rPr>
              <a:t>Sedangkan</a:t>
            </a:r>
            <a:r>
              <a:rPr lang="en-US" sz="2200" dirty="0">
                <a:latin typeface="Cambria" panose="02040503050406030204" pitchFamily="18" charset="0"/>
              </a:rPr>
              <a:t> </a:t>
            </a:r>
            <a:r>
              <a:rPr lang="en-US" sz="2200" dirty="0" err="1">
                <a:latin typeface="Cambria" panose="02040503050406030204" pitchFamily="18" charset="0"/>
              </a:rPr>
              <a:t>untuk</a:t>
            </a:r>
            <a:r>
              <a:rPr lang="en-US" sz="2200" dirty="0">
                <a:latin typeface="Cambria" panose="02040503050406030204" pitchFamily="18" charset="0"/>
              </a:rPr>
              <a:t> </a:t>
            </a:r>
            <a:r>
              <a:rPr lang="en-US" sz="2200" dirty="0" err="1">
                <a:latin typeface="Cambria" panose="02040503050406030204" pitchFamily="18" charset="0"/>
              </a:rPr>
              <a:t>kegiatan</a:t>
            </a:r>
            <a:r>
              <a:rPr lang="en-US" sz="2200" dirty="0">
                <a:latin typeface="Cambria" panose="02040503050406030204" pitchFamily="18" charset="0"/>
              </a:rPr>
              <a:t> </a:t>
            </a:r>
            <a:r>
              <a:rPr lang="en-US" sz="2200" dirty="0" err="1">
                <a:latin typeface="Cambria" panose="02040503050406030204" pitchFamily="18" charset="0"/>
              </a:rPr>
              <a:t>Tugas</a:t>
            </a:r>
            <a:r>
              <a:rPr lang="en-US" sz="2200" dirty="0">
                <a:latin typeface="Cambria" panose="02040503050406030204" pitchFamily="18" charset="0"/>
              </a:rPr>
              <a:t> </a:t>
            </a:r>
            <a:r>
              <a:rPr lang="en-US" sz="2200" dirty="0" err="1">
                <a:latin typeface="Cambria" panose="02040503050406030204" pitchFamily="18" charset="0"/>
              </a:rPr>
              <a:t>Pembantuan</a:t>
            </a:r>
            <a:r>
              <a:rPr lang="en-US" sz="2200" dirty="0">
                <a:latin typeface="Cambria" panose="02040503050406030204" pitchFamily="18" charset="0"/>
              </a:rPr>
              <a:t> </a:t>
            </a:r>
            <a:r>
              <a:rPr lang="en-US" sz="2200" dirty="0" err="1">
                <a:latin typeface="Cambria" panose="02040503050406030204" pitchFamily="18" charset="0"/>
              </a:rPr>
              <a:t>secara</a:t>
            </a:r>
            <a:r>
              <a:rPr lang="en-US" sz="2200" dirty="0">
                <a:latin typeface="Cambria" panose="02040503050406030204" pitchFamily="18" charset="0"/>
              </a:rPr>
              <a:t> </a:t>
            </a:r>
            <a:r>
              <a:rPr lang="en-US" sz="2200" dirty="0" err="1">
                <a:latin typeface="Cambria" panose="02040503050406030204" pitchFamily="18" charset="0"/>
              </a:rPr>
              <a:t>keseluruhan</a:t>
            </a:r>
            <a:r>
              <a:rPr lang="en-US" sz="2200" dirty="0">
                <a:latin typeface="Cambria" panose="02040503050406030204" pitchFamily="18" charset="0"/>
              </a:rPr>
              <a:t> SKPD </a:t>
            </a:r>
            <a:r>
              <a:rPr lang="en-US" sz="2200" dirty="0" err="1">
                <a:latin typeface="Cambria" panose="02040503050406030204" pitchFamily="18" charset="0"/>
              </a:rPr>
              <a:t>masih</a:t>
            </a:r>
            <a:r>
              <a:rPr lang="en-US" sz="2200" dirty="0">
                <a:latin typeface="Cambria" panose="02040503050406030204" pitchFamily="18" charset="0"/>
              </a:rPr>
              <a:t> proses  </a:t>
            </a:r>
            <a:r>
              <a:rPr lang="en-US" sz="2200" dirty="0" err="1">
                <a:latin typeface="Cambria" panose="02040503050406030204" pitchFamily="18" charset="0"/>
              </a:rPr>
              <a:t>pelaksanaan</a:t>
            </a:r>
            <a:r>
              <a:rPr lang="en-US" sz="2200" dirty="0">
                <a:latin typeface="Cambria" panose="02040503050406030204" pitchFamily="18" charset="0"/>
              </a:rPr>
              <a:t> </a:t>
            </a:r>
            <a:r>
              <a:rPr lang="en-US" sz="2200" dirty="0" err="1">
                <a:latin typeface="Cambria" panose="02040503050406030204" pitchFamily="18" charset="0"/>
              </a:rPr>
              <a:t>administrasi</a:t>
            </a:r>
            <a:r>
              <a:rPr lang="en-US" sz="2200" dirty="0">
                <a:latin typeface="Cambria" panose="02040503050406030204" pitchFamily="18" charset="0"/>
              </a:rPr>
              <a:t> </a:t>
            </a:r>
            <a:r>
              <a:rPr lang="en-US" sz="2200" dirty="0" err="1">
                <a:latin typeface="Cambria" panose="02040503050406030204" pitchFamily="18" charset="0"/>
              </a:rPr>
              <a:t>lelang</a:t>
            </a:r>
            <a:r>
              <a:rPr lang="en-US" sz="2200" dirty="0">
                <a:latin typeface="Cambria" panose="02040503050406030204" pitchFamily="18" charset="0"/>
              </a:rPr>
              <a:t> </a:t>
            </a:r>
            <a:r>
              <a:rPr lang="en-US" sz="2200" dirty="0" err="1">
                <a:latin typeface="Cambria" panose="02040503050406030204" pitchFamily="18" charset="0"/>
              </a:rPr>
              <a:t>jasa</a:t>
            </a:r>
            <a:r>
              <a:rPr lang="en-US" sz="2200" dirty="0">
                <a:latin typeface="Cambria" panose="02040503050406030204" pitchFamily="18" charset="0"/>
              </a:rPr>
              <a:t> </a:t>
            </a:r>
            <a:r>
              <a:rPr lang="en-US" sz="2200" dirty="0" err="1">
                <a:latin typeface="Cambria" panose="02040503050406030204" pitchFamily="18" charset="0"/>
              </a:rPr>
              <a:t>konsultan</a:t>
            </a:r>
            <a:r>
              <a:rPr lang="en-US" sz="2200" dirty="0">
                <a:latin typeface="Cambria" panose="02040503050406030204" pitchFamily="18" charset="0"/>
              </a:rPr>
              <a:t> </a:t>
            </a:r>
            <a:r>
              <a:rPr lang="en-US" sz="2200" dirty="0" err="1">
                <a:latin typeface="Cambria" panose="02040503050406030204" pitchFamily="18" charset="0"/>
              </a:rPr>
              <a:t>pengawasan</a:t>
            </a:r>
            <a:r>
              <a:rPr lang="en-US" sz="2200" dirty="0">
                <a:latin typeface="Cambria" panose="02040503050406030204" pitchFamily="18" charset="0"/>
              </a:rPr>
              <a:t> dan </a:t>
            </a:r>
            <a:r>
              <a:rPr lang="en-US" sz="2200" dirty="0" err="1">
                <a:latin typeface="Cambria" panose="02040503050406030204" pitchFamily="18" charset="0"/>
              </a:rPr>
              <a:t>lelang</a:t>
            </a:r>
            <a:r>
              <a:rPr lang="id-ID" sz="2200" dirty="0">
                <a:latin typeface="Cambria" panose="02040503050406030204" pitchFamily="18" charset="0"/>
              </a:rPr>
              <a:t>.</a:t>
            </a:r>
            <a:endParaRPr lang="en-US" sz="2200" dirty="0">
              <a:latin typeface="Cambria" panose="02040503050406030204" pitchFamily="18" charset="0"/>
            </a:endParaRP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8EAEBC23-9EFE-4686-8A67-08E7814324CF}"/>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15</a:t>
            </a:fld>
            <a:endParaRPr lang="id-ID" altLang="id-ID"/>
          </a:p>
        </p:txBody>
      </p:sp>
    </p:spTree>
    <p:extLst>
      <p:ext uri="{BB962C8B-B14F-4D97-AF65-F5344CB8AC3E}">
        <p14:creationId xmlns:p14="http://schemas.microsoft.com/office/powerpoint/2010/main" val="2127218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919359" y="0"/>
            <a:ext cx="8508733" cy="954107"/>
          </a:xfrm>
          <a:prstGeom prst="rect">
            <a:avLst/>
          </a:prstGeom>
          <a:noFill/>
        </p:spPr>
        <p:txBody>
          <a:bodyPr wrap="square" rtlCol="0">
            <a:spAutoFit/>
          </a:bodyPr>
          <a:lstStyle/>
          <a:p>
            <a:pPr lvl="0" algn="ctr"/>
            <a:r>
              <a:rPr lang="en-US" sz="2800" b="1" dirty="0">
                <a:latin typeface="Garamond" panose="02020404030301010803" pitchFamily="18" charset="0"/>
                <a:ea typeface="Arial Unicode MS" panose="020B0604020202020204" pitchFamily="34" charset="-128"/>
                <a:cs typeface="Rod" panose="02030509050101010101" pitchFamily="49" charset="-79"/>
              </a:rPr>
              <a:t>STRATEGI PERCEPATAN PELAKSANAAN KEGIATAN TAHUN 2019</a:t>
            </a:r>
          </a:p>
        </p:txBody>
      </p:sp>
      <p:sp>
        <p:nvSpPr>
          <p:cNvPr id="8" name="Rectangle 7">
            <a:extLst>
              <a:ext uri="{FF2B5EF4-FFF2-40B4-BE49-F238E27FC236}">
                <a16:creationId xmlns:a16="http://schemas.microsoft.com/office/drawing/2014/main" id="{4EC6E80A-7E0A-49D6-A706-E191220CACE9}"/>
              </a:ext>
            </a:extLst>
          </p:cNvPr>
          <p:cNvSpPr/>
          <p:nvPr/>
        </p:nvSpPr>
        <p:spPr>
          <a:xfrm>
            <a:off x="119433" y="1476700"/>
            <a:ext cx="11953134" cy="4939814"/>
          </a:xfrm>
          <a:prstGeom prst="rect">
            <a:avLst/>
          </a:prstGeom>
          <a:solidFill>
            <a:schemeClr val="accent5">
              <a:lumMod val="40000"/>
              <a:lumOff val="60000"/>
            </a:schemeClr>
          </a:solidFill>
        </p:spPr>
        <p:txBody>
          <a:bodyPr wrap="square">
            <a:spAutoFit/>
          </a:bodyPr>
          <a:lstStyle/>
          <a:p>
            <a:pPr marL="457200" indent="-457200" algn="just">
              <a:buFont typeface="+mj-lt"/>
              <a:buAutoNum type="arabicPeriod"/>
            </a:pPr>
            <a:r>
              <a:rPr lang="fi-FI" sz="2100" dirty="0">
                <a:latin typeface="Cambria" panose="02040503050406030204" pitchFamily="18" charset="0"/>
              </a:rPr>
              <a:t>Memerintahkan para Pejabat Pelaksana Teknis Kegiatan (PPTK) pada unit kerja</a:t>
            </a:r>
            <a:r>
              <a:rPr lang="id-ID" sz="2100" dirty="0">
                <a:latin typeface="Cambria" panose="02040503050406030204" pitchFamily="18" charset="0"/>
              </a:rPr>
              <a:t> masing-masing untuk mengidentifikasi kegiatan yang belum dilaksanakan, untuk selanjutnya dilakukan penjadwalan ulang (</a:t>
            </a:r>
            <a:r>
              <a:rPr lang="id-ID" sz="2100" i="1" dirty="0">
                <a:latin typeface="Cambria" panose="02040503050406030204" pitchFamily="18" charset="0"/>
              </a:rPr>
              <a:t>rescheduling</a:t>
            </a:r>
            <a:r>
              <a:rPr lang="id-ID" sz="2100" dirty="0">
                <a:latin typeface="Cambria" panose="02040503050406030204" pitchFamily="18" charset="0"/>
              </a:rPr>
              <a:t>), terutama untuk kegiatan yang telah melampaui jadwal kegiatan.</a:t>
            </a:r>
            <a:endParaRPr lang="x-none"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Meningkatkan pengendalian dan pengawasan terhadap penyerapan anggaran serta memberikan teguran kepada unit kerja yang daya serapnya masih rendah.</a:t>
            </a:r>
          </a:p>
          <a:p>
            <a:pPr marL="457200" lvl="0" indent="-457200" algn="just">
              <a:buFont typeface="+mj-lt"/>
              <a:buAutoNum type="arabicPeriod"/>
            </a:pPr>
            <a:r>
              <a:rPr lang="x-none" sz="2100" dirty="0">
                <a:latin typeface="Cambria" panose="02040503050406030204" pitchFamily="18" charset="0"/>
              </a:rPr>
              <a:t>Mengoptimalkan seluruh staf pengelola anggaran untuk  mengecilkan GAP antara realisasi fisik dengan keuangan.</a:t>
            </a:r>
            <a:endParaRPr lang="en-US"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Mengawal pencapaian kinerja sesuai dengan target yang telah ditetapkan.</a:t>
            </a:r>
            <a:endParaRPr lang="en-US"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Meningkatkan koordinasi secara intensif antara Ditjen Bina Administrasi Kewilayahan, ULP Kementerian Dalam Negeri dan ULP Daerah dalam percepatan proses lelang kegiatan tugas pembantuan.</a:t>
            </a:r>
          </a:p>
          <a:p>
            <a:pPr marL="457200" indent="-457200" algn="just">
              <a:buFont typeface="+mj-lt"/>
              <a:buAutoNum type="arabicPeriod"/>
            </a:pPr>
            <a:r>
              <a:rPr lang="id-ID" sz="2100" dirty="0">
                <a:latin typeface="Cambria" panose="02040503050406030204" pitchFamily="18" charset="0"/>
              </a:rPr>
              <a:t>Untuk kegiatan </a:t>
            </a:r>
            <a:r>
              <a:rPr lang="es-ES" sz="2100" dirty="0" err="1">
                <a:latin typeface="Cambria" panose="02040503050406030204" pitchFamily="18" charset="0"/>
              </a:rPr>
              <a:t>Dekonsentrasi</a:t>
            </a:r>
            <a:r>
              <a:rPr lang="es-ES" sz="2100" dirty="0">
                <a:latin typeface="Cambria" panose="02040503050406030204" pitchFamily="18" charset="0"/>
              </a:rPr>
              <a:t> dan Tugas </a:t>
            </a:r>
            <a:r>
              <a:rPr lang="es-ES" sz="2100" dirty="0" err="1">
                <a:latin typeface="Cambria" panose="02040503050406030204" pitchFamily="18" charset="0"/>
              </a:rPr>
              <a:t>Pembantuan</a:t>
            </a:r>
            <a:r>
              <a:rPr lang="es-ES" sz="2100" dirty="0">
                <a:latin typeface="Cambria" panose="02040503050406030204" pitchFamily="18" charset="0"/>
              </a:rPr>
              <a:t> (TP)</a:t>
            </a:r>
            <a:r>
              <a:rPr lang="id-ID" sz="2100" dirty="0">
                <a:latin typeface="Cambria" panose="02040503050406030204" pitchFamily="18" charset="0"/>
              </a:rPr>
              <a:t> </a:t>
            </a:r>
            <a:r>
              <a:rPr lang="sv-SE" sz="2100" dirty="0">
                <a:latin typeface="Cambria" panose="02040503050406030204" pitchFamily="18" charset="0"/>
              </a:rPr>
              <a:t>meningkatkan pengendalian dan monitoring atas kepatuhan Perangkat Daerah</a:t>
            </a:r>
            <a:r>
              <a:rPr lang="id-ID" sz="2100" dirty="0">
                <a:latin typeface="Cambria" panose="02040503050406030204" pitchFamily="18" charset="0"/>
              </a:rPr>
              <a:t> dalam mempedomani jadwal kegiatan yang telah ditetapkan.</a:t>
            </a:r>
            <a:endParaRPr lang="en-US" sz="2100" dirty="0">
              <a:latin typeface="Cambria" panose="02040503050406030204" pitchFamily="18" charset="0"/>
            </a:endParaRPr>
          </a:p>
          <a:p>
            <a:pPr marL="457200" indent="-457200" algn="just">
              <a:buFont typeface="+mj-lt"/>
              <a:buAutoNum type="arabicPeriod"/>
            </a:pPr>
            <a:r>
              <a:rPr lang="en-US" sz="2100" dirty="0" err="1">
                <a:latin typeface="Cambria" panose="02040503050406030204" pitchFamily="18" charset="0"/>
              </a:rPr>
              <a:t>Mempercepat</a:t>
            </a:r>
            <a:r>
              <a:rPr lang="en-US" sz="2100" dirty="0">
                <a:latin typeface="Cambria" panose="02040503050406030204" pitchFamily="18" charset="0"/>
              </a:rPr>
              <a:t> proses </a:t>
            </a:r>
            <a:r>
              <a:rPr lang="en-US" sz="2100" dirty="0" err="1">
                <a:latin typeface="Cambria" panose="02040503050406030204" pitchFamily="18" charset="0"/>
              </a:rPr>
              <a:t>revisi</a:t>
            </a:r>
            <a:r>
              <a:rPr lang="en-US" sz="2100" dirty="0">
                <a:latin typeface="Cambria" panose="02040503050406030204" pitchFamily="18" charset="0"/>
              </a:rPr>
              <a:t> </a:t>
            </a:r>
            <a:r>
              <a:rPr lang="en-US" sz="2100" dirty="0" err="1">
                <a:latin typeface="Cambria" panose="02040503050406030204" pitchFamily="18" charset="0"/>
              </a:rPr>
              <a:t>anggaran</a:t>
            </a:r>
            <a:r>
              <a:rPr lang="en-US" sz="2100" dirty="0">
                <a:latin typeface="Cambria" panose="02040503050406030204" pitchFamily="18" charset="0"/>
              </a:rPr>
              <a:t> </a:t>
            </a:r>
            <a:r>
              <a:rPr lang="en-US" sz="2100" dirty="0" err="1">
                <a:latin typeface="Cambria" panose="02040503050406030204" pitchFamily="18" charset="0"/>
              </a:rPr>
              <a:t>sesuai</a:t>
            </a:r>
            <a:r>
              <a:rPr lang="en-US" sz="2100" dirty="0">
                <a:latin typeface="Cambria" panose="02040503050406030204" pitchFamily="18" charset="0"/>
              </a:rPr>
              <a:t> </a:t>
            </a:r>
            <a:r>
              <a:rPr lang="en-US" sz="2100" dirty="0" err="1">
                <a:latin typeface="Cambria" panose="02040503050406030204" pitchFamily="18" charset="0"/>
              </a:rPr>
              <a:t>usulan</a:t>
            </a:r>
            <a:r>
              <a:rPr lang="en-US" sz="2100" dirty="0">
                <a:latin typeface="Cambria" panose="02040503050406030204" pitchFamily="18" charset="0"/>
              </a:rPr>
              <a:t> </a:t>
            </a:r>
            <a:r>
              <a:rPr lang="en-US" sz="2100" dirty="0" err="1">
                <a:latin typeface="Cambria" panose="02040503050406030204" pitchFamily="18" charset="0"/>
              </a:rPr>
              <a:t>perubahan</a:t>
            </a:r>
            <a:r>
              <a:rPr lang="en-US" sz="2100" dirty="0">
                <a:latin typeface="Cambria" panose="02040503050406030204" pitchFamily="18" charset="0"/>
              </a:rPr>
              <a:t>.</a:t>
            </a:r>
          </a:p>
        </p:txBody>
      </p:sp>
      <p:sp>
        <p:nvSpPr>
          <p:cNvPr id="11" name="TextBox 10">
            <a:extLst>
              <a:ext uri="{FF2B5EF4-FFF2-40B4-BE49-F238E27FC236}">
                <a16:creationId xmlns:a16="http://schemas.microsoft.com/office/drawing/2014/main" id="{573B19FB-2999-4AAF-AA6F-C99FF2FB05D9}"/>
              </a:ext>
            </a:extLst>
          </p:cNvPr>
          <p:cNvSpPr txBox="1"/>
          <p:nvPr/>
        </p:nvSpPr>
        <p:spPr>
          <a:xfrm>
            <a:off x="126613" y="1040615"/>
            <a:ext cx="11945953"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7C9BDA0D-0A2C-474A-8D0B-A4F411A6AEFB}"/>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16</a:t>
            </a:fld>
            <a:endParaRPr lang="id-ID" altLang="id-ID"/>
          </a:p>
        </p:txBody>
      </p:sp>
    </p:spTree>
    <p:extLst>
      <p:ext uri="{BB962C8B-B14F-4D97-AF65-F5344CB8AC3E}">
        <p14:creationId xmlns:p14="http://schemas.microsoft.com/office/powerpoint/2010/main" val="10239218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745602" y="-70877"/>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RENCANA PELAKSANAAN KEGIATAN TAHUN 2020 BERDASARKAN PAGU SBPI 2019 </a:t>
            </a:r>
          </a:p>
        </p:txBody>
      </p:sp>
      <p:sp>
        <p:nvSpPr>
          <p:cNvPr id="61" name="TextBox 60">
            <a:extLst>
              <a:ext uri="{FF2B5EF4-FFF2-40B4-BE49-F238E27FC236}">
                <a16:creationId xmlns:a16="http://schemas.microsoft.com/office/drawing/2014/main" id="{5C3E2626-A8BF-4190-8A02-119837D57706}"/>
              </a:ext>
            </a:extLst>
          </p:cNvPr>
          <p:cNvSpPr txBox="1"/>
          <p:nvPr/>
        </p:nvSpPr>
        <p:spPr>
          <a:xfrm>
            <a:off x="2184954" y="1018048"/>
            <a:ext cx="2007281" cy="461665"/>
          </a:xfrm>
          <a:prstGeom prst="rect">
            <a:avLst/>
          </a:prstGeom>
          <a:noFill/>
        </p:spPr>
        <p:txBody>
          <a:bodyPr wrap="none" rtlCol="0">
            <a:spAutoFit/>
          </a:bodyPr>
          <a:lstStyle>
            <a:defPPr>
              <a:defRPr lang="en-US"/>
            </a:defPPr>
            <a:lvl1pPr>
              <a:defRPr sz="2000" b="1">
                <a:solidFill>
                  <a:srgbClr val="C00000"/>
                </a:solidFill>
                <a:latin typeface="Trebuchet MS" pitchFamily="34" charset="0"/>
                <a:ea typeface="Tahoma" pitchFamily="34" charset="0"/>
                <a:cs typeface="Tahoma" pitchFamily="34" charset="0"/>
              </a:defRPr>
            </a:lvl1pPr>
          </a:lstStyle>
          <a:p>
            <a:r>
              <a:rPr lang="en-US" sz="2400" dirty="0" err="1"/>
              <a:t>Rp</a:t>
            </a:r>
            <a:r>
              <a:rPr lang="en-US" sz="2400" dirty="0"/>
              <a:t>.</a:t>
            </a:r>
            <a:r>
              <a:rPr lang="id-ID" sz="2400" dirty="0"/>
              <a:t>244</a:t>
            </a:r>
            <a:r>
              <a:rPr lang="en-US" sz="2400" dirty="0"/>
              <a:t>,</a:t>
            </a:r>
            <a:r>
              <a:rPr lang="id-ID" sz="2400" dirty="0"/>
              <a:t>53</a:t>
            </a:r>
            <a:r>
              <a:rPr lang="en-US" sz="2400" dirty="0"/>
              <a:t> M</a:t>
            </a:r>
          </a:p>
        </p:txBody>
      </p:sp>
      <p:sp>
        <p:nvSpPr>
          <p:cNvPr id="62" name="TextBox 61">
            <a:extLst>
              <a:ext uri="{FF2B5EF4-FFF2-40B4-BE49-F238E27FC236}">
                <a16:creationId xmlns:a16="http://schemas.microsoft.com/office/drawing/2014/main" id="{E4C6F43F-2698-4BF8-9EB0-13C107CF30F4}"/>
              </a:ext>
            </a:extLst>
          </p:cNvPr>
          <p:cNvSpPr txBox="1"/>
          <p:nvPr/>
        </p:nvSpPr>
        <p:spPr>
          <a:xfrm>
            <a:off x="169695" y="3208927"/>
            <a:ext cx="1212191"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Barang</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84</a:t>
            </a:r>
            <a:r>
              <a:rPr lang="en-US" sz="1400" dirty="0">
                <a:solidFill>
                  <a:srgbClr val="FF3300"/>
                </a:solidFill>
                <a:latin typeface="Trebuchet MS" pitchFamily="34" charset="0"/>
              </a:rPr>
              <a:t>,</a:t>
            </a:r>
            <a:r>
              <a:rPr lang="id-ID" sz="1400" dirty="0">
                <a:solidFill>
                  <a:srgbClr val="FF3300"/>
                </a:solidFill>
                <a:latin typeface="Trebuchet MS" pitchFamily="34" charset="0"/>
              </a:rPr>
              <a:t>53</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3" name="TextBox 62">
            <a:extLst>
              <a:ext uri="{FF2B5EF4-FFF2-40B4-BE49-F238E27FC236}">
                <a16:creationId xmlns:a16="http://schemas.microsoft.com/office/drawing/2014/main" id="{7124AC79-1B6A-4C1F-BFDA-6EE37406C986}"/>
              </a:ext>
            </a:extLst>
          </p:cNvPr>
          <p:cNvSpPr txBox="1"/>
          <p:nvPr/>
        </p:nvSpPr>
        <p:spPr>
          <a:xfrm>
            <a:off x="1686965" y="3198041"/>
            <a:ext cx="1302729"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Pegawai</a:t>
            </a:r>
            <a:endParaRPr lang="en-US" sz="1200" dirty="0">
              <a:latin typeface="Trebuchet MS" pitchFamily="34" charset="0"/>
            </a:endParaRPr>
          </a:p>
          <a:p>
            <a:r>
              <a:rPr lang="en-US" sz="1400" dirty="0">
                <a:solidFill>
                  <a:srgbClr val="0070C0"/>
                </a:solidFill>
                <a:latin typeface="Trebuchet MS" pitchFamily="34" charset="0"/>
              </a:rPr>
              <a:t>Rp.</a:t>
            </a:r>
            <a:r>
              <a:rPr lang="en-US" sz="1400" dirty="0">
                <a:solidFill>
                  <a:srgbClr val="FF3300"/>
                </a:solidFill>
                <a:latin typeface="Trebuchet MS" pitchFamily="34" charset="0"/>
              </a:rPr>
              <a:t>3</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0</a:t>
            </a:r>
            <a:r>
              <a:rPr lang="en-US" sz="1400" dirty="0">
                <a:solidFill>
                  <a:srgbClr val="FF3300"/>
                </a:solidFill>
                <a:latin typeface="Trebuchet MS" pitchFamily="34" charset="0"/>
              </a:rPr>
              <a:t>4 M</a:t>
            </a:r>
          </a:p>
        </p:txBody>
      </p:sp>
      <p:sp>
        <p:nvSpPr>
          <p:cNvPr id="64" name="TextBox 63">
            <a:extLst>
              <a:ext uri="{FF2B5EF4-FFF2-40B4-BE49-F238E27FC236}">
                <a16:creationId xmlns:a16="http://schemas.microsoft.com/office/drawing/2014/main" id="{E6DAE06B-6159-425B-9E4F-44A98AEE6DEA}"/>
              </a:ext>
            </a:extLst>
          </p:cNvPr>
          <p:cNvSpPr txBox="1"/>
          <p:nvPr/>
        </p:nvSpPr>
        <p:spPr>
          <a:xfrm>
            <a:off x="3105634" y="3175800"/>
            <a:ext cx="1555234" cy="492443"/>
          </a:xfrm>
          <a:prstGeom prst="rect">
            <a:avLst/>
          </a:prstGeom>
          <a:noFill/>
        </p:spPr>
        <p:txBody>
          <a:bodyPr wrap="none" rtlCol="0">
            <a:spAutoFit/>
          </a:bodyPr>
          <a:lstStyle/>
          <a:p>
            <a:r>
              <a:rPr lang="en-US" sz="1200" dirty="0" err="1">
                <a:latin typeface="Trebuchet MS" pitchFamily="34" charset="0"/>
              </a:rPr>
              <a:t>Belanja</a:t>
            </a:r>
            <a:r>
              <a:rPr lang="id-ID" sz="1200" dirty="0">
                <a:latin typeface="Trebuchet MS" pitchFamily="34" charset="0"/>
              </a:rPr>
              <a:t> Operasional</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12</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5" name="TextBox 64">
            <a:extLst>
              <a:ext uri="{FF2B5EF4-FFF2-40B4-BE49-F238E27FC236}">
                <a16:creationId xmlns:a16="http://schemas.microsoft.com/office/drawing/2014/main" id="{2E311008-995A-4C95-A49E-F48FFD7A877C}"/>
              </a:ext>
            </a:extLst>
          </p:cNvPr>
          <p:cNvSpPr txBox="1"/>
          <p:nvPr/>
        </p:nvSpPr>
        <p:spPr>
          <a:xfrm>
            <a:off x="4827803" y="1230561"/>
            <a:ext cx="6775805" cy="255454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t">
              <a:buFont typeface="+mj-lt"/>
              <a:buAutoNum type="arabicPeriod"/>
            </a:pPr>
            <a:r>
              <a:rPr lang="en-US" sz="1600" b="1" dirty="0">
                <a:solidFill>
                  <a:srgbClr val="FF5050"/>
                </a:solidFill>
                <a:latin typeface="Adobe Garamond Pro" panose="02020502060506020403" pitchFamily="18" charset="0"/>
                <a:ea typeface="Adobe Kaiti Std R" panose="02020400000000000000" pitchFamily="18" charset="-128"/>
              </a:rPr>
              <a:t>PTSP Prima di Daerah </a:t>
            </a:r>
            <a:r>
              <a:rPr lang="id-ID" sz="1600" b="1" dirty="0">
                <a:solidFill>
                  <a:srgbClr val="FF5050"/>
                </a:solidFill>
                <a:latin typeface="Adobe Garamond Pro" panose="02020502060506020403" pitchFamily="18" charset="0"/>
                <a:ea typeface="Adobe Kaiti Std R" panose="02020400000000000000" pitchFamily="18" charset="-128"/>
              </a:rPr>
              <a:t>sebanyak 34 provinsi.</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D</a:t>
            </a:r>
            <a:r>
              <a:rPr lang="en-US" sz="1600" b="1" dirty="0" err="1">
                <a:solidFill>
                  <a:srgbClr val="FF5050"/>
                </a:solidFill>
                <a:latin typeface="Adobe Garamond Pro" panose="02020502060506020403" pitchFamily="18" charset="0"/>
                <a:ea typeface="Adobe Kaiti Std R" panose="02020400000000000000" pitchFamily="18" charset="-128"/>
              </a:rPr>
              <a:t>aerah</a:t>
            </a:r>
            <a:r>
              <a:rPr lang="en-US" sz="1600" b="1" dirty="0">
                <a:solidFill>
                  <a:srgbClr val="FF5050"/>
                </a:solidFill>
                <a:latin typeface="Adobe Garamond Pro" panose="02020502060506020403" pitchFamily="18" charset="0"/>
                <a:ea typeface="Adobe Kaiti Std R" panose="02020400000000000000" pitchFamily="18" charset="-128"/>
              </a:rPr>
              <a:t> yang </a:t>
            </a:r>
            <a:r>
              <a:rPr lang="en-US" sz="1600" b="1" dirty="0" err="1">
                <a:solidFill>
                  <a:srgbClr val="FF5050"/>
                </a:solidFill>
                <a:latin typeface="Adobe Garamond Pro" panose="02020502060506020403" pitchFamily="18" charset="0"/>
                <a:ea typeface="Adobe Kaiti Std R" panose="02020400000000000000" pitchFamily="18" charset="-128"/>
              </a:rPr>
              <a:t>menginisiasi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kerja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sama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dalam</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mendorong</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pertumbuhan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ekonomi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id-ID" sz="1600" b="1" dirty="0">
                <a:solidFill>
                  <a:srgbClr val="FF5050"/>
                </a:solidFill>
                <a:latin typeface="Adobe Garamond Pro" panose="02020502060506020403" pitchFamily="18" charset="0"/>
                <a:ea typeface="Adobe Kaiti Std R" panose="02020400000000000000" pitchFamily="18" charset="-128"/>
              </a:rPr>
              <a:t> sebanyak 10 daerah;</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Perundingan</a:t>
            </a:r>
            <a:r>
              <a:rPr lang="en-US" sz="1600" b="1" dirty="0">
                <a:solidFill>
                  <a:srgbClr val="FF5050"/>
                </a:solidFill>
                <a:latin typeface="Adobe Garamond Pro" panose="02020502060506020403" pitchFamily="18" charset="0"/>
                <a:ea typeface="Adobe Kaiti Std R" panose="02020400000000000000" pitchFamily="18" charset="-128"/>
              </a:rPr>
              <a:t> Batas dan </a:t>
            </a:r>
            <a:r>
              <a:rPr lang="en-US" sz="1600" b="1" dirty="0" err="1">
                <a:solidFill>
                  <a:srgbClr val="FF5050"/>
                </a:solidFill>
                <a:latin typeface="Adobe Garamond Pro" panose="02020502060506020403" pitchFamily="18" charset="0"/>
                <a:ea typeface="Adobe Kaiti Std R" panose="02020400000000000000" pitchFamily="18" charset="-128"/>
              </a:rPr>
              <a:t>Kerjasama</a:t>
            </a:r>
            <a:r>
              <a:rPr lang="en-US" sz="1600" b="1" dirty="0">
                <a:solidFill>
                  <a:srgbClr val="FF5050"/>
                </a:solidFill>
                <a:latin typeface="Adobe Garamond Pro" panose="02020502060506020403" pitchFamily="18" charset="0"/>
                <a:ea typeface="Adobe Kaiti Std R" panose="02020400000000000000" pitchFamily="18" charset="-128"/>
              </a:rPr>
              <a:t> Wilayah Negara</a:t>
            </a:r>
            <a:r>
              <a:rPr lang="id-ID" sz="1600" b="1" dirty="0">
                <a:solidFill>
                  <a:srgbClr val="FF5050"/>
                </a:solidFill>
                <a:latin typeface="Adobe Garamond Pro" panose="02020502060506020403" pitchFamily="18" charset="0"/>
                <a:ea typeface="Adobe Kaiti Std R" panose="02020400000000000000" pitchFamily="18" charset="-128"/>
              </a:rPr>
              <a:t> sebanyak 6 kesepakatan;</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Trantibum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B</a:t>
            </a:r>
            <a:r>
              <a:rPr lang="en-US" sz="1600" b="1" dirty="0" err="1">
                <a:solidFill>
                  <a:srgbClr val="FF5050"/>
                </a:solidFill>
                <a:latin typeface="Adobe Garamond Pro" panose="02020502060506020403" pitchFamily="18" charset="0"/>
                <a:ea typeface="Adobe Kaiti Std R" panose="02020400000000000000" pitchFamily="18" charset="-128"/>
              </a:rPr>
              <a:t>encana</a:t>
            </a:r>
            <a:r>
              <a:rPr lang="id-ID" sz="1600" b="1" dirty="0">
                <a:solidFill>
                  <a:srgbClr val="FF5050"/>
                </a:solidFill>
                <a:latin typeface="Adobe Garamond Pro" panose="02020502060506020403" pitchFamily="18" charset="0"/>
                <a:ea typeface="Adobe Kaiti Std R" panose="02020400000000000000" pitchFamily="18" charset="-128"/>
              </a:rPr>
              <a:t>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Kebakaran sebanyak 102 daerah.</a:t>
            </a:r>
            <a:endParaRPr lang="en-US" sz="1600" b="1" dirty="0">
              <a:solidFill>
                <a:srgbClr val="FF5050"/>
              </a:solidFill>
              <a:latin typeface="Adobe Garamond Pro" panose="02020502060506020403" pitchFamily="18" charset="0"/>
              <a:ea typeface="Adobe Kaiti Std R" panose="02020400000000000000" pitchFamily="18" charset="-128"/>
            </a:endParaRPr>
          </a:p>
        </p:txBody>
      </p:sp>
      <p:sp>
        <p:nvSpPr>
          <p:cNvPr id="67" name="Rectangle 66">
            <a:extLst>
              <a:ext uri="{FF2B5EF4-FFF2-40B4-BE49-F238E27FC236}">
                <a16:creationId xmlns:a16="http://schemas.microsoft.com/office/drawing/2014/main" id="{BA4CC875-BE18-46E4-B8B0-7021D962B2DC}"/>
              </a:ext>
            </a:extLst>
          </p:cNvPr>
          <p:cNvSpPr/>
          <p:nvPr/>
        </p:nvSpPr>
        <p:spPr>
          <a:xfrm>
            <a:off x="4797670" y="765547"/>
            <a:ext cx="3642066" cy="461665"/>
          </a:xfrm>
          <a:prstGeom prst="rect">
            <a:avLst/>
          </a:prstGeom>
        </p:spPr>
        <p:txBody>
          <a:bodyPr wrap="square">
            <a:spAutoFit/>
          </a:bodyPr>
          <a:lstStyle/>
          <a:p>
            <a:pPr marL="0" indent="0"/>
            <a:r>
              <a:rPr lang="en-US" sz="2000" b="1" dirty="0" err="1">
                <a:latin typeface="Tw Cen MT" pitchFamily="34" charset="0"/>
              </a:rPr>
              <a:t>Prioritas</a:t>
            </a:r>
            <a:r>
              <a:rPr lang="en-US" sz="2000" b="1" dirty="0">
                <a:latin typeface="Tw Cen MT" pitchFamily="34" charset="0"/>
              </a:rPr>
              <a:t> Nasional</a:t>
            </a:r>
            <a:r>
              <a:rPr lang="id-ID" sz="2000" b="1" dirty="0">
                <a:latin typeface="Tw Cen MT" pitchFamily="34" charset="0"/>
              </a:rPr>
              <a:t> </a:t>
            </a:r>
            <a:r>
              <a:rPr lang="id-ID" sz="2400" b="1" dirty="0">
                <a:latin typeface="Tw Cen MT" pitchFamily="34" charset="0"/>
              </a:rPr>
              <a:t>:</a:t>
            </a:r>
          </a:p>
        </p:txBody>
      </p:sp>
      <p:pic>
        <p:nvPicPr>
          <p:cNvPr id="68" name="Picture 67">
            <a:extLst>
              <a:ext uri="{FF2B5EF4-FFF2-40B4-BE49-F238E27FC236}">
                <a16:creationId xmlns:a16="http://schemas.microsoft.com/office/drawing/2014/main" id="{37C50A08-382A-4F5D-8F7B-BAC75BDA65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0640" y="773302"/>
            <a:ext cx="904247" cy="966097"/>
          </a:xfrm>
          <a:prstGeom prst="rect">
            <a:avLst/>
          </a:prstGeom>
          <a:effectLst>
            <a:outerShdw blurRad="50800" dist="38100" dir="5400000" algn="t" rotWithShape="0">
              <a:prstClr val="black">
                <a:alpha val="40000"/>
              </a:prstClr>
            </a:outerShdw>
          </a:effectLst>
        </p:spPr>
      </p:pic>
      <p:pic>
        <p:nvPicPr>
          <p:cNvPr id="69" name="irc_mi" descr="http://www.kemendagri.go.id/media/images/2011/09/23/d/e/depdagrilogo.png">
            <a:extLst>
              <a:ext uri="{FF2B5EF4-FFF2-40B4-BE49-F238E27FC236}">
                <a16:creationId xmlns:a16="http://schemas.microsoft.com/office/drawing/2014/main" id="{250DDA5B-88AC-4056-86D7-88AE2D784C5A}"/>
              </a:ext>
            </a:extLst>
          </p:cNvPr>
          <p:cNvPicPr>
            <a:picLocks noChangeAspect="1" noChangeArrowheads="1"/>
          </p:cNvPicPr>
          <p:nvPr/>
        </p:nvPicPr>
        <p:blipFill>
          <a:blip r:embed="rId5"/>
          <a:srcRect/>
          <a:stretch>
            <a:fillRect/>
          </a:stretch>
        </p:blipFill>
        <p:spPr bwMode="auto">
          <a:xfrm>
            <a:off x="1095461" y="759000"/>
            <a:ext cx="700562" cy="956235"/>
          </a:xfrm>
          <a:prstGeom prst="rect">
            <a:avLst/>
          </a:prstGeom>
          <a:noFill/>
          <a:ln w="9525">
            <a:noFill/>
            <a:miter lim="800000"/>
            <a:headEnd/>
            <a:tailEnd/>
          </a:ln>
          <a:effectLst>
            <a:outerShdw blurRad="50800" dist="38100" dir="5400000" algn="t" rotWithShape="0">
              <a:prstClr val="black">
                <a:alpha val="40000"/>
              </a:prstClr>
            </a:outerShdw>
          </a:effectLst>
        </p:spPr>
      </p:pic>
      <p:sp>
        <p:nvSpPr>
          <p:cNvPr id="70" name="Rectangle 69">
            <a:extLst>
              <a:ext uri="{FF2B5EF4-FFF2-40B4-BE49-F238E27FC236}">
                <a16:creationId xmlns:a16="http://schemas.microsoft.com/office/drawing/2014/main" id="{0852D1DA-ED85-470E-BF8A-8BED6BD68D2F}"/>
              </a:ext>
            </a:extLst>
          </p:cNvPr>
          <p:cNvSpPr/>
          <p:nvPr/>
        </p:nvSpPr>
        <p:spPr>
          <a:xfrm>
            <a:off x="4797670" y="3991854"/>
            <a:ext cx="1880643" cy="369332"/>
          </a:xfrm>
          <a:prstGeom prst="rect">
            <a:avLst/>
          </a:prstGeom>
        </p:spPr>
        <p:txBody>
          <a:bodyPr wrap="none">
            <a:spAutoFit/>
          </a:bodyPr>
          <a:lstStyle/>
          <a:p>
            <a:r>
              <a:rPr lang="en-US" b="1" dirty="0" err="1">
                <a:latin typeface="Tw Cen MT" pitchFamily="34" charset="0"/>
              </a:rPr>
              <a:t>Prioritas</a:t>
            </a:r>
            <a:r>
              <a:rPr lang="id-ID" b="1" dirty="0">
                <a:latin typeface="Tw Cen MT" pitchFamily="34" charset="0"/>
              </a:rPr>
              <a:t> Bidang :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4797670" y="4488721"/>
            <a:ext cx="6775804"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ctr">
              <a:buFont typeface="+mj-lt"/>
              <a:buAutoNum type="arabicPeriod"/>
            </a:pPr>
            <a:r>
              <a:rPr lang="en-US" sz="1600" b="1" dirty="0" err="1">
                <a:solidFill>
                  <a:schemeClr val="accent1"/>
                </a:solidFill>
                <a:latin typeface="Adobe Garamond Pro" panose="02020502060506020403" pitchFamily="18" charset="0"/>
                <a:ea typeface="Adobe Kaiti Std R" panose="02020400000000000000" pitchFamily="18" charset="-128"/>
              </a:rPr>
              <a:t>Tugas</a:t>
            </a:r>
            <a:r>
              <a:rPr lang="en-US" sz="1600" b="1" dirty="0">
                <a:solidFill>
                  <a:schemeClr val="accent1"/>
                </a:solidFill>
                <a:latin typeface="Adobe Garamond Pro" panose="02020502060506020403" pitchFamily="18" charset="0"/>
                <a:ea typeface="Adobe Kaiti Std R" panose="02020400000000000000" pitchFamily="18" charset="-128"/>
              </a:rPr>
              <a:t> dan </a:t>
            </a:r>
            <a:r>
              <a:rPr lang="en-US" sz="1600" b="1" dirty="0" err="1">
                <a:solidFill>
                  <a:schemeClr val="accent1"/>
                </a:solidFill>
                <a:latin typeface="Adobe Garamond Pro" panose="02020502060506020403" pitchFamily="18" charset="0"/>
                <a:ea typeface="Adobe Kaiti Std R" panose="02020400000000000000" pitchFamily="18" charset="-128"/>
              </a:rPr>
              <a:t>kewenangan</a:t>
            </a:r>
            <a:r>
              <a:rPr lang="en-US" sz="1600" b="1" dirty="0">
                <a:solidFill>
                  <a:schemeClr val="accent1"/>
                </a:solidFill>
                <a:latin typeface="Adobe Garamond Pro" panose="02020502060506020403" pitchFamily="18" charset="0"/>
                <a:ea typeface="Adobe Kaiti Std R" panose="02020400000000000000" pitchFamily="18" charset="-128"/>
              </a:rPr>
              <a:t> yang </a:t>
            </a:r>
            <a:r>
              <a:rPr lang="en-US" sz="1600" b="1" dirty="0" err="1">
                <a:solidFill>
                  <a:schemeClr val="accent1"/>
                </a:solidFill>
                <a:latin typeface="Adobe Garamond Pro" panose="02020502060506020403" pitchFamily="18" charset="0"/>
                <a:ea typeface="Adobe Kaiti Std R" panose="02020400000000000000" pitchFamily="18" charset="-128"/>
              </a:rPr>
              <a:t>dilaksanakan</a:t>
            </a:r>
            <a:r>
              <a:rPr lang="en-US" sz="1600" b="1" dirty="0">
                <a:solidFill>
                  <a:schemeClr val="accent1"/>
                </a:solidFill>
                <a:latin typeface="Adobe Garamond Pro" panose="02020502060506020403" pitchFamily="18" charset="0"/>
                <a:ea typeface="Adobe Kaiti Std R" panose="02020400000000000000" pitchFamily="18" charset="-128"/>
              </a:rPr>
              <a:t> oleh </a:t>
            </a:r>
            <a:r>
              <a:rPr lang="en-US" sz="1600" b="1" dirty="0" err="1">
                <a:solidFill>
                  <a:schemeClr val="accent1"/>
                </a:solidFill>
                <a:latin typeface="Adobe Garamond Pro" panose="02020502060506020403" pitchFamily="18" charset="0"/>
                <a:ea typeface="Adobe Kaiti Std R" panose="02020400000000000000" pitchFamily="18" charset="-128"/>
              </a:rPr>
              <a:t>Gubernur</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sebagai</a:t>
            </a:r>
            <a:r>
              <a:rPr lang="en-US" sz="1600" b="1" dirty="0">
                <a:solidFill>
                  <a:schemeClr val="accent1"/>
                </a:solidFill>
                <a:latin typeface="Adobe Garamond Pro" panose="02020502060506020403" pitchFamily="18" charset="0"/>
                <a:ea typeface="Adobe Kaiti Std R" panose="02020400000000000000" pitchFamily="18" charset="-128"/>
              </a:rPr>
              <a:t> wakil </a:t>
            </a:r>
            <a:r>
              <a:rPr lang="en-US" sz="1600" b="1" dirty="0" err="1">
                <a:solidFill>
                  <a:schemeClr val="accent1"/>
                </a:solidFill>
                <a:latin typeface="Adobe Garamond Pro" panose="02020502060506020403" pitchFamily="18" charset="0"/>
                <a:ea typeface="Adobe Kaiti Std R" panose="02020400000000000000" pitchFamily="18" charset="-128"/>
              </a:rPr>
              <a:t>pemerintah</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pusat</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dengan</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kinerja</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baik</a:t>
            </a:r>
            <a:r>
              <a:rPr lang="en-US" sz="1600" b="1" dirty="0">
                <a:solidFill>
                  <a:schemeClr val="accent1"/>
                </a:solidFill>
                <a:latin typeface="Adobe Garamond Pro" panose="02020502060506020403" pitchFamily="18" charset="0"/>
                <a:ea typeface="Adobe Kaiti Std R" panose="02020400000000000000" pitchFamily="18" charset="-128"/>
              </a:rPr>
              <a:t> </a:t>
            </a:r>
            <a:r>
              <a:rPr lang="id-ID" sz="1600" b="1" dirty="0">
                <a:solidFill>
                  <a:schemeClr val="accent1"/>
                </a:solidFill>
                <a:latin typeface="Adobe Garamond Pro" panose="02020502060506020403" pitchFamily="18" charset="0"/>
                <a:ea typeface="Adobe Kaiti Std R" panose="02020400000000000000" pitchFamily="18" charset="-128"/>
              </a:rPr>
              <a:t>sebanyak 34 Provinsi;</a:t>
            </a:r>
          </a:p>
          <a:p>
            <a:pPr marL="182563" indent="-182563" algn="just" fontAlgn="ctr">
              <a:buFont typeface="+mj-lt"/>
              <a:buAutoNum type="arabicPeriod"/>
            </a:pP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Sekretariat</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bersama</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pembinaan</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Gubernur</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sebagai</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wakil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Pemerintah</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Pusat</a:t>
            </a:r>
            <a:r>
              <a:rPr lang="id-ID" sz="1600" b="1" dirty="0">
                <a:solidFill>
                  <a:schemeClr val="accent2">
                    <a:lumMod val="75000"/>
                  </a:schemeClr>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en-US" sz="1600" b="1" dirty="0">
                <a:solidFill>
                  <a:schemeClr val="accent5"/>
                </a:solidFill>
                <a:latin typeface="Adobe Garamond Pro" panose="02020502060506020403" pitchFamily="18" charset="0"/>
                <a:ea typeface="Adobe Kaiti Std R" panose="02020400000000000000" pitchFamily="18" charset="-128"/>
              </a:rPr>
              <a:t>Pilot Project </a:t>
            </a:r>
            <a:r>
              <a:rPr lang="en-US" sz="1600" b="1" dirty="0" err="1">
                <a:solidFill>
                  <a:schemeClr val="accent5"/>
                </a:solidFill>
                <a:latin typeface="Adobe Garamond Pro" panose="02020502060506020403" pitchFamily="18" charset="0"/>
                <a:ea typeface="Adobe Kaiti Std R" panose="02020400000000000000" pitchFamily="18" charset="-128"/>
              </a:rPr>
              <a:t>Penerapan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pembinaan</a:t>
            </a:r>
            <a:r>
              <a:rPr lang="en-US" sz="1600" b="1" dirty="0">
                <a:solidFill>
                  <a:schemeClr val="accent5"/>
                </a:solidFill>
                <a:latin typeface="Adobe Garamond Pro" panose="02020502060506020403" pitchFamily="18" charset="0"/>
                <a:ea typeface="Adobe Kaiti Std R" panose="02020400000000000000" pitchFamily="18" charset="-128"/>
              </a:rPr>
              <a:t> dan </a:t>
            </a:r>
            <a:r>
              <a:rPr lang="en-US" sz="1600" b="1" dirty="0" err="1">
                <a:solidFill>
                  <a:schemeClr val="accent5"/>
                </a:solidFill>
                <a:latin typeface="Adobe Garamond Pro" panose="02020502060506020403" pitchFamily="18" charset="0"/>
                <a:ea typeface="Adobe Kaiti Std R" panose="02020400000000000000" pitchFamily="18" charset="-128"/>
              </a:rPr>
              <a:t>pengawasan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desa</a:t>
            </a:r>
            <a:r>
              <a:rPr lang="en-US" sz="1600" b="1" dirty="0">
                <a:solidFill>
                  <a:schemeClr val="accent5"/>
                </a:solidFill>
                <a:latin typeface="Adobe Garamond Pro" panose="02020502060506020403" pitchFamily="18" charset="0"/>
                <a:ea typeface="Adobe Kaiti Std R" panose="02020400000000000000" pitchFamily="18" charset="-128"/>
              </a:rPr>
              <a:t>/</a:t>
            </a:r>
            <a:r>
              <a:rPr lang="en-US" sz="1600" b="1" dirty="0" err="1">
                <a:solidFill>
                  <a:schemeClr val="accent5"/>
                </a:solidFill>
                <a:latin typeface="Adobe Garamond Pro" panose="02020502060506020403" pitchFamily="18" charset="0"/>
                <a:ea typeface="Adobe Kaiti Std R" panose="02020400000000000000" pitchFamily="18" charset="-128"/>
              </a:rPr>
              <a:t>kelurahan</a:t>
            </a:r>
            <a:r>
              <a:rPr lang="en-US" sz="1600" b="1" dirty="0">
                <a:solidFill>
                  <a:schemeClr val="accent5"/>
                </a:solidFill>
                <a:latin typeface="Adobe Garamond Pro" panose="02020502060506020403" pitchFamily="18" charset="0"/>
                <a:ea typeface="Adobe Kaiti Std R" panose="02020400000000000000" pitchFamily="18" charset="-128"/>
              </a:rPr>
              <a:t> oleh </a:t>
            </a:r>
            <a:r>
              <a:rPr lang="en-US" sz="1600" b="1" dirty="0" err="1">
                <a:solidFill>
                  <a:schemeClr val="accent5"/>
                </a:solidFill>
                <a:latin typeface="Adobe Garamond Pro" panose="02020502060506020403" pitchFamily="18" charset="0"/>
                <a:ea typeface="Adobe Kaiti Std R" panose="02020400000000000000" pitchFamily="18" charset="-128"/>
              </a:rPr>
              <a:t>camat</a:t>
            </a:r>
            <a:r>
              <a:rPr lang="en-US" sz="1600" b="1" dirty="0">
                <a:solidFill>
                  <a:schemeClr val="accent5"/>
                </a:solidFill>
                <a:latin typeface="Adobe Garamond Pro" panose="02020502060506020403" pitchFamily="18" charset="0"/>
                <a:ea typeface="Adobe Kaiti Std R" panose="02020400000000000000" pitchFamily="18" charset="-128"/>
              </a:rPr>
              <a:t> di </a:t>
            </a:r>
            <a:r>
              <a:rPr lang="en-US" sz="1600" b="1" dirty="0" err="1">
                <a:solidFill>
                  <a:schemeClr val="accent5"/>
                </a:solidFill>
                <a:latin typeface="Adobe Garamond Pro" panose="02020502060506020403" pitchFamily="18" charset="0"/>
                <a:ea typeface="Adobe Kaiti Std R" panose="02020400000000000000" pitchFamily="18" charset="-128"/>
              </a:rPr>
              <a:t>daerah</a:t>
            </a:r>
            <a:r>
              <a:rPr lang="id-ID" sz="1600" b="1" dirty="0">
                <a:solidFill>
                  <a:schemeClr val="accent5"/>
                </a:solidFill>
                <a:latin typeface="Adobe Garamond Pro" panose="02020502060506020403" pitchFamily="18" charset="0"/>
                <a:ea typeface="Adobe Kaiti Std R" panose="02020400000000000000" pitchFamily="18" charset="-128"/>
              </a:rPr>
              <a:t> sebanyak 5 daerah</a:t>
            </a:r>
            <a:r>
              <a:rPr lang="id-ID" sz="1600" b="1" dirty="0">
                <a:solidFill>
                  <a:srgbClr val="FF5050"/>
                </a:solidFill>
                <a:latin typeface="Adobe Garamond Pro" panose="02020502060506020403" pitchFamily="18" charset="0"/>
                <a:ea typeface="Adobe Kaiti Std R" panose="02020400000000000000" pitchFamily="18" charset="-128"/>
              </a:rPr>
              <a:t>.</a:t>
            </a:r>
          </a:p>
        </p:txBody>
      </p:sp>
      <p:pic>
        <p:nvPicPr>
          <p:cNvPr id="72" name="Picture 71">
            <a:extLst>
              <a:ext uri="{FF2B5EF4-FFF2-40B4-BE49-F238E27FC236}">
                <a16:creationId xmlns:a16="http://schemas.microsoft.com/office/drawing/2014/main" id="{50A3AA88-72B0-40D3-8406-A8780C0E83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555" y="4207970"/>
            <a:ext cx="773811" cy="626047"/>
          </a:xfrm>
          <a:prstGeom prst="rect">
            <a:avLst/>
          </a:prstGeom>
          <a:effectLst>
            <a:outerShdw blurRad="50800" dist="38100" dir="13500000" algn="br" rotWithShape="0">
              <a:prstClr val="black">
                <a:alpha val="40000"/>
              </a:prstClr>
            </a:outerShdw>
          </a:effectLst>
        </p:spPr>
      </p:pic>
      <p:sp>
        <p:nvSpPr>
          <p:cNvPr id="74" name="TextBox 73">
            <a:extLst>
              <a:ext uri="{FF2B5EF4-FFF2-40B4-BE49-F238E27FC236}">
                <a16:creationId xmlns:a16="http://schemas.microsoft.com/office/drawing/2014/main" id="{50CDF7C7-3A88-421C-82AD-CE3E0F59BFE0}"/>
              </a:ext>
            </a:extLst>
          </p:cNvPr>
          <p:cNvSpPr txBox="1"/>
          <p:nvPr/>
        </p:nvSpPr>
        <p:spPr>
          <a:xfrm>
            <a:off x="360323" y="4849206"/>
            <a:ext cx="1470275" cy="615553"/>
          </a:xfrm>
          <a:prstGeom prst="rect">
            <a:avLst/>
          </a:prstGeom>
          <a:noFill/>
        </p:spPr>
        <p:txBody>
          <a:bodyPr wrap="none" rtlCol="0">
            <a:spAutoFit/>
          </a:bodyPr>
          <a:lstStyle/>
          <a:p>
            <a:pPr algn="ctr"/>
            <a:r>
              <a:rPr lang="en-US" sz="1600" dirty="0" err="1">
                <a:latin typeface="Trebuchet MS" pitchFamily="34" charset="0"/>
              </a:rPr>
              <a:t>Dekon</a:t>
            </a:r>
            <a:r>
              <a:rPr lang="id-ID" sz="1600" dirty="0">
                <a:latin typeface="Trebuchet MS" pitchFamily="34" charset="0"/>
              </a:rPr>
              <a:t>sentrasi</a:t>
            </a:r>
            <a:endParaRPr lang="en-US" sz="1600" dirty="0">
              <a:latin typeface="Trebuchet MS" pitchFamily="34" charset="0"/>
            </a:endParaRPr>
          </a:p>
          <a:p>
            <a:pPr algn="ctr"/>
            <a:r>
              <a:rPr lang="en-US" b="1" dirty="0" err="1">
                <a:latin typeface="Trebuchet MS" pitchFamily="34" charset="0"/>
              </a:rPr>
              <a:t>Rp</a:t>
            </a:r>
            <a:r>
              <a:rPr lang="en-US" b="1" dirty="0">
                <a:latin typeface="Trebuchet MS" pitchFamily="34" charset="0"/>
              </a:rPr>
              <a:t>.</a:t>
            </a:r>
            <a:r>
              <a:rPr lang="id-ID" b="1" dirty="0">
                <a:latin typeface="Trebuchet MS" pitchFamily="34" charset="0"/>
              </a:rPr>
              <a:t>115</a:t>
            </a:r>
            <a:r>
              <a:rPr lang="en-US" b="1" dirty="0">
                <a:latin typeface="Trebuchet MS" pitchFamily="34" charset="0"/>
              </a:rPr>
              <a:t>,</a:t>
            </a:r>
            <a:r>
              <a:rPr lang="id-ID" b="1" dirty="0">
                <a:latin typeface="Trebuchet MS" pitchFamily="34" charset="0"/>
              </a:rPr>
              <a:t>8</a:t>
            </a:r>
            <a:r>
              <a:rPr lang="en-US" b="1" dirty="0">
                <a:latin typeface="Trebuchet MS" pitchFamily="34" charset="0"/>
              </a:rPr>
              <a:t> M</a:t>
            </a:r>
          </a:p>
        </p:txBody>
      </p:sp>
      <p:cxnSp>
        <p:nvCxnSpPr>
          <p:cNvPr id="76" name="Straight Connector 75">
            <a:extLst>
              <a:ext uri="{FF2B5EF4-FFF2-40B4-BE49-F238E27FC236}">
                <a16:creationId xmlns:a16="http://schemas.microsoft.com/office/drawing/2014/main" id="{509FA123-FF08-4569-A0B1-6B02BF8922FD}"/>
              </a:ext>
            </a:extLst>
          </p:cNvPr>
          <p:cNvCxnSpPr>
            <a:cxnSpLocks/>
          </p:cNvCxnSpPr>
          <p:nvPr/>
        </p:nvCxnSpPr>
        <p:spPr>
          <a:xfrm flipH="1">
            <a:off x="158964" y="4040301"/>
            <a:ext cx="3442397" cy="8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3494664-7CDF-4D30-AE5C-23B73943BA34}"/>
              </a:ext>
            </a:extLst>
          </p:cNvPr>
          <p:cNvCxnSpPr>
            <a:cxnSpLocks/>
          </p:cNvCxnSpPr>
          <p:nvPr/>
        </p:nvCxnSpPr>
        <p:spPr>
          <a:xfrm>
            <a:off x="190449" y="4079962"/>
            <a:ext cx="0" cy="1320262"/>
          </a:xfrm>
          <a:prstGeom prst="line">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79" name="Chart 78">
            <a:extLst>
              <a:ext uri="{FF2B5EF4-FFF2-40B4-BE49-F238E27FC236}">
                <a16:creationId xmlns:a16="http://schemas.microsoft.com/office/drawing/2014/main" id="{F0110C3E-62F9-427A-BCD9-AFA8C653E362}"/>
              </a:ext>
            </a:extLst>
          </p:cNvPr>
          <p:cNvGraphicFramePr>
            <a:graphicFrameLocks/>
          </p:cNvGraphicFramePr>
          <p:nvPr>
            <p:extLst>
              <p:ext uri="{D42A27DB-BD31-4B8C-83A1-F6EECF244321}">
                <p14:modId xmlns:p14="http://schemas.microsoft.com/office/powerpoint/2010/main" val="1562387803"/>
              </p:ext>
            </p:extLst>
          </p:nvPr>
        </p:nvGraphicFramePr>
        <p:xfrm>
          <a:off x="1086099" y="2027502"/>
          <a:ext cx="2239323" cy="1264036"/>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0" name="Chart 79">
            <a:extLst>
              <a:ext uri="{FF2B5EF4-FFF2-40B4-BE49-F238E27FC236}">
                <a16:creationId xmlns:a16="http://schemas.microsoft.com/office/drawing/2014/main" id="{AB99E7E3-9FB2-4DC5-BCA4-B9519060586D}"/>
              </a:ext>
            </a:extLst>
          </p:cNvPr>
          <p:cNvGraphicFramePr>
            <a:graphicFrameLocks/>
          </p:cNvGraphicFramePr>
          <p:nvPr>
            <p:extLst>
              <p:ext uri="{D42A27DB-BD31-4B8C-83A1-F6EECF244321}">
                <p14:modId xmlns:p14="http://schemas.microsoft.com/office/powerpoint/2010/main" val="510450398"/>
              </p:ext>
            </p:extLst>
          </p:nvPr>
        </p:nvGraphicFramePr>
        <p:xfrm>
          <a:off x="2588480" y="2023188"/>
          <a:ext cx="2239323" cy="126403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81" name="Chart 80">
            <a:extLst>
              <a:ext uri="{FF2B5EF4-FFF2-40B4-BE49-F238E27FC236}">
                <a16:creationId xmlns:a16="http://schemas.microsoft.com/office/drawing/2014/main" id="{37581941-4592-4341-9333-DE568C45492F}"/>
              </a:ext>
            </a:extLst>
          </p:cNvPr>
          <p:cNvGraphicFramePr>
            <a:graphicFrameLocks/>
          </p:cNvGraphicFramePr>
          <p:nvPr>
            <p:extLst>
              <p:ext uri="{D42A27DB-BD31-4B8C-83A1-F6EECF244321}">
                <p14:modId xmlns:p14="http://schemas.microsoft.com/office/powerpoint/2010/main" val="1739904854"/>
              </p:ext>
            </p:extLst>
          </p:nvPr>
        </p:nvGraphicFramePr>
        <p:xfrm>
          <a:off x="-373958" y="2063990"/>
          <a:ext cx="2239323" cy="1264036"/>
        </p:xfrm>
        <a:graphic>
          <a:graphicData uri="http://schemas.openxmlformats.org/drawingml/2006/chart">
            <c:chart xmlns:c="http://schemas.openxmlformats.org/drawingml/2006/chart" xmlns:r="http://schemas.openxmlformats.org/officeDocument/2006/relationships" r:id="rId9"/>
          </a:graphicData>
        </a:graphic>
      </p:graphicFrame>
      <p:sp>
        <p:nvSpPr>
          <p:cNvPr id="28" name="Slide Number Placeholder 4">
            <a:extLst>
              <a:ext uri="{FF2B5EF4-FFF2-40B4-BE49-F238E27FC236}">
                <a16:creationId xmlns:a16="http://schemas.microsoft.com/office/drawing/2014/main" id="{CAFC2FDF-2456-407F-B443-E2EC904908DC}"/>
              </a:ext>
            </a:extLst>
          </p:cNvPr>
          <p:cNvSpPr txBox="1">
            <a:spLocks/>
          </p:cNvSpPr>
          <p:nvPr/>
        </p:nvSpPr>
        <p:spPr>
          <a:xfrm>
            <a:off x="10948075" y="6019465"/>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17</a:t>
            </a:fld>
            <a:endParaRPr lang="id-ID" altLang="en-US" dirty="0"/>
          </a:p>
        </p:txBody>
      </p:sp>
    </p:spTree>
    <p:extLst>
      <p:ext uri="{BB962C8B-B14F-4D97-AF65-F5344CB8AC3E}">
        <p14:creationId xmlns:p14="http://schemas.microsoft.com/office/powerpoint/2010/main" val="11895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6300" y="-39064"/>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LANJUTAN</a:t>
            </a:r>
          </a:p>
        </p:txBody>
      </p:sp>
      <p:sp>
        <p:nvSpPr>
          <p:cNvPr id="70" name="Rectangle 69">
            <a:extLst>
              <a:ext uri="{FF2B5EF4-FFF2-40B4-BE49-F238E27FC236}">
                <a16:creationId xmlns:a16="http://schemas.microsoft.com/office/drawing/2014/main" id="{0852D1DA-ED85-470E-BF8A-8BED6BD68D2F}"/>
              </a:ext>
            </a:extLst>
          </p:cNvPr>
          <p:cNvSpPr/>
          <p:nvPr/>
        </p:nvSpPr>
        <p:spPr>
          <a:xfrm>
            <a:off x="1440792" y="28095"/>
            <a:ext cx="4560864" cy="400110"/>
          </a:xfrm>
          <a:prstGeom prst="rect">
            <a:avLst/>
          </a:prstGeom>
        </p:spPr>
        <p:txBody>
          <a:bodyPr wrap="none">
            <a:spAutoFit/>
          </a:bodyPr>
          <a:lstStyle/>
          <a:p>
            <a:r>
              <a:rPr lang="en-US" sz="2000" b="1" dirty="0">
                <a:solidFill>
                  <a:schemeClr val="dk1"/>
                </a:solidFill>
                <a:latin typeface="Adobe Kaiti Std R" panose="02020400000000000000" pitchFamily="18" charset="-128"/>
                <a:ea typeface="Adobe Kaiti Std R" panose="02020400000000000000" pitchFamily="18" charset="-128"/>
                <a:cs typeface="Arial"/>
                <a:sym typeface="Arial"/>
              </a:rPr>
              <a:t>PRIORITAS DITJEN BINA ADWI</a:t>
            </a:r>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l ......</a:t>
            </a:r>
            <a:r>
              <a:rPr lang="id-ID" b="1" dirty="0">
                <a:latin typeface="Tw Cen MT" pitchFamily="34" charset="0"/>
              </a:rPr>
              <a:t>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800925" y="568894"/>
            <a:ext cx="11191050" cy="575542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182563" indent="-182563" algn="just" fontAlgn="ctr">
              <a:buFont typeface="+mj-lt"/>
              <a:buAutoNum type="arabicPeriod"/>
            </a:pPr>
            <a:r>
              <a:rPr lang="id-ID" sz="1600" b="1" dirty="0">
                <a:solidFill>
                  <a:schemeClr val="accent1"/>
                </a:solidFill>
                <a:latin typeface="Adobe Garamond Pro" panose="02020502060506020403" pitchFamily="18" charset="0"/>
              </a:rPr>
              <a:t>Pelayanan kecamatan dan kelurahan yang efektif sebanyak 10 daerah</a:t>
            </a:r>
            <a:r>
              <a:rPr lang="id-ID" sz="1600" b="1" dirty="0">
                <a:solidFill>
                  <a:schemeClr val="accent1"/>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Pelaksnaan </a:t>
            </a:r>
            <a:r>
              <a:rPr lang="sv-SE" sz="1600" b="1" dirty="0">
                <a:solidFill>
                  <a:srgbClr val="FF7C80"/>
                </a:solidFill>
                <a:latin typeface="Adobe Garamond Pro" panose="02020502060506020403" pitchFamily="18" charset="0"/>
              </a:rPr>
              <a:t>kerjasama daerah dengan daerah</a:t>
            </a:r>
            <a:r>
              <a:rPr lang="id-ID" sz="1600" b="1" dirty="0">
                <a:solidFill>
                  <a:srgbClr val="FF7C80"/>
                </a:solidFill>
                <a:latin typeface="Adobe Garamond Pro" panose="02020502060506020403" pitchFamily="18" charset="0"/>
              </a:rPr>
              <a:t> sebanyak 5 daerah</a:t>
            </a:r>
            <a:r>
              <a:rPr lang="id-ID" sz="1600" b="1" dirty="0">
                <a:solidFill>
                  <a:srgbClr val="FF7C80"/>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Dekonsentrasi dan tugas pembantuan yang dievaluasi berdasarkan ketentuan per UU sebanyak 30 DKTP;</a:t>
            </a:r>
          </a:p>
          <a:p>
            <a:pPr marL="182563" indent="-182563" algn="just" fontAlgn="ctr">
              <a:buFont typeface="+mj-lt"/>
              <a:buAutoNum type="arabicPeriod"/>
            </a:pPr>
            <a:r>
              <a:rPr lang="id-ID" sz="1600" b="1" dirty="0">
                <a:latin typeface="Adobe Garamond Pro" panose="02020502060506020403" pitchFamily="18" charset="0"/>
              </a:rPr>
              <a:t>NSPK di bidang kawasan, perkotaan dan batas negara sebanyak 2 NSPK;</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Pelayanan Perkotaan sebenyak 1 indeks;</a:t>
            </a:r>
          </a:p>
          <a:p>
            <a:pPr marL="182563" indent="-182563" algn="just" fontAlgn="ctr">
              <a:buFont typeface="+mj-lt"/>
              <a:buAutoNum type="arabicPeriod"/>
            </a:pPr>
            <a:r>
              <a:rPr lang="id-ID" sz="1600" b="1" dirty="0">
                <a:latin typeface="Adobe Garamond Pro" panose="02020502060506020403" pitchFamily="18" charset="0"/>
              </a:rPr>
              <a:t>Kawasan khusus di daerah yang dikelola secara terintegrasi dan terpadu sebanyak 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Penanganan kasus pertanahan sebanyak 15 kasus;</a:t>
            </a:r>
            <a:endParaRPr lang="id-ID" sz="1400" b="1" dirty="0">
              <a:solidFill>
                <a:srgbClr val="9999FF"/>
              </a:solidFill>
              <a:latin typeface="Adobe Garamond Pro" panose="02020502060506020403" pitchFamily="18" charset="0"/>
              <a:ea typeface="Adobe Kaiti Std R" panose="02020400000000000000" pitchFamily="18" charset="-128"/>
            </a:endParaRP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Pemenuhan rasio PPNS di Satpol PP sebanyak 2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NSPK di bidang Polisi Pamong Praja dan perlindungan masyarakat sebanyak 3 NSPK;</a:t>
            </a:r>
          </a:p>
          <a:p>
            <a:pPr marL="182563" indent="-182563" algn="just" fontAlgn="ctr">
              <a:buFont typeface="+mj-lt"/>
              <a:buAutoNum type="arabicPeriod"/>
            </a:pPr>
            <a:r>
              <a:rPr lang="id-ID" sz="1600" b="1" dirty="0">
                <a:latin typeface="Adobe Garamond Pro" panose="02020502060506020403" pitchFamily="18" charset="0"/>
              </a:rPr>
              <a:t>Daerah yang memiliki aparatur polisi pamong praja sesuai standard sebanyak 347 orang;</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telah menyelenggaraan perlindungan masyarakat secara optimal sebanyak 2 persentase;</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Daerah yang berkinerja baik dalam penyelenggaraan ketertiban umum dan ketentraman sebanyak 2 persentase;</a:t>
            </a:r>
          </a:p>
          <a:p>
            <a:pPr marL="182563" indent="-182563" algn="just" fontAlgn="ctr">
              <a:buFont typeface="+mj-lt"/>
              <a:buAutoNum type="arabicPeriod"/>
            </a:pPr>
            <a:r>
              <a:rPr lang="id-ID" sz="1600" b="1" dirty="0">
                <a:latin typeface="Adobe Garamond Pro" panose="02020502060506020403" pitchFamily="18" charset="0"/>
              </a:rPr>
              <a:t>Daerah y</a:t>
            </a:r>
            <a:r>
              <a:rPr lang="id-ID" sz="1600" b="1" dirty="0">
                <a:solidFill>
                  <a:srgbClr val="FF7C80"/>
                </a:solidFill>
                <a:latin typeface="Adobe Garamond Pro" panose="02020502060506020403" pitchFamily="18" charset="0"/>
              </a:rPr>
              <a:t>ang Satpol PP -nya telah menegakkan perda dan perkada secara efektif sebanyak 2 persentase;</a:t>
            </a:r>
          </a:p>
          <a:p>
            <a:pPr marL="182563" indent="-182563" algn="just" fontAlgn="ctr">
              <a:buFont typeface="+mj-lt"/>
              <a:buAutoNum type="arabicPeriod"/>
            </a:pPr>
            <a:r>
              <a:rPr lang="it-IT" sz="1600" b="1" dirty="0">
                <a:solidFill>
                  <a:schemeClr val="accent6"/>
                </a:solidFill>
                <a:latin typeface="Adobe Garamond Pro" panose="02020502060506020403" pitchFamily="18" charset="0"/>
              </a:rPr>
              <a:t>Daerah yang memenuhi Standardisasi Sarana Prasarana Satpol PP</a:t>
            </a:r>
            <a:r>
              <a:rPr lang="id-ID" sz="1600" b="1" dirty="0">
                <a:solidFill>
                  <a:schemeClr val="accent6"/>
                </a:solidFill>
                <a:latin typeface="Adobe Garamond Pro" panose="02020502060506020403" pitchFamily="18" charset="0"/>
              </a:rPr>
              <a:t> sebanyak 2 persentase;</a:t>
            </a:r>
          </a:p>
          <a:p>
            <a:pPr marL="182563" indent="-182563" algn="just" fontAlgn="ctr">
              <a:buFont typeface="+mj-lt"/>
              <a:buAutoNum type="arabicPeriod"/>
            </a:pPr>
            <a:r>
              <a:rPr lang="id-ID" sz="1600" b="1" dirty="0">
                <a:latin typeface="Adobe Garamond Pro" panose="02020502060506020403" pitchFamily="18" charset="0"/>
              </a:rPr>
              <a:t>Daerah yang memiliki aparatur pemadam kebakaran berdasarkan standar kualifikasi dan kompetensi sebanyak 2 persentase;</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NSPK di bidang manajemen penanggulangan bencana dan kebakaran sebanyak 11 NSPK;</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menyelenggarakan penanggulangan bencana tepat fungsi sebanyak 15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Layanan damkar sesuai standar di daerah sebanyak 1 dokumen;</a:t>
            </a:r>
          </a:p>
          <a:p>
            <a:pPr marL="182563" indent="-182563" algn="just" fontAlgn="ctr">
              <a:buFont typeface="+mj-lt"/>
              <a:buAutoNum type="arabicPeriod"/>
            </a:pPr>
            <a:r>
              <a:rPr lang="it-IT" sz="1600" b="1" dirty="0">
                <a:solidFill>
                  <a:srgbClr val="FF7C80"/>
                </a:solidFill>
                <a:latin typeface="Adobe Garamond Pro" panose="02020502060506020403" pitchFamily="18" charset="0"/>
              </a:rPr>
              <a:t>NSPK di bidang Toponimi dan batas daerah</a:t>
            </a:r>
            <a:r>
              <a:rPr lang="id-ID" sz="1600" b="1" dirty="0">
                <a:solidFill>
                  <a:srgbClr val="FF7C80"/>
                </a:solidFill>
                <a:latin typeface="Adobe Garamond Pro" panose="02020502060506020403" pitchFamily="18" charset="0"/>
              </a:rPr>
              <a:t> sebanyak 2 NSPK;</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Daerah yang membakukan unsur rupabumi sebanyak 16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Daerah yang telah definitif batas daerahnya sebanyak 41,83 persentase;</a:t>
            </a:r>
          </a:p>
          <a:p>
            <a:pPr marL="182563" indent="-182563" algn="just" fontAlgn="ctr">
              <a:buFont typeface="+mj-lt"/>
              <a:buAutoNum type="arabicPeriod"/>
            </a:pPr>
            <a:r>
              <a:rPr lang="en-US" sz="1600" b="1" dirty="0" err="1">
                <a:solidFill>
                  <a:srgbClr val="9999FF"/>
                </a:solidFill>
                <a:latin typeface="Adobe Garamond Pro" panose="02020502060506020403" pitchFamily="18" charset="0"/>
              </a:rPr>
              <a:t>Pemutakhiran</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Kode</a:t>
            </a:r>
            <a:r>
              <a:rPr lang="en-US" sz="1600" b="1" dirty="0">
                <a:solidFill>
                  <a:srgbClr val="9999FF"/>
                </a:solidFill>
                <a:latin typeface="Adobe Garamond Pro" panose="02020502060506020403" pitchFamily="18" charset="0"/>
              </a:rPr>
              <a:t> dan Data wilayah </a:t>
            </a:r>
            <a:r>
              <a:rPr lang="en-US" sz="1600" b="1" dirty="0" err="1">
                <a:solidFill>
                  <a:srgbClr val="9999FF"/>
                </a:solidFill>
                <a:latin typeface="Adobe Garamond Pro" panose="02020502060506020403" pitchFamily="18" charset="0"/>
              </a:rPr>
              <a:t>administrasi</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kewilayahan</a:t>
            </a:r>
            <a:r>
              <a:rPr lang="id-ID" sz="1600" b="1" dirty="0">
                <a:solidFill>
                  <a:srgbClr val="9999FF"/>
                </a:solidFill>
                <a:latin typeface="Adobe Garamond Pro" panose="02020502060506020403" pitchFamily="18" charset="0"/>
              </a:rPr>
              <a:t> sebanyak 1 dokumen;</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Segmen batas antar daerah yang ditetapkan dengan Permendagri sebanyak 50 segmen.</a:t>
            </a: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Slide Number Placeholder 4">
            <a:extLst>
              <a:ext uri="{FF2B5EF4-FFF2-40B4-BE49-F238E27FC236}">
                <a16:creationId xmlns:a16="http://schemas.microsoft.com/office/drawing/2014/main" id="{7B4B49DA-C0E6-4155-91A0-49D686AFAD5D}"/>
              </a:ext>
            </a:extLst>
          </p:cNvPr>
          <p:cNvSpPr txBox="1">
            <a:spLocks/>
          </p:cNvSpPr>
          <p:nvPr/>
        </p:nvSpPr>
        <p:spPr>
          <a:xfrm>
            <a:off x="10948075" y="605472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18</a:t>
            </a:fld>
            <a:endParaRPr lang="id-ID" altLang="en-US"/>
          </a:p>
        </p:txBody>
      </p:sp>
    </p:spTree>
    <p:extLst>
      <p:ext uri="{BB962C8B-B14F-4D97-AF65-F5344CB8AC3E}">
        <p14:creationId xmlns:p14="http://schemas.microsoft.com/office/powerpoint/2010/main" val="3696839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70" name="Rectangle 69">
            <a:extLst>
              <a:ext uri="{FF2B5EF4-FFF2-40B4-BE49-F238E27FC236}">
                <a16:creationId xmlns:a16="http://schemas.microsoft.com/office/drawing/2014/main" id="{0852D1DA-ED85-470E-BF8A-8BED6BD68D2F}"/>
              </a:ext>
            </a:extLst>
          </p:cNvPr>
          <p:cNvSpPr/>
          <p:nvPr/>
        </p:nvSpPr>
        <p:spPr>
          <a:xfrm>
            <a:off x="3958301" y="28095"/>
            <a:ext cx="4249881" cy="400110"/>
          </a:xfrm>
          <a:prstGeom prst="rect">
            <a:avLst/>
          </a:prstGeom>
        </p:spPr>
        <p:txBody>
          <a:bodyPr wrap="none">
            <a:spAutoFit/>
          </a:bodyPr>
          <a:lstStyle/>
          <a:p>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ISU-ISU STRATEGIS TAHUN 2020</a:t>
            </a:r>
            <a:endParaRPr lang="en-US" b="1" dirty="0">
              <a:latin typeface="Tw Cen MT" pitchFamily="34" charset="0"/>
            </a:endParaRP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Rectangle 13">
            <a:extLst>
              <a:ext uri="{FF2B5EF4-FFF2-40B4-BE49-F238E27FC236}">
                <a16:creationId xmlns:a16="http://schemas.microsoft.com/office/drawing/2014/main" id="{294220E8-0F2D-4690-A4D6-AD03E43F1928}"/>
              </a:ext>
            </a:extLst>
          </p:cNvPr>
          <p:cNvSpPr/>
          <p:nvPr/>
        </p:nvSpPr>
        <p:spPr>
          <a:xfrm>
            <a:off x="958661" y="850632"/>
            <a:ext cx="10452100" cy="4771607"/>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marL="342900" indent="-342900" algn="just">
              <a:buFont typeface="+mj-lt"/>
              <a:buAutoNum type="arabicPeriod"/>
            </a:pPr>
            <a:r>
              <a:rPr lang="id-ID" sz="2400" dirty="0">
                <a:solidFill>
                  <a:schemeClr val="tx1"/>
                </a:solidFill>
                <a:latin typeface="Garamond" panose="02020404030301010803" pitchFamily="18" charset="0"/>
              </a:rPr>
              <a:t>TUGAS FUNGSI</a:t>
            </a:r>
            <a:r>
              <a:rPr lang="en-US" sz="2400" dirty="0">
                <a:solidFill>
                  <a:schemeClr val="tx1"/>
                </a:solidFill>
                <a:latin typeface="Garamond" panose="02020404030301010803" pitchFamily="18" charset="0"/>
              </a:rPr>
              <a:t>/KINERJA </a:t>
            </a:r>
            <a:r>
              <a:rPr lang="id-ID" sz="2400" dirty="0">
                <a:solidFill>
                  <a:schemeClr val="tx1"/>
                </a:solidFill>
                <a:latin typeface="Garamond" panose="02020404030301010803" pitchFamily="18" charset="0"/>
              </a:rPr>
              <a:t>GUBERNUR SEBAGAI WAKIL</a:t>
            </a:r>
            <a:r>
              <a:rPr lang="en-US" sz="2400" dirty="0">
                <a:solidFill>
                  <a:schemeClr val="tx1"/>
                </a:solidFill>
                <a:latin typeface="Garamond" panose="02020404030301010803" pitchFamily="18" charset="0"/>
              </a:rPr>
              <a:t> </a:t>
            </a:r>
            <a:r>
              <a:rPr lang="id-ID" sz="2400" dirty="0">
                <a:solidFill>
                  <a:schemeClr val="tx1"/>
                </a:solidFill>
                <a:latin typeface="Garamond" panose="02020404030301010803" pitchFamily="18" charset="0"/>
              </a:rPr>
              <a:t>PEMERINTAH PUSAT;</a:t>
            </a:r>
          </a:p>
          <a:p>
            <a:pPr marL="342900" indent="-342900" algn="just">
              <a:buFont typeface="+mj-lt"/>
              <a:buAutoNum type="arabicPeriod"/>
            </a:pPr>
            <a:r>
              <a:rPr lang="en-US" sz="2400" dirty="0">
                <a:solidFill>
                  <a:schemeClr val="tx1"/>
                </a:solidFill>
                <a:latin typeface="Garamond" panose="02020404030301010803" pitchFamily="18" charset="0"/>
              </a:rPr>
              <a:t>PENINGKATAN TATA KELOLA DANA KELURAHAN</a:t>
            </a:r>
            <a:r>
              <a:rPr lang="id-ID" sz="2400" dirty="0">
                <a:solidFill>
                  <a:schemeClr val="tx1"/>
                </a:solidFill>
                <a:latin typeface="Garamond" panose="02020404030301010803" pitchFamily="18" charset="0"/>
              </a:rPr>
              <a:t>;</a:t>
            </a:r>
          </a:p>
          <a:p>
            <a:pPr marL="342900" indent="-342900" algn="just">
              <a:buFont typeface="+mj-lt"/>
              <a:buAutoNum type="arabicPeriod"/>
            </a:pPr>
            <a:r>
              <a:rPr lang="en-US" sz="2400" dirty="0">
                <a:solidFill>
                  <a:schemeClr val="tx1"/>
                </a:solidFill>
                <a:latin typeface="Garamond" panose="02020404030301010803" pitchFamily="18" charset="0"/>
              </a:rPr>
              <a:t>PENINGKATAN PELAKSANAAN KERJASAMA YANG BERSIFAT WAJIB</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PENGELOLAAN DAN PENGEMBANGAN KAWASAN KHUSUS YANG DIKELOLA SECARA TERINTEGRASI DAN TERPADU;</a:t>
            </a:r>
          </a:p>
          <a:p>
            <a:pPr marL="342900" indent="-342900" algn="just">
              <a:buFont typeface="+mj-lt"/>
              <a:buAutoNum type="arabicPeriod"/>
            </a:pPr>
            <a:r>
              <a:rPr lang="id-ID" sz="2400" dirty="0">
                <a:solidFill>
                  <a:schemeClr val="tx1"/>
                </a:solidFill>
                <a:latin typeface="Garamond" panose="02020404030301010803" pitchFamily="18" charset="0"/>
              </a:rPr>
              <a:t>PENERAPAN STANDAR PELAYANAN PERKOTAAN;</a:t>
            </a:r>
          </a:p>
          <a:p>
            <a:pPr marL="342900" indent="-342900" algn="just">
              <a:buFont typeface="+mj-lt"/>
              <a:buAutoNum type="arabicPeriod"/>
            </a:pPr>
            <a:r>
              <a:rPr lang="id-ID" sz="2400" dirty="0">
                <a:solidFill>
                  <a:schemeClr val="tx1"/>
                </a:solidFill>
                <a:latin typeface="Garamond" panose="02020404030301010803" pitchFamily="18" charset="0"/>
              </a:rPr>
              <a:t>IMPLEMENTASI  SPM TRANTIBUMLINMAS;</a:t>
            </a:r>
          </a:p>
          <a:p>
            <a:pPr marL="342900" indent="-342900" algn="just">
              <a:buFont typeface="+mj-lt"/>
              <a:buAutoNum type="arabicPeriod"/>
            </a:pPr>
            <a:r>
              <a:rPr lang="id-ID" sz="2400" dirty="0">
                <a:solidFill>
                  <a:schemeClr val="tx1"/>
                </a:solidFill>
                <a:latin typeface="Garamond" panose="02020404030301010803" pitchFamily="18" charset="0"/>
              </a:rPr>
              <a:t>PENYELENGGARAN </a:t>
            </a:r>
            <a:r>
              <a:rPr lang="en-US" sz="2400" dirty="0">
                <a:solidFill>
                  <a:schemeClr val="tx1"/>
                </a:solidFill>
                <a:latin typeface="Garamond" panose="02020404030301010803" pitchFamily="18" charset="0"/>
              </a:rPr>
              <a:t>MANAJEMEN BENCANA YANG TEPAT FUNGSI DAN TERINTEGRASI</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PEMENUHAN DAERAH YANG DEFINITIF BATAS DAERAH;</a:t>
            </a:r>
          </a:p>
          <a:p>
            <a:pPr marL="342900" lvl="0" indent="-342900" algn="just">
              <a:buFont typeface="+mj-lt"/>
              <a:buAutoNum type="arabicPeriod"/>
            </a:pPr>
            <a:r>
              <a:rPr lang="id-ID" sz="2400" dirty="0">
                <a:solidFill>
                  <a:schemeClr val="tx1"/>
                </a:solidFill>
                <a:latin typeface="Garamond" panose="02020404030301010803" pitchFamily="18" charset="0"/>
              </a:rPr>
              <a:t>PENYELESAIAN PERSELISIHAN SEGMEN BATAS ANTAR DAERAH.</a:t>
            </a:r>
            <a:endParaRPr lang="en-US" sz="2400" dirty="0">
              <a:solidFill>
                <a:schemeClr val="tx1"/>
              </a:solidFill>
              <a:latin typeface="Garamond" panose="02020404030301010803" pitchFamily="18" charset="0"/>
            </a:endParaRPr>
          </a:p>
        </p:txBody>
      </p:sp>
      <p:sp>
        <p:nvSpPr>
          <p:cNvPr id="13" name="Slide Number Placeholder 4">
            <a:extLst>
              <a:ext uri="{FF2B5EF4-FFF2-40B4-BE49-F238E27FC236}">
                <a16:creationId xmlns:a16="http://schemas.microsoft.com/office/drawing/2014/main" id="{A888A5DC-5F2E-4255-8940-8416C65FD226}"/>
              </a:ext>
            </a:extLst>
          </p:cNvPr>
          <p:cNvSpPr txBox="1">
            <a:spLocks/>
          </p:cNvSpPr>
          <p:nvPr/>
        </p:nvSpPr>
        <p:spPr>
          <a:xfrm>
            <a:off x="11136086" y="603510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19</a:t>
            </a:fld>
            <a:endParaRPr lang="id-ID" altLang="en-US"/>
          </a:p>
        </p:txBody>
      </p:sp>
    </p:spTree>
    <p:extLst>
      <p:ext uri="{BB962C8B-B14F-4D97-AF65-F5344CB8AC3E}">
        <p14:creationId xmlns:p14="http://schemas.microsoft.com/office/powerpoint/2010/main" val="1040900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txBox="1">
            <a:spLocks noGrp="1"/>
          </p:cNvSpPr>
          <p:nvPr>
            <p:ph type="title"/>
          </p:nvPr>
        </p:nvSpPr>
        <p:spPr>
          <a:xfrm>
            <a:off x="0" y="158680"/>
            <a:ext cx="12192000" cy="1179200"/>
          </a:xfrm>
          <a:prstGeom prst="rect">
            <a:avLst/>
          </a:prstGeom>
          <a:noFill/>
          <a:ln>
            <a:noFill/>
          </a:ln>
        </p:spPr>
        <p:txBody>
          <a:bodyPr spcFirstLastPara="1" vert="horz" wrap="square" lIns="121900" tIns="60933" rIns="121900" bIns="60933" rtlCol="0" anchor="ctr" anchorCtr="0">
            <a:noAutofit/>
          </a:bodyPr>
          <a:lstStyle/>
          <a:p>
            <a:pPr lvl="0"/>
            <a:r>
              <a:rPr lang="id-ID" sz="2667" dirty="0"/>
              <a:t>ARAH</a:t>
            </a:r>
            <a:r>
              <a:rPr lang="en-ID" sz="2667" dirty="0"/>
              <a:t> SASARAN KINERJA STRATEGIS </a:t>
            </a:r>
            <a:r>
              <a:rPr lang="id-ID" sz="2667" dirty="0"/>
              <a:t>DITJEN BINA ADMINISTRASI KEWILAYAHAN TAHUN 2020-2024 </a:t>
            </a:r>
          </a:p>
        </p:txBody>
      </p:sp>
      <p:grpSp>
        <p:nvGrpSpPr>
          <p:cNvPr id="203" name="Shape 203"/>
          <p:cNvGrpSpPr/>
          <p:nvPr/>
        </p:nvGrpSpPr>
        <p:grpSpPr>
          <a:xfrm>
            <a:off x="7620000" y="2615257"/>
            <a:ext cx="1219200" cy="1219200"/>
            <a:chOff x="3802348" y="1197114"/>
            <a:chExt cx="914400" cy="914400"/>
          </a:xfrm>
        </p:grpSpPr>
        <p:sp>
          <p:nvSpPr>
            <p:cNvPr id="204" name="Shape 204"/>
            <p:cNvSpPr/>
            <p:nvPr/>
          </p:nvSpPr>
          <p:spPr>
            <a:xfrm>
              <a:off x="3802348" y="1197114"/>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5" name="Shape 205"/>
            <p:cNvSpPr txBox="1"/>
            <p:nvPr/>
          </p:nvSpPr>
          <p:spPr>
            <a:xfrm>
              <a:off x="3966840" y="1392704"/>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01</a:t>
              </a:r>
              <a:endParaRPr sz="3733" b="1" dirty="0">
                <a:solidFill>
                  <a:schemeClr val="dk1"/>
                </a:solidFill>
                <a:latin typeface="Arial"/>
                <a:ea typeface="Arial"/>
                <a:cs typeface="Arial"/>
                <a:sym typeface="Arial"/>
              </a:endParaRPr>
            </a:p>
          </p:txBody>
        </p:sp>
      </p:grpSp>
      <p:grpSp>
        <p:nvGrpSpPr>
          <p:cNvPr id="206" name="Shape 206"/>
          <p:cNvGrpSpPr/>
          <p:nvPr/>
        </p:nvGrpSpPr>
        <p:grpSpPr>
          <a:xfrm>
            <a:off x="3647016" y="4462360"/>
            <a:ext cx="1219200" cy="1219200"/>
            <a:chOff x="4427253" y="1808738"/>
            <a:chExt cx="914400" cy="914400"/>
          </a:xfrm>
        </p:grpSpPr>
        <p:sp>
          <p:nvSpPr>
            <p:cNvPr id="207" name="Shape 207"/>
            <p:cNvSpPr/>
            <p:nvPr/>
          </p:nvSpPr>
          <p:spPr>
            <a:xfrm>
              <a:off x="4427253" y="1808738"/>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8" name="Shape 208"/>
            <p:cNvSpPr txBox="1"/>
            <p:nvPr/>
          </p:nvSpPr>
          <p:spPr>
            <a:xfrm>
              <a:off x="4591745" y="2004328"/>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02</a:t>
              </a:r>
              <a:endParaRPr sz="3733" b="1" dirty="0">
                <a:solidFill>
                  <a:schemeClr val="dk1"/>
                </a:solidFill>
                <a:latin typeface="Arial"/>
                <a:ea typeface="Arial"/>
                <a:cs typeface="Arial"/>
                <a:sym typeface="Arial"/>
              </a:endParaRPr>
            </a:p>
          </p:txBody>
        </p:sp>
      </p:grpSp>
      <p:pic>
        <p:nvPicPr>
          <p:cNvPr id="47" name="Picture 46"/>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7924801" y="5202981"/>
            <a:ext cx="4277783" cy="1680419"/>
          </a:xfrm>
          <a:prstGeom prst="rect">
            <a:avLst/>
          </a:prstGeom>
        </p:spPr>
      </p:pic>
      <p:sp>
        <p:nvSpPr>
          <p:cNvPr id="2" name="Rectangle 1">
            <a:extLst>
              <a:ext uri="{FF2B5EF4-FFF2-40B4-BE49-F238E27FC236}">
                <a16:creationId xmlns:a16="http://schemas.microsoft.com/office/drawing/2014/main" id="{AE882272-49B2-4D4F-AD95-64F8BFBD452A}"/>
              </a:ext>
            </a:extLst>
          </p:cNvPr>
          <p:cNvSpPr/>
          <p:nvPr/>
        </p:nvSpPr>
        <p:spPr>
          <a:xfrm>
            <a:off x="914400" y="1046077"/>
            <a:ext cx="12081933" cy="307777"/>
          </a:xfrm>
          <a:prstGeom prst="rect">
            <a:avLst/>
          </a:prstGeom>
        </p:spPr>
        <p:txBody>
          <a:bodyPr wrap="square">
            <a:spAutoFit/>
          </a:bodyPr>
          <a:lstStyle/>
          <a:p>
            <a:pPr algn="just"/>
            <a:r>
              <a:rPr lang="id-ID" sz="1400" dirty="0">
                <a:latin typeface="Tahoma" panose="020B0604030504040204" pitchFamily="34" charset="0"/>
                <a:ea typeface="Times New Roman" panose="02020603050405020304" pitchFamily="18" charset="0"/>
              </a:rPr>
              <a:t>Sesuai dengan hasil evaluasi kelembagaan </a:t>
            </a:r>
            <a:r>
              <a:rPr lang="id-ID" sz="1400" i="1" dirty="0">
                <a:latin typeface="Tahoma" panose="020B0604030504040204" pitchFamily="34" charset="0"/>
                <a:ea typeface="Times New Roman" panose="02020603050405020304" pitchFamily="18" charset="0"/>
              </a:rPr>
              <a:t>Ditjen Bina Administrasi Kewilayahan Kemendagri </a:t>
            </a:r>
            <a:r>
              <a:rPr lang="id-ID" sz="1400" dirty="0">
                <a:latin typeface="Tahoma" panose="020B0604030504040204" pitchFamily="34" charset="0"/>
                <a:ea typeface="Times New Roman" panose="02020603050405020304" pitchFamily="18" charset="0"/>
              </a:rPr>
              <a:t>oleh Tim Kementerian PAN dan RB </a:t>
            </a:r>
            <a:endParaRPr lang="id-ID" sz="1400" dirty="0"/>
          </a:p>
        </p:txBody>
      </p:sp>
      <p:sp>
        <p:nvSpPr>
          <p:cNvPr id="3" name="Rectangle 2">
            <a:extLst>
              <a:ext uri="{FF2B5EF4-FFF2-40B4-BE49-F238E27FC236}">
                <a16:creationId xmlns:a16="http://schemas.microsoft.com/office/drawing/2014/main" id="{8C739E22-1DBB-41CA-8948-5F1BDDC7C3E3}"/>
              </a:ext>
            </a:extLst>
          </p:cNvPr>
          <p:cNvSpPr/>
          <p:nvPr/>
        </p:nvSpPr>
        <p:spPr>
          <a:xfrm>
            <a:off x="1428750" y="2790754"/>
            <a:ext cx="6178551" cy="913199"/>
          </a:xfrm>
          <a:prstGeom prst="rect">
            <a:avLst/>
          </a:prstGeom>
        </p:spPr>
        <p:txBody>
          <a:bodyPr wrap="square">
            <a:spAutoFit/>
          </a:bodyPr>
          <a:lstStyle/>
          <a:p>
            <a:pPr algn="just"/>
            <a:r>
              <a:rPr lang="id-ID" sz="2667" dirty="0">
                <a:latin typeface="Adobe Garamond Pro Bold" panose="02020702060506020403" pitchFamily="18" charset="0"/>
                <a:ea typeface="Times New Roman" panose="02020603050405020304" pitchFamily="18" charset="0"/>
              </a:rPr>
              <a:t>Terwujudnya Tata Kelola Penyelenggaraan Kewilayahan </a:t>
            </a:r>
            <a:endParaRPr lang="id-ID" sz="2667" dirty="0">
              <a:latin typeface="Adobe Garamond Pro Bold" panose="02020702060506020403" pitchFamily="18" charset="0"/>
            </a:endParaRPr>
          </a:p>
        </p:txBody>
      </p:sp>
      <p:sp>
        <p:nvSpPr>
          <p:cNvPr id="4" name="Rectangle 3">
            <a:extLst>
              <a:ext uri="{FF2B5EF4-FFF2-40B4-BE49-F238E27FC236}">
                <a16:creationId xmlns:a16="http://schemas.microsoft.com/office/drawing/2014/main" id="{7A8B142C-5268-4563-ADC3-27BD81D3E9C1}"/>
              </a:ext>
            </a:extLst>
          </p:cNvPr>
          <p:cNvSpPr/>
          <p:nvPr/>
        </p:nvSpPr>
        <p:spPr>
          <a:xfrm>
            <a:off x="4866216" y="4668761"/>
            <a:ext cx="6096000" cy="913199"/>
          </a:xfrm>
          <a:prstGeom prst="rect">
            <a:avLst/>
          </a:prstGeom>
        </p:spPr>
        <p:txBody>
          <a:bodyPr>
            <a:spAutoFit/>
          </a:bodyPr>
          <a:lstStyle/>
          <a:p>
            <a:pPr algn="just"/>
            <a:r>
              <a:rPr lang="id-ID" sz="2667" dirty="0">
                <a:latin typeface="Adobe Garamond Pro Bold" panose="02020702060506020403" pitchFamily="18" charset="0"/>
              </a:rPr>
              <a:t>Terciptanya Ketenteraman, Ketertiban Umum dan Perlindungan Masyarakat</a:t>
            </a:r>
          </a:p>
        </p:txBody>
      </p:sp>
      <p:sp>
        <p:nvSpPr>
          <p:cNvPr id="30" name="Freeform 3">
            <a:extLst>
              <a:ext uri="{FF2B5EF4-FFF2-40B4-BE49-F238E27FC236}">
                <a16:creationId xmlns:a16="http://schemas.microsoft.com/office/drawing/2014/main" id="{E793D1D2-D9FA-44BB-B14D-CCCB324754BF}"/>
              </a:ext>
            </a:extLst>
          </p:cNvPr>
          <p:cNvSpPr>
            <a:spLocks noEditPoints="1"/>
          </p:cNvSpPr>
          <p:nvPr/>
        </p:nvSpPr>
        <p:spPr bwMode="gray">
          <a:xfrm rot="692403">
            <a:off x="-517417" y="2134295"/>
            <a:ext cx="4635777" cy="2878696"/>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chemeClr val="accent5"/>
          </a:solidFill>
          <a:ln>
            <a:noFill/>
          </a:ln>
          <a:effectLst>
            <a:outerShdw dist="206741" dir="8249373" algn="ctr" rotWithShape="0">
              <a:schemeClr val="bg2">
                <a:alpha val="50000"/>
              </a:schemeClr>
            </a:outerShdw>
          </a:effectLst>
        </p:spPr>
        <p:txBody>
          <a:bodyPr/>
          <a:lstStyle/>
          <a:p>
            <a:endParaRPr lang="en-US" sz="2400"/>
          </a:p>
        </p:txBody>
      </p:sp>
      <p:sp>
        <p:nvSpPr>
          <p:cNvPr id="5" name="Rectangle 4">
            <a:extLst>
              <a:ext uri="{FF2B5EF4-FFF2-40B4-BE49-F238E27FC236}">
                <a16:creationId xmlns:a16="http://schemas.microsoft.com/office/drawing/2014/main" id="{84CE0673-7174-4DEB-B6A6-363C149FF0A2}"/>
              </a:ext>
            </a:extLst>
          </p:cNvPr>
          <p:cNvSpPr/>
          <p:nvPr/>
        </p:nvSpPr>
        <p:spPr>
          <a:xfrm>
            <a:off x="1117600" y="1639023"/>
            <a:ext cx="10566400" cy="461665"/>
          </a:xfrm>
          <a:prstGeom prst="rect">
            <a:avLst/>
          </a:prstGeom>
        </p:spPr>
        <p:txBody>
          <a:bodyPr wrap="square">
            <a:spAutoFit/>
          </a:bodyPr>
          <a:lstStyle/>
          <a:p>
            <a:pPr algn="ctr"/>
            <a:r>
              <a:rPr lang="id-ID" sz="2400" b="1" dirty="0">
                <a:solidFill>
                  <a:srgbClr val="FF0000"/>
                </a:solidFill>
                <a:effectLst>
                  <a:outerShdw blurRad="38100" dist="38100" dir="2700000" algn="tl">
                    <a:srgbClr val="000000">
                      <a:alpha val="43137"/>
                    </a:srgbClr>
                  </a:outerShdw>
                </a:effectLst>
                <a:latin typeface="Trebuchet MS" panose="020B0603020202020204" pitchFamily="34" charset="0"/>
              </a:rPr>
              <a:t>KUALITAS PENYELENGGARAAN TRANTIBUMLINMAS DAN KEWILAYAHAN</a:t>
            </a:r>
          </a:p>
        </p:txBody>
      </p:sp>
      <mc:AlternateContent xmlns:mc="http://schemas.openxmlformats.org/markup-compatibility/2006" xmlns:am3d="http://schemas.microsoft.com/office/drawing/2017/model3d">
        <mc:Choice Requires="am3d">
          <p:graphicFrame>
            <p:nvGraphicFramePr>
              <p:cNvPr id="35" name="3D Model 34">
                <a:extLst>
                  <a:ext uri="{FF2B5EF4-FFF2-40B4-BE49-F238E27FC236}">
                    <a16:creationId xmlns:a16="http://schemas.microsoft.com/office/drawing/2014/main" id="{3447F34D-181D-4C1F-8E1D-C89C61364703}"/>
                  </a:ext>
                </a:extLst>
              </p:cNvPr>
              <p:cNvGraphicFramePr>
                <a:graphicFrameLocks noChangeAspect="1"/>
              </p:cNvGraphicFramePr>
              <p:nvPr/>
            </p:nvGraphicFramePr>
            <p:xfrm>
              <a:off x="9588407" y="2186913"/>
              <a:ext cx="3172717" cy="4193740"/>
            </p:xfrm>
            <a:graphic>
              <a:graphicData uri="http://schemas.microsoft.com/office/drawing/2017/model3d">
                <am3d:model3d r:embed="rId5">
                  <am3d:spPr>
                    <a:xfrm>
                      <a:off x="0" y="0"/>
                      <a:ext cx="3172717" cy="4193740"/>
                    </a:xfrm>
                    <a:prstGeom prst="rect">
                      <a:avLst/>
                    </a:prstGeom>
                  </am3d:spPr>
                  <am3d:camera>
                    <am3d:pos x="0" y="0" z="62561254"/>
                    <am3d:up dx="0" dy="36000000" dz="0"/>
                    <am3d:lookAt x="0" y="0" z="0"/>
                    <am3d:perspective fov="2700000"/>
                  </am3d:camera>
                  <am3d:trans>
                    <am3d:meterPerModelUnit n="688" d="1000000"/>
                    <am3d:preTrans dx="-7361789" dy="-17590808" dz="-2232080"/>
                    <am3d:scale>
                      <am3d:sx n="1000000" d="1000000"/>
                      <am3d:sy n="1000000" d="1000000"/>
                      <am3d:sz n="1000000" d="1000000"/>
                    </am3d:scale>
                    <am3d:rot ax="16200000" ay="18000000" az="5400000"/>
                    <am3d:postTrans dx="0" dy="0" dz="0"/>
                  </am3d:trans>
                  <am3d:raster rName="Office3DRenderer" rVer="16.0.8326">
                    <am3d:blip r:embed="rId6"/>
                  </am3d:raster>
                  <am3d:objViewport viewportSz="476805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35" name="3D Model 34">
                <a:extLst>
                  <a:ext uri="{FF2B5EF4-FFF2-40B4-BE49-F238E27FC236}">
                    <a16:creationId xmlns:a16="http://schemas.microsoft.com/office/drawing/2014/main" id="{3447F34D-181D-4C1F-8E1D-C89C61364703}"/>
                  </a:ext>
                </a:extLst>
              </p:cNvPr>
              <p:cNvPicPr>
                <a:picLocks noGrp="1" noRot="1" noChangeAspect="1" noMove="1" noResize="1" noEditPoints="1" noAdjustHandles="1" noChangeArrowheads="1" noChangeShapeType="1" noCrop="1"/>
              </p:cNvPicPr>
              <p:nvPr/>
            </p:nvPicPr>
            <p:blipFill>
              <a:blip r:embed="rId7"/>
              <a:stretch>
                <a:fillRect/>
              </a:stretch>
            </p:blipFill>
            <p:spPr>
              <a:xfrm>
                <a:off x="9588407" y="2186913"/>
                <a:ext cx="3172717" cy="4193740"/>
              </a:xfrm>
              <a:prstGeom prst="rect">
                <a:avLst/>
              </a:prstGeom>
            </p:spPr>
          </p:pic>
        </mc:Fallback>
      </mc:AlternateContent>
      <p:grpSp>
        <p:nvGrpSpPr>
          <p:cNvPr id="37" name="Group 36">
            <a:extLst>
              <a:ext uri="{FF2B5EF4-FFF2-40B4-BE49-F238E27FC236}">
                <a16:creationId xmlns:a16="http://schemas.microsoft.com/office/drawing/2014/main" id="{D0F8D43D-8ABB-4355-A53B-20F7122C2408}"/>
              </a:ext>
            </a:extLst>
          </p:cNvPr>
          <p:cNvGrpSpPr/>
          <p:nvPr/>
        </p:nvGrpSpPr>
        <p:grpSpPr>
          <a:xfrm>
            <a:off x="-5399" y="6381339"/>
            <a:ext cx="6295713" cy="448565"/>
            <a:chOff x="-644939" y="6369634"/>
            <a:chExt cx="3763839" cy="335966"/>
          </a:xfrm>
          <a:solidFill>
            <a:srgbClr val="C00000"/>
          </a:solidFill>
        </p:grpSpPr>
        <p:sp>
          <p:nvSpPr>
            <p:cNvPr id="38" name="Rectangle 37">
              <a:extLst>
                <a:ext uri="{FF2B5EF4-FFF2-40B4-BE49-F238E27FC236}">
                  <a16:creationId xmlns:a16="http://schemas.microsoft.com/office/drawing/2014/main" id="{F29204CA-28F7-4995-972D-ADE63B5E0A9C}"/>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39" name="Right Triangle 38">
              <a:extLst>
                <a:ext uri="{FF2B5EF4-FFF2-40B4-BE49-F238E27FC236}">
                  <a16:creationId xmlns:a16="http://schemas.microsoft.com/office/drawing/2014/main" id="{D681CBBA-3B86-433E-B2AB-EA3E6B6D27B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42" name="TextBox 41">
            <a:extLst>
              <a:ext uri="{FF2B5EF4-FFF2-40B4-BE49-F238E27FC236}">
                <a16:creationId xmlns:a16="http://schemas.microsoft.com/office/drawing/2014/main" id="{D8508BFD-C929-41D3-8DF3-FE0E0ACEA833}"/>
              </a:ext>
            </a:extLst>
          </p:cNvPr>
          <p:cNvSpPr txBox="1"/>
          <p:nvPr/>
        </p:nvSpPr>
        <p:spPr>
          <a:xfrm>
            <a:off x="6778877" y="6380349"/>
            <a:ext cx="2669923" cy="420564"/>
          </a:xfrm>
          <a:prstGeom prst="rect">
            <a:avLst/>
          </a:prstGeom>
          <a:noFill/>
        </p:spPr>
        <p:txBody>
          <a:bodyPr wrap="square" rtlCol="0">
            <a:spAutoFit/>
          </a:bodyPr>
          <a:lstStyle/>
          <a:p>
            <a:r>
              <a:rPr lang="id-ID" sz="2133" dirty="0"/>
              <a:t>@ditjenbinaadwil</a:t>
            </a:r>
          </a:p>
        </p:txBody>
      </p:sp>
      <p:pic>
        <p:nvPicPr>
          <p:cNvPr id="43" name="Picture 8" descr="Hasil gambar untuk logo instagram">
            <a:extLst>
              <a:ext uri="{FF2B5EF4-FFF2-40B4-BE49-F238E27FC236}">
                <a16:creationId xmlns:a16="http://schemas.microsoft.com/office/drawing/2014/main" id="{82F7990D-36E0-43B1-A03E-A02637D6175F}"/>
              </a:ext>
            </a:extLst>
          </p:cNvPr>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21" name="Slide Number Placeholder 4">
            <a:extLst>
              <a:ext uri="{FF2B5EF4-FFF2-40B4-BE49-F238E27FC236}">
                <a16:creationId xmlns:a16="http://schemas.microsoft.com/office/drawing/2014/main" id="{2EACB5BA-59BB-4CDB-AE87-43DA7179F769}"/>
              </a:ext>
            </a:extLst>
          </p:cNvPr>
          <p:cNvSpPr txBox="1">
            <a:spLocks/>
          </p:cNvSpPr>
          <p:nvPr/>
        </p:nvSpPr>
        <p:spPr>
          <a:xfrm>
            <a:off x="11476701" y="63536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20</a:t>
            </a:fld>
            <a:endParaRPr lang="id-ID"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4" name="円/楕円 20">
            <a:extLst>
              <a:ext uri="{FF2B5EF4-FFF2-40B4-BE49-F238E27FC236}">
                <a16:creationId xmlns:a16="http://schemas.microsoft.com/office/drawing/2014/main" id="{65CDC426-6F64-4BEA-AB97-51F9EDBE7D40}"/>
              </a:ext>
            </a:extLst>
          </p:cNvPr>
          <p:cNvSpPr/>
          <p:nvPr/>
        </p:nvSpPr>
        <p:spPr>
          <a:xfrm>
            <a:off x="9864659" y="4826142"/>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102" name="Shape 1102"/>
          <p:cNvSpPr txBox="1">
            <a:spLocks noGrp="1"/>
          </p:cNvSpPr>
          <p:nvPr>
            <p:ph type="title"/>
          </p:nvPr>
        </p:nvSpPr>
        <p:spPr>
          <a:xfrm>
            <a:off x="794526" y="-178729"/>
            <a:ext cx="11438133" cy="779700"/>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667" dirty="0">
                <a:solidFill>
                  <a:srgbClr val="E54632"/>
                </a:solidFill>
              </a:rPr>
              <a:t>I</a:t>
            </a:r>
            <a:r>
              <a:rPr lang="id-ID" sz="2400" dirty="0">
                <a:solidFill>
                  <a:srgbClr val="E54632"/>
                </a:solidFill>
              </a:rPr>
              <a:t>SU </a:t>
            </a:r>
            <a:r>
              <a:rPr lang="id-ID" sz="2400" dirty="0">
                <a:solidFill>
                  <a:srgbClr val="595959"/>
                </a:solidFill>
              </a:rPr>
              <a:t>STRATEGIS </a:t>
            </a:r>
            <a:r>
              <a:rPr lang="id-ID" sz="2133" dirty="0">
                <a:latin typeface="+mj-lt"/>
                <a:cs typeface="Arial" pitchFamily="34" charset="0"/>
              </a:rPr>
              <a:t>BIDANG PEMBINAAN ADMINISTRASI KEWILAYAHAN 2020-2024</a:t>
            </a:r>
            <a:endParaRPr lang="id-ID" sz="3200" dirty="0"/>
          </a:p>
        </p:txBody>
      </p:sp>
      <p:sp>
        <p:nvSpPr>
          <p:cNvPr id="1130" name="Shape 1130"/>
          <p:cNvSpPr/>
          <p:nvPr/>
        </p:nvSpPr>
        <p:spPr>
          <a:xfrm>
            <a:off x="8519969" y="2242024"/>
            <a:ext cx="434000" cy="437600"/>
          </a:xfrm>
          <a:custGeom>
            <a:avLst/>
            <a:gdLst/>
            <a:ahLst/>
            <a:cxnLst/>
            <a:rect l="0" t="0" r="0" b="0"/>
            <a:pathLst>
              <a:path w="120000" h="120000" extrusionOk="0">
                <a:moveTo>
                  <a:pt x="65274" y="39473"/>
                </a:moveTo>
                <a:cubicBezTo>
                  <a:pt x="53599" y="36371"/>
                  <a:pt x="41599" y="43242"/>
                  <a:pt x="38470" y="54820"/>
                </a:cubicBezTo>
                <a:cubicBezTo>
                  <a:pt x="35342" y="66398"/>
                  <a:pt x="42270" y="78299"/>
                  <a:pt x="53945" y="81402"/>
                </a:cubicBezTo>
                <a:cubicBezTo>
                  <a:pt x="65620" y="84504"/>
                  <a:pt x="77621" y="77633"/>
                  <a:pt x="80749" y="66055"/>
                </a:cubicBezTo>
                <a:cubicBezTo>
                  <a:pt x="83877" y="54477"/>
                  <a:pt x="76949" y="42576"/>
                  <a:pt x="65274" y="39473"/>
                </a:cubicBezTo>
                <a:close/>
                <a:moveTo>
                  <a:pt x="69168" y="25060"/>
                </a:moveTo>
                <a:cubicBezTo>
                  <a:pt x="88870" y="30296"/>
                  <a:pt x="100561" y="50379"/>
                  <a:pt x="95282" y="69917"/>
                </a:cubicBezTo>
                <a:cubicBezTo>
                  <a:pt x="90003" y="89455"/>
                  <a:pt x="69753" y="101050"/>
                  <a:pt x="50051" y="95815"/>
                </a:cubicBezTo>
                <a:cubicBezTo>
                  <a:pt x="30350" y="90579"/>
                  <a:pt x="18658" y="70496"/>
                  <a:pt x="23937" y="50958"/>
                </a:cubicBezTo>
                <a:cubicBezTo>
                  <a:pt x="29216" y="31420"/>
                  <a:pt x="49467" y="19825"/>
                  <a:pt x="69168" y="25060"/>
                </a:cubicBezTo>
                <a:close/>
                <a:moveTo>
                  <a:pt x="70584" y="19819"/>
                </a:moveTo>
                <a:cubicBezTo>
                  <a:pt x="47964" y="13808"/>
                  <a:pt x="24713" y="27121"/>
                  <a:pt x="18652" y="49554"/>
                </a:cubicBezTo>
                <a:cubicBezTo>
                  <a:pt x="12591" y="71987"/>
                  <a:pt x="26015" y="95045"/>
                  <a:pt x="48635" y="101056"/>
                </a:cubicBezTo>
                <a:cubicBezTo>
                  <a:pt x="71255" y="107067"/>
                  <a:pt x="94506" y="93754"/>
                  <a:pt x="100567" y="71321"/>
                </a:cubicBezTo>
                <a:cubicBezTo>
                  <a:pt x="106628" y="48888"/>
                  <a:pt x="93204" y="25830"/>
                  <a:pt x="70584" y="19819"/>
                </a:cubicBezTo>
                <a:close/>
                <a:moveTo>
                  <a:pt x="120000" y="28418"/>
                </a:moveTo>
                <a:lnTo>
                  <a:pt x="119819" y="29085"/>
                </a:lnTo>
                <a:lnTo>
                  <a:pt x="119636" y="28804"/>
                </a:lnTo>
                <a:close/>
                <a:moveTo>
                  <a:pt x="84120" y="4683"/>
                </a:moveTo>
                <a:lnTo>
                  <a:pt x="83867" y="19572"/>
                </a:lnTo>
                <a:lnTo>
                  <a:pt x="83406" y="19449"/>
                </a:lnTo>
                <a:cubicBezTo>
                  <a:pt x="87163" y="21546"/>
                  <a:pt x="90559" y="24117"/>
                  <a:pt x="93431" y="27166"/>
                </a:cubicBezTo>
                <a:lnTo>
                  <a:pt x="106796" y="23870"/>
                </a:lnTo>
                <a:lnTo>
                  <a:pt x="115363" y="39849"/>
                </a:lnTo>
                <a:lnTo>
                  <a:pt x="105840" y="48364"/>
                </a:lnTo>
                <a:cubicBezTo>
                  <a:pt x="107034" y="52676"/>
                  <a:pt x="107596" y="57191"/>
                  <a:pt x="107394" y="61781"/>
                </a:cubicBezTo>
                <a:lnTo>
                  <a:pt x="119289" y="68330"/>
                </a:lnTo>
                <a:lnTo>
                  <a:pt x="114566" y="85810"/>
                </a:lnTo>
                <a:lnTo>
                  <a:pt x="100132" y="85570"/>
                </a:lnTo>
                <a:cubicBezTo>
                  <a:pt x="98307" y="88594"/>
                  <a:pt x="96096" y="91321"/>
                  <a:pt x="93619" y="93756"/>
                </a:cubicBezTo>
                <a:lnTo>
                  <a:pt x="98359" y="106025"/>
                </a:lnTo>
                <a:lnTo>
                  <a:pt x="83411" y="116405"/>
                </a:lnTo>
                <a:lnTo>
                  <a:pt x="72073" y="106643"/>
                </a:lnTo>
                <a:lnTo>
                  <a:pt x="73453" y="105685"/>
                </a:lnTo>
                <a:cubicBezTo>
                  <a:pt x="69110" y="107079"/>
                  <a:pt x="64517" y="107749"/>
                  <a:pt x="59835" y="107723"/>
                </a:cubicBezTo>
                <a:lnTo>
                  <a:pt x="52963" y="119999"/>
                </a:lnTo>
                <a:lnTo>
                  <a:pt x="35336" y="115316"/>
                </a:lnTo>
                <a:lnTo>
                  <a:pt x="35574" y="101277"/>
                </a:lnTo>
                <a:cubicBezTo>
                  <a:pt x="31839" y="99165"/>
                  <a:pt x="28466" y="96583"/>
                  <a:pt x="25614" y="93529"/>
                </a:cubicBezTo>
                <a:lnTo>
                  <a:pt x="25843" y="94015"/>
                </a:lnTo>
                <a:lnTo>
                  <a:pt x="11102" y="96847"/>
                </a:lnTo>
                <a:lnTo>
                  <a:pt x="3390" y="80445"/>
                </a:lnTo>
                <a:lnTo>
                  <a:pt x="13359" y="72429"/>
                </a:lnTo>
                <a:cubicBezTo>
                  <a:pt x="12295" y="68561"/>
                  <a:pt x="11739" y="64530"/>
                  <a:pt x="11738" y="60428"/>
                </a:cubicBezTo>
                <a:lnTo>
                  <a:pt x="0" y="53965"/>
                </a:lnTo>
                <a:lnTo>
                  <a:pt x="4723" y="36484"/>
                </a:lnTo>
                <a:lnTo>
                  <a:pt x="18174" y="36709"/>
                </a:lnTo>
                <a:cubicBezTo>
                  <a:pt x="19999" y="33515"/>
                  <a:pt x="22203" y="30603"/>
                  <a:pt x="24696" y="27997"/>
                </a:cubicBezTo>
                <a:lnTo>
                  <a:pt x="20190" y="14215"/>
                </a:lnTo>
                <a:lnTo>
                  <a:pt x="35666" y="4625"/>
                </a:lnTo>
                <a:lnTo>
                  <a:pt x="46473" y="14962"/>
                </a:lnTo>
                <a:lnTo>
                  <a:pt x="46365" y="15030"/>
                </a:lnTo>
                <a:cubicBezTo>
                  <a:pt x="50613" y="13704"/>
                  <a:pt x="55098" y="13091"/>
                  <a:pt x="59667" y="13141"/>
                </a:cubicBezTo>
                <a:lnTo>
                  <a:pt x="59206" y="13018"/>
                </a:lnTo>
                <a:lnTo>
                  <a:pt x="66493" y="0"/>
                </a:ln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1" name="Shape 1131"/>
          <p:cNvSpPr/>
          <p:nvPr/>
        </p:nvSpPr>
        <p:spPr>
          <a:xfrm>
            <a:off x="6219224" y="3255843"/>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2" name="Shape 1132"/>
          <p:cNvSpPr/>
          <p:nvPr/>
        </p:nvSpPr>
        <p:spPr>
          <a:xfrm>
            <a:off x="7556697" y="3296832"/>
            <a:ext cx="462800" cy="272400"/>
          </a:xfrm>
          <a:custGeom>
            <a:avLst/>
            <a:gdLst/>
            <a:ahLst/>
            <a:cxnLst/>
            <a:rect l="0" t="0" r="0" b="0"/>
            <a:pathLst>
              <a:path w="120000" h="120000" extrusionOk="0">
                <a:moveTo>
                  <a:pt x="49325" y="0"/>
                </a:moveTo>
                <a:cubicBezTo>
                  <a:pt x="57674" y="0"/>
                  <a:pt x="65058" y="7019"/>
                  <a:pt x="69179" y="18219"/>
                </a:cubicBezTo>
                <a:cubicBezTo>
                  <a:pt x="71776" y="14188"/>
                  <a:pt x="75252" y="11987"/>
                  <a:pt x="79031" y="11987"/>
                </a:cubicBezTo>
                <a:cubicBezTo>
                  <a:pt x="87238" y="11987"/>
                  <a:pt x="94019" y="22369"/>
                  <a:pt x="94791" y="35895"/>
                </a:cubicBezTo>
                <a:cubicBezTo>
                  <a:pt x="94933" y="35750"/>
                  <a:pt x="95076" y="35747"/>
                  <a:pt x="95220" y="35747"/>
                </a:cubicBezTo>
                <a:cubicBezTo>
                  <a:pt x="108905" y="35747"/>
                  <a:pt x="120000" y="54608"/>
                  <a:pt x="120000" y="77873"/>
                </a:cubicBezTo>
                <a:cubicBezTo>
                  <a:pt x="120000" y="99840"/>
                  <a:pt x="110109" y="117880"/>
                  <a:pt x="97485" y="119805"/>
                </a:cubicBezTo>
                <a:lnTo>
                  <a:pt x="97485" y="120000"/>
                </a:lnTo>
                <a:lnTo>
                  <a:pt x="95220" y="120000"/>
                </a:lnTo>
                <a:lnTo>
                  <a:pt x="27654" y="120000"/>
                </a:lnTo>
                <a:lnTo>
                  <a:pt x="27654" y="119685"/>
                </a:lnTo>
                <a:cubicBezTo>
                  <a:pt x="26712" y="119904"/>
                  <a:pt x="25752" y="120000"/>
                  <a:pt x="24779" y="120000"/>
                </a:cubicBezTo>
                <a:cubicBezTo>
                  <a:pt x="11094" y="120000"/>
                  <a:pt x="0" y="101139"/>
                  <a:pt x="0" y="77873"/>
                </a:cubicBezTo>
                <a:cubicBezTo>
                  <a:pt x="0" y="54608"/>
                  <a:pt x="11094" y="35747"/>
                  <a:pt x="24779" y="35747"/>
                </a:cubicBezTo>
                <a:lnTo>
                  <a:pt x="25282" y="35920"/>
                </a:lnTo>
                <a:cubicBezTo>
                  <a:pt x="26617" y="15537"/>
                  <a:pt x="36904" y="0"/>
                  <a:pt x="49325"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3" name="Shape 1133"/>
          <p:cNvSpPr/>
          <p:nvPr/>
        </p:nvSpPr>
        <p:spPr>
          <a:xfrm>
            <a:off x="3852113" y="4255359"/>
            <a:ext cx="349600" cy="348400"/>
          </a:xfrm>
          <a:custGeom>
            <a:avLst/>
            <a:gdLst/>
            <a:ahLst/>
            <a:cxnLst/>
            <a:rect l="0" t="0" r="0" b="0"/>
            <a:pathLst>
              <a:path w="120000" h="120000" extrusionOk="0">
                <a:moveTo>
                  <a:pt x="26666" y="100217"/>
                </a:moveTo>
                <a:cubicBezTo>
                  <a:pt x="25193" y="100217"/>
                  <a:pt x="24000" y="101415"/>
                  <a:pt x="24000" y="102892"/>
                </a:cubicBezTo>
                <a:cubicBezTo>
                  <a:pt x="24000" y="104369"/>
                  <a:pt x="25193" y="105566"/>
                  <a:pt x="26666" y="105566"/>
                </a:cubicBezTo>
                <a:lnTo>
                  <a:pt x="93333" y="105566"/>
                </a:lnTo>
                <a:cubicBezTo>
                  <a:pt x="94806" y="105566"/>
                  <a:pt x="96000" y="104369"/>
                  <a:pt x="96000" y="102892"/>
                </a:cubicBezTo>
                <a:cubicBezTo>
                  <a:pt x="96000" y="101415"/>
                  <a:pt x="94806" y="100217"/>
                  <a:pt x="93333" y="100217"/>
                </a:cubicBezTo>
                <a:close/>
                <a:moveTo>
                  <a:pt x="26666" y="87913"/>
                </a:moveTo>
                <a:cubicBezTo>
                  <a:pt x="25193" y="87913"/>
                  <a:pt x="24000" y="89111"/>
                  <a:pt x="24000" y="90588"/>
                </a:cubicBezTo>
                <a:cubicBezTo>
                  <a:pt x="24000" y="92065"/>
                  <a:pt x="25193" y="93262"/>
                  <a:pt x="26666" y="93262"/>
                </a:cubicBezTo>
                <a:lnTo>
                  <a:pt x="93333" y="93262"/>
                </a:lnTo>
                <a:cubicBezTo>
                  <a:pt x="94806" y="93262"/>
                  <a:pt x="96000" y="92065"/>
                  <a:pt x="96000" y="90588"/>
                </a:cubicBezTo>
                <a:cubicBezTo>
                  <a:pt x="96000" y="89111"/>
                  <a:pt x="94806" y="87913"/>
                  <a:pt x="93333" y="87913"/>
                </a:cubicBezTo>
                <a:close/>
                <a:moveTo>
                  <a:pt x="26666" y="75609"/>
                </a:moveTo>
                <a:cubicBezTo>
                  <a:pt x="25193" y="75609"/>
                  <a:pt x="24000" y="76806"/>
                  <a:pt x="24000" y="78284"/>
                </a:cubicBezTo>
                <a:cubicBezTo>
                  <a:pt x="24000" y="79761"/>
                  <a:pt x="25193" y="80958"/>
                  <a:pt x="26666" y="80958"/>
                </a:cubicBezTo>
                <a:lnTo>
                  <a:pt x="93333" y="80958"/>
                </a:lnTo>
                <a:cubicBezTo>
                  <a:pt x="94806" y="80958"/>
                  <a:pt x="96000" y="79761"/>
                  <a:pt x="96000" y="78284"/>
                </a:cubicBezTo>
                <a:cubicBezTo>
                  <a:pt x="96000" y="76806"/>
                  <a:pt x="94806" y="75609"/>
                  <a:pt x="93333" y="75609"/>
                </a:cubicBezTo>
                <a:close/>
                <a:moveTo>
                  <a:pt x="26666" y="63305"/>
                </a:moveTo>
                <a:cubicBezTo>
                  <a:pt x="25193" y="63305"/>
                  <a:pt x="24000" y="64502"/>
                  <a:pt x="24000" y="65979"/>
                </a:cubicBezTo>
                <a:cubicBezTo>
                  <a:pt x="24000" y="67457"/>
                  <a:pt x="25193" y="68654"/>
                  <a:pt x="26666" y="68654"/>
                </a:cubicBezTo>
                <a:lnTo>
                  <a:pt x="93333" y="68654"/>
                </a:lnTo>
                <a:cubicBezTo>
                  <a:pt x="94806" y="68654"/>
                  <a:pt x="96000" y="67457"/>
                  <a:pt x="96000" y="65979"/>
                </a:cubicBezTo>
                <a:cubicBezTo>
                  <a:pt x="96000" y="64502"/>
                  <a:pt x="94806" y="63305"/>
                  <a:pt x="93333" y="63305"/>
                </a:cubicBezTo>
                <a:close/>
                <a:moveTo>
                  <a:pt x="26666" y="51001"/>
                </a:moveTo>
                <a:cubicBezTo>
                  <a:pt x="25193" y="51001"/>
                  <a:pt x="24000" y="52198"/>
                  <a:pt x="24000" y="53675"/>
                </a:cubicBezTo>
                <a:cubicBezTo>
                  <a:pt x="24000" y="55152"/>
                  <a:pt x="25193" y="56350"/>
                  <a:pt x="26666" y="56350"/>
                </a:cubicBezTo>
                <a:lnTo>
                  <a:pt x="93333" y="56350"/>
                </a:lnTo>
                <a:cubicBezTo>
                  <a:pt x="94806" y="56350"/>
                  <a:pt x="96000" y="55152"/>
                  <a:pt x="96000" y="53675"/>
                </a:cubicBezTo>
                <a:cubicBezTo>
                  <a:pt x="96000" y="52198"/>
                  <a:pt x="94806" y="51001"/>
                  <a:pt x="93333" y="51001"/>
                </a:cubicBezTo>
                <a:close/>
                <a:moveTo>
                  <a:pt x="26666" y="38697"/>
                </a:moveTo>
                <a:cubicBezTo>
                  <a:pt x="25193" y="38697"/>
                  <a:pt x="24000" y="39894"/>
                  <a:pt x="24000" y="41371"/>
                </a:cubicBezTo>
                <a:cubicBezTo>
                  <a:pt x="24000" y="42848"/>
                  <a:pt x="25193" y="44046"/>
                  <a:pt x="26666" y="44046"/>
                </a:cubicBezTo>
                <a:lnTo>
                  <a:pt x="93333" y="44046"/>
                </a:lnTo>
                <a:cubicBezTo>
                  <a:pt x="94806" y="44046"/>
                  <a:pt x="96000" y="42848"/>
                  <a:pt x="96000" y="41371"/>
                </a:cubicBezTo>
                <a:cubicBezTo>
                  <a:pt x="96000" y="39894"/>
                  <a:pt x="94806" y="38697"/>
                  <a:pt x="93333" y="38697"/>
                </a:cubicBezTo>
                <a:close/>
                <a:moveTo>
                  <a:pt x="0" y="11366"/>
                </a:moveTo>
                <a:lnTo>
                  <a:pt x="6739" y="11366"/>
                </a:lnTo>
                <a:lnTo>
                  <a:pt x="6739" y="17459"/>
                </a:lnTo>
                <a:cubicBezTo>
                  <a:pt x="6739" y="22260"/>
                  <a:pt x="10619" y="26151"/>
                  <a:pt x="15405" y="26151"/>
                </a:cubicBezTo>
                <a:cubicBezTo>
                  <a:pt x="20192" y="26151"/>
                  <a:pt x="24072" y="22260"/>
                  <a:pt x="24072" y="17459"/>
                </a:cubicBezTo>
                <a:lnTo>
                  <a:pt x="24072" y="11366"/>
                </a:lnTo>
                <a:lnTo>
                  <a:pt x="29716" y="11366"/>
                </a:lnTo>
                <a:lnTo>
                  <a:pt x="29716" y="17459"/>
                </a:lnTo>
                <a:cubicBezTo>
                  <a:pt x="29716" y="22260"/>
                  <a:pt x="33597" y="26151"/>
                  <a:pt x="38383" y="26151"/>
                </a:cubicBezTo>
                <a:cubicBezTo>
                  <a:pt x="43170" y="26151"/>
                  <a:pt x="47050" y="22260"/>
                  <a:pt x="47050" y="17459"/>
                </a:cubicBezTo>
                <a:lnTo>
                  <a:pt x="47050" y="11366"/>
                </a:lnTo>
                <a:lnTo>
                  <a:pt x="52694" y="11366"/>
                </a:lnTo>
                <a:lnTo>
                  <a:pt x="52694" y="17459"/>
                </a:lnTo>
                <a:cubicBezTo>
                  <a:pt x="52694" y="22260"/>
                  <a:pt x="56574" y="26151"/>
                  <a:pt x="61361" y="26151"/>
                </a:cubicBezTo>
                <a:cubicBezTo>
                  <a:pt x="66147" y="26151"/>
                  <a:pt x="70028" y="22260"/>
                  <a:pt x="70028" y="17459"/>
                </a:cubicBezTo>
                <a:lnTo>
                  <a:pt x="70028" y="11366"/>
                </a:lnTo>
                <a:lnTo>
                  <a:pt x="75672" y="11366"/>
                </a:lnTo>
                <a:lnTo>
                  <a:pt x="75672" y="17459"/>
                </a:lnTo>
                <a:cubicBezTo>
                  <a:pt x="75672" y="22260"/>
                  <a:pt x="79552" y="26151"/>
                  <a:pt x="84339" y="26151"/>
                </a:cubicBezTo>
                <a:cubicBezTo>
                  <a:pt x="89125" y="26151"/>
                  <a:pt x="93005" y="22260"/>
                  <a:pt x="93005" y="17459"/>
                </a:cubicBezTo>
                <a:lnTo>
                  <a:pt x="93005" y="11366"/>
                </a:lnTo>
                <a:lnTo>
                  <a:pt x="98650" y="11366"/>
                </a:lnTo>
                <a:lnTo>
                  <a:pt x="98650" y="17459"/>
                </a:lnTo>
                <a:cubicBezTo>
                  <a:pt x="98650" y="22259"/>
                  <a:pt x="102530" y="26151"/>
                  <a:pt x="107316" y="26151"/>
                </a:cubicBezTo>
                <a:cubicBezTo>
                  <a:pt x="112103" y="26151"/>
                  <a:pt x="115983" y="22259"/>
                  <a:pt x="115983" y="17459"/>
                </a:cubicBezTo>
                <a:lnTo>
                  <a:pt x="115983" y="11366"/>
                </a:lnTo>
                <a:lnTo>
                  <a:pt x="120000" y="11366"/>
                </a:lnTo>
                <a:lnTo>
                  <a:pt x="120000" y="120000"/>
                </a:lnTo>
                <a:lnTo>
                  <a:pt x="0" y="120000"/>
                </a:lnTo>
                <a:close/>
                <a:moveTo>
                  <a:pt x="15405" y="0"/>
                </a:moveTo>
                <a:cubicBezTo>
                  <a:pt x="17983" y="0"/>
                  <a:pt x="20072" y="2095"/>
                  <a:pt x="20072" y="4680"/>
                </a:cubicBezTo>
                <a:lnTo>
                  <a:pt x="20072" y="18051"/>
                </a:lnTo>
                <a:cubicBezTo>
                  <a:pt x="20072" y="20636"/>
                  <a:pt x="17983" y="22732"/>
                  <a:pt x="15405" y="22732"/>
                </a:cubicBezTo>
                <a:cubicBezTo>
                  <a:pt x="12828" y="22732"/>
                  <a:pt x="10739" y="20636"/>
                  <a:pt x="10739" y="18051"/>
                </a:cubicBezTo>
                <a:lnTo>
                  <a:pt x="10739" y="4680"/>
                </a:lnTo>
                <a:cubicBezTo>
                  <a:pt x="10739" y="2095"/>
                  <a:pt x="12828" y="0"/>
                  <a:pt x="15405" y="0"/>
                </a:cubicBezTo>
                <a:close/>
                <a:moveTo>
                  <a:pt x="38383" y="0"/>
                </a:moveTo>
                <a:cubicBezTo>
                  <a:pt x="40960" y="0"/>
                  <a:pt x="43050" y="2095"/>
                  <a:pt x="43050" y="4680"/>
                </a:cubicBezTo>
                <a:lnTo>
                  <a:pt x="43050" y="18051"/>
                </a:lnTo>
                <a:cubicBezTo>
                  <a:pt x="43050" y="20636"/>
                  <a:pt x="40960" y="22732"/>
                  <a:pt x="38383" y="22732"/>
                </a:cubicBezTo>
                <a:cubicBezTo>
                  <a:pt x="35806" y="22732"/>
                  <a:pt x="33716" y="20636"/>
                  <a:pt x="33716" y="18051"/>
                </a:cubicBezTo>
                <a:lnTo>
                  <a:pt x="33716" y="4680"/>
                </a:lnTo>
                <a:cubicBezTo>
                  <a:pt x="33716" y="2095"/>
                  <a:pt x="35806" y="0"/>
                  <a:pt x="38383" y="0"/>
                </a:cubicBezTo>
                <a:close/>
                <a:moveTo>
                  <a:pt x="61361" y="0"/>
                </a:moveTo>
                <a:cubicBezTo>
                  <a:pt x="63938" y="0"/>
                  <a:pt x="66028" y="2095"/>
                  <a:pt x="66028" y="4680"/>
                </a:cubicBezTo>
                <a:lnTo>
                  <a:pt x="66028" y="18051"/>
                </a:lnTo>
                <a:cubicBezTo>
                  <a:pt x="66028" y="20636"/>
                  <a:pt x="63938" y="22731"/>
                  <a:pt x="61361" y="22731"/>
                </a:cubicBezTo>
                <a:cubicBezTo>
                  <a:pt x="58784" y="22731"/>
                  <a:pt x="56694" y="20636"/>
                  <a:pt x="56694" y="18051"/>
                </a:cubicBezTo>
                <a:lnTo>
                  <a:pt x="56694" y="4680"/>
                </a:lnTo>
                <a:cubicBezTo>
                  <a:pt x="56694" y="2095"/>
                  <a:pt x="58784" y="0"/>
                  <a:pt x="61361" y="0"/>
                </a:cubicBezTo>
                <a:close/>
                <a:moveTo>
                  <a:pt x="84339" y="0"/>
                </a:moveTo>
                <a:cubicBezTo>
                  <a:pt x="86916" y="0"/>
                  <a:pt x="89005" y="2095"/>
                  <a:pt x="89005" y="4680"/>
                </a:cubicBezTo>
                <a:lnTo>
                  <a:pt x="89005" y="18051"/>
                </a:lnTo>
                <a:cubicBezTo>
                  <a:pt x="89005" y="20636"/>
                  <a:pt x="86916" y="22731"/>
                  <a:pt x="84339" y="22731"/>
                </a:cubicBezTo>
                <a:cubicBezTo>
                  <a:pt x="81761" y="22731"/>
                  <a:pt x="79672" y="20636"/>
                  <a:pt x="79672" y="18051"/>
                </a:cubicBezTo>
                <a:lnTo>
                  <a:pt x="79672" y="4680"/>
                </a:lnTo>
                <a:cubicBezTo>
                  <a:pt x="79672" y="2095"/>
                  <a:pt x="81761" y="0"/>
                  <a:pt x="84339" y="0"/>
                </a:cubicBezTo>
                <a:close/>
                <a:moveTo>
                  <a:pt x="107316" y="0"/>
                </a:moveTo>
                <a:cubicBezTo>
                  <a:pt x="109894" y="0"/>
                  <a:pt x="111983" y="2095"/>
                  <a:pt x="111983" y="4680"/>
                </a:cubicBezTo>
                <a:lnTo>
                  <a:pt x="111983" y="18051"/>
                </a:lnTo>
                <a:cubicBezTo>
                  <a:pt x="111983" y="20636"/>
                  <a:pt x="109894" y="22731"/>
                  <a:pt x="107316" y="22731"/>
                </a:cubicBezTo>
                <a:cubicBezTo>
                  <a:pt x="104739" y="22731"/>
                  <a:pt x="102650" y="20636"/>
                  <a:pt x="102650" y="18051"/>
                </a:cubicBezTo>
                <a:lnTo>
                  <a:pt x="102650" y="4680"/>
                </a:lnTo>
                <a:cubicBezTo>
                  <a:pt x="102650" y="2095"/>
                  <a:pt x="104739" y="0"/>
                  <a:pt x="107316"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6" name="Shape 1131"/>
          <p:cNvSpPr/>
          <p:nvPr/>
        </p:nvSpPr>
        <p:spPr>
          <a:xfrm>
            <a:off x="5248091" y="4227765"/>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 name="Rectangle 1">
            <a:extLst>
              <a:ext uri="{FF2B5EF4-FFF2-40B4-BE49-F238E27FC236}">
                <a16:creationId xmlns:a16="http://schemas.microsoft.com/office/drawing/2014/main" id="{1041C882-BB8C-4704-830D-793A47C622B1}"/>
              </a:ext>
            </a:extLst>
          </p:cNvPr>
          <p:cNvSpPr/>
          <p:nvPr/>
        </p:nvSpPr>
        <p:spPr>
          <a:xfrm>
            <a:off x="978998" y="702899"/>
            <a:ext cx="10644567" cy="461665"/>
          </a:xfrm>
          <a:prstGeom prst="rect">
            <a:avLst/>
          </a:prstGeom>
        </p:spPr>
        <p:txBody>
          <a:bodyPr wrap="square">
            <a:spAutoFit/>
          </a:bodyPr>
          <a:lstStyle/>
          <a:p>
            <a:r>
              <a:rPr lang="en-US" sz="2133" dirty="0">
                <a:solidFill>
                  <a:schemeClr val="accent3"/>
                </a:solidFill>
                <a:latin typeface="Century Gothic" panose="020B0502020202020204" pitchFamily="34" charset="0"/>
              </a:rPr>
              <a:t>P</a:t>
            </a:r>
            <a:r>
              <a:rPr lang="id-ID" sz="2133" dirty="0">
                <a:solidFill>
                  <a:schemeClr val="accent3"/>
                </a:solidFill>
                <a:latin typeface="Century Gothic" panose="020B0502020202020204" pitchFamily="34" charset="0"/>
              </a:rPr>
              <a:t>enguatan fungsi</a:t>
            </a:r>
            <a:r>
              <a:rPr lang="en-US" sz="2133" dirty="0">
                <a:solidFill>
                  <a:schemeClr val="accent3"/>
                </a:solidFill>
                <a:latin typeface="Century Gothic" panose="020B0502020202020204" pitchFamily="34" charset="0"/>
              </a:rPr>
              <a:t>/</a:t>
            </a:r>
            <a:r>
              <a:rPr lang="en-US" sz="2133" dirty="0" err="1">
                <a:solidFill>
                  <a:schemeClr val="accent3"/>
                </a:solidFill>
                <a:latin typeface="Century Gothic" panose="020B0502020202020204" pitchFamily="34" charset="0"/>
              </a:rPr>
              <a:t>kinerja</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Gubernur sebagai wakil</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Pemerintah pusat</a:t>
            </a:r>
            <a:r>
              <a:rPr lang="id-ID" sz="2400" dirty="0">
                <a:latin typeface="Century Gothic" panose="020B0502020202020204" pitchFamily="34" charset="0"/>
              </a:rPr>
              <a:t>;</a:t>
            </a:r>
            <a:endParaRPr lang="id-ID" sz="2400" dirty="0"/>
          </a:p>
        </p:txBody>
      </p:sp>
      <p:sp>
        <p:nvSpPr>
          <p:cNvPr id="3" name="Rectangle 2">
            <a:extLst>
              <a:ext uri="{FF2B5EF4-FFF2-40B4-BE49-F238E27FC236}">
                <a16:creationId xmlns:a16="http://schemas.microsoft.com/office/drawing/2014/main" id="{1EB41A85-BD6C-4A98-ACBC-B0F471A9300F}"/>
              </a:ext>
            </a:extLst>
          </p:cNvPr>
          <p:cNvSpPr/>
          <p:nvPr/>
        </p:nvSpPr>
        <p:spPr>
          <a:xfrm>
            <a:off x="1003131" y="1510814"/>
            <a:ext cx="11043791" cy="461665"/>
          </a:xfrm>
          <a:prstGeom prst="rect">
            <a:avLst/>
          </a:prstGeom>
        </p:spPr>
        <p:txBody>
          <a:bodyPr wrap="square">
            <a:spAutoFit/>
          </a:bodyPr>
          <a:lstStyle/>
          <a:p>
            <a:r>
              <a:rPr lang="en-US" sz="2400" dirty="0">
                <a:solidFill>
                  <a:schemeClr val="accent2"/>
                </a:solidFill>
                <a:latin typeface="Century Gothic" panose="020B0502020202020204" pitchFamily="34" charset="0"/>
              </a:rPr>
              <a:t>P</a:t>
            </a:r>
            <a:r>
              <a:rPr lang="id-ID" sz="2400" dirty="0">
                <a:solidFill>
                  <a:schemeClr val="accent2"/>
                </a:solidFill>
                <a:latin typeface="Century Gothic" panose="020B0502020202020204" pitchFamily="34" charset="0"/>
              </a:rPr>
              <a:t>enerapan PTSP prima berbasis elektronik</a:t>
            </a:r>
            <a:r>
              <a:rPr lang="id-ID" sz="2400" i="1" dirty="0">
                <a:solidFill>
                  <a:schemeClr val="accent2"/>
                </a:solidFill>
                <a:latin typeface="Century Gothic" panose="020B0502020202020204" pitchFamily="34" charset="0"/>
              </a:rPr>
              <a:t>;</a:t>
            </a:r>
            <a:endParaRPr lang="id-ID" sz="2400" dirty="0">
              <a:solidFill>
                <a:schemeClr val="accent2"/>
              </a:solidFill>
            </a:endParaRPr>
          </a:p>
        </p:txBody>
      </p:sp>
      <p:sp>
        <p:nvSpPr>
          <p:cNvPr id="4" name="Rectangle 3">
            <a:extLst>
              <a:ext uri="{FF2B5EF4-FFF2-40B4-BE49-F238E27FC236}">
                <a16:creationId xmlns:a16="http://schemas.microsoft.com/office/drawing/2014/main" id="{43E8F7CD-EB84-41FC-B6ED-3D70F2577575}"/>
              </a:ext>
            </a:extLst>
          </p:cNvPr>
          <p:cNvSpPr/>
          <p:nvPr/>
        </p:nvSpPr>
        <p:spPr>
          <a:xfrm>
            <a:off x="978997" y="2108201"/>
            <a:ext cx="10769600" cy="830997"/>
          </a:xfrm>
          <a:prstGeom prst="rect">
            <a:avLst/>
          </a:prstGeom>
        </p:spPr>
        <p:txBody>
          <a:bodyPr wrap="square">
            <a:spAutoFit/>
          </a:bodyPr>
          <a:lstStyle/>
          <a:p>
            <a:pPr algn="just"/>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tata </a:t>
            </a:r>
            <a:r>
              <a:rPr lang="en-US" sz="2400" dirty="0" err="1">
                <a:solidFill>
                  <a:schemeClr val="accent5"/>
                </a:solidFill>
                <a:latin typeface="Century Gothic" panose="020B0502020202020204" pitchFamily="34" charset="0"/>
              </a:rPr>
              <a:t>kelola</a:t>
            </a:r>
            <a:r>
              <a:rPr lang="en-US" sz="2400" dirty="0">
                <a:solidFill>
                  <a:schemeClr val="accent5"/>
                </a:solidFill>
                <a:latin typeface="Century Gothic" panose="020B0502020202020204" pitchFamily="34" charset="0"/>
              </a:rPr>
              <a:t> dana </a:t>
            </a:r>
            <a:r>
              <a:rPr lang="en-US" sz="2400" dirty="0" err="1">
                <a:solidFill>
                  <a:schemeClr val="accent5"/>
                </a:solidFill>
                <a:latin typeface="Century Gothic" panose="020B0502020202020204" pitchFamily="34" charset="0"/>
              </a:rPr>
              <a:t>kelurahan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perencanaan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pemanfaatan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pertanggungjawaban</a:t>
            </a:r>
            <a:r>
              <a:rPr lang="en-US" sz="2400" dirty="0">
                <a:solidFill>
                  <a:schemeClr val="accent5"/>
                </a:solidFill>
                <a:latin typeface="Century Gothic" panose="020B0502020202020204" pitchFamily="34" charset="0"/>
              </a:rPr>
              <a:t> dan </a:t>
            </a:r>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kapasitas</a:t>
            </a:r>
            <a:r>
              <a:rPr lang="en-US" sz="1333" dirty="0">
                <a:solidFill>
                  <a:schemeClr val="accent5"/>
                </a:solidFill>
                <a:latin typeface="Century Gothic" panose="020B0502020202020204" pitchFamily="34" charset="0"/>
              </a:rPr>
              <a:t>)</a:t>
            </a:r>
            <a:r>
              <a:rPr lang="id-ID" sz="1333" dirty="0">
                <a:solidFill>
                  <a:schemeClr val="accent5"/>
                </a:solidFill>
                <a:latin typeface="Century Gothic" panose="020B0502020202020204" pitchFamily="34" charset="0"/>
              </a:rPr>
              <a:t>;</a:t>
            </a:r>
            <a:endParaRPr lang="id-ID" sz="1333" dirty="0">
              <a:solidFill>
                <a:schemeClr val="accent5"/>
              </a:solidFill>
            </a:endParaRPr>
          </a:p>
        </p:txBody>
      </p:sp>
      <p:sp>
        <p:nvSpPr>
          <p:cNvPr id="5" name="Rectangle 4">
            <a:extLst>
              <a:ext uri="{FF2B5EF4-FFF2-40B4-BE49-F238E27FC236}">
                <a16:creationId xmlns:a16="http://schemas.microsoft.com/office/drawing/2014/main" id="{DE5A9A47-E7D1-4A16-AE6E-03A67FDF2356}"/>
              </a:ext>
            </a:extLst>
          </p:cNvPr>
          <p:cNvSpPr/>
          <p:nvPr/>
        </p:nvSpPr>
        <p:spPr>
          <a:xfrm>
            <a:off x="978997" y="2921001"/>
            <a:ext cx="11002267" cy="830997"/>
          </a:xfrm>
          <a:prstGeom prst="rect">
            <a:avLst/>
          </a:prstGeom>
        </p:spPr>
        <p:txBody>
          <a:bodyPr wrap="square">
            <a:spAutoFit/>
          </a:bodyPr>
          <a:lstStyle/>
          <a:p>
            <a:r>
              <a:rPr lang="en-US" sz="2400" dirty="0" err="1">
                <a:solidFill>
                  <a:schemeClr val="accent6"/>
                </a:solidFill>
                <a:latin typeface="Century Gothic" panose="020B0502020202020204" pitchFamily="34" charset="0"/>
              </a:rPr>
              <a:t>Peningkatan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kesenjangan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antar</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daerah</a:t>
            </a:r>
            <a:r>
              <a:rPr lang="en-US" sz="2400" dirty="0">
                <a:solidFill>
                  <a:schemeClr val="accent6"/>
                </a:solidFill>
                <a:latin typeface="Century Gothic" panose="020B0502020202020204" pitchFamily="34" charset="0"/>
              </a:rPr>
              <a:t> dan </a:t>
            </a:r>
            <a:r>
              <a:rPr lang="en-US" sz="2400" dirty="0" err="1">
                <a:solidFill>
                  <a:schemeClr val="accent6"/>
                </a:solidFill>
                <a:latin typeface="Century Gothic" panose="020B0502020202020204" pitchFamily="34" charset="0"/>
              </a:rPr>
              <a:t>efisiensi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pelayanan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publik</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melalui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pelaksanaan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kerjasama</a:t>
            </a:r>
            <a:r>
              <a:rPr lang="en-US" sz="2400" dirty="0">
                <a:solidFill>
                  <a:schemeClr val="accent6"/>
                </a:solidFill>
                <a:latin typeface="Century Gothic" panose="020B0502020202020204" pitchFamily="34" charset="0"/>
              </a:rPr>
              <a:t> yang </a:t>
            </a:r>
            <a:r>
              <a:rPr lang="en-US" sz="2400" dirty="0" err="1">
                <a:solidFill>
                  <a:schemeClr val="accent6"/>
                </a:solidFill>
                <a:latin typeface="Century Gothic" panose="020B0502020202020204" pitchFamily="34" charset="0"/>
              </a:rPr>
              <a:t>bersifat</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wajib</a:t>
            </a:r>
            <a:r>
              <a:rPr lang="id-ID" sz="2400" dirty="0">
                <a:solidFill>
                  <a:schemeClr val="accent6"/>
                </a:solidFill>
                <a:latin typeface="Century Gothic" panose="020B0502020202020204" pitchFamily="34" charset="0"/>
              </a:rPr>
              <a:t>;</a:t>
            </a:r>
            <a:endParaRPr lang="id-ID" sz="2400" dirty="0">
              <a:solidFill>
                <a:schemeClr val="accent6"/>
              </a:solidFill>
            </a:endParaRPr>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sp>
        <p:nvSpPr>
          <p:cNvPr id="28" name="TextBox 27">
            <a:extLst>
              <a:ext uri="{FF2B5EF4-FFF2-40B4-BE49-F238E27FC236}">
                <a16:creationId xmlns:a16="http://schemas.microsoft.com/office/drawing/2014/main" id="{1CBE28C8-B003-4AC4-8C74-8A521FC526D9}"/>
              </a:ext>
            </a:extLst>
          </p:cNvPr>
          <p:cNvSpPr txBox="1"/>
          <p:nvPr/>
        </p:nvSpPr>
        <p:spPr>
          <a:xfrm>
            <a:off x="412552" y="812067"/>
            <a:ext cx="523720"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1</a:t>
            </a:r>
          </a:p>
        </p:txBody>
      </p:sp>
      <p:sp>
        <p:nvSpPr>
          <p:cNvPr id="29" name="Oval 28">
            <a:extLst>
              <a:ext uri="{FF2B5EF4-FFF2-40B4-BE49-F238E27FC236}">
                <a16:creationId xmlns:a16="http://schemas.microsoft.com/office/drawing/2014/main" id="{0876FDD4-7CCF-4259-928A-1DD55765DD1D}"/>
              </a:ext>
            </a:extLst>
          </p:cNvPr>
          <p:cNvSpPr/>
          <p:nvPr/>
        </p:nvSpPr>
        <p:spPr>
          <a:xfrm>
            <a:off x="348160" y="1397000"/>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0" name="TextBox 29">
            <a:extLst>
              <a:ext uri="{FF2B5EF4-FFF2-40B4-BE49-F238E27FC236}">
                <a16:creationId xmlns:a16="http://schemas.microsoft.com/office/drawing/2014/main" id="{E8C43244-438B-4669-82A7-839A12A05081}"/>
              </a:ext>
            </a:extLst>
          </p:cNvPr>
          <p:cNvSpPr txBox="1"/>
          <p:nvPr/>
        </p:nvSpPr>
        <p:spPr>
          <a:xfrm>
            <a:off x="433133" y="1515070"/>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2</a:t>
            </a:r>
          </a:p>
        </p:txBody>
      </p:sp>
      <p:sp>
        <p:nvSpPr>
          <p:cNvPr id="31" name="Oval 30">
            <a:extLst>
              <a:ext uri="{FF2B5EF4-FFF2-40B4-BE49-F238E27FC236}">
                <a16:creationId xmlns:a16="http://schemas.microsoft.com/office/drawing/2014/main" id="{C4F4A79D-5E81-41D8-A0A8-F6C9991F6ACC}"/>
              </a:ext>
            </a:extLst>
          </p:cNvPr>
          <p:cNvSpPr/>
          <p:nvPr/>
        </p:nvSpPr>
        <p:spPr>
          <a:xfrm>
            <a:off x="343032" y="2121484"/>
            <a:ext cx="706281" cy="697627"/>
          </a:xfrm>
          <a:prstGeom prst="ellipse">
            <a:avLst/>
          </a:pr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8" name="TextBox 37">
            <a:extLst>
              <a:ext uri="{FF2B5EF4-FFF2-40B4-BE49-F238E27FC236}">
                <a16:creationId xmlns:a16="http://schemas.microsoft.com/office/drawing/2014/main" id="{C98D3517-CD84-4B10-8C0D-45658BCD3070}"/>
              </a:ext>
            </a:extLst>
          </p:cNvPr>
          <p:cNvSpPr txBox="1"/>
          <p:nvPr/>
        </p:nvSpPr>
        <p:spPr>
          <a:xfrm>
            <a:off x="428005" y="2239554"/>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3</a:t>
            </a:r>
          </a:p>
        </p:txBody>
      </p:sp>
      <p:sp>
        <p:nvSpPr>
          <p:cNvPr id="39" name="Oval 38">
            <a:extLst>
              <a:ext uri="{FF2B5EF4-FFF2-40B4-BE49-F238E27FC236}">
                <a16:creationId xmlns:a16="http://schemas.microsoft.com/office/drawing/2014/main" id="{BE1E1ACC-6B22-4A5C-B399-36AC53A1A0B4}"/>
              </a:ext>
            </a:extLst>
          </p:cNvPr>
          <p:cNvSpPr/>
          <p:nvPr/>
        </p:nvSpPr>
        <p:spPr>
          <a:xfrm>
            <a:off x="347905" y="2854677"/>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0" name="TextBox 39">
            <a:extLst>
              <a:ext uri="{FF2B5EF4-FFF2-40B4-BE49-F238E27FC236}">
                <a16:creationId xmlns:a16="http://schemas.microsoft.com/office/drawing/2014/main" id="{77ABF3E2-5C25-403E-9415-397BC18E680D}"/>
              </a:ext>
            </a:extLst>
          </p:cNvPr>
          <p:cNvSpPr txBox="1"/>
          <p:nvPr/>
        </p:nvSpPr>
        <p:spPr>
          <a:xfrm>
            <a:off x="432878" y="2972747"/>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4</a:t>
            </a:r>
          </a:p>
        </p:txBody>
      </p:sp>
      <p:sp>
        <p:nvSpPr>
          <p:cNvPr id="41" name="Oval 40">
            <a:extLst>
              <a:ext uri="{FF2B5EF4-FFF2-40B4-BE49-F238E27FC236}">
                <a16:creationId xmlns:a16="http://schemas.microsoft.com/office/drawing/2014/main" id="{975AE4CC-5A8B-4CB0-AE10-BB5C0252F5F3}"/>
              </a:ext>
            </a:extLst>
          </p:cNvPr>
          <p:cNvSpPr/>
          <p:nvPr/>
        </p:nvSpPr>
        <p:spPr>
          <a:xfrm>
            <a:off x="320625" y="3581192"/>
            <a:ext cx="706281" cy="697627"/>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2" name="TextBox 41">
            <a:extLst>
              <a:ext uri="{FF2B5EF4-FFF2-40B4-BE49-F238E27FC236}">
                <a16:creationId xmlns:a16="http://schemas.microsoft.com/office/drawing/2014/main" id="{81A1C55D-7FF6-4EFB-A635-8EC04544D551}"/>
              </a:ext>
            </a:extLst>
          </p:cNvPr>
          <p:cNvSpPr txBox="1"/>
          <p:nvPr/>
        </p:nvSpPr>
        <p:spPr>
          <a:xfrm>
            <a:off x="405598" y="3699261"/>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5</a:t>
            </a:r>
          </a:p>
        </p:txBody>
      </p:sp>
      <p:sp>
        <p:nvSpPr>
          <p:cNvPr id="6" name="Rectangle 5">
            <a:extLst>
              <a:ext uri="{FF2B5EF4-FFF2-40B4-BE49-F238E27FC236}">
                <a16:creationId xmlns:a16="http://schemas.microsoft.com/office/drawing/2014/main" id="{ADC76296-7AD7-43A8-8367-9891B2CC547C}"/>
              </a:ext>
            </a:extLst>
          </p:cNvPr>
          <p:cNvSpPr/>
          <p:nvPr/>
        </p:nvSpPr>
        <p:spPr>
          <a:xfrm>
            <a:off x="1003671" y="3759471"/>
            <a:ext cx="9516040" cy="461665"/>
          </a:xfrm>
          <a:prstGeom prst="rect">
            <a:avLst/>
          </a:prstGeom>
        </p:spPr>
        <p:txBody>
          <a:bodyPr wrap="square">
            <a:spAutoFit/>
          </a:bodyPr>
          <a:lstStyle/>
          <a:p>
            <a:pPr algn="just">
              <a:spcBef>
                <a:spcPts val="600"/>
              </a:spcBef>
              <a:spcAft>
                <a:spcPts val="600"/>
              </a:spcAft>
            </a:pPr>
            <a:r>
              <a:rPr lang="id-ID" sz="2400" dirty="0">
                <a:solidFill>
                  <a:srgbClr val="7030A0"/>
                </a:solidFill>
                <a:latin typeface="Century Gothic" panose="020B0502020202020204" pitchFamily="34" charset="0"/>
              </a:rPr>
              <a:t>Pemenuhan daerah yang definitif batas daerahnya</a:t>
            </a:r>
            <a:r>
              <a:rPr lang="id-ID" sz="1467" dirty="0">
                <a:solidFill>
                  <a:srgbClr val="7030A0"/>
                </a:solidFill>
                <a:latin typeface="Century Gothic" panose="020B0502020202020204" pitchFamily="34" charset="0"/>
              </a:rPr>
              <a:t>;</a:t>
            </a:r>
            <a:endParaRPr lang="en-US" sz="1600" dirty="0">
              <a:solidFill>
                <a:srgbClr val="7030A0"/>
              </a:solidFill>
              <a:latin typeface="Century Gothic" panose="020B0502020202020204" pitchFamily="34" charset="0"/>
            </a:endParaRPr>
          </a:p>
        </p:txBody>
      </p:sp>
      <p:sp>
        <p:nvSpPr>
          <p:cNvPr id="43" name="Oval 42">
            <a:extLst>
              <a:ext uri="{FF2B5EF4-FFF2-40B4-BE49-F238E27FC236}">
                <a16:creationId xmlns:a16="http://schemas.microsoft.com/office/drawing/2014/main" id="{E6C4DE83-6E2B-43D5-BA6D-0CE18030CAD4}"/>
              </a:ext>
            </a:extLst>
          </p:cNvPr>
          <p:cNvSpPr/>
          <p:nvPr/>
        </p:nvSpPr>
        <p:spPr>
          <a:xfrm>
            <a:off x="343887" y="4317656"/>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4" name="TextBox 43">
            <a:extLst>
              <a:ext uri="{FF2B5EF4-FFF2-40B4-BE49-F238E27FC236}">
                <a16:creationId xmlns:a16="http://schemas.microsoft.com/office/drawing/2014/main" id="{BE5A2ED0-C63F-4D23-9948-94831C8EB48B}"/>
              </a:ext>
            </a:extLst>
          </p:cNvPr>
          <p:cNvSpPr txBox="1"/>
          <p:nvPr/>
        </p:nvSpPr>
        <p:spPr>
          <a:xfrm>
            <a:off x="413237" y="4419139"/>
            <a:ext cx="489096"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6</a:t>
            </a:r>
          </a:p>
        </p:txBody>
      </p:sp>
      <p:sp>
        <p:nvSpPr>
          <p:cNvPr id="8" name="Rectangle 7">
            <a:extLst>
              <a:ext uri="{FF2B5EF4-FFF2-40B4-BE49-F238E27FC236}">
                <a16:creationId xmlns:a16="http://schemas.microsoft.com/office/drawing/2014/main" id="{B33C341F-41CA-432B-9722-11300C036D93}"/>
              </a:ext>
            </a:extLst>
          </p:cNvPr>
          <p:cNvSpPr/>
          <p:nvPr/>
        </p:nvSpPr>
        <p:spPr>
          <a:xfrm>
            <a:off x="998538" y="5091574"/>
            <a:ext cx="11035244" cy="461665"/>
          </a:xfrm>
          <a:prstGeom prst="rect">
            <a:avLst/>
          </a:prstGeom>
        </p:spPr>
        <p:txBody>
          <a:bodyPr wrap="square">
            <a:spAutoFit/>
          </a:bodyPr>
          <a:lstStyle/>
          <a:p>
            <a:pPr algn="just">
              <a:spcBef>
                <a:spcPts val="800"/>
              </a:spcBef>
              <a:spcAft>
                <a:spcPts val="800"/>
              </a:spcAft>
            </a:pPr>
            <a:r>
              <a:rPr lang="en-US" sz="2400" dirty="0" err="1">
                <a:solidFill>
                  <a:schemeClr val="accent2">
                    <a:lumMod val="75000"/>
                  </a:schemeClr>
                </a:solidFill>
                <a:latin typeface="Century Gothic" panose="020B0502020202020204" pitchFamily="34" charset="0"/>
              </a:rPr>
              <a:t>Peningkatan</a:t>
            </a:r>
            <a:r>
              <a:rPr lang="en-US" sz="2400" dirty="0">
                <a:solidFill>
                  <a:schemeClr val="accent2">
                    <a:lumMod val="75000"/>
                  </a:schemeClr>
                </a:solidFill>
                <a:latin typeface="Century Gothic" panose="020B0502020202020204" pitchFamily="34" charset="0"/>
              </a:rPr>
              <a:t> </a:t>
            </a:r>
            <a:r>
              <a:rPr lang="en-US" sz="2400" dirty="0" err="1">
                <a:solidFill>
                  <a:schemeClr val="accent2">
                    <a:lumMod val="75000"/>
                  </a:schemeClr>
                </a:solidFill>
                <a:latin typeface="Century Gothic" panose="020B0502020202020204" pitchFamily="34" charset="0"/>
              </a:rPr>
              <a:t>kerjasama</a:t>
            </a:r>
            <a:r>
              <a:rPr lang="en-US" sz="2400" dirty="0">
                <a:solidFill>
                  <a:schemeClr val="accent2">
                    <a:lumMod val="75000"/>
                  </a:schemeClr>
                </a:solidFill>
                <a:latin typeface="Century Gothic" panose="020B0502020202020204" pitchFamily="34" charset="0"/>
              </a:rPr>
              <a:t> dan </a:t>
            </a:r>
            <a:r>
              <a:rPr lang="id-ID" sz="2400" dirty="0">
                <a:solidFill>
                  <a:schemeClr val="accent2">
                    <a:lumMod val="75000"/>
                  </a:schemeClr>
                </a:solidFill>
                <a:latin typeface="Century Gothic" panose="020B0502020202020204" pitchFamily="34" charset="0"/>
              </a:rPr>
              <a:t>pengelo</a:t>
            </a:r>
            <a:r>
              <a:rPr lang="en-US" sz="2400" dirty="0">
                <a:solidFill>
                  <a:schemeClr val="accent2">
                    <a:lumMod val="75000"/>
                  </a:schemeClr>
                </a:solidFill>
                <a:latin typeface="Century Gothic" panose="020B0502020202020204" pitchFamily="34" charset="0"/>
              </a:rPr>
              <a:t>l</a:t>
            </a:r>
            <a:r>
              <a:rPr lang="id-ID" sz="2400" dirty="0">
                <a:solidFill>
                  <a:schemeClr val="accent2">
                    <a:lumMod val="75000"/>
                  </a:schemeClr>
                </a:solidFill>
                <a:latin typeface="Century Gothic" panose="020B0502020202020204" pitchFamily="34" charset="0"/>
              </a:rPr>
              <a:t>aan kawasan perbatasan negara;</a:t>
            </a:r>
            <a:endParaRPr lang="en-US" sz="2400" dirty="0">
              <a:solidFill>
                <a:schemeClr val="accent2">
                  <a:lumMod val="75000"/>
                </a:schemeClr>
              </a:solidFill>
              <a:latin typeface="Century Gothic" panose="020B0502020202020204" pitchFamily="34" charset="0"/>
            </a:endParaRPr>
          </a:p>
        </p:txBody>
      </p:sp>
      <p:sp>
        <p:nvSpPr>
          <p:cNvPr id="9" name="Rectangle 8">
            <a:extLst>
              <a:ext uri="{FF2B5EF4-FFF2-40B4-BE49-F238E27FC236}">
                <a16:creationId xmlns:a16="http://schemas.microsoft.com/office/drawing/2014/main" id="{7708407A-0958-4479-909A-C1F5CB4F5FC1}"/>
              </a:ext>
            </a:extLst>
          </p:cNvPr>
          <p:cNvSpPr/>
          <p:nvPr/>
        </p:nvSpPr>
        <p:spPr>
          <a:xfrm>
            <a:off x="998538" y="5616265"/>
            <a:ext cx="6096000" cy="830997"/>
          </a:xfrm>
          <a:prstGeom prst="rect">
            <a:avLst/>
          </a:prstGeom>
        </p:spPr>
        <p:txBody>
          <a:bodyPr>
            <a:spAutoFit/>
          </a:bodyPr>
          <a:lstStyle/>
          <a:p>
            <a:pPr algn="just">
              <a:spcBef>
                <a:spcPts val="800"/>
              </a:spcBef>
              <a:spcAft>
                <a:spcPts val="800"/>
              </a:spcAft>
            </a:pPr>
            <a:r>
              <a:rPr lang="en-US" sz="2400" dirty="0" err="1">
                <a:latin typeface="Century Gothic" panose="020B0502020202020204" pitchFamily="34" charset="0"/>
              </a:rPr>
              <a:t>Penerapan</a:t>
            </a:r>
            <a:r>
              <a:rPr lang="en-US" sz="2400" dirty="0">
                <a:latin typeface="Century Gothic" panose="020B0502020202020204" pitchFamily="34" charset="0"/>
              </a:rPr>
              <a:t> </a:t>
            </a:r>
            <a:r>
              <a:rPr lang="en-US" sz="2400" dirty="0" err="1">
                <a:latin typeface="Century Gothic" panose="020B0502020202020204" pitchFamily="34" charset="0"/>
              </a:rPr>
              <a:t>standar</a:t>
            </a:r>
            <a:r>
              <a:rPr lang="en-US" sz="2400" dirty="0">
                <a:latin typeface="Century Gothic" panose="020B0502020202020204" pitchFamily="34" charset="0"/>
              </a:rPr>
              <a:t> </a:t>
            </a:r>
            <a:r>
              <a:rPr lang="en-US" sz="2400" dirty="0" err="1">
                <a:latin typeface="Century Gothic" panose="020B0502020202020204" pitchFamily="34" charset="0"/>
              </a:rPr>
              <a:t>pelayanan</a:t>
            </a:r>
            <a:r>
              <a:rPr lang="en-US" sz="2400" dirty="0">
                <a:latin typeface="Century Gothic" panose="020B0502020202020204" pitchFamily="34" charset="0"/>
              </a:rPr>
              <a:t> </a:t>
            </a:r>
            <a:r>
              <a:rPr lang="en-US" sz="2400" dirty="0" err="1">
                <a:latin typeface="Century Gothic" panose="020B0502020202020204" pitchFamily="34" charset="0"/>
              </a:rPr>
              <a:t>perkotaan</a:t>
            </a:r>
            <a:r>
              <a:rPr lang="en-US" sz="2400" dirty="0">
                <a:latin typeface="Century Gothic" panose="020B0502020202020204" pitchFamily="34" charset="0"/>
              </a:rPr>
              <a:t> (SPP).</a:t>
            </a:r>
          </a:p>
        </p:txBody>
      </p:sp>
      <p:sp>
        <p:nvSpPr>
          <p:cNvPr id="45" name="Oval 44">
            <a:extLst>
              <a:ext uri="{FF2B5EF4-FFF2-40B4-BE49-F238E27FC236}">
                <a16:creationId xmlns:a16="http://schemas.microsoft.com/office/drawing/2014/main" id="{3B2F0AE8-DC41-4D6F-B6F3-D51D2FA08CC2}"/>
              </a:ext>
            </a:extLst>
          </p:cNvPr>
          <p:cNvSpPr/>
          <p:nvPr/>
        </p:nvSpPr>
        <p:spPr>
          <a:xfrm>
            <a:off x="343031" y="5002459"/>
            <a:ext cx="682511" cy="67414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6" name="TextBox 45">
            <a:extLst>
              <a:ext uri="{FF2B5EF4-FFF2-40B4-BE49-F238E27FC236}">
                <a16:creationId xmlns:a16="http://schemas.microsoft.com/office/drawing/2014/main" id="{665D779A-A602-4377-B87F-051D7B6C8F9C}"/>
              </a:ext>
            </a:extLst>
          </p:cNvPr>
          <p:cNvSpPr txBox="1"/>
          <p:nvPr/>
        </p:nvSpPr>
        <p:spPr>
          <a:xfrm>
            <a:off x="412381" y="5103942"/>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7</a:t>
            </a:r>
            <a:endParaRPr lang="en-US" altLang="ko-KR" sz="2400" b="1" dirty="0">
              <a:solidFill>
                <a:schemeClr val="bg1"/>
              </a:solidFill>
              <a:cs typeface="Arial" pitchFamily="34" charset="0"/>
            </a:endParaRPr>
          </a:p>
        </p:txBody>
      </p:sp>
      <p:sp>
        <p:nvSpPr>
          <p:cNvPr id="47" name="Oval 46">
            <a:extLst>
              <a:ext uri="{FF2B5EF4-FFF2-40B4-BE49-F238E27FC236}">
                <a16:creationId xmlns:a16="http://schemas.microsoft.com/office/drawing/2014/main" id="{D10F2E4F-4B23-40CB-A972-757229161E32}"/>
              </a:ext>
            </a:extLst>
          </p:cNvPr>
          <p:cNvSpPr/>
          <p:nvPr/>
        </p:nvSpPr>
        <p:spPr>
          <a:xfrm>
            <a:off x="333490" y="5706201"/>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8" name="TextBox 47">
            <a:extLst>
              <a:ext uri="{FF2B5EF4-FFF2-40B4-BE49-F238E27FC236}">
                <a16:creationId xmlns:a16="http://schemas.microsoft.com/office/drawing/2014/main" id="{EA3129D7-268D-4640-AF01-7AC9F12B7D08}"/>
              </a:ext>
            </a:extLst>
          </p:cNvPr>
          <p:cNvSpPr txBox="1"/>
          <p:nvPr/>
        </p:nvSpPr>
        <p:spPr>
          <a:xfrm>
            <a:off x="402840" y="5807684"/>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8</a:t>
            </a:r>
            <a:endParaRPr lang="en-US" altLang="ko-KR" sz="2400" b="1" dirty="0">
              <a:solidFill>
                <a:schemeClr val="bg1"/>
              </a:solidFill>
              <a:cs typeface="Arial" pitchFamily="34" charset="0"/>
            </a:endParaRPr>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ADC76296-7AD7-43A8-8367-9891B2CC547C}"/>
              </a:ext>
            </a:extLst>
          </p:cNvPr>
          <p:cNvSpPr/>
          <p:nvPr/>
        </p:nvSpPr>
        <p:spPr>
          <a:xfrm>
            <a:off x="1025542" y="4296607"/>
            <a:ext cx="9516040" cy="830997"/>
          </a:xfrm>
          <a:prstGeom prst="rect">
            <a:avLst/>
          </a:prstGeom>
        </p:spPr>
        <p:txBody>
          <a:bodyPr wrap="square">
            <a:spAutoFit/>
          </a:bodyPr>
          <a:lstStyle/>
          <a:p>
            <a:pPr algn="just">
              <a:spcBef>
                <a:spcPts val="600"/>
              </a:spcBef>
              <a:spcAft>
                <a:spcPts val="600"/>
              </a:spcAft>
            </a:pPr>
            <a:r>
              <a:rPr lang="id-ID" sz="2400" dirty="0">
                <a:solidFill>
                  <a:srgbClr val="FF0000"/>
                </a:solidFill>
                <a:latin typeface="Century Gothic" panose="020B0502020202020204" pitchFamily="34" charset="0"/>
              </a:rPr>
              <a:t>Pengalokasian dana kecamatan dalam mendukung peran Camat</a:t>
            </a:r>
            <a:r>
              <a:rPr lang="id-ID" sz="1467" dirty="0">
                <a:solidFill>
                  <a:srgbClr val="FF0000"/>
                </a:solidFill>
                <a:latin typeface="Century Gothic" panose="020B0502020202020204" pitchFamily="34" charset="0"/>
              </a:rPr>
              <a:t>;</a:t>
            </a:r>
            <a:endParaRPr lang="en-US" sz="1600" dirty="0">
              <a:solidFill>
                <a:srgbClr val="FF0000"/>
              </a:solidFill>
              <a:latin typeface="Century Gothic" panose="020B0502020202020204" pitchFamily="34" charset="0"/>
            </a:endParaRPr>
          </a:p>
        </p:txBody>
      </p:sp>
      <p:sp>
        <p:nvSpPr>
          <p:cNvPr id="57" name="Slide Number Placeholder 4">
            <a:extLst>
              <a:ext uri="{FF2B5EF4-FFF2-40B4-BE49-F238E27FC236}">
                <a16:creationId xmlns:a16="http://schemas.microsoft.com/office/drawing/2014/main" id="{C81110AB-AFC7-4F8C-A7FF-3BC4E08C7D48}"/>
              </a:ext>
            </a:extLst>
          </p:cNvPr>
          <p:cNvSpPr txBox="1">
            <a:spLocks/>
          </p:cNvSpPr>
          <p:nvPr/>
        </p:nvSpPr>
        <p:spPr>
          <a:xfrm>
            <a:off x="11323754" y="602050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21</a:t>
            </a:fld>
            <a:endParaRPr lang="id-ID" altLang="en-US"/>
          </a:p>
        </p:txBody>
      </p:sp>
    </p:spTree>
    <p:extLst>
      <p:ext uri="{BB962C8B-B14F-4D97-AF65-F5344CB8AC3E}">
        <p14:creationId xmlns:p14="http://schemas.microsoft.com/office/powerpoint/2010/main" val="1124953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1" y="977093"/>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2</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3</a:t>
              </a:r>
              <a:endParaRPr sz="3733" b="1" dirty="0">
                <a:solidFill>
                  <a:schemeClr val="dk1"/>
                </a:solidFill>
                <a:latin typeface="Arial"/>
                <a:ea typeface="Arial"/>
                <a:cs typeface="Arial"/>
                <a:sym typeface="Arial"/>
              </a:endParaRPr>
            </a:p>
          </p:txBody>
        </p:sp>
      </p:grpSp>
      <p:grpSp>
        <p:nvGrpSpPr>
          <p:cNvPr id="10" name="Shape 212">
            <a:extLst>
              <a:ext uri="{FF2B5EF4-FFF2-40B4-BE49-F238E27FC236}">
                <a16:creationId xmlns:a16="http://schemas.microsoft.com/office/drawing/2014/main" id="{700BFE52-2E1A-4185-A4B1-EB9C507C984D}"/>
              </a:ext>
            </a:extLst>
          </p:cNvPr>
          <p:cNvGrpSpPr/>
          <p:nvPr/>
        </p:nvGrpSpPr>
        <p:grpSpPr>
          <a:xfrm>
            <a:off x="5560459" y="4036360"/>
            <a:ext cx="1219200" cy="1219200"/>
            <a:chOff x="4427253" y="3031987"/>
            <a:chExt cx="914400" cy="914400"/>
          </a:xfrm>
        </p:grpSpPr>
        <p:sp>
          <p:nvSpPr>
            <p:cNvPr id="11" name="Shape 213">
              <a:extLst>
                <a:ext uri="{FF2B5EF4-FFF2-40B4-BE49-F238E27FC236}">
                  <a16:creationId xmlns:a16="http://schemas.microsoft.com/office/drawing/2014/main" id="{01CD532F-A061-4F3C-8CEE-71A16A44B4E6}"/>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2" name="Shape 214">
              <a:extLst>
                <a:ext uri="{FF2B5EF4-FFF2-40B4-BE49-F238E27FC236}">
                  <a16:creationId xmlns:a16="http://schemas.microsoft.com/office/drawing/2014/main" id="{485EDE4E-9860-4F7A-88A2-31E72B5CF81B}"/>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5</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1</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4</a:t>
            </a:r>
            <a:endParaRPr sz="3733" b="1" dirty="0">
              <a:solidFill>
                <a:schemeClr val="dk1"/>
              </a:solidFill>
              <a:latin typeface="Arial"/>
              <a:ea typeface="Arial"/>
              <a:cs typeface="Arial"/>
              <a:sym typeface="Arial"/>
            </a:endParaRPr>
          </a:p>
        </p:txBody>
      </p:sp>
      <p:sp>
        <p:nvSpPr>
          <p:cNvPr id="23" name="Rectangle 22">
            <a:extLst>
              <a:ext uri="{FF2B5EF4-FFF2-40B4-BE49-F238E27FC236}">
                <a16:creationId xmlns:a16="http://schemas.microsoft.com/office/drawing/2014/main" id="{24D2DE37-77CC-48B8-BF88-B6BD86D7DE33}"/>
              </a:ext>
            </a:extLst>
          </p:cNvPr>
          <p:cNvSpPr/>
          <p:nvPr/>
        </p:nvSpPr>
        <p:spPr>
          <a:xfrm>
            <a:off x="6754104" y="4228070"/>
            <a:ext cx="5216507" cy="830997"/>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Pengelolaan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teknologi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informasi</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4" name="Rectangle 23">
            <a:extLst>
              <a:ext uri="{FF2B5EF4-FFF2-40B4-BE49-F238E27FC236}">
                <a16:creationId xmlns:a16="http://schemas.microsoft.com/office/drawing/2014/main" id="{AE32BBFD-9126-486F-9BCD-B3BD3842AE7B}"/>
              </a:ext>
            </a:extLst>
          </p:cNvPr>
          <p:cNvSpPr/>
          <p:nvPr/>
        </p:nvSpPr>
        <p:spPr>
          <a:xfrm>
            <a:off x="139494" y="3524424"/>
            <a:ext cx="4658965" cy="1200329"/>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a:t>
            </a:r>
            <a:r>
              <a:rPr lang="id-ID" sz="2400" dirty="0">
                <a:effectLst>
                  <a:outerShdw blurRad="38100" dist="38100" dir="2700000" algn="tl">
                    <a:srgbClr val="000000">
                      <a:alpha val="43137"/>
                    </a:srgbClr>
                  </a:outerShdw>
                </a:effectLst>
                <a:latin typeface="Century Gothic" panose="020B0502020202020204" pitchFamily="34" charset="0"/>
              </a:rPr>
              <a:t>dan pemenuhan </a:t>
            </a:r>
            <a:r>
              <a:rPr lang="en-US" sz="2400" dirty="0" err="1">
                <a:effectLst>
                  <a:outerShdw blurRad="38100" dist="38100" dir="2700000" algn="tl">
                    <a:srgbClr val="000000">
                      <a:alpha val="43137"/>
                    </a:srgbClr>
                  </a:outerShdw>
                </a:effectLst>
                <a:latin typeface="Century Gothic" panose="020B0502020202020204" pitchFamily="34" charset="0"/>
              </a:rPr>
              <a:t>sarana</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prasarana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759751" y="2628265"/>
            <a:ext cx="6096000" cy="830997"/>
          </a:xfrm>
          <a:prstGeom prst="rect">
            <a:avLst/>
          </a:prstGeom>
        </p:spPr>
        <p:txBody>
          <a:bodyPr>
            <a:spAutoFit/>
          </a:bodyPr>
          <a:lstStyle/>
          <a:p>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kompetensi</a:t>
            </a:r>
            <a:r>
              <a:rPr lang="en-US" sz="2400" dirty="0">
                <a:effectLst>
                  <a:outerShdw blurRad="38100" dist="38100" dir="2700000" algn="tl">
                    <a:srgbClr val="000000">
                      <a:alpha val="43137"/>
                    </a:srgbClr>
                  </a:outerShdw>
                </a:effectLst>
                <a:latin typeface="Century Gothic" panose="020B0502020202020204" pitchFamily="34" charset="0"/>
              </a:rPr>
              <a:t> SDM </a:t>
            </a:r>
            <a:r>
              <a:rPr lang="en-US" sz="2400" dirty="0" err="1">
                <a:effectLst>
                  <a:outerShdw blurRad="38100" dist="38100" dir="2700000" algn="tl">
                    <a:srgbClr val="000000">
                      <a:alpha val="43137"/>
                    </a:srgbClr>
                  </a:outerShdw>
                </a:effectLst>
                <a:latin typeface="Century Gothic" panose="020B0502020202020204" pitchFamily="34" charset="0"/>
              </a:rPr>
              <a:t>pengelola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urusan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id-ID" sz="2400" dirty="0">
              <a:effectLst>
                <a:outerShdw blurRad="38100" dist="38100" dir="2700000" algn="tl">
                  <a:srgbClr val="000000">
                    <a:alpha val="43137"/>
                  </a:srgbClr>
                </a:outerShdw>
              </a:effectLst>
            </a:endParaRPr>
          </a:p>
        </p:txBody>
      </p:sp>
      <p:sp>
        <p:nvSpPr>
          <p:cNvPr id="26" name="Rectangle 25">
            <a:extLst>
              <a:ext uri="{FF2B5EF4-FFF2-40B4-BE49-F238E27FC236}">
                <a16:creationId xmlns:a16="http://schemas.microsoft.com/office/drawing/2014/main" id="{0BB0A79E-3FD7-43EC-B4DC-7B16BBFA10E2}"/>
              </a:ext>
            </a:extLst>
          </p:cNvPr>
          <p:cNvSpPr/>
          <p:nvPr/>
        </p:nvSpPr>
        <p:spPr>
          <a:xfrm>
            <a:off x="151296" y="1892923"/>
            <a:ext cx="4794025" cy="1118127"/>
          </a:xfrm>
          <a:prstGeom prst="rect">
            <a:avLst/>
          </a:prstGeom>
        </p:spPr>
        <p:txBody>
          <a:bodyPr wrap="square">
            <a:spAutoFit/>
          </a:bodyPr>
          <a:lstStyle/>
          <a:p>
            <a:pPr algn="just">
              <a:spcBef>
                <a:spcPts val="600"/>
              </a:spcBef>
              <a:spcAft>
                <a:spcPts val="600"/>
              </a:spcAft>
            </a:pPr>
            <a:r>
              <a:rPr lang="id-ID" sz="2133" dirty="0">
                <a:effectLst>
                  <a:outerShdw blurRad="38100" dist="38100" dir="2700000" algn="tl">
                    <a:srgbClr val="000000">
                      <a:alpha val="43137"/>
                    </a:srgbClr>
                  </a:outerShdw>
                </a:effectLst>
                <a:latin typeface="Century Gothic" panose="020B0502020202020204" pitchFamily="34" charset="0"/>
              </a:rPr>
              <a:t>Penyelenggaraan manajemen bencana </a:t>
            </a:r>
            <a:r>
              <a:rPr lang="en-US" sz="2133" dirty="0">
                <a:effectLst>
                  <a:outerShdw blurRad="38100" dist="38100" dir="2700000" algn="tl">
                    <a:srgbClr val="000000">
                      <a:alpha val="43137"/>
                    </a:srgbClr>
                  </a:outerShdw>
                </a:effectLst>
                <a:latin typeface="Century Gothic" panose="020B0502020202020204" pitchFamily="34" charset="0"/>
              </a:rPr>
              <a:t>yang </a:t>
            </a:r>
            <a:r>
              <a:rPr lang="id-ID" sz="2400" dirty="0">
                <a:effectLst>
                  <a:outerShdw blurRad="38100" dist="38100" dir="2700000" algn="tl">
                    <a:srgbClr val="000000">
                      <a:alpha val="43137"/>
                    </a:srgbClr>
                  </a:outerShdw>
                </a:effectLst>
                <a:latin typeface="Century Gothic" panose="020B0502020202020204" pitchFamily="34" charset="0"/>
              </a:rPr>
              <a:t>tepat</a:t>
            </a:r>
            <a:r>
              <a:rPr lang="id-ID" sz="2133" dirty="0">
                <a:effectLst>
                  <a:outerShdw blurRad="38100" dist="38100" dir="2700000" algn="tl">
                    <a:srgbClr val="000000">
                      <a:alpha val="43137"/>
                    </a:srgbClr>
                  </a:outerShdw>
                </a:effectLst>
                <a:latin typeface="Century Gothic" panose="020B0502020202020204" pitchFamily="34" charset="0"/>
              </a:rPr>
              <a:t> fungsi dan terintegrasi;</a:t>
            </a:r>
          </a:p>
        </p:txBody>
      </p:sp>
      <p:sp>
        <p:nvSpPr>
          <p:cNvPr id="27" name="Rectangle 26">
            <a:extLst>
              <a:ext uri="{FF2B5EF4-FFF2-40B4-BE49-F238E27FC236}">
                <a16:creationId xmlns:a16="http://schemas.microsoft.com/office/drawing/2014/main" id="{97920867-3171-4112-9073-686ECD6C23CE}"/>
              </a:ext>
            </a:extLst>
          </p:cNvPr>
          <p:cNvSpPr/>
          <p:nvPr/>
        </p:nvSpPr>
        <p:spPr>
          <a:xfrm>
            <a:off x="6884875" y="1006905"/>
            <a:ext cx="5307125" cy="789896"/>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a:t>
            </a:r>
            <a:r>
              <a:rPr lang="id-ID" sz="2133" dirty="0">
                <a:effectLst>
                  <a:outerShdw blurRad="38100" dist="38100" dir="2700000" algn="tl">
                    <a:srgbClr val="000000">
                      <a:alpha val="43137"/>
                    </a:srgbClr>
                  </a:outerShdw>
                </a:effectLst>
                <a:latin typeface="Century Gothic" panose="020B0502020202020204" pitchFamily="34" charset="0"/>
              </a:rPr>
              <a:t>enerapan SPM</a:t>
            </a:r>
            <a:r>
              <a:rPr lang="en-US" sz="2133"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bencana</a:t>
            </a:r>
            <a:r>
              <a:rPr lang="en-US" sz="2133" dirty="0">
                <a:effectLst>
                  <a:outerShdw blurRad="38100" dist="38100" dir="2700000" algn="tl">
                    <a:srgbClr val="000000">
                      <a:alpha val="43137"/>
                    </a:srgbClr>
                  </a:outerShdw>
                </a:effectLst>
                <a:latin typeface="Century Gothic" panose="020B0502020202020204" pitchFamily="34" charset="0"/>
              </a:rPr>
              <a:t>, SPM </a:t>
            </a:r>
            <a:r>
              <a:rPr lang="en-US" sz="2133" dirty="0" err="1">
                <a:effectLst>
                  <a:outerShdw blurRad="38100" dist="38100" dir="2700000" algn="tl">
                    <a:srgbClr val="000000">
                      <a:alpha val="43137"/>
                    </a:srgbClr>
                  </a:outerShdw>
                </a:effectLst>
                <a:latin typeface="Century Gothic" panose="020B0502020202020204" pitchFamily="34" charset="0"/>
              </a:rPr>
              <a:t>damkar</a:t>
            </a:r>
            <a:r>
              <a:rPr lang="en-US" sz="2133" dirty="0">
                <a:effectLst>
                  <a:outerShdw blurRad="38100" dist="38100" dir="2700000" algn="tl">
                    <a:srgbClr val="000000">
                      <a:alpha val="43137"/>
                    </a:srgbClr>
                  </a:outerShdw>
                </a:effectLst>
                <a:latin typeface="Century Gothic" panose="020B0502020202020204" pitchFamily="34" charset="0"/>
              </a:rPr>
              <a:t> dan SPM </a:t>
            </a:r>
            <a:r>
              <a:rPr lang="en-US" sz="2133" dirty="0" err="1">
                <a:effectLst>
                  <a:outerShdw blurRad="38100" dist="38100" dir="2700000" algn="tl">
                    <a:srgbClr val="000000">
                      <a:alpha val="43137"/>
                    </a:srgbClr>
                  </a:outerShdw>
                </a:effectLst>
                <a:latin typeface="Century Gothic" panose="020B0502020202020204" pitchFamily="34" charset="0"/>
              </a:rPr>
              <a:t>trantibum</a:t>
            </a:r>
            <a:r>
              <a:rPr lang="id-ID" sz="2133" dirty="0">
                <a:latin typeface="Century Gothic" panose="020B0502020202020204" pitchFamily="34" charset="0"/>
              </a:rPr>
              <a:t>;</a:t>
            </a:r>
            <a:r>
              <a:rPr lang="en-US" sz="2133" dirty="0">
                <a:latin typeface="Century Gothic" panose="020B0502020202020204" pitchFamily="34" charset="0"/>
              </a:rPr>
              <a:t> </a:t>
            </a:r>
          </a:p>
        </p:txBody>
      </p:sp>
      <p:grpSp>
        <p:nvGrpSpPr>
          <p:cNvPr id="46" name="Shape 212">
            <a:extLst>
              <a:ext uri="{FF2B5EF4-FFF2-40B4-BE49-F238E27FC236}">
                <a16:creationId xmlns:a16="http://schemas.microsoft.com/office/drawing/2014/main" id="{DE05E57D-4872-47A5-884E-714395D4F1DF}"/>
              </a:ext>
            </a:extLst>
          </p:cNvPr>
          <p:cNvGrpSpPr/>
          <p:nvPr/>
        </p:nvGrpSpPr>
        <p:grpSpPr>
          <a:xfrm>
            <a:off x="4834257" y="4821383"/>
            <a:ext cx="1219200" cy="1219200"/>
            <a:chOff x="4381683" y="2573179"/>
            <a:chExt cx="914400" cy="914400"/>
          </a:xfrm>
        </p:grpSpPr>
        <p:sp>
          <p:nvSpPr>
            <p:cNvPr id="47" name="Shape 213">
              <a:extLst>
                <a:ext uri="{FF2B5EF4-FFF2-40B4-BE49-F238E27FC236}">
                  <a16:creationId xmlns:a16="http://schemas.microsoft.com/office/drawing/2014/main" id="{E66DC59D-4B7D-4AEF-B10B-524B688414D8}"/>
                </a:ext>
              </a:extLst>
            </p:cNvPr>
            <p:cNvSpPr/>
            <p:nvPr/>
          </p:nvSpPr>
          <p:spPr>
            <a:xfrm>
              <a:off x="4381683" y="2573179"/>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8" name="Shape 214">
              <a:extLst>
                <a:ext uri="{FF2B5EF4-FFF2-40B4-BE49-F238E27FC236}">
                  <a16:creationId xmlns:a16="http://schemas.microsoft.com/office/drawing/2014/main" id="{7A4970CE-2797-4F85-82C5-C18DA819FFFD}"/>
                </a:ext>
              </a:extLst>
            </p:cNvPr>
            <p:cNvSpPr txBox="1"/>
            <p:nvPr/>
          </p:nvSpPr>
          <p:spPr>
            <a:xfrm>
              <a:off x="4546175" y="2768769"/>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6</a:t>
              </a:r>
              <a:endParaRPr sz="3733" b="1" dirty="0">
                <a:solidFill>
                  <a:schemeClr val="dk1"/>
                </a:solidFill>
                <a:latin typeface="Arial"/>
                <a:ea typeface="Arial"/>
                <a:cs typeface="Arial"/>
                <a:sym typeface="Arial"/>
              </a:endParaRPr>
            </a:p>
          </p:txBody>
        </p:sp>
      </p:grpSp>
      <p:sp>
        <p:nvSpPr>
          <p:cNvPr id="49" name="Rectangle 48">
            <a:extLst>
              <a:ext uri="{FF2B5EF4-FFF2-40B4-BE49-F238E27FC236}">
                <a16:creationId xmlns:a16="http://schemas.microsoft.com/office/drawing/2014/main" id="{D9BF47F6-4B4D-46E7-875F-1134712EEEE4}"/>
              </a:ext>
            </a:extLst>
          </p:cNvPr>
          <p:cNvSpPr/>
          <p:nvPr/>
        </p:nvSpPr>
        <p:spPr>
          <a:xfrm>
            <a:off x="151174" y="5082169"/>
            <a:ext cx="4629356"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Peningkatan kualitas dan cakupan pelayanan Satpol PP, Linmas dan Kebakaran.</a:t>
            </a:r>
            <a:endParaRPr lang="en-US" sz="2400" dirty="0">
              <a:effectLst>
                <a:outerShdw blurRad="38100" dist="38100" dir="2700000" algn="tl">
                  <a:srgbClr val="000000">
                    <a:alpha val="43137"/>
                  </a:srgbClr>
                </a:outerShdw>
              </a:effectLst>
              <a:latin typeface="Century Gothic" panose="020B0502020202020204" pitchFamily="34" charset="0"/>
            </a:endParaRPr>
          </a:p>
        </p:txBody>
      </p:sp>
      <p:grpSp>
        <p:nvGrpSpPr>
          <p:cNvPr id="50" name="Group 49">
            <a:extLst>
              <a:ext uri="{FF2B5EF4-FFF2-40B4-BE49-F238E27FC236}">
                <a16:creationId xmlns:a16="http://schemas.microsoft.com/office/drawing/2014/main" id="{5C37DAE0-C12B-4E0F-8437-B7A5847719A0}"/>
              </a:ext>
            </a:extLst>
          </p:cNvPr>
          <p:cNvGrpSpPr/>
          <p:nvPr/>
        </p:nvGrpSpPr>
        <p:grpSpPr>
          <a:xfrm>
            <a:off x="939297" y="6356390"/>
            <a:ext cx="6295713" cy="448565"/>
            <a:chOff x="-644939" y="6369634"/>
            <a:chExt cx="3763839" cy="335966"/>
          </a:xfrm>
          <a:solidFill>
            <a:srgbClr val="C00000"/>
          </a:solidFill>
        </p:grpSpPr>
        <p:sp>
          <p:nvSpPr>
            <p:cNvPr id="51" name="Rectangle 50">
              <a:extLst>
                <a:ext uri="{FF2B5EF4-FFF2-40B4-BE49-F238E27FC236}">
                  <a16:creationId xmlns:a16="http://schemas.microsoft.com/office/drawing/2014/main" id="{51FBBFBE-6689-4877-8AF2-93A9B35C4C1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2" name="Right Triangle 51">
              <a:extLst>
                <a:ext uri="{FF2B5EF4-FFF2-40B4-BE49-F238E27FC236}">
                  <a16:creationId xmlns:a16="http://schemas.microsoft.com/office/drawing/2014/main" id="{50097F79-B486-43A0-BE3D-EB59A4B482FD}"/>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3" name="TextBox 52">
            <a:extLst>
              <a:ext uri="{FF2B5EF4-FFF2-40B4-BE49-F238E27FC236}">
                <a16:creationId xmlns:a16="http://schemas.microsoft.com/office/drawing/2014/main" id="{02D031B2-676A-4FFE-844C-F84656B299F5}"/>
              </a:ext>
            </a:extLst>
          </p:cNvPr>
          <p:cNvSpPr txBox="1"/>
          <p:nvPr/>
        </p:nvSpPr>
        <p:spPr>
          <a:xfrm>
            <a:off x="7723573" y="6326025"/>
            <a:ext cx="3076323" cy="420564"/>
          </a:xfrm>
          <a:prstGeom prst="rect">
            <a:avLst/>
          </a:prstGeom>
          <a:noFill/>
        </p:spPr>
        <p:txBody>
          <a:bodyPr wrap="square" rtlCol="0">
            <a:spAutoFit/>
          </a:bodyPr>
          <a:lstStyle/>
          <a:p>
            <a:r>
              <a:rPr lang="id-ID" sz="2133" dirty="0"/>
              <a:t>@ditjenbinaadwil</a:t>
            </a:r>
          </a:p>
        </p:txBody>
      </p:sp>
      <p:pic>
        <p:nvPicPr>
          <p:cNvPr id="54" name="Picture 8" descr="Hasil gambar untuk logo instagram">
            <a:extLst>
              <a:ext uri="{FF2B5EF4-FFF2-40B4-BE49-F238E27FC236}">
                <a16:creationId xmlns:a16="http://schemas.microsoft.com/office/drawing/2014/main" id="{16B7A927-BDA1-415C-B2EA-28CAD69A1FA8}"/>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7317" y="633726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0" name="Slide Number Placeholder 4">
            <a:extLst>
              <a:ext uri="{FF2B5EF4-FFF2-40B4-BE49-F238E27FC236}">
                <a16:creationId xmlns:a16="http://schemas.microsoft.com/office/drawing/2014/main" id="{78476569-8D91-4601-8720-E8F16FDBC4AB}"/>
              </a:ext>
            </a:extLst>
          </p:cNvPr>
          <p:cNvSpPr txBox="1">
            <a:spLocks/>
          </p:cNvSpPr>
          <p:nvPr/>
        </p:nvSpPr>
        <p:spPr>
          <a:xfrm>
            <a:off x="11328264" y="603712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22</a:t>
            </a:fld>
            <a:endParaRPr lang="id-ID" altLang="en-US"/>
          </a:p>
        </p:txBody>
      </p:sp>
    </p:spTree>
    <p:extLst>
      <p:ext uri="{BB962C8B-B14F-4D97-AF65-F5344CB8AC3E}">
        <p14:creationId xmlns:p14="http://schemas.microsoft.com/office/powerpoint/2010/main" val="3630998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66906" y="972152"/>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8</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9</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7</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10</a:t>
            </a:r>
            <a:endParaRPr sz="3733" b="1" dirty="0">
              <a:solidFill>
                <a:schemeClr val="dk1"/>
              </a:solidFill>
              <a:latin typeface="Arial"/>
              <a:ea typeface="Arial"/>
              <a:cs typeface="Arial"/>
              <a:sym typeface="Arial"/>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843171" y="2623511"/>
            <a:ext cx="6096000" cy="830997"/>
          </a:xfrm>
          <a:prstGeom prst="rect">
            <a:avLst/>
          </a:prstGeom>
        </p:spPr>
        <p:txBody>
          <a:bodyPr>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Pengelolaan jabatan fungsional </a:t>
            </a:r>
          </a:p>
          <a:p>
            <a:r>
              <a:rPr lang="id-ID" sz="2400" dirty="0">
                <a:effectLst>
                  <a:outerShdw blurRad="38100" dist="38100" dir="2700000" algn="tl">
                    <a:srgbClr val="000000">
                      <a:alpha val="43137"/>
                    </a:srgbClr>
                  </a:outerShdw>
                </a:effectLst>
                <a:latin typeface="Century Gothic" panose="020B0502020202020204" pitchFamily="34" charset="0"/>
              </a:rPr>
              <a:t>Pol PP dan Damkar;</a:t>
            </a:r>
          </a:p>
        </p:txBody>
      </p:sp>
      <p:sp>
        <p:nvSpPr>
          <p:cNvPr id="26" name="Rectangle 25">
            <a:extLst>
              <a:ext uri="{FF2B5EF4-FFF2-40B4-BE49-F238E27FC236}">
                <a16:creationId xmlns:a16="http://schemas.microsoft.com/office/drawing/2014/main" id="{0BB0A79E-3FD7-43EC-B4DC-7B16BBFA10E2}"/>
              </a:ext>
            </a:extLst>
          </p:cNvPr>
          <p:cNvSpPr/>
          <p:nvPr/>
        </p:nvSpPr>
        <p:spPr>
          <a:xfrm>
            <a:off x="177695" y="1859418"/>
            <a:ext cx="4550692"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Penguatan NSPK dan instrumen di bidang Trantibumlinmas;</a:t>
            </a:r>
          </a:p>
        </p:txBody>
      </p:sp>
      <p:sp>
        <p:nvSpPr>
          <p:cNvPr id="27" name="Rectangle 26">
            <a:extLst>
              <a:ext uri="{FF2B5EF4-FFF2-40B4-BE49-F238E27FC236}">
                <a16:creationId xmlns:a16="http://schemas.microsoft.com/office/drawing/2014/main" id="{97920867-3171-4112-9073-686ECD6C23CE}"/>
              </a:ext>
            </a:extLst>
          </p:cNvPr>
          <p:cNvSpPr/>
          <p:nvPr/>
        </p:nvSpPr>
        <p:spPr>
          <a:xfrm>
            <a:off x="6816548" y="818973"/>
            <a:ext cx="5307125" cy="1569660"/>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Penegakkan perda dan perkada secara efektif yang berdampak terhadap peningkatan kinerja daerah</a:t>
            </a:r>
            <a:r>
              <a:rPr lang="id-ID" sz="2133" dirty="0">
                <a:latin typeface="Century Gothic" panose="020B0502020202020204" pitchFamily="34" charset="0"/>
              </a:rPr>
              <a:t>;</a:t>
            </a:r>
            <a:r>
              <a:rPr lang="en-US" sz="2133" dirty="0">
                <a:latin typeface="Century Gothic" panose="020B0502020202020204" pitchFamily="34" charset="0"/>
              </a:rPr>
              <a:t> </a:t>
            </a:r>
          </a:p>
        </p:txBody>
      </p:sp>
      <p:sp>
        <p:nvSpPr>
          <p:cNvPr id="2" name="Rectangle 1">
            <a:extLst>
              <a:ext uri="{FF2B5EF4-FFF2-40B4-BE49-F238E27FC236}">
                <a16:creationId xmlns:a16="http://schemas.microsoft.com/office/drawing/2014/main" id="{2C08A7D5-FF65-4501-BBA7-9D9A8431BD13}"/>
              </a:ext>
            </a:extLst>
          </p:cNvPr>
          <p:cNvSpPr/>
          <p:nvPr/>
        </p:nvSpPr>
        <p:spPr>
          <a:xfrm>
            <a:off x="270746" y="3310351"/>
            <a:ext cx="4550692"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Pemenuhan penyelamatan dan evakuasi korban kebakaran;</a:t>
            </a:r>
          </a:p>
        </p:txBody>
      </p:sp>
      <p:sp>
        <p:nvSpPr>
          <p:cNvPr id="34" name="Shape 210">
            <a:extLst>
              <a:ext uri="{FF2B5EF4-FFF2-40B4-BE49-F238E27FC236}">
                <a16:creationId xmlns:a16="http://schemas.microsoft.com/office/drawing/2014/main" id="{61CD4045-A84B-4D76-A768-E8D8564275F2}"/>
              </a:ext>
            </a:extLst>
          </p:cNvPr>
          <p:cNvSpPr/>
          <p:nvPr/>
        </p:nvSpPr>
        <p:spPr>
          <a:xfrm>
            <a:off x="5543087" y="4003151"/>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35" name="Shape 211">
            <a:extLst>
              <a:ext uri="{FF2B5EF4-FFF2-40B4-BE49-F238E27FC236}">
                <a16:creationId xmlns:a16="http://schemas.microsoft.com/office/drawing/2014/main" id="{6C0044D7-5BE0-4D2E-B75B-9698DBDDDC92}"/>
              </a:ext>
            </a:extLst>
          </p:cNvPr>
          <p:cNvSpPr txBox="1"/>
          <p:nvPr/>
        </p:nvSpPr>
        <p:spPr>
          <a:xfrm>
            <a:off x="5762409" y="4263937"/>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11</a:t>
            </a:r>
            <a:endParaRPr sz="3733" b="1" dirty="0">
              <a:solidFill>
                <a:schemeClr val="dk1"/>
              </a:solidFill>
              <a:latin typeface="Arial"/>
              <a:ea typeface="Arial"/>
              <a:cs typeface="Arial"/>
              <a:sym typeface="Arial"/>
            </a:endParaRPr>
          </a:p>
        </p:txBody>
      </p:sp>
      <p:sp>
        <p:nvSpPr>
          <p:cNvPr id="37" name="Shape 210">
            <a:extLst>
              <a:ext uri="{FF2B5EF4-FFF2-40B4-BE49-F238E27FC236}">
                <a16:creationId xmlns:a16="http://schemas.microsoft.com/office/drawing/2014/main" id="{BDD8E541-CCE8-4597-A456-F95ED9B89A2D}"/>
              </a:ext>
            </a:extLst>
          </p:cNvPr>
          <p:cNvSpPr/>
          <p:nvPr/>
        </p:nvSpPr>
        <p:spPr>
          <a:xfrm>
            <a:off x="4728387" y="4767824"/>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0" name="Shape 211">
            <a:extLst>
              <a:ext uri="{FF2B5EF4-FFF2-40B4-BE49-F238E27FC236}">
                <a16:creationId xmlns:a16="http://schemas.microsoft.com/office/drawing/2014/main" id="{53C89392-8BA5-4B1E-AE1A-F8E84427115E}"/>
              </a:ext>
            </a:extLst>
          </p:cNvPr>
          <p:cNvSpPr txBox="1"/>
          <p:nvPr/>
        </p:nvSpPr>
        <p:spPr>
          <a:xfrm>
            <a:off x="4947709" y="5028611"/>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12</a:t>
            </a:r>
            <a:endParaRPr sz="3733" b="1" dirty="0">
              <a:solidFill>
                <a:schemeClr val="dk1"/>
              </a:solidFill>
              <a:latin typeface="Arial"/>
              <a:ea typeface="Arial"/>
              <a:cs typeface="Arial"/>
              <a:sym typeface="Arial"/>
            </a:endParaRPr>
          </a:p>
        </p:txBody>
      </p:sp>
      <p:grpSp>
        <p:nvGrpSpPr>
          <p:cNvPr id="42" name="Group 41">
            <a:extLst>
              <a:ext uri="{FF2B5EF4-FFF2-40B4-BE49-F238E27FC236}">
                <a16:creationId xmlns:a16="http://schemas.microsoft.com/office/drawing/2014/main" id="{1125A9A4-DED3-4A50-8440-F08FD1BF7E10}"/>
              </a:ext>
            </a:extLst>
          </p:cNvPr>
          <p:cNvGrpSpPr/>
          <p:nvPr/>
        </p:nvGrpSpPr>
        <p:grpSpPr>
          <a:xfrm>
            <a:off x="1553657" y="6397084"/>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52089F38-5340-4FC3-9615-7583E88074EF}"/>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84CC7F7A-2FD7-4873-86AA-02FDFE2D601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D7DD1380-CD0D-45B4-843D-3E5B84A327D0}"/>
              </a:ext>
            </a:extLst>
          </p:cNvPr>
          <p:cNvSpPr txBox="1"/>
          <p:nvPr/>
        </p:nvSpPr>
        <p:spPr>
          <a:xfrm>
            <a:off x="8337933" y="6366720"/>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70492A25-8329-457E-BE8B-39C1969E61CD}"/>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01677" y="6377956"/>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A7A9F7AA-5F6A-4CE4-9204-C1172D3667BC}"/>
              </a:ext>
            </a:extLst>
          </p:cNvPr>
          <p:cNvSpPr/>
          <p:nvPr/>
        </p:nvSpPr>
        <p:spPr>
          <a:xfrm>
            <a:off x="6829356" y="3983933"/>
            <a:ext cx="5307125" cy="1200329"/>
          </a:xfrm>
          <a:prstGeom prst="rect">
            <a:avLst/>
          </a:prstGeom>
        </p:spPr>
        <p:txBody>
          <a:bodyPr wrap="square">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Pemenuhan rasio aparatur penyelenggara urusan trantibumlinmas;</a:t>
            </a:r>
          </a:p>
        </p:txBody>
      </p:sp>
      <p:sp>
        <p:nvSpPr>
          <p:cNvPr id="47" name="Rectangle 46">
            <a:extLst>
              <a:ext uri="{FF2B5EF4-FFF2-40B4-BE49-F238E27FC236}">
                <a16:creationId xmlns:a16="http://schemas.microsoft.com/office/drawing/2014/main" id="{2C08A7D5-FF65-4501-BBA7-9D9A8431BD13}"/>
              </a:ext>
            </a:extLst>
          </p:cNvPr>
          <p:cNvSpPr/>
          <p:nvPr/>
        </p:nvSpPr>
        <p:spPr>
          <a:xfrm>
            <a:off x="1442960" y="4813169"/>
            <a:ext cx="3125169"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Pembentukan unit pelaksana teknis pendukung</a:t>
            </a:r>
          </a:p>
        </p:txBody>
      </p:sp>
      <p:sp>
        <p:nvSpPr>
          <p:cNvPr id="41" name="Slide Number Placeholder 4">
            <a:extLst>
              <a:ext uri="{FF2B5EF4-FFF2-40B4-BE49-F238E27FC236}">
                <a16:creationId xmlns:a16="http://schemas.microsoft.com/office/drawing/2014/main" id="{36C7F3BD-3CE2-43EB-9AA3-62CC82B42876}"/>
              </a:ext>
            </a:extLst>
          </p:cNvPr>
          <p:cNvSpPr txBox="1">
            <a:spLocks/>
          </p:cNvSpPr>
          <p:nvPr/>
        </p:nvSpPr>
        <p:spPr>
          <a:xfrm>
            <a:off x="11350658" y="607021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23</a:t>
            </a:fld>
            <a:endParaRPr lang="id-ID" altLang="en-US"/>
          </a:p>
        </p:txBody>
      </p:sp>
    </p:spTree>
    <p:extLst>
      <p:ext uri="{BB962C8B-B14F-4D97-AF65-F5344CB8AC3E}">
        <p14:creationId xmlns:p14="http://schemas.microsoft.com/office/powerpoint/2010/main" val="3045978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D5E501-FB7C-459A-8CF3-6760B7FDB16E}"/>
              </a:ext>
            </a:extLst>
          </p:cNvPr>
          <p:cNvSpPr txBox="1"/>
          <p:nvPr/>
        </p:nvSpPr>
        <p:spPr>
          <a:xfrm>
            <a:off x="508000" y="195505"/>
            <a:ext cx="11769755" cy="707886"/>
          </a:xfrm>
          <a:prstGeom prst="rect">
            <a:avLst/>
          </a:prstGeom>
          <a:noFill/>
        </p:spPr>
        <p:txBody>
          <a:bodyPr wrap="square" rtlCol="0">
            <a:spAutoFit/>
          </a:bodyPr>
          <a:lstStyle/>
          <a:p>
            <a:pPr algn="ctr"/>
            <a:r>
              <a:rPr lang="id-ID" sz="2000" b="1" dirty="0"/>
              <a:t>ARAH KEBIJAKAN PEMBINAAN </a:t>
            </a:r>
          </a:p>
          <a:p>
            <a:pPr algn="ctr"/>
            <a:r>
              <a:rPr lang="id-ID" sz="2000" b="1" dirty="0"/>
              <a:t>URUSAN TRANTIBUM LINMAS KE DEPAN</a:t>
            </a:r>
            <a:endParaRPr lang="en-US" sz="2000" b="1" dirty="0"/>
          </a:p>
        </p:txBody>
      </p:sp>
      <p:pic>
        <p:nvPicPr>
          <p:cNvPr id="5" name="Picture 4">
            <a:extLst>
              <a:ext uri="{FF2B5EF4-FFF2-40B4-BE49-F238E27FC236}">
                <a16:creationId xmlns:a16="http://schemas.microsoft.com/office/drawing/2014/main" id="{1A73F661-4A2B-44C3-8445-189F0AFDCA35}"/>
              </a:ext>
            </a:extLst>
          </p:cNvPr>
          <p:cNvPicPr/>
          <p:nvPr/>
        </p:nvPicPr>
        <p:blipFill>
          <a:blip r:embed="rId2"/>
          <a:stretch>
            <a:fillRect/>
          </a:stretch>
        </p:blipFill>
        <p:spPr>
          <a:xfrm>
            <a:off x="291481" y="1228395"/>
            <a:ext cx="4790115" cy="3485999"/>
          </a:xfrm>
          <a:prstGeom prst="rect">
            <a:avLst/>
          </a:prstGeom>
        </p:spPr>
      </p:pic>
      <p:sp>
        <p:nvSpPr>
          <p:cNvPr id="6" name="TextBox 5">
            <a:extLst>
              <a:ext uri="{FF2B5EF4-FFF2-40B4-BE49-F238E27FC236}">
                <a16:creationId xmlns:a16="http://schemas.microsoft.com/office/drawing/2014/main" id="{6A82F00E-5F18-428E-B991-99C98554D8B7}"/>
              </a:ext>
            </a:extLst>
          </p:cNvPr>
          <p:cNvSpPr txBox="1"/>
          <p:nvPr/>
        </p:nvSpPr>
        <p:spPr>
          <a:xfrm>
            <a:off x="812800" y="887374"/>
            <a:ext cx="4195429" cy="307777"/>
          </a:xfrm>
          <a:prstGeom prst="rect">
            <a:avLst/>
          </a:prstGeom>
          <a:noFill/>
        </p:spPr>
        <p:txBody>
          <a:bodyPr wrap="square" rtlCol="0">
            <a:spAutoFit/>
          </a:bodyPr>
          <a:lstStyle/>
          <a:p>
            <a:pPr algn="ctr"/>
            <a:r>
              <a:rPr lang="en-US" sz="1400" b="1" dirty="0">
                <a:solidFill>
                  <a:srgbClr val="002060"/>
                </a:solidFill>
              </a:rPr>
              <a:t>PROSES BISNIS</a:t>
            </a:r>
          </a:p>
        </p:txBody>
      </p:sp>
      <p:sp>
        <p:nvSpPr>
          <p:cNvPr id="9" name="TextBox 8">
            <a:extLst>
              <a:ext uri="{FF2B5EF4-FFF2-40B4-BE49-F238E27FC236}">
                <a16:creationId xmlns:a16="http://schemas.microsoft.com/office/drawing/2014/main" id="{01BA5EF5-A8B4-489C-BD9D-4F836E4486F3}"/>
              </a:ext>
            </a:extLst>
          </p:cNvPr>
          <p:cNvSpPr txBox="1"/>
          <p:nvPr/>
        </p:nvSpPr>
        <p:spPr>
          <a:xfrm>
            <a:off x="364848" y="4595824"/>
            <a:ext cx="4643381" cy="1754326"/>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118528" indent="-118528">
              <a:buFont typeface="+mj-lt"/>
              <a:buAutoNum type="arabicPeriod"/>
            </a:pPr>
            <a:r>
              <a:rPr lang="id-ID" sz="1200" b="1" dirty="0"/>
              <a:t> </a:t>
            </a:r>
            <a:r>
              <a:rPr lang="fi-FI" sz="1200" b="1" dirty="0"/>
              <a:t>Analisis Dan Sinkronisasi Kebijakan Trantibumlinmas</a:t>
            </a:r>
          </a:p>
          <a:p>
            <a:pPr marL="355582" lvl="1" indent="-118528">
              <a:buFont typeface="Wingdings" panose="05000000000000000000" pitchFamily="2" charset="2"/>
              <a:buChar char="§"/>
            </a:pPr>
            <a:r>
              <a:rPr lang="en-US" sz="1200" dirty="0" err="1"/>
              <a:t>Penyusunan</a:t>
            </a:r>
            <a:r>
              <a:rPr lang="en-US" sz="1200" dirty="0"/>
              <a:t> Grand Design</a:t>
            </a:r>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Strategis</a:t>
            </a:r>
            <a:endParaRPr lang="en-US" sz="1200" dirty="0"/>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Kerja</a:t>
            </a:r>
            <a:r>
              <a:rPr lang="en-US" sz="1200" dirty="0"/>
              <a:t> </a:t>
            </a:r>
            <a:r>
              <a:rPr lang="en-US" sz="1200" dirty="0" err="1"/>
              <a:t>Tahunan</a:t>
            </a:r>
            <a:endParaRPr lang="fi-FI" sz="1200" dirty="0"/>
          </a:p>
          <a:p>
            <a:pPr marL="118528" indent="-118528">
              <a:buFont typeface="+mj-lt"/>
              <a:buAutoNum type="arabicPeriod"/>
            </a:pPr>
            <a:r>
              <a:rPr lang="id-ID" sz="1200" b="1" dirty="0"/>
              <a:t> </a:t>
            </a:r>
            <a:r>
              <a:rPr lang="fi-FI" sz="1200" b="1" dirty="0"/>
              <a:t>Harmonisasi Peraturan Perundangan-undangan</a:t>
            </a:r>
          </a:p>
          <a:p>
            <a:pPr marL="355582" lvl="1" indent="-118528">
              <a:buFont typeface="Wingdings" panose="05000000000000000000" pitchFamily="2" charset="2"/>
              <a:buChar char="§"/>
            </a:pPr>
            <a:r>
              <a:rPr lang="fi-FI" sz="1200" dirty="0"/>
              <a:t>Integrasi Penanggulangan Bencana Pusat dan Daerah</a:t>
            </a:r>
          </a:p>
          <a:p>
            <a:pPr marL="355582" lvl="1" indent="-118528">
              <a:buFont typeface="Wingdings" panose="05000000000000000000" pitchFamily="2" charset="2"/>
              <a:buChar char="§"/>
            </a:pPr>
            <a:r>
              <a:rPr lang="fi-FI" sz="1200" dirty="0"/>
              <a:t>Kompetensi Aparatur Polisi Pamong Praja</a:t>
            </a:r>
          </a:p>
          <a:p>
            <a:pPr marL="355582" lvl="1" indent="-118528">
              <a:buFont typeface="Wingdings" panose="05000000000000000000" pitchFamily="2" charset="2"/>
              <a:buChar char="§"/>
            </a:pPr>
            <a:r>
              <a:rPr lang="fi-FI" sz="1200" dirty="0"/>
              <a:t>Pencegahan dan Pengendalian Kebakaran </a:t>
            </a:r>
          </a:p>
          <a:p>
            <a:pPr marL="118528" indent="-118528">
              <a:buFont typeface="+mj-lt"/>
              <a:buAutoNum type="arabicPeriod"/>
            </a:pPr>
            <a:r>
              <a:rPr lang="id-ID" sz="1200" b="1" dirty="0"/>
              <a:t> </a:t>
            </a:r>
            <a:r>
              <a:rPr lang="fi-FI" sz="1200" b="1" dirty="0"/>
              <a:t>Inovasi Dan Kerjasama</a:t>
            </a:r>
          </a:p>
        </p:txBody>
      </p:sp>
      <p:sp>
        <p:nvSpPr>
          <p:cNvPr id="15" name="TextBox 14">
            <a:extLst>
              <a:ext uri="{FF2B5EF4-FFF2-40B4-BE49-F238E27FC236}">
                <a16:creationId xmlns:a16="http://schemas.microsoft.com/office/drawing/2014/main" id="{5FC5C44A-F7C1-46EA-86CA-EAD6C5C5ABFB}"/>
              </a:ext>
            </a:extLst>
          </p:cNvPr>
          <p:cNvSpPr txBox="1"/>
          <p:nvPr/>
        </p:nvSpPr>
        <p:spPr>
          <a:xfrm>
            <a:off x="5446519" y="894365"/>
            <a:ext cx="5919108" cy="397031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120645" indent="-120645">
              <a:buFont typeface="+mj-lt"/>
              <a:buAutoNum type="arabicPeriod"/>
            </a:pPr>
            <a:r>
              <a:rPr lang="id-ID" sz="1100" b="1" dirty="0"/>
              <a:t> </a:t>
            </a:r>
            <a:r>
              <a:rPr lang="en-US" sz="1200" b="1" dirty="0" err="1"/>
              <a:t>Standardisasi</a:t>
            </a:r>
            <a:r>
              <a:rPr lang="en-US" sz="1200" b="1" dirty="0"/>
              <a:t> Dan </a:t>
            </a:r>
            <a:r>
              <a:rPr lang="en-US" sz="1200" b="1" dirty="0" err="1"/>
              <a:t>Kompetensi</a:t>
            </a:r>
            <a:r>
              <a:rPr lang="en-US" sz="1200" b="1" dirty="0"/>
              <a:t> </a:t>
            </a:r>
            <a:r>
              <a:rPr lang="en-US" sz="1200" b="1" dirty="0" err="1"/>
              <a:t>Sumber</a:t>
            </a:r>
            <a:r>
              <a:rPr lang="en-US" sz="1200" b="1" dirty="0"/>
              <a:t> </a:t>
            </a:r>
            <a:r>
              <a:rPr lang="en-US" sz="1200" b="1" dirty="0" err="1"/>
              <a:t>Daya</a:t>
            </a:r>
            <a:r>
              <a:rPr lang="en-US" sz="1200" b="1" dirty="0"/>
              <a:t> </a:t>
            </a:r>
            <a:r>
              <a:rPr lang="en-US" sz="1200" b="1" dirty="0" err="1"/>
              <a:t>Manusia</a:t>
            </a:r>
            <a:endParaRPr lang="en-US" sz="1200" b="1" dirty="0"/>
          </a:p>
          <a:p>
            <a:pPr marL="359815" lvl="1" indent="-120645">
              <a:buFont typeface="Wingdings" panose="05000000000000000000" pitchFamily="2" charset="2"/>
              <a:buChar char="§"/>
            </a:pPr>
            <a:r>
              <a:rPr lang="en-US" sz="1200" dirty="0"/>
              <a:t>Program </a:t>
            </a:r>
            <a:r>
              <a:rPr lang="en-US" sz="1200" dirty="0" err="1"/>
              <a:t>Studi</a:t>
            </a:r>
            <a:r>
              <a:rPr lang="en-US" sz="1200" dirty="0"/>
              <a:t> </a:t>
            </a:r>
            <a:r>
              <a:rPr lang="en-US" sz="1200" dirty="0" err="1"/>
              <a:t>Polisi</a:t>
            </a:r>
            <a:r>
              <a:rPr lang="en-US" sz="1200" dirty="0"/>
              <a:t> </a:t>
            </a:r>
            <a:r>
              <a:rPr lang="en-US" sz="1200" dirty="0" err="1"/>
              <a:t>Pamong</a:t>
            </a:r>
            <a:r>
              <a:rPr lang="en-US" sz="1200" dirty="0"/>
              <a:t> </a:t>
            </a:r>
            <a:r>
              <a:rPr lang="en-US" sz="1200" dirty="0" err="1"/>
              <a:t>Praja</a:t>
            </a:r>
            <a:r>
              <a:rPr lang="en-US" sz="1200" dirty="0"/>
              <a:t> dan </a:t>
            </a:r>
            <a:r>
              <a:rPr lang="en-US" sz="1200" dirty="0" err="1"/>
              <a:t>Pemadam</a:t>
            </a:r>
            <a:r>
              <a:rPr lang="en-US" sz="1200" dirty="0"/>
              <a:t> </a:t>
            </a:r>
            <a:r>
              <a:rPr lang="en-US" sz="1200" dirty="0" err="1"/>
              <a:t>Kebakaran</a:t>
            </a:r>
            <a:r>
              <a:rPr lang="en-US" sz="1200" dirty="0"/>
              <a:t> (</a:t>
            </a:r>
            <a:r>
              <a:rPr lang="en-US" sz="1200" dirty="0" err="1"/>
              <a:t>Penyusunan</a:t>
            </a:r>
            <a:r>
              <a:rPr lang="en-US" sz="1200" dirty="0"/>
              <a:t> </a:t>
            </a:r>
            <a:r>
              <a:rPr lang="en-US" sz="1200" dirty="0" err="1"/>
              <a:t>Kurikulum</a:t>
            </a:r>
            <a:r>
              <a:rPr lang="en-US" sz="1200" dirty="0"/>
              <a:t> Dan </a:t>
            </a:r>
            <a:r>
              <a:rPr lang="en-US" sz="1200" dirty="0" err="1"/>
              <a:t>Akreditasi</a:t>
            </a:r>
            <a:r>
              <a:rPr lang="en-US" sz="1200" dirty="0"/>
              <a:t>)</a:t>
            </a:r>
          </a:p>
          <a:p>
            <a:pPr marL="359815" lvl="1" indent="-120645">
              <a:buFont typeface="Wingdings" panose="05000000000000000000" pitchFamily="2" charset="2"/>
              <a:buChar char="§"/>
            </a:pPr>
            <a:r>
              <a:rPr lang="en-US" sz="1200" dirty="0" err="1"/>
              <a:t>Penjenjangan</a:t>
            </a:r>
            <a:r>
              <a:rPr lang="en-US" sz="1200" dirty="0"/>
              <a:t> </a:t>
            </a:r>
            <a:r>
              <a:rPr lang="en-US" sz="1200" dirty="0" err="1"/>
              <a:t>Pangkat</a:t>
            </a:r>
            <a:r>
              <a:rPr lang="en-US" sz="1200" dirty="0"/>
              <a:t> Dan </a:t>
            </a:r>
            <a:r>
              <a:rPr lang="en-US" sz="1200" dirty="0" err="1"/>
              <a:t>Peningkatan</a:t>
            </a:r>
            <a:r>
              <a:rPr lang="en-US" sz="1200" dirty="0"/>
              <a:t> </a:t>
            </a:r>
            <a:r>
              <a:rPr lang="en-US" sz="1200" dirty="0" err="1"/>
              <a:t>Kompetensi</a:t>
            </a:r>
            <a:endParaRPr lang="en-US" sz="1200" dirty="0"/>
          </a:p>
          <a:p>
            <a:pPr marL="359815" lvl="1" indent="-120645">
              <a:buFont typeface="Wingdings" panose="05000000000000000000" pitchFamily="2" charset="2"/>
              <a:buChar char="§"/>
            </a:pPr>
            <a:r>
              <a:rPr lang="en-US" sz="1200" dirty="0" err="1"/>
              <a:t>Standardisasi</a:t>
            </a:r>
            <a:r>
              <a:rPr lang="en-US" sz="1200" dirty="0"/>
              <a:t> Dan </a:t>
            </a:r>
            <a:r>
              <a:rPr lang="en-US" sz="1200" dirty="0" err="1"/>
              <a:t>Sertifikasi</a:t>
            </a:r>
            <a:r>
              <a:rPr lang="en-US" sz="1200" dirty="0"/>
              <a:t> (</a:t>
            </a:r>
            <a:r>
              <a:rPr lang="en-US" sz="1200" dirty="0" err="1"/>
              <a:t>Profesi</a:t>
            </a:r>
            <a:r>
              <a:rPr lang="en-US" sz="1200" dirty="0"/>
              <a:t>, </a:t>
            </a:r>
            <a:r>
              <a:rPr lang="en-US" sz="1200" dirty="0" err="1"/>
              <a:t>Teknis</a:t>
            </a:r>
            <a:r>
              <a:rPr lang="en-US" sz="1200" dirty="0"/>
              <a:t>)</a:t>
            </a:r>
          </a:p>
          <a:p>
            <a:pPr marL="359815" lvl="1" indent="-120645">
              <a:buFont typeface="Wingdings" panose="05000000000000000000" pitchFamily="2" charset="2"/>
              <a:buChar char="§"/>
            </a:pPr>
            <a:r>
              <a:rPr lang="en-US" sz="1200" dirty="0" err="1"/>
              <a:t>Pembinaan</a:t>
            </a:r>
            <a:r>
              <a:rPr lang="en-US" sz="1200" dirty="0"/>
              <a:t> </a:t>
            </a:r>
            <a:r>
              <a:rPr lang="en-US" sz="1200" dirty="0" err="1"/>
              <a:t>Jabatan</a:t>
            </a:r>
            <a:r>
              <a:rPr lang="en-US" sz="1200" dirty="0"/>
              <a:t> </a:t>
            </a:r>
            <a:r>
              <a:rPr lang="en-US" sz="1200" dirty="0" err="1"/>
              <a:t>Fungsional</a:t>
            </a:r>
            <a:r>
              <a:rPr lang="en-US" sz="1200" dirty="0"/>
              <a:t> dan </a:t>
            </a:r>
            <a:r>
              <a:rPr lang="en-US" sz="1200" dirty="0" err="1"/>
              <a:t>Angka</a:t>
            </a:r>
            <a:r>
              <a:rPr lang="en-US" sz="1200" dirty="0"/>
              <a:t> </a:t>
            </a:r>
            <a:r>
              <a:rPr lang="en-US" sz="1200" dirty="0" err="1"/>
              <a:t>Kreditnya</a:t>
            </a:r>
            <a:r>
              <a:rPr lang="en-US" sz="1200" dirty="0"/>
              <a:t> (</a:t>
            </a:r>
            <a:r>
              <a:rPr lang="en-US" sz="1200" dirty="0" err="1"/>
              <a:t>Jafung</a:t>
            </a:r>
            <a:r>
              <a:rPr lang="en-US" sz="1200" dirty="0"/>
              <a:t> Ahli, </a:t>
            </a:r>
            <a:r>
              <a:rPr lang="en-US" sz="1200" dirty="0" err="1"/>
              <a:t>Terampil</a:t>
            </a:r>
            <a:r>
              <a:rPr lang="en-US" sz="1200" dirty="0"/>
              <a:t>)</a:t>
            </a:r>
          </a:p>
          <a:p>
            <a:pPr marL="359815" lvl="1" indent="-120645">
              <a:buFont typeface="Wingdings" panose="05000000000000000000" pitchFamily="2" charset="2"/>
              <a:buChar char="§"/>
            </a:pPr>
            <a:r>
              <a:rPr lang="nl-NL" sz="1200" dirty="0"/>
              <a:t>Pengelolaan Tes Terpadu dan Beasiswa  (Asessment Center, TPA)</a:t>
            </a:r>
          </a:p>
          <a:p>
            <a:pPr marL="359815" lvl="1" indent="-120645">
              <a:buFont typeface="Wingdings" panose="05000000000000000000" pitchFamily="2" charset="2"/>
              <a:buChar char="§"/>
            </a:pPr>
            <a:r>
              <a:rPr lang="en-US" sz="1200" dirty="0" err="1"/>
              <a:t>Pembinaan</a:t>
            </a:r>
            <a:r>
              <a:rPr lang="en-US" sz="1200" dirty="0"/>
              <a:t> </a:t>
            </a:r>
            <a:r>
              <a:rPr lang="en-US" sz="1200" dirty="0" err="1"/>
              <a:t>Karier</a:t>
            </a:r>
            <a:r>
              <a:rPr lang="en-US" sz="1200" dirty="0"/>
              <a:t> dan </a:t>
            </a:r>
            <a:r>
              <a:rPr lang="en-US" sz="1200" dirty="0" err="1"/>
              <a:t>Sanksi</a:t>
            </a:r>
            <a:r>
              <a:rPr lang="en-US" sz="1200" dirty="0"/>
              <a:t> (</a:t>
            </a:r>
            <a:r>
              <a:rPr lang="en-US" sz="1200" dirty="0" err="1"/>
              <a:t>Penempatan</a:t>
            </a:r>
            <a:r>
              <a:rPr lang="en-US" sz="1200" dirty="0"/>
              <a:t>, </a:t>
            </a:r>
            <a:r>
              <a:rPr lang="en-US" sz="1200" dirty="0" err="1"/>
              <a:t>Rotasi</a:t>
            </a:r>
            <a:r>
              <a:rPr lang="en-US" sz="1200" dirty="0"/>
              <a:t>, </a:t>
            </a:r>
            <a:r>
              <a:rPr lang="en-US" sz="1200" dirty="0" err="1"/>
              <a:t>Mutasi</a:t>
            </a:r>
            <a:r>
              <a:rPr lang="en-US" sz="1200" dirty="0"/>
              <a:t>, </a:t>
            </a:r>
            <a:r>
              <a:rPr lang="en-US" sz="1200" dirty="0" err="1"/>
              <a:t>Penghargaan</a:t>
            </a:r>
            <a:r>
              <a:rPr lang="en-US" sz="1200" dirty="0"/>
              <a:t>, </a:t>
            </a:r>
            <a:r>
              <a:rPr lang="en-US" sz="1200" dirty="0" err="1"/>
              <a:t>Pemberian</a:t>
            </a:r>
            <a:r>
              <a:rPr lang="en-US" sz="1200" dirty="0"/>
              <a:t> </a:t>
            </a:r>
            <a:r>
              <a:rPr lang="en-US" sz="1200" dirty="0" err="1"/>
              <a:t>Tunjangan</a:t>
            </a:r>
            <a:r>
              <a:rPr lang="en-US" sz="1200" dirty="0"/>
              <a:t> dan </a:t>
            </a:r>
            <a:r>
              <a:rPr lang="en-US" sz="1200" dirty="0" err="1"/>
              <a:t>Sanksi</a:t>
            </a:r>
            <a:r>
              <a:rPr lang="en-US" sz="1200" dirty="0"/>
              <a:t>)</a:t>
            </a:r>
          </a:p>
          <a:p>
            <a:pPr marL="120645" indent="-120645">
              <a:buFont typeface="+mj-lt"/>
              <a:buAutoNum type="arabicPeriod"/>
            </a:pPr>
            <a:r>
              <a:rPr lang="en-US" sz="1200" b="1" dirty="0" err="1"/>
              <a:t>Standardisasi</a:t>
            </a:r>
            <a:r>
              <a:rPr lang="en-US" sz="1200" b="1" dirty="0"/>
              <a:t> </a:t>
            </a:r>
            <a:r>
              <a:rPr lang="en-US" sz="1200" b="1" dirty="0" err="1"/>
              <a:t>Sarana</a:t>
            </a:r>
            <a:r>
              <a:rPr lang="en-US" sz="1200" b="1" dirty="0"/>
              <a:t> </a:t>
            </a:r>
            <a:r>
              <a:rPr lang="en-US" sz="1200" b="1" dirty="0" err="1"/>
              <a:t>Prasarana</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Standardisasi</a:t>
            </a:r>
            <a:r>
              <a:rPr lang="en-US" sz="1200" dirty="0"/>
              <a:t> </a:t>
            </a:r>
            <a:r>
              <a:rPr lang="en-US" sz="1200" dirty="0" err="1"/>
              <a:t>Sarana</a:t>
            </a:r>
            <a:r>
              <a:rPr lang="en-US" sz="1200" dirty="0"/>
              <a:t> </a:t>
            </a:r>
            <a:r>
              <a:rPr lang="en-US" sz="1200" dirty="0" err="1"/>
              <a:t>Prasarana</a:t>
            </a:r>
            <a:r>
              <a:rPr lang="en-US" sz="1200" dirty="0"/>
              <a:t> Minimal</a:t>
            </a:r>
          </a:p>
          <a:p>
            <a:pPr marL="359815" lvl="2" indent="-120645">
              <a:buFont typeface="Wingdings" panose="05000000000000000000" pitchFamily="2" charset="2"/>
              <a:buChar char="§"/>
            </a:pPr>
            <a:r>
              <a:rPr lang="en-US" sz="1200" dirty="0" err="1"/>
              <a:t>Standardisasi</a:t>
            </a:r>
            <a:r>
              <a:rPr lang="en-US" sz="1200" dirty="0"/>
              <a:t> Gedung/</a:t>
            </a:r>
            <a:r>
              <a:rPr lang="en-US" sz="1200" dirty="0" err="1"/>
              <a:t>Bangunan</a:t>
            </a:r>
            <a:r>
              <a:rPr lang="en-US" sz="1200" dirty="0"/>
              <a:t> </a:t>
            </a:r>
            <a:r>
              <a:rPr lang="en-US" sz="1200" dirty="0" err="1"/>
              <a:t>tahan</a:t>
            </a:r>
            <a:r>
              <a:rPr lang="en-US" sz="1200" dirty="0"/>
              <a:t> </a:t>
            </a:r>
            <a:r>
              <a:rPr lang="en-US" sz="1200" dirty="0" err="1"/>
              <a:t>Gempa</a:t>
            </a:r>
            <a:endParaRPr lang="en-US" sz="1200" dirty="0"/>
          </a:p>
          <a:p>
            <a:pPr marL="359815" lvl="2" indent="-120645">
              <a:buFont typeface="Wingdings" panose="05000000000000000000" pitchFamily="2" charset="2"/>
              <a:buChar char="§"/>
            </a:pPr>
            <a:r>
              <a:rPr lang="en-US" sz="1200" dirty="0" err="1"/>
              <a:t>Jalur</a:t>
            </a:r>
            <a:r>
              <a:rPr lang="en-US" sz="1200" dirty="0"/>
              <a:t> </a:t>
            </a:r>
            <a:r>
              <a:rPr lang="en-US" sz="1200" dirty="0" err="1"/>
              <a:t>Evakuasi</a:t>
            </a:r>
            <a:endParaRPr lang="en-US" sz="1200" dirty="0"/>
          </a:p>
          <a:p>
            <a:pPr marL="359815" lvl="2" indent="-120645">
              <a:buFont typeface="Wingdings" panose="05000000000000000000" pitchFamily="2" charset="2"/>
              <a:buChar char="§"/>
            </a:pPr>
            <a:r>
              <a:rPr lang="en-US" sz="1200" dirty="0" err="1"/>
              <a:t>Lokasi</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Kendaraan</a:t>
            </a:r>
            <a:r>
              <a:rPr lang="en-US" sz="1200" dirty="0"/>
              <a:t> </a:t>
            </a:r>
            <a:r>
              <a:rPr lang="en-US" sz="1200" dirty="0" err="1"/>
              <a:t>Operasional</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Operasional</a:t>
            </a:r>
            <a:endParaRPr lang="en-US" sz="1200" dirty="0"/>
          </a:p>
          <a:p>
            <a:pPr marL="239173" lvl="1" indent="-118528">
              <a:buFont typeface="+mj-lt"/>
              <a:buAutoNum type="arabicPeriod"/>
            </a:pPr>
            <a:r>
              <a:rPr lang="en-US" sz="1200" dirty="0" err="1"/>
              <a:t>Pengembangan</a:t>
            </a:r>
            <a:r>
              <a:rPr lang="en-US" sz="1200" dirty="0"/>
              <a:t> </a:t>
            </a:r>
            <a:r>
              <a:rPr lang="en-US" sz="1200" dirty="0" err="1"/>
              <a:t>Standardisasi</a:t>
            </a:r>
            <a:r>
              <a:rPr lang="en-US" sz="1200" dirty="0"/>
              <a:t> (Uji </a:t>
            </a:r>
            <a:r>
              <a:rPr lang="en-US" sz="1200" dirty="0" err="1"/>
              <a:t>Kelayakan</a:t>
            </a:r>
            <a:r>
              <a:rPr lang="en-US" sz="1200" dirty="0"/>
              <a:t>, </a:t>
            </a:r>
            <a:r>
              <a:rPr lang="en-US" sz="1200" dirty="0" err="1"/>
              <a:t>Pengembangan</a:t>
            </a:r>
            <a:r>
              <a:rPr lang="en-US" sz="1200" dirty="0"/>
              <a:t> </a:t>
            </a:r>
            <a:r>
              <a:rPr lang="en-US" sz="1200" dirty="0" err="1"/>
              <a:t>Teknologi</a:t>
            </a:r>
            <a:r>
              <a:rPr lang="en-US" sz="1200" dirty="0"/>
              <a:t> )</a:t>
            </a:r>
          </a:p>
          <a:p>
            <a:pPr marL="120645" indent="-120645">
              <a:buFont typeface="+mj-lt"/>
              <a:buAutoNum type="arabicPeriod"/>
            </a:pPr>
            <a:r>
              <a:rPr lang="en-US" sz="1200" b="1" dirty="0" err="1"/>
              <a:t>Pengelolaan</a:t>
            </a:r>
            <a:r>
              <a:rPr lang="en-US" sz="1200" b="1" dirty="0"/>
              <a:t> </a:t>
            </a:r>
            <a:r>
              <a:rPr lang="en-US" sz="1200" b="1" dirty="0" err="1"/>
              <a:t>Teknologi</a:t>
            </a:r>
            <a:r>
              <a:rPr lang="en-US" sz="1200" b="1" dirty="0"/>
              <a:t> Dan </a:t>
            </a:r>
            <a:r>
              <a:rPr lang="en-US" sz="1200" b="1" dirty="0" err="1"/>
              <a:t>Informasi</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Pembuatan</a:t>
            </a:r>
            <a:r>
              <a:rPr lang="en-US" sz="1200" dirty="0"/>
              <a:t> </a:t>
            </a:r>
            <a:r>
              <a:rPr lang="en-US" sz="1200" dirty="0" err="1"/>
              <a:t>Sistem</a:t>
            </a:r>
            <a:r>
              <a:rPr lang="en-US" sz="1200" dirty="0"/>
              <a:t>, </a:t>
            </a:r>
            <a:r>
              <a:rPr lang="en-US" sz="1200" dirty="0" err="1"/>
              <a:t>Aplikasi</a:t>
            </a:r>
            <a:r>
              <a:rPr lang="en-US" sz="1200" dirty="0"/>
              <a:t> Dan Database</a:t>
            </a:r>
          </a:p>
          <a:p>
            <a:pPr marL="239173" lvl="1" indent="-118528">
              <a:buFont typeface="+mj-lt"/>
              <a:buAutoNum type="arabicPeriod"/>
            </a:pPr>
            <a:r>
              <a:rPr lang="en-US" sz="1200" dirty="0" err="1"/>
              <a:t>Pembuatan</a:t>
            </a:r>
            <a:r>
              <a:rPr lang="en-US" sz="1200" dirty="0"/>
              <a:t> </a:t>
            </a:r>
            <a:r>
              <a:rPr lang="en-US" sz="1200" dirty="0" err="1"/>
              <a:t>Integrasi</a:t>
            </a:r>
            <a:r>
              <a:rPr lang="en-US" sz="1200" dirty="0"/>
              <a:t> </a:t>
            </a:r>
            <a:r>
              <a:rPr lang="en-US" sz="1200" dirty="0" err="1"/>
              <a:t>Sistem</a:t>
            </a:r>
            <a:endParaRPr lang="en-US" sz="1200" dirty="0"/>
          </a:p>
        </p:txBody>
      </p:sp>
      <p:sp>
        <p:nvSpPr>
          <p:cNvPr id="17" name="TextBox 16">
            <a:extLst>
              <a:ext uri="{FF2B5EF4-FFF2-40B4-BE49-F238E27FC236}">
                <a16:creationId xmlns:a16="http://schemas.microsoft.com/office/drawing/2014/main" id="{91FCB4B4-043D-429E-B47B-6CA44CD6DA6E}"/>
              </a:ext>
            </a:extLst>
          </p:cNvPr>
          <p:cNvSpPr txBox="1"/>
          <p:nvPr/>
        </p:nvSpPr>
        <p:spPr>
          <a:xfrm>
            <a:off x="5446519" y="4997046"/>
            <a:ext cx="5919108" cy="138499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120645" indent="-120645">
              <a:buAutoNum type="arabicPeriod"/>
            </a:pPr>
            <a:r>
              <a:rPr lang="id-ID" sz="1200" dirty="0"/>
              <a:t> </a:t>
            </a:r>
            <a:r>
              <a:rPr lang="en-US" sz="1200" dirty="0" err="1"/>
              <a:t>Pengendalian</a:t>
            </a:r>
            <a:r>
              <a:rPr lang="en-US" sz="1200" dirty="0"/>
              <a:t> </a:t>
            </a:r>
            <a:r>
              <a:rPr lang="en-US" sz="1200" dirty="0" err="1"/>
              <a:t>Kinerja</a:t>
            </a:r>
            <a:r>
              <a:rPr lang="en-US" sz="1200" dirty="0"/>
              <a:t> (</a:t>
            </a:r>
            <a:r>
              <a:rPr lang="en-US" sz="1200" dirty="0" err="1"/>
              <a:t>Dokumen</a:t>
            </a:r>
            <a:r>
              <a:rPr lang="en-US" sz="1200" dirty="0"/>
              <a:t> </a:t>
            </a:r>
            <a:r>
              <a:rPr lang="en-US" sz="1200" dirty="0" err="1"/>
              <a:t>Penilaian</a:t>
            </a:r>
            <a:r>
              <a:rPr lang="en-US" sz="1200" dirty="0"/>
              <a:t> </a:t>
            </a:r>
            <a:r>
              <a:rPr lang="en-US" sz="1200" dirty="0" err="1"/>
              <a:t>Kinerja</a:t>
            </a:r>
            <a:r>
              <a:rPr lang="en-US" sz="1200" dirty="0"/>
              <a:t> </a:t>
            </a:r>
            <a:r>
              <a:rPr lang="en-US" sz="1200" dirty="0" err="1"/>
              <a:t>Provinsi</a:t>
            </a:r>
            <a:r>
              <a:rPr lang="en-US" sz="1200" dirty="0"/>
              <a:t>, </a:t>
            </a:r>
            <a:r>
              <a:rPr lang="en-US" sz="1200" dirty="0" err="1"/>
              <a:t>Kab</a:t>
            </a:r>
            <a:r>
              <a:rPr lang="en-US" sz="1200" dirty="0"/>
              <a:t>/Kota)</a:t>
            </a:r>
          </a:p>
          <a:p>
            <a:pPr marL="120645" indent="-120645">
              <a:buAutoNum type="arabicPeriod"/>
            </a:pPr>
            <a:r>
              <a:rPr lang="id-ID" sz="1200" dirty="0"/>
              <a:t> </a:t>
            </a:r>
            <a:r>
              <a:rPr lang="en-US" sz="1200" dirty="0"/>
              <a:t>Monitoring Dan </a:t>
            </a:r>
            <a:r>
              <a:rPr lang="en-US" sz="1200" dirty="0" err="1"/>
              <a:t>Evaluasi</a:t>
            </a:r>
            <a:r>
              <a:rPr lang="en-US" sz="1200" dirty="0"/>
              <a:t> </a:t>
            </a:r>
            <a:r>
              <a:rPr lang="en-US" sz="1200" dirty="0" err="1"/>
              <a:t>Kinerja</a:t>
            </a:r>
            <a:endParaRPr lang="en-US" sz="1200" dirty="0"/>
          </a:p>
          <a:p>
            <a:pPr marL="359815" lvl="1" indent="-120645">
              <a:buAutoNum type="arabicPeriod"/>
            </a:pPr>
            <a:r>
              <a:rPr lang="en-US" sz="1200" dirty="0" err="1"/>
              <a:t>Penilaian</a:t>
            </a:r>
            <a:r>
              <a:rPr lang="en-US" sz="1200" dirty="0"/>
              <a:t> </a:t>
            </a:r>
            <a:r>
              <a:rPr lang="en-US" sz="1200" dirty="0" err="1"/>
              <a:t>Akuntabilitas</a:t>
            </a:r>
            <a:r>
              <a:rPr lang="en-US" sz="1200" dirty="0"/>
              <a:t> </a:t>
            </a:r>
            <a:r>
              <a:rPr lang="en-US" sz="1200" dirty="0" err="1"/>
              <a:t>Kinerja</a:t>
            </a:r>
            <a:endParaRPr lang="en-US" sz="1200" dirty="0"/>
          </a:p>
          <a:p>
            <a:pPr marL="359815" lvl="1" indent="-120645">
              <a:buAutoNum type="arabicPeriod"/>
            </a:pPr>
            <a:r>
              <a:rPr lang="sv-SE" sz="1200" dirty="0"/>
              <a:t>Pedoman Pengukuran Indikator Kinerja bidang Trantibumlinmas</a:t>
            </a:r>
          </a:p>
          <a:p>
            <a:pPr marL="359815" lvl="1" indent="-120645">
              <a:buAutoNum type="arabicPeriod"/>
            </a:pPr>
            <a:r>
              <a:rPr lang="en-US" sz="1200" dirty="0" err="1"/>
              <a:t>Perumusan</a:t>
            </a:r>
            <a:r>
              <a:rPr lang="en-US" sz="1200" dirty="0"/>
              <a:t> </a:t>
            </a:r>
            <a:r>
              <a:rPr lang="en-US" sz="1200" dirty="0" err="1"/>
              <a:t>Indeks</a:t>
            </a:r>
            <a:r>
              <a:rPr lang="en-US" sz="1200" dirty="0"/>
              <a:t> </a:t>
            </a:r>
            <a:r>
              <a:rPr lang="en-US" sz="1200" dirty="0" err="1"/>
              <a:t>Trantibumlinmas</a:t>
            </a:r>
            <a:endParaRPr lang="en-US" sz="1200" dirty="0"/>
          </a:p>
          <a:p>
            <a:pPr marL="120645" indent="-120645">
              <a:buAutoNum type="arabicPeriod"/>
            </a:pPr>
            <a:r>
              <a:rPr lang="id-ID" sz="1200" dirty="0"/>
              <a:t> </a:t>
            </a:r>
            <a:r>
              <a:rPr lang="en-US" sz="1200" dirty="0" err="1"/>
              <a:t>Penanganan</a:t>
            </a:r>
            <a:r>
              <a:rPr lang="en-US" sz="1200" dirty="0"/>
              <a:t> </a:t>
            </a:r>
            <a:r>
              <a:rPr lang="en-US" sz="1200" dirty="0" err="1"/>
              <a:t>Pengaduan</a:t>
            </a:r>
            <a:r>
              <a:rPr lang="en-US" sz="1200" dirty="0"/>
              <a:t> Masyarakat</a:t>
            </a:r>
          </a:p>
          <a:p>
            <a:pPr marL="120645" indent="-120645">
              <a:buAutoNum type="arabicPeriod"/>
            </a:pPr>
            <a:r>
              <a:rPr lang="id-ID" sz="1200" dirty="0"/>
              <a:t> </a:t>
            </a:r>
            <a:r>
              <a:rPr lang="en-US" sz="1200" dirty="0" err="1"/>
              <a:t>Advokasi</a:t>
            </a:r>
            <a:r>
              <a:rPr lang="en-US" sz="1200" dirty="0"/>
              <a:t> </a:t>
            </a:r>
            <a:r>
              <a:rPr lang="en-US" sz="1200" dirty="0" err="1"/>
              <a:t>Aparatur</a:t>
            </a:r>
            <a:r>
              <a:rPr lang="en-US" sz="1200" dirty="0"/>
              <a:t> </a:t>
            </a:r>
            <a:r>
              <a:rPr lang="en-US" sz="1200" dirty="0" err="1"/>
              <a:t>Trantibumlinmas</a:t>
            </a:r>
            <a:endParaRPr lang="en-US" sz="1200" dirty="0"/>
          </a:p>
        </p:txBody>
      </p:sp>
      <p:cxnSp>
        <p:nvCxnSpPr>
          <p:cNvPr id="11" name="Connector: Elbow 10">
            <a:extLst>
              <a:ext uri="{FF2B5EF4-FFF2-40B4-BE49-F238E27FC236}">
                <a16:creationId xmlns:a16="http://schemas.microsoft.com/office/drawing/2014/main" id="{46D6776B-90E7-4A4B-B43F-25EBB580E486}"/>
              </a:ext>
            </a:extLst>
          </p:cNvPr>
          <p:cNvCxnSpPr>
            <a:cxnSpLocks/>
            <a:stCxn id="37" idx="1"/>
          </p:cNvCxnSpPr>
          <p:nvPr/>
        </p:nvCxnSpPr>
        <p:spPr>
          <a:xfrm rot="10800000">
            <a:off x="2336807" y="2864079"/>
            <a:ext cx="2857877" cy="102343"/>
          </a:xfrm>
          <a:prstGeom prst="bentConnector3">
            <a:avLst>
              <a:gd name="adj1" fmla="val 99125"/>
            </a:avLst>
          </a:prstGeom>
          <a:ln/>
        </p:spPr>
        <p:style>
          <a:lnRef idx="2">
            <a:schemeClr val="accent6"/>
          </a:lnRef>
          <a:fillRef idx="0">
            <a:schemeClr val="accent6"/>
          </a:fillRef>
          <a:effectRef idx="1">
            <a:schemeClr val="accent6"/>
          </a:effectRef>
          <a:fontRef idx="minor">
            <a:schemeClr val="tx1"/>
          </a:fontRef>
        </p:style>
      </p:cxnSp>
      <p:cxnSp>
        <p:nvCxnSpPr>
          <p:cNvPr id="19" name="Connector: Elbow 18">
            <a:extLst>
              <a:ext uri="{FF2B5EF4-FFF2-40B4-BE49-F238E27FC236}">
                <a16:creationId xmlns:a16="http://schemas.microsoft.com/office/drawing/2014/main" id="{FED4733E-2080-49D2-8EE6-B1BF05E744A5}"/>
              </a:ext>
            </a:extLst>
          </p:cNvPr>
          <p:cNvCxnSpPr>
            <a:cxnSpLocks/>
          </p:cNvCxnSpPr>
          <p:nvPr/>
        </p:nvCxnSpPr>
        <p:spPr>
          <a:xfrm rot="5400000">
            <a:off x="583664" y="3225562"/>
            <a:ext cx="2363595" cy="329879"/>
          </a:xfrm>
          <a:prstGeom prst="bentConnector3">
            <a:avLst>
              <a:gd name="adj1" fmla="val 762"/>
            </a:avLst>
          </a:prstGeom>
          <a:ln/>
        </p:spPr>
        <p:style>
          <a:lnRef idx="2">
            <a:schemeClr val="accent5"/>
          </a:lnRef>
          <a:fillRef idx="0">
            <a:schemeClr val="accent5"/>
          </a:fillRef>
          <a:effectRef idx="1">
            <a:schemeClr val="accent5"/>
          </a:effectRef>
          <a:fontRef idx="minor">
            <a:schemeClr val="tx1"/>
          </a:fontRef>
        </p:style>
      </p:cxnSp>
      <p:cxnSp>
        <p:nvCxnSpPr>
          <p:cNvPr id="27" name="Connector: Elbow 26">
            <a:extLst>
              <a:ext uri="{FF2B5EF4-FFF2-40B4-BE49-F238E27FC236}">
                <a16:creationId xmlns:a16="http://schemas.microsoft.com/office/drawing/2014/main" id="{C016E67A-0315-4909-8BBA-466E1790BF64}"/>
              </a:ext>
            </a:extLst>
          </p:cNvPr>
          <p:cNvCxnSpPr>
            <a:cxnSpLocks/>
          </p:cNvCxnSpPr>
          <p:nvPr/>
        </p:nvCxnSpPr>
        <p:spPr>
          <a:xfrm rot="10800000">
            <a:off x="2235201" y="3327402"/>
            <a:ext cx="3131243" cy="1960188"/>
          </a:xfrm>
          <a:prstGeom prst="bentConnector3">
            <a:avLst>
              <a:gd name="adj1" fmla="val 99261"/>
            </a:avLst>
          </a:prstGeom>
          <a:ln/>
        </p:spPr>
        <p:style>
          <a:lnRef idx="2">
            <a:schemeClr val="accent4"/>
          </a:lnRef>
          <a:fillRef idx="0">
            <a:schemeClr val="accent4"/>
          </a:fillRef>
          <a:effectRef idx="1">
            <a:schemeClr val="accent4"/>
          </a:effectRef>
          <a:fontRef idx="minor">
            <a:schemeClr val="tx1"/>
          </a:fontRef>
        </p:style>
      </p:cxnSp>
      <p:sp>
        <p:nvSpPr>
          <p:cNvPr id="37" name="Arrow: Right 36">
            <a:extLst>
              <a:ext uri="{FF2B5EF4-FFF2-40B4-BE49-F238E27FC236}">
                <a16:creationId xmlns:a16="http://schemas.microsoft.com/office/drawing/2014/main" id="{EB6F92E6-4767-47AA-A0CE-1D939C9F35A6}"/>
              </a:ext>
            </a:extLst>
          </p:cNvPr>
          <p:cNvSpPr/>
          <p:nvPr/>
        </p:nvSpPr>
        <p:spPr>
          <a:xfrm>
            <a:off x="5194683" y="2900318"/>
            <a:ext cx="228280" cy="132204"/>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sz="2400"/>
          </a:p>
        </p:txBody>
      </p:sp>
      <p:sp>
        <p:nvSpPr>
          <p:cNvPr id="42" name="Arrow: Right 41">
            <a:extLst>
              <a:ext uri="{FF2B5EF4-FFF2-40B4-BE49-F238E27FC236}">
                <a16:creationId xmlns:a16="http://schemas.microsoft.com/office/drawing/2014/main" id="{AD5B1B52-F844-43BB-928F-43481A471B0D}"/>
              </a:ext>
            </a:extLst>
          </p:cNvPr>
          <p:cNvSpPr/>
          <p:nvPr/>
        </p:nvSpPr>
        <p:spPr>
          <a:xfrm>
            <a:off x="5181600" y="5227750"/>
            <a:ext cx="228280" cy="132204"/>
          </a:xfrm>
          <a:prstGeom prst="rightArrow">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id-ID" sz="2400"/>
          </a:p>
        </p:txBody>
      </p:sp>
      <p:sp>
        <p:nvSpPr>
          <p:cNvPr id="43" name="Arrow: Right 42">
            <a:extLst>
              <a:ext uri="{FF2B5EF4-FFF2-40B4-BE49-F238E27FC236}">
                <a16:creationId xmlns:a16="http://schemas.microsoft.com/office/drawing/2014/main" id="{C04F75AC-21B7-4906-8870-CCF2963C7EBB}"/>
              </a:ext>
            </a:extLst>
          </p:cNvPr>
          <p:cNvSpPr/>
          <p:nvPr/>
        </p:nvSpPr>
        <p:spPr>
          <a:xfrm rot="5400000">
            <a:off x="1500355" y="4415583"/>
            <a:ext cx="228280" cy="132204"/>
          </a:xfrm>
          <a:prstGeom prst="righ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id-ID" sz="2400"/>
          </a:p>
        </p:txBody>
      </p:sp>
      <p:grpSp>
        <p:nvGrpSpPr>
          <p:cNvPr id="67" name="Shape 15">
            <a:extLst>
              <a:ext uri="{FF2B5EF4-FFF2-40B4-BE49-F238E27FC236}">
                <a16:creationId xmlns:a16="http://schemas.microsoft.com/office/drawing/2014/main" id="{5AF464B9-851B-4039-A45F-6D6DD56B93B9}"/>
              </a:ext>
            </a:extLst>
          </p:cNvPr>
          <p:cNvGrpSpPr/>
          <p:nvPr/>
        </p:nvGrpSpPr>
        <p:grpSpPr>
          <a:xfrm>
            <a:off x="0" y="0"/>
            <a:ext cx="12192000" cy="331072"/>
            <a:chOff x="0" y="0"/>
            <a:chExt cx="9144000" cy="248304"/>
          </a:xfrm>
        </p:grpSpPr>
        <p:sp>
          <p:nvSpPr>
            <p:cNvPr id="68" name="Shape 16">
              <a:extLst>
                <a:ext uri="{FF2B5EF4-FFF2-40B4-BE49-F238E27FC236}">
                  <a16:creationId xmlns:a16="http://schemas.microsoft.com/office/drawing/2014/main" id="{31CB0C8C-B5D0-4344-97D5-28D4824E9AA5}"/>
                </a:ext>
              </a:extLst>
            </p:cNvPr>
            <p:cNvSpPr/>
            <p:nvPr/>
          </p:nvSpPr>
          <p:spPr>
            <a:xfrm>
              <a:off x="0" y="0"/>
              <a:ext cx="9144000" cy="108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9" name="Shape 17">
              <a:extLst>
                <a:ext uri="{FF2B5EF4-FFF2-40B4-BE49-F238E27FC236}">
                  <a16:creationId xmlns:a16="http://schemas.microsoft.com/office/drawing/2014/main" id="{1E16C06A-5CEC-43CB-9C54-BBEDB31D1949}"/>
                </a:ext>
              </a:extLst>
            </p:cNvPr>
            <p:cNvSpPr/>
            <p:nvPr/>
          </p:nvSpPr>
          <p:spPr>
            <a:xfrm rot="10800000">
              <a:off x="4427984" y="1"/>
              <a:ext cx="288032" cy="248303"/>
            </a:xfrm>
            <a:prstGeom prst="triangle">
              <a:avLst>
                <a:gd name="adj" fmla="val 50000"/>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grpSp>
      <p:sp>
        <p:nvSpPr>
          <p:cNvPr id="18" name="Slide Number Placeholder 4">
            <a:extLst>
              <a:ext uri="{FF2B5EF4-FFF2-40B4-BE49-F238E27FC236}">
                <a16:creationId xmlns:a16="http://schemas.microsoft.com/office/drawing/2014/main" id="{C7F68C49-AE4E-4124-9243-7B7281452729}"/>
              </a:ext>
            </a:extLst>
          </p:cNvPr>
          <p:cNvSpPr>
            <a:spLocks noGrp="1"/>
          </p:cNvSpPr>
          <p:nvPr>
            <p:ph type="sldNum" sz="quarter" idx="12"/>
          </p:nvPr>
        </p:nvSpPr>
        <p:spPr>
          <a:xfrm>
            <a:off x="8960058" y="6297370"/>
            <a:ext cx="2743200" cy="365125"/>
          </a:xfrm>
        </p:spPr>
        <p:txBody>
          <a:bodyPr/>
          <a:lstStyle/>
          <a:p>
            <a:pPr defTabSz="685873"/>
            <a:fld id="{2D874C5E-35EF-4033-9997-0350DD4D4B3F}" type="slidenum">
              <a:rPr lang="id-ID" altLang="en-US" smtClean="0"/>
              <a:pPr defTabSz="685873"/>
              <a:t>24</a:t>
            </a:fld>
            <a:endParaRPr lang="id-ID" altLang="en-US"/>
          </a:p>
        </p:txBody>
      </p:sp>
    </p:spTree>
    <p:extLst>
      <p:ext uri="{BB962C8B-B14F-4D97-AF65-F5344CB8AC3E}">
        <p14:creationId xmlns:p14="http://schemas.microsoft.com/office/powerpoint/2010/main" val="3114968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AB564E6-0BD8-40E1-A95C-438096D13C53}"/>
              </a:ext>
            </a:extLst>
          </p:cNvPr>
          <p:cNvGrpSpPr/>
          <p:nvPr/>
        </p:nvGrpSpPr>
        <p:grpSpPr>
          <a:xfrm>
            <a:off x="53816" y="1088420"/>
            <a:ext cx="6042184" cy="2702047"/>
            <a:chOff x="304439" y="1156152"/>
            <a:chExt cx="5432344" cy="1155360"/>
          </a:xfrm>
        </p:grpSpPr>
        <p:sp>
          <p:nvSpPr>
            <p:cNvPr id="14" name="Freeform 586">
              <a:extLst>
                <a:ext uri="{FF2B5EF4-FFF2-40B4-BE49-F238E27FC236}">
                  <a16:creationId xmlns:a16="http://schemas.microsoft.com/office/drawing/2014/main" id="{047FB954-71AD-4D75-A0C3-F0F75A20917C}"/>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15" name="Group 14">
              <a:extLst>
                <a:ext uri="{FF2B5EF4-FFF2-40B4-BE49-F238E27FC236}">
                  <a16:creationId xmlns:a16="http://schemas.microsoft.com/office/drawing/2014/main" id="{FE817AF0-1D43-4AC4-A3CD-47DB67357818}"/>
                </a:ext>
              </a:extLst>
            </p:cNvPr>
            <p:cNvGrpSpPr/>
            <p:nvPr/>
          </p:nvGrpSpPr>
          <p:grpSpPr>
            <a:xfrm>
              <a:off x="1448335" y="1156152"/>
              <a:ext cx="4071934" cy="939763"/>
              <a:chOff x="2165450" y="1348816"/>
              <a:chExt cx="2937088" cy="939763"/>
            </a:xfrm>
          </p:grpSpPr>
          <p:sp>
            <p:nvSpPr>
              <p:cNvPr id="22" name="TextBox 21">
                <a:extLst>
                  <a:ext uri="{FF2B5EF4-FFF2-40B4-BE49-F238E27FC236}">
                    <a16:creationId xmlns:a16="http://schemas.microsoft.com/office/drawing/2014/main" id="{9204B5D5-AF7E-4138-947B-D2ED382B5A9C}"/>
                  </a:ext>
                </a:extLst>
              </p:cNvPr>
              <p:cNvSpPr txBox="1"/>
              <p:nvPr/>
            </p:nvSpPr>
            <p:spPr>
              <a:xfrm>
                <a:off x="2165450" y="1348816"/>
                <a:ext cx="2937088" cy="160799"/>
              </a:xfrm>
              <a:prstGeom prst="rect">
                <a:avLst/>
              </a:prstGeom>
              <a:noFill/>
            </p:spPr>
            <p:txBody>
              <a:bodyPr wrap="square" lIns="0" rIns="0" rtlCol="0" anchor="t">
                <a:spAutoFit/>
              </a:bodyPr>
              <a:lstStyle/>
              <a:p>
                <a:pPr lvl="0"/>
                <a:r>
                  <a:rPr lang="id-ID" dirty="0"/>
                  <a:t>Dana Alokasi Khusus</a:t>
                </a:r>
              </a:p>
            </p:txBody>
          </p:sp>
          <p:sp>
            <p:nvSpPr>
              <p:cNvPr id="23" name="TextBox 22">
                <a:extLst>
                  <a:ext uri="{FF2B5EF4-FFF2-40B4-BE49-F238E27FC236}">
                    <a16:creationId xmlns:a16="http://schemas.microsoft.com/office/drawing/2014/main" id="{990635BD-B3AF-4129-BE40-B066FBFC93A3}"/>
                  </a:ext>
                </a:extLst>
              </p:cNvPr>
              <p:cNvSpPr txBox="1"/>
              <p:nvPr/>
            </p:nvSpPr>
            <p:spPr>
              <a:xfrm>
                <a:off x="2216198" y="1497986"/>
                <a:ext cx="2835593" cy="790593"/>
              </a:xfrm>
              <a:prstGeom prst="rect">
                <a:avLst/>
              </a:prstGeom>
              <a:noFill/>
            </p:spPr>
            <p:txBody>
              <a:bodyPr wrap="square" lIns="0" rIns="0" rtlCol="0" anchor="t">
                <a:spAutoFit/>
              </a:bodyPr>
              <a:lstStyle/>
              <a:p>
                <a:pPr lvl="0" algn="just"/>
                <a:r>
                  <a:rPr lang="id-ID" sz="1050" dirty="0">
                    <a:latin typeface="Adobe Ming Std L" panose="02020300000000000000" pitchFamily="18" charset="-128"/>
                    <a:ea typeface="Adobe Ming Std L" panose="02020300000000000000" pitchFamily="18" charset="-128"/>
                  </a:rPr>
                  <a:t>Ditjen Bina Adwil telah mengalokasi DAK Sub Bidang Pemadam Kebakaran dengan rincian : 2015 sebesar RP.155.018.000.000,-</a:t>
                </a:r>
              </a:p>
              <a:p>
                <a:pPr lvl="0" algn="just"/>
                <a:r>
                  <a:rPr lang="id-ID" sz="1050" dirty="0">
                    <a:latin typeface="Adobe Ming Std L" panose="02020300000000000000" pitchFamily="18" charset="-128"/>
                    <a:ea typeface="Adobe Ming Std L" panose="02020300000000000000" pitchFamily="18" charset="-128"/>
                  </a:rPr>
                  <a:t>2016 sebesar Rp.74.216.740.000,- pada tahun 2017, 2018 dan 2019 tidak berlanjut, disebabkan terbatasnya alokasi pendanaan APBN serta penetuan Bidang DAK ditentukan pada sidang kabinet.</a:t>
                </a:r>
              </a:p>
              <a:p>
                <a:pPr lvl="0" algn="just"/>
                <a:r>
                  <a:rPr lang="id-ID" sz="1050" dirty="0">
                    <a:latin typeface="Adobe Ming Std L" panose="02020300000000000000" pitchFamily="18" charset="-128"/>
                    <a:ea typeface="Adobe Ming Std L" panose="02020300000000000000" pitchFamily="18" charset="-128"/>
                  </a:rPr>
                  <a:t>Melalui surat </a:t>
                </a:r>
                <a:r>
                  <a:rPr lang="id-ID" sz="1050" b="1" dirty="0">
                    <a:latin typeface="Adobe Ming Std L" panose="02020300000000000000" pitchFamily="18" charset="-128"/>
                    <a:ea typeface="Adobe Ming Std L" panose="02020300000000000000" pitchFamily="18" charset="-128"/>
                  </a:rPr>
                  <a:t>Menteri Dalam Neger</a:t>
                </a:r>
                <a:r>
                  <a:rPr lang="id-ID" sz="1050" dirty="0">
                    <a:latin typeface="Adobe Ming Std L" panose="02020300000000000000" pitchFamily="18" charset="-128"/>
                    <a:ea typeface="Adobe Ming Std L" panose="02020300000000000000" pitchFamily="18" charset="-128"/>
                  </a:rPr>
                  <a:t>i Nomor 906/9331/SJ tanggal 20 Desember 2017 perihal Usulan DAK Bidang Trantibum Linmas Tahun 2019 kepada Bapak Presiden Republik Indonesia sebesar Rp.800.000.000.000,-(delapan ratus miliar rupiah);</a:t>
                </a:r>
              </a:p>
              <a:p>
                <a:pPr lvl="0" algn="just"/>
                <a:endParaRPr lang="id-ID" sz="1050" dirty="0">
                  <a:latin typeface="Adobe Ming Std L" panose="02020300000000000000" pitchFamily="18" charset="-128"/>
                  <a:ea typeface="Adobe Ming Std L" panose="02020300000000000000" pitchFamily="18" charset="-128"/>
                </a:endParaRPr>
              </a:p>
              <a:p>
                <a:pPr lvl="0" algn="just"/>
                <a:endParaRPr lang="id-ID" sz="700" dirty="0">
                  <a:latin typeface="Adobe Ming Std L" panose="02020300000000000000" pitchFamily="18" charset="-128"/>
                  <a:ea typeface="Adobe Ming Std L" panose="02020300000000000000" pitchFamily="18" charset="-128"/>
                </a:endParaRPr>
              </a:p>
            </p:txBody>
          </p:sp>
        </p:grpSp>
        <p:sp>
          <p:nvSpPr>
            <p:cNvPr id="16" name="Freeform 588">
              <a:extLst>
                <a:ext uri="{FF2B5EF4-FFF2-40B4-BE49-F238E27FC236}">
                  <a16:creationId xmlns:a16="http://schemas.microsoft.com/office/drawing/2014/main" id="{24621AB8-A877-4C83-B6B9-AD4D8C41F9E2}"/>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7" name="Freeform 587">
              <a:extLst>
                <a:ext uri="{FF2B5EF4-FFF2-40B4-BE49-F238E27FC236}">
                  <a16:creationId xmlns:a16="http://schemas.microsoft.com/office/drawing/2014/main" id="{6968E0AF-85DC-4350-B408-38BA95FB7B21}"/>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8" name="Freeform 589">
              <a:extLst>
                <a:ext uri="{FF2B5EF4-FFF2-40B4-BE49-F238E27FC236}">
                  <a16:creationId xmlns:a16="http://schemas.microsoft.com/office/drawing/2014/main" id="{2A0247EA-AE5C-4450-8525-D65E2B8E9747}"/>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9" name="Freeform 590">
              <a:extLst>
                <a:ext uri="{FF2B5EF4-FFF2-40B4-BE49-F238E27FC236}">
                  <a16:creationId xmlns:a16="http://schemas.microsoft.com/office/drawing/2014/main" id="{8EA37C92-23E3-490F-970E-63CE553017D8}"/>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20" name="Freeform: Shape 97">
              <a:extLst>
                <a:ext uri="{FF2B5EF4-FFF2-40B4-BE49-F238E27FC236}">
                  <a16:creationId xmlns:a16="http://schemas.microsoft.com/office/drawing/2014/main" id="{1C35DDE2-F4F1-4136-8731-58F855308651}"/>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21" name="Freeform 585">
              <a:extLst>
                <a:ext uri="{FF2B5EF4-FFF2-40B4-BE49-F238E27FC236}">
                  <a16:creationId xmlns:a16="http://schemas.microsoft.com/office/drawing/2014/main" id="{B8288064-2F56-4654-9788-B580E2D6DAA4}"/>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1</a:t>
              </a:r>
            </a:p>
          </p:txBody>
        </p:sp>
      </p:grpSp>
      <p:sp>
        <p:nvSpPr>
          <p:cNvPr id="35" name="Rectangle 34">
            <a:extLst>
              <a:ext uri="{FF2B5EF4-FFF2-40B4-BE49-F238E27FC236}">
                <a16:creationId xmlns:a16="http://schemas.microsoft.com/office/drawing/2014/main" id="{61EA3345-9A15-4687-9FE1-91F83CFB24B5}"/>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36" name="Group 35">
            <a:extLst>
              <a:ext uri="{FF2B5EF4-FFF2-40B4-BE49-F238E27FC236}">
                <a16:creationId xmlns:a16="http://schemas.microsoft.com/office/drawing/2014/main" id="{0CB443FA-80E3-4057-95DD-EC55FFB476FA}"/>
              </a:ext>
            </a:extLst>
          </p:cNvPr>
          <p:cNvGrpSpPr/>
          <p:nvPr/>
        </p:nvGrpSpPr>
        <p:grpSpPr>
          <a:xfrm>
            <a:off x="141401" y="84841"/>
            <a:ext cx="1970202" cy="546755"/>
            <a:chOff x="141401" y="84841"/>
            <a:chExt cx="1970202" cy="546755"/>
          </a:xfrm>
        </p:grpSpPr>
        <p:pic>
          <p:nvPicPr>
            <p:cNvPr id="37" name="Picture 36">
              <a:extLst>
                <a:ext uri="{FF2B5EF4-FFF2-40B4-BE49-F238E27FC236}">
                  <a16:creationId xmlns:a16="http://schemas.microsoft.com/office/drawing/2014/main" id="{46F5C6B9-CF45-41EB-ABCD-E5ADFB40F0A3}"/>
                </a:ext>
              </a:extLst>
            </p:cNvPr>
            <p:cNvPicPr>
              <a:picLocks noChangeAspect="1" noChangeArrowheads="1"/>
            </p:cNvPicPr>
            <p:nvPr/>
          </p:nvPicPr>
          <p:blipFill rotWithShape="1">
            <a:blip r:embed="rId2">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38" name="TextBox 37">
              <a:extLst>
                <a:ext uri="{FF2B5EF4-FFF2-40B4-BE49-F238E27FC236}">
                  <a16:creationId xmlns:a16="http://schemas.microsoft.com/office/drawing/2014/main" id="{B1F9A70D-2DB7-441A-AA12-0DD287DF4BF4}"/>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39" name="Straight Connector 38">
            <a:extLst>
              <a:ext uri="{FF2B5EF4-FFF2-40B4-BE49-F238E27FC236}">
                <a16:creationId xmlns:a16="http://schemas.microsoft.com/office/drawing/2014/main" id="{1FDA09FA-38B1-483F-92D4-16A0368029B7}"/>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40" name="TextBox 39">
            <a:extLst>
              <a:ext uri="{FF2B5EF4-FFF2-40B4-BE49-F238E27FC236}">
                <a16:creationId xmlns:a16="http://schemas.microsoft.com/office/drawing/2014/main" id="{07581B15-3291-494F-A265-E72736907591}"/>
              </a:ext>
            </a:extLst>
          </p:cNvPr>
          <p:cNvSpPr txBox="1"/>
          <p:nvPr/>
        </p:nvSpPr>
        <p:spPr>
          <a:xfrm>
            <a:off x="1916593" y="164651"/>
            <a:ext cx="8508733" cy="523220"/>
          </a:xfrm>
          <a:prstGeom prst="rect">
            <a:avLst/>
          </a:prstGeom>
          <a:noFill/>
        </p:spPr>
        <p:txBody>
          <a:bodyPr wrap="square" rtlCol="0">
            <a:spAutoFit/>
          </a:bodyPr>
          <a:lstStyle/>
          <a:p>
            <a:pPr algn="ctr"/>
            <a:r>
              <a:rPr lang="id-ID" sz="2800" b="1" dirty="0">
                <a:latin typeface="Garamond" panose="02020404030301010803" pitchFamily="18" charset="0"/>
                <a:ea typeface="Arial Unicode MS" panose="020B0604020202020204" pitchFamily="34" charset="-128"/>
                <a:cs typeface="Rod" panose="02030509050101010101" pitchFamily="49" charset="-79"/>
              </a:rPr>
              <a:t>HAL-HAL PENTING LAINNYA </a:t>
            </a:r>
            <a:endParaRPr lang="en-US" sz="2800" b="1" dirty="0">
              <a:latin typeface="Garamond" panose="02020404030301010803" pitchFamily="18" charset="0"/>
              <a:ea typeface="Arial Unicode MS" panose="020B0604020202020204" pitchFamily="34" charset="-128"/>
              <a:cs typeface="Rod" panose="02030509050101010101" pitchFamily="49" charset="-79"/>
            </a:endParaRPr>
          </a:p>
        </p:txBody>
      </p:sp>
      <p:grpSp>
        <p:nvGrpSpPr>
          <p:cNvPr id="52" name="Group 51">
            <a:extLst>
              <a:ext uri="{FF2B5EF4-FFF2-40B4-BE49-F238E27FC236}">
                <a16:creationId xmlns:a16="http://schemas.microsoft.com/office/drawing/2014/main" id="{BA0F7D29-35F1-4F78-B85B-5EE75BB87558}"/>
              </a:ext>
            </a:extLst>
          </p:cNvPr>
          <p:cNvGrpSpPr/>
          <p:nvPr/>
        </p:nvGrpSpPr>
        <p:grpSpPr>
          <a:xfrm>
            <a:off x="6158757" y="1114996"/>
            <a:ext cx="6042184" cy="2687215"/>
            <a:chOff x="304439" y="1162494"/>
            <a:chExt cx="5432344" cy="1149018"/>
          </a:xfrm>
        </p:grpSpPr>
        <p:sp>
          <p:nvSpPr>
            <p:cNvPr id="53" name="Freeform 586">
              <a:extLst>
                <a:ext uri="{FF2B5EF4-FFF2-40B4-BE49-F238E27FC236}">
                  <a16:creationId xmlns:a16="http://schemas.microsoft.com/office/drawing/2014/main" id="{43707C28-85AF-4A4A-B148-D97E4FB3BF66}"/>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6"/>
            </a:lnRef>
            <a:fillRef idx="3">
              <a:schemeClr val="accent6"/>
            </a:fillRef>
            <a:effectRef idx="2">
              <a:schemeClr val="accent6"/>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54" name="Group 53">
              <a:extLst>
                <a:ext uri="{FF2B5EF4-FFF2-40B4-BE49-F238E27FC236}">
                  <a16:creationId xmlns:a16="http://schemas.microsoft.com/office/drawing/2014/main" id="{171885E1-43C3-4B05-A97A-3D816581ED2A}"/>
                </a:ext>
              </a:extLst>
            </p:cNvPr>
            <p:cNvGrpSpPr/>
            <p:nvPr/>
          </p:nvGrpSpPr>
          <p:grpSpPr>
            <a:xfrm>
              <a:off x="1504269" y="1162494"/>
              <a:ext cx="4071934" cy="965336"/>
              <a:chOff x="2205795" y="1355158"/>
              <a:chExt cx="2937088" cy="965336"/>
            </a:xfrm>
          </p:grpSpPr>
          <p:sp>
            <p:nvSpPr>
              <p:cNvPr id="61" name="TextBox 60">
                <a:extLst>
                  <a:ext uri="{FF2B5EF4-FFF2-40B4-BE49-F238E27FC236}">
                    <a16:creationId xmlns:a16="http://schemas.microsoft.com/office/drawing/2014/main" id="{A2F10613-11AF-4A4F-9657-FCD50EB0C230}"/>
                  </a:ext>
                </a:extLst>
              </p:cNvPr>
              <p:cNvSpPr txBox="1"/>
              <p:nvPr/>
            </p:nvSpPr>
            <p:spPr>
              <a:xfrm>
                <a:off x="2205795" y="1355158"/>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id-ID" dirty="0">
                    <a:solidFill>
                      <a:prstClr val="black"/>
                    </a:solidFill>
                    <a:latin typeface="Calibri" panose="020F0502020204030204" pitchFamily="34" charset="0"/>
                    <a:cs typeface="Arial" panose="020B0604020202020204" pitchFamily="34" charset="0"/>
                  </a:rPr>
                  <a:t>Hibah Mobil Damkar</a:t>
                </a:r>
              </a:p>
            </p:txBody>
          </p:sp>
          <p:sp>
            <p:nvSpPr>
              <p:cNvPr id="62" name="TextBox 61">
                <a:extLst>
                  <a:ext uri="{FF2B5EF4-FFF2-40B4-BE49-F238E27FC236}">
                    <a16:creationId xmlns:a16="http://schemas.microsoft.com/office/drawing/2014/main" id="{DDCFC311-A047-44B3-8FD9-AF8928B32298}"/>
                  </a:ext>
                </a:extLst>
              </p:cNvPr>
              <p:cNvSpPr txBox="1"/>
              <p:nvPr/>
            </p:nvSpPr>
            <p:spPr>
              <a:xfrm>
                <a:off x="2216198" y="1497986"/>
                <a:ext cx="2835593" cy="822508"/>
              </a:xfrm>
              <a:prstGeom prst="rect">
                <a:avLst/>
              </a:prstGeom>
              <a:noFill/>
            </p:spPr>
            <p:txBody>
              <a:bodyPr wrap="square" lIns="0" rIns="0" rtlCol="0" anchor="t">
                <a:spAutoFit/>
              </a:bodyPr>
              <a:lstStyle/>
              <a:p>
                <a:pPr lvl="0" algn="just"/>
                <a:r>
                  <a:rPr lang="id-ID" sz="1050" dirty="0">
                    <a:latin typeface="Adobe Ming Std L" panose="02020300000000000000" pitchFamily="18" charset="-128"/>
                    <a:ea typeface="Adobe Ming Std L" panose="02020300000000000000" pitchFamily="18" charset="-128"/>
                  </a:rPr>
                  <a:t>Berkenaan dengan tidak berlanjutnya DAK, Ditjen Bina Adwil bekerja sama dengan </a:t>
                </a:r>
                <a:r>
                  <a:rPr lang="id-ID" sz="1050" i="1" dirty="0">
                    <a:latin typeface="Adobe Ming Std L" panose="02020300000000000000" pitchFamily="18" charset="-128"/>
                    <a:ea typeface="Adobe Ming Std L" panose="02020300000000000000" pitchFamily="18" charset="-128"/>
                  </a:rPr>
                  <a:t>kochi toyota motor corporation japan &amp; ehime toyota motor corporation japan serta Seoul Metropolitan Government, s</a:t>
                </a:r>
                <a:r>
                  <a:rPr lang="id-ID" sz="1050" dirty="0">
                    <a:latin typeface="Adobe Ming Std L" panose="02020300000000000000" pitchFamily="18" charset="-128"/>
                    <a:ea typeface="Adobe Ming Std L" panose="02020300000000000000" pitchFamily="18" charset="-128"/>
                  </a:rPr>
                  <a:t>ampai saat ini t</a:t>
                </a:r>
                <a:r>
                  <a:rPr lang="en-US" sz="1050" dirty="0" err="1">
                    <a:latin typeface="Adobe Ming Std L" panose="02020300000000000000" pitchFamily="18" charset="-128"/>
                    <a:ea typeface="Adobe Ming Std L" panose="02020300000000000000" pitchFamily="18" charset="-128"/>
                  </a:rPr>
                  <a:t>otal</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Hibah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Luar</a:t>
                </a:r>
                <a:r>
                  <a:rPr lang="en-US" sz="1050" dirty="0">
                    <a:latin typeface="Adobe Ming Std L" panose="02020300000000000000" pitchFamily="18" charset="-128"/>
                    <a:ea typeface="Adobe Ming Std L" panose="02020300000000000000" pitchFamily="18" charset="-128"/>
                  </a:rPr>
                  <a:t> Negeri </a:t>
                </a:r>
                <a:r>
                  <a:rPr lang="en-US" sz="1050" dirty="0" err="1">
                    <a:latin typeface="Adobe Ming Std L" panose="02020300000000000000" pitchFamily="18" charset="-128"/>
                    <a:ea typeface="Adobe Ming Std L" panose="02020300000000000000" pitchFamily="18" charset="-128"/>
                  </a:rPr>
                  <a:t>kepada</a:t>
                </a:r>
                <a:r>
                  <a:rPr lang="en-US" sz="1050" dirty="0">
                    <a:latin typeface="Adobe Ming Std L" panose="02020300000000000000" pitchFamily="18" charset="-128"/>
                    <a:ea typeface="Adobe Ming Std L" panose="02020300000000000000" pitchFamily="18" charset="-128"/>
                  </a:rPr>
                  <a:t> </a:t>
                </a:r>
                <a:r>
                  <a:rPr lang="en-US" sz="1400" b="1" dirty="0">
                    <a:latin typeface="Adobe Ming Std L" panose="02020300000000000000" pitchFamily="18" charset="-128"/>
                    <a:ea typeface="Adobe Ming Std L" panose="02020300000000000000" pitchFamily="18" charset="-128"/>
                  </a:rPr>
                  <a:t>3</a:t>
                </a:r>
                <a:r>
                  <a:rPr lang="id-ID" sz="1400" b="1" dirty="0">
                    <a:latin typeface="Adobe Ming Std L" panose="02020300000000000000" pitchFamily="18" charset="-128"/>
                    <a:ea typeface="Adobe Ming Std L" panose="02020300000000000000" pitchFamily="18" charset="-128"/>
                  </a:rPr>
                  <a:t>0</a:t>
                </a:r>
                <a:r>
                  <a:rPr lang="id-ID" sz="1050" dirty="0">
                    <a:latin typeface="Adobe Ming Std L" panose="02020300000000000000" pitchFamily="18" charset="-128"/>
                    <a:ea typeface="Adobe Ming Std L" panose="02020300000000000000" pitchFamily="18" charset="-128"/>
                  </a:rPr>
                  <a:t> p</a:t>
                </a:r>
                <a:r>
                  <a:rPr lang="en-US" sz="1050" dirty="0" err="1">
                    <a:latin typeface="Adobe Ming Std L" panose="02020300000000000000" pitchFamily="18" charset="-128"/>
                    <a:ea typeface="Adobe Ming Std L" panose="02020300000000000000" pitchFamily="18" charset="-128"/>
                  </a:rPr>
                  <a:t>emerintah</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d</a:t>
                </a:r>
                <a:r>
                  <a:rPr lang="en-US" sz="1050" dirty="0" err="1">
                    <a:latin typeface="Adobe Ming Std L" panose="02020300000000000000" pitchFamily="18" charset="-128"/>
                    <a:ea typeface="Adobe Ming Std L" panose="02020300000000000000" pitchFamily="18" charset="-128"/>
                  </a:rPr>
                  <a:t>aerah</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k</a:t>
                </a:r>
                <a:r>
                  <a:rPr lang="en-US" sz="1050" dirty="0" err="1">
                    <a:latin typeface="Adobe Ming Std L" panose="02020300000000000000" pitchFamily="18" charset="-128"/>
                    <a:ea typeface="Adobe Ming Std L" panose="02020300000000000000" pitchFamily="18" charset="-128"/>
                  </a:rPr>
                  <a:t>abupaten</a:t>
                </a:r>
                <a:r>
                  <a:rPr lang="en-US" sz="1050" dirty="0">
                    <a:latin typeface="Adobe Ming Std L" panose="02020300000000000000" pitchFamily="18" charset="-128"/>
                    <a:ea typeface="Adobe Ming Std L" panose="02020300000000000000" pitchFamily="18" charset="-128"/>
                  </a:rPr>
                  <a:t>/</a:t>
                </a:r>
                <a:r>
                  <a:rPr lang="id-ID" sz="1050" dirty="0">
                    <a:latin typeface="Adobe Ming Std L" panose="02020300000000000000" pitchFamily="18" charset="-128"/>
                    <a:ea typeface="Adobe Ming Std L" panose="02020300000000000000" pitchFamily="18" charset="-128"/>
                  </a:rPr>
                  <a:t>k</a:t>
                </a:r>
                <a:r>
                  <a:rPr lang="en-US" sz="1050" dirty="0" err="1">
                    <a:latin typeface="Adobe Ming Std L" panose="02020300000000000000" pitchFamily="18" charset="-128"/>
                    <a:ea typeface="Adobe Ming Std L" panose="02020300000000000000" pitchFamily="18" charset="-128"/>
                  </a:rPr>
                  <a:t>ota</a:t>
                </a:r>
                <a:r>
                  <a:rPr lang="id-ID" sz="1050" dirty="0">
                    <a:latin typeface="Adobe Ming Std L" panose="02020300000000000000" pitchFamily="18" charset="-128"/>
                    <a:ea typeface="Adobe Ming Std L" panose="02020300000000000000" pitchFamily="18" charset="-128"/>
                  </a:rPr>
                  <a:t> meliputi :</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Pemadam Kebakaran</a:t>
                </a:r>
                <a:r>
                  <a:rPr lang="id-ID" sz="1050" dirty="0">
                    <a:latin typeface="Adobe Ming Std L" panose="02020300000000000000" pitchFamily="18" charset="-128"/>
                    <a:ea typeface="Adobe Ming Std L" panose="02020300000000000000" pitchFamily="18" charset="-128"/>
                  </a:rPr>
                  <a:t>  </a:t>
                </a:r>
                <a:r>
                  <a:rPr lang="x-none" sz="1050" dirty="0">
                    <a:latin typeface="Adobe Ming Std L" panose="02020300000000000000" pitchFamily="18" charset="-128"/>
                    <a:ea typeface="Adobe Ming Std L" panose="02020300000000000000" pitchFamily="18" charset="-128"/>
                  </a:rPr>
                  <a:t>: 118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Ambulans: 40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Truck Sampah : 2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Tangki Air : 1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Patroli : 3 Unit</a:t>
                </a:r>
                <a:r>
                  <a:rPr lang="id-ID" sz="1050" dirty="0">
                    <a:latin typeface="Adobe Ming Std L" panose="02020300000000000000" pitchFamily="18" charset="-128"/>
                    <a:ea typeface="Adobe Ming Std L" panose="02020300000000000000" pitchFamily="18" charset="-128"/>
                  </a:rPr>
                  <a:t>.</a:t>
                </a:r>
              </a:p>
              <a:p>
                <a:pPr lvl="0" algn="just"/>
                <a:endParaRPr lang="id-ID" sz="1050" dirty="0">
                  <a:latin typeface="Adobe Ming Std L" panose="02020300000000000000" pitchFamily="18" charset="-128"/>
                  <a:ea typeface="Adobe Ming Std L" panose="02020300000000000000" pitchFamily="18" charset="-128"/>
                </a:endParaRPr>
              </a:p>
            </p:txBody>
          </p:sp>
        </p:grpSp>
        <p:sp>
          <p:nvSpPr>
            <p:cNvPr id="55" name="Freeform 588">
              <a:extLst>
                <a:ext uri="{FF2B5EF4-FFF2-40B4-BE49-F238E27FC236}">
                  <a16:creationId xmlns:a16="http://schemas.microsoft.com/office/drawing/2014/main" id="{EC7F7ECD-8E56-4637-9932-885175550F9B}"/>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6">
                <a:lumMod val="40000"/>
                <a:lumOff val="60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6" name="Freeform 587">
              <a:extLst>
                <a:ext uri="{FF2B5EF4-FFF2-40B4-BE49-F238E27FC236}">
                  <a16:creationId xmlns:a16="http://schemas.microsoft.com/office/drawing/2014/main" id="{C51E1D70-B6A9-451F-B85B-70D4336E8947}"/>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7" name="Freeform 589">
              <a:extLst>
                <a:ext uri="{FF2B5EF4-FFF2-40B4-BE49-F238E27FC236}">
                  <a16:creationId xmlns:a16="http://schemas.microsoft.com/office/drawing/2014/main" id="{C86BDE9E-A168-43E6-8016-09080DEE4596}"/>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8" name="Freeform 590">
              <a:extLst>
                <a:ext uri="{FF2B5EF4-FFF2-40B4-BE49-F238E27FC236}">
                  <a16:creationId xmlns:a16="http://schemas.microsoft.com/office/drawing/2014/main" id="{C6B27822-E82F-4D6F-8218-9236EFC5237F}"/>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9" name="Freeform: Shape 97">
              <a:extLst>
                <a:ext uri="{FF2B5EF4-FFF2-40B4-BE49-F238E27FC236}">
                  <a16:creationId xmlns:a16="http://schemas.microsoft.com/office/drawing/2014/main" id="{D471C4B4-BF77-47A7-9C48-1EFB5750FB24}"/>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0" name="Freeform 585">
              <a:extLst>
                <a:ext uri="{FF2B5EF4-FFF2-40B4-BE49-F238E27FC236}">
                  <a16:creationId xmlns:a16="http://schemas.microsoft.com/office/drawing/2014/main" id="{328B5F36-57DA-47C1-9350-5827B2661F76}"/>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2</a:t>
              </a:r>
            </a:p>
          </p:txBody>
        </p:sp>
      </p:grpSp>
      <p:grpSp>
        <p:nvGrpSpPr>
          <p:cNvPr id="63" name="Group 62">
            <a:extLst>
              <a:ext uri="{FF2B5EF4-FFF2-40B4-BE49-F238E27FC236}">
                <a16:creationId xmlns:a16="http://schemas.microsoft.com/office/drawing/2014/main" id="{DC773BE3-DAAE-4457-9FE5-9D0B39D41E3F}"/>
              </a:ext>
            </a:extLst>
          </p:cNvPr>
          <p:cNvGrpSpPr/>
          <p:nvPr/>
        </p:nvGrpSpPr>
        <p:grpSpPr>
          <a:xfrm>
            <a:off x="141401" y="3989716"/>
            <a:ext cx="6042184" cy="2760019"/>
            <a:chOff x="304439" y="1131364"/>
            <a:chExt cx="5432344" cy="1180148"/>
          </a:xfrm>
        </p:grpSpPr>
        <p:sp>
          <p:nvSpPr>
            <p:cNvPr id="64" name="Freeform 586">
              <a:extLst>
                <a:ext uri="{FF2B5EF4-FFF2-40B4-BE49-F238E27FC236}">
                  <a16:creationId xmlns:a16="http://schemas.microsoft.com/office/drawing/2014/main" id="{5D559610-E9FF-4401-AC7E-BFD154395378}"/>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6"/>
            </a:lnRef>
            <a:fillRef idx="3">
              <a:schemeClr val="accent6"/>
            </a:fillRef>
            <a:effectRef idx="2">
              <a:schemeClr val="accent6"/>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65" name="Group 64">
              <a:extLst>
                <a:ext uri="{FF2B5EF4-FFF2-40B4-BE49-F238E27FC236}">
                  <a16:creationId xmlns:a16="http://schemas.microsoft.com/office/drawing/2014/main" id="{CFACBDAF-B497-458F-885A-7FA9901CEDCD}"/>
                </a:ext>
              </a:extLst>
            </p:cNvPr>
            <p:cNvGrpSpPr/>
            <p:nvPr/>
          </p:nvGrpSpPr>
          <p:grpSpPr>
            <a:xfrm>
              <a:off x="1422788" y="1131364"/>
              <a:ext cx="4098965" cy="1059428"/>
              <a:chOff x="2147022" y="1324028"/>
              <a:chExt cx="2956585" cy="1059428"/>
            </a:xfrm>
          </p:grpSpPr>
          <p:sp>
            <p:nvSpPr>
              <p:cNvPr id="72" name="TextBox 71">
                <a:extLst>
                  <a:ext uri="{FF2B5EF4-FFF2-40B4-BE49-F238E27FC236}">
                    <a16:creationId xmlns:a16="http://schemas.microsoft.com/office/drawing/2014/main" id="{23D08861-B555-41BA-8501-2076B766F46C}"/>
                  </a:ext>
                </a:extLst>
              </p:cNvPr>
              <p:cNvSpPr txBox="1"/>
              <p:nvPr/>
            </p:nvSpPr>
            <p:spPr>
              <a:xfrm>
                <a:off x="2147022" y="1324028"/>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id-ID" dirty="0"/>
                  <a:t>Kesiapan PTSP menghadapi OSS</a:t>
                </a:r>
                <a:endParaRPr lang="id-ID" dirty="0">
                  <a:solidFill>
                    <a:prstClr val="black"/>
                  </a:solidFill>
                  <a:latin typeface="Calibri" panose="020F0502020204030204" pitchFamily="34" charset="0"/>
                  <a:cs typeface="Arial" panose="020B0604020202020204" pitchFamily="34" charset="0"/>
                </a:endParaRPr>
              </a:p>
            </p:txBody>
          </p:sp>
          <p:sp>
            <p:nvSpPr>
              <p:cNvPr id="73" name="TextBox 72">
                <a:extLst>
                  <a:ext uri="{FF2B5EF4-FFF2-40B4-BE49-F238E27FC236}">
                    <a16:creationId xmlns:a16="http://schemas.microsoft.com/office/drawing/2014/main" id="{00CDDDB6-344B-40B2-A743-9636DF69606C}"/>
                  </a:ext>
                </a:extLst>
              </p:cNvPr>
              <p:cNvSpPr txBox="1"/>
              <p:nvPr/>
            </p:nvSpPr>
            <p:spPr>
              <a:xfrm>
                <a:off x="2166519" y="1445797"/>
                <a:ext cx="2937088" cy="937659"/>
              </a:xfrm>
              <a:prstGeom prst="rect">
                <a:avLst/>
              </a:prstGeom>
              <a:noFill/>
            </p:spPr>
            <p:txBody>
              <a:bodyPr wrap="square" lIns="0" rIns="0" rtlCol="0" anchor="t">
                <a:spAutoFit/>
              </a:bodyPr>
              <a:lstStyle/>
              <a:p>
                <a:pPr lvl="0" algn="just"/>
                <a:r>
                  <a:rPr lang="en-US" sz="1050" dirty="0">
                    <a:latin typeface="Adobe Ming Std L" panose="02020300000000000000" pitchFamily="18" charset="-128"/>
                    <a:ea typeface="Adobe Ming Std L" panose="02020300000000000000" pitchFamily="18" charset="-128"/>
                  </a:rPr>
                  <a:t>Kementerian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Negeri </a:t>
                </a:r>
                <a:r>
                  <a:rPr lang="en-US" sz="1050" dirty="0" err="1">
                    <a:latin typeface="Adobe Ming Std L" panose="02020300000000000000" pitchFamily="18" charset="-128"/>
                    <a:ea typeface="Adobe Ming Std L" panose="02020300000000000000" pitchFamily="18" charset="-128"/>
                  </a:rPr>
                  <a:t>selaku</a:t>
                </a:r>
                <a:r>
                  <a:rPr lang="en-US" sz="1050" dirty="0">
                    <a:latin typeface="Adobe Ming Std L" panose="02020300000000000000" pitchFamily="18" charset="-128"/>
                    <a:ea typeface="Adobe Ming Std L" panose="02020300000000000000" pitchFamily="18" charset="-128"/>
                  </a:rPr>
                  <a:t> Pembina PTSP </a:t>
                </a:r>
                <a:r>
                  <a:rPr lang="en-US" sz="1050" dirty="0" err="1">
                    <a:latin typeface="Adobe Ming Std L" panose="02020300000000000000" pitchFamily="18" charset="-128"/>
                    <a:ea typeface="Adobe Ming Std L" panose="02020300000000000000" pitchFamily="18" charset="-128"/>
                  </a:rPr>
                  <a:t>telah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menerbitkan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Permendagri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138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2017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Penyelenggaraan</a:t>
                </a:r>
                <a:r>
                  <a:rPr lang="en-US" sz="1050" dirty="0">
                    <a:latin typeface="Adobe Ming Std L" panose="02020300000000000000" pitchFamily="18" charset="-128"/>
                    <a:ea typeface="Adobe Ming Std L" panose="02020300000000000000" pitchFamily="18" charset="-128"/>
                  </a:rPr>
                  <a:t> PTSP Daerah yang </a:t>
                </a:r>
                <a:r>
                  <a:rPr lang="en-US" sz="1050" dirty="0" err="1">
                    <a:latin typeface="Adobe Ming Std L" panose="02020300000000000000" pitchFamily="18" charset="-128"/>
                    <a:ea typeface="Adobe Ming Std L" panose="02020300000000000000" pitchFamily="18" charset="-128"/>
                  </a:rPr>
                  <a:t>mengamanatkan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kepada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pemerintah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daerah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untuk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mendorong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pengintegrasian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penyelenggaraan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pelayanan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perizinan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nonperizinan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secara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elektronik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hal</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ini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diperkuat</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dengan</a:t>
                </a:r>
                <a:r>
                  <a:rPr lang="en-US" sz="1050" dirty="0">
                    <a:latin typeface="Adobe Ming Std L" panose="02020300000000000000" pitchFamily="18" charset="-128"/>
                    <a:ea typeface="Adobe Ming Std L" panose="02020300000000000000" pitchFamily="18" charset="-128"/>
                  </a:rPr>
                  <a:t> PP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24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Pelayanan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Perizinan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Berusaha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Terintegrasi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Secara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Elektronik</a:t>
                </a:r>
                <a:r>
                  <a:rPr lang="id-ID"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Untuk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itu</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melalui pembinaan yang dilakukan secara intensif :</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Menyederhanakan jenis perizinan;</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Membentuk Satgas berusaha di provinsi;</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Mendelegasikan seluruh kewenangan kpd DPMTSP Provinsi;</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Menyisapkan fasilitas dan mednukung pembiayaan penyelenggaran PTSP</a:t>
                </a:r>
              </a:p>
              <a:p>
                <a:pPr lvl="0" algn="just"/>
                <a:endParaRPr lang="id-ID" sz="1050" dirty="0">
                  <a:latin typeface="Adobe Ming Std L" panose="02020300000000000000" pitchFamily="18" charset="-128"/>
                  <a:ea typeface="Adobe Ming Std L" panose="02020300000000000000" pitchFamily="18" charset="-128"/>
                </a:endParaRPr>
              </a:p>
            </p:txBody>
          </p:sp>
        </p:grpSp>
        <p:sp>
          <p:nvSpPr>
            <p:cNvPr id="66" name="Freeform 588">
              <a:extLst>
                <a:ext uri="{FF2B5EF4-FFF2-40B4-BE49-F238E27FC236}">
                  <a16:creationId xmlns:a16="http://schemas.microsoft.com/office/drawing/2014/main" id="{F65EB9B3-C9BF-4930-AFE8-BB59F4A75BFA}"/>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6">
                <a:lumMod val="40000"/>
                <a:lumOff val="60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7" name="Freeform 587">
              <a:extLst>
                <a:ext uri="{FF2B5EF4-FFF2-40B4-BE49-F238E27FC236}">
                  <a16:creationId xmlns:a16="http://schemas.microsoft.com/office/drawing/2014/main" id="{EB94CB21-5097-49B8-B091-AE2178BEB576}"/>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8" name="Freeform 589">
              <a:extLst>
                <a:ext uri="{FF2B5EF4-FFF2-40B4-BE49-F238E27FC236}">
                  <a16:creationId xmlns:a16="http://schemas.microsoft.com/office/drawing/2014/main" id="{0F465336-C167-4A24-A9D9-8DF4AF48B246}"/>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9" name="Freeform 590">
              <a:extLst>
                <a:ext uri="{FF2B5EF4-FFF2-40B4-BE49-F238E27FC236}">
                  <a16:creationId xmlns:a16="http://schemas.microsoft.com/office/drawing/2014/main" id="{9E6CBAEA-0DB9-4352-B374-F9DC27B5C178}"/>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0" name="Freeform: Shape 97">
              <a:extLst>
                <a:ext uri="{FF2B5EF4-FFF2-40B4-BE49-F238E27FC236}">
                  <a16:creationId xmlns:a16="http://schemas.microsoft.com/office/drawing/2014/main" id="{74E01B52-53B5-4321-AE48-31DDEC77678A}"/>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1" name="Freeform 585">
              <a:extLst>
                <a:ext uri="{FF2B5EF4-FFF2-40B4-BE49-F238E27FC236}">
                  <a16:creationId xmlns:a16="http://schemas.microsoft.com/office/drawing/2014/main" id="{A0AB16E2-6FEB-4FFD-966B-14BDBFC20316}"/>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3</a:t>
              </a:r>
            </a:p>
          </p:txBody>
        </p:sp>
      </p:grpSp>
      <p:grpSp>
        <p:nvGrpSpPr>
          <p:cNvPr id="74" name="Group 73">
            <a:extLst>
              <a:ext uri="{FF2B5EF4-FFF2-40B4-BE49-F238E27FC236}">
                <a16:creationId xmlns:a16="http://schemas.microsoft.com/office/drawing/2014/main" id="{5169A12B-463B-41C7-B98F-C7E0943869FF}"/>
              </a:ext>
            </a:extLst>
          </p:cNvPr>
          <p:cNvGrpSpPr/>
          <p:nvPr/>
        </p:nvGrpSpPr>
        <p:grpSpPr>
          <a:xfrm>
            <a:off x="6170960" y="3976708"/>
            <a:ext cx="6042184" cy="2774252"/>
            <a:chOff x="304439" y="1125278"/>
            <a:chExt cx="5432344" cy="1186234"/>
          </a:xfrm>
        </p:grpSpPr>
        <p:sp>
          <p:nvSpPr>
            <p:cNvPr id="75" name="Freeform 586">
              <a:extLst>
                <a:ext uri="{FF2B5EF4-FFF2-40B4-BE49-F238E27FC236}">
                  <a16:creationId xmlns:a16="http://schemas.microsoft.com/office/drawing/2014/main" id="{2CFA46F4-8C8E-46C5-AFF3-7E96784EEE64}"/>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76" name="Group 75">
              <a:extLst>
                <a:ext uri="{FF2B5EF4-FFF2-40B4-BE49-F238E27FC236}">
                  <a16:creationId xmlns:a16="http://schemas.microsoft.com/office/drawing/2014/main" id="{30F91C49-B5EA-4953-BBF7-66E97A125DA4}"/>
                </a:ext>
              </a:extLst>
            </p:cNvPr>
            <p:cNvGrpSpPr/>
            <p:nvPr/>
          </p:nvGrpSpPr>
          <p:grpSpPr>
            <a:xfrm>
              <a:off x="1477514" y="1125278"/>
              <a:ext cx="4085724" cy="869812"/>
              <a:chOff x="2186496" y="1317942"/>
              <a:chExt cx="2947035" cy="869812"/>
            </a:xfrm>
          </p:grpSpPr>
          <p:sp>
            <p:nvSpPr>
              <p:cNvPr id="83" name="TextBox 82">
                <a:extLst>
                  <a:ext uri="{FF2B5EF4-FFF2-40B4-BE49-F238E27FC236}">
                    <a16:creationId xmlns:a16="http://schemas.microsoft.com/office/drawing/2014/main" id="{A3808D41-0985-406D-99B1-AA84B210624F}"/>
                  </a:ext>
                </a:extLst>
              </p:cNvPr>
              <p:cNvSpPr txBox="1"/>
              <p:nvPr/>
            </p:nvSpPr>
            <p:spPr>
              <a:xfrm>
                <a:off x="2186496" y="1317942"/>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en-US" dirty="0" err="1"/>
                  <a:t>Dukungan</a:t>
                </a:r>
                <a:r>
                  <a:rPr lang="en-US" dirty="0"/>
                  <a:t> </a:t>
                </a:r>
                <a:r>
                  <a:rPr lang="id-ID" dirty="0"/>
                  <a:t>P</a:t>
                </a:r>
                <a:r>
                  <a:rPr lang="en-US" dirty="0" err="1"/>
                  <a:t>endanaan</a:t>
                </a:r>
                <a:r>
                  <a:rPr lang="en-US" dirty="0"/>
                  <a:t> </a:t>
                </a:r>
                <a:r>
                  <a:rPr lang="en-US" dirty="0" err="1"/>
                  <a:t>Kelurahan</a:t>
                </a:r>
                <a:endParaRPr lang="id-ID" dirty="0">
                  <a:solidFill>
                    <a:prstClr val="black"/>
                  </a:solidFill>
                  <a:latin typeface="Calibri" panose="020F0502020204030204" pitchFamily="34" charset="0"/>
                  <a:cs typeface="Arial" panose="020B0604020202020204" pitchFamily="34" charset="0"/>
                </a:endParaRPr>
              </a:p>
            </p:txBody>
          </p:sp>
          <p:sp>
            <p:nvSpPr>
              <p:cNvPr id="84" name="TextBox 83">
                <a:extLst>
                  <a:ext uri="{FF2B5EF4-FFF2-40B4-BE49-F238E27FC236}">
                    <a16:creationId xmlns:a16="http://schemas.microsoft.com/office/drawing/2014/main" id="{DF961AC6-3057-425B-8DB9-35FFE9DD74DF}"/>
                  </a:ext>
                </a:extLst>
              </p:cNvPr>
              <p:cNvSpPr txBox="1"/>
              <p:nvPr/>
            </p:nvSpPr>
            <p:spPr>
              <a:xfrm>
                <a:off x="2196443" y="1457367"/>
                <a:ext cx="2937088" cy="730387"/>
              </a:xfrm>
              <a:prstGeom prst="rect">
                <a:avLst/>
              </a:prstGeom>
              <a:noFill/>
            </p:spPr>
            <p:txBody>
              <a:bodyPr wrap="square" lIns="0" rIns="0" rtlCol="0" anchor="t">
                <a:spAutoFit/>
              </a:bodyPr>
              <a:lstStyle/>
              <a:p>
                <a:pPr lvl="0" algn="just"/>
                <a:r>
                  <a:rPr lang="en-US" sz="1050" dirty="0" err="1">
                    <a:latin typeface="Adobe Ming Std L" panose="02020300000000000000" pitchFamily="18" charset="-128"/>
                    <a:ea typeface="Adobe Ming Std L" panose="02020300000000000000" pitchFamily="18" charset="-128"/>
                  </a:rPr>
                  <a:t>Pemerintah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pusat</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pembangunan</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sarpras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pemberdayaan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masyarakat</a:t>
                </a:r>
                <a:r>
                  <a:rPr lang="en-US" sz="1050" dirty="0">
                    <a:latin typeface="Adobe Ming Std L" panose="02020300000000000000" pitchFamily="18" charset="-128"/>
                    <a:ea typeface="Adobe Ming Std L" panose="02020300000000000000" pitchFamily="18" charset="-128"/>
                  </a:rPr>
                  <a:t> di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yang </a:t>
                </a:r>
                <a:r>
                  <a:rPr lang="en-US" sz="1050" dirty="0" err="1">
                    <a:latin typeface="Adobe Ming Std L" panose="02020300000000000000" pitchFamily="18" charset="-128"/>
                    <a:ea typeface="Adobe Ming Std L" panose="02020300000000000000" pitchFamily="18" charset="-128"/>
                  </a:rPr>
                  <a:t>bersumber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dari</a:t>
                </a:r>
                <a:r>
                  <a:rPr lang="en-US" sz="1050" dirty="0">
                    <a:latin typeface="Adobe Ming Std L" panose="02020300000000000000" pitchFamily="18" charset="-128"/>
                    <a:ea typeface="Adobe Ming Std L" panose="02020300000000000000" pitchFamily="18" charset="-128"/>
                  </a:rPr>
                  <a:t> APBN </a:t>
                </a:r>
                <a:r>
                  <a:rPr lang="en-US" sz="1050" dirty="0" err="1">
                    <a:latin typeface="Adobe Ming Std L" panose="02020300000000000000" pitchFamily="18" charset="-128"/>
                    <a:ea typeface="Adobe Ming Std L" panose="02020300000000000000" pitchFamily="18" charset="-128"/>
                  </a:rPr>
                  <a:t>dengan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mekanisme</a:t>
                </a:r>
                <a:r>
                  <a:rPr lang="en-US" sz="1050" dirty="0">
                    <a:latin typeface="Adobe Ming Std L" panose="02020300000000000000" pitchFamily="18" charset="-128"/>
                    <a:ea typeface="Adobe Ming Std L" panose="02020300000000000000" pitchFamily="18" charset="-128"/>
                  </a:rPr>
                  <a:t> transfer </a:t>
                </a:r>
                <a:r>
                  <a:rPr lang="en-US" sz="1050" dirty="0" err="1">
                    <a:latin typeface="Adobe Ming Std L" panose="02020300000000000000" pitchFamily="18" charset="-128"/>
                    <a:ea typeface="Adobe Ming Std L" panose="02020300000000000000" pitchFamily="18" charset="-128"/>
                  </a:rPr>
                  <a:t>ke</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daerah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melalui</a:t>
                </a:r>
                <a:r>
                  <a:rPr lang="en-US" sz="1050" dirty="0">
                    <a:latin typeface="Adobe Ming Std L" panose="02020300000000000000" pitchFamily="18" charset="-128"/>
                    <a:ea typeface="Adobe Ming Std L" panose="02020300000000000000" pitchFamily="18" charset="-128"/>
                  </a:rPr>
                  <a:t> DAU</a:t>
                </a:r>
                <a:r>
                  <a:rPr lang="id-ID"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Tambahan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Mekanisme</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penyaluran</a:t>
                </a:r>
                <a:r>
                  <a:rPr lang="en-US" sz="1050" dirty="0">
                    <a:latin typeface="Adobe Ming Std L" panose="02020300000000000000" pitchFamily="18" charset="-128"/>
                    <a:ea typeface="Adobe Ming Std L" panose="02020300000000000000" pitchFamily="18" charset="-128"/>
                  </a:rPr>
                  <a:t> DAU </a:t>
                </a:r>
                <a:r>
                  <a:rPr lang="en-US" sz="1050" dirty="0" err="1">
                    <a:latin typeface="Adobe Ming Std L" panose="02020300000000000000" pitchFamily="18" charset="-128"/>
                    <a:ea typeface="Adobe Ming Std L" panose="02020300000000000000" pitchFamily="18" charset="-128"/>
                  </a:rPr>
                  <a:t>diatur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P</a:t>
                </a:r>
                <a:r>
                  <a:rPr lang="id-ID" sz="1050" dirty="0">
                    <a:latin typeface="Adobe Ming Std L" panose="02020300000000000000" pitchFamily="18" charset="-128"/>
                    <a:ea typeface="Adobe Ming Std L" panose="02020300000000000000" pitchFamily="18" charset="-128"/>
                  </a:rPr>
                  <a:t>MK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187/PMK.07/2018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Tata Cara </a:t>
                </a:r>
                <a:r>
                  <a:rPr lang="en-US" sz="1050" dirty="0" err="1">
                    <a:latin typeface="Adobe Ming Std L" panose="02020300000000000000" pitchFamily="18" charset="-128"/>
                    <a:ea typeface="Adobe Ming Std L" panose="02020300000000000000" pitchFamily="18" charset="-128"/>
                  </a:rPr>
                  <a:t>Penyaluran</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DAU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Anggaran</a:t>
                </a:r>
                <a:r>
                  <a:rPr lang="en-US" sz="1050" dirty="0">
                    <a:latin typeface="Adobe Ming Std L" panose="02020300000000000000" pitchFamily="18" charset="-128"/>
                    <a:ea typeface="Adobe Ming Std L" panose="02020300000000000000" pitchFamily="18" charset="-128"/>
                  </a:rPr>
                  <a:t> 2019</a:t>
                </a:r>
                <a:r>
                  <a:rPr lang="id-ID" sz="1050" dirty="0">
                    <a:latin typeface="Adobe Ming Std L" panose="02020300000000000000" pitchFamily="18" charset="-128"/>
                    <a:ea typeface="Adobe Ming Std L" panose="02020300000000000000" pitchFamily="18" charset="-128"/>
                  </a:rPr>
                  <a:t>.</a:t>
                </a:r>
              </a:p>
              <a:p>
                <a:pPr lvl="0" algn="just"/>
                <a:r>
                  <a:rPr lang="id-ID" sz="1050" dirty="0">
                    <a:latin typeface="Adobe Ming Std L" panose="02020300000000000000" pitchFamily="18" charset="-128"/>
                    <a:ea typeface="Adobe Ming Std L" panose="02020300000000000000" pitchFamily="18" charset="-128"/>
                  </a:rPr>
                  <a:t>S</a:t>
                </a:r>
                <a:r>
                  <a:rPr lang="en-US" sz="1050" dirty="0" err="1">
                    <a:latin typeface="Adobe Ming Std L" panose="02020300000000000000" pitchFamily="18" charset="-128"/>
                    <a:ea typeface="Adobe Ming Std L" panose="02020300000000000000" pitchFamily="18" charset="-128"/>
                  </a:rPr>
                  <a:t>edangkan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Kemen</a:t>
                </a:r>
                <a:r>
                  <a:rPr lang="id-ID" sz="1050" dirty="0">
                    <a:latin typeface="Adobe Ming Std L" panose="02020300000000000000" pitchFamily="18" charset="-128"/>
                    <a:ea typeface="Adobe Ming Std L" panose="02020300000000000000" pitchFamily="18" charset="-128"/>
                  </a:rPr>
                  <a:t>dagri </a:t>
                </a:r>
                <a:r>
                  <a:rPr lang="en-US" sz="1050" dirty="0" err="1">
                    <a:latin typeface="Adobe Ming Std L" panose="02020300000000000000" pitchFamily="18" charset="-128"/>
                    <a:ea typeface="Adobe Ming Std L" panose="02020300000000000000" pitchFamily="18" charset="-128"/>
                  </a:rPr>
                  <a:t>mengatur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perencanaan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penganggaran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pelaksanaan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anggaran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penatausahaan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pertanggungjawaban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serta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pembinaan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pengawasan</a:t>
                </a:r>
                <a:r>
                  <a:rPr lang="en-US" sz="1050" dirty="0">
                    <a:latin typeface="Adobe Ming Std L" panose="02020300000000000000" pitchFamily="18" charset="-128"/>
                    <a:ea typeface="Adobe Ming Std L" panose="02020300000000000000" pitchFamily="18" charset="-128"/>
                  </a:rPr>
                  <a:t> yang </a:t>
                </a:r>
                <a:r>
                  <a:rPr lang="en-US" sz="1050" dirty="0" err="1">
                    <a:latin typeface="Adobe Ming Std L" panose="02020300000000000000" pitchFamily="18" charset="-128"/>
                    <a:ea typeface="Adobe Ming Std L" panose="02020300000000000000" pitchFamily="18" charset="-128"/>
                  </a:rPr>
                  <a:t>diatur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Permendagri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130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Pembangunan </a:t>
                </a:r>
                <a:r>
                  <a:rPr lang="en-US" sz="1050" dirty="0" err="1">
                    <a:latin typeface="Adobe Ming Std L" panose="02020300000000000000" pitchFamily="18" charset="-128"/>
                    <a:ea typeface="Adobe Ming Std L" panose="02020300000000000000" pitchFamily="18" charset="-128"/>
                  </a:rPr>
                  <a:t>Sarana</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Prasarana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Pemberdayaan</a:t>
                </a:r>
                <a:r>
                  <a:rPr lang="en-US" sz="1050" dirty="0">
                    <a:latin typeface="Adobe Ming Std L" panose="02020300000000000000" pitchFamily="18" charset="-128"/>
                    <a:ea typeface="Adobe Ming Std L" panose="02020300000000000000" pitchFamily="18" charset="-128"/>
                  </a:rPr>
                  <a:t> Masyarakat di </a:t>
                </a:r>
                <a:r>
                  <a:rPr lang="en-US" sz="1050" dirty="0" err="1">
                    <a:latin typeface="Adobe Ming Std L" panose="02020300000000000000" pitchFamily="18" charset="-128"/>
                    <a:ea typeface="Adobe Ming Std L" panose="02020300000000000000" pitchFamily="18" charset="-128"/>
                  </a:rPr>
                  <a:t>Kelurahan</a:t>
                </a:r>
                <a:r>
                  <a:rPr lang="id-ID" sz="1050" dirty="0">
                    <a:latin typeface="Adobe Ming Std L" panose="02020300000000000000" pitchFamily="18" charset="-128"/>
                    <a:ea typeface="Adobe Ming Std L" panose="02020300000000000000" pitchFamily="18" charset="-128"/>
                  </a:rPr>
                  <a:t>.</a:t>
                </a:r>
              </a:p>
            </p:txBody>
          </p:sp>
        </p:grpSp>
        <p:sp>
          <p:nvSpPr>
            <p:cNvPr id="77" name="Freeform 588">
              <a:extLst>
                <a:ext uri="{FF2B5EF4-FFF2-40B4-BE49-F238E27FC236}">
                  <a16:creationId xmlns:a16="http://schemas.microsoft.com/office/drawing/2014/main" id="{9D83C6C2-1103-4119-A019-47115D517643}"/>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8" name="Freeform 587">
              <a:extLst>
                <a:ext uri="{FF2B5EF4-FFF2-40B4-BE49-F238E27FC236}">
                  <a16:creationId xmlns:a16="http://schemas.microsoft.com/office/drawing/2014/main" id="{01E4C036-F01F-4A4C-A6A7-D9C34D34ECF0}"/>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9" name="Freeform 589">
              <a:extLst>
                <a:ext uri="{FF2B5EF4-FFF2-40B4-BE49-F238E27FC236}">
                  <a16:creationId xmlns:a16="http://schemas.microsoft.com/office/drawing/2014/main" id="{E36C185B-F5FA-423B-B9F5-E73E47D92664}"/>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0" name="Freeform 590">
              <a:extLst>
                <a:ext uri="{FF2B5EF4-FFF2-40B4-BE49-F238E27FC236}">
                  <a16:creationId xmlns:a16="http://schemas.microsoft.com/office/drawing/2014/main" id="{341BEF56-8B87-4458-8B81-561D1F275834}"/>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1" name="Freeform: Shape 97">
              <a:extLst>
                <a:ext uri="{FF2B5EF4-FFF2-40B4-BE49-F238E27FC236}">
                  <a16:creationId xmlns:a16="http://schemas.microsoft.com/office/drawing/2014/main" id="{FC73D3E8-9D42-43D8-9D58-635C4618CCD2}"/>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2" name="Freeform 585">
              <a:extLst>
                <a:ext uri="{FF2B5EF4-FFF2-40B4-BE49-F238E27FC236}">
                  <a16:creationId xmlns:a16="http://schemas.microsoft.com/office/drawing/2014/main" id="{C61F43A6-5B7C-45B6-854B-29C6A09E22CC}"/>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4</a:t>
              </a:r>
            </a:p>
          </p:txBody>
        </p:sp>
      </p:grpSp>
    </p:spTree>
    <p:extLst>
      <p:ext uri="{BB962C8B-B14F-4D97-AF65-F5344CB8AC3E}">
        <p14:creationId xmlns:p14="http://schemas.microsoft.com/office/powerpoint/2010/main" val="116564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507"/>
        <p:cNvGrpSpPr/>
        <p:nvPr/>
      </p:nvGrpSpPr>
      <p:grpSpPr>
        <a:xfrm>
          <a:off x="0" y="0"/>
          <a:ext cx="0" cy="0"/>
          <a:chOff x="0" y="0"/>
          <a:chExt cx="0" cy="0"/>
        </a:xfrm>
      </p:grpSpPr>
      <p:sp>
        <p:nvSpPr>
          <p:cNvPr id="1508" name="Shape 1508"/>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09" name="Shape 1509"/>
          <p:cNvSpPr/>
          <p:nvPr/>
        </p:nvSpPr>
        <p:spPr>
          <a:xfrm>
            <a:off x="812800" y="579355"/>
            <a:ext cx="5408400" cy="2784400"/>
          </a:xfrm>
          <a:prstGeom prst="roundRect">
            <a:avLst>
              <a:gd name="adj" fmla="val 16667"/>
            </a:avLst>
          </a:prstGeom>
          <a:solidFill>
            <a:srgbClr val="3F3F3F">
              <a:alpha val="69800"/>
            </a:srgbClr>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13" name="Shape 1513"/>
          <p:cNvSpPr txBox="1"/>
          <p:nvPr/>
        </p:nvSpPr>
        <p:spPr>
          <a:xfrm>
            <a:off x="2437841" y="5129163"/>
            <a:ext cx="7296800" cy="368800"/>
          </a:xfrm>
          <a:prstGeom prst="rect">
            <a:avLst/>
          </a:prstGeom>
          <a:noFill/>
          <a:ln>
            <a:noFill/>
          </a:ln>
        </p:spPr>
        <p:txBody>
          <a:bodyPr spcFirstLastPara="1" wrap="square" lIns="121900" tIns="60933" rIns="121900" bIns="60933" anchor="t" anchorCtr="0">
            <a:noAutofit/>
          </a:bodyPr>
          <a:lstStyle/>
          <a:p>
            <a:pPr algn="ctr">
              <a:buClr>
                <a:schemeClr val="lt1"/>
              </a:buClr>
            </a:pPr>
            <a:endParaRPr sz="1867" dirty="0">
              <a:solidFill>
                <a:schemeClr val="lt1"/>
              </a:solidFill>
              <a:latin typeface="Arial"/>
              <a:ea typeface="Arial"/>
              <a:cs typeface="Arial"/>
              <a:sym typeface="Arial"/>
            </a:endParaRPr>
          </a:p>
        </p:txBody>
      </p:sp>
      <p:sp>
        <p:nvSpPr>
          <p:cNvPr id="8" name="Rectangle 7">
            <a:extLst>
              <a:ext uri="{FF2B5EF4-FFF2-40B4-BE49-F238E27FC236}">
                <a16:creationId xmlns:a16="http://schemas.microsoft.com/office/drawing/2014/main" id="{91B552A1-15DC-4ED3-A535-6A4E17AE1148}"/>
              </a:ext>
            </a:extLst>
          </p:cNvPr>
          <p:cNvSpPr/>
          <p:nvPr/>
        </p:nvSpPr>
        <p:spPr>
          <a:xfrm>
            <a:off x="3230051" y="3958017"/>
            <a:ext cx="6478055" cy="1734001"/>
          </a:xfrm>
          <a:prstGeom prst="rect">
            <a:avLst/>
          </a:prstGeom>
        </p:spPr>
        <p:txBody>
          <a:bodyPr wrap="none">
            <a:spAutoFit/>
          </a:bodyPr>
          <a:lstStyle/>
          <a:p>
            <a:pPr>
              <a:defRPr/>
            </a:pPr>
            <a:r>
              <a:rPr lang="id-ID" sz="10668" b="1" i="1" kern="0" dirty="0">
                <a:solidFill>
                  <a:sysClr val="windowText" lastClr="000000"/>
                </a:solidFill>
                <a:effectLst>
                  <a:outerShdw blurRad="38100" dist="38100" dir="2700000" algn="tl">
                    <a:srgbClr val="000000">
                      <a:alpha val="43137"/>
                    </a:srgbClr>
                  </a:outerShdw>
                </a:effectLst>
                <a:latin typeface="Brush Script MT" pitchFamily="66" charset="0"/>
                <a:ea typeface="ＭＳ Ｐゴシック" charset="0"/>
                <a:cs typeface="Leelawadee UI" pitchFamily="34" charset="-34"/>
              </a:rPr>
              <a:t>Terima Kasih</a:t>
            </a:r>
          </a:p>
        </p:txBody>
      </p:sp>
      <p:pic>
        <p:nvPicPr>
          <p:cNvPr id="9" name="Picture 2" descr="http://2.bp.blogspot.com/-JHSfAtsFlWI/UV2OpccsOwI/AAAAAAAABiI/uLacW1L7oHI/s1600/indonesia_flag__independence_by_mikzack.jpg">
            <a:extLst>
              <a:ext uri="{FF2B5EF4-FFF2-40B4-BE49-F238E27FC236}">
                <a16:creationId xmlns:a16="http://schemas.microsoft.com/office/drawing/2014/main" id="{E75A23AB-23CE-4B0C-86F9-C8910623976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3615" y="572367"/>
            <a:ext cx="2982109" cy="4350871"/>
          </a:xfrm>
          <a:prstGeom prst="rect">
            <a:avLst/>
          </a:prstGeom>
          <a:ln>
            <a:noFill/>
          </a:ln>
          <a:effectLst>
            <a:outerShdw blurRad="292100" dist="139700" dir="2700000" algn="tl" rotWithShape="0">
              <a:srgbClr val="333333">
                <a:alpha val="65000"/>
              </a:srgbClr>
            </a:outerShdw>
          </a:effectLst>
        </p:spPr>
        <p:style>
          <a:lnRef idx="1">
            <a:schemeClr val="accent2"/>
          </a:lnRef>
          <a:fillRef idx="3">
            <a:schemeClr val="accent2"/>
          </a:fillRef>
          <a:effectRef idx="2">
            <a:schemeClr val="accent2"/>
          </a:effectRef>
          <a:fontRef idx="minor">
            <a:schemeClr val="lt1"/>
          </a:fontRef>
        </p:style>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27701</TotalTime>
  <Words>5366</Words>
  <Application>Microsoft Office PowerPoint</Application>
  <PresentationFormat>Widescreen</PresentationFormat>
  <Paragraphs>713</Paragraphs>
  <Slides>26</Slides>
  <Notes>22</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26</vt:i4>
      </vt:variant>
    </vt:vector>
  </HeadingPairs>
  <TitlesOfParts>
    <vt:vector size="47" baseType="lpstr">
      <vt:lpstr>Adobe Kaiti Std R</vt:lpstr>
      <vt:lpstr>Adobe Ming Std L</vt:lpstr>
      <vt:lpstr>Adobe Caslon Pro</vt:lpstr>
      <vt:lpstr>Adobe Garamond Pro</vt:lpstr>
      <vt:lpstr>Adobe Garamond Pro Bold</vt:lpstr>
      <vt:lpstr>Aharoni</vt:lpstr>
      <vt:lpstr>Arial</vt:lpstr>
      <vt:lpstr>Brush Script MT</vt:lpstr>
      <vt:lpstr>Calibri</vt:lpstr>
      <vt:lpstr>Calibri Light</vt:lpstr>
      <vt:lpstr>Cambria</vt:lpstr>
      <vt:lpstr>Century Gothic</vt:lpstr>
      <vt:lpstr>Garamond</vt:lpstr>
      <vt:lpstr>Gill Sans MT</vt:lpstr>
      <vt:lpstr>Rod</vt:lpstr>
      <vt:lpstr>Tahoma</vt:lpstr>
      <vt:lpstr>Trebuchet MS</vt:lpstr>
      <vt:lpstr>Tw Cen MT</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RENCANA PELAKSANAAN KEGIATAN TAHUN 2020 BERDASARKAN PAGU SBPI 2019 </vt:lpstr>
      <vt:lpstr>LANJUTAN</vt:lpstr>
      <vt:lpstr>PowerPoint Presentation</vt:lpstr>
      <vt:lpstr>ARAH SASARAN KINERJA STRATEGIS DITJEN BINA ADMINISTRASI KEWILAYAHAN TAHUN 2020-2024 </vt:lpstr>
      <vt:lpstr>ISU STRATEGIS BIDANG PEMBINAAN ADMINISTRASI KEWILAYAHAN 2020-2024</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2010-0567</dc:creator>
  <cp:lastModifiedBy>user</cp:lastModifiedBy>
  <cp:revision>1703</cp:revision>
  <cp:lastPrinted>2019-06-24T12:39:46Z</cp:lastPrinted>
  <dcterms:created xsi:type="dcterms:W3CDTF">2017-03-21T12:22:50Z</dcterms:created>
  <dcterms:modified xsi:type="dcterms:W3CDTF">2019-06-24T12:43:32Z</dcterms:modified>
</cp:coreProperties>
</file>