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12192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594" y="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44536A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44536A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7/8/2019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44536A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7/8/2019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7/8/2019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125448" y="1518031"/>
            <a:ext cx="9941102" cy="13004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44536A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33119" y="1428954"/>
            <a:ext cx="10525760" cy="4364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3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25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3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25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3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25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05217" y="0"/>
            <a:ext cx="4486782" cy="2990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156452" y="2835644"/>
            <a:ext cx="6035547" cy="402235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037076" y="4363831"/>
            <a:ext cx="3762883" cy="249416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635500" y="0"/>
            <a:ext cx="4271136" cy="434581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842236" y="0"/>
            <a:ext cx="2209800" cy="6858000"/>
          </a:xfrm>
          <a:custGeom>
            <a:avLst/>
            <a:gdLst/>
            <a:ahLst/>
            <a:cxnLst/>
            <a:rect l="l" t="t" r="r" b="b"/>
            <a:pathLst>
              <a:path w="2209800" h="6858000">
                <a:moveTo>
                  <a:pt x="2209617" y="0"/>
                </a:moveTo>
                <a:lnTo>
                  <a:pt x="20" y="0"/>
                </a:lnTo>
                <a:lnTo>
                  <a:pt x="0" y="151075"/>
                </a:lnTo>
                <a:lnTo>
                  <a:pt x="111" y="201646"/>
                </a:lnTo>
                <a:lnTo>
                  <a:pt x="281" y="252218"/>
                </a:lnTo>
                <a:lnTo>
                  <a:pt x="508" y="302790"/>
                </a:lnTo>
                <a:lnTo>
                  <a:pt x="791" y="353363"/>
                </a:lnTo>
                <a:lnTo>
                  <a:pt x="1130" y="403936"/>
                </a:lnTo>
                <a:lnTo>
                  <a:pt x="1522" y="454509"/>
                </a:lnTo>
                <a:lnTo>
                  <a:pt x="1969" y="505083"/>
                </a:lnTo>
                <a:lnTo>
                  <a:pt x="2467" y="555658"/>
                </a:lnTo>
                <a:lnTo>
                  <a:pt x="3018" y="606233"/>
                </a:lnTo>
                <a:lnTo>
                  <a:pt x="3619" y="656808"/>
                </a:lnTo>
                <a:lnTo>
                  <a:pt x="4270" y="707384"/>
                </a:lnTo>
                <a:lnTo>
                  <a:pt x="4969" y="757960"/>
                </a:lnTo>
                <a:lnTo>
                  <a:pt x="5717" y="808537"/>
                </a:lnTo>
                <a:lnTo>
                  <a:pt x="6512" y="859114"/>
                </a:lnTo>
                <a:lnTo>
                  <a:pt x="7353" y="909692"/>
                </a:lnTo>
                <a:lnTo>
                  <a:pt x="8239" y="960270"/>
                </a:lnTo>
                <a:lnTo>
                  <a:pt x="9170" y="1010848"/>
                </a:lnTo>
                <a:lnTo>
                  <a:pt x="10144" y="1061427"/>
                </a:lnTo>
                <a:lnTo>
                  <a:pt x="11161" y="1112006"/>
                </a:lnTo>
                <a:lnTo>
                  <a:pt x="12220" y="1162585"/>
                </a:lnTo>
                <a:lnTo>
                  <a:pt x="13319" y="1213165"/>
                </a:lnTo>
                <a:lnTo>
                  <a:pt x="14458" y="1263745"/>
                </a:lnTo>
                <a:lnTo>
                  <a:pt x="15636" y="1314325"/>
                </a:lnTo>
                <a:lnTo>
                  <a:pt x="16852" y="1364906"/>
                </a:lnTo>
                <a:lnTo>
                  <a:pt x="18105" y="1415487"/>
                </a:lnTo>
                <a:lnTo>
                  <a:pt x="19394" y="1466069"/>
                </a:lnTo>
                <a:lnTo>
                  <a:pt x="20719" y="1516650"/>
                </a:lnTo>
                <a:lnTo>
                  <a:pt x="22078" y="1567232"/>
                </a:lnTo>
                <a:lnTo>
                  <a:pt x="23471" y="1617815"/>
                </a:lnTo>
                <a:lnTo>
                  <a:pt x="24896" y="1668397"/>
                </a:lnTo>
                <a:lnTo>
                  <a:pt x="26353" y="1718980"/>
                </a:lnTo>
                <a:lnTo>
                  <a:pt x="27841" y="1769563"/>
                </a:lnTo>
                <a:lnTo>
                  <a:pt x="29359" y="1820147"/>
                </a:lnTo>
                <a:lnTo>
                  <a:pt x="30905" y="1870730"/>
                </a:lnTo>
                <a:lnTo>
                  <a:pt x="32480" y="1921314"/>
                </a:lnTo>
                <a:lnTo>
                  <a:pt x="34082" y="1971898"/>
                </a:lnTo>
                <a:lnTo>
                  <a:pt x="35710" y="2022483"/>
                </a:lnTo>
                <a:lnTo>
                  <a:pt x="39042" y="2123652"/>
                </a:lnTo>
                <a:lnTo>
                  <a:pt x="42467" y="2224822"/>
                </a:lnTo>
                <a:lnTo>
                  <a:pt x="45980" y="2325993"/>
                </a:lnTo>
                <a:lnTo>
                  <a:pt x="49572" y="2427164"/>
                </a:lnTo>
                <a:lnTo>
                  <a:pt x="53237" y="2528337"/>
                </a:lnTo>
                <a:lnTo>
                  <a:pt x="56967" y="2629509"/>
                </a:lnTo>
                <a:lnTo>
                  <a:pt x="60755" y="2730683"/>
                </a:lnTo>
                <a:lnTo>
                  <a:pt x="66530" y="2882443"/>
                </a:lnTo>
                <a:lnTo>
                  <a:pt x="74365" y="3084792"/>
                </a:lnTo>
                <a:lnTo>
                  <a:pt x="106140" y="3894191"/>
                </a:lnTo>
                <a:lnTo>
                  <a:pt x="111977" y="4045952"/>
                </a:lnTo>
                <a:lnTo>
                  <a:pt x="117717" y="4197712"/>
                </a:lnTo>
                <a:lnTo>
                  <a:pt x="121477" y="4298885"/>
                </a:lnTo>
                <a:lnTo>
                  <a:pt x="125175" y="4400057"/>
                </a:lnTo>
                <a:lnTo>
                  <a:pt x="128805" y="4501229"/>
                </a:lnTo>
                <a:lnTo>
                  <a:pt x="132358" y="4602400"/>
                </a:lnTo>
                <a:lnTo>
                  <a:pt x="135828" y="4703571"/>
                </a:lnTo>
                <a:lnTo>
                  <a:pt x="139208" y="4804740"/>
                </a:lnTo>
                <a:lnTo>
                  <a:pt x="142489" y="4905909"/>
                </a:lnTo>
                <a:lnTo>
                  <a:pt x="144091" y="4956493"/>
                </a:lnTo>
                <a:lnTo>
                  <a:pt x="145666" y="5007077"/>
                </a:lnTo>
                <a:lnTo>
                  <a:pt x="147212" y="5057660"/>
                </a:lnTo>
                <a:lnTo>
                  <a:pt x="148730" y="5108243"/>
                </a:lnTo>
                <a:lnTo>
                  <a:pt x="150218" y="5158826"/>
                </a:lnTo>
                <a:lnTo>
                  <a:pt x="151675" y="5209409"/>
                </a:lnTo>
                <a:lnTo>
                  <a:pt x="153100" y="5259992"/>
                </a:lnTo>
                <a:lnTo>
                  <a:pt x="154493" y="5310574"/>
                </a:lnTo>
                <a:lnTo>
                  <a:pt x="155852" y="5361156"/>
                </a:lnTo>
                <a:lnTo>
                  <a:pt x="157177" y="5411737"/>
                </a:lnTo>
                <a:lnTo>
                  <a:pt x="158466" y="5462319"/>
                </a:lnTo>
                <a:lnTo>
                  <a:pt x="159719" y="5512900"/>
                </a:lnTo>
                <a:lnTo>
                  <a:pt x="160935" y="5563480"/>
                </a:lnTo>
                <a:lnTo>
                  <a:pt x="162113" y="5614060"/>
                </a:lnTo>
                <a:lnTo>
                  <a:pt x="163252" y="5664640"/>
                </a:lnTo>
                <a:lnTo>
                  <a:pt x="164352" y="5715220"/>
                </a:lnTo>
                <a:lnTo>
                  <a:pt x="165410" y="5765799"/>
                </a:lnTo>
                <a:lnTo>
                  <a:pt x="166427" y="5816378"/>
                </a:lnTo>
                <a:lnTo>
                  <a:pt x="167401" y="5866957"/>
                </a:lnTo>
                <a:lnTo>
                  <a:pt x="168332" y="5917535"/>
                </a:lnTo>
                <a:lnTo>
                  <a:pt x="169218" y="5968113"/>
                </a:lnTo>
                <a:lnTo>
                  <a:pt x="170059" y="6018690"/>
                </a:lnTo>
                <a:lnTo>
                  <a:pt x="170854" y="6069267"/>
                </a:lnTo>
                <a:lnTo>
                  <a:pt x="171602" y="6119843"/>
                </a:lnTo>
                <a:lnTo>
                  <a:pt x="172302" y="6170419"/>
                </a:lnTo>
                <a:lnTo>
                  <a:pt x="172952" y="6220995"/>
                </a:lnTo>
                <a:lnTo>
                  <a:pt x="173553" y="6271570"/>
                </a:lnTo>
                <a:lnTo>
                  <a:pt x="174104" y="6322145"/>
                </a:lnTo>
                <a:lnTo>
                  <a:pt x="174602" y="6372719"/>
                </a:lnTo>
                <a:lnTo>
                  <a:pt x="175049" y="6423293"/>
                </a:lnTo>
                <a:lnTo>
                  <a:pt x="175441" y="6473867"/>
                </a:lnTo>
                <a:lnTo>
                  <a:pt x="175780" y="6524440"/>
                </a:lnTo>
                <a:lnTo>
                  <a:pt x="176063" y="6575012"/>
                </a:lnTo>
                <a:lnTo>
                  <a:pt x="176290" y="6625584"/>
                </a:lnTo>
                <a:lnTo>
                  <a:pt x="176460" y="6676156"/>
                </a:lnTo>
                <a:lnTo>
                  <a:pt x="176578" y="6857996"/>
                </a:lnTo>
                <a:lnTo>
                  <a:pt x="182592" y="6857996"/>
                </a:lnTo>
                <a:lnTo>
                  <a:pt x="220961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27126" y="5769661"/>
            <a:ext cx="198628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212A35"/>
                </a:solidFill>
                <a:latin typeface="Calibri"/>
                <a:cs typeface="Calibri"/>
              </a:rPr>
              <a:t>Jakarta, </a:t>
            </a:r>
            <a:r>
              <a:rPr sz="1800" b="1" dirty="0">
                <a:solidFill>
                  <a:srgbClr val="212A35"/>
                </a:solidFill>
                <a:latin typeface="Calibri"/>
                <a:cs typeface="Calibri"/>
              </a:rPr>
              <a:t>28 </a:t>
            </a:r>
            <a:r>
              <a:rPr sz="1800" b="1" spc="-5" dirty="0">
                <a:solidFill>
                  <a:srgbClr val="212A35"/>
                </a:solidFill>
                <a:latin typeface="Calibri"/>
                <a:cs typeface="Calibri"/>
              </a:rPr>
              <a:t>Mei</a:t>
            </a:r>
            <a:r>
              <a:rPr sz="1800" b="1" spc="-50" dirty="0">
                <a:solidFill>
                  <a:srgbClr val="212A35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212A35"/>
                </a:solidFill>
                <a:latin typeface="Calibri"/>
                <a:cs typeface="Calibri"/>
              </a:rPr>
              <a:t>2019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518261" y="1997455"/>
            <a:ext cx="4040504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01065" marR="5080" indent="-889000">
              <a:lnSpc>
                <a:spcPct val="100000"/>
              </a:lnSpc>
              <a:spcBef>
                <a:spcPts val="100"/>
              </a:spcBef>
            </a:pPr>
            <a:r>
              <a:rPr sz="3600" b="0" spc="-5" dirty="0">
                <a:solidFill>
                  <a:srgbClr val="212A35"/>
                </a:solidFill>
                <a:latin typeface="Arial Black"/>
                <a:cs typeface="Arial Black"/>
              </a:rPr>
              <a:t>Integration</a:t>
            </a:r>
            <a:r>
              <a:rPr sz="3600" b="0" spc="-70" dirty="0">
                <a:solidFill>
                  <a:srgbClr val="212A35"/>
                </a:solidFill>
                <a:latin typeface="Arial Black"/>
                <a:cs typeface="Arial Black"/>
              </a:rPr>
              <a:t> </a:t>
            </a:r>
            <a:r>
              <a:rPr sz="3600" b="0" spc="-5" dirty="0">
                <a:solidFill>
                  <a:srgbClr val="212A35"/>
                </a:solidFill>
                <a:latin typeface="Arial Black"/>
                <a:cs typeface="Arial Black"/>
              </a:rPr>
              <a:t>Plan  </a:t>
            </a:r>
            <a:r>
              <a:rPr sz="3600" b="0" dirty="0">
                <a:solidFill>
                  <a:srgbClr val="212A35"/>
                </a:solidFill>
                <a:latin typeface="Arial Black"/>
                <a:cs typeface="Arial Black"/>
              </a:rPr>
              <a:t>SISTEM</a:t>
            </a:r>
            <a:r>
              <a:rPr sz="3600" b="0" spc="-110" dirty="0">
                <a:solidFill>
                  <a:srgbClr val="212A35"/>
                </a:solidFill>
                <a:latin typeface="Arial Black"/>
                <a:cs typeface="Arial Black"/>
              </a:rPr>
              <a:t> </a:t>
            </a:r>
            <a:r>
              <a:rPr sz="3600" b="0" dirty="0">
                <a:solidFill>
                  <a:srgbClr val="212A35"/>
                </a:solidFill>
                <a:latin typeface="Arial Black"/>
                <a:cs typeface="Arial Black"/>
              </a:rPr>
              <a:t>OSS</a:t>
            </a:r>
            <a:endParaRPr sz="3600">
              <a:latin typeface="Arial Black"/>
              <a:cs typeface="Arial Black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995933" y="0"/>
            <a:ext cx="2766060" cy="6858000"/>
          </a:xfrm>
          <a:custGeom>
            <a:avLst/>
            <a:gdLst/>
            <a:ahLst/>
            <a:cxnLst/>
            <a:rect l="l" t="t" r="r" b="b"/>
            <a:pathLst>
              <a:path w="2766059" h="6858000">
                <a:moveTo>
                  <a:pt x="2524228" y="0"/>
                </a:moveTo>
                <a:lnTo>
                  <a:pt x="1993157" y="0"/>
                </a:lnTo>
                <a:lnTo>
                  <a:pt x="0" y="6857997"/>
                </a:lnTo>
                <a:lnTo>
                  <a:pt x="793158" y="6857997"/>
                </a:lnTo>
                <a:lnTo>
                  <a:pt x="2765799" y="70230"/>
                </a:lnTo>
                <a:lnTo>
                  <a:pt x="2524228" y="0"/>
                </a:lnTo>
                <a:close/>
              </a:path>
            </a:pathLst>
          </a:custGeom>
          <a:solidFill>
            <a:srgbClr val="FFFFFF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3965575" marR="5080" indent="-3589654">
              <a:lnSpc>
                <a:spcPts val="4750"/>
              </a:lnSpc>
              <a:spcBef>
                <a:spcPts val="705"/>
              </a:spcBef>
            </a:pPr>
            <a:r>
              <a:rPr dirty="0"/>
              <a:t>GAMBARAN </a:t>
            </a:r>
            <a:r>
              <a:rPr spc="-5" dirty="0"/>
              <a:t>OPERASIONAL </a:t>
            </a:r>
            <a:r>
              <a:rPr dirty="0"/>
              <a:t>SISTEM </a:t>
            </a:r>
            <a:r>
              <a:rPr spc="-5" dirty="0"/>
              <a:t>OSS  SAAT </a:t>
            </a:r>
            <a:r>
              <a:rPr dirty="0"/>
              <a:t>INI</a:t>
            </a:r>
          </a:p>
        </p:txBody>
      </p:sp>
      <p:sp>
        <p:nvSpPr>
          <p:cNvPr id="3" name="object 3"/>
          <p:cNvSpPr/>
          <p:nvPr/>
        </p:nvSpPr>
        <p:spPr>
          <a:xfrm>
            <a:off x="4789042" y="3239300"/>
            <a:ext cx="2613787" cy="23784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0" y="2031"/>
            <a:ext cx="12192000" cy="598170"/>
          </a:xfrm>
          <a:prstGeom prst="rect">
            <a:avLst/>
          </a:prstGeom>
          <a:solidFill>
            <a:srgbClr val="767070">
              <a:alpha val="23136"/>
            </a:srgbClr>
          </a:solidFill>
        </p:spPr>
        <p:txBody>
          <a:bodyPr vert="horz" wrap="square" lIns="0" tIns="0" rIns="0" bIns="0" rtlCol="0">
            <a:spAutoFit/>
          </a:bodyPr>
          <a:lstStyle/>
          <a:p>
            <a:pPr marL="91440">
              <a:lnSpc>
                <a:spcPts val="4020"/>
              </a:lnSpc>
            </a:pPr>
            <a:r>
              <a:rPr sz="3600" i="1" spc="-5" dirty="0">
                <a:solidFill>
                  <a:srgbClr val="212A35"/>
                </a:solidFill>
                <a:latin typeface="Calibri"/>
                <a:cs typeface="Calibri"/>
              </a:rPr>
              <a:t>Overview </a:t>
            </a:r>
            <a:r>
              <a:rPr sz="3600" dirty="0">
                <a:solidFill>
                  <a:srgbClr val="212A35"/>
                </a:solidFill>
              </a:rPr>
              <a:t>Sistem</a:t>
            </a:r>
            <a:r>
              <a:rPr sz="3600" spc="-15" dirty="0">
                <a:solidFill>
                  <a:srgbClr val="212A35"/>
                </a:solidFill>
              </a:rPr>
              <a:t> </a:t>
            </a:r>
            <a:r>
              <a:rPr sz="3600" spc="-5" dirty="0">
                <a:solidFill>
                  <a:srgbClr val="212A35"/>
                </a:solidFill>
              </a:rPr>
              <a:t>OSS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016121" y="841654"/>
            <a:ext cx="1470660" cy="1104900"/>
          </a:xfrm>
          <a:custGeom>
            <a:avLst/>
            <a:gdLst/>
            <a:ahLst/>
            <a:cxnLst/>
            <a:rect l="l" t="t" r="r" b="b"/>
            <a:pathLst>
              <a:path w="1470660" h="1104900">
                <a:moveTo>
                  <a:pt x="0" y="1104493"/>
                </a:moveTo>
                <a:lnTo>
                  <a:pt x="1470278" y="1104493"/>
                </a:lnTo>
                <a:lnTo>
                  <a:pt x="1470278" y="0"/>
                </a:lnTo>
                <a:lnTo>
                  <a:pt x="0" y="0"/>
                </a:lnTo>
                <a:lnTo>
                  <a:pt x="0" y="1104493"/>
                </a:lnTo>
                <a:close/>
              </a:path>
            </a:pathLst>
          </a:custGeom>
          <a:solidFill>
            <a:srgbClr val="FF4F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016121" y="841654"/>
            <a:ext cx="1470660" cy="1104900"/>
          </a:xfrm>
          <a:custGeom>
            <a:avLst/>
            <a:gdLst/>
            <a:ahLst/>
            <a:cxnLst/>
            <a:rect l="l" t="t" r="r" b="b"/>
            <a:pathLst>
              <a:path w="1470660" h="1104900">
                <a:moveTo>
                  <a:pt x="0" y="1104493"/>
                </a:moveTo>
                <a:lnTo>
                  <a:pt x="1470278" y="1104493"/>
                </a:lnTo>
                <a:lnTo>
                  <a:pt x="1470278" y="0"/>
                </a:lnTo>
                <a:lnTo>
                  <a:pt x="0" y="0"/>
                </a:lnTo>
                <a:lnTo>
                  <a:pt x="0" y="1104493"/>
                </a:lnTo>
                <a:close/>
              </a:path>
            </a:pathLst>
          </a:custGeom>
          <a:ln w="12700">
            <a:solidFill>
              <a:srgbClr val="F4B0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549010" y="839114"/>
            <a:ext cx="6559550" cy="1104900"/>
          </a:xfrm>
          <a:custGeom>
            <a:avLst/>
            <a:gdLst/>
            <a:ahLst/>
            <a:cxnLst/>
            <a:rect l="l" t="t" r="r" b="b"/>
            <a:pathLst>
              <a:path w="6559550" h="1104900">
                <a:moveTo>
                  <a:pt x="0" y="1104493"/>
                </a:moveTo>
                <a:lnTo>
                  <a:pt x="6559550" y="1104493"/>
                </a:lnTo>
                <a:lnTo>
                  <a:pt x="6559550" y="0"/>
                </a:lnTo>
                <a:lnTo>
                  <a:pt x="0" y="0"/>
                </a:lnTo>
                <a:lnTo>
                  <a:pt x="0" y="1104493"/>
                </a:lnTo>
                <a:close/>
              </a:path>
            </a:pathLst>
          </a:custGeom>
          <a:solidFill>
            <a:srgbClr val="E7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806185" y="940688"/>
            <a:ext cx="6224270" cy="5441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700" spc="-5" dirty="0">
                <a:latin typeface="Calibri"/>
                <a:cs typeface="Calibri"/>
              </a:rPr>
              <a:t>Sistem OSS melibatkan </a:t>
            </a:r>
            <a:r>
              <a:rPr sz="1700" spc="-10" dirty="0">
                <a:latin typeface="Calibri"/>
                <a:cs typeface="Calibri"/>
              </a:rPr>
              <a:t>25 </a:t>
            </a:r>
            <a:r>
              <a:rPr sz="1700" dirty="0">
                <a:latin typeface="Calibri"/>
                <a:cs typeface="Calibri"/>
              </a:rPr>
              <a:t>K/L, </a:t>
            </a:r>
            <a:r>
              <a:rPr sz="1700" spc="-10" dirty="0">
                <a:latin typeface="Calibri"/>
                <a:cs typeface="Calibri"/>
              </a:rPr>
              <a:t>34 </a:t>
            </a:r>
            <a:r>
              <a:rPr sz="1700" spc="-5" dirty="0">
                <a:latin typeface="Calibri"/>
                <a:cs typeface="Calibri"/>
              </a:rPr>
              <a:t>Provinsi, </a:t>
            </a:r>
            <a:r>
              <a:rPr sz="1700" dirty="0">
                <a:latin typeface="Calibri"/>
                <a:cs typeface="Calibri"/>
              </a:rPr>
              <a:t>514 </a:t>
            </a:r>
            <a:r>
              <a:rPr sz="1700" spc="-5" dirty="0">
                <a:latin typeface="Calibri"/>
                <a:cs typeface="Calibri"/>
              </a:rPr>
              <a:t>Kab/Kota, </a:t>
            </a:r>
            <a:r>
              <a:rPr sz="1700" dirty="0">
                <a:latin typeface="Calibri"/>
                <a:cs typeface="Calibri"/>
              </a:rPr>
              <a:t>12 KEK, 4  </a:t>
            </a:r>
            <a:r>
              <a:rPr sz="1700" spc="-5" dirty="0">
                <a:latin typeface="Calibri"/>
                <a:cs typeface="Calibri"/>
              </a:rPr>
              <a:t>FTZ, </a:t>
            </a:r>
            <a:r>
              <a:rPr sz="1700" dirty="0">
                <a:latin typeface="Calibri"/>
                <a:cs typeface="Calibri"/>
              </a:rPr>
              <a:t>dan 87 Kawasan</a:t>
            </a:r>
            <a:r>
              <a:rPr sz="1700" spc="-65" dirty="0">
                <a:latin typeface="Calibri"/>
                <a:cs typeface="Calibri"/>
              </a:rPr>
              <a:t> </a:t>
            </a:r>
            <a:r>
              <a:rPr sz="1700" spc="-5" dirty="0">
                <a:latin typeface="Calibri"/>
                <a:cs typeface="Calibri"/>
              </a:rPr>
              <a:t>Industri.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016121" y="2033295"/>
            <a:ext cx="1470660" cy="1104900"/>
          </a:xfrm>
          <a:custGeom>
            <a:avLst/>
            <a:gdLst/>
            <a:ahLst/>
            <a:cxnLst/>
            <a:rect l="l" t="t" r="r" b="b"/>
            <a:pathLst>
              <a:path w="1470660" h="1104900">
                <a:moveTo>
                  <a:pt x="0" y="1104493"/>
                </a:moveTo>
                <a:lnTo>
                  <a:pt x="1470278" y="1104493"/>
                </a:lnTo>
                <a:lnTo>
                  <a:pt x="1470278" y="0"/>
                </a:lnTo>
                <a:lnTo>
                  <a:pt x="0" y="0"/>
                </a:lnTo>
                <a:lnTo>
                  <a:pt x="0" y="1104493"/>
                </a:lnTo>
                <a:close/>
              </a:path>
            </a:pathLst>
          </a:custGeom>
          <a:solidFill>
            <a:srgbClr val="FF4F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016121" y="2033295"/>
            <a:ext cx="1470660" cy="1104900"/>
          </a:xfrm>
          <a:custGeom>
            <a:avLst/>
            <a:gdLst/>
            <a:ahLst/>
            <a:cxnLst/>
            <a:rect l="l" t="t" r="r" b="b"/>
            <a:pathLst>
              <a:path w="1470660" h="1104900">
                <a:moveTo>
                  <a:pt x="0" y="1104493"/>
                </a:moveTo>
                <a:lnTo>
                  <a:pt x="1470278" y="1104493"/>
                </a:lnTo>
                <a:lnTo>
                  <a:pt x="1470278" y="0"/>
                </a:lnTo>
                <a:lnTo>
                  <a:pt x="0" y="0"/>
                </a:lnTo>
                <a:lnTo>
                  <a:pt x="0" y="1104493"/>
                </a:lnTo>
                <a:close/>
              </a:path>
            </a:pathLst>
          </a:custGeom>
          <a:ln w="12700">
            <a:solidFill>
              <a:srgbClr val="F4B0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549010" y="2030628"/>
            <a:ext cx="6559550" cy="1104900"/>
          </a:xfrm>
          <a:custGeom>
            <a:avLst/>
            <a:gdLst/>
            <a:ahLst/>
            <a:cxnLst/>
            <a:rect l="l" t="t" r="r" b="b"/>
            <a:pathLst>
              <a:path w="6559550" h="1104900">
                <a:moveTo>
                  <a:pt x="0" y="1104493"/>
                </a:moveTo>
                <a:lnTo>
                  <a:pt x="6559550" y="1104493"/>
                </a:lnTo>
                <a:lnTo>
                  <a:pt x="6559550" y="0"/>
                </a:lnTo>
                <a:lnTo>
                  <a:pt x="0" y="0"/>
                </a:lnTo>
                <a:lnTo>
                  <a:pt x="0" y="1104493"/>
                </a:lnTo>
                <a:close/>
              </a:path>
            </a:pathLst>
          </a:custGeom>
          <a:solidFill>
            <a:srgbClr val="E7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806185" y="2121535"/>
            <a:ext cx="6225540" cy="8039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1700" spc="-5" dirty="0">
                <a:latin typeface="Calibri"/>
                <a:cs typeface="Calibri"/>
              </a:rPr>
              <a:t>Validasi </a:t>
            </a:r>
            <a:r>
              <a:rPr sz="1700" dirty="0">
                <a:latin typeface="Calibri"/>
                <a:cs typeface="Calibri"/>
              </a:rPr>
              <a:t>data </a:t>
            </a:r>
            <a:r>
              <a:rPr sz="1700" spc="-5" dirty="0">
                <a:latin typeface="Calibri"/>
                <a:cs typeface="Calibri"/>
              </a:rPr>
              <a:t>identitas pelaku usaha dalam tahap </a:t>
            </a:r>
            <a:r>
              <a:rPr sz="1700" spc="-10" dirty="0">
                <a:latin typeface="Calibri"/>
                <a:cs typeface="Calibri"/>
              </a:rPr>
              <a:t>awal </a:t>
            </a:r>
            <a:r>
              <a:rPr sz="1700" spc="-5" dirty="0">
                <a:latin typeface="Calibri"/>
                <a:cs typeface="Calibri"/>
              </a:rPr>
              <a:t>dilakukan  melalui konfirmasi </a:t>
            </a:r>
            <a:r>
              <a:rPr sz="1700" dirty="0">
                <a:latin typeface="Calibri"/>
                <a:cs typeface="Calibri"/>
              </a:rPr>
              <a:t>ke </a:t>
            </a:r>
            <a:r>
              <a:rPr sz="1700" spc="-5" dirty="0">
                <a:latin typeface="Calibri"/>
                <a:cs typeface="Calibri"/>
              </a:rPr>
              <a:t>sistem: Ditjen AHU, Ditjen Dukcapil, Ditjen  </a:t>
            </a:r>
            <a:r>
              <a:rPr sz="1700" dirty="0">
                <a:latin typeface="Calibri"/>
                <a:cs typeface="Calibri"/>
              </a:rPr>
              <a:t>Pajak, </a:t>
            </a:r>
            <a:r>
              <a:rPr sz="1700" spc="-5" dirty="0">
                <a:latin typeface="Calibri"/>
                <a:cs typeface="Calibri"/>
              </a:rPr>
              <a:t>dan</a:t>
            </a:r>
            <a:r>
              <a:rPr sz="1700" spc="-30" dirty="0">
                <a:latin typeface="Calibri"/>
                <a:cs typeface="Calibri"/>
              </a:rPr>
              <a:t> </a:t>
            </a:r>
            <a:r>
              <a:rPr sz="1700" spc="-5" dirty="0">
                <a:latin typeface="Calibri"/>
                <a:cs typeface="Calibri"/>
              </a:rPr>
              <a:t>BKPM.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016121" y="3251352"/>
            <a:ext cx="1470660" cy="1104900"/>
          </a:xfrm>
          <a:custGeom>
            <a:avLst/>
            <a:gdLst/>
            <a:ahLst/>
            <a:cxnLst/>
            <a:rect l="l" t="t" r="r" b="b"/>
            <a:pathLst>
              <a:path w="1470660" h="1104900">
                <a:moveTo>
                  <a:pt x="0" y="1104493"/>
                </a:moveTo>
                <a:lnTo>
                  <a:pt x="1470278" y="1104493"/>
                </a:lnTo>
                <a:lnTo>
                  <a:pt x="1470278" y="0"/>
                </a:lnTo>
                <a:lnTo>
                  <a:pt x="0" y="0"/>
                </a:lnTo>
                <a:lnTo>
                  <a:pt x="0" y="1104493"/>
                </a:lnTo>
                <a:close/>
              </a:path>
            </a:pathLst>
          </a:custGeom>
          <a:solidFill>
            <a:srgbClr val="FF4F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016121" y="3251352"/>
            <a:ext cx="1470660" cy="1104900"/>
          </a:xfrm>
          <a:custGeom>
            <a:avLst/>
            <a:gdLst/>
            <a:ahLst/>
            <a:cxnLst/>
            <a:rect l="l" t="t" r="r" b="b"/>
            <a:pathLst>
              <a:path w="1470660" h="1104900">
                <a:moveTo>
                  <a:pt x="0" y="1104493"/>
                </a:moveTo>
                <a:lnTo>
                  <a:pt x="1470278" y="1104493"/>
                </a:lnTo>
                <a:lnTo>
                  <a:pt x="1470278" y="0"/>
                </a:lnTo>
                <a:lnTo>
                  <a:pt x="0" y="0"/>
                </a:lnTo>
                <a:lnTo>
                  <a:pt x="0" y="1104493"/>
                </a:lnTo>
                <a:close/>
              </a:path>
            </a:pathLst>
          </a:custGeom>
          <a:ln w="12700">
            <a:solidFill>
              <a:srgbClr val="F4B0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549010" y="3248685"/>
            <a:ext cx="6559550" cy="1104900"/>
          </a:xfrm>
          <a:custGeom>
            <a:avLst/>
            <a:gdLst/>
            <a:ahLst/>
            <a:cxnLst/>
            <a:rect l="l" t="t" r="r" b="b"/>
            <a:pathLst>
              <a:path w="6559550" h="1104900">
                <a:moveTo>
                  <a:pt x="0" y="1104493"/>
                </a:moveTo>
                <a:lnTo>
                  <a:pt x="6559550" y="1104493"/>
                </a:lnTo>
                <a:lnTo>
                  <a:pt x="6559550" y="0"/>
                </a:lnTo>
                <a:lnTo>
                  <a:pt x="0" y="0"/>
                </a:lnTo>
                <a:lnTo>
                  <a:pt x="0" y="1104493"/>
                </a:lnTo>
                <a:close/>
              </a:path>
            </a:pathLst>
          </a:custGeom>
          <a:solidFill>
            <a:srgbClr val="E7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806185" y="3339845"/>
            <a:ext cx="6223635" cy="8039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1700" spc="-5" dirty="0">
                <a:latin typeface="Calibri"/>
                <a:cs typeface="Calibri"/>
              </a:rPr>
              <a:t>Operasional sistem OSS </a:t>
            </a:r>
            <a:r>
              <a:rPr sz="1700" spc="-10" dirty="0">
                <a:latin typeface="Calibri"/>
                <a:cs typeface="Calibri"/>
              </a:rPr>
              <a:t>didukung </a:t>
            </a:r>
            <a:r>
              <a:rPr sz="1700" spc="-5" dirty="0">
                <a:latin typeface="Calibri"/>
                <a:cs typeface="Calibri"/>
              </a:rPr>
              <a:t>oleh </a:t>
            </a:r>
            <a:r>
              <a:rPr sz="1700" dirty="0">
                <a:latin typeface="Calibri"/>
                <a:cs typeface="Calibri"/>
              </a:rPr>
              <a:t>sistem </a:t>
            </a:r>
            <a:r>
              <a:rPr sz="1700" spc="-5" dirty="0">
                <a:latin typeface="Calibri"/>
                <a:cs typeface="Calibri"/>
              </a:rPr>
              <a:t>Ditjen AHU, Ditjen  Dukcapil, Ditjen Pajak, Ditjen Bea </a:t>
            </a:r>
            <a:r>
              <a:rPr sz="1700" dirty="0">
                <a:latin typeface="Calibri"/>
                <a:cs typeface="Calibri"/>
              </a:rPr>
              <a:t>&amp; Cukai, BKPM, Kemendag, </a:t>
            </a:r>
            <a:r>
              <a:rPr sz="1700" spc="-5" dirty="0">
                <a:latin typeface="Calibri"/>
                <a:cs typeface="Calibri"/>
              </a:rPr>
              <a:t>INSW,  </a:t>
            </a:r>
            <a:r>
              <a:rPr sz="1700" dirty="0">
                <a:latin typeface="Calibri"/>
                <a:cs typeface="Calibri"/>
              </a:rPr>
              <a:t>Kementan, </a:t>
            </a:r>
            <a:r>
              <a:rPr sz="1700" spc="-5" dirty="0">
                <a:latin typeface="Calibri"/>
                <a:cs typeface="Calibri"/>
              </a:rPr>
              <a:t>dan </a:t>
            </a:r>
            <a:r>
              <a:rPr sz="1700" dirty="0">
                <a:latin typeface="Calibri"/>
                <a:cs typeface="Calibri"/>
              </a:rPr>
              <a:t>Kemen.</a:t>
            </a:r>
            <a:r>
              <a:rPr sz="1700" spc="-65" dirty="0">
                <a:latin typeface="Calibri"/>
                <a:cs typeface="Calibri"/>
              </a:rPr>
              <a:t> </a:t>
            </a:r>
            <a:r>
              <a:rPr sz="1700" spc="-5" dirty="0">
                <a:latin typeface="Calibri"/>
                <a:cs typeface="Calibri"/>
              </a:rPr>
              <a:t>PUPR.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5549010" y="4440834"/>
            <a:ext cx="6559550" cy="1104900"/>
          </a:xfrm>
          <a:custGeom>
            <a:avLst/>
            <a:gdLst/>
            <a:ahLst/>
            <a:cxnLst/>
            <a:rect l="l" t="t" r="r" b="b"/>
            <a:pathLst>
              <a:path w="6559550" h="1104900">
                <a:moveTo>
                  <a:pt x="0" y="1104493"/>
                </a:moveTo>
                <a:lnTo>
                  <a:pt x="6559550" y="1104493"/>
                </a:lnTo>
                <a:lnTo>
                  <a:pt x="6559550" y="0"/>
                </a:lnTo>
                <a:lnTo>
                  <a:pt x="0" y="0"/>
                </a:lnTo>
                <a:lnTo>
                  <a:pt x="0" y="1104493"/>
                </a:lnTo>
                <a:close/>
              </a:path>
            </a:pathLst>
          </a:custGeom>
          <a:solidFill>
            <a:srgbClr val="E7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806185" y="4646421"/>
            <a:ext cx="5443220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-5" dirty="0">
                <a:latin typeface="Calibri"/>
                <a:cs typeface="Calibri"/>
              </a:rPr>
              <a:t>Operasional </a:t>
            </a:r>
            <a:r>
              <a:rPr sz="1700" dirty="0">
                <a:latin typeface="Calibri"/>
                <a:cs typeface="Calibri"/>
              </a:rPr>
              <a:t>pelayanan </a:t>
            </a:r>
            <a:r>
              <a:rPr sz="1700" spc="-5" dirty="0">
                <a:latin typeface="Calibri"/>
                <a:cs typeface="Calibri"/>
              </a:rPr>
              <a:t>berbantuan </a:t>
            </a:r>
            <a:r>
              <a:rPr sz="1700" dirty="0">
                <a:latin typeface="Calibri"/>
                <a:cs typeface="Calibri"/>
              </a:rPr>
              <a:t>didukung oleh </a:t>
            </a:r>
            <a:r>
              <a:rPr sz="1700" spc="-5" dirty="0">
                <a:latin typeface="Calibri"/>
                <a:cs typeface="Calibri"/>
              </a:rPr>
              <a:t>SDM</a:t>
            </a:r>
            <a:r>
              <a:rPr sz="1700" spc="-130" dirty="0">
                <a:latin typeface="Calibri"/>
                <a:cs typeface="Calibri"/>
              </a:rPr>
              <a:t> </a:t>
            </a:r>
            <a:r>
              <a:rPr sz="1700" spc="-5" dirty="0">
                <a:latin typeface="Calibri"/>
                <a:cs typeface="Calibri"/>
              </a:rPr>
              <a:t>BKPM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006850" y="5594032"/>
            <a:ext cx="1470660" cy="1007110"/>
          </a:xfrm>
          <a:custGeom>
            <a:avLst/>
            <a:gdLst/>
            <a:ahLst/>
            <a:cxnLst/>
            <a:rect l="l" t="t" r="r" b="b"/>
            <a:pathLst>
              <a:path w="1470660" h="1007109">
                <a:moveTo>
                  <a:pt x="0" y="1006779"/>
                </a:moveTo>
                <a:lnTo>
                  <a:pt x="1470278" y="1006779"/>
                </a:lnTo>
                <a:lnTo>
                  <a:pt x="1470278" y="0"/>
                </a:lnTo>
                <a:lnTo>
                  <a:pt x="0" y="0"/>
                </a:lnTo>
                <a:lnTo>
                  <a:pt x="0" y="1006779"/>
                </a:lnTo>
                <a:close/>
              </a:path>
            </a:pathLst>
          </a:custGeom>
          <a:solidFill>
            <a:srgbClr val="FF4F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006850" y="5594032"/>
            <a:ext cx="1470660" cy="1007110"/>
          </a:xfrm>
          <a:custGeom>
            <a:avLst/>
            <a:gdLst/>
            <a:ahLst/>
            <a:cxnLst/>
            <a:rect l="l" t="t" r="r" b="b"/>
            <a:pathLst>
              <a:path w="1470660" h="1007109">
                <a:moveTo>
                  <a:pt x="0" y="1006779"/>
                </a:moveTo>
                <a:lnTo>
                  <a:pt x="1470278" y="1006779"/>
                </a:lnTo>
                <a:lnTo>
                  <a:pt x="1470278" y="0"/>
                </a:lnTo>
                <a:lnTo>
                  <a:pt x="0" y="0"/>
                </a:lnTo>
                <a:lnTo>
                  <a:pt x="0" y="1006779"/>
                </a:lnTo>
                <a:close/>
              </a:path>
            </a:pathLst>
          </a:custGeom>
          <a:ln w="12700">
            <a:solidFill>
              <a:srgbClr val="F4B0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549010" y="5642813"/>
            <a:ext cx="6559550" cy="958215"/>
          </a:xfrm>
          <a:custGeom>
            <a:avLst/>
            <a:gdLst/>
            <a:ahLst/>
            <a:cxnLst/>
            <a:rect l="l" t="t" r="r" b="b"/>
            <a:pathLst>
              <a:path w="6559550" h="958215">
                <a:moveTo>
                  <a:pt x="0" y="957999"/>
                </a:moveTo>
                <a:lnTo>
                  <a:pt x="6559550" y="957999"/>
                </a:lnTo>
                <a:lnTo>
                  <a:pt x="6559550" y="0"/>
                </a:lnTo>
                <a:lnTo>
                  <a:pt x="0" y="0"/>
                </a:lnTo>
                <a:lnTo>
                  <a:pt x="0" y="957999"/>
                </a:lnTo>
                <a:close/>
              </a:path>
            </a:pathLst>
          </a:custGeom>
          <a:solidFill>
            <a:srgbClr val="E7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5806185" y="5734303"/>
            <a:ext cx="6225540" cy="5448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5" dirty="0">
                <a:latin typeface="Calibri"/>
                <a:cs typeface="Calibri"/>
              </a:rPr>
              <a:t>Sistem</a:t>
            </a:r>
            <a:r>
              <a:rPr sz="1700" spc="5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OSS</a:t>
            </a:r>
            <a:r>
              <a:rPr sz="1700" spc="50" dirty="0">
                <a:latin typeface="Calibri"/>
                <a:cs typeface="Calibri"/>
              </a:rPr>
              <a:t> </a:t>
            </a:r>
            <a:r>
              <a:rPr sz="1700" spc="-5" dirty="0">
                <a:latin typeface="Calibri"/>
                <a:cs typeface="Calibri"/>
              </a:rPr>
              <a:t>Melayani</a:t>
            </a:r>
            <a:r>
              <a:rPr sz="1700" spc="7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2</a:t>
            </a:r>
            <a:r>
              <a:rPr sz="1700" spc="55" dirty="0">
                <a:latin typeface="Calibri"/>
                <a:cs typeface="Calibri"/>
              </a:rPr>
              <a:t> </a:t>
            </a:r>
            <a:r>
              <a:rPr sz="1700" spc="-5" dirty="0">
                <a:latin typeface="Calibri"/>
                <a:cs typeface="Calibri"/>
              </a:rPr>
              <a:t>Tipe</a:t>
            </a:r>
            <a:r>
              <a:rPr sz="1700" spc="65" dirty="0">
                <a:latin typeface="Calibri"/>
                <a:cs typeface="Calibri"/>
              </a:rPr>
              <a:t> </a:t>
            </a:r>
            <a:r>
              <a:rPr sz="1700" spc="-5" dirty="0">
                <a:latin typeface="Calibri"/>
                <a:cs typeface="Calibri"/>
              </a:rPr>
              <a:t>Pelaku</a:t>
            </a:r>
            <a:r>
              <a:rPr sz="1700" spc="70" dirty="0">
                <a:latin typeface="Calibri"/>
                <a:cs typeface="Calibri"/>
              </a:rPr>
              <a:t> </a:t>
            </a:r>
            <a:r>
              <a:rPr sz="1700" spc="-5" dirty="0">
                <a:latin typeface="Calibri"/>
                <a:cs typeface="Calibri"/>
              </a:rPr>
              <a:t>Usaha,</a:t>
            </a:r>
            <a:r>
              <a:rPr sz="1700" spc="65" dirty="0">
                <a:latin typeface="Calibri"/>
                <a:cs typeface="Calibri"/>
              </a:rPr>
              <a:t> </a:t>
            </a:r>
            <a:r>
              <a:rPr sz="1700" spc="-5" dirty="0">
                <a:latin typeface="Calibri"/>
                <a:cs typeface="Calibri"/>
              </a:rPr>
              <a:t>Perseorangan</a:t>
            </a:r>
            <a:r>
              <a:rPr sz="1700" spc="75" dirty="0">
                <a:latin typeface="Calibri"/>
                <a:cs typeface="Calibri"/>
              </a:rPr>
              <a:t> </a:t>
            </a:r>
            <a:r>
              <a:rPr sz="1700" spc="-5" dirty="0">
                <a:latin typeface="Calibri"/>
                <a:cs typeface="Calibri"/>
              </a:rPr>
              <a:t>(UD,</a:t>
            </a:r>
            <a:r>
              <a:rPr sz="1700" spc="70" dirty="0">
                <a:latin typeface="Calibri"/>
                <a:cs typeface="Calibri"/>
              </a:rPr>
              <a:t> </a:t>
            </a:r>
            <a:r>
              <a:rPr sz="1700" spc="-5" dirty="0">
                <a:latin typeface="Calibri"/>
                <a:cs typeface="Calibri"/>
              </a:rPr>
              <a:t>PD,</a:t>
            </a:r>
            <a:r>
              <a:rPr sz="1700" spc="65" dirty="0">
                <a:latin typeface="Calibri"/>
                <a:cs typeface="Calibri"/>
              </a:rPr>
              <a:t> </a:t>
            </a:r>
            <a:r>
              <a:rPr sz="1700" spc="-5" dirty="0">
                <a:latin typeface="Calibri"/>
                <a:cs typeface="Calibri"/>
              </a:rPr>
              <a:t>dan</a:t>
            </a:r>
            <a:endParaRPr sz="1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700" spc="-5" dirty="0">
                <a:latin typeface="Calibri"/>
                <a:cs typeface="Calibri"/>
              </a:rPr>
              <a:t>Murni</a:t>
            </a:r>
            <a:r>
              <a:rPr sz="1700" spc="285" dirty="0">
                <a:latin typeface="Calibri"/>
                <a:cs typeface="Calibri"/>
              </a:rPr>
              <a:t> </a:t>
            </a:r>
            <a:r>
              <a:rPr sz="1700" spc="-5" dirty="0">
                <a:latin typeface="Calibri"/>
                <a:cs typeface="Calibri"/>
              </a:rPr>
              <a:t>Perorangan),</a:t>
            </a:r>
            <a:r>
              <a:rPr sz="1700" spc="275" dirty="0">
                <a:latin typeface="Calibri"/>
                <a:cs typeface="Calibri"/>
              </a:rPr>
              <a:t> </a:t>
            </a:r>
            <a:r>
              <a:rPr sz="1700" spc="-5" dirty="0">
                <a:latin typeface="Calibri"/>
                <a:cs typeface="Calibri"/>
              </a:rPr>
              <a:t>dan</a:t>
            </a:r>
            <a:r>
              <a:rPr sz="1700" spc="280" dirty="0">
                <a:latin typeface="Calibri"/>
                <a:cs typeface="Calibri"/>
              </a:rPr>
              <a:t> </a:t>
            </a:r>
            <a:r>
              <a:rPr sz="1700" spc="-5" dirty="0">
                <a:latin typeface="Calibri"/>
                <a:cs typeface="Calibri"/>
              </a:rPr>
              <a:t>Non</a:t>
            </a:r>
            <a:r>
              <a:rPr sz="1700" spc="285" dirty="0">
                <a:latin typeface="Calibri"/>
                <a:cs typeface="Calibri"/>
              </a:rPr>
              <a:t> </a:t>
            </a:r>
            <a:r>
              <a:rPr sz="1700" spc="-5" dirty="0">
                <a:latin typeface="Calibri"/>
                <a:cs typeface="Calibri"/>
              </a:rPr>
              <a:t>Perseorangan</a:t>
            </a:r>
            <a:r>
              <a:rPr sz="1700" spc="29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(PT,</a:t>
            </a:r>
            <a:r>
              <a:rPr sz="1700" spc="28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CV,</a:t>
            </a:r>
            <a:r>
              <a:rPr sz="1700" spc="275" dirty="0">
                <a:latin typeface="Calibri"/>
                <a:cs typeface="Calibri"/>
              </a:rPr>
              <a:t> </a:t>
            </a:r>
            <a:r>
              <a:rPr sz="1700" spc="-5" dirty="0">
                <a:latin typeface="Calibri"/>
                <a:cs typeface="Calibri"/>
              </a:rPr>
              <a:t>Firma,</a:t>
            </a:r>
            <a:r>
              <a:rPr sz="1700" spc="280" dirty="0">
                <a:latin typeface="Calibri"/>
                <a:cs typeface="Calibri"/>
              </a:rPr>
              <a:t> </a:t>
            </a:r>
            <a:r>
              <a:rPr sz="1700" spc="-5" dirty="0">
                <a:latin typeface="Calibri"/>
                <a:cs typeface="Calibri"/>
              </a:rPr>
              <a:t>Yayasan,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806185" y="6252768"/>
            <a:ext cx="1472565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-5" dirty="0">
                <a:latin typeface="Calibri"/>
                <a:cs typeface="Calibri"/>
              </a:rPr>
              <a:t>Perwakilan,</a:t>
            </a:r>
            <a:r>
              <a:rPr sz="1700" spc="-6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dsb)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1171681" y="6427114"/>
            <a:ext cx="1028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3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4384802" y="3339287"/>
            <a:ext cx="803198" cy="8031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7205" y="3198279"/>
            <a:ext cx="3902075" cy="1139190"/>
          </a:xfrm>
          <a:prstGeom prst="rect">
            <a:avLst/>
          </a:prstGeom>
          <a:solidFill>
            <a:srgbClr val="ECECEC"/>
          </a:solidFill>
          <a:ln w="9525">
            <a:solidFill>
              <a:srgbClr val="F8CAAC"/>
            </a:solidFill>
          </a:ln>
        </p:spPr>
        <p:txBody>
          <a:bodyPr vert="horz" wrap="square" lIns="0" tIns="33020" rIns="0" bIns="0" rtlCol="0">
            <a:spAutoFit/>
          </a:bodyPr>
          <a:lstStyle/>
          <a:p>
            <a:pPr marL="133985" marR="140335">
              <a:lnSpc>
                <a:spcPct val="100000"/>
              </a:lnSpc>
              <a:spcBef>
                <a:spcPts val="260"/>
              </a:spcBef>
            </a:pPr>
            <a:r>
              <a:rPr sz="1700" dirty="0">
                <a:latin typeface="Calibri"/>
                <a:cs typeface="Calibri"/>
              </a:rPr>
              <a:t>Menggunakan satu portal nasional, satu  identitas perizinan </a:t>
            </a:r>
            <a:r>
              <a:rPr sz="1700" spc="-5" dirty="0">
                <a:latin typeface="Calibri"/>
                <a:cs typeface="Calibri"/>
              </a:rPr>
              <a:t>berusaha (NIB), </a:t>
            </a:r>
            <a:r>
              <a:rPr sz="1700" dirty="0">
                <a:latin typeface="Calibri"/>
                <a:cs typeface="Calibri"/>
              </a:rPr>
              <a:t>dan  satu </a:t>
            </a:r>
            <a:r>
              <a:rPr sz="1700" spc="-5" dirty="0">
                <a:latin typeface="Calibri"/>
                <a:cs typeface="Calibri"/>
              </a:rPr>
              <a:t>format </a:t>
            </a:r>
            <a:r>
              <a:rPr sz="1700" dirty="0">
                <a:latin typeface="Calibri"/>
                <a:cs typeface="Calibri"/>
              </a:rPr>
              <a:t>izin berusaha (Izin Usaha</a:t>
            </a:r>
            <a:r>
              <a:rPr sz="1700" spc="-16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dan  Izin</a:t>
            </a:r>
            <a:r>
              <a:rPr sz="1700" spc="-25" dirty="0">
                <a:latin typeface="Calibri"/>
                <a:cs typeface="Calibri"/>
              </a:rPr>
              <a:t> </a:t>
            </a:r>
            <a:r>
              <a:rPr sz="1700" spc="-5" dirty="0">
                <a:latin typeface="Calibri"/>
                <a:cs typeface="Calibri"/>
              </a:rPr>
              <a:t>Operasional/Komersial);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4354195" y="2160016"/>
            <a:ext cx="759802" cy="85940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7205" y="2786316"/>
            <a:ext cx="3902075" cy="407670"/>
          </a:xfrm>
          <a:prstGeom prst="rect">
            <a:avLst/>
          </a:prstGeom>
          <a:solidFill>
            <a:srgbClr val="212A35"/>
          </a:solidFill>
        </p:spPr>
        <p:txBody>
          <a:bodyPr vert="horz" wrap="square" lIns="0" tIns="3937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310"/>
              </a:spcBef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Konsep Perizinan melalui</a:t>
            </a:r>
            <a:r>
              <a:rPr sz="2000" b="1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OSS</a:t>
            </a:r>
            <a:endParaRPr sz="2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9791" y="4442231"/>
            <a:ext cx="3907790" cy="877569"/>
          </a:xfrm>
          <a:prstGeom prst="rect">
            <a:avLst/>
          </a:prstGeom>
          <a:solidFill>
            <a:srgbClr val="ECECEC"/>
          </a:solidFill>
          <a:ln w="9525">
            <a:solidFill>
              <a:srgbClr val="F8CAAC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133985" marR="706120">
              <a:lnSpc>
                <a:spcPct val="100000"/>
              </a:lnSpc>
              <a:spcBef>
                <a:spcPts val="265"/>
              </a:spcBef>
            </a:pPr>
            <a:r>
              <a:rPr sz="1700" dirty="0">
                <a:latin typeface="Calibri"/>
                <a:cs typeface="Calibri"/>
              </a:rPr>
              <a:t>Perizinan Berusaha diterbitkan  </a:t>
            </a:r>
            <a:r>
              <a:rPr sz="1700" spc="-5" dirty="0">
                <a:latin typeface="Calibri"/>
                <a:cs typeface="Calibri"/>
              </a:rPr>
              <a:t>berdasarkan </a:t>
            </a:r>
            <a:r>
              <a:rPr sz="1700" dirty="0">
                <a:latin typeface="Calibri"/>
                <a:cs typeface="Calibri"/>
              </a:rPr>
              <a:t>Komitmen yang</a:t>
            </a:r>
            <a:r>
              <a:rPr sz="1700" spc="-7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harus  </a:t>
            </a:r>
            <a:r>
              <a:rPr sz="1700" spc="-5" dirty="0">
                <a:latin typeface="Calibri"/>
                <a:cs typeface="Calibri"/>
              </a:rPr>
              <a:t>dipenuhi </a:t>
            </a:r>
            <a:r>
              <a:rPr sz="1700" dirty="0">
                <a:latin typeface="Calibri"/>
                <a:cs typeface="Calibri"/>
              </a:rPr>
              <a:t>oleh Pelaku</a:t>
            </a:r>
            <a:r>
              <a:rPr sz="1700" spc="-8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Usaha;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7205" y="5427116"/>
            <a:ext cx="3902075" cy="615950"/>
          </a:xfrm>
          <a:prstGeom prst="rect">
            <a:avLst/>
          </a:prstGeom>
          <a:solidFill>
            <a:srgbClr val="ECECEC"/>
          </a:solidFill>
          <a:ln w="9525">
            <a:solidFill>
              <a:srgbClr val="F8CAAC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133985" marR="95250">
              <a:lnSpc>
                <a:spcPct val="100000"/>
              </a:lnSpc>
              <a:spcBef>
                <a:spcPts val="265"/>
              </a:spcBef>
            </a:pPr>
            <a:r>
              <a:rPr sz="1700" dirty="0">
                <a:latin typeface="Calibri"/>
                <a:cs typeface="Calibri"/>
              </a:rPr>
              <a:t>Pemenuhan komitmen diselesaikan di</a:t>
            </a:r>
            <a:r>
              <a:rPr sz="1700" spc="-15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K/L  dan/atau</a:t>
            </a:r>
            <a:r>
              <a:rPr sz="1700" spc="-4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Pemda.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0" y="600189"/>
            <a:ext cx="3919220" cy="369570"/>
          </a:xfrm>
          <a:prstGeom prst="rect">
            <a:avLst/>
          </a:prstGeom>
          <a:solidFill>
            <a:srgbClr val="212A35"/>
          </a:solidFill>
        </p:spPr>
        <p:txBody>
          <a:bodyPr vert="horz" wrap="square" lIns="0" tIns="3048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40"/>
              </a:spcBef>
            </a:pP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Sistem pelayanan online</a:t>
            </a:r>
            <a:r>
              <a:rPr sz="1800" b="1" spc="-1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Calibri"/>
                <a:cs typeface="Calibri"/>
              </a:rPr>
              <a:t>berbasis-web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1458975" y="1586683"/>
            <a:ext cx="1018514" cy="98480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331842" y="4588281"/>
            <a:ext cx="838809" cy="83880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400041" y="949413"/>
            <a:ext cx="831253" cy="83125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473955" y="5902680"/>
            <a:ext cx="582625" cy="58262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4017835" y="5630062"/>
            <a:ext cx="145796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635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Tipe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3965575" marR="5080" indent="-3950970">
              <a:lnSpc>
                <a:spcPts val="4750"/>
              </a:lnSpc>
              <a:spcBef>
                <a:spcPts val="705"/>
              </a:spcBef>
            </a:pPr>
            <a:r>
              <a:rPr spc="-5" dirty="0"/>
              <a:t>GAMBARAN MODEL </a:t>
            </a:r>
            <a:r>
              <a:rPr dirty="0"/>
              <a:t>TEKNIS LAYANAN </a:t>
            </a:r>
            <a:r>
              <a:rPr spc="-5" dirty="0"/>
              <a:t>OSS  SAAT</a:t>
            </a:r>
            <a:r>
              <a:rPr spc="-20" dirty="0"/>
              <a:t> </a:t>
            </a:r>
            <a:r>
              <a:rPr dirty="0"/>
              <a:t>INI</a:t>
            </a:r>
          </a:p>
        </p:txBody>
      </p:sp>
      <p:sp>
        <p:nvSpPr>
          <p:cNvPr id="3" name="object 3"/>
          <p:cNvSpPr/>
          <p:nvPr/>
        </p:nvSpPr>
        <p:spPr>
          <a:xfrm>
            <a:off x="4789042" y="3239300"/>
            <a:ext cx="2613787" cy="23784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596878" y="6492875"/>
            <a:ext cx="570230" cy="365125"/>
          </a:xfrm>
          <a:custGeom>
            <a:avLst/>
            <a:gdLst/>
            <a:ahLst/>
            <a:cxnLst/>
            <a:rect l="l" t="t" r="r" b="b"/>
            <a:pathLst>
              <a:path w="570229" h="365125">
                <a:moveTo>
                  <a:pt x="0" y="365125"/>
                </a:moveTo>
                <a:lnTo>
                  <a:pt x="569683" y="365125"/>
                </a:lnTo>
                <a:lnTo>
                  <a:pt x="569683" y="0"/>
                </a:lnTo>
                <a:lnTo>
                  <a:pt x="0" y="0"/>
                </a:lnTo>
                <a:lnTo>
                  <a:pt x="0" y="365125"/>
                </a:lnTo>
                <a:close/>
              </a:path>
            </a:pathLst>
          </a:custGeom>
          <a:solidFill>
            <a:srgbClr val="44536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1811381" y="6511849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Calibri"/>
                <a:cs typeface="Calibri"/>
              </a:rPr>
              <a:t>5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2031"/>
            <a:ext cx="12192000" cy="591185"/>
          </a:xfrm>
          <a:custGeom>
            <a:avLst/>
            <a:gdLst/>
            <a:ahLst/>
            <a:cxnLst/>
            <a:rect l="l" t="t" r="r" b="b"/>
            <a:pathLst>
              <a:path w="12192000" h="591185">
                <a:moveTo>
                  <a:pt x="0" y="590931"/>
                </a:moveTo>
                <a:lnTo>
                  <a:pt x="12192000" y="590931"/>
                </a:lnTo>
                <a:lnTo>
                  <a:pt x="12192000" y="0"/>
                </a:lnTo>
                <a:lnTo>
                  <a:pt x="0" y="0"/>
                </a:lnTo>
                <a:lnTo>
                  <a:pt x="0" y="590931"/>
                </a:lnTo>
                <a:close/>
              </a:path>
            </a:pathLst>
          </a:custGeom>
          <a:solidFill>
            <a:srgbClr val="767070">
              <a:alpha val="2313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78739" y="0"/>
            <a:ext cx="75907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212A35"/>
                </a:solidFill>
              </a:rPr>
              <a:t>ALUR PELAYANAN SISTEM </a:t>
            </a:r>
            <a:r>
              <a:rPr sz="3600" spc="-5" dirty="0">
                <a:solidFill>
                  <a:srgbClr val="212A35"/>
                </a:solidFill>
              </a:rPr>
              <a:t>OSS </a:t>
            </a:r>
            <a:r>
              <a:rPr sz="3600" dirty="0">
                <a:solidFill>
                  <a:srgbClr val="212A35"/>
                </a:solidFill>
              </a:rPr>
              <a:t>SAAT</a:t>
            </a:r>
            <a:r>
              <a:rPr sz="3600" spc="-85" dirty="0">
                <a:solidFill>
                  <a:srgbClr val="212A35"/>
                </a:solidFill>
              </a:rPr>
              <a:t> </a:t>
            </a:r>
            <a:r>
              <a:rPr sz="3600" dirty="0">
                <a:solidFill>
                  <a:srgbClr val="212A35"/>
                </a:solidFill>
              </a:rPr>
              <a:t>INI</a:t>
            </a:r>
            <a:endParaRPr sz="3600"/>
          </a:p>
        </p:txBody>
      </p:sp>
      <p:sp>
        <p:nvSpPr>
          <p:cNvPr id="6" name="object 6"/>
          <p:cNvSpPr/>
          <p:nvPr/>
        </p:nvSpPr>
        <p:spPr>
          <a:xfrm>
            <a:off x="1034031" y="1385948"/>
            <a:ext cx="896368" cy="8963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535559" y="1172620"/>
            <a:ext cx="1560440" cy="13333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133600" y="1659508"/>
            <a:ext cx="2105025" cy="76200"/>
          </a:xfrm>
          <a:custGeom>
            <a:avLst/>
            <a:gdLst/>
            <a:ahLst/>
            <a:cxnLst/>
            <a:rect l="l" t="t" r="r" b="b"/>
            <a:pathLst>
              <a:path w="2105025" h="76200">
                <a:moveTo>
                  <a:pt x="2028571" y="0"/>
                </a:moveTo>
                <a:lnTo>
                  <a:pt x="2028359" y="31788"/>
                </a:lnTo>
                <a:lnTo>
                  <a:pt x="2041144" y="31876"/>
                </a:lnTo>
                <a:lnTo>
                  <a:pt x="2041016" y="44576"/>
                </a:lnTo>
                <a:lnTo>
                  <a:pt x="2028273" y="44576"/>
                </a:lnTo>
                <a:lnTo>
                  <a:pt x="2028063" y="76200"/>
                </a:lnTo>
                <a:lnTo>
                  <a:pt x="2092377" y="44576"/>
                </a:lnTo>
                <a:lnTo>
                  <a:pt x="2041016" y="44576"/>
                </a:lnTo>
                <a:lnTo>
                  <a:pt x="2092556" y="44488"/>
                </a:lnTo>
                <a:lnTo>
                  <a:pt x="2104516" y="38607"/>
                </a:lnTo>
                <a:lnTo>
                  <a:pt x="2028571" y="0"/>
                </a:lnTo>
                <a:close/>
              </a:path>
              <a:path w="2105025" h="76200">
                <a:moveTo>
                  <a:pt x="2028359" y="31788"/>
                </a:moveTo>
                <a:lnTo>
                  <a:pt x="2028274" y="44488"/>
                </a:lnTo>
                <a:lnTo>
                  <a:pt x="2041016" y="44576"/>
                </a:lnTo>
                <a:lnTo>
                  <a:pt x="2041144" y="31876"/>
                </a:lnTo>
                <a:lnTo>
                  <a:pt x="2028359" y="31788"/>
                </a:lnTo>
                <a:close/>
              </a:path>
              <a:path w="2105025" h="76200">
                <a:moveTo>
                  <a:pt x="0" y="17779"/>
                </a:moveTo>
                <a:lnTo>
                  <a:pt x="0" y="30479"/>
                </a:lnTo>
                <a:lnTo>
                  <a:pt x="2028274" y="44488"/>
                </a:lnTo>
                <a:lnTo>
                  <a:pt x="2028359" y="31788"/>
                </a:lnTo>
                <a:lnTo>
                  <a:pt x="0" y="17779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133600" y="2037460"/>
            <a:ext cx="2105025" cy="76200"/>
          </a:xfrm>
          <a:custGeom>
            <a:avLst/>
            <a:gdLst/>
            <a:ahLst/>
            <a:cxnLst/>
            <a:rect l="l" t="t" r="r" b="b"/>
            <a:pathLst>
              <a:path w="2105025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2105025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2105025" h="76200">
                <a:moveTo>
                  <a:pt x="2104516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2104516" y="44450"/>
                </a:lnTo>
                <a:lnTo>
                  <a:pt x="2104516" y="3175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025263" y="4980482"/>
            <a:ext cx="571982" cy="77120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045356" y="1290610"/>
            <a:ext cx="1030561" cy="129866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025771" y="1857832"/>
            <a:ext cx="1358519" cy="84904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960453" y="2770253"/>
            <a:ext cx="1231635" cy="135230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384290" y="1529969"/>
            <a:ext cx="2193925" cy="76200"/>
          </a:xfrm>
          <a:custGeom>
            <a:avLst/>
            <a:gdLst/>
            <a:ahLst/>
            <a:cxnLst/>
            <a:rect l="l" t="t" r="r" b="b"/>
            <a:pathLst>
              <a:path w="2193925" h="76200">
                <a:moveTo>
                  <a:pt x="2181789" y="31750"/>
                </a:moveTo>
                <a:lnTo>
                  <a:pt x="2130043" y="31750"/>
                </a:lnTo>
                <a:lnTo>
                  <a:pt x="2130170" y="44450"/>
                </a:lnTo>
                <a:lnTo>
                  <a:pt x="2117513" y="44543"/>
                </a:lnTo>
                <a:lnTo>
                  <a:pt x="2117725" y="76200"/>
                </a:lnTo>
                <a:lnTo>
                  <a:pt x="2193670" y="37591"/>
                </a:lnTo>
                <a:lnTo>
                  <a:pt x="2181789" y="31750"/>
                </a:lnTo>
                <a:close/>
              </a:path>
              <a:path w="2193925" h="76200">
                <a:moveTo>
                  <a:pt x="2117429" y="31843"/>
                </a:moveTo>
                <a:lnTo>
                  <a:pt x="0" y="47497"/>
                </a:lnTo>
                <a:lnTo>
                  <a:pt x="0" y="60197"/>
                </a:lnTo>
                <a:lnTo>
                  <a:pt x="2117513" y="44543"/>
                </a:lnTo>
                <a:lnTo>
                  <a:pt x="2117429" y="31843"/>
                </a:lnTo>
                <a:close/>
              </a:path>
              <a:path w="2193925" h="76200">
                <a:moveTo>
                  <a:pt x="2130043" y="31750"/>
                </a:moveTo>
                <a:lnTo>
                  <a:pt x="2117429" y="31843"/>
                </a:lnTo>
                <a:lnTo>
                  <a:pt x="2117513" y="44543"/>
                </a:lnTo>
                <a:lnTo>
                  <a:pt x="2130170" y="44450"/>
                </a:lnTo>
                <a:lnTo>
                  <a:pt x="2130043" y="31750"/>
                </a:lnTo>
                <a:close/>
              </a:path>
              <a:path w="2193925" h="76200">
                <a:moveTo>
                  <a:pt x="2117216" y="0"/>
                </a:moveTo>
                <a:lnTo>
                  <a:pt x="2117429" y="31843"/>
                </a:lnTo>
                <a:lnTo>
                  <a:pt x="2181789" y="31750"/>
                </a:lnTo>
                <a:lnTo>
                  <a:pt x="2117216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384290" y="2022982"/>
            <a:ext cx="2212975" cy="76200"/>
          </a:xfrm>
          <a:custGeom>
            <a:avLst/>
            <a:gdLst/>
            <a:ahLst/>
            <a:cxnLst/>
            <a:rect l="l" t="t" r="r" b="b"/>
            <a:pathLst>
              <a:path w="2212975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2212975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2212975" h="76200">
                <a:moveTo>
                  <a:pt x="2212466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2212466" y="44450"/>
                </a:lnTo>
                <a:lnTo>
                  <a:pt x="2212466" y="3175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486525" y="2700654"/>
            <a:ext cx="2110740" cy="498475"/>
          </a:xfrm>
          <a:custGeom>
            <a:avLst/>
            <a:gdLst/>
            <a:ahLst/>
            <a:cxnLst/>
            <a:rect l="l" t="t" r="r" b="b"/>
            <a:pathLst>
              <a:path w="2110740" h="498475">
                <a:moveTo>
                  <a:pt x="2034494" y="467487"/>
                </a:moveTo>
                <a:lnTo>
                  <a:pt x="2027554" y="498475"/>
                </a:lnTo>
                <a:lnTo>
                  <a:pt x="2110231" y="478028"/>
                </a:lnTo>
                <a:lnTo>
                  <a:pt x="2100730" y="470281"/>
                </a:lnTo>
                <a:lnTo>
                  <a:pt x="2046985" y="470281"/>
                </a:lnTo>
                <a:lnTo>
                  <a:pt x="2034494" y="467487"/>
                </a:lnTo>
                <a:close/>
              </a:path>
              <a:path w="2110740" h="498475">
                <a:moveTo>
                  <a:pt x="2037248" y="455186"/>
                </a:moveTo>
                <a:lnTo>
                  <a:pt x="2034494" y="467487"/>
                </a:lnTo>
                <a:lnTo>
                  <a:pt x="2046985" y="470281"/>
                </a:lnTo>
                <a:lnTo>
                  <a:pt x="2049652" y="457962"/>
                </a:lnTo>
                <a:lnTo>
                  <a:pt x="2037248" y="455186"/>
                </a:lnTo>
                <a:close/>
              </a:path>
              <a:path w="2110740" h="498475">
                <a:moveTo>
                  <a:pt x="2044192" y="424180"/>
                </a:moveTo>
                <a:lnTo>
                  <a:pt x="2037248" y="455186"/>
                </a:lnTo>
                <a:lnTo>
                  <a:pt x="2049652" y="457962"/>
                </a:lnTo>
                <a:lnTo>
                  <a:pt x="2046985" y="470281"/>
                </a:lnTo>
                <a:lnTo>
                  <a:pt x="2100730" y="470281"/>
                </a:lnTo>
                <a:lnTo>
                  <a:pt x="2044192" y="424180"/>
                </a:lnTo>
                <a:close/>
              </a:path>
              <a:path w="2110740" h="498475">
                <a:moveTo>
                  <a:pt x="2794" y="0"/>
                </a:moveTo>
                <a:lnTo>
                  <a:pt x="0" y="12446"/>
                </a:lnTo>
                <a:lnTo>
                  <a:pt x="2034494" y="467487"/>
                </a:lnTo>
                <a:lnTo>
                  <a:pt x="2037248" y="455186"/>
                </a:lnTo>
                <a:lnTo>
                  <a:pt x="2794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384290" y="3030854"/>
            <a:ext cx="2195195" cy="504825"/>
          </a:xfrm>
          <a:custGeom>
            <a:avLst/>
            <a:gdLst/>
            <a:ahLst/>
            <a:cxnLst/>
            <a:rect l="l" t="t" r="r" b="b"/>
            <a:pathLst>
              <a:path w="2195195" h="504825">
                <a:moveTo>
                  <a:pt x="75785" y="31021"/>
                </a:moveTo>
                <a:lnTo>
                  <a:pt x="73073" y="43457"/>
                </a:lnTo>
                <a:lnTo>
                  <a:pt x="2192274" y="504444"/>
                </a:lnTo>
                <a:lnTo>
                  <a:pt x="2194941" y="491998"/>
                </a:lnTo>
                <a:lnTo>
                  <a:pt x="75785" y="31021"/>
                </a:lnTo>
                <a:close/>
              </a:path>
              <a:path w="2195195" h="504825">
                <a:moveTo>
                  <a:pt x="82550" y="0"/>
                </a:moveTo>
                <a:lnTo>
                  <a:pt x="0" y="21082"/>
                </a:lnTo>
                <a:lnTo>
                  <a:pt x="66294" y="74549"/>
                </a:lnTo>
                <a:lnTo>
                  <a:pt x="73073" y="43457"/>
                </a:lnTo>
                <a:lnTo>
                  <a:pt x="60706" y="40767"/>
                </a:lnTo>
                <a:lnTo>
                  <a:pt x="63373" y="28321"/>
                </a:lnTo>
                <a:lnTo>
                  <a:pt x="76374" y="28321"/>
                </a:lnTo>
                <a:lnTo>
                  <a:pt x="82550" y="0"/>
                </a:lnTo>
                <a:close/>
              </a:path>
              <a:path w="2195195" h="504825">
                <a:moveTo>
                  <a:pt x="63373" y="28321"/>
                </a:moveTo>
                <a:lnTo>
                  <a:pt x="60706" y="40767"/>
                </a:lnTo>
                <a:lnTo>
                  <a:pt x="73073" y="43457"/>
                </a:lnTo>
                <a:lnTo>
                  <a:pt x="75785" y="31021"/>
                </a:lnTo>
                <a:lnTo>
                  <a:pt x="63373" y="28321"/>
                </a:lnTo>
                <a:close/>
              </a:path>
              <a:path w="2195195" h="504825">
                <a:moveTo>
                  <a:pt x="76374" y="28321"/>
                </a:moveTo>
                <a:lnTo>
                  <a:pt x="63373" y="28321"/>
                </a:lnTo>
                <a:lnTo>
                  <a:pt x="75785" y="31021"/>
                </a:lnTo>
                <a:lnTo>
                  <a:pt x="76374" y="28321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927475" y="3971810"/>
            <a:ext cx="2767583" cy="172504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528402" y="4534024"/>
            <a:ext cx="896368" cy="8963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340989" y="4798186"/>
            <a:ext cx="708660" cy="76200"/>
          </a:xfrm>
          <a:custGeom>
            <a:avLst/>
            <a:gdLst/>
            <a:ahLst/>
            <a:cxnLst/>
            <a:rect l="l" t="t" r="r" b="b"/>
            <a:pathLst>
              <a:path w="708660" h="76200">
                <a:moveTo>
                  <a:pt x="698473" y="31368"/>
                </a:moveTo>
                <a:lnTo>
                  <a:pt x="644906" y="31368"/>
                </a:lnTo>
                <a:lnTo>
                  <a:pt x="645160" y="44068"/>
                </a:lnTo>
                <a:lnTo>
                  <a:pt x="632500" y="44390"/>
                </a:lnTo>
                <a:lnTo>
                  <a:pt x="633349" y="76200"/>
                </a:lnTo>
                <a:lnTo>
                  <a:pt x="708533" y="36068"/>
                </a:lnTo>
                <a:lnTo>
                  <a:pt x="698473" y="31368"/>
                </a:lnTo>
                <a:close/>
              </a:path>
              <a:path w="708660" h="76200">
                <a:moveTo>
                  <a:pt x="632162" y="31692"/>
                </a:moveTo>
                <a:lnTo>
                  <a:pt x="0" y="47751"/>
                </a:lnTo>
                <a:lnTo>
                  <a:pt x="253" y="60451"/>
                </a:lnTo>
                <a:lnTo>
                  <a:pt x="632500" y="44390"/>
                </a:lnTo>
                <a:lnTo>
                  <a:pt x="632162" y="31692"/>
                </a:lnTo>
                <a:close/>
              </a:path>
              <a:path w="708660" h="76200">
                <a:moveTo>
                  <a:pt x="644906" y="31368"/>
                </a:moveTo>
                <a:lnTo>
                  <a:pt x="632162" y="31692"/>
                </a:lnTo>
                <a:lnTo>
                  <a:pt x="632500" y="44390"/>
                </a:lnTo>
                <a:lnTo>
                  <a:pt x="645160" y="44068"/>
                </a:lnTo>
                <a:lnTo>
                  <a:pt x="644906" y="31368"/>
                </a:lnTo>
                <a:close/>
              </a:path>
              <a:path w="708660" h="76200">
                <a:moveTo>
                  <a:pt x="631316" y="0"/>
                </a:moveTo>
                <a:lnTo>
                  <a:pt x="632162" y="31692"/>
                </a:lnTo>
                <a:lnTo>
                  <a:pt x="644906" y="31368"/>
                </a:lnTo>
                <a:lnTo>
                  <a:pt x="698473" y="31368"/>
                </a:lnTo>
                <a:lnTo>
                  <a:pt x="631316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341115" y="5119115"/>
            <a:ext cx="688340" cy="76200"/>
          </a:xfrm>
          <a:custGeom>
            <a:avLst/>
            <a:gdLst/>
            <a:ahLst/>
            <a:cxnLst/>
            <a:rect l="l" t="t" r="r" b="b"/>
            <a:pathLst>
              <a:path w="688339" h="76200">
                <a:moveTo>
                  <a:pt x="74675" y="0"/>
                </a:moveTo>
                <a:lnTo>
                  <a:pt x="0" y="41020"/>
                </a:lnTo>
                <a:lnTo>
                  <a:pt x="77597" y="76072"/>
                </a:lnTo>
                <a:lnTo>
                  <a:pt x="76397" y="44830"/>
                </a:lnTo>
                <a:lnTo>
                  <a:pt x="63754" y="44830"/>
                </a:lnTo>
                <a:lnTo>
                  <a:pt x="63246" y="32257"/>
                </a:lnTo>
                <a:lnTo>
                  <a:pt x="75896" y="31774"/>
                </a:lnTo>
                <a:lnTo>
                  <a:pt x="74675" y="0"/>
                </a:lnTo>
                <a:close/>
              </a:path>
              <a:path w="688339" h="76200">
                <a:moveTo>
                  <a:pt x="75896" y="31774"/>
                </a:moveTo>
                <a:lnTo>
                  <a:pt x="63246" y="32257"/>
                </a:lnTo>
                <a:lnTo>
                  <a:pt x="63754" y="44830"/>
                </a:lnTo>
                <a:lnTo>
                  <a:pt x="76378" y="44350"/>
                </a:lnTo>
                <a:lnTo>
                  <a:pt x="75896" y="31774"/>
                </a:lnTo>
                <a:close/>
              </a:path>
              <a:path w="688339" h="76200">
                <a:moveTo>
                  <a:pt x="76378" y="44350"/>
                </a:moveTo>
                <a:lnTo>
                  <a:pt x="63754" y="44830"/>
                </a:lnTo>
                <a:lnTo>
                  <a:pt x="76397" y="44830"/>
                </a:lnTo>
                <a:lnTo>
                  <a:pt x="76378" y="44350"/>
                </a:lnTo>
                <a:close/>
              </a:path>
              <a:path w="688339" h="76200">
                <a:moveTo>
                  <a:pt x="687705" y="8381"/>
                </a:moveTo>
                <a:lnTo>
                  <a:pt x="75896" y="31774"/>
                </a:lnTo>
                <a:lnTo>
                  <a:pt x="76378" y="44350"/>
                </a:lnTo>
                <a:lnTo>
                  <a:pt x="688213" y="21081"/>
                </a:lnTo>
                <a:lnTo>
                  <a:pt x="687705" y="8381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420367" y="2451735"/>
            <a:ext cx="1511300" cy="2265680"/>
          </a:xfrm>
          <a:custGeom>
            <a:avLst/>
            <a:gdLst/>
            <a:ahLst/>
            <a:cxnLst/>
            <a:rect l="l" t="t" r="r" b="b"/>
            <a:pathLst>
              <a:path w="1511300" h="2265679">
                <a:moveTo>
                  <a:pt x="118998" y="0"/>
                </a:moveTo>
                <a:lnTo>
                  <a:pt x="108838" y="49784"/>
                </a:lnTo>
                <a:lnTo>
                  <a:pt x="121284" y="52324"/>
                </a:lnTo>
                <a:lnTo>
                  <a:pt x="131444" y="2539"/>
                </a:lnTo>
                <a:lnTo>
                  <a:pt x="118998" y="0"/>
                </a:lnTo>
                <a:close/>
              </a:path>
              <a:path w="1511300" h="2265679">
                <a:moveTo>
                  <a:pt x="101091" y="86994"/>
                </a:moveTo>
                <a:lnTo>
                  <a:pt x="98683" y="99060"/>
                </a:lnTo>
                <a:lnTo>
                  <a:pt x="91185" y="136905"/>
                </a:lnTo>
                <a:lnTo>
                  <a:pt x="103631" y="139318"/>
                </a:lnTo>
                <a:lnTo>
                  <a:pt x="111607" y="99060"/>
                </a:lnTo>
                <a:lnTo>
                  <a:pt x="111658" y="98932"/>
                </a:lnTo>
                <a:lnTo>
                  <a:pt x="113537" y="89535"/>
                </a:lnTo>
                <a:lnTo>
                  <a:pt x="101091" y="86994"/>
                </a:lnTo>
                <a:close/>
              </a:path>
              <a:path w="1511300" h="2265679">
                <a:moveTo>
                  <a:pt x="111658" y="98932"/>
                </a:moveTo>
                <a:lnTo>
                  <a:pt x="111632" y="99060"/>
                </a:lnTo>
                <a:lnTo>
                  <a:pt x="111658" y="98932"/>
                </a:lnTo>
                <a:close/>
              </a:path>
              <a:path w="1511300" h="2265679">
                <a:moveTo>
                  <a:pt x="83693" y="174243"/>
                </a:moveTo>
                <a:lnTo>
                  <a:pt x="80009" y="192912"/>
                </a:lnTo>
                <a:lnTo>
                  <a:pt x="73913" y="224154"/>
                </a:lnTo>
                <a:lnTo>
                  <a:pt x="86487" y="226567"/>
                </a:lnTo>
                <a:lnTo>
                  <a:pt x="92456" y="195325"/>
                </a:lnTo>
                <a:lnTo>
                  <a:pt x="96138" y="176784"/>
                </a:lnTo>
                <a:lnTo>
                  <a:pt x="83693" y="174243"/>
                </a:lnTo>
                <a:close/>
              </a:path>
              <a:path w="1511300" h="2265679">
                <a:moveTo>
                  <a:pt x="66801" y="261619"/>
                </a:moveTo>
                <a:lnTo>
                  <a:pt x="61594" y="288925"/>
                </a:lnTo>
                <a:lnTo>
                  <a:pt x="57531" y="311657"/>
                </a:lnTo>
                <a:lnTo>
                  <a:pt x="70103" y="313816"/>
                </a:lnTo>
                <a:lnTo>
                  <a:pt x="74019" y="291211"/>
                </a:lnTo>
                <a:lnTo>
                  <a:pt x="79247" y="263905"/>
                </a:lnTo>
                <a:lnTo>
                  <a:pt x="66801" y="261619"/>
                </a:lnTo>
                <a:close/>
              </a:path>
              <a:path w="1511300" h="2265679">
                <a:moveTo>
                  <a:pt x="74065" y="291084"/>
                </a:moveTo>
                <a:close/>
              </a:path>
              <a:path w="1511300" h="2265679">
                <a:moveTo>
                  <a:pt x="50926" y="349123"/>
                </a:moveTo>
                <a:lnTo>
                  <a:pt x="44831" y="384301"/>
                </a:lnTo>
                <a:lnTo>
                  <a:pt x="42290" y="399288"/>
                </a:lnTo>
                <a:lnTo>
                  <a:pt x="54863" y="401319"/>
                </a:lnTo>
                <a:lnTo>
                  <a:pt x="57276" y="386461"/>
                </a:lnTo>
                <a:lnTo>
                  <a:pt x="63500" y="351409"/>
                </a:lnTo>
                <a:lnTo>
                  <a:pt x="50926" y="349123"/>
                </a:lnTo>
                <a:close/>
              </a:path>
              <a:path w="1511300" h="2265679">
                <a:moveTo>
                  <a:pt x="36321" y="437006"/>
                </a:moveTo>
                <a:lnTo>
                  <a:pt x="28701" y="487299"/>
                </a:lnTo>
                <a:lnTo>
                  <a:pt x="41275" y="489076"/>
                </a:lnTo>
                <a:lnTo>
                  <a:pt x="42525" y="480822"/>
                </a:lnTo>
                <a:lnTo>
                  <a:pt x="48768" y="438912"/>
                </a:lnTo>
                <a:lnTo>
                  <a:pt x="36321" y="437006"/>
                </a:lnTo>
                <a:close/>
              </a:path>
              <a:path w="1511300" h="2265679">
                <a:moveTo>
                  <a:pt x="42544" y="480694"/>
                </a:moveTo>
                <a:lnTo>
                  <a:pt x="42418" y="480822"/>
                </a:lnTo>
                <a:lnTo>
                  <a:pt x="42544" y="480694"/>
                </a:lnTo>
                <a:close/>
              </a:path>
              <a:path w="1511300" h="2265679">
                <a:moveTo>
                  <a:pt x="23494" y="525017"/>
                </a:moveTo>
                <a:lnTo>
                  <a:pt x="17398" y="572642"/>
                </a:lnTo>
                <a:lnTo>
                  <a:pt x="17144" y="575563"/>
                </a:lnTo>
                <a:lnTo>
                  <a:pt x="29718" y="576961"/>
                </a:lnTo>
                <a:lnTo>
                  <a:pt x="29960" y="574166"/>
                </a:lnTo>
                <a:lnTo>
                  <a:pt x="36068" y="526795"/>
                </a:lnTo>
                <a:lnTo>
                  <a:pt x="23494" y="525017"/>
                </a:lnTo>
                <a:close/>
              </a:path>
              <a:path w="1511300" h="2265679">
                <a:moveTo>
                  <a:pt x="29988" y="574039"/>
                </a:moveTo>
                <a:close/>
              </a:path>
              <a:path w="1511300" h="2265679">
                <a:moveTo>
                  <a:pt x="12953" y="613537"/>
                </a:moveTo>
                <a:lnTo>
                  <a:pt x="12318" y="618998"/>
                </a:lnTo>
                <a:lnTo>
                  <a:pt x="8000" y="664082"/>
                </a:lnTo>
                <a:lnTo>
                  <a:pt x="20700" y="665352"/>
                </a:lnTo>
                <a:lnTo>
                  <a:pt x="25145" y="618998"/>
                </a:lnTo>
                <a:lnTo>
                  <a:pt x="25526" y="614806"/>
                </a:lnTo>
                <a:lnTo>
                  <a:pt x="12953" y="613537"/>
                </a:lnTo>
                <a:close/>
              </a:path>
              <a:path w="1511300" h="2265679">
                <a:moveTo>
                  <a:pt x="25030" y="620267"/>
                </a:moveTo>
                <a:close/>
              </a:path>
              <a:path w="1511300" h="2265679">
                <a:moveTo>
                  <a:pt x="5206" y="702310"/>
                </a:moveTo>
                <a:lnTo>
                  <a:pt x="4571" y="710945"/>
                </a:lnTo>
                <a:lnTo>
                  <a:pt x="2159" y="753110"/>
                </a:lnTo>
                <a:lnTo>
                  <a:pt x="14859" y="753744"/>
                </a:lnTo>
                <a:lnTo>
                  <a:pt x="17154" y="711707"/>
                </a:lnTo>
                <a:lnTo>
                  <a:pt x="17779" y="703199"/>
                </a:lnTo>
                <a:lnTo>
                  <a:pt x="5206" y="702310"/>
                </a:lnTo>
                <a:close/>
              </a:path>
              <a:path w="1511300" h="2265679">
                <a:moveTo>
                  <a:pt x="17154" y="711707"/>
                </a:moveTo>
                <a:lnTo>
                  <a:pt x="17144" y="711835"/>
                </a:lnTo>
                <a:lnTo>
                  <a:pt x="17154" y="711707"/>
                </a:lnTo>
                <a:close/>
              </a:path>
              <a:path w="1511300" h="2265679">
                <a:moveTo>
                  <a:pt x="888" y="791337"/>
                </a:moveTo>
                <a:lnTo>
                  <a:pt x="503" y="801624"/>
                </a:lnTo>
                <a:lnTo>
                  <a:pt x="0" y="842263"/>
                </a:lnTo>
                <a:lnTo>
                  <a:pt x="12700" y="842390"/>
                </a:lnTo>
                <a:lnTo>
                  <a:pt x="13222" y="801242"/>
                </a:lnTo>
                <a:lnTo>
                  <a:pt x="13588" y="791717"/>
                </a:lnTo>
                <a:lnTo>
                  <a:pt x="888" y="791337"/>
                </a:lnTo>
                <a:close/>
              </a:path>
              <a:path w="1511300" h="2265679">
                <a:moveTo>
                  <a:pt x="13212" y="801497"/>
                </a:moveTo>
                <a:close/>
              </a:path>
              <a:path w="1511300" h="2265679">
                <a:moveTo>
                  <a:pt x="13207" y="880363"/>
                </a:moveTo>
                <a:lnTo>
                  <a:pt x="507" y="880490"/>
                </a:lnTo>
                <a:lnTo>
                  <a:pt x="634" y="890015"/>
                </a:lnTo>
                <a:lnTo>
                  <a:pt x="2285" y="931417"/>
                </a:lnTo>
                <a:lnTo>
                  <a:pt x="14985" y="930910"/>
                </a:lnTo>
                <a:lnTo>
                  <a:pt x="13334" y="889762"/>
                </a:lnTo>
                <a:lnTo>
                  <a:pt x="13207" y="880363"/>
                </a:lnTo>
                <a:close/>
              </a:path>
              <a:path w="1511300" h="2265679">
                <a:moveTo>
                  <a:pt x="17653" y="968755"/>
                </a:moveTo>
                <a:lnTo>
                  <a:pt x="4953" y="969644"/>
                </a:lnTo>
                <a:lnTo>
                  <a:pt x="5460" y="976884"/>
                </a:lnTo>
                <a:lnTo>
                  <a:pt x="9778" y="1019555"/>
                </a:lnTo>
                <a:lnTo>
                  <a:pt x="9906" y="1020572"/>
                </a:lnTo>
                <a:lnTo>
                  <a:pt x="22478" y="1018920"/>
                </a:lnTo>
                <a:lnTo>
                  <a:pt x="22383" y="1018159"/>
                </a:lnTo>
                <a:lnTo>
                  <a:pt x="18286" y="976884"/>
                </a:lnTo>
                <a:lnTo>
                  <a:pt x="18142" y="975613"/>
                </a:lnTo>
                <a:lnTo>
                  <a:pt x="17653" y="968755"/>
                </a:lnTo>
                <a:close/>
              </a:path>
              <a:path w="1511300" h="2265679">
                <a:moveTo>
                  <a:pt x="22351" y="1017904"/>
                </a:moveTo>
                <a:lnTo>
                  <a:pt x="22351" y="1018159"/>
                </a:lnTo>
                <a:lnTo>
                  <a:pt x="22351" y="1017904"/>
                </a:lnTo>
                <a:close/>
              </a:path>
              <a:path w="1511300" h="2265679">
                <a:moveTo>
                  <a:pt x="18160" y="975613"/>
                </a:moveTo>
                <a:lnTo>
                  <a:pt x="18160" y="975867"/>
                </a:lnTo>
                <a:lnTo>
                  <a:pt x="18160" y="975613"/>
                </a:lnTo>
                <a:close/>
              </a:path>
              <a:path w="1511300" h="2265679">
                <a:moveTo>
                  <a:pt x="27685" y="1056639"/>
                </a:moveTo>
                <a:lnTo>
                  <a:pt x="15112" y="1058290"/>
                </a:lnTo>
                <a:lnTo>
                  <a:pt x="15493" y="1061719"/>
                </a:lnTo>
                <a:lnTo>
                  <a:pt x="22606" y="1103249"/>
                </a:lnTo>
                <a:lnTo>
                  <a:pt x="23748" y="1108837"/>
                </a:lnTo>
                <a:lnTo>
                  <a:pt x="36194" y="1106169"/>
                </a:lnTo>
                <a:lnTo>
                  <a:pt x="35105" y="1100963"/>
                </a:lnTo>
                <a:lnTo>
                  <a:pt x="35135" y="1100709"/>
                </a:lnTo>
                <a:lnTo>
                  <a:pt x="28088" y="1059814"/>
                </a:lnTo>
                <a:lnTo>
                  <a:pt x="27685" y="1056639"/>
                </a:lnTo>
                <a:close/>
              </a:path>
              <a:path w="1511300" h="2265679">
                <a:moveTo>
                  <a:pt x="35135" y="1100709"/>
                </a:moveTo>
                <a:lnTo>
                  <a:pt x="35178" y="1100963"/>
                </a:lnTo>
                <a:lnTo>
                  <a:pt x="35135" y="1100709"/>
                </a:lnTo>
                <a:close/>
              </a:path>
              <a:path w="1511300" h="2265679">
                <a:moveTo>
                  <a:pt x="28066" y="1059688"/>
                </a:moveTo>
                <a:close/>
              </a:path>
              <a:path w="1511300" h="2265679">
                <a:moveTo>
                  <a:pt x="44068" y="1143253"/>
                </a:moveTo>
                <a:lnTo>
                  <a:pt x="31750" y="1146428"/>
                </a:lnTo>
                <a:lnTo>
                  <a:pt x="41528" y="1184528"/>
                </a:lnTo>
                <a:lnTo>
                  <a:pt x="44831" y="1195704"/>
                </a:lnTo>
                <a:lnTo>
                  <a:pt x="57022" y="1192148"/>
                </a:lnTo>
                <a:lnTo>
                  <a:pt x="53796" y="1181227"/>
                </a:lnTo>
                <a:lnTo>
                  <a:pt x="44068" y="1143253"/>
                </a:lnTo>
                <a:close/>
              </a:path>
              <a:path w="1511300" h="2265679">
                <a:moveTo>
                  <a:pt x="53720" y="1180972"/>
                </a:moveTo>
                <a:lnTo>
                  <a:pt x="53720" y="1181227"/>
                </a:lnTo>
                <a:lnTo>
                  <a:pt x="53720" y="1180972"/>
                </a:lnTo>
                <a:close/>
              </a:path>
              <a:path w="1511300" h="2265679">
                <a:moveTo>
                  <a:pt x="68198" y="1228216"/>
                </a:moveTo>
                <a:lnTo>
                  <a:pt x="56134" y="1232408"/>
                </a:lnTo>
                <a:lnTo>
                  <a:pt x="66801" y="1263269"/>
                </a:lnTo>
                <a:lnTo>
                  <a:pt x="73532" y="1280414"/>
                </a:lnTo>
                <a:lnTo>
                  <a:pt x="85343" y="1275714"/>
                </a:lnTo>
                <a:lnTo>
                  <a:pt x="78713" y="1258951"/>
                </a:lnTo>
                <a:lnTo>
                  <a:pt x="78652" y="1258696"/>
                </a:lnTo>
                <a:lnTo>
                  <a:pt x="68198" y="1228216"/>
                </a:lnTo>
                <a:close/>
              </a:path>
              <a:path w="1511300" h="2265679">
                <a:moveTo>
                  <a:pt x="78652" y="1258696"/>
                </a:moveTo>
                <a:lnTo>
                  <a:pt x="78740" y="1258951"/>
                </a:lnTo>
                <a:lnTo>
                  <a:pt x="78652" y="1258696"/>
                </a:lnTo>
                <a:close/>
              </a:path>
              <a:path w="1511300" h="2265679">
                <a:moveTo>
                  <a:pt x="99948" y="1310513"/>
                </a:moveTo>
                <a:lnTo>
                  <a:pt x="88391" y="1315846"/>
                </a:lnTo>
                <a:lnTo>
                  <a:pt x="99059" y="1339088"/>
                </a:lnTo>
                <a:lnTo>
                  <a:pt x="110743" y="1361820"/>
                </a:lnTo>
                <a:lnTo>
                  <a:pt x="122047" y="1355978"/>
                </a:lnTo>
                <a:lnTo>
                  <a:pt x="110362" y="1333500"/>
                </a:lnTo>
                <a:lnTo>
                  <a:pt x="110500" y="1333500"/>
                </a:lnTo>
                <a:lnTo>
                  <a:pt x="99948" y="1310513"/>
                </a:lnTo>
                <a:close/>
              </a:path>
              <a:path w="1511300" h="2265679">
                <a:moveTo>
                  <a:pt x="110500" y="1333500"/>
                </a:moveTo>
                <a:lnTo>
                  <a:pt x="110362" y="1333500"/>
                </a:lnTo>
                <a:lnTo>
                  <a:pt x="110616" y="1333753"/>
                </a:lnTo>
                <a:lnTo>
                  <a:pt x="110500" y="1333500"/>
                </a:lnTo>
                <a:close/>
              </a:path>
              <a:path w="1511300" h="2265679">
                <a:moveTo>
                  <a:pt x="140207" y="1389126"/>
                </a:moveTo>
                <a:lnTo>
                  <a:pt x="129159" y="1395476"/>
                </a:lnTo>
                <a:lnTo>
                  <a:pt x="138810" y="1411985"/>
                </a:lnTo>
                <a:lnTo>
                  <a:pt x="150240" y="1430020"/>
                </a:lnTo>
                <a:lnTo>
                  <a:pt x="156463" y="1438909"/>
                </a:lnTo>
                <a:lnTo>
                  <a:pt x="166878" y="1431670"/>
                </a:lnTo>
                <a:lnTo>
                  <a:pt x="160956" y="1423034"/>
                </a:lnTo>
                <a:lnTo>
                  <a:pt x="149687" y="1405508"/>
                </a:lnTo>
                <a:lnTo>
                  <a:pt x="140207" y="1389126"/>
                </a:lnTo>
                <a:close/>
              </a:path>
              <a:path w="1511300" h="2265679">
                <a:moveTo>
                  <a:pt x="160781" y="1422781"/>
                </a:moveTo>
                <a:lnTo>
                  <a:pt x="160909" y="1423034"/>
                </a:lnTo>
                <a:lnTo>
                  <a:pt x="160781" y="1422781"/>
                </a:lnTo>
                <a:close/>
              </a:path>
              <a:path w="1511300" h="2265679">
                <a:moveTo>
                  <a:pt x="149659" y="1405382"/>
                </a:moveTo>
                <a:close/>
              </a:path>
              <a:path w="1511300" h="2265679">
                <a:moveTo>
                  <a:pt x="189356" y="1461896"/>
                </a:moveTo>
                <a:lnTo>
                  <a:pt x="179450" y="1469770"/>
                </a:lnTo>
                <a:lnTo>
                  <a:pt x="190245" y="1483233"/>
                </a:lnTo>
                <a:lnTo>
                  <a:pt x="205486" y="1501013"/>
                </a:lnTo>
                <a:lnTo>
                  <a:pt x="212598" y="1508759"/>
                </a:lnTo>
                <a:lnTo>
                  <a:pt x="221995" y="1500251"/>
                </a:lnTo>
                <a:lnTo>
                  <a:pt x="215000" y="1492631"/>
                </a:lnTo>
                <a:lnTo>
                  <a:pt x="200133" y="1475232"/>
                </a:lnTo>
                <a:lnTo>
                  <a:pt x="200049" y="1475104"/>
                </a:lnTo>
                <a:lnTo>
                  <a:pt x="189356" y="1461896"/>
                </a:lnTo>
                <a:close/>
              </a:path>
              <a:path w="1511300" h="2265679">
                <a:moveTo>
                  <a:pt x="214902" y="1492503"/>
                </a:moveTo>
                <a:lnTo>
                  <a:pt x="215011" y="1492631"/>
                </a:lnTo>
                <a:lnTo>
                  <a:pt x="214902" y="1492503"/>
                </a:lnTo>
                <a:close/>
              </a:path>
              <a:path w="1511300" h="2265679">
                <a:moveTo>
                  <a:pt x="200049" y="1475104"/>
                </a:moveTo>
                <a:lnTo>
                  <a:pt x="200151" y="1475232"/>
                </a:lnTo>
                <a:lnTo>
                  <a:pt x="200049" y="1475104"/>
                </a:lnTo>
                <a:close/>
              </a:path>
              <a:path w="1511300" h="2265679">
                <a:moveTo>
                  <a:pt x="247904" y="1527809"/>
                </a:moveTo>
                <a:lnTo>
                  <a:pt x="239013" y="1536700"/>
                </a:lnTo>
                <a:lnTo>
                  <a:pt x="255777" y="1553464"/>
                </a:lnTo>
                <a:lnTo>
                  <a:pt x="274065" y="1570989"/>
                </a:lnTo>
                <a:lnTo>
                  <a:pt x="275589" y="1572387"/>
                </a:lnTo>
                <a:lnTo>
                  <a:pt x="284225" y="1562989"/>
                </a:lnTo>
                <a:lnTo>
                  <a:pt x="282840" y="1561719"/>
                </a:lnTo>
                <a:lnTo>
                  <a:pt x="264674" y="1544446"/>
                </a:lnTo>
                <a:lnTo>
                  <a:pt x="247904" y="1527809"/>
                </a:lnTo>
                <a:close/>
              </a:path>
              <a:path w="1511300" h="2265679">
                <a:moveTo>
                  <a:pt x="282701" y="1561591"/>
                </a:moveTo>
                <a:lnTo>
                  <a:pt x="282829" y="1561719"/>
                </a:lnTo>
                <a:lnTo>
                  <a:pt x="282701" y="1561591"/>
                </a:lnTo>
                <a:close/>
              </a:path>
              <a:path w="1511300" h="2265679">
                <a:moveTo>
                  <a:pt x="264540" y="1544320"/>
                </a:moveTo>
                <a:lnTo>
                  <a:pt x="264668" y="1544446"/>
                </a:lnTo>
                <a:lnTo>
                  <a:pt x="264540" y="1544320"/>
                </a:lnTo>
                <a:close/>
              </a:path>
              <a:path w="1511300" h="2265679">
                <a:moveTo>
                  <a:pt x="312419" y="1588262"/>
                </a:moveTo>
                <a:lnTo>
                  <a:pt x="304164" y="1597787"/>
                </a:lnTo>
                <a:lnTo>
                  <a:pt x="312800" y="1605407"/>
                </a:lnTo>
                <a:lnTo>
                  <a:pt x="333120" y="1622552"/>
                </a:lnTo>
                <a:lnTo>
                  <a:pt x="343154" y="1630679"/>
                </a:lnTo>
                <a:lnTo>
                  <a:pt x="351155" y="1620773"/>
                </a:lnTo>
                <a:lnTo>
                  <a:pt x="341403" y="1612772"/>
                </a:lnTo>
                <a:lnTo>
                  <a:pt x="341249" y="1612772"/>
                </a:lnTo>
                <a:lnTo>
                  <a:pt x="321056" y="1595754"/>
                </a:lnTo>
                <a:lnTo>
                  <a:pt x="312419" y="1588262"/>
                </a:lnTo>
                <a:close/>
              </a:path>
              <a:path w="1511300" h="2265679">
                <a:moveTo>
                  <a:pt x="341249" y="1612645"/>
                </a:moveTo>
                <a:lnTo>
                  <a:pt x="341403" y="1612772"/>
                </a:lnTo>
                <a:lnTo>
                  <a:pt x="341249" y="1612645"/>
                </a:lnTo>
                <a:close/>
              </a:path>
              <a:path w="1511300" h="2265679">
                <a:moveTo>
                  <a:pt x="380873" y="1644522"/>
                </a:moveTo>
                <a:lnTo>
                  <a:pt x="372999" y="1654428"/>
                </a:lnTo>
                <a:lnTo>
                  <a:pt x="375665" y="1656588"/>
                </a:lnTo>
                <a:lnTo>
                  <a:pt x="413765" y="1685035"/>
                </a:lnTo>
                <a:lnTo>
                  <a:pt x="421386" y="1674876"/>
                </a:lnTo>
                <a:lnTo>
                  <a:pt x="383582" y="1646554"/>
                </a:lnTo>
                <a:lnTo>
                  <a:pt x="380873" y="1644522"/>
                </a:lnTo>
                <a:close/>
              </a:path>
              <a:path w="1511300" h="2265679">
                <a:moveTo>
                  <a:pt x="383413" y="1646427"/>
                </a:moveTo>
                <a:lnTo>
                  <a:pt x="383582" y="1646554"/>
                </a:lnTo>
                <a:lnTo>
                  <a:pt x="383413" y="1646427"/>
                </a:lnTo>
                <a:close/>
              </a:path>
              <a:path w="1511300" h="2265679">
                <a:moveTo>
                  <a:pt x="452119" y="1696973"/>
                </a:moveTo>
                <a:lnTo>
                  <a:pt x="444881" y="1707388"/>
                </a:lnTo>
                <a:lnTo>
                  <a:pt x="467106" y="1723135"/>
                </a:lnTo>
                <a:lnTo>
                  <a:pt x="486790" y="1736344"/>
                </a:lnTo>
                <a:lnTo>
                  <a:pt x="493775" y="1725802"/>
                </a:lnTo>
                <a:lnTo>
                  <a:pt x="474218" y="1712721"/>
                </a:lnTo>
                <a:lnTo>
                  <a:pt x="452119" y="1696973"/>
                </a:lnTo>
                <a:close/>
              </a:path>
              <a:path w="1511300" h="2265679">
                <a:moveTo>
                  <a:pt x="525399" y="1747012"/>
                </a:moveTo>
                <a:lnTo>
                  <a:pt x="518540" y="1757679"/>
                </a:lnTo>
                <a:lnTo>
                  <a:pt x="561213" y="1785112"/>
                </a:lnTo>
                <a:lnTo>
                  <a:pt x="568070" y="1774444"/>
                </a:lnTo>
                <a:lnTo>
                  <a:pt x="525399" y="1747012"/>
                </a:lnTo>
                <a:close/>
              </a:path>
              <a:path w="1511300" h="2265679">
                <a:moveTo>
                  <a:pt x="600329" y="1794509"/>
                </a:moveTo>
                <a:lnTo>
                  <a:pt x="593725" y="1805304"/>
                </a:lnTo>
                <a:lnTo>
                  <a:pt x="616712" y="1819528"/>
                </a:lnTo>
                <a:lnTo>
                  <a:pt x="637286" y="1831720"/>
                </a:lnTo>
                <a:lnTo>
                  <a:pt x="643763" y="1820798"/>
                </a:lnTo>
                <a:lnTo>
                  <a:pt x="623188" y="1808607"/>
                </a:lnTo>
                <a:lnTo>
                  <a:pt x="600329" y="1794509"/>
                </a:lnTo>
                <a:close/>
              </a:path>
              <a:path w="1511300" h="2265679">
                <a:moveTo>
                  <a:pt x="676401" y="1840102"/>
                </a:moveTo>
                <a:lnTo>
                  <a:pt x="670051" y="1851152"/>
                </a:lnTo>
                <a:lnTo>
                  <a:pt x="714120" y="1876425"/>
                </a:lnTo>
                <a:lnTo>
                  <a:pt x="720470" y="1865376"/>
                </a:lnTo>
                <a:lnTo>
                  <a:pt x="676401" y="1840102"/>
                </a:lnTo>
                <a:close/>
              </a:path>
              <a:path w="1511300" h="2265679">
                <a:moveTo>
                  <a:pt x="753618" y="1884045"/>
                </a:moveTo>
                <a:lnTo>
                  <a:pt x="747394" y="1895094"/>
                </a:lnTo>
                <a:lnTo>
                  <a:pt x="774826" y="1910333"/>
                </a:lnTo>
                <a:lnTo>
                  <a:pt x="791971" y="1919604"/>
                </a:lnTo>
                <a:lnTo>
                  <a:pt x="798068" y="1908428"/>
                </a:lnTo>
                <a:lnTo>
                  <a:pt x="781157" y="1899284"/>
                </a:lnTo>
                <a:lnTo>
                  <a:pt x="753618" y="1884045"/>
                </a:lnTo>
                <a:close/>
              </a:path>
              <a:path w="1511300" h="2265679">
                <a:moveTo>
                  <a:pt x="780923" y="1899158"/>
                </a:moveTo>
                <a:lnTo>
                  <a:pt x="781157" y="1899284"/>
                </a:lnTo>
                <a:lnTo>
                  <a:pt x="780923" y="1899158"/>
                </a:lnTo>
                <a:close/>
              </a:path>
              <a:path w="1511300" h="2265679">
                <a:moveTo>
                  <a:pt x="831595" y="1926589"/>
                </a:moveTo>
                <a:lnTo>
                  <a:pt x="825500" y="1937765"/>
                </a:lnTo>
                <a:lnTo>
                  <a:pt x="828294" y="1939289"/>
                </a:lnTo>
                <a:lnTo>
                  <a:pt x="870584" y="1961514"/>
                </a:lnTo>
                <a:lnTo>
                  <a:pt x="876426" y="1950212"/>
                </a:lnTo>
                <a:lnTo>
                  <a:pt x="834503" y="1928114"/>
                </a:lnTo>
                <a:lnTo>
                  <a:pt x="831595" y="1926589"/>
                </a:lnTo>
                <a:close/>
              </a:path>
              <a:path w="1511300" h="2265679">
                <a:moveTo>
                  <a:pt x="834263" y="1927987"/>
                </a:moveTo>
                <a:lnTo>
                  <a:pt x="834503" y="1928114"/>
                </a:lnTo>
                <a:lnTo>
                  <a:pt x="834263" y="1927987"/>
                </a:lnTo>
                <a:close/>
              </a:path>
              <a:path w="1511300" h="2265679">
                <a:moveTo>
                  <a:pt x="910208" y="1967738"/>
                </a:moveTo>
                <a:lnTo>
                  <a:pt x="904494" y="1979040"/>
                </a:lnTo>
                <a:lnTo>
                  <a:pt x="935101" y="1994789"/>
                </a:lnTo>
                <a:lnTo>
                  <a:pt x="949706" y="2002154"/>
                </a:lnTo>
                <a:lnTo>
                  <a:pt x="955420" y="1990852"/>
                </a:lnTo>
                <a:lnTo>
                  <a:pt x="940815" y="1983485"/>
                </a:lnTo>
                <a:lnTo>
                  <a:pt x="910208" y="1967738"/>
                </a:lnTo>
                <a:close/>
              </a:path>
              <a:path w="1511300" h="2265679">
                <a:moveTo>
                  <a:pt x="989457" y="2007996"/>
                </a:moveTo>
                <a:lnTo>
                  <a:pt x="983742" y="2019300"/>
                </a:lnTo>
                <a:lnTo>
                  <a:pt x="987679" y="2021204"/>
                </a:lnTo>
                <a:lnTo>
                  <a:pt x="1029334" y="2041778"/>
                </a:lnTo>
                <a:lnTo>
                  <a:pt x="1034923" y="2030348"/>
                </a:lnTo>
                <a:lnTo>
                  <a:pt x="993267" y="2009902"/>
                </a:lnTo>
                <a:lnTo>
                  <a:pt x="989457" y="2007996"/>
                </a:lnTo>
                <a:close/>
              </a:path>
              <a:path w="1511300" h="2265679">
                <a:moveTo>
                  <a:pt x="1069213" y="2047113"/>
                </a:moveTo>
                <a:lnTo>
                  <a:pt x="1063625" y="2058542"/>
                </a:lnTo>
                <a:lnTo>
                  <a:pt x="1090295" y="2071623"/>
                </a:lnTo>
                <a:lnTo>
                  <a:pt x="1109345" y="2080767"/>
                </a:lnTo>
                <a:lnTo>
                  <a:pt x="1114806" y="2069210"/>
                </a:lnTo>
                <a:lnTo>
                  <a:pt x="1095883" y="2060194"/>
                </a:lnTo>
                <a:lnTo>
                  <a:pt x="1069213" y="2047113"/>
                </a:lnTo>
                <a:close/>
              </a:path>
              <a:path w="1511300" h="2265679">
                <a:moveTo>
                  <a:pt x="1149223" y="2085720"/>
                </a:moveTo>
                <a:lnTo>
                  <a:pt x="1143762" y="2097151"/>
                </a:lnTo>
                <a:lnTo>
                  <a:pt x="1189736" y="2118867"/>
                </a:lnTo>
                <a:lnTo>
                  <a:pt x="1195070" y="2107438"/>
                </a:lnTo>
                <a:lnTo>
                  <a:pt x="1193292" y="2106548"/>
                </a:lnTo>
                <a:lnTo>
                  <a:pt x="1149223" y="2085720"/>
                </a:lnTo>
                <a:close/>
              </a:path>
              <a:path w="1511300" h="2265679">
                <a:moveTo>
                  <a:pt x="1229614" y="2123566"/>
                </a:moveTo>
                <a:lnTo>
                  <a:pt x="1224152" y="2135123"/>
                </a:lnTo>
                <a:lnTo>
                  <a:pt x="1234058" y="2139696"/>
                </a:lnTo>
                <a:lnTo>
                  <a:pt x="1256283" y="2150237"/>
                </a:lnTo>
                <a:lnTo>
                  <a:pt x="1270254" y="2156587"/>
                </a:lnTo>
                <a:lnTo>
                  <a:pt x="1275588" y="2145157"/>
                </a:lnTo>
                <a:lnTo>
                  <a:pt x="1261618" y="2138679"/>
                </a:lnTo>
                <a:lnTo>
                  <a:pt x="1239393" y="2128266"/>
                </a:lnTo>
                <a:lnTo>
                  <a:pt x="1229614" y="2123566"/>
                </a:lnTo>
                <a:close/>
              </a:path>
              <a:path w="1511300" h="2265679">
                <a:moveTo>
                  <a:pt x="1310132" y="2161159"/>
                </a:moveTo>
                <a:lnTo>
                  <a:pt x="1304798" y="2172716"/>
                </a:lnTo>
                <a:lnTo>
                  <a:pt x="1339850" y="2189226"/>
                </a:lnTo>
                <a:lnTo>
                  <a:pt x="1350771" y="2194179"/>
                </a:lnTo>
                <a:lnTo>
                  <a:pt x="1356106" y="2182748"/>
                </a:lnTo>
                <a:lnTo>
                  <a:pt x="1310132" y="2161159"/>
                </a:lnTo>
                <a:close/>
              </a:path>
              <a:path w="1511300" h="2265679">
                <a:moveTo>
                  <a:pt x="1460119" y="2196846"/>
                </a:moveTo>
                <a:lnTo>
                  <a:pt x="1425829" y="2264791"/>
                </a:lnTo>
                <a:lnTo>
                  <a:pt x="1511045" y="2265172"/>
                </a:lnTo>
                <a:lnTo>
                  <a:pt x="1460119" y="2196846"/>
                </a:lnTo>
                <a:close/>
              </a:path>
              <a:path w="1511300" h="2265679">
                <a:moveTo>
                  <a:pt x="1390650" y="2198878"/>
                </a:moveTo>
                <a:lnTo>
                  <a:pt x="1385315" y="2210435"/>
                </a:lnTo>
                <a:lnTo>
                  <a:pt x="1395730" y="2215260"/>
                </a:lnTo>
                <a:lnTo>
                  <a:pt x="1395602" y="2215260"/>
                </a:lnTo>
                <a:lnTo>
                  <a:pt x="1412748" y="2223389"/>
                </a:lnTo>
                <a:lnTo>
                  <a:pt x="1412620" y="2223389"/>
                </a:lnTo>
                <a:lnTo>
                  <a:pt x="1429004" y="2231135"/>
                </a:lnTo>
                <a:lnTo>
                  <a:pt x="1428877" y="2231135"/>
                </a:lnTo>
                <a:lnTo>
                  <a:pt x="1431036" y="2232152"/>
                </a:lnTo>
                <a:lnTo>
                  <a:pt x="1436624" y="2220722"/>
                </a:lnTo>
                <a:lnTo>
                  <a:pt x="1434464" y="2219706"/>
                </a:lnTo>
                <a:lnTo>
                  <a:pt x="1418208" y="2211832"/>
                </a:lnTo>
                <a:lnTo>
                  <a:pt x="1390650" y="2198878"/>
                </a:lnTo>
                <a:close/>
              </a:path>
            </a:pathLst>
          </a:custGeom>
          <a:solidFill>
            <a:srgbClr val="41709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2415920" y="1445513"/>
            <a:ext cx="127444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1. </a:t>
            </a:r>
            <a:r>
              <a:rPr sz="1400" spc="-10" dirty="0">
                <a:latin typeface="Calibri"/>
                <a:cs typeface="Calibri"/>
              </a:rPr>
              <a:t>Pengajuan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OSS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408682" y="1815464"/>
            <a:ext cx="224853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4. </a:t>
            </a:r>
            <a:r>
              <a:rPr sz="1400" spc="-5" dirty="0">
                <a:latin typeface="Calibri"/>
                <a:cs typeface="Calibri"/>
              </a:rPr>
              <a:t>NIB, </a:t>
            </a:r>
            <a:r>
              <a:rPr sz="1400" spc="-15" dirty="0">
                <a:latin typeface="Calibri"/>
                <a:cs typeface="Calibri"/>
              </a:rPr>
              <a:t>IU, </a:t>
            </a:r>
            <a:r>
              <a:rPr sz="1400" spc="-5" dirty="0">
                <a:latin typeface="Calibri"/>
                <a:cs typeface="Calibri"/>
              </a:rPr>
              <a:t>Notifikasi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Komitmen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632829" y="1336294"/>
            <a:ext cx="148780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2. </a:t>
            </a:r>
            <a:r>
              <a:rPr sz="1400" spc="-10" dirty="0">
                <a:latin typeface="Calibri"/>
                <a:cs typeface="Calibri"/>
              </a:rPr>
              <a:t>Validasi Data</a:t>
            </a:r>
            <a:r>
              <a:rPr sz="1400" spc="25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OSS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65200" y="1596897"/>
            <a:ext cx="71945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10" dirty="0">
                <a:latin typeface="Calibri"/>
                <a:cs typeface="Calibri"/>
              </a:rPr>
              <a:t>Pemohon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806945" y="1786508"/>
            <a:ext cx="141605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3. </a:t>
            </a:r>
            <a:r>
              <a:rPr sz="1400" spc="-5" dirty="0">
                <a:latin typeface="Calibri"/>
                <a:cs typeface="Calibri"/>
              </a:rPr>
              <a:t>Hasil </a:t>
            </a:r>
            <a:r>
              <a:rPr sz="1400" spc="-10" dirty="0">
                <a:latin typeface="Calibri"/>
                <a:cs typeface="Calibri"/>
              </a:rPr>
              <a:t>Validasi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K/L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0247121" y="1409191"/>
            <a:ext cx="1178560" cy="8794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spc="-10" dirty="0">
                <a:latin typeface="Calibri"/>
                <a:cs typeface="Calibri"/>
              </a:rPr>
              <a:t>Dukcapil </a:t>
            </a:r>
            <a:r>
              <a:rPr sz="1400" dirty="0">
                <a:latin typeface="Calibri"/>
                <a:cs typeface="Calibri"/>
              </a:rPr>
              <a:t>– </a:t>
            </a:r>
            <a:r>
              <a:rPr sz="1400" spc="-5" dirty="0">
                <a:latin typeface="Calibri"/>
                <a:cs typeface="Calibri"/>
              </a:rPr>
              <a:t>NIK  DJP </a:t>
            </a:r>
            <a:r>
              <a:rPr sz="1400" dirty="0">
                <a:latin typeface="Calibri"/>
                <a:cs typeface="Calibri"/>
              </a:rPr>
              <a:t>– NPWP  AHU – </a:t>
            </a:r>
            <a:r>
              <a:rPr sz="1400" spc="-10" dirty="0">
                <a:latin typeface="Calibri"/>
                <a:cs typeface="Calibri"/>
              </a:rPr>
              <a:t>Akta PT  </a:t>
            </a:r>
            <a:r>
              <a:rPr sz="1400" spc="-15" dirty="0">
                <a:latin typeface="Calibri"/>
                <a:cs typeface="Calibri"/>
              </a:rPr>
              <a:t>ATR-BPN </a:t>
            </a:r>
            <a:r>
              <a:rPr sz="1400" dirty="0">
                <a:latin typeface="Calibri"/>
                <a:cs typeface="Calibri"/>
              </a:rPr>
              <a:t>-</a:t>
            </a:r>
            <a:r>
              <a:rPr sz="1400" spc="-1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RDTR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6708775" y="2519172"/>
            <a:ext cx="111223" cy="13169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884416" y="2556891"/>
            <a:ext cx="662431" cy="24803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7587106" y="2709798"/>
            <a:ext cx="986176" cy="32410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727164" y="3207639"/>
            <a:ext cx="104927" cy="12687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896607" y="3240404"/>
            <a:ext cx="506355" cy="216789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456296" y="3362833"/>
            <a:ext cx="919120" cy="308863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666994" y="3152139"/>
            <a:ext cx="76200" cy="819785"/>
          </a:xfrm>
          <a:custGeom>
            <a:avLst/>
            <a:gdLst/>
            <a:ahLst/>
            <a:cxnLst/>
            <a:rect l="l" t="t" r="r" b="b"/>
            <a:pathLst>
              <a:path w="76200" h="819785">
                <a:moveTo>
                  <a:pt x="31750" y="743458"/>
                </a:moveTo>
                <a:lnTo>
                  <a:pt x="0" y="743458"/>
                </a:lnTo>
                <a:lnTo>
                  <a:pt x="38100" y="819658"/>
                </a:lnTo>
                <a:lnTo>
                  <a:pt x="69850" y="756158"/>
                </a:lnTo>
                <a:lnTo>
                  <a:pt x="31750" y="756158"/>
                </a:lnTo>
                <a:lnTo>
                  <a:pt x="31750" y="743458"/>
                </a:lnTo>
                <a:close/>
              </a:path>
              <a:path w="76200" h="819785">
                <a:moveTo>
                  <a:pt x="44450" y="0"/>
                </a:moveTo>
                <a:lnTo>
                  <a:pt x="31750" y="0"/>
                </a:lnTo>
                <a:lnTo>
                  <a:pt x="31750" y="756158"/>
                </a:lnTo>
                <a:lnTo>
                  <a:pt x="44450" y="756158"/>
                </a:lnTo>
                <a:lnTo>
                  <a:pt x="44450" y="0"/>
                </a:lnTo>
                <a:close/>
              </a:path>
              <a:path w="76200" h="819785">
                <a:moveTo>
                  <a:pt x="76200" y="743458"/>
                </a:moveTo>
                <a:lnTo>
                  <a:pt x="44450" y="743458"/>
                </a:lnTo>
                <a:lnTo>
                  <a:pt x="44450" y="756158"/>
                </a:lnTo>
                <a:lnTo>
                  <a:pt x="69850" y="756158"/>
                </a:lnTo>
                <a:lnTo>
                  <a:pt x="76200" y="743458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273166" y="3071876"/>
            <a:ext cx="76200" cy="900430"/>
          </a:xfrm>
          <a:custGeom>
            <a:avLst/>
            <a:gdLst/>
            <a:ahLst/>
            <a:cxnLst/>
            <a:rect l="l" t="t" r="r" b="b"/>
            <a:pathLst>
              <a:path w="76200" h="900429">
                <a:moveTo>
                  <a:pt x="44450" y="63500"/>
                </a:moveTo>
                <a:lnTo>
                  <a:pt x="31750" y="63500"/>
                </a:lnTo>
                <a:lnTo>
                  <a:pt x="31750" y="899922"/>
                </a:lnTo>
                <a:lnTo>
                  <a:pt x="44450" y="899922"/>
                </a:lnTo>
                <a:lnTo>
                  <a:pt x="44450" y="63500"/>
                </a:lnTo>
                <a:close/>
              </a:path>
              <a:path w="76200" h="900429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900429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5086858" y="2766441"/>
            <a:ext cx="102616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15" dirty="0">
                <a:latin typeface="Calibri"/>
                <a:cs typeface="Calibri"/>
              </a:rPr>
              <a:t>Webform</a:t>
            </a:r>
            <a:r>
              <a:rPr sz="1400" spc="-9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OSS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0385297" y="2745486"/>
            <a:ext cx="166560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5" dirty="0">
                <a:latin typeface="Calibri"/>
                <a:cs typeface="Calibri"/>
              </a:rPr>
              <a:t>KemenPUPR </a:t>
            </a:r>
            <a:r>
              <a:rPr sz="1400" dirty="0">
                <a:latin typeface="Calibri"/>
                <a:cs typeface="Calibri"/>
              </a:rPr>
              <a:t>–</a:t>
            </a:r>
            <a:r>
              <a:rPr sz="1400" spc="-6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IMB,SLF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spc="-15" dirty="0">
                <a:latin typeface="Calibri"/>
                <a:cs typeface="Calibri"/>
              </a:rPr>
              <a:t>ATR-BPN </a:t>
            </a:r>
            <a:r>
              <a:rPr sz="1400" dirty="0">
                <a:latin typeface="Calibri"/>
                <a:cs typeface="Calibri"/>
              </a:rPr>
              <a:t>-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Pertek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0385297" y="3172206"/>
            <a:ext cx="161925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35" dirty="0">
                <a:latin typeface="Calibri"/>
                <a:cs typeface="Calibri"/>
              </a:rPr>
              <a:t>INSW,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BC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1400" spc="-5" dirty="0">
                <a:latin typeface="Calibri"/>
                <a:cs typeface="Calibri"/>
              </a:rPr>
              <a:t>Kemendag </a:t>
            </a:r>
            <a:r>
              <a:rPr sz="1400" dirty="0">
                <a:latin typeface="Calibri"/>
                <a:cs typeface="Calibri"/>
              </a:rPr>
              <a:t>– </a:t>
            </a:r>
            <a:r>
              <a:rPr sz="1400" spc="-5" dirty="0">
                <a:latin typeface="Calibri"/>
                <a:cs typeface="Calibri"/>
              </a:rPr>
              <a:t>API,</a:t>
            </a:r>
            <a:r>
              <a:rPr sz="1400" spc="-6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SIPO  </a:t>
            </a:r>
            <a:r>
              <a:rPr sz="1400" spc="-10" dirty="0">
                <a:latin typeface="Calibri"/>
                <a:cs typeface="Calibri"/>
              </a:rPr>
              <a:t>Kemenkes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spc="-5" dirty="0">
                <a:latin typeface="Calibri"/>
                <a:cs typeface="Calibri"/>
              </a:rPr>
              <a:t>BPOM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5738621" y="3472688"/>
            <a:ext cx="951865" cy="666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7.</a:t>
            </a:r>
            <a:r>
              <a:rPr sz="1400" spc="-9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Komitmen  </a:t>
            </a:r>
            <a:r>
              <a:rPr sz="1400" spc="-25" dirty="0">
                <a:latin typeface="Calibri"/>
                <a:cs typeface="Calibri"/>
              </a:rPr>
              <a:t>K</a:t>
            </a:r>
            <a:r>
              <a:rPr sz="1400" spc="-15" dirty="0">
                <a:latin typeface="Calibri"/>
                <a:cs typeface="Calibri"/>
              </a:rPr>
              <a:t>e</a:t>
            </a:r>
            <a:r>
              <a:rPr sz="1400" spc="-10" dirty="0">
                <a:latin typeface="Calibri"/>
                <a:cs typeface="Calibri"/>
              </a:rPr>
              <a:t>w</a:t>
            </a:r>
            <a:r>
              <a:rPr sz="1400" dirty="0">
                <a:latin typeface="Calibri"/>
                <a:cs typeface="Calibri"/>
              </a:rPr>
              <a:t>e</a:t>
            </a:r>
            <a:r>
              <a:rPr sz="1400" spc="-10" dirty="0">
                <a:latin typeface="Calibri"/>
                <a:cs typeface="Calibri"/>
              </a:rPr>
              <a:t>n</a:t>
            </a:r>
            <a:r>
              <a:rPr sz="1400" dirty="0">
                <a:latin typeface="Calibri"/>
                <a:cs typeface="Calibri"/>
              </a:rPr>
              <a:t>a</a:t>
            </a:r>
            <a:r>
              <a:rPr sz="1400" spc="-10" dirty="0">
                <a:latin typeface="Calibri"/>
                <a:cs typeface="Calibri"/>
              </a:rPr>
              <a:t>n</a:t>
            </a:r>
            <a:r>
              <a:rPr sz="1400" spc="-25" dirty="0">
                <a:latin typeface="Calibri"/>
                <a:cs typeface="Calibri"/>
              </a:rPr>
              <a:t>g</a:t>
            </a:r>
            <a:r>
              <a:rPr sz="1400" dirty="0">
                <a:latin typeface="Calibri"/>
                <a:cs typeface="Calibri"/>
              </a:rPr>
              <a:t>an  </a:t>
            </a:r>
            <a:r>
              <a:rPr sz="1400" spc="-10" dirty="0">
                <a:latin typeface="Calibri"/>
                <a:cs typeface="Calibri"/>
              </a:rPr>
              <a:t>Daerah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320921" y="3289807"/>
            <a:ext cx="890905" cy="666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8. </a:t>
            </a:r>
            <a:r>
              <a:rPr sz="1400" spc="-5" dirty="0">
                <a:latin typeface="Calibri"/>
                <a:cs typeface="Calibri"/>
              </a:rPr>
              <a:t>Hasil  </a:t>
            </a:r>
            <a:r>
              <a:rPr sz="1400" spc="-30" dirty="0">
                <a:latin typeface="Calibri"/>
                <a:cs typeface="Calibri"/>
              </a:rPr>
              <a:t>P</a:t>
            </a:r>
            <a:r>
              <a:rPr sz="1400" dirty="0">
                <a:latin typeface="Calibri"/>
                <a:cs typeface="Calibri"/>
              </a:rPr>
              <a:t>e</a:t>
            </a:r>
            <a:r>
              <a:rPr sz="1400" spc="-10" dirty="0">
                <a:latin typeface="Calibri"/>
                <a:cs typeface="Calibri"/>
              </a:rPr>
              <a:t>m</a:t>
            </a:r>
            <a:r>
              <a:rPr sz="1400" dirty="0">
                <a:latin typeface="Calibri"/>
                <a:cs typeface="Calibri"/>
              </a:rPr>
              <a:t>e</a:t>
            </a:r>
            <a:r>
              <a:rPr sz="1400" spc="-10" dirty="0">
                <a:latin typeface="Calibri"/>
                <a:cs typeface="Calibri"/>
              </a:rPr>
              <a:t>nuh</a:t>
            </a:r>
            <a:r>
              <a:rPr sz="1400" dirty="0">
                <a:latin typeface="Calibri"/>
                <a:cs typeface="Calibri"/>
              </a:rPr>
              <a:t>an  </a:t>
            </a:r>
            <a:r>
              <a:rPr sz="1400" spc="-5" dirty="0">
                <a:latin typeface="Calibri"/>
                <a:cs typeface="Calibri"/>
              </a:rPr>
              <a:t>Komitmen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562227" y="3076448"/>
            <a:ext cx="168465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spc="-10" dirty="0">
                <a:latin typeface="Calibri"/>
                <a:cs typeface="Calibri"/>
              </a:rPr>
              <a:t>Kunjungan </a:t>
            </a:r>
            <a:r>
              <a:rPr sz="1400" spc="-5" dirty="0">
                <a:latin typeface="Calibri"/>
                <a:cs typeface="Calibri"/>
              </a:rPr>
              <a:t>Fisik  </a:t>
            </a:r>
            <a:r>
              <a:rPr sz="1400" spc="-10" dirty="0">
                <a:latin typeface="Calibri"/>
                <a:cs typeface="Calibri"/>
              </a:rPr>
              <a:t>Pemenuhan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Komitmen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1998091" y="4371213"/>
            <a:ext cx="2826385" cy="1275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69060" marR="36322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alibri"/>
                <a:cs typeface="Calibri"/>
              </a:rPr>
              <a:t>5</a:t>
            </a:r>
            <a:r>
              <a:rPr sz="1400" spc="-5" dirty="0">
                <a:latin typeface="Calibri"/>
                <a:cs typeface="Calibri"/>
              </a:rPr>
              <a:t>a</a:t>
            </a:r>
            <a:r>
              <a:rPr sz="1400" dirty="0">
                <a:latin typeface="Calibri"/>
                <a:cs typeface="Calibri"/>
              </a:rPr>
              <a:t>.</a:t>
            </a:r>
            <a:r>
              <a:rPr sz="1400" spc="-30" dirty="0">
                <a:latin typeface="Calibri"/>
                <a:cs typeface="Calibri"/>
              </a:rPr>
              <a:t>P</a:t>
            </a:r>
            <a:r>
              <a:rPr sz="1400" dirty="0">
                <a:latin typeface="Calibri"/>
                <a:cs typeface="Calibri"/>
              </a:rPr>
              <a:t>e</a:t>
            </a:r>
            <a:r>
              <a:rPr sz="1400" spc="-10" dirty="0">
                <a:latin typeface="Calibri"/>
                <a:cs typeface="Calibri"/>
              </a:rPr>
              <a:t>m</a:t>
            </a:r>
            <a:r>
              <a:rPr sz="1400" dirty="0">
                <a:latin typeface="Calibri"/>
                <a:cs typeface="Calibri"/>
              </a:rPr>
              <a:t>e</a:t>
            </a:r>
            <a:r>
              <a:rPr sz="1400" spc="-10" dirty="0">
                <a:latin typeface="Calibri"/>
                <a:cs typeface="Calibri"/>
              </a:rPr>
              <a:t>nuh</a:t>
            </a:r>
            <a:r>
              <a:rPr sz="1400" dirty="0">
                <a:latin typeface="Calibri"/>
                <a:cs typeface="Calibri"/>
              </a:rPr>
              <a:t>an  </a:t>
            </a:r>
            <a:r>
              <a:rPr sz="1400" spc="-5" dirty="0">
                <a:latin typeface="Calibri"/>
                <a:cs typeface="Calibri"/>
              </a:rPr>
              <a:t>Komitmen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05"/>
              </a:spcBef>
            </a:pPr>
            <a:r>
              <a:rPr sz="1400" spc="-10" dirty="0">
                <a:latin typeface="Calibri"/>
                <a:cs typeface="Calibri"/>
              </a:rPr>
              <a:t>Pemohon</a:t>
            </a:r>
            <a:endParaRPr sz="1400">
              <a:latin typeface="Calibri"/>
              <a:cs typeface="Calibri"/>
            </a:endParaRPr>
          </a:p>
          <a:p>
            <a:pPr marL="1338580" marR="5080">
              <a:lnSpc>
                <a:spcPct val="100000"/>
              </a:lnSpc>
              <a:spcBef>
                <a:spcPts val="840"/>
              </a:spcBef>
            </a:pPr>
            <a:r>
              <a:rPr sz="1400" spc="-5" dirty="0">
                <a:latin typeface="Calibri"/>
                <a:cs typeface="Calibri"/>
              </a:rPr>
              <a:t>8a.Hasil </a:t>
            </a:r>
            <a:r>
              <a:rPr sz="1400" spc="-10" dirty="0">
                <a:latin typeface="Calibri"/>
                <a:cs typeface="Calibri"/>
              </a:rPr>
              <a:t>Pemenuhan  </a:t>
            </a:r>
            <a:r>
              <a:rPr sz="1400" spc="-5" dirty="0">
                <a:latin typeface="Calibri"/>
                <a:cs typeface="Calibri"/>
              </a:rPr>
              <a:t>Komitmen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5149722" y="921512"/>
            <a:ext cx="43815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5" dirty="0">
                <a:latin typeface="Calibri"/>
                <a:cs typeface="Calibri"/>
              </a:rPr>
              <a:t>OSS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33119" y="1833499"/>
            <a:ext cx="9927590" cy="39522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0" indent="-368935">
              <a:lnSpc>
                <a:spcPts val="2985"/>
              </a:lnSpc>
              <a:spcBef>
                <a:spcPts val="105"/>
              </a:spcBef>
              <a:buAutoNum type="arabicPeriod"/>
              <a:tabLst>
                <a:tab pos="381635" algn="l"/>
              </a:tabLst>
            </a:pPr>
            <a:r>
              <a:rPr sz="2600" dirty="0">
                <a:latin typeface="Arial"/>
                <a:cs typeface="Arial"/>
              </a:rPr>
              <a:t>Hyperlink</a:t>
            </a:r>
            <a:endParaRPr sz="2600">
              <a:latin typeface="Arial"/>
              <a:cs typeface="Arial"/>
            </a:endParaRPr>
          </a:p>
          <a:p>
            <a:pPr marL="831215" marR="172720" lvl="1" indent="-361950">
              <a:lnSpc>
                <a:spcPct val="70000"/>
              </a:lnSpc>
              <a:spcBef>
                <a:spcPts val="725"/>
              </a:spcBef>
              <a:buChar char="•"/>
              <a:tabLst>
                <a:tab pos="831215" algn="l"/>
                <a:tab pos="831850" algn="l"/>
              </a:tabLst>
            </a:pPr>
            <a:r>
              <a:rPr sz="2400" dirty="0">
                <a:latin typeface="Arial"/>
                <a:cs typeface="Arial"/>
              </a:rPr>
              <a:t>Masyarakat </a:t>
            </a:r>
            <a:r>
              <a:rPr sz="2400" spc="-5" dirty="0">
                <a:latin typeface="Arial"/>
                <a:cs typeface="Arial"/>
              </a:rPr>
              <a:t>Usaha dialihkan layanan dari </a:t>
            </a:r>
            <a:r>
              <a:rPr sz="2400" dirty="0">
                <a:latin typeface="Arial"/>
                <a:cs typeface="Arial"/>
              </a:rPr>
              <a:t>OSS </a:t>
            </a:r>
            <a:r>
              <a:rPr sz="2400" spc="-5" dirty="0">
                <a:latin typeface="Arial"/>
                <a:cs typeface="Arial"/>
              </a:rPr>
              <a:t>ke </a:t>
            </a:r>
            <a:r>
              <a:rPr sz="2400" dirty="0">
                <a:latin typeface="Arial"/>
                <a:cs typeface="Arial"/>
              </a:rPr>
              <a:t>situs </a:t>
            </a:r>
            <a:r>
              <a:rPr sz="2400" spc="-5" dirty="0">
                <a:latin typeface="Arial"/>
                <a:cs typeface="Arial"/>
              </a:rPr>
              <a:t>pelayanan  </a:t>
            </a:r>
            <a:r>
              <a:rPr sz="2400" dirty="0">
                <a:latin typeface="Arial"/>
                <a:cs typeface="Arial"/>
              </a:rPr>
              <a:t>K/L/D </a:t>
            </a:r>
            <a:r>
              <a:rPr sz="2400" spc="-5" dirty="0">
                <a:latin typeface="Arial"/>
                <a:cs typeface="Arial"/>
              </a:rPr>
              <a:t>untuk penyelesaian</a:t>
            </a:r>
            <a:r>
              <a:rPr sz="2400" spc="4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komitmennya</a:t>
            </a:r>
            <a:endParaRPr sz="2400">
              <a:latin typeface="Arial"/>
              <a:cs typeface="Arial"/>
            </a:endParaRPr>
          </a:p>
          <a:p>
            <a:pPr marL="1288415" lvl="2" indent="-361950">
              <a:lnSpc>
                <a:spcPts val="2485"/>
              </a:lnSpc>
              <a:buChar char="•"/>
              <a:tabLst>
                <a:tab pos="1288415" algn="l"/>
                <a:tab pos="1289050" algn="l"/>
              </a:tabLst>
            </a:pPr>
            <a:r>
              <a:rPr sz="2400" dirty="0">
                <a:latin typeface="Arial"/>
                <a:cs typeface="Arial"/>
              </a:rPr>
              <a:t>Pro : </a:t>
            </a:r>
            <a:r>
              <a:rPr sz="2400" spc="-5" dirty="0">
                <a:latin typeface="Arial"/>
                <a:cs typeface="Arial"/>
              </a:rPr>
              <a:t>Mudah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diimplementasikan</a:t>
            </a:r>
            <a:endParaRPr sz="2400">
              <a:latin typeface="Arial"/>
              <a:cs typeface="Arial"/>
            </a:endParaRPr>
          </a:p>
          <a:p>
            <a:pPr marL="1288415" lvl="2" indent="-361950">
              <a:lnSpc>
                <a:spcPts val="2615"/>
              </a:lnSpc>
              <a:buChar char="•"/>
              <a:tabLst>
                <a:tab pos="1288415" algn="l"/>
                <a:tab pos="1289050" algn="l"/>
              </a:tabLst>
            </a:pPr>
            <a:r>
              <a:rPr sz="2400" spc="-5" dirty="0">
                <a:latin typeface="Arial"/>
                <a:cs typeface="Arial"/>
              </a:rPr>
              <a:t>Cons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1745614" lvl="3" indent="-361950">
              <a:lnSpc>
                <a:spcPts val="2315"/>
              </a:lnSpc>
              <a:buChar char="•"/>
              <a:tabLst>
                <a:tab pos="1745614" algn="l"/>
                <a:tab pos="1746250" algn="l"/>
              </a:tabLst>
            </a:pPr>
            <a:r>
              <a:rPr sz="2400" dirty="0">
                <a:latin typeface="Arial"/>
                <a:cs typeface="Arial"/>
              </a:rPr>
              <a:t>Masyarakat </a:t>
            </a:r>
            <a:r>
              <a:rPr sz="2400" spc="-5" dirty="0">
                <a:latin typeface="Arial"/>
                <a:cs typeface="Arial"/>
              </a:rPr>
              <a:t>usaha harus menghadapi logon dan</a:t>
            </a:r>
            <a:r>
              <a:rPr sz="2400" spc="114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pelayanan</a:t>
            </a:r>
            <a:endParaRPr sz="2400">
              <a:latin typeface="Arial"/>
              <a:cs typeface="Arial"/>
            </a:endParaRPr>
          </a:p>
          <a:p>
            <a:pPr marL="1745614" marR="505459">
              <a:lnSpc>
                <a:spcPct val="70000"/>
              </a:lnSpc>
              <a:spcBef>
                <a:spcPts val="434"/>
              </a:spcBef>
            </a:pPr>
            <a:r>
              <a:rPr sz="2400" spc="-5" dirty="0">
                <a:latin typeface="Arial"/>
                <a:cs typeface="Arial"/>
              </a:rPr>
              <a:t>yang berbeda beda dan harus mengingat credential data  </a:t>
            </a:r>
            <a:r>
              <a:rPr sz="2400" dirty="0">
                <a:latin typeface="Arial"/>
                <a:cs typeface="Arial"/>
              </a:rPr>
              <a:t>system </a:t>
            </a:r>
            <a:r>
              <a:rPr sz="2400" spc="-5" dirty="0">
                <a:latin typeface="Arial"/>
                <a:cs typeface="Arial"/>
              </a:rPr>
              <a:t>yang berbeda beda (User</a:t>
            </a:r>
            <a:r>
              <a:rPr sz="2400" spc="3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Password)</a:t>
            </a:r>
            <a:endParaRPr sz="2400">
              <a:latin typeface="Arial"/>
              <a:cs typeface="Arial"/>
            </a:endParaRPr>
          </a:p>
          <a:p>
            <a:pPr marL="1745614" lvl="3" indent="-361950">
              <a:lnSpc>
                <a:spcPts val="2185"/>
              </a:lnSpc>
              <a:buChar char="•"/>
              <a:tabLst>
                <a:tab pos="1745614" algn="l"/>
                <a:tab pos="1746250" algn="l"/>
              </a:tabLst>
            </a:pPr>
            <a:r>
              <a:rPr sz="2400" spc="-5" dirty="0">
                <a:latin typeface="Arial"/>
                <a:cs typeface="Arial"/>
              </a:rPr>
              <a:t>Data Pemenuhan Komitmen dari </a:t>
            </a:r>
            <a:r>
              <a:rPr sz="2400" dirty="0">
                <a:latin typeface="Arial"/>
                <a:cs typeface="Arial"/>
              </a:rPr>
              <a:t>K/L/D </a:t>
            </a:r>
            <a:r>
              <a:rPr sz="2400" spc="-5" dirty="0">
                <a:latin typeface="Arial"/>
                <a:cs typeface="Arial"/>
              </a:rPr>
              <a:t>tidak dapat</a:t>
            </a:r>
            <a:r>
              <a:rPr sz="2400" spc="10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langsung</a:t>
            </a:r>
            <a:endParaRPr sz="2400">
              <a:latin typeface="Arial"/>
              <a:cs typeface="Arial"/>
            </a:endParaRPr>
          </a:p>
          <a:p>
            <a:pPr marL="1745614" marR="327025">
              <a:lnSpc>
                <a:spcPct val="70000"/>
              </a:lnSpc>
              <a:spcBef>
                <a:spcPts val="430"/>
              </a:spcBef>
            </a:pPr>
            <a:r>
              <a:rPr sz="2400" spc="-5" dirty="0">
                <a:latin typeface="Arial"/>
                <a:cs typeface="Arial"/>
              </a:rPr>
              <a:t>terintegrasi ke </a:t>
            </a:r>
            <a:r>
              <a:rPr sz="2400" dirty="0">
                <a:latin typeface="Arial"/>
                <a:cs typeface="Arial"/>
              </a:rPr>
              <a:t>OSS (tetap </a:t>
            </a:r>
            <a:r>
              <a:rPr sz="2400" spc="-5" dirty="0">
                <a:latin typeface="Arial"/>
                <a:cs typeface="Arial"/>
              </a:rPr>
              <a:t>harus via webform atau manual  diupload </a:t>
            </a:r>
            <a:r>
              <a:rPr sz="2400" dirty="0">
                <a:latin typeface="Arial"/>
                <a:cs typeface="Arial"/>
              </a:rPr>
              <a:t>masyarakat</a:t>
            </a:r>
            <a:r>
              <a:rPr sz="2400" spc="4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usaha)</a:t>
            </a:r>
            <a:endParaRPr sz="2400">
              <a:latin typeface="Arial"/>
              <a:cs typeface="Arial"/>
            </a:endParaRPr>
          </a:p>
          <a:p>
            <a:pPr marL="1745614" marR="20320" lvl="3" indent="-361315">
              <a:lnSpc>
                <a:spcPct val="70000"/>
              </a:lnSpc>
              <a:spcBef>
                <a:spcPts val="600"/>
              </a:spcBef>
              <a:buChar char="•"/>
              <a:tabLst>
                <a:tab pos="1745614" algn="l"/>
                <a:tab pos="1746250" algn="l"/>
              </a:tabLst>
            </a:pPr>
            <a:r>
              <a:rPr sz="2400" dirty="0">
                <a:latin typeface="Arial"/>
                <a:cs typeface="Arial"/>
              </a:rPr>
              <a:t>K/L/D </a:t>
            </a:r>
            <a:r>
              <a:rPr sz="2400" spc="-5" dirty="0">
                <a:latin typeface="Arial"/>
                <a:cs typeface="Arial"/>
              </a:rPr>
              <a:t>tetap harus mengupdate </a:t>
            </a:r>
            <a:r>
              <a:rPr sz="2400" dirty="0">
                <a:latin typeface="Arial"/>
                <a:cs typeface="Arial"/>
              </a:rPr>
              <a:t>status </a:t>
            </a:r>
            <a:r>
              <a:rPr sz="2400" spc="-5" dirty="0">
                <a:latin typeface="Arial"/>
                <a:cs typeface="Arial"/>
              </a:rPr>
              <a:t>pemenuhan komitmen  melalui webform</a:t>
            </a:r>
            <a:r>
              <a:rPr sz="2400" spc="4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OSS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031"/>
            <a:ext cx="12192000" cy="591185"/>
          </a:xfrm>
          <a:custGeom>
            <a:avLst/>
            <a:gdLst/>
            <a:ahLst/>
            <a:cxnLst/>
            <a:rect l="l" t="t" r="r" b="b"/>
            <a:pathLst>
              <a:path w="12192000" h="591185">
                <a:moveTo>
                  <a:pt x="0" y="590931"/>
                </a:moveTo>
                <a:lnTo>
                  <a:pt x="12192000" y="590931"/>
                </a:lnTo>
                <a:lnTo>
                  <a:pt x="12192000" y="0"/>
                </a:lnTo>
                <a:lnTo>
                  <a:pt x="0" y="0"/>
                </a:lnTo>
                <a:lnTo>
                  <a:pt x="0" y="590931"/>
                </a:lnTo>
                <a:close/>
              </a:path>
            </a:pathLst>
          </a:custGeom>
          <a:solidFill>
            <a:srgbClr val="767070">
              <a:alpha val="2313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739" y="0"/>
            <a:ext cx="119653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Mekanisme Integrasi ke K/L/D yang dimungkinkan</a:t>
            </a:r>
            <a:r>
              <a:rPr sz="3600" spc="114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(1/3)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171681" y="6427114"/>
            <a:ext cx="1028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7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031"/>
            <a:ext cx="12192000" cy="591185"/>
          </a:xfrm>
          <a:custGeom>
            <a:avLst/>
            <a:gdLst/>
            <a:ahLst/>
            <a:cxnLst/>
            <a:rect l="l" t="t" r="r" b="b"/>
            <a:pathLst>
              <a:path w="12192000" h="591185">
                <a:moveTo>
                  <a:pt x="0" y="590931"/>
                </a:moveTo>
                <a:lnTo>
                  <a:pt x="12192000" y="590931"/>
                </a:lnTo>
                <a:lnTo>
                  <a:pt x="12192000" y="0"/>
                </a:lnTo>
                <a:lnTo>
                  <a:pt x="0" y="0"/>
                </a:lnTo>
                <a:lnTo>
                  <a:pt x="0" y="590931"/>
                </a:lnTo>
                <a:close/>
              </a:path>
            </a:pathLst>
          </a:custGeom>
          <a:solidFill>
            <a:srgbClr val="767070">
              <a:alpha val="2313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739" y="0"/>
            <a:ext cx="74053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212A35"/>
                </a:solidFill>
              </a:rPr>
              <a:t>Mekanisme </a:t>
            </a:r>
            <a:r>
              <a:rPr sz="3600" dirty="0">
                <a:solidFill>
                  <a:srgbClr val="212A35"/>
                </a:solidFill>
              </a:rPr>
              <a:t>Integrasi </a:t>
            </a:r>
            <a:r>
              <a:rPr sz="3600" spc="-5" dirty="0">
                <a:solidFill>
                  <a:srgbClr val="212A35"/>
                </a:solidFill>
              </a:rPr>
              <a:t>fase </a:t>
            </a:r>
            <a:r>
              <a:rPr sz="3600" dirty="0">
                <a:solidFill>
                  <a:srgbClr val="212A35"/>
                </a:solidFill>
              </a:rPr>
              <a:t>1 -</a:t>
            </a:r>
            <a:r>
              <a:rPr sz="3600" spc="-80" dirty="0">
                <a:solidFill>
                  <a:srgbClr val="212A35"/>
                </a:solidFill>
              </a:rPr>
              <a:t> </a:t>
            </a:r>
            <a:r>
              <a:rPr sz="3600" dirty="0">
                <a:solidFill>
                  <a:srgbClr val="212A35"/>
                </a:solidFill>
              </a:rPr>
              <a:t>Hyperlink</a:t>
            </a:r>
            <a:endParaRPr sz="3600"/>
          </a:p>
        </p:txBody>
      </p:sp>
      <p:sp>
        <p:nvSpPr>
          <p:cNvPr id="5" name="object 5"/>
          <p:cNvSpPr/>
          <p:nvPr/>
        </p:nvSpPr>
        <p:spPr>
          <a:xfrm>
            <a:off x="1034031" y="1385948"/>
            <a:ext cx="896368" cy="8963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535559" y="1172620"/>
            <a:ext cx="1560440" cy="13333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133600" y="1659508"/>
            <a:ext cx="2105025" cy="76200"/>
          </a:xfrm>
          <a:custGeom>
            <a:avLst/>
            <a:gdLst/>
            <a:ahLst/>
            <a:cxnLst/>
            <a:rect l="l" t="t" r="r" b="b"/>
            <a:pathLst>
              <a:path w="2105025" h="76200">
                <a:moveTo>
                  <a:pt x="2028571" y="0"/>
                </a:moveTo>
                <a:lnTo>
                  <a:pt x="2028359" y="31788"/>
                </a:lnTo>
                <a:lnTo>
                  <a:pt x="2041144" y="31876"/>
                </a:lnTo>
                <a:lnTo>
                  <a:pt x="2041016" y="44576"/>
                </a:lnTo>
                <a:lnTo>
                  <a:pt x="2028273" y="44576"/>
                </a:lnTo>
                <a:lnTo>
                  <a:pt x="2028063" y="76200"/>
                </a:lnTo>
                <a:lnTo>
                  <a:pt x="2092377" y="44576"/>
                </a:lnTo>
                <a:lnTo>
                  <a:pt x="2041016" y="44576"/>
                </a:lnTo>
                <a:lnTo>
                  <a:pt x="2092556" y="44488"/>
                </a:lnTo>
                <a:lnTo>
                  <a:pt x="2104516" y="38607"/>
                </a:lnTo>
                <a:lnTo>
                  <a:pt x="2028571" y="0"/>
                </a:lnTo>
                <a:close/>
              </a:path>
              <a:path w="2105025" h="76200">
                <a:moveTo>
                  <a:pt x="2028359" y="31788"/>
                </a:moveTo>
                <a:lnTo>
                  <a:pt x="2028274" y="44488"/>
                </a:lnTo>
                <a:lnTo>
                  <a:pt x="2041016" y="44576"/>
                </a:lnTo>
                <a:lnTo>
                  <a:pt x="2041144" y="31876"/>
                </a:lnTo>
                <a:lnTo>
                  <a:pt x="2028359" y="31788"/>
                </a:lnTo>
                <a:close/>
              </a:path>
              <a:path w="2105025" h="76200">
                <a:moveTo>
                  <a:pt x="0" y="17779"/>
                </a:moveTo>
                <a:lnTo>
                  <a:pt x="0" y="30479"/>
                </a:lnTo>
                <a:lnTo>
                  <a:pt x="2028274" y="44488"/>
                </a:lnTo>
                <a:lnTo>
                  <a:pt x="2028359" y="31788"/>
                </a:lnTo>
                <a:lnTo>
                  <a:pt x="0" y="17779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133600" y="2037460"/>
            <a:ext cx="2105025" cy="76200"/>
          </a:xfrm>
          <a:custGeom>
            <a:avLst/>
            <a:gdLst/>
            <a:ahLst/>
            <a:cxnLst/>
            <a:rect l="l" t="t" r="r" b="b"/>
            <a:pathLst>
              <a:path w="2105025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2105025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2105025" h="76200">
                <a:moveTo>
                  <a:pt x="2104516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2104516" y="44450"/>
                </a:lnTo>
                <a:lnTo>
                  <a:pt x="2104516" y="3175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731381" y="5408053"/>
            <a:ext cx="872642" cy="11766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045356" y="1290610"/>
            <a:ext cx="1030561" cy="129866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025771" y="1857832"/>
            <a:ext cx="1358519" cy="84904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960453" y="2770253"/>
            <a:ext cx="1231635" cy="135230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384290" y="1529969"/>
            <a:ext cx="2193925" cy="76200"/>
          </a:xfrm>
          <a:custGeom>
            <a:avLst/>
            <a:gdLst/>
            <a:ahLst/>
            <a:cxnLst/>
            <a:rect l="l" t="t" r="r" b="b"/>
            <a:pathLst>
              <a:path w="2193925" h="76200">
                <a:moveTo>
                  <a:pt x="2181789" y="31750"/>
                </a:moveTo>
                <a:lnTo>
                  <a:pt x="2130043" y="31750"/>
                </a:lnTo>
                <a:lnTo>
                  <a:pt x="2130170" y="44450"/>
                </a:lnTo>
                <a:lnTo>
                  <a:pt x="2117513" y="44543"/>
                </a:lnTo>
                <a:lnTo>
                  <a:pt x="2117725" y="76200"/>
                </a:lnTo>
                <a:lnTo>
                  <a:pt x="2193670" y="37591"/>
                </a:lnTo>
                <a:lnTo>
                  <a:pt x="2181789" y="31750"/>
                </a:lnTo>
                <a:close/>
              </a:path>
              <a:path w="2193925" h="76200">
                <a:moveTo>
                  <a:pt x="2117429" y="31843"/>
                </a:moveTo>
                <a:lnTo>
                  <a:pt x="0" y="47497"/>
                </a:lnTo>
                <a:lnTo>
                  <a:pt x="0" y="60197"/>
                </a:lnTo>
                <a:lnTo>
                  <a:pt x="2117513" y="44543"/>
                </a:lnTo>
                <a:lnTo>
                  <a:pt x="2117429" y="31843"/>
                </a:lnTo>
                <a:close/>
              </a:path>
              <a:path w="2193925" h="76200">
                <a:moveTo>
                  <a:pt x="2130043" y="31750"/>
                </a:moveTo>
                <a:lnTo>
                  <a:pt x="2117429" y="31843"/>
                </a:lnTo>
                <a:lnTo>
                  <a:pt x="2117513" y="44543"/>
                </a:lnTo>
                <a:lnTo>
                  <a:pt x="2130170" y="44450"/>
                </a:lnTo>
                <a:lnTo>
                  <a:pt x="2130043" y="31750"/>
                </a:lnTo>
                <a:close/>
              </a:path>
              <a:path w="2193925" h="76200">
                <a:moveTo>
                  <a:pt x="2117216" y="0"/>
                </a:moveTo>
                <a:lnTo>
                  <a:pt x="2117429" y="31843"/>
                </a:lnTo>
                <a:lnTo>
                  <a:pt x="2181789" y="31750"/>
                </a:lnTo>
                <a:lnTo>
                  <a:pt x="2117216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384290" y="2022982"/>
            <a:ext cx="2212975" cy="76200"/>
          </a:xfrm>
          <a:custGeom>
            <a:avLst/>
            <a:gdLst/>
            <a:ahLst/>
            <a:cxnLst/>
            <a:rect l="l" t="t" r="r" b="b"/>
            <a:pathLst>
              <a:path w="2212975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2212975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2212975" h="76200">
                <a:moveTo>
                  <a:pt x="2212466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2212466" y="44450"/>
                </a:lnTo>
                <a:lnTo>
                  <a:pt x="2212466" y="3175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486525" y="2700654"/>
            <a:ext cx="2110740" cy="498475"/>
          </a:xfrm>
          <a:custGeom>
            <a:avLst/>
            <a:gdLst/>
            <a:ahLst/>
            <a:cxnLst/>
            <a:rect l="l" t="t" r="r" b="b"/>
            <a:pathLst>
              <a:path w="2110740" h="498475">
                <a:moveTo>
                  <a:pt x="2034494" y="467487"/>
                </a:moveTo>
                <a:lnTo>
                  <a:pt x="2027554" y="498475"/>
                </a:lnTo>
                <a:lnTo>
                  <a:pt x="2110231" y="478028"/>
                </a:lnTo>
                <a:lnTo>
                  <a:pt x="2100730" y="470281"/>
                </a:lnTo>
                <a:lnTo>
                  <a:pt x="2046985" y="470281"/>
                </a:lnTo>
                <a:lnTo>
                  <a:pt x="2034494" y="467487"/>
                </a:lnTo>
                <a:close/>
              </a:path>
              <a:path w="2110740" h="498475">
                <a:moveTo>
                  <a:pt x="2037248" y="455186"/>
                </a:moveTo>
                <a:lnTo>
                  <a:pt x="2034494" y="467487"/>
                </a:lnTo>
                <a:lnTo>
                  <a:pt x="2046985" y="470281"/>
                </a:lnTo>
                <a:lnTo>
                  <a:pt x="2049652" y="457962"/>
                </a:lnTo>
                <a:lnTo>
                  <a:pt x="2037248" y="455186"/>
                </a:lnTo>
                <a:close/>
              </a:path>
              <a:path w="2110740" h="498475">
                <a:moveTo>
                  <a:pt x="2044192" y="424180"/>
                </a:moveTo>
                <a:lnTo>
                  <a:pt x="2037248" y="455186"/>
                </a:lnTo>
                <a:lnTo>
                  <a:pt x="2049652" y="457962"/>
                </a:lnTo>
                <a:lnTo>
                  <a:pt x="2046985" y="470281"/>
                </a:lnTo>
                <a:lnTo>
                  <a:pt x="2100730" y="470281"/>
                </a:lnTo>
                <a:lnTo>
                  <a:pt x="2044192" y="424180"/>
                </a:lnTo>
                <a:close/>
              </a:path>
              <a:path w="2110740" h="498475">
                <a:moveTo>
                  <a:pt x="2794" y="0"/>
                </a:moveTo>
                <a:lnTo>
                  <a:pt x="0" y="12446"/>
                </a:lnTo>
                <a:lnTo>
                  <a:pt x="2034494" y="467487"/>
                </a:lnTo>
                <a:lnTo>
                  <a:pt x="2037248" y="455186"/>
                </a:lnTo>
                <a:lnTo>
                  <a:pt x="2794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384290" y="3030854"/>
            <a:ext cx="2195195" cy="504825"/>
          </a:xfrm>
          <a:custGeom>
            <a:avLst/>
            <a:gdLst/>
            <a:ahLst/>
            <a:cxnLst/>
            <a:rect l="l" t="t" r="r" b="b"/>
            <a:pathLst>
              <a:path w="2195195" h="504825">
                <a:moveTo>
                  <a:pt x="75785" y="31021"/>
                </a:moveTo>
                <a:lnTo>
                  <a:pt x="73073" y="43457"/>
                </a:lnTo>
                <a:lnTo>
                  <a:pt x="2192274" y="504444"/>
                </a:lnTo>
                <a:lnTo>
                  <a:pt x="2194941" y="491998"/>
                </a:lnTo>
                <a:lnTo>
                  <a:pt x="75785" y="31021"/>
                </a:lnTo>
                <a:close/>
              </a:path>
              <a:path w="2195195" h="504825">
                <a:moveTo>
                  <a:pt x="82550" y="0"/>
                </a:moveTo>
                <a:lnTo>
                  <a:pt x="0" y="21082"/>
                </a:lnTo>
                <a:lnTo>
                  <a:pt x="66294" y="74549"/>
                </a:lnTo>
                <a:lnTo>
                  <a:pt x="73073" y="43457"/>
                </a:lnTo>
                <a:lnTo>
                  <a:pt x="60706" y="40767"/>
                </a:lnTo>
                <a:lnTo>
                  <a:pt x="63373" y="28321"/>
                </a:lnTo>
                <a:lnTo>
                  <a:pt x="76374" y="28321"/>
                </a:lnTo>
                <a:lnTo>
                  <a:pt x="82550" y="0"/>
                </a:lnTo>
                <a:close/>
              </a:path>
              <a:path w="2195195" h="504825">
                <a:moveTo>
                  <a:pt x="63373" y="28321"/>
                </a:moveTo>
                <a:lnTo>
                  <a:pt x="60706" y="40767"/>
                </a:lnTo>
                <a:lnTo>
                  <a:pt x="73073" y="43457"/>
                </a:lnTo>
                <a:lnTo>
                  <a:pt x="75785" y="31021"/>
                </a:lnTo>
                <a:lnTo>
                  <a:pt x="63373" y="28321"/>
                </a:lnTo>
                <a:close/>
              </a:path>
              <a:path w="2195195" h="504825">
                <a:moveTo>
                  <a:pt x="76374" y="28321"/>
                </a:moveTo>
                <a:lnTo>
                  <a:pt x="63373" y="28321"/>
                </a:lnTo>
                <a:lnTo>
                  <a:pt x="75785" y="31021"/>
                </a:lnTo>
                <a:lnTo>
                  <a:pt x="76374" y="28321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956681" y="5113447"/>
            <a:ext cx="2338608" cy="146674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2415920" y="1445513"/>
            <a:ext cx="127444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1. </a:t>
            </a:r>
            <a:r>
              <a:rPr sz="1400" spc="-10" dirty="0">
                <a:latin typeface="Calibri"/>
                <a:cs typeface="Calibri"/>
              </a:rPr>
              <a:t>Pengajuan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OSS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408682" y="1815464"/>
            <a:ext cx="224853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4. </a:t>
            </a:r>
            <a:r>
              <a:rPr sz="1400" spc="-5" dirty="0">
                <a:latin typeface="Calibri"/>
                <a:cs typeface="Calibri"/>
              </a:rPr>
              <a:t>NIB, </a:t>
            </a:r>
            <a:r>
              <a:rPr sz="1400" spc="-15" dirty="0">
                <a:latin typeface="Calibri"/>
                <a:cs typeface="Calibri"/>
              </a:rPr>
              <a:t>IU, </a:t>
            </a:r>
            <a:r>
              <a:rPr sz="1400" spc="-5" dirty="0">
                <a:latin typeface="Calibri"/>
                <a:cs typeface="Calibri"/>
              </a:rPr>
              <a:t>Notifikasi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Komitmen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632829" y="1336294"/>
            <a:ext cx="148780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2. </a:t>
            </a:r>
            <a:r>
              <a:rPr sz="1400" spc="-10" dirty="0">
                <a:latin typeface="Calibri"/>
                <a:cs typeface="Calibri"/>
              </a:rPr>
              <a:t>Validasi Data</a:t>
            </a:r>
            <a:r>
              <a:rPr sz="1400" spc="25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OSS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65200" y="1596897"/>
            <a:ext cx="71945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10" dirty="0">
                <a:latin typeface="Calibri"/>
                <a:cs typeface="Calibri"/>
              </a:rPr>
              <a:t>Pemohon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806945" y="1786508"/>
            <a:ext cx="141605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3. </a:t>
            </a:r>
            <a:r>
              <a:rPr sz="1400" spc="-5" dirty="0">
                <a:latin typeface="Calibri"/>
                <a:cs typeface="Calibri"/>
              </a:rPr>
              <a:t>Hasil </a:t>
            </a:r>
            <a:r>
              <a:rPr sz="1400" spc="-10" dirty="0">
                <a:latin typeface="Calibri"/>
                <a:cs typeface="Calibri"/>
              </a:rPr>
              <a:t>Validasi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K/L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0247121" y="1409191"/>
            <a:ext cx="1178560" cy="8794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spc="-10" dirty="0">
                <a:latin typeface="Calibri"/>
                <a:cs typeface="Calibri"/>
              </a:rPr>
              <a:t>Dukcapil </a:t>
            </a:r>
            <a:r>
              <a:rPr sz="1400" dirty="0">
                <a:latin typeface="Calibri"/>
                <a:cs typeface="Calibri"/>
              </a:rPr>
              <a:t>– </a:t>
            </a:r>
            <a:r>
              <a:rPr sz="1400" spc="-5" dirty="0">
                <a:latin typeface="Calibri"/>
                <a:cs typeface="Calibri"/>
              </a:rPr>
              <a:t>NIK  DJP </a:t>
            </a:r>
            <a:r>
              <a:rPr sz="1400" dirty="0">
                <a:latin typeface="Calibri"/>
                <a:cs typeface="Calibri"/>
              </a:rPr>
              <a:t>– NPWP  AHU – </a:t>
            </a:r>
            <a:r>
              <a:rPr sz="1400" spc="-10" dirty="0">
                <a:latin typeface="Calibri"/>
                <a:cs typeface="Calibri"/>
              </a:rPr>
              <a:t>Akta PT  </a:t>
            </a:r>
            <a:r>
              <a:rPr sz="1400" spc="-15" dirty="0">
                <a:latin typeface="Calibri"/>
                <a:cs typeface="Calibri"/>
              </a:rPr>
              <a:t>ATR-BPN </a:t>
            </a:r>
            <a:r>
              <a:rPr sz="1400" dirty="0">
                <a:latin typeface="Calibri"/>
                <a:cs typeface="Calibri"/>
              </a:rPr>
              <a:t>-</a:t>
            </a:r>
            <a:r>
              <a:rPr sz="1400" spc="-1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RDTR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6708775" y="2519172"/>
            <a:ext cx="111223" cy="13169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884416" y="2556891"/>
            <a:ext cx="662431" cy="24803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587106" y="2709798"/>
            <a:ext cx="986176" cy="32410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727164" y="3207639"/>
            <a:ext cx="104927" cy="12687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896607" y="3240404"/>
            <a:ext cx="506355" cy="216789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456296" y="3362833"/>
            <a:ext cx="919120" cy="308863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701919" y="3146679"/>
            <a:ext cx="3024505" cy="1725930"/>
          </a:xfrm>
          <a:custGeom>
            <a:avLst/>
            <a:gdLst/>
            <a:ahLst/>
            <a:cxnLst/>
            <a:rect l="l" t="t" r="r" b="b"/>
            <a:pathLst>
              <a:path w="3024504" h="1725929">
                <a:moveTo>
                  <a:pt x="2955014" y="1693717"/>
                </a:moveTo>
                <a:lnTo>
                  <a:pt x="2939287" y="1721358"/>
                </a:lnTo>
                <a:lnTo>
                  <a:pt x="3024378" y="1725930"/>
                </a:lnTo>
                <a:lnTo>
                  <a:pt x="3007059" y="1700022"/>
                </a:lnTo>
                <a:lnTo>
                  <a:pt x="2966084" y="1700022"/>
                </a:lnTo>
                <a:lnTo>
                  <a:pt x="2955014" y="1693717"/>
                </a:lnTo>
                <a:close/>
              </a:path>
              <a:path w="3024504" h="1725929">
                <a:moveTo>
                  <a:pt x="2961285" y="1682696"/>
                </a:moveTo>
                <a:lnTo>
                  <a:pt x="2955014" y="1693717"/>
                </a:lnTo>
                <a:lnTo>
                  <a:pt x="2966084" y="1700022"/>
                </a:lnTo>
                <a:lnTo>
                  <a:pt x="2972307" y="1688973"/>
                </a:lnTo>
                <a:lnTo>
                  <a:pt x="2961285" y="1682696"/>
                </a:lnTo>
                <a:close/>
              </a:path>
              <a:path w="3024504" h="1725929">
                <a:moveTo>
                  <a:pt x="2977006" y="1655064"/>
                </a:moveTo>
                <a:lnTo>
                  <a:pt x="2961285" y="1682696"/>
                </a:lnTo>
                <a:lnTo>
                  <a:pt x="2972307" y="1688973"/>
                </a:lnTo>
                <a:lnTo>
                  <a:pt x="2966084" y="1700022"/>
                </a:lnTo>
                <a:lnTo>
                  <a:pt x="3007059" y="1700022"/>
                </a:lnTo>
                <a:lnTo>
                  <a:pt x="2977006" y="1655064"/>
                </a:lnTo>
                <a:close/>
              </a:path>
              <a:path w="3024504" h="1725929">
                <a:moveTo>
                  <a:pt x="6222" y="0"/>
                </a:moveTo>
                <a:lnTo>
                  <a:pt x="0" y="11049"/>
                </a:lnTo>
                <a:lnTo>
                  <a:pt x="2955014" y="1693717"/>
                </a:lnTo>
                <a:lnTo>
                  <a:pt x="2961285" y="1682696"/>
                </a:lnTo>
                <a:lnTo>
                  <a:pt x="6222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253354" y="3204210"/>
            <a:ext cx="3096260" cy="1973580"/>
          </a:xfrm>
          <a:custGeom>
            <a:avLst/>
            <a:gdLst/>
            <a:ahLst/>
            <a:cxnLst/>
            <a:rect l="l" t="t" r="r" b="b"/>
            <a:pathLst>
              <a:path w="3096259" h="1973579">
                <a:moveTo>
                  <a:pt x="67661" y="35552"/>
                </a:moveTo>
                <a:lnTo>
                  <a:pt x="60888" y="46194"/>
                </a:lnTo>
                <a:lnTo>
                  <a:pt x="3089275" y="1973452"/>
                </a:lnTo>
                <a:lnTo>
                  <a:pt x="3096133" y="1962784"/>
                </a:lnTo>
                <a:lnTo>
                  <a:pt x="67661" y="35552"/>
                </a:lnTo>
                <a:close/>
              </a:path>
              <a:path w="3096259" h="1973579">
                <a:moveTo>
                  <a:pt x="0" y="0"/>
                </a:moveTo>
                <a:lnTo>
                  <a:pt x="43815" y="73025"/>
                </a:lnTo>
                <a:lnTo>
                  <a:pt x="60888" y="46194"/>
                </a:lnTo>
                <a:lnTo>
                  <a:pt x="50165" y="39369"/>
                </a:lnTo>
                <a:lnTo>
                  <a:pt x="56896" y="28701"/>
                </a:lnTo>
                <a:lnTo>
                  <a:pt x="72020" y="28701"/>
                </a:lnTo>
                <a:lnTo>
                  <a:pt x="84709" y="8762"/>
                </a:lnTo>
                <a:lnTo>
                  <a:pt x="0" y="0"/>
                </a:lnTo>
                <a:close/>
              </a:path>
              <a:path w="3096259" h="1973579">
                <a:moveTo>
                  <a:pt x="56896" y="28701"/>
                </a:moveTo>
                <a:lnTo>
                  <a:pt x="50165" y="39369"/>
                </a:lnTo>
                <a:lnTo>
                  <a:pt x="60888" y="46194"/>
                </a:lnTo>
                <a:lnTo>
                  <a:pt x="67661" y="35552"/>
                </a:lnTo>
                <a:lnTo>
                  <a:pt x="56896" y="28701"/>
                </a:lnTo>
                <a:close/>
              </a:path>
              <a:path w="3096259" h="1973579">
                <a:moveTo>
                  <a:pt x="72020" y="28701"/>
                </a:moveTo>
                <a:lnTo>
                  <a:pt x="56896" y="28701"/>
                </a:lnTo>
                <a:lnTo>
                  <a:pt x="67661" y="35552"/>
                </a:lnTo>
                <a:lnTo>
                  <a:pt x="72020" y="28701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5086858" y="2766441"/>
            <a:ext cx="102616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15" dirty="0">
                <a:latin typeface="Calibri"/>
                <a:cs typeface="Calibri"/>
              </a:rPr>
              <a:t>Webform</a:t>
            </a:r>
            <a:r>
              <a:rPr sz="1400" spc="-9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OSS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0385297" y="2745486"/>
            <a:ext cx="1665605" cy="13068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5" dirty="0">
                <a:latin typeface="Calibri"/>
                <a:cs typeface="Calibri"/>
              </a:rPr>
              <a:t>KemenPUPR </a:t>
            </a:r>
            <a:r>
              <a:rPr sz="1400" dirty="0">
                <a:latin typeface="Calibri"/>
                <a:cs typeface="Calibri"/>
              </a:rPr>
              <a:t>–</a:t>
            </a:r>
            <a:r>
              <a:rPr sz="1400" spc="-6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IMB,SLF</a:t>
            </a:r>
            <a:endParaRPr sz="1400">
              <a:latin typeface="Calibri"/>
              <a:cs typeface="Calibri"/>
            </a:endParaRPr>
          </a:p>
          <a:p>
            <a:pPr marL="12700" marR="414020">
              <a:lnSpc>
                <a:spcPct val="100000"/>
              </a:lnSpc>
            </a:pPr>
            <a:r>
              <a:rPr sz="1400" spc="-15" dirty="0">
                <a:latin typeface="Calibri"/>
                <a:cs typeface="Calibri"/>
              </a:rPr>
              <a:t>ATR-BPN </a:t>
            </a:r>
            <a:r>
              <a:rPr sz="1400" dirty="0">
                <a:latin typeface="Calibri"/>
                <a:cs typeface="Calibri"/>
              </a:rPr>
              <a:t>-</a:t>
            </a:r>
            <a:r>
              <a:rPr sz="1400" spc="-9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Pertek  </a:t>
            </a:r>
            <a:r>
              <a:rPr sz="1400" spc="-35" dirty="0">
                <a:latin typeface="Calibri"/>
                <a:cs typeface="Calibri"/>
              </a:rPr>
              <a:t>INSW,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BC</a:t>
            </a:r>
            <a:endParaRPr sz="1400">
              <a:latin typeface="Calibri"/>
              <a:cs typeface="Calibri"/>
            </a:endParaRPr>
          </a:p>
          <a:p>
            <a:pPr marL="12700" marR="51435">
              <a:lnSpc>
                <a:spcPct val="100000"/>
              </a:lnSpc>
            </a:pPr>
            <a:r>
              <a:rPr sz="1400" spc="-5" dirty="0">
                <a:latin typeface="Calibri"/>
                <a:cs typeface="Calibri"/>
              </a:rPr>
              <a:t>Kemendag </a:t>
            </a:r>
            <a:r>
              <a:rPr sz="1400" dirty="0">
                <a:latin typeface="Calibri"/>
                <a:cs typeface="Calibri"/>
              </a:rPr>
              <a:t>– </a:t>
            </a:r>
            <a:r>
              <a:rPr sz="1400" spc="-5" dirty="0">
                <a:latin typeface="Calibri"/>
                <a:cs typeface="Calibri"/>
              </a:rPr>
              <a:t>API,</a:t>
            </a:r>
            <a:r>
              <a:rPr sz="1400" spc="-6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SIPO  </a:t>
            </a:r>
            <a:r>
              <a:rPr sz="1400" spc="-10" dirty="0">
                <a:latin typeface="Calibri"/>
                <a:cs typeface="Calibri"/>
              </a:rPr>
              <a:t>Kemenkes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spc="-5" dirty="0">
                <a:latin typeface="Calibri"/>
                <a:cs typeface="Calibri"/>
              </a:rPr>
              <a:t>BPOM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522591" y="3780535"/>
            <a:ext cx="1353820" cy="666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alibri"/>
                <a:cs typeface="Calibri"/>
              </a:rPr>
              <a:t>7. </a:t>
            </a:r>
            <a:r>
              <a:rPr sz="1400" spc="-5" dirty="0">
                <a:latin typeface="Calibri"/>
                <a:cs typeface="Calibri"/>
              </a:rPr>
              <a:t>Notif</a:t>
            </a:r>
            <a:r>
              <a:rPr sz="1400" spc="-1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Komitmen  </a:t>
            </a:r>
            <a:r>
              <a:rPr sz="1400" spc="-10" dirty="0">
                <a:latin typeface="Calibri"/>
                <a:cs typeface="Calibri"/>
              </a:rPr>
              <a:t>Kewenangan  Daerah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677661" y="3863085"/>
            <a:ext cx="890905" cy="666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alibri"/>
                <a:cs typeface="Calibri"/>
              </a:rPr>
              <a:t>8. </a:t>
            </a:r>
            <a:r>
              <a:rPr sz="1400" spc="-5" dirty="0">
                <a:latin typeface="Calibri"/>
                <a:cs typeface="Calibri"/>
              </a:rPr>
              <a:t>Hasil  </a:t>
            </a:r>
            <a:r>
              <a:rPr sz="1400" spc="-30" dirty="0">
                <a:latin typeface="Calibri"/>
                <a:cs typeface="Calibri"/>
              </a:rPr>
              <a:t>P</a:t>
            </a:r>
            <a:r>
              <a:rPr sz="1400" dirty="0">
                <a:latin typeface="Calibri"/>
                <a:cs typeface="Calibri"/>
              </a:rPr>
              <a:t>e</a:t>
            </a:r>
            <a:r>
              <a:rPr sz="1400" spc="-10" dirty="0">
                <a:latin typeface="Calibri"/>
                <a:cs typeface="Calibri"/>
              </a:rPr>
              <a:t>m</a:t>
            </a:r>
            <a:r>
              <a:rPr sz="1400" dirty="0">
                <a:latin typeface="Calibri"/>
                <a:cs typeface="Calibri"/>
              </a:rPr>
              <a:t>e</a:t>
            </a:r>
            <a:r>
              <a:rPr sz="1400" spc="-10" dirty="0">
                <a:latin typeface="Calibri"/>
                <a:cs typeface="Calibri"/>
              </a:rPr>
              <a:t>nuh</a:t>
            </a:r>
            <a:r>
              <a:rPr sz="1400" dirty="0">
                <a:latin typeface="Calibri"/>
                <a:cs typeface="Calibri"/>
              </a:rPr>
              <a:t>an  </a:t>
            </a:r>
            <a:r>
              <a:rPr sz="1400" spc="-5" dirty="0">
                <a:latin typeface="Calibri"/>
                <a:cs typeface="Calibri"/>
              </a:rPr>
              <a:t>Komitmen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1084454" y="2607436"/>
            <a:ext cx="5488940" cy="3826510"/>
          </a:xfrm>
          <a:custGeom>
            <a:avLst/>
            <a:gdLst/>
            <a:ahLst/>
            <a:cxnLst/>
            <a:rect l="l" t="t" r="r" b="b"/>
            <a:pathLst>
              <a:path w="5488940" h="3826510">
                <a:moveTo>
                  <a:pt x="129034" y="75002"/>
                </a:moveTo>
                <a:lnTo>
                  <a:pt x="106144" y="267080"/>
                </a:lnTo>
                <a:lnTo>
                  <a:pt x="75753" y="533653"/>
                </a:lnTo>
                <a:lnTo>
                  <a:pt x="48410" y="797940"/>
                </a:lnTo>
                <a:lnTo>
                  <a:pt x="36404" y="930021"/>
                </a:lnTo>
                <a:lnTo>
                  <a:pt x="25758" y="1059688"/>
                </a:lnTo>
                <a:lnTo>
                  <a:pt x="16731" y="1188212"/>
                </a:lnTo>
                <a:lnTo>
                  <a:pt x="9407" y="1315465"/>
                </a:lnTo>
                <a:lnTo>
                  <a:pt x="4087" y="1441195"/>
                </a:lnTo>
                <a:lnTo>
                  <a:pt x="860" y="1565275"/>
                </a:lnTo>
                <a:lnTo>
                  <a:pt x="0" y="1687576"/>
                </a:lnTo>
                <a:lnTo>
                  <a:pt x="1623" y="1808099"/>
                </a:lnTo>
                <a:lnTo>
                  <a:pt x="6005" y="1926589"/>
                </a:lnTo>
                <a:lnTo>
                  <a:pt x="13257" y="2042921"/>
                </a:lnTo>
                <a:lnTo>
                  <a:pt x="23658" y="2156841"/>
                </a:lnTo>
                <a:lnTo>
                  <a:pt x="37399" y="2268220"/>
                </a:lnTo>
                <a:lnTo>
                  <a:pt x="54671" y="2377059"/>
                </a:lnTo>
                <a:lnTo>
                  <a:pt x="75575" y="2482977"/>
                </a:lnTo>
                <a:lnTo>
                  <a:pt x="100417" y="2586101"/>
                </a:lnTo>
                <a:lnTo>
                  <a:pt x="129449" y="2686050"/>
                </a:lnTo>
                <a:lnTo>
                  <a:pt x="162697" y="2782697"/>
                </a:lnTo>
                <a:lnTo>
                  <a:pt x="200404" y="2876041"/>
                </a:lnTo>
                <a:lnTo>
                  <a:pt x="242949" y="2965831"/>
                </a:lnTo>
                <a:lnTo>
                  <a:pt x="290193" y="3051848"/>
                </a:lnTo>
                <a:lnTo>
                  <a:pt x="342644" y="3134017"/>
                </a:lnTo>
                <a:lnTo>
                  <a:pt x="400429" y="3212198"/>
                </a:lnTo>
                <a:lnTo>
                  <a:pt x="463675" y="3286163"/>
                </a:lnTo>
                <a:lnTo>
                  <a:pt x="532509" y="3355936"/>
                </a:lnTo>
                <a:lnTo>
                  <a:pt x="607185" y="3421075"/>
                </a:lnTo>
                <a:lnTo>
                  <a:pt x="646936" y="3452012"/>
                </a:lnTo>
                <a:lnTo>
                  <a:pt x="688084" y="3481704"/>
                </a:lnTo>
                <a:lnTo>
                  <a:pt x="731772" y="3510076"/>
                </a:lnTo>
                <a:lnTo>
                  <a:pt x="778635" y="3537013"/>
                </a:lnTo>
                <a:lnTo>
                  <a:pt x="828546" y="3562489"/>
                </a:lnTo>
                <a:lnTo>
                  <a:pt x="881632" y="3586505"/>
                </a:lnTo>
                <a:lnTo>
                  <a:pt x="937385" y="3609174"/>
                </a:lnTo>
                <a:lnTo>
                  <a:pt x="995932" y="3630396"/>
                </a:lnTo>
                <a:lnTo>
                  <a:pt x="1057019" y="3650361"/>
                </a:lnTo>
                <a:lnTo>
                  <a:pt x="1120900" y="3669080"/>
                </a:lnTo>
                <a:lnTo>
                  <a:pt x="1187067" y="3686454"/>
                </a:lnTo>
                <a:lnTo>
                  <a:pt x="1255647" y="3702685"/>
                </a:lnTo>
                <a:lnTo>
                  <a:pt x="1326386" y="3717772"/>
                </a:lnTo>
                <a:lnTo>
                  <a:pt x="1399284" y="3731602"/>
                </a:lnTo>
                <a:lnTo>
                  <a:pt x="1474214" y="3744379"/>
                </a:lnTo>
                <a:lnTo>
                  <a:pt x="1550922" y="3756113"/>
                </a:lnTo>
                <a:lnTo>
                  <a:pt x="1629662" y="3766794"/>
                </a:lnTo>
                <a:lnTo>
                  <a:pt x="1710053" y="3776433"/>
                </a:lnTo>
                <a:lnTo>
                  <a:pt x="1791968" y="3785196"/>
                </a:lnTo>
                <a:lnTo>
                  <a:pt x="1875407" y="3792931"/>
                </a:lnTo>
                <a:lnTo>
                  <a:pt x="2046349" y="3805796"/>
                </a:lnTo>
                <a:lnTo>
                  <a:pt x="2221990" y="3815232"/>
                </a:lnTo>
                <a:lnTo>
                  <a:pt x="2401568" y="3821620"/>
                </a:lnTo>
                <a:lnTo>
                  <a:pt x="2584067" y="3825240"/>
                </a:lnTo>
                <a:lnTo>
                  <a:pt x="2768598" y="3826281"/>
                </a:lnTo>
                <a:lnTo>
                  <a:pt x="2954653" y="3825049"/>
                </a:lnTo>
                <a:lnTo>
                  <a:pt x="3327017" y="3816858"/>
                </a:lnTo>
                <a:lnTo>
                  <a:pt x="3420432" y="3813581"/>
                </a:lnTo>
                <a:lnTo>
                  <a:pt x="2768598" y="3813581"/>
                </a:lnTo>
                <a:lnTo>
                  <a:pt x="2584194" y="3812540"/>
                </a:lnTo>
                <a:lnTo>
                  <a:pt x="2401822" y="3808920"/>
                </a:lnTo>
                <a:lnTo>
                  <a:pt x="2222498" y="3802545"/>
                </a:lnTo>
                <a:lnTo>
                  <a:pt x="2047111" y="3793121"/>
                </a:lnTo>
                <a:lnTo>
                  <a:pt x="1876592" y="3780281"/>
                </a:lnTo>
                <a:lnTo>
                  <a:pt x="1793119" y="3772560"/>
                </a:lnTo>
                <a:lnTo>
                  <a:pt x="1711450" y="3763810"/>
                </a:lnTo>
                <a:lnTo>
                  <a:pt x="1631219" y="3754196"/>
                </a:lnTo>
                <a:lnTo>
                  <a:pt x="1552744" y="3743540"/>
                </a:lnTo>
                <a:lnTo>
                  <a:pt x="1476171" y="3731844"/>
                </a:lnTo>
                <a:lnTo>
                  <a:pt x="1401592" y="3719118"/>
                </a:lnTo>
                <a:lnTo>
                  <a:pt x="1328807" y="3705301"/>
                </a:lnTo>
                <a:lnTo>
                  <a:pt x="1258493" y="3690315"/>
                </a:lnTo>
                <a:lnTo>
                  <a:pt x="1190276" y="3674160"/>
                </a:lnTo>
                <a:lnTo>
                  <a:pt x="1124395" y="3656876"/>
                </a:lnTo>
                <a:lnTo>
                  <a:pt x="1060702" y="3638207"/>
                </a:lnTo>
                <a:lnTo>
                  <a:pt x="1000190" y="3618420"/>
                </a:lnTo>
                <a:lnTo>
                  <a:pt x="942075" y="3597363"/>
                </a:lnTo>
                <a:lnTo>
                  <a:pt x="886458" y="3574783"/>
                </a:lnTo>
                <a:lnTo>
                  <a:pt x="834188" y="3551110"/>
                </a:lnTo>
                <a:lnTo>
                  <a:pt x="784614" y="3525774"/>
                </a:lnTo>
                <a:lnTo>
                  <a:pt x="738558" y="3499332"/>
                </a:lnTo>
                <a:lnTo>
                  <a:pt x="695077" y="3471138"/>
                </a:lnTo>
                <a:lnTo>
                  <a:pt x="654429" y="3441788"/>
                </a:lnTo>
                <a:lnTo>
                  <a:pt x="615463" y="3411385"/>
                </a:lnTo>
                <a:lnTo>
                  <a:pt x="541018" y="3346526"/>
                </a:lnTo>
                <a:lnTo>
                  <a:pt x="473145" y="3277743"/>
                </a:lnTo>
                <a:lnTo>
                  <a:pt x="410511" y="3204464"/>
                </a:lnTo>
                <a:lnTo>
                  <a:pt x="353058" y="3126651"/>
                </a:lnTo>
                <a:lnTo>
                  <a:pt x="301342" y="3045536"/>
                </a:lnTo>
                <a:lnTo>
                  <a:pt x="254131" y="2959862"/>
                </a:lnTo>
                <a:lnTo>
                  <a:pt x="211961" y="2870835"/>
                </a:lnTo>
                <a:lnTo>
                  <a:pt x="212112" y="2870835"/>
                </a:lnTo>
                <a:lnTo>
                  <a:pt x="174650" y="2778379"/>
                </a:lnTo>
                <a:lnTo>
                  <a:pt x="141601" y="2682366"/>
                </a:lnTo>
                <a:lnTo>
                  <a:pt x="112721" y="2582926"/>
                </a:lnTo>
                <a:lnTo>
                  <a:pt x="88019" y="2480437"/>
                </a:lnTo>
                <a:lnTo>
                  <a:pt x="67180" y="2374900"/>
                </a:lnTo>
                <a:lnTo>
                  <a:pt x="50000" y="2266569"/>
                </a:lnTo>
                <a:lnTo>
                  <a:pt x="36271" y="2155317"/>
                </a:lnTo>
                <a:lnTo>
                  <a:pt x="25915" y="2041779"/>
                </a:lnTo>
                <a:lnTo>
                  <a:pt x="18683" y="1925827"/>
                </a:lnTo>
                <a:lnTo>
                  <a:pt x="14307" y="1807590"/>
                </a:lnTo>
                <a:lnTo>
                  <a:pt x="12699" y="1687449"/>
                </a:lnTo>
                <a:lnTo>
                  <a:pt x="13555" y="1565020"/>
                </a:lnTo>
                <a:lnTo>
                  <a:pt x="16809" y="1440688"/>
                </a:lnTo>
                <a:lnTo>
                  <a:pt x="22158" y="1314831"/>
                </a:lnTo>
                <a:lnTo>
                  <a:pt x="29503" y="1187450"/>
                </a:lnTo>
                <a:lnTo>
                  <a:pt x="38575" y="1058671"/>
                </a:lnTo>
                <a:lnTo>
                  <a:pt x="49149" y="930021"/>
                </a:lnTo>
                <a:lnTo>
                  <a:pt x="61059" y="799211"/>
                </a:lnTo>
                <a:lnTo>
                  <a:pt x="88390" y="535051"/>
                </a:lnTo>
                <a:lnTo>
                  <a:pt x="118768" y="268477"/>
                </a:lnTo>
                <a:lnTo>
                  <a:pt x="141647" y="76506"/>
                </a:lnTo>
                <a:lnTo>
                  <a:pt x="129034" y="75002"/>
                </a:lnTo>
                <a:close/>
              </a:path>
              <a:path w="5488940" h="3826510">
                <a:moveTo>
                  <a:pt x="5410960" y="3701376"/>
                </a:moveTo>
                <a:lnTo>
                  <a:pt x="5367018" y="3701669"/>
                </a:lnTo>
                <a:lnTo>
                  <a:pt x="5319901" y="3702621"/>
                </a:lnTo>
                <a:lnTo>
                  <a:pt x="5216650" y="3705860"/>
                </a:lnTo>
                <a:lnTo>
                  <a:pt x="5038356" y="3714077"/>
                </a:lnTo>
                <a:lnTo>
                  <a:pt x="4041534" y="3772566"/>
                </a:lnTo>
                <a:lnTo>
                  <a:pt x="3873371" y="3781399"/>
                </a:lnTo>
                <a:lnTo>
                  <a:pt x="3326509" y="3804158"/>
                </a:lnTo>
                <a:lnTo>
                  <a:pt x="2954399" y="3812349"/>
                </a:lnTo>
                <a:lnTo>
                  <a:pt x="2768598" y="3813581"/>
                </a:lnTo>
                <a:lnTo>
                  <a:pt x="3420432" y="3813581"/>
                </a:lnTo>
                <a:lnTo>
                  <a:pt x="4049901" y="3784841"/>
                </a:lnTo>
                <a:lnTo>
                  <a:pt x="4265104" y="3772560"/>
                </a:lnTo>
                <a:lnTo>
                  <a:pt x="5102477" y="3723601"/>
                </a:lnTo>
                <a:lnTo>
                  <a:pt x="5217158" y="3718547"/>
                </a:lnTo>
                <a:lnTo>
                  <a:pt x="5320282" y="3715321"/>
                </a:lnTo>
                <a:lnTo>
                  <a:pt x="5367272" y="3714369"/>
                </a:lnTo>
                <a:lnTo>
                  <a:pt x="5411034" y="3714077"/>
                </a:lnTo>
                <a:lnTo>
                  <a:pt x="5488585" y="3714076"/>
                </a:lnTo>
                <a:lnTo>
                  <a:pt x="5488938" y="3702329"/>
                </a:lnTo>
                <a:lnTo>
                  <a:pt x="5451727" y="3701567"/>
                </a:lnTo>
                <a:lnTo>
                  <a:pt x="5410960" y="3701376"/>
                </a:lnTo>
                <a:close/>
              </a:path>
              <a:path w="5488940" h="3826510">
                <a:moveTo>
                  <a:pt x="1876423" y="3780269"/>
                </a:moveTo>
                <a:lnTo>
                  <a:pt x="1876550" y="3780281"/>
                </a:lnTo>
                <a:lnTo>
                  <a:pt x="1876423" y="3780269"/>
                </a:lnTo>
                <a:close/>
              </a:path>
              <a:path w="5488940" h="3826510">
                <a:moveTo>
                  <a:pt x="1793173" y="3772566"/>
                </a:moveTo>
                <a:close/>
              </a:path>
              <a:path w="5488940" h="3826510">
                <a:moveTo>
                  <a:pt x="1793119" y="3772560"/>
                </a:moveTo>
                <a:close/>
              </a:path>
              <a:path w="5488940" h="3826510">
                <a:moveTo>
                  <a:pt x="1631219" y="3754196"/>
                </a:moveTo>
                <a:close/>
              </a:path>
              <a:path w="5488940" h="3826510">
                <a:moveTo>
                  <a:pt x="1552744" y="3743540"/>
                </a:moveTo>
                <a:close/>
              </a:path>
              <a:path w="5488940" h="3826510">
                <a:moveTo>
                  <a:pt x="1476171" y="3731844"/>
                </a:moveTo>
                <a:close/>
              </a:path>
              <a:path w="5488940" h="3826510">
                <a:moveTo>
                  <a:pt x="1401443" y="3719093"/>
                </a:moveTo>
                <a:lnTo>
                  <a:pt x="1401592" y="3719118"/>
                </a:lnTo>
                <a:lnTo>
                  <a:pt x="1401443" y="3719093"/>
                </a:lnTo>
                <a:close/>
              </a:path>
              <a:path w="5488940" h="3826510">
                <a:moveTo>
                  <a:pt x="5488585" y="3714076"/>
                </a:moveTo>
                <a:lnTo>
                  <a:pt x="5411034" y="3714077"/>
                </a:lnTo>
                <a:lnTo>
                  <a:pt x="5451600" y="3714267"/>
                </a:lnTo>
                <a:lnTo>
                  <a:pt x="5488557" y="3715029"/>
                </a:lnTo>
                <a:lnTo>
                  <a:pt x="5488585" y="3714076"/>
                </a:lnTo>
                <a:close/>
              </a:path>
              <a:path w="5488940" h="3826510">
                <a:moveTo>
                  <a:pt x="1328871" y="3705314"/>
                </a:moveTo>
                <a:close/>
              </a:path>
              <a:path w="5488940" h="3826510">
                <a:moveTo>
                  <a:pt x="1328807" y="3705301"/>
                </a:moveTo>
                <a:close/>
              </a:path>
              <a:path w="5488940" h="3826510">
                <a:moveTo>
                  <a:pt x="1258314" y="3690277"/>
                </a:moveTo>
                <a:lnTo>
                  <a:pt x="1258493" y="3690315"/>
                </a:lnTo>
                <a:lnTo>
                  <a:pt x="1258314" y="3690277"/>
                </a:lnTo>
                <a:close/>
              </a:path>
              <a:path w="5488940" h="3826510">
                <a:moveTo>
                  <a:pt x="1190115" y="3674122"/>
                </a:moveTo>
                <a:lnTo>
                  <a:pt x="1190242" y="3674160"/>
                </a:lnTo>
                <a:lnTo>
                  <a:pt x="1190115" y="3674122"/>
                </a:lnTo>
                <a:close/>
              </a:path>
              <a:path w="5488940" h="3826510">
                <a:moveTo>
                  <a:pt x="1124202" y="3656825"/>
                </a:moveTo>
                <a:lnTo>
                  <a:pt x="1124395" y="3656876"/>
                </a:lnTo>
                <a:lnTo>
                  <a:pt x="1124202" y="3656825"/>
                </a:lnTo>
                <a:close/>
              </a:path>
              <a:path w="5488940" h="3826510">
                <a:moveTo>
                  <a:pt x="1060800" y="3638207"/>
                </a:moveTo>
                <a:lnTo>
                  <a:pt x="1060956" y="3638257"/>
                </a:lnTo>
                <a:lnTo>
                  <a:pt x="1060800" y="3638207"/>
                </a:lnTo>
                <a:close/>
              </a:path>
              <a:path w="5488940" h="3826510">
                <a:moveTo>
                  <a:pt x="999996" y="3618356"/>
                </a:moveTo>
                <a:lnTo>
                  <a:pt x="1000190" y="3618420"/>
                </a:lnTo>
                <a:lnTo>
                  <a:pt x="999996" y="3618356"/>
                </a:lnTo>
                <a:close/>
              </a:path>
              <a:path w="5488940" h="3826510">
                <a:moveTo>
                  <a:pt x="941830" y="3597275"/>
                </a:moveTo>
                <a:lnTo>
                  <a:pt x="942075" y="3597363"/>
                </a:lnTo>
                <a:lnTo>
                  <a:pt x="941830" y="3597275"/>
                </a:lnTo>
                <a:close/>
              </a:path>
              <a:path w="5488940" h="3826510">
                <a:moveTo>
                  <a:pt x="886487" y="3574783"/>
                </a:moveTo>
                <a:lnTo>
                  <a:pt x="886712" y="3574884"/>
                </a:lnTo>
                <a:lnTo>
                  <a:pt x="886487" y="3574783"/>
                </a:lnTo>
                <a:close/>
              </a:path>
              <a:path w="5488940" h="3826510">
                <a:moveTo>
                  <a:pt x="833880" y="3550970"/>
                </a:moveTo>
                <a:lnTo>
                  <a:pt x="834134" y="3551110"/>
                </a:lnTo>
                <a:lnTo>
                  <a:pt x="833880" y="3550970"/>
                </a:lnTo>
                <a:close/>
              </a:path>
              <a:path w="5488940" h="3826510">
                <a:moveTo>
                  <a:pt x="784702" y="3525824"/>
                </a:moveTo>
                <a:lnTo>
                  <a:pt x="784858" y="3525913"/>
                </a:lnTo>
                <a:lnTo>
                  <a:pt x="784702" y="3525824"/>
                </a:lnTo>
                <a:close/>
              </a:path>
              <a:path w="5488940" h="3826510">
                <a:moveTo>
                  <a:pt x="784614" y="3525774"/>
                </a:moveTo>
                <a:close/>
              </a:path>
              <a:path w="5488940" h="3826510">
                <a:moveTo>
                  <a:pt x="738249" y="3499154"/>
                </a:moveTo>
                <a:lnTo>
                  <a:pt x="738503" y="3499332"/>
                </a:lnTo>
                <a:lnTo>
                  <a:pt x="738249" y="3499154"/>
                </a:lnTo>
                <a:close/>
              </a:path>
              <a:path w="5488940" h="3826510">
                <a:moveTo>
                  <a:pt x="695146" y="3471188"/>
                </a:moveTo>
                <a:lnTo>
                  <a:pt x="695323" y="3471316"/>
                </a:lnTo>
                <a:lnTo>
                  <a:pt x="695146" y="3471188"/>
                </a:lnTo>
                <a:close/>
              </a:path>
              <a:path w="5488940" h="3826510">
                <a:moveTo>
                  <a:pt x="695077" y="3471138"/>
                </a:moveTo>
                <a:close/>
              </a:path>
              <a:path w="5488940" h="3826510">
                <a:moveTo>
                  <a:pt x="654503" y="3441788"/>
                </a:moveTo>
                <a:lnTo>
                  <a:pt x="654683" y="3441928"/>
                </a:lnTo>
                <a:lnTo>
                  <a:pt x="654503" y="3441788"/>
                </a:lnTo>
                <a:close/>
              </a:path>
              <a:path w="5488940" h="3826510">
                <a:moveTo>
                  <a:pt x="615245" y="3411215"/>
                </a:moveTo>
                <a:lnTo>
                  <a:pt x="615440" y="3411385"/>
                </a:lnTo>
                <a:lnTo>
                  <a:pt x="615245" y="3411215"/>
                </a:lnTo>
                <a:close/>
              </a:path>
              <a:path w="5488940" h="3826510">
                <a:moveTo>
                  <a:pt x="615192" y="3411169"/>
                </a:moveTo>
                <a:close/>
              </a:path>
              <a:path w="5488940" h="3826510">
                <a:moveTo>
                  <a:pt x="541085" y="3346526"/>
                </a:moveTo>
                <a:lnTo>
                  <a:pt x="541399" y="3346843"/>
                </a:lnTo>
                <a:lnTo>
                  <a:pt x="541085" y="3346526"/>
                </a:lnTo>
                <a:close/>
              </a:path>
              <a:path w="5488940" h="3826510">
                <a:moveTo>
                  <a:pt x="472819" y="3277412"/>
                </a:moveTo>
                <a:lnTo>
                  <a:pt x="473073" y="3277743"/>
                </a:lnTo>
                <a:lnTo>
                  <a:pt x="472819" y="3277412"/>
                </a:lnTo>
                <a:close/>
              </a:path>
              <a:path w="5488940" h="3826510">
                <a:moveTo>
                  <a:pt x="410208" y="3204108"/>
                </a:moveTo>
                <a:lnTo>
                  <a:pt x="410462" y="3204464"/>
                </a:lnTo>
                <a:lnTo>
                  <a:pt x="410208" y="3204108"/>
                </a:lnTo>
                <a:close/>
              </a:path>
              <a:path w="5488940" h="3826510">
                <a:moveTo>
                  <a:pt x="353259" y="3126923"/>
                </a:moveTo>
                <a:close/>
              </a:path>
              <a:path w="5488940" h="3826510">
                <a:moveTo>
                  <a:pt x="353085" y="3126651"/>
                </a:moveTo>
                <a:lnTo>
                  <a:pt x="353259" y="3126923"/>
                </a:lnTo>
                <a:lnTo>
                  <a:pt x="353085" y="3126651"/>
                </a:lnTo>
                <a:close/>
              </a:path>
              <a:path w="5488940" h="3826510">
                <a:moveTo>
                  <a:pt x="301115" y="3045180"/>
                </a:moveTo>
                <a:lnTo>
                  <a:pt x="301242" y="3045536"/>
                </a:lnTo>
                <a:lnTo>
                  <a:pt x="301115" y="3045180"/>
                </a:lnTo>
                <a:close/>
              </a:path>
              <a:path w="5488940" h="3826510">
                <a:moveTo>
                  <a:pt x="254173" y="2959949"/>
                </a:moveTo>
                <a:lnTo>
                  <a:pt x="254252" y="2960116"/>
                </a:lnTo>
                <a:lnTo>
                  <a:pt x="254173" y="2959949"/>
                </a:lnTo>
                <a:close/>
              </a:path>
              <a:path w="5488940" h="3826510">
                <a:moveTo>
                  <a:pt x="254131" y="2959862"/>
                </a:moveTo>
                <a:close/>
              </a:path>
              <a:path w="5488940" h="3826510">
                <a:moveTo>
                  <a:pt x="212112" y="2870835"/>
                </a:moveTo>
                <a:lnTo>
                  <a:pt x="211961" y="2870835"/>
                </a:lnTo>
                <a:lnTo>
                  <a:pt x="212215" y="2871089"/>
                </a:lnTo>
                <a:lnTo>
                  <a:pt x="212112" y="2870835"/>
                </a:lnTo>
                <a:close/>
              </a:path>
              <a:path w="5488940" h="3826510">
                <a:moveTo>
                  <a:pt x="174573" y="2778125"/>
                </a:moveTo>
                <a:lnTo>
                  <a:pt x="174661" y="2778379"/>
                </a:lnTo>
                <a:lnTo>
                  <a:pt x="174573" y="2778125"/>
                </a:lnTo>
                <a:close/>
              </a:path>
              <a:path w="5488940" h="3826510">
                <a:moveTo>
                  <a:pt x="141529" y="2682113"/>
                </a:moveTo>
                <a:lnTo>
                  <a:pt x="141603" y="2682366"/>
                </a:lnTo>
                <a:lnTo>
                  <a:pt x="141529" y="2682113"/>
                </a:lnTo>
                <a:close/>
              </a:path>
              <a:path w="5488940" h="3826510">
                <a:moveTo>
                  <a:pt x="112662" y="2582672"/>
                </a:moveTo>
                <a:lnTo>
                  <a:pt x="112723" y="2582926"/>
                </a:lnTo>
                <a:lnTo>
                  <a:pt x="112662" y="2582672"/>
                </a:lnTo>
                <a:close/>
              </a:path>
              <a:path w="5488940" h="3826510">
                <a:moveTo>
                  <a:pt x="87971" y="2480183"/>
                </a:moveTo>
                <a:lnTo>
                  <a:pt x="88021" y="2480437"/>
                </a:lnTo>
                <a:lnTo>
                  <a:pt x="87971" y="2480183"/>
                </a:lnTo>
                <a:close/>
              </a:path>
              <a:path w="5488940" h="3826510">
                <a:moveTo>
                  <a:pt x="67173" y="2374773"/>
                </a:moveTo>
                <a:close/>
              </a:path>
              <a:path w="5488940" h="3826510">
                <a:moveTo>
                  <a:pt x="49960" y="2266315"/>
                </a:moveTo>
                <a:lnTo>
                  <a:pt x="49985" y="2266569"/>
                </a:lnTo>
                <a:lnTo>
                  <a:pt x="49960" y="2266315"/>
                </a:lnTo>
                <a:close/>
              </a:path>
              <a:path w="5488940" h="3826510">
                <a:moveTo>
                  <a:pt x="36278" y="2155386"/>
                </a:moveTo>
                <a:lnTo>
                  <a:pt x="36294" y="2155571"/>
                </a:lnTo>
                <a:lnTo>
                  <a:pt x="36278" y="2155386"/>
                </a:lnTo>
                <a:close/>
              </a:path>
              <a:path w="5488940" h="3826510">
                <a:moveTo>
                  <a:pt x="36271" y="2155317"/>
                </a:moveTo>
                <a:close/>
              </a:path>
              <a:path w="5488940" h="3826510">
                <a:moveTo>
                  <a:pt x="25915" y="2041779"/>
                </a:moveTo>
                <a:lnTo>
                  <a:pt x="25931" y="2042033"/>
                </a:lnTo>
                <a:lnTo>
                  <a:pt x="25915" y="2041779"/>
                </a:lnTo>
                <a:close/>
              </a:path>
              <a:path w="5488940" h="3826510">
                <a:moveTo>
                  <a:pt x="18692" y="1925827"/>
                </a:moveTo>
                <a:lnTo>
                  <a:pt x="18692" y="1926082"/>
                </a:lnTo>
                <a:lnTo>
                  <a:pt x="18692" y="1925827"/>
                </a:lnTo>
                <a:close/>
              </a:path>
              <a:path w="5488940" h="3826510">
                <a:moveTo>
                  <a:pt x="13552" y="1565148"/>
                </a:moveTo>
                <a:close/>
              </a:path>
              <a:path w="5488940" h="3826510">
                <a:moveTo>
                  <a:pt x="16793" y="1441069"/>
                </a:moveTo>
                <a:close/>
              </a:path>
              <a:path w="5488940" h="3826510">
                <a:moveTo>
                  <a:pt x="166746" y="62357"/>
                </a:moveTo>
                <a:lnTo>
                  <a:pt x="130541" y="62357"/>
                </a:lnTo>
                <a:lnTo>
                  <a:pt x="143152" y="63880"/>
                </a:lnTo>
                <a:lnTo>
                  <a:pt x="141647" y="76506"/>
                </a:lnTo>
                <a:lnTo>
                  <a:pt x="173175" y="80263"/>
                </a:lnTo>
                <a:lnTo>
                  <a:pt x="166746" y="62357"/>
                </a:lnTo>
                <a:close/>
              </a:path>
              <a:path w="5488940" h="3826510">
                <a:moveTo>
                  <a:pt x="130541" y="62357"/>
                </a:moveTo>
                <a:lnTo>
                  <a:pt x="129034" y="75002"/>
                </a:lnTo>
                <a:lnTo>
                  <a:pt x="141647" y="76506"/>
                </a:lnTo>
                <a:lnTo>
                  <a:pt x="143152" y="63880"/>
                </a:lnTo>
                <a:lnTo>
                  <a:pt x="130541" y="62357"/>
                </a:lnTo>
                <a:close/>
              </a:path>
              <a:path w="5488940" h="3826510">
                <a:moveTo>
                  <a:pt x="144359" y="0"/>
                </a:moveTo>
                <a:lnTo>
                  <a:pt x="97521" y="71247"/>
                </a:lnTo>
                <a:lnTo>
                  <a:pt x="129034" y="75002"/>
                </a:lnTo>
                <a:lnTo>
                  <a:pt x="130541" y="62357"/>
                </a:lnTo>
                <a:lnTo>
                  <a:pt x="166746" y="62357"/>
                </a:lnTo>
                <a:lnTo>
                  <a:pt x="144359" y="0"/>
                </a:lnTo>
                <a:close/>
              </a:path>
            </a:pathLst>
          </a:custGeom>
          <a:solidFill>
            <a:srgbClr val="2E52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6648068" y="5028057"/>
            <a:ext cx="128524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alibri"/>
                <a:cs typeface="Calibri"/>
              </a:rPr>
              <a:t>URL </a:t>
            </a:r>
            <a:r>
              <a:rPr sz="1400" spc="-5" dirty="0">
                <a:latin typeface="Calibri"/>
                <a:cs typeface="Calibri"/>
              </a:rPr>
              <a:t>Sistem</a:t>
            </a:r>
            <a:r>
              <a:rPr sz="1400" spc="-10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K/L/D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3571113" y="5815380"/>
            <a:ext cx="291973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alibri"/>
                <a:cs typeface="Calibri"/>
              </a:rPr>
              <a:t>5a. </a:t>
            </a:r>
            <a:r>
              <a:rPr sz="1400" spc="-5" dirty="0">
                <a:latin typeface="Calibri"/>
                <a:cs typeface="Calibri"/>
              </a:rPr>
              <a:t>Permohonan </a:t>
            </a:r>
            <a:r>
              <a:rPr sz="1400" spc="-10" dirty="0">
                <a:latin typeface="Calibri"/>
                <a:cs typeface="Calibri"/>
              </a:rPr>
              <a:t>Pemenuhan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Komitmen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9850628" y="5795873"/>
            <a:ext cx="104775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0" dirty="0">
                <a:latin typeface="Calibri"/>
                <a:cs typeface="Calibri"/>
              </a:rPr>
              <a:t>Petugas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K/L/D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2133600" y="2360167"/>
            <a:ext cx="2425065" cy="76200"/>
          </a:xfrm>
          <a:custGeom>
            <a:avLst/>
            <a:gdLst/>
            <a:ahLst/>
            <a:cxnLst/>
            <a:rect l="l" t="t" r="r" b="b"/>
            <a:pathLst>
              <a:path w="2425065" h="76200">
                <a:moveTo>
                  <a:pt x="75945" y="0"/>
                </a:moveTo>
                <a:lnTo>
                  <a:pt x="0" y="38735"/>
                </a:lnTo>
                <a:lnTo>
                  <a:pt x="76454" y="76200"/>
                </a:lnTo>
                <a:lnTo>
                  <a:pt x="76243" y="44577"/>
                </a:lnTo>
                <a:lnTo>
                  <a:pt x="63500" y="44577"/>
                </a:lnTo>
                <a:lnTo>
                  <a:pt x="63500" y="31877"/>
                </a:lnTo>
                <a:lnTo>
                  <a:pt x="76157" y="31780"/>
                </a:lnTo>
                <a:lnTo>
                  <a:pt x="75945" y="0"/>
                </a:lnTo>
                <a:close/>
              </a:path>
              <a:path w="2425065" h="76200">
                <a:moveTo>
                  <a:pt x="76157" y="31780"/>
                </a:moveTo>
                <a:lnTo>
                  <a:pt x="63500" y="31877"/>
                </a:lnTo>
                <a:lnTo>
                  <a:pt x="63500" y="44577"/>
                </a:lnTo>
                <a:lnTo>
                  <a:pt x="76242" y="44479"/>
                </a:lnTo>
                <a:lnTo>
                  <a:pt x="76157" y="31780"/>
                </a:lnTo>
                <a:close/>
              </a:path>
              <a:path w="2425065" h="76200">
                <a:moveTo>
                  <a:pt x="76242" y="44479"/>
                </a:moveTo>
                <a:lnTo>
                  <a:pt x="63500" y="44577"/>
                </a:lnTo>
                <a:lnTo>
                  <a:pt x="76243" y="44577"/>
                </a:lnTo>
                <a:close/>
              </a:path>
              <a:path w="2425065" h="76200">
                <a:moveTo>
                  <a:pt x="2424557" y="13843"/>
                </a:moveTo>
                <a:lnTo>
                  <a:pt x="76157" y="31780"/>
                </a:lnTo>
                <a:lnTo>
                  <a:pt x="76242" y="44479"/>
                </a:lnTo>
                <a:lnTo>
                  <a:pt x="2424684" y="26543"/>
                </a:lnTo>
                <a:lnTo>
                  <a:pt x="2424557" y="13843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2393442" y="2165985"/>
            <a:ext cx="259016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4a. </a:t>
            </a:r>
            <a:r>
              <a:rPr sz="1400" spc="-15" dirty="0">
                <a:latin typeface="Calibri"/>
                <a:cs typeface="Calibri"/>
              </a:rPr>
              <a:t>Info </a:t>
            </a:r>
            <a:r>
              <a:rPr sz="1400" dirty="0">
                <a:latin typeface="Calibri"/>
                <a:cs typeface="Calibri"/>
              </a:rPr>
              <a:t>URL </a:t>
            </a:r>
            <a:r>
              <a:rPr sz="1400" spc="-10" dirty="0">
                <a:latin typeface="Calibri"/>
                <a:cs typeface="Calibri"/>
              </a:rPr>
              <a:t>Pemenuhan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Komitmen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1311656" y="2518155"/>
            <a:ext cx="5471160" cy="3672840"/>
          </a:xfrm>
          <a:custGeom>
            <a:avLst/>
            <a:gdLst/>
            <a:ahLst/>
            <a:cxnLst/>
            <a:rect l="l" t="t" r="r" b="b"/>
            <a:pathLst>
              <a:path w="5471159" h="3672840">
                <a:moveTo>
                  <a:pt x="148081" y="0"/>
                </a:moveTo>
                <a:lnTo>
                  <a:pt x="114553" y="258191"/>
                </a:lnTo>
                <a:lnTo>
                  <a:pt x="82549" y="515366"/>
                </a:lnTo>
                <a:lnTo>
                  <a:pt x="53720" y="770255"/>
                </a:lnTo>
                <a:lnTo>
                  <a:pt x="40893" y="896366"/>
                </a:lnTo>
                <a:lnTo>
                  <a:pt x="29509" y="1022731"/>
                </a:lnTo>
                <a:lnTo>
                  <a:pt x="19752" y="1146683"/>
                </a:lnTo>
                <a:lnTo>
                  <a:pt x="11683" y="1268476"/>
                </a:lnTo>
                <a:lnTo>
                  <a:pt x="5566" y="1390523"/>
                </a:lnTo>
                <a:lnTo>
                  <a:pt x="1644" y="1510030"/>
                </a:lnTo>
                <a:lnTo>
                  <a:pt x="0" y="1627886"/>
                </a:lnTo>
                <a:lnTo>
                  <a:pt x="888" y="1743964"/>
                </a:lnTo>
                <a:lnTo>
                  <a:pt x="4571" y="1858137"/>
                </a:lnTo>
                <a:lnTo>
                  <a:pt x="11175" y="1970151"/>
                </a:lnTo>
                <a:lnTo>
                  <a:pt x="20827" y="2079879"/>
                </a:lnTo>
                <a:lnTo>
                  <a:pt x="33781" y="2187321"/>
                </a:lnTo>
                <a:lnTo>
                  <a:pt x="50418" y="2292096"/>
                </a:lnTo>
                <a:lnTo>
                  <a:pt x="70738" y="2394077"/>
                </a:lnTo>
                <a:lnTo>
                  <a:pt x="94995" y="2493264"/>
                </a:lnTo>
                <a:lnTo>
                  <a:pt x="123189" y="2589403"/>
                </a:lnTo>
                <a:lnTo>
                  <a:pt x="155955" y="2682367"/>
                </a:lnTo>
                <a:lnTo>
                  <a:pt x="193166" y="2772029"/>
                </a:lnTo>
                <a:lnTo>
                  <a:pt x="234949" y="2858262"/>
                </a:lnTo>
                <a:lnTo>
                  <a:pt x="281812" y="2940939"/>
                </a:lnTo>
                <a:lnTo>
                  <a:pt x="333628" y="3019933"/>
                </a:lnTo>
                <a:lnTo>
                  <a:pt x="390905" y="3094863"/>
                </a:lnTo>
                <a:lnTo>
                  <a:pt x="453643" y="3165881"/>
                </a:lnTo>
                <a:lnTo>
                  <a:pt x="521969" y="3232607"/>
                </a:lnTo>
                <a:lnTo>
                  <a:pt x="596264" y="3294976"/>
                </a:lnTo>
                <a:lnTo>
                  <a:pt x="635761" y="3324491"/>
                </a:lnTo>
                <a:lnTo>
                  <a:pt x="676655" y="3352927"/>
                </a:lnTo>
                <a:lnTo>
                  <a:pt x="720089" y="3380054"/>
                </a:lnTo>
                <a:lnTo>
                  <a:pt x="766825" y="3405746"/>
                </a:lnTo>
                <a:lnTo>
                  <a:pt x="816609" y="3429977"/>
                </a:lnTo>
                <a:lnTo>
                  <a:pt x="869314" y="3452749"/>
                </a:lnTo>
                <a:lnTo>
                  <a:pt x="924940" y="3474275"/>
                </a:lnTo>
                <a:lnTo>
                  <a:pt x="983360" y="3494341"/>
                </a:lnTo>
                <a:lnTo>
                  <a:pt x="1044320" y="3513264"/>
                </a:lnTo>
                <a:lnTo>
                  <a:pt x="1107947" y="3530841"/>
                </a:lnTo>
                <a:lnTo>
                  <a:pt x="1173987" y="3547262"/>
                </a:lnTo>
                <a:lnTo>
                  <a:pt x="1242313" y="3562438"/>
                </a:lnTo>
                <a:lnTo>
                  <a:pt x="1312925" y="3576561"/>
                </a:lnTo>
                <a:lnTo>
                  <a:pt x="1385569" y="3589439"/>
                </a:lnTo>
                <a:lnTo>
                  <a:pt x="1460372" y="3601364"/>
                </a:lnTo>
                <a:lnTo>
                  <a:pt x="1537080" y="3612146"/>
                </a:lnTo>
                <a:lnTo>
                  <a:pt x="1615566" y="3621963"/>
                </a:lnTo>
                <a:lnTo>
                  <a:pt x="1695830" y="3630828"/>
                </a:lnTo>
                <a:lnTo>
                  <a:pt x="1777618" y="3638740"/>
                </a:lnTo>
                <a:lnTo>
                  <a:pt x="1860930" y="3645700"/>
                </a:lnTo>
                <a:lnTo>
                  <a:pt x="2031618" y="3657053"/>
                </a:lnTo>
                <a:lnTo>
                  <a:pt x="2207005" y="3665054"/>
                </a:lnTo>
                <a:lnTo>
                  <a:pt x="2386329" y="3670198"/>
                </a:lnTo>
                <a:lnTo>
                  <a:pt x="2568574" y="3672484"/>
                </a:lnTo>
                <a:lnTo>
                  <a:pt x="2752978" y="3672395"/>
                </a:lnTo>
                <a:lnTo>
                  <a:pt x="2938779" y="3670109"/>
                </a:lnTo>
                <a:lnTo>
                  <a:pt x="3310889" y="3659911"/>
                </a:lnTo>
                <a:lnTo>
                  <a:pt x="3314081" y="3659784"/>
                </a:lnTo>
                <a:lnTo>
                  <a:pt x="2568574" y="3659784"/>
                </a:lnTo>
                <a:lnTo>
                  <a:pt x="2387468" y="3657511"/>
                </a:lnTo>
                <a:lnTo>
                  <a:pt x="2386583" y="3657511"/>
                </a:lnTo>
                <a:lnTo>
                  <a:pt x="2207386" y="3652367"/>
                </a:lnTo>
                <a:lnTo>
                  <a:pt x="2207513" y="3652367"/>
                </a:lnTo>
                <a:lnTo>
                  <a:pt x="2032253" y="3644366"/>
                </a:lnTo>
                <a:lnTo>
                  <a:pt x="1862010" y="3633050"/>
                </a:lnTo>
                <a:lnTo>
                  <a:pt x="1778786" y="3626104"/>
                </a:lnTo>
                <a:lnTo>
                  <a:pt x="1696985" y="3618191"/>
                </a:lnTo>
                <a:lnTo>
                  <a:pt x="1616988" y="3609340"/>
                </a:lnTo>
                <a:lnTo>
                  <a:pt x="1538767" y="3599548"/>
                </a:lnTo>
                <a:lnTo>
                  <a:pt x="1462457" y="3588816"/>
                </a:lnTo>
                <a:lnTo>
                  <a:pt x="1387887" y="3576929"/>
                </a:lnTo>
                <a:lnTo>
                  <a:pt x="1387728" y="3576929"/>
                </a:lnTo>
                <a:lnTo>
                  <a:pt x="1315211" y="3564064"/>
                </a:lnTo>
                <a:lnTo>
                  <a:pt x="1244853" y="3549992"/>
                </a:lnTo>
                <a:lnTo>
                  <a:pt x="1176952" y="3534918"/>
                </a:lnTo>
                <a:lnTo>
                  <a:pt x="1110995" y="3518535"/>
                </a:lnTo>
                <a:lnTo>
                  <a:pt x="1047749" y="3501047"/>
                </a:lnTo>
                <a:lnTo>
                  <a:pt x="987374" y="3482301"/>
                </a:lnTo>
                <a:lnTo>
                  <a:pt x="929131" y="3462299"/>
                </a:lnTo>
                <a:lnTo>
                  <a:pt x="874013" y="3440950"/>
                </a:lnTo>
                <a:lnTo>
                  <a:pt x="822109" y="3418497"/>
                </a:lnTo>
                <a:lnTo>
                  <a:pt x="772853" y="3394544"/>
                </a:lnTo>
                <a:lnTo>
                  <a:pt x="726761" y="3369195"/>
                </a:lnTo>
                <a:lnTo>
                  <a:pt x="683513" y="3342233"/>
                </a:lnTo>
                <a:lnTo>
                  <a:pt x="643310" y="3314242"/>
                </a:lnTo>
                <a:lnTo>
                  <a:pt x="604316" y="3285134"/>
                </a:lnTo>
                <a:lnTo>
                  <a:pt x="530351" y="3223031"/>
                </a:lnTo>
                <a:lnTo>
                  <a:pt x="463024" y="3157308"/>
                </a:lnTo>
                <a:lnTo>
                  <a:pt x="400870" y="3086976"/>
                </a:lnTo>
                <a:lnTo>
                  <a:pt x="344205" y="3012821"/>
                </a:lnTo>
                <a:lnTo>
                  <a:pt x="292480" y="2934208"/>
                </a:lnTo>
                <a:lnTo>
                  <a:pt x="246125" y="2852293"/>
                </a:lnTo>
                <a:lnTo>
                  <a:pt x="246255" y="2852293"/>
                </a:lnTo>
                <a:lnTo>
                  <a:pt x="204781" y="2767076"/>
                </a:lnTo>
                <a:lnTo>
                  <a:pt x="167923" y="2678049"/>
                </a:lnTo>
                <a:lnTo>
                  <a:pt x="135343" y="2585593"/>
                </a:lnTo>
                <a:lnTo>
                  <a:pt x="135306" y="2585339"/>
                </a:lnTo>
                <a:lnTo>
                  <a:pt x="107261" y="2490089"/>
                </a:lnTo>
                <a:lnTo>
                  <a:pt x="107251" y="2489835"/>
                </a:lnTo>
                <a:lnTo>
                  <a:pt x="83119" y="2391410"/>
                </a:lnTo>
                <a:lnTo>
                  <a:pt x="83133" y="2391156"/>
                </a:lnTo>
                <a:lnTo>
                  <a:pt x="63041" y="2289937"/>
                </a:lnTo>
                <a:lnTo>
                  <a:pt x="46394" y="2185670"/>
                </a:lnTo>
                <a:lnTo>
                  <a:pt x="46450" y="2185416"/>
                </a:lnTo>
                <a:lnTo>
                  <a:pt x="33557" y="2078736"/>
                </a:lnTo>
                <a:lnTo>
                  <a:pt x="23838" y="1970151"/>
                </a:lnTo>
                <a:lnTo>
                  <a:pt x="23733" y="1969135"/>
                </a:lnTo>
                <a:lnTo>
                  <a:pt x="17266" y="1857502"/>
                </a:lnTo>
                <a:lnTo>
                  <a:pt x="13460" y="1743583"/>
                </a:lnTo>
                <a:lnTo>
                  <a:pt x="12699" y="1627886"/>
                </a:lnTo>
                <a:lnTo>
                  <a:pt x="14235" y="1509649"/>
                </a:lnTo>
                <a:lnTo>
                  <a:pt x="18318" y="1389888"/>
                </a:lnTo>
                <a:lnTo>
                  <a:pt x="24441" y="1268476"/>
                </a:lnTo>
                <a:lnTo>
                  <a:pt x="32581" y="1145794"/>
                </a:lnTo>
                <a:lnTo>
                  <a:pt x="42381" y="1021715"/>
                </a:lnTo>
                <a:lnTo>
                  <a:pt x="53593" y="897636"/>
                </a:lnTo>
                <a:lnTo>
                  <a:pt x="66280" y="771652"/>
                </a:lnTo>
                <a:lnTo>
                  <a:pt x="66307" y="771525"/>
                </a:lnTo>
                <a:lnTo>
                  <a:pt x="95249" y="516890"/>
                </a:lnTo>
                <a:lnTo>
                  <a:pt x="127126" y="259842"/>
                </a:lnTo>
                <a:lnTo>
                  <a:pt x="160654" y="1651"/>
                </a:lnTo>
                <a:lnTo>
                  <a:pt x="148081" y="0"/>
                </a:lnTo>
                <a:close/>
              </a:path>
              <a:path w="5471159" h="3672840">
                <a:moveTo>
                  <a:pt x="2568696" y="3659784"/>
                </a:moveTo>
                <a:close/>
              </a:path>
              <a:path w="5471159" h="3672840">
                <a:moveTo>
                  <a:pt x="5393308" y="3535578"/>
                </a:moveTo>
                <a:lnTo>
                  <a:pt x="5349493" y="3536149"/>
                </a:lnTo>
                <a:lnTo>
                  <a:pt x="5302376" y="3537305"/>
                </a:lnTo>
                <a:lnTo>
                  <a:pt x="5199125" y="3541115"/>
                </a:lnTo>
                <a:lnTo>
                  <a:pt x="5054347" y="3548278"/>
                </a:lnTo>
                <a:lnTo>
                  <a:pt x="4032376" y="3612083"/>
                </a:lnTo>
                <a:lnTo>
                  <a:pt x="3677157" y="3631412"/>
                </a:lnTo>
                <a:lnTo>
                  <a:pt x="3494785" y="3639883"/>
                </a:lnTo>
                <a:lnTo>
                  <a:pt x="3494912" y="3639883"/>
                </a:lnTo>
                <a:lnTo>
                  <a:pt x="3124580" y="3653129"/>
                </a:lnTo>
                <a:lnTo>
                  <a:pt x="2938525" y="3657409"/>
                </a:lnTo>
                <a:lnTo>
                  <a:pt x="2752851" y="3659695"/>
                </a:lnTo>
                <a:lnTo>
                  <a:pt x="2568696" y="3659784"/>
                </a:lnTo>
                <a:lnTo>
                  <a:pt x="3314083" y="3659784"/>
                </a:lnTo>
                <a:lnTo>
                  <a:pt x="3857370" y="3634765"/>
                </a:lnTo>
                <a:lnTo>
                  <a:pt x="5085079" y="3559327"/>
                </a:lnTo>
                <a:lnTo>
                  <a:pt x="5252592" y="3551707"/>
                </a:lnTo>
                <a:lnTo>
                  <a:pt x="5302757" y="3549992"/>
                </a:lnTo>
                <a:lnTo>
                  <a:pt x="5302630" y="3549992"/>
                </a:lnTo>
                <a:lnTo>
                  <a:pt x="5349747" y="3548849"/>
                </a:lnTo>
                <a:lnTo>
                  <a:pt x="5393397" y="3548278"/>
                </a:lnTo>
                <a:lnTo>
                  <a:pt x="5394789" y="3548278"/>
                </a:lnTo>
                <a:lnTo>
                  <a:pt x="5394874" y="3535586"/>
                </a:lnTo>
                <a:lnTo>
                  <a:pt x="5393308" y="3535578"/>
                </a:lnTo>
                <a:close/>
              </a:path>
              <a:path w="5471159" h="3672840">
                <a:moveTo>
                  <a:pt x="2386456" y="3657498"/>
                </a:moveTo>
                <a:lnTo>
                  <a:pt x="2387468" y="3657511"/>
                </a:lnTo>
                <a:lnTo>
                  <a:pt x="2386456" y="3657498"/>
                </a:lnTo>
                <a:close/>
              </a:path>
              <a:path w="5471159" h="3672840">
                <a:moveTo>
                  <a:pt x="1861819" y="3633038"/>
                </a:moveTo>
                <a:lnTo>
                  <a:pt x="1862010" y="3633050"/>
                </a:lnTo>
                <a:lnTo>
                  <a:pt x="1861819" y="3633038"/>
                </a:lnTo>
                <a:close/>
              </a:path>
              <a:path w="5471159" h="3672840">
                <a:moveTo>
                  <a:pt x="1778634" y="3626091"/>
                </a:moveTo>
                <a:lnTo>
                  <a:pt x="1778786" y="3626104"/>
                </a:lnTo>
                <a:lnTo>
                  <a:pt x="1778634" y="3626091"/>
                </a:lnTo>
                <a:close/>
              </a:path>
              <a:path w="5471159" h="3672840">
                <a:moveTo>
                  <a:pt x="1697100" y="3618191"/>
                </a:moveTo>
                <a:lnTo>
                  <a:pt x="1697231" y="3618204"/>
                </a:lnTo>
                <a:lnTo>
                  <a:pt x="1697100" y="3618191"/>
                </a:lnTo>
                <a:close/>
              </a:path>
              <a:path w="5471159" h="3672840">
                <a:moveTo>
                  <a:pt x="1616988" y="3609340"/>
                </a:moveTo>
                <a:close/>
              </a:path>
              <a:path w="5471159" h="3672840">
                <a:moveTo>
                  <a:pt x="1538767" y="3599548"/>
                </a:moveTo>
                <a:close/>
              </a:path>
              <a:path w="5471159" h="3672840">
                <a:moveTo>
                  <a:pt x="1462277" y="3588791"/>
                </a:moveTo>
                <a:lnTo>
                  <a:pt x="1462404" y="3588816"/>
                </a:lnTo>
                <a:lnTo>
                  <a:pt x="1462277" y="3588791"/>
                </a:lnTo>
                <a:close/>
              </a:path>
              <a:path w="5471159" h="3672840">
                <a:moveTo>
                  <a:pt x="5394789" y="3548286"/>
                </a:moveTo>
                <a:lnTo>
                  <a:pt x="5394578" y="3580028"/>
                </a:lnTo>
                <a:lnTo>
                  <a:pt x="5458952" y="3548354"/>
                </a:lnTo>
                <a:lnTo>
                  <a:pt x="5407405" y="3548354"/>
                </a:lnTo>
                <a:lnTo>
                  <a:pt x="5394789" y="3548286"/>
                </a:lnTo>
                <a:close/>
              </a:path>
              <a:path w="5471159" h="3672840">
                <a:moveTo>
                  <a:pt x="1387728" y="3576904"/>
                </a:moveTo>
                <a:lnTo>
                  <a:pt x="1387887" y="3576929"/>
                </a:lnTo>
                <a:lnTo>
                  <a:pt x="1387728" y="3576904"/>
                </a:lnTo>
                <a:close/>
              </a:path>
              <a:path w="5471159" h="3672840">
                <a:moveTo>
                  <a:pt x="1315211" y="3564064"/>
                </a:moveTo>
                <a:lnTo>
                  <a:pt x="1315354" y="3564089"/>
                </a:lnTo>
                <a:lnTo>
                  <a:pt x="1315211" y="3564064"/>
                </a:lnTo>
                <a:close/>
              </a:path>
              <a:path w="5471159" h="3672840">
                <a:moveTo>
                  <a:pt x="1244865" y="3549992"/>
                </a:moveTo>
                <a:close/>
              </a:path>
              <a:path w="5471159" h="3672840">
                <a:moveTo>
                  <a:pt x="5394874" y="3535586"/>
                </a:moveTo>
                <a:lnTo>
                  <a:pt x="5394789" y="3548286"/>
                </a:lnTo>
                <a:lnTo>
                  <a:pt x="5407405" y="3548354"/>
                </a:lnTo>
                <a:lnTo>
                  <a:pt x="5407532" y="3535654"/>
                </a:lnTo>
                <a:lnTo>
                  <a:pt x="5394874" y="3535586"/>
                </a:lnTo>
                <a:close/>
              </a:path>
              <a:path w="5471159" h="3672840">
                <a:moveTo>
                  <a:pt x="5395086" y="3503828"/>
                </a:moveTo>
                <a:lnTo>
                  <a:pt x="5394874" y="3535586"/>
                </a:lnTo>
                <a:lnTo>
                  <a:pt x="5407532" y="3535654"/>
                </a:lnTo>
                <a:lnTo>
                  <a:pt x="5407405" y="3548354"/>
                </a:lnTo>
                <a:lnTo>
                  <a:pt x="5458952" y="3548354"/>
                </a:lnTo>
                <a:lnTo>
                  <a:pt x="5471032" y="3542411"/>
                </a:lnTo>
                <a:lnTo>
                  <a:pt x="5395086" y="3503828"/>
                </a:lnTo>
                <a:close/>
              </a:path>
              <a:path w="5471159" h="3672840">
                <a:moveTo>
                  <a:pt x="1176781" y="3534879"/>
                </a:moveTo>
                <a:lnTo>
                  <a:pt x="1176952" y="3534918"/>
                </a:lnTo>
                <a:lnTo>
                  <a:pt x="1176781" y="3534879"/>
                </a:lnTo>
                <a:close/>
              </a:path>
              <a:path w="5471159" h="3672840">
                <a:moveTo>
                  <a:pt x="1111110" y="3518535"/>
                </a:moveTo>
                <a:lnTo>
                  <a:pt x="1111249" y="3518573"/>
                </a:lnTo>
                <a:lnTo>
                  <a:pt x="1111110" y="3518535"/>
                </a:lnTo>
                <a:close/>
              </a:path>
              <a:path w="5471159" h="3672840">
                <a:moveTo>
                  <a:pt x="1047839" y="3501047"/>
                </a:moveTo>
                <a:lnTo>
                  <a:pt x="1048003" y="3501097"/>
                </a:lnTo>
                <a:lnTo>
                  <a:pt x="1047839" y="3501047"/>
                </a:lnTo>
                <a:close/>
              </a:path>
              <a:path w="5471159" h="3672840">
                <a:moveTo>
                  <a:pt x="987170" y="3482238"/>
                </a:moveTo>
                <a:lnTo>
                  <a:pt x="987297" y="3482301"/>
                </a:lnTo>
                <a:lnTo>
                  <a:pt x="987170" y="3482238"/>
                </a:lnTo>
                <a:close/>
              </a:path>
              <a:path w="5471159" h="3672840">
                <a:moveTo>
                  <a:pt x="929349" y="3462374"/>
                </a:moveTo>
                <a:close/>
              </a:path>
              <a:path w="5471159" h="3672840">
                <a:moveTo>
                  <a:pt x="929155" y="3462299"/>
                </a:moveTo>
                <a:lnTo>
                  <a:pt x="929349" y="3462374"/>
                </a:lnTo>
                <a:lnTo>
                  <a:pt x="929155" y="3462299"/>
                </a:lnTo>
                <a:close/>
              </a:path>
              <a:path w="5471159" h="3672840">
                <a:moveTo>
                  <a:pt x="874061" y="3440950"/>
                </a:moveTo>
                <a:lnTo>
                  <a:pt x="874267" y="3441039"/>
                </a:lnTo>
                <a:lnTo>
                  <a:pt x="874061" y="3440950"/>
                </a:lnTo>
                <a:close/>
              </a:path>
              <a:path w="5471159" h="3672840">
                <a:moveTo>
                  <a:pt x="821816" y="3418370"/>
                </a:moveTo>
                <a:lnTo>
                  <a:pt x="822070" y="3418497"/>
                </a:lnTo>
                <a:lnTo>
                  <a:pt x="821816" y="3418370"/>
                </a:lnTo>
                <a:close/>
              </a:path>
              <a:path w="5471159" h="3672840">
                <a:moveTo>
                  <a:pt x="772540" y="3394392"/>
                </a:moveTo>
                <a:lnTo>
                  <a:pt x="772794" y="3394544"/>
                </a:lnTo>
                <a:lnTo>
                  <a:pt x="772540" y="3394392"/>
                </a:lnTo>
                <a:close/>
              </a:path>
              <a:path w="5471159" h="3672840">
                <a:moveTo>
                  <a:pt x="726439" y="3369017"/>
                </a:moveTo>
                <a:lnTo>
                  <a:pt x="726693" y="3369195"/>
                </a:lnTo>
                <a:lnTo>
                  <a:pt x="726439" y="3369017"/>
                </a:lnTo>
                <a:close/>
              </a:path>
              <a:path w="5471159" h="3672840">
                <a:moveTo>
                  <a:pt x="683637" y="3342233"/>
                </a:moveTo>
                <a:lnTo>
                  <a:pt x="683894" y="3342411"/>
                </a:lnTo>
                <a:lnTo>
                  <a:pt x="683637" y="3342233"/>
                </a:lnTo>
                <a:close/>
              </a:path>
              <a:path w="5471159" h="3672840">
                <a:moveTo>
                  <a:pt x="643127" y="3314115"/>
                </a:moveTo>
                <a:lnTo>
                  <a:pt x="643254" y="3314242"/>
                </a:lnTo>
                <a:lnTo>
                  <a:pt x="643127" y="3314115"/>
                </a:lnTo>
                <a:close/>
              </a:path>
              <a:path w="5471159" h="3672840">
                <a:moveTo>
                  <a:pt x="604011" y="3284905"/>
                </a:moveTo>
                <a:lnTo>
                  <a:pt x="604265" y="3285134"/>
                </a:lnTo>
                <a:lnTo>
                  <a:pt x="604011" y="3284905"/>
                </a:lnTo>
                <a:close/>
              </a:path>
              <a:path w="5471159" h="3672840">
                <a:moveTo>
                  <a:pt x="530406" y="3223031"/>
                </a:moveTo>
                <a:lnTo>
                  <a:pt x="530732" y="3223348"/>
                </a:lnTo>
                <a:lnTo>
                  <a:pt x="530406" y="3223031"/>
                </a:lnTo>
                <a:close/>
              </a:path>
              <a:path w="5471159" h="3672840">
                <a:moveTo>
                  <a:pt x="462660" y="3156953"/>
                </a:moveTo>
                <a:lnTo>
                  <a:pt x="462914" y="3157308"/>
                </a:lnTo>
                <a:lnTo>
                  <a:pt x="462660" y="3156953"/>
                </a:lnTo>
                <a:close/>
              </a:path>
              <a:path w="5471159" h="3672840">
                <a:moveTo>
                  <a:pt x="400557" y="3086620"/>
                </a:moveTo>
                <a:lnTo>
                  <a:pt x="400811" y="3086976"/>
                </a:lnTo>
                <a:lnTo>
                  <a:pt x="400557" y="3086620"/>
                </a:lnTo>
                <a:close/>
              </a:path>
              <a:path w="5471159" h="3672840">
                <a:moveTo>
                  <a:pt x="343940" y="3012472"/>
                </a:moveTo>
                <a:lnTo>
                  <a:pt x="344169" y="3012821"/>
                </a:lnTo>
                <a:lnTo>
                  <a:pt x="343940" y="3012472"/>
                </a:lnTo>
                <a:close/>
              </a:path>
              <a:path w="5471159" h="3672840">
                <a:moveTo>
                  <a:pt x="343918" y="3012440"/>
                </a:moveTo>
                <a:close/>
              </a:path>
              <a:path w="5471159" h="3672840">
                <a:moveTo>
                  <a:pt x="292518" y="2934208"/>
                </a:moveTo>
                <a:lnTo>
                  <a:pt x="292734" y="2934589"/>
                </a:lnTo>
                <a:lnTo>
                  <a:pt x="292518" y="2934208"/>
                </a:lnTo>
                <a:close/>
              </a:path>
              <a:path w="5471159" h="3672840">
                <a:moveTo>
                  <a:pt x="246255" y="2852293"/>
                </a:moveTo>
                <a:lnTo>
                  <a:pt x="246125" y="2852293"/>
                </a:lnTo>
                <a:lnTo>
                  <a:pt x="246379" y="2852547"/>
                </a:lnTo>
                <a:lnTo>
                  <a:pt x="246255" y="2852293"/>
                </a:lnTo>
                <a:close/>
              </a:path>
              <a:path w="5471159" h="3672840">
                <a:moveTo>
                  <a:pt x="204596" y="2766695"/>
                </a:moveTo>
                <a:lnTo>
                  <a:pt x="204723" y="2767076"/>
                </a:lnTo>
                <a:lnTo>
                  <a:pt x="204596" y="2766695"/>
                </a:lnTo>
                <a:close/>
              </a:path>
              <a:path w="5471159" h="3672840">
                <a:moveTo>
                  <a:pt x="167766" y="2677668"/>
                </a:moveTo>
                <a:lnTo>
                  <a:pt x="167893" y="2678049"/>
                </a:lnTo>
                <a:lnTo>
                  <a:pt x="167766" y="2677668"/>
                </a:lnTo>
                <a:close/>
              </a:path>
              <a:path w="5471159" h="3672840">
                <a:moveTo>
                  <a:pt x="135306" y="2585339"/>
                </a:moveTo>
                <a:lnTo>
                  <a:pt x="135381" y="2585593"/>
                </a:lnTo>
                <a:lnTo>
                  <a:pt x="135306" y="2585339"/>
                </a:lnTo>
                <a:close/>
              </a:path>
              <a:path w="5471159" h="3672840">
                <a:moveTo>
                  <a:pt x="107251" y="2489835"/>
                </a:moveTo>
                <a:lnTo>
                  <a:pt x="107314" y="2490089"/>
                </a:lnTo>
                <a:lnTo>
                  <a:pt x="107251" y="2489835"/>
                </a:lnTo>
                <a:close/>
              </a:path>
              <a:path w="5471159" h="3672840">
                <a:moveTo>
                  <a:pt x="83133" y="2391156"/>
                </a:moveTo>
                <a:lnTo>
                  <a:pt x="83184" y="2391410"/>
                </a:lnTo>
                <a:lnTo>
                  <a:pt x="83133" y="2391156"/>
                </a:lnTo>
                <a:close/>
              </a:path>
              <a:path w="5471159" h="3672840">
                <a:moveTo>
                  <a:pt x="62991" y="2289683"/>
                </a:moveTo>
                <a:lnTo>
                  <a:pt x="62991" y="2289937"/>
                </a:lnTo>
                <a:lnTo>
                  <a:pt x="62991" y="2289683"/>
                </a:lnTo>
                <a:close/>
              </a:path>
              <a:path w="5471159" h="3672840">
                <a:moveTo>
                  <a:pt x="46450" y="2185416"/>
                </a:moveTo>
                <a:lnTo>
                  <a:pt x="46481" y="2185670"/>
                </a:lnTo>
                <a:lnTo>
                  <a:pt x="46450" y="2185416"/>
                </a:lnTo>
                <a:close/>
              </a:path>
              <a:path w="5471159" h="3672840">
                <a:moveTo>
                  <a:pt x="33527" y="2078482"/>
                </a:moveTo>
                <a:lnTo>
                  <a:pt x="33527" y="2078736"/>
                </a:lnTo>
                <a:lnTo>
                  <a:pt x="33527" y="2078482"/>
                </a:lnTo>
                <a:close/>
              </a:path>
              <a:path w="5471159" h="3672840">
                <a:moveTo>
                  <a:pt x="23748" y="1969135"/>
                </a:moveTo>
                <a:lnTo>
                  <a:pt x="23748" y="1969389"/>
                </a:lnTo>
                <a:lnTo>
                  <a:pt x="23748" y="1969135"/>
                </a:lnTo>
                <a:close/>
              </a:path>
              <a:path w="5471159" h="3672840">
                <a:moveTo>
                  <a:pt x="14227" y="1509903"/>
                </a:moveTo>
                <a:lnTo>
                  <a:pt x="14223" y="1510030"/>
                </a:lnTo>
                <a:lnTo>
                  <a:pt x="14227" y="1509903"/>
                </a:lnTo>
                <a:close/>
              </a:path>
              <a:path w="5471159" h="3672840">
                <a:moveTo>
                  <a:pt x="18293" y="1390396"/>
                </a:moveTo>
                <a:lnTo>
                  <a:pt x="18287" y="1390523"/>
                </a:lnTo>
                <a:lnTo>
                  <a:pt x="18293" y="1390396"/>
                </a:lnTo>
                <a:close/>
              </a:path>
              <a:path w="5471159" h="3672840">
                <a:moveTo>
                  <a:pt x="24391" y="1269238"/>
                </a:moveTo>
                <a:close/>
              </a:path>
              <a:path w="5471159" h="3672840">
                <a:moveTo>
                  <a:pt x="66307" y="771525"/>
                </a:moveTo>
                <a:lnTo>
                  <a:pt x="66293" y="771652"/>
                </a:lnTo>
                <a:lnTo>
                  <a:pt x="66307" y="771525"/>
                </a:lnTo>
                <a:close/>
              </a:path>
            </a:pathLst>
          </a:custGeom>
          <a:solidFill>
            <a:srgbClr val="2E52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3860038" y="6461252"/>
            <a:ext cx="233426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alibri"/>
                <a:cs typeface="Calibri"/>
              </a:rPr>
              <a:t>8a. </a:t>
            </a:r>
            <a:r>
              <a:rPr sz="1400" spc="-5" dirty="0">
                <a:latin typeface="Calibri"/>
                <a:cs typeface="Calibri"/>
              </a:rPr>
              <a:t>Hasil </a:t>
            </a:r>
            <a:r>
              <a:rPr sz="1400" spc="-10" dirty="0">
                <a:latin typeface="Calibri"/>
                <a:cs typeface="Calibri"/>
              </a:rPr>
              <a:t>Pemenuhan</a:t>
            </a:r>
            <a:r>
              <a:rPr sz="1400" spc="-5" dirty="0">
                <a:latin typeface="Calibri"/>
                <a:cs typeface="Calibri"/>
              </a:rPr>
              <a:t> Komitmen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5149722" y="921512"/>
            <a:ext cx="43815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5" dirty="0">
                <a:latin typeface="Calibri"/>
                <a:cs typeface="Calibri"/>
              </a:rPr>
              <a:t>OSS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33119" y="1365250"/>
            <a:ext cx="9927590" cy="40239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0" indent="-368935">
              <a:lnSpc>
                <a:spcPct val="100000"/>
              </a:lnSpc>
              <a:spcBef>
                <a:spcPts val="105"/>
              </a:spcBef>
              <a:buAutoNum type="arabicPeriod" startAt="2"/>
              <a:tabLst>
                <a:tab pos="381635" algn="l"/>
              </a:tabLst>
            </a:pPr>
            <a:r>
              <a:rPr sz="2600" dirty="0">
                <a:latin typeface="Arial"/>
                <a:cs typeface="Arial"/>
              </a:rPr>
              <a:t>SSO (Single Sign</a:t>
            </a:r>
            <a:r>
              <a:rPr sz="2600" spc="-1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On)</a:t>
            </a:r>
            <a:endParaRPr sz="2600">
              <a:latin typeface="Arial"/>
              <a:cs typeface="Arial"/>
            </a:endParaRPr>
          </a:p>
          <a:p>
            <a:pPr marL="831215" marR="172720" lvl="1" indent="-361950">
              <a:lnSpc>
                <a:spcPts val="2300"/>
              </a:lnSpc>
              <a:spcBef>
                <a:spcPts val="590"/>
              </a:spcBef>
              <a:buChar char="•"/>
              <a:tabLst>
                <a:tab pos="831215" algn="l"/>
                <a:tab pos="831850" algn="l"/>
              </a:tabLst>
            </a:pPr>
            <a:r>
              <a:rPr sz="2400" dirty="0">
                <a:latin typeface="Arial"/>
                <a:cs typeface="Arial"/>
              </a:rPr>
              <a:t>Masyarakat </a:t>
            </a:r>
            <a:r>
              <a:rPr sz="2400" spc="-5" dirty="0">
                <a:latin typeface="Arial"/>
                <a:cs typeface="Arial"/>
              </a:rPr>
              <a:t>Usaha dialihkan layanan dari </a:t>
            </a:r>
            <a:r>
              <a:rPr sz="2400" dirty="0">
                <a:latin typeface="Arial"/>
                <a:cs typeface="Arial"/>
              </a:rPr>
              <a:t>OSS </a:t>
            </a:r>
            <a:r>
              <a:rPr sz="2400" spc="-5" dirty="0">
                <a:latin typeface="Arial"/>
                <a:cs typeface="Arial"/>
              </a:rPr>
              <a:t>ke </a:t>
            </a:r>
            <a:r>
              <a:rPr sz="2400" dirty="0">
                <a:latin typeface="Arial"/>
                <a:cs typeface="Arial"/>
              </a:rPr>
              <a:t>situs </a:t>
            </a:r>
            <a:r>
              <a:rPr sz="2400" spc="-5" dirty="0">
                <a:latin typeface="Arial"/>
                <a:cs typeface="Arial"/>
              </a:rPr>
              <a:t>pelayanan  </a:t>
            </a:r>
            <a:r>
              <a:rPr sz="2400" dirty="0">
                <a:latin typeface="Arial"/>
                <a:cs typeface="Arial"/>
              </a:rPr>
              <a:t>K/L/D </a:t>
            </a:r>
            <a:r>
              <a:rPr sz="2400" spc="-5" dirty="0">
                <a:latin typeface="Arial"/>
                <a:cs typeface="Arial"/>
              </a:rPr>
              <a:t>untuk penyelesaian </a:t>
            </a:r>
            <a:r>
              <a:rPr sz="2400" dirty="0">
                <a:latin typeface="Arial"/>
                <a:cs typeface="Arial"/>
              </a:rPr>
              <a:t>komitmennya tanpa </a:t>
            </a:r>
            <a:r>
              <a:rPr sz="2400" spc="-5" dirty="0">
                <a:latin typeface="Arial"/>
                <a:cs typeface="Arial"/>
              </a:rPr>
              <a:t>harus login</a:t>
            </a:r>
            <a:r>
              <a:rPr sz="2400" spc="7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ulang</a:t>
            </a:r>
            <a:endParaRPr sz="2400">
              <a:latin typeface="Arial"/>
              <a:cs typeface="Arial"/>
            </a:endParaRPr>
          </a:p>
          <a:p>
            <a:pPr marL="1288415" marR="15240" lvl="2" indent="-361315">
              <a:lnSpc>
                <a:spcPct val="80000"/>
              </a:lnSpc>
              <a:spcBef>
                <a:spcPts val="625"/>
              </a:spcBef>
              <a:buChar char="•"/>
              <a:tabLst>
                <a:tab pos="1288415" algn="l"/>
                <a:tab pos="1289050" algn="l"/>
              </a:tabLst>
            </a:pPr>
            <a:r>
              <a:rPr sz="2400" dirty="0">
                <a:latin typeface="Arial"/>
                <a:cs typeface="Arial"/>
              </a:rPr>
              <a:t>Pro : </a:t>
            </a:r>
            <a:r>
              <a:rPr sz="2400" spc="-5" dirty="0">
                <a:latin typeface="Arial"/>
                <a:cs typeface="Arial"/>
              </a:rPr>
              <a:t>Mudah diimplementasikan dan dijalankan pelaku usaha  karena tidak harus mengingat credential masing masing </a:t>
            </a:r>
            <a:r>
              <a:rPr sz="2400" dirty="0">
                <a:latin typeface="Arial"/>
                <a:cs typeface="Arial"/>
              </a:rPr>
              <a:t>system  </a:t>
            </a:r>
            <a:r>
              <a:rPr sz="2400" spc="-5" dirty="0">
                <a:latin typeface="Arial"/>
                <a:cs typeface="Arial"/>
              </a:rPr>
              <a:t>pelayanan</a:t>
            </a:r>
            <a:r>
              <a:rPr sz="2400" spc="3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K/L/D</a:t>
            </a:r>
            <a:endParaRPr sz="2400">
              <a:latin typeface="Arial"/>
              <a:cs typeface="Arial"/>
            </a:endParaRPr>
          </a:p>
          <a:p>
            <a:pPr marL="1288415" lvl="2" indent="-361950">
              <a:lnSpc>
                <a:spcPct val="100000"/>
              </a:lnSpc>
              <a:spcBef>
                <a:spcPts val="25"/>
              </a:spcBef>
              <a:buChar char="•"/>
              <a:tabLst>
                <a:tab pos="1288415" algn="l"/>
                <a:tab pos="1289050" algn="l"/>
              </a:tabLst>
            </a:pPr>
            <a:r>
              <a:rPr sz="2400" spc="-5" dirty="0">
                <a:latin typeface="Arial"/>
                <a:cs typeface="Arial"/>
              </a:rPr>
              <a:t>Cons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1745614" lvl="3" indent="-361950">
              <a:lnSpc>
                <a:spcPts val="2590"/>
              </a:lnSpc>
              <a:spcBef>
                <a:spcPts val="25"/>
              </a:spcBef>
              <a:buChar char="•"/>
              <a:tabLst>
                <a:tab pos="1745614" algn="l"/>
                <a:tab pos="1746250" algn="l"/>
              </a:tabLst>
            </a:pPr>
            <a:r>
              <a:rPr sz="2400" spc="-5" dirty="0">
                <a:latin typeface="Arial"/>
                <a:cs typeface="Arial"/>
              </a:rPr>
              <a:t>Butuh penyatuan </a:t>
            </a:r>
            <a:r>
              <a:rPr sz="2400" dirty="0">
                <a:latin typeface="Arial"/>
                <a:cs typeface="Arial"/>
              </a:rPr>
              <a:t>/ </a:t>
            </a:r>
            <a:r>
              <a:rPr sz="2400" spc="-5" dirty="0">
                <a:latin typeface="Arial"/>
                <a:cs typeface="Arial"/>
              </a:rPr>
              <a:t>integrasi </a:t>
            </a:r>
            <a:r>
              <a:rPr sz="2400" dirty="0">
                <a:latin typeface="Arial"/>
                <a:cs typeface="Arial"/>
              </a:rPr>
              <a:t>mekanisme </a:t>
            </a:r>
            <a:r>
              <a:rPr sz="2400" spc="-5" dirty="0">
                <a:latin typeface="Arial"/>
                <a:cs typeface="Arial"/>
              </a:rPr>
              <a:t>otentikasi</a:t>
            </a:r>
            <a:r>
              <a:rPr sz="2400" spc="1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credential</a:t>
            </a:r>
            <a:endParaRPr sz="2400">
              <a:latin typeface="Arial"/>
              <a:cs typeface="Arial"/>
            </a:endParaRPr>
          </a:p>
          <a:p>
            <a:pPr marL="1745614">
              <a:lnSpc>
                <a:spcPts val="2590"/>
              </a:lnSpc>
            </a:pPr>
            <a:r>
              <a:rPr sz="2400" spc="-5" dirty="0">
                <a:latin typeface="Arial"/>
                <a:cs typeface="Arial"/>
              </a:rPr>
              <a:t>dari </a:t>
            </a:r>
            <a:r>
              <a:rPr sz="2400" dirty="0">
                <a:latin typeface="Arial"/>
                <a:cs typeface="Arial"/>
              </a:rPr>
              <a:t>system </a:t>
            </a:r>
            <a:r>
              <a:rPr sz="2400" spc="-5" dirty="0">
                <a:latin typeface="Arial"/>
                <a:cs typeface="Arial"/>
              </a:rPr>
              <a:t>masing masing </a:t>
            </a:r>
            <a:r>
              <a:rPr sz="2400" dirty="0">
                <a:latin typeface="Arial"/>
                <a:cs typeface="Arial"/>
              </a:rPr>
              <a:t>K/L/D, </a:t>
            </a:r>
            <a:r>
              <a:rPr sz="2400" spc="-5" dirty="0">
                <a:latin typeface="Arial"/>
                <a:cs typeface="Arial"/>
              </a:rPr>
              <a:t>tidak</a:t>
            </a:r>
            <a:r>
              <a:rPr sz="2400" spc="3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mudah</a:t>
            </a:r>
            <a:endParaRPr sz="2400">
              <a:latin typeface="Arial"/>
              <a:cs typeface="Arial"/>
            </a:endParaRPr>
          </a:p>
          <a:p>
            <a:pPr marL="1745614" marR="5080" lvl="3" indent="-361315">
              <a:lnSpc>
                <a:spcPts val="2300"/>
              </a:lnSpc>
              <a:spcBef>
                <a:spcPts val="585"/>
              </a:spcBef>
              <a:buChar char="•"/>
              <a:tabLst>
                <a:tab pos="1745614" algn="l"/>
                <a:tab pos="1746250" algn="l"/>
              </a:tabLst>
            </a:pPr>
            <a:r>
              <a:rPr sz="2400" spc="-5" dirty="0">
                <a:latin typeface="Arial"/>
                <a:cs typeface="Arial"/>
              </a:rPr>
              <a:t>Data Pemenuhan Komitmen dari </a:t>
            </a:r>
            <a:r>
              <a:rPr sz="2400" dirty="0">
                <a:latin typeface="Arial"/>
                <a:cs typeface="Arial"/>
              </a:rPr>
              <a:t>K/L/D </a:t>
            </a:r>
            <a:r>
              <a:rPr sz="2400" spc="-5" dirty="0">
                <a:latin typeface="Arial"/>
                <a:cs typeface="Arial"/>
              </a:rPr>
              <a:t>tidak dapat langsung  terintegrasi ke </a:t>
            </a:r>
            <a:r>
              <a:rPr sz="2400" dirty="0">
                <a:latin typeface="Arial"/>
                <a:cs typeface="Arial"/>
              </a:rPr>
              <a:t>OSS (tetap </a:t>
            </a:r>
            <a:r>
              <a:rPr sz="2400" spc="-5" dirty="0">
                <a:latin typeface="Arial"/>
                <a:cs typeface="Arial"/>
              </a:rPr>
              <a:t>harus via webform atau manual  diupload </a:t>
            </a:r>
            <a:r>
              <a:rPr sz="2400" dirty="0">
                <a:latin typeface="Arial"/>
                <a:cs typeface="Arial"/>
              </a:rPr>
              <a:t>masyarakat</a:t>
            </a:r>
            <a:r>
              <a:rPr sz="2400" spc="4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usaha)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031"/>
            <a:ext cx="12192000" cy="591185"/>
          </a:xfrm>
          <a:custGeom>
            <a:avLst/>
            <a:gdLst/>
            <a:ahLst/>
            <a:cxnLst/>
            <a:rect l="l" t="t" r="r" b="b"/>
            <a:pathLst>
              <a:path w="12192000" h="591185">
                <a:moveTo>
                  <a:pt x="0" y="590931"/>
                </a:moveTo>
                <a:lnTo>
                  <a:pt x="12192000" y="590931"/>
                </a:lnTo>
                <a:lnTo>
                  <a:pt x="12192000" y="0"/>
                </a:lnTo>
                <a:lnTo>
                  <a:pt x="0" y="0"/>
                </a:lnTo>
                <a:lnTo>
                  <a:pt x="0" y="590931"/>
                </a:lnTo>
                <a:close/>
              </a:path>
            </a:pathLst>
          </a:custGeom>
          <a:solidFill>
            <a:srgbClr val="767070">
              <a:alpha val="2313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739" y="0"/>
            <a:ext cx="119653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Mekanisme Integrasi ke K/L/D yang dimungkinkan</a:t>
            </a:r>
            <a:r>
              <a:rPr sz="3600" spc="114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(2/3)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171681" y="6427114"/>
            <a:ext cx="1028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9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031"/>
            <a:ext cx="12192000" cy="591185"/>
          </a:xfrm>
          <a:custGeom>
            <a:avLst/>
            <a:gdLst/>
            <a:ahLst/>
            <a:cxnLst/>
            <a:rect l="l" t="t" r="r" b="b"/>
            <a:pathLst>
              <a:path w="12192000" h="591185">
                <a:moveTo>
                  <a:pt x="0" y="590931"/>
                </a:moveTo>
                <a:lnTo>
                  <a:pt x="12192000" y="590931"/>
                </a:lnTo>
                <a:lnTo>
                  <a:pt x="12192000" y="0"/>
                </a:lnTo>
                <a:lnTo>
                  <a:pt x="0" y="0"/>
                </a:lnTo>
                <a:lnTo>
                  <a:pt x="0" y="590931"/>
                </a:lnTo>
                <a:close/>
              </a:path>
            </a:pathLst>
          </a:custGeom>
          <a:solidFill>
            <a:srgbClr val="767070">
              <a:alpha val="2313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739" y="0"/>
            <a:ext cx="63144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212A35"/>
                </a:solidFill>
              </a:rPr>
              <a:t>Mekanisme </a:t>
            </a:r>
            <a:r>
              <a:rPr sz="3600" dirty="0">
                <a:solidFill>
                  <a:srgbClr val="212A35"/>
                </a:solidFill>
              </a:rPr>
              <a:t>Integrasi </a:t>
            </a:r>
            <a:r>
              <a:rPr sz="3600" spc="-5" dirty="0">
                <a:solidFill>
                  <a:srgbClr val="212A35"/>
                </a:solidFill>
              </a:rPr>
              <a:t>fase </a:t>
            </a:r>
            <a:r>
              <a:rPr sz="3600" dirty="0">
                <a:solidFill>
                  <a:srgbClr val="212A35"/>
                </a:solidFill>
              </a:rPr>
              <a:t>2 -</a:t>
            </a:r>
            <a:r>
              <a:rPr sz="3600" spc="-80" dirty="0">
                <a:solidFill>
                  <a:srgbClr val="212A35"/>
                </a:solidFill>
              </a:rPr>
              <a:t> </a:t>
            </a:r>
            <a:r>
              <a:rPr sz="3600" dirty="0">
                <a:solidFill>
                  <a:srgbClr val="212A35"/>
                </a:solidFill>
              </a:rPr>
              <a:t>SSO</a:t>
            </a:r>
            <a:endParaRPr sz="3600"/>
          </a:p>
        </p:txBody>
      </p:sp>
      <p:sp>
        <p:nvSpPr>
          <p:cNvPr id="5" name="object 5"/>
          <p:cNvSpPr/>
          <p:nvPr/>
        </p:nvSpPr>
        <p:spPr>
          <a:xfrm>
            <a:off x="1034031" y="1385948"/>
            <a:ext cx="896368" cy="8963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535559" y="1172620"/>
            <a:ext cx="1560440" cy="13333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133600" y="1659508"/>
            <a:ext cx="2105025" cy="76200"/>
          </a:xfrm>
          <a:custGeom>
            <a:avLst/>
            <a:gdLst/>
            <a:ahLst/>
            <a:cxnLst/>
            <a:rect l="l" t="t" r="r" b="b"/>
            <a:pathLst>
              <a:path w="2105025" h="76200">
                <a:moveTo>
                  <a:pt x="2028571" y="0"/>
                </a:moveTo>
                <a:lnTo>
                  <a:pt x="2028359" y="31788"/>
                </a:lnTo>
                <a:lnTo>
                  <a:pt x="2041144" y="31876"/>
                </a:lnTo>
                <a:lnTo>
                  <a:pt x="2041016" y="44576"/>
                </a:lnTo>
                <a:lnTo>
                  <a:pt x="2028273" y="44576"/>
                </a:lnTo>
                <a:lnTo>
                  <a:pt x="2028063" y="76200"/>
                </a:lnTo>
                <a:lnTo>
                  <a:pt x="2092377" y="44576"/>
                </a:lnTo>
                <a:lnTo>
                  <a:pt x="2041016" y="44576"/>
                </a:lnTo>
                <a:lnTo>
                  <a:pt x="2092556" y="44488"/>
                </a:lnTo>
                <a:lnTo>
                  <a:pt x="2104516" y="38607"/>
                </a:lnTo>
                <a:lnTo>
                  <a:pt x="2028571" y="0"/>
                </a:lnTo>
                <a:close/>
              </a:path>
              <a:path w="2105025" h="76200">
                <a:moveTo>
                  <a:pt x="2028359" y="31788"/>
                </a:moveTo>
                <a:lnTo>
                  <a:pt x="2028274" y="44488"/>
                </a:lnTo>
                <a:lnTo>
                  <a:pt x="2041016" y="44576"/>
                </a:lnTo>
                <a:lnTo>
                  <a:pt x="2041144" y="31876"/>
                </a:lnTo>
                <a:lnTo>
                  <a:pt x="2028359" y="31788"/>
                </a:lnTo>
                <a:close/>
              </a:path>
              <a:path w="2105025" h="76200">
                <a:moveTo>
                  <a:pt x="0" y="17779"/>
                </a:moveTo>
                <a:lnTo>
                  <a:pt x="0" y="30479"/>
                </a:lnTo>
                <a:lnTo>
                  <a:pt x="2028274" y="44488"/>
                </a:lnTo>
                <a:lnTo>
                  <a:pt x="2028359" y="31788"/>
                </a:lnTo>
                <a:lnTo>
                  <a:pt x="0" y="17779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133600" y="2037460"/>
            <a:ext cx="2105025" cy="76200"/>
          </a:xfrm>
          <a:custGeom>
            <a:avLst/>
            <a:gdLst/>
            <a:ahLst/>
            <a:cxnLst/>
            <a:rect l="l" t="t" r="r" b="b"/>
            <a:pathLst>
              <a:path w="2105025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2105025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2105025" h="76200">
                <a:moveTo>
                  <a:pt x="2104516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2104516" y="44450"/>
                </a:lnTo>
                <a:lnTo>
                  <a:pt x="2104516" y="3175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731381" y="5408053"/>
            <a:ext cx="872642" cy="11766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045356" y="1290610"/>
            <a:ext cx="1030561" cy="129866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025771" y="1857832"/>
            <a:ext cx="1358519" cy="84904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960453" y="2770253"/>
            <a:ext cx="1231635" cy="135230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384290" y="1529969"/>
            <a:ext cx="2193925" cy="76200"/>
          </a:xfrm>
          <a:custGeom>
            <a:avLst/>
            <a:gdLst/>
            <a:ahLst/>
            <a:cxnLst/>
            <a:rect l="l" t="t" r="r" b="b"/>
            <a:pathLst>
              <a:path w="2193925" h="76200">
                <a:moveTo>
                  <a:pt x="2181789" y="31750"/>
                </a:moveTo>
                <a:lnTo>
                  <a:pt x="2130043" y="31750"/>
                </a:lnTo>
                <a:lnTo>
                  <a:pt x="2130170" y="44450"/>
                </a:lnTo>
                <a:lnTo>
                  <a:pt x="2117513" y="44543"/>
                </a:lnTo>
                <a:lnTo>
                  <a:pt x="2117725" y="76200"/>
                </a:lnTo>
                <a:lnTo>
                  <a:pt x="2193670" y="37591"/>
                </a:lnTo>
                <a:lnTo>
                  <a:pt x="2181789" y="31750"/>
                </a:lnTo>
                <a:close/>
              </a:path>
              <a:path w="2193925" h="76200">
                <a:moveTo>
                  <a:pt x="2117429" y="31843"/>
                </a:moveTo>
                <a:lnTo>
                  <a:pt x="0" y="47497"/>
                </a:lnTo>
                <a:lnTo>
                  <a:pt x="0" y="60197"/>
                </a:lnTo>
                <a:lnTo>
                  <a:pt x="2117513" y="44543"/>
                </a:lnTo>
                <a:lnTo>
                  <a:pt x="2117429" y="31843"/>
                </a:lnTo>
                <a:close/>
              </a:path>
              <a:path w="2193925" h="76200">
                <a:moveTo>
                  <a:pt x="2130043" y="31750"/>
                </a:moveTo>
                <a:lnTo>
                  <a:pt x="2117429" y="31843"/>
                </a:lnTo>
                <a:lnTo>
                  <a:pt x="2117513" y="44543"/>
                </a:lnTo>
                <a:lnTo>
                  <a:pt x="2130170" y="44450"/>
                </a:lnTo>
                <a:lnTo>
                  <a:pt x="2130043" y="31750"/>
                </a:lnTo>
                <a:close/>
              </a:path>
              <a:path w="2193925" h="76200">
                <a:moveTo>
                  <a:pt x="2117216" y="0"/>
                </a:moveTo>
                <a:lnTo>
                  <a:pt x="2117429" y="31843"/>
                </a:lnTo>
                <a:lnTo>
                  <a:pt x="2181789" y="31750"/>
                </a:lnTo>
                <a:lnTo>
                  <a:pt x="2117216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384290" y="2022982"/>
            <a:ext cx="2212975" cy="76200"/>
          </a:xfrm>
          <a:custGeom>
            <a:avLst/>
            <a:gdLst/>
            <a:ahLst/>
            <a:cxnLst/>
            <a:rect l="l" t="t" r="r" b="b"/>
            <a:pathLst>
              <a:path w="2212975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2212975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2212975" h="76200">
                <a:moveTo>
                  <a:pt x="2212466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2212466" y="44450"/>
                </a:lnTo>
                <a:lnTo>
                  <a:pt x="2212466" y="3175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486525" y="2700654"/>
            <a:ext cx="2110740" cy="498475"/>
          </a:xfrm>
          <a:custGeom>
            <a:avLst/>
            <a:gdLst/>
            <a:ahLst/>
            <a:cxnLst/>
            <a:rect l="l" t="t" r="r" b="b"/>
            <a:pathLst>
              <a:path w="2110740" h="498475">
                <a:moveTo>
                  <a:pt x="2034494" y="467487"/>
                </a:moveTo>
                <a:lnTo>
                  <a:pt x="2027554" y="498475"/>
                </a:lnTo>
                <a:lnTo>
                  <a:pt x="2110231" y="478028"/>
                </a:lnTo>
                <a:lnTo>
                  <a:pt x="2100730" y="470281"/>
                </a:lnTo>
                <a:lnTo>
                  <a:pt x="2046985" y="470281"/>
                </a:lnTo>
                <a:lnTo>
                  <a:pt x="2034494" y="467487"/>
                </a:lnTo>
                <a:close/>
              </a:path>
              <a:path w="2110740" h="498475">
                <a:moveTo>
                  <a:pt x="2037248" y="455186"/>
                </a:moveTo>
                <a:lnTo>
                  <a:pt x="2034494" y="467487"/>
                </a:lnTo>
                <a:lnTo>
                  <a:pt x="2046985" y="470281"/>
                </a:lnTo>
                <a:lnTo>
                  <a:pt x="2049652" y="457962"/>
                </a:lnTo>
                <a:lnTo>
                  <a:pt x="2037248" y="455186"/>
                </a:lnTo>
                <a:close/>
              </a:path>
              <a:path w="2110740" h="498475">
                <a:moveTo>
                  <a:pt x="2044192" y="424180"/>
                </a:moveTo>
                <a:lnTo>
                  <a:pt x="2037248" y="455186"/>
                </a:lnTo>
                <a:lnTo>
                  <a:pt x="2049652" y="457962"/>
                </a:lnTo>
                <a:lnTo>
                  <a:pt x="2046985" y="470281"/>
                </a:lnTo>
                <a:lnTo>
                  <a:pt x="2100730" y="470281"/>
                </a:lnTo>
                <a:lnTo>
                  <a:pt x="2044192" y="424180"/>
                </a:lnTo>
                <a:close/>
              </a:path>
              <a:path w="2110740" h="498475">
                <a:moveTo>
                  <a:pt x="2794" y="0"/>
                </a:moveTo>
                <a:lnTo>
                  <a:pt x="0" y="12446"/>
                </a:lnTo>
                <a:lnTo>
                  <a:pt x="2034494" y="467487"/>
                </a:lnTo>
                <a:lnTo>
                  <a:pt x="2037248" y="455186"/>
                </a:lnTo>
                <a:lnTo>
                  <a:pt x="2794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384290" y="3030854"/>
            <a:ext cx="2195195" cy="504825"/>
          </a:xfrm>
          <a:custGeom>
            <a:avLst/>
            <a:gdLst/>
            <a:ahLst/>
            <a:cxnLst/>
            <a:rect l="l" t="t" r="r" b="b"/>
            <a:pathLst>
              <a:path w="2195195" h="504825">
                <a:moveTo>
                  <a:pt x="75785" y="31021"/>
                </a:moveTo>
                <a:lnTo>
                  <a:pt x="73073" y="43457"/>
                </a:lnTo>
                <a:lnTo>
                  <a:pt x="2192274" y="504444"/>
                </a:lnTo>
                <a:lnTo>
                  <a:pt x="2194941" y="491998"/>
                </a:lnTo>
                <a:lnTo>
                  <a:pt x="75785" y="31021"/>
                </a:lnTo>
                <a:close/>
              </a:path>
              <a:path w="2195195" h="504825">
                <a:moveTo>
                  <a:pt x="82550" y="0"/>
                </a:moveTo>
                <a:lnTo>
                  <a:pt x="0" y="21082"/>
                </a:lnTo>
                <a:lnTo>
                  <a:pt x="66294" y="74549"/>
                </a:lnTo>
                <a:lnTo>
                  <a:pt x="73073" y="43457"/>
                </a:lnTo>
                <a:lnTo>
                  <a:pt x="60706" y="40767"/>
                </a:lnTo>
                <a:lnTo>
                  <a:pt x="63373" y="28321"/>
                </a:lnTo>
                <a:lnTo>
                  <a:pt x="76374" y="28321"/>
                </a:lnTo>
                <a:lnTo>
                  <a:pt x="82550" y="0"/>
                </a:lnTo>
                <a:close/>
              </a:path>
              <a:path w="2195195" h="504825">
                <a:moveTo>
                  <a:pt x="63373" y="28321"/>
                </a:moveTo>
                <a:lnTo>
                  <a:pt x="60706" y="40767"/>
                </a:lnTo>
                <a:lnTo>
                  <a:pt x="73073" y="43457"/>
                </a:lnTo>
                <a:lnTo>
                  <a:pt x="75785" y="31021"/>
                </a:lnTo>
                <a:lnTo>
                  <a:pt x="63373" y="28321"/>
                </a:lnTo>
                <a:close/>
              </a:path>
              <a:path w="2195195" h="504825">
                <a:moveTo>
                  <a:pt x="76374" y="28321"/>
                </a:moveTo>
                <a:lnTo>
                  <a:pt x="63373" y="28321"/>
                </a:lnTo>
                <a:lnTo>
                  <a:pt x="75785" y="31021"/>
                </a:lnTo>
                <a:lnTo>
                  <a:pt x="76374" y="28321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956681" y="5113447"/>
            <a:ext cx="2338608" cy="146674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2415920" y="1445513"/>
            <a:ext cx="127444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1. </a:t>
            </a:r>
            <a:r>
              <a:rPr sz="1400" spc="-10" dirty="0">
                <a:latin typeface="Calibri"/>
                <a:cs typeface="Calibri"/>
              </a:rPr>
              <a:t>Pengajuan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OSS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408682" y="1815464"/>
            <a:ext cx="224853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4. </a:t>
            </a:r>
            <a:r>
              <a:rPr sz="1400" spc="-5" dirty="0">
                <a:latin typeface="Calibri"/>
                <a:cs typeface="Calibri"/>
              </a:rPr>
              <a:t>NIB, </a:t>
            </a:r>
            <a:r>
              <a:rPr sz="1400" spc="-15" dirty="0">
                <a:latin typeface="Calibri"/>
                <a:cs typeface="Calibri"/>
              </a:rPr>
              <a:t>IU, </a:t>
            </a:r>
            <a:r>
              <a:rPr sz="1400" spc="-5" dirty="0">
                <a:latin typeface="Calibri"/>
                <a:cs typeface="Calibri"/>
              </a:rPr>
              <a:t>Notifikasi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Komitmen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632829" y="1336294"/>
            <a:ext cx="148780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2. </a:t>
            </a:r>
            <a:r>
              <a:rPr sz="1400" spc="-10" dirty="0">
                <a:latin typeface="Calibri"/>
                <a:cs typeface="Calibri"/>
              </a:rPr>
              <a:t>Validasi Data</a:t>
            </a:r>
            <a:r>
              <a:rPr sz="1400" spc="25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OSS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65200" y="1596897"/>
            <a:ext cx="71945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10" dirty="0">
                <a:latin typeface="Calibri"/>
                <a:cs typeface="Calibri"/>
              </a:rPr>
              <a:t>Pemohon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806945" y="1786508"/>
            <a:ext cx="141605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3. </a:t>
            </a:r>
            <a:r>
              <a:rPr sz="1400" spc="-5" dirty="0">
                <a:latin typeface="Calibri"/>
                <a:cs typeface="Calibri"/>
              </a:rPr>
              <a:t>Hasil </a:t>
            </a:r>
            <a:r>
              <a:rPr sz="1400" spc="-10" dirty="0">
                <a:latin typeface="Calibri"/>
                <a:cs typeface="Calibri"/>
              </a:rPr>
              <a:t>Validasi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K/L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0247121" y="1409191"/>
            <a:ext cx="1178560" cy="8794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spc="-10" dirty="0">
                <a:latin typeface="Calibri"/>
                <a:cs typeface="Calibri"/>
              </a:rPr>
              <a:t>Dukcapil </a:t>
            </a:r>
            <a:r>
              <a:rPr sz="1400" dirty="0">
                <a:latin typeface="Calibri"/>
                <a:cs typeface="Calibri"/>
              </a:rPr>
              <a:t>– </a:t>
            </a:r>
            <a:r>
              <a:rPr sz="1400" spc="-5" dirty="0">
                <a:latin typeface="Calibri"/>
                <a:cs typeface="Calibri"/>
              </a:rPr>
              <a:t>NIK  DJP </a:t>
            </a:r>
            <a:r>
              <a:rPr sz="1400" dirty="0">
                <a:latin typeface="Calibri"/>
                <a:cs typeface="Calibri"/>
              </a:rPr>
              <a:t>– NPWP  AHU – </a:t>
            </a:r>
            <a:r>
              <a:rPr sz="1400" spc="-10" dirty="0">
                <a:latin typeface="Calibri"/>
                <a:cs typeface="Calibri"/>
              </a:rPr>
              <a:t>Akta PT  </a:t>
            </a:r>
            <a:r>
              <a:rPr sz="1400" spc="-15" dirty="0">
                <a:latin typeface="Calibri"/>
                <a:cs typeface="Calibri"/>
              </a:rPr>
              <a:t>ATR-BPN </a:t>
            </a:r>
            <a:r>
              <a:rPr sz="1400" dirty="0">
                <a:latin typeface="Calibri"/>
                <a:cs typeface="Calibri"/>
              </a:rPr>
              <a:t>-</a:t>
            </a:r>
            <a:r>
              <a:rPr sz="1400" spc="-1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RDTR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6708775" y="2519172"/>
            <a:ext cx="111223" cy="13169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884416" y="2556891"/>
            <a:ext cx="662431" cy="24803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587106" y="2709798"/>
            <a:ext cx="986176" cy="32410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727164" y="3207639"/>
            <a:ext cx="104927" cy="12687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896607" y="3240404"/>
            <a:ext cx="506355" cy="216789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456296" y="3362833"/>
            <a:ext cx="919120" cy="308863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701919" y="3146679"/>
            <a:ext cx="3024505" cy="1725930"/>
          </a:xfrm>
          <a:custGeom>
            <a:avLst/>
            <a:gdLst/>
            <a:ahLst/>
            <a:cxnLst/>
            <a:rect l="l" t="t" r="r" b="b"/>
            <a:pathLst>
              <a:path w="3024504" h="1725929">
                <a:moveTo>
                  <a:pt x="2955014" y="1693717"/>
                </a:moveTo>
                <a:lnTo>
                  <a:pt x="2939287" y="1721358"/>
                </a:lnTo>
                <a:lnTo>
                  <a:pt x="3024378" y="1725930"/>
                </a:lnTo>
                <a:lnTo>
                  <a:pt x="3007059" y="1700022"/>
                </a:lnTo>
                <a:lnTo>
                  <a:pt x="2966084" y="1700022"/>
                </a:lnTo>
                <a:lnTo>
                  <a:pt x="2955014" y="1693717"/>
                </a:lnTo>
                <a:close/>
              </a:path>
              <a:path w="3024504" h="1725929">
                <a:moveTo>
                  <a:pt x="2961285" y="1682696"/>
                </a:moveTo>
                <a:lnTo>
                  <a:pt x="2955014" y="1693717"/>
                </a:lnTo>
                <a:lnTo>
                  <a:pt x="2966084" y="1700022"/>
                </a:lnTo>
                <a:lnTo>
                  <a:pt x="2972307" y="1688973"/>
                </a:lnTo>
                <a:lnTo>
                  <a:pt x="2961285" y="1682696"/>
                </a:lnTo>
                <a:close/>
              </a:path>
              <a:path w="3024504" h="1725929">
                <a:moveTo>
                  <a:pt x="2977006" y="1655064"/>
                </a:moveTo>
                <a:lnTo>
                  <a:pt x="2961285" y="1682696"/>
                </a:lnTo>
                <a:lnTo>
                  <a:pt x="2972307" y="1688973"/>
                </a:lnTo>
                <a:lnTo>
                  <a:pt x="2966084" y="1700022"/>
                </a:lnTo>
                <a:lnTo>
                  <a:pt x="3007059" y="1700022"/>
                </a:lnTo>
                <a:lnTo>
                  <a:pt x="2977006" y="1655064"/>
                </a:lnTo>
                <a:close/>
              </a:path>
              <a:path w="3024504" h="1725929">
                <a:moveTo>
                  <a:pt x="6222" y="0"/>
                </a:moveTo>
                <a:lnTo>
                  <a:pt x="0" y="11049"/>
                </a:lnTo>
                <a:lnTo>
                  <a:pt x="2955014" y="1693717"/>
                </a:lnTo>
                <a:lnTo>
                  <a:pt x="2961285" y="1682696"/>
                </a:lnTo>
                <a:lnTo>
                  <a:pt x="6222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253354" y="3204210"/>
            <a:ext cx="3096260" cy="1973580"/>
          </a:xfrm>
          <a:custGeom>
            <a:avLst/>
            <a:gdLst/>
            <a:ahLst/>
            <a:cxnLst/>
            <a:rect l="l" t="t" r="r" b="b"/>
            <a:pathLst>
              <a:path w="3096259" h="1973579">
                <a:moveTo>
                  <a:pt x="67661" y="35552"/>
                </a:moveTo>
                <a:lnTo>
                  <a:pt x="60888" y="46194"/>
                </a:lnTo>
                <a:lnTo>
                  <a:pt x="3089275" y="1973452"/>
                </a:lnTo>
                <a:lnTo>
                  <a:pt x="3096133" y="1962784"/>
                </a:lnTo>
                <a:lnTo>
                  <a:pt x="67661" y="35552"/>
                </a:lnTo>
                <a:close/>
              </a:path>
              <a:path w="3096259" h="1973579">
                <a:moveTo>
                  <a:pt x="0" y="0"/>
                </a:moveTo>
                <a:lnTo>
                  <a:pt x="43815" y="73025"/>
                </a:lnTo>
                <a:lnTo>
                  <a:pt x="60888" y="46194"/>
                </a:lnTo>
                <a:lnTo>
                  <a:pt x="50165" y="39369"/>
                </a:lnTo>
                <a:lnTo>
                  <a:pt x="56896" y="28701"/>
                </a:lnTo>
                <a:lnTo>
                  <a:pt x="72020" y="28701"/>
                </a:lnTo>
                <a:lnTo>
                  <a:pt x="84709" y="8762"/>
                </a:lnTo>
                <a:lnTo>
                  <a:pt x="0" y="0"/>
                </a:lnTo>
                <a:close/>
              </a:path>
              <a:path w="3096259" h="1973579">
                <a:moveTo>
                  <a:pt x="56896" y="28701"/>
                </a:moveTo>
                <a:lnTo>
                  <a:pt x="50165" y="39369"/>
                </a:lnTo>
                <a:lnTo>
                  <a:pt x="60888" y="46194"/>
                </a:lnTo>
                <a:lnTo>
                  <a:pt x="67661" y="35552"/>
                </a:lnTo>
                <a:lnTo>
                  <a:pt x="56896" y="28701"/>
                </a:lnTo>
                <a:close/>
              </a:path>
              <a:path w="3096259" h="1973579">
                <a:moveTo>
                  <a:pt x="72020" y="28701"/>
                </a:moveTo>
                <a:lnTo>
                  <a:pt x="56896" y="28701"/>
                </a:lnTo>
                <a:lnTo>
                  <a:pt x="67661" y="35552"/>
                </a:lnTo>
                <a:lnTo>
                  <a:pt x="72020" y="28701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5086858" y="2766441"/>
            <a:ext cx="102616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15" dirty="0">
                <a:latin typeface="Calibri"/>
                <a:cs typeface="Calibri"/>
              </a:rPr>
              <a:t>Webform</a:t>
            </a:r>
            <a:r>
              <a:rPr sz="1400" spc="-9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OSS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0385297" y="2745486"/>
            <a:ext cx="1665605" cy="13068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5" dirty="0">
                <a:latin typeface="Calibri"/>
                <a:cs typeface="Calibri"/>
              </a:rPr>
              <a:t>KemenPUPR </a:t>
            </a:r>
            <a:r>
              <a:rPr sz="1400" dirty="0">
                <a:latin typeface="Calibri"/>
                <a:cs typeface="Calibri"/>
              </a:rPr>
              <a:t>–</a:t>
            </a:r>
            <a:r>
              <a:rPr sz="1400" spc="-6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IMB,SLF</a:t>
            </a:r>
            <a:endParaRPr sz="1400">
              <a:latin typeface="Calibri"/>
              <a:cs typeface="Calibri"/>
            </a:endParaRPr>
          </a:p>
          <a:p>
            <a:pPr marL="12700" marR="414020">
              <a:lnSpc>
                <a:spcPct val="100000"/>
              </a:lnSpc>
            </a:pPr>
            <a:r>
              <a:rPr sz="1400" spc="-15" dirty="0">
                <a:latin typeface="Calibri"/>
                <a:cs typeface="Calibri"/>
              </a:rPr>
              <a:t>ATR-BPN </a:t>
            </a:r>
            <a:r>
              <a:rPr sz="1400" dirty="0">
                <a:latin typeface="Calibri"/>
                <a:cs typeface="Calibri"/>
              </a:rPr>
              <a:t>-</a:t>
            </a:r>
            <a:r>
              <a:rPr sz="1400" spc="-9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Pertek  </a:t>
            </a:r>
            <a:r>
              <a:rPr sz="1400" spc="-35" dirty="0">
                <a:latin typeface="Calibri"/>
                <a:cs typeface="Calibri"/>
              </a:rPr>
              <a:t>INSW,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BC</a:t>
            </a:r>
            <a:endParaRPr sz="1400">
              <a:latin typeface="Calibri"/>
              <a:cs typeface="Calibri"/>
            </a:endParaRPr>
          </a:p>
          <a:p>
            <a:pPr marL="12700" marR="51435">
              <a:lnSpc>
                <a:spcPct val="100000"/>
              </a:lnSpc>
            </a:pPr>
            <a:r>
              <a:rPr sz="1400" spc="-5" dirty="0">
                <a:latin typeface="Calibri"/>
                <a:cs typeface="Calibri"/>
              </a:rPr>
              <a:t>Kemendag </a:t>
            </a:r>
            <a:r>
              <a:rPr sz="1400" dirty="0">
                <a:latin typeface="Calibri"/>
                <a:cs typeface="Calibri"/>
              </a:rPr>
              <a:t>– </a:t>
            </a:r>
            <a:r>
              <a:rPr sz="1400" spc="-5" dirty="0">
                <a:latin typeface="Calibri"/>
                <a:cs typeface="Calibri"/>
              </a:rPr>
              <a:t>API,</a:t>
            </a:r>
            <a:r>
              <a:rPr sz="1400" spc="-6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SIPO  </a:t>
            </a:r>
            <a:r>
              <a:rPr sz="1400" spc="-10" dirty="0">
                <a:latin typeface="Calibri"/>
                <a:cs typeface="Calibri"/>
              </a:rPr>
              <a:t>Kemenkes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spc="-5" dirty="0">
                <a:latin typeface="Calibri"/>
                <a:cs typeface="Calibri"/>
              </a:rPr>
              <a:t>BPOM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522591" y="3780535"/>
            <a:ext cx="1353820" cy="666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alibri"/>
                <a:cs typeface="Calibri"/>
              </a:rPr>
              <a:t>7. </a:t>
            </a:r>
            <a:r>
              <a:rPr sz="1400" spc="-5" dirty="0">
                <a:latin typeface="Calibri"/>
                <a:cs typeface="Calibri"/>
              </a:rPr>
              <a:t>Notif</a:t>
            </a:r>
            <a:r>
              <a:rPr sz="1400" spc="-1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Komitmen  </a:t>
            </a:r>
            <a:r>
              <a:rPr sz="1400" spc="-10" dirty="0">
                <a:latin typeface="Calibri"/>
                <a:cs typeface="Calibri"/>
              </a:rPr>
              <a:t>Kewenangan  Daerah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677661" y="3863085"/>
            <a:ext cx="890905" cy="666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alibri"/>
                <a:cs typeface="Calibri"/>
              </a:rPr>
              <a:t>8. </a:t>
            </a:r>
            <a:r>
              <a:rPr sz="1400" spc="-5" dirty="0">
                <a:latin typeface="Calibri"/>
                <a:cs typeface="Calibri"/>
              </a:rPr>
              <a:t>Hasil  </a:t>
            </a:r>
            <a:r>
              <a:rPr sz="1400" spc="-30" dirty="0">
                <a:latin typeface="Calibri"/>
                <a:cs typeface="Calibri"/>
              </a:rPr>
              <a:t>P</a:t>
            </a:r>
            <a:r>
              <a:rPr sz="1400" dirty="0">
                <a:latin typeface="Calibri"/>
                <a:cs typeface="Calibri"/>
              </a:rPr>
              <a:t>e</a:t>
            </a:r>
            <a:r>
              <a:rPr sz="1400" spc="-10" dirty="0">
                <a:latin typeface="Calibri"/>
                <a:cs typeface="Calibri"/>
              </a:rPr>
              <a:t>m</a:t>
            </a:r>
            <a:r>
              <a:rPr sz="1400" dirty="0">
                <a:latin typeface="Calibri"/>
                <a:cs typeface="Calibri"/>
              </a:rPr>
              <a:t>e</a:t>
            </a:r>
            <a:r>
              <a:rPr sz="1400" spc="-10" dirty="0">
                <a:latin typeface="Calibri"/>
                <a:cs typeface="Calibri"/>
              </a:rPr>
              <a:t>nuh</a:t>
            </a:r>
            <a:r>
              <a:rPr sz="1400" dirty="0">
                <a:latin typeface="Calibri"/>
                <a:cs typeface="Calibri"/>
              </a:rPr>
              <a:t>an  </a:t>
            </a:r>
            <a:r>
              <a:rPr sz="1400" spc="-5" dirty="0">
                <a:latin typeface="Calibri"/>
                <a:cs typeface="Calibri"/>
              </a:rPr>
              <a:t>Komitmen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648068" y="5028057"/>
            <a:ext cx="128524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alibri"/>
                <a:cs typeface="Calibri"/>
              </a:rPr>
              <a:t>URL </a:t>
            </a:r>
            <a:r>
              <a:rPr sz="1400" spc="-5" dirty="0">
                <a:latin typeface="Calibri"/>
                <a:cs typeface="Calibri"/>
              </a:rPr>
              <a:t>Sistem</a:t>
            </a:r>
            <a:r>
              <a:rPr sz="1400" spc="-10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K/L/D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383663" y="2567686"/>
            <a:ext cx="1724660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5a. </a:t>
            </a:r>
            <a:r>
              <a:rPr sz="1400" spc="-5" dirty="0">
                <a:latin typeface="Calibri"/>
                <a:cs typeface="Calibri"/>
              </a:rPr>
              <a:t>Permohonan  </a:t>
            </a:r>
            <a:r>
              <a:rPr sz="1400" spc="-10" dirty="0">
                <a:latin typeface="Calibri"/>
                <a:cs typeface="Calibri"/>
              </a:rPr>
              <a:t>Pemenuhan</a:t>
            </a:r>
            <a:r>
              <a:rPr sz="1400" spc="28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Komitmen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9850628" y="5795873"/>
            <a:ext cx="104775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0" dirty="0">
                <a:latin typeface="Calibri"/>
                <a:cs typeface="Calibri"/>
              </a:rPr>
              <a:t>Petugas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K/L/D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2133600" y="2360167"/>
            <a:ext cx="2425065" cy="76200"/>
          </a:xfrm>
          <a:custGeom>
            <a:avLst/>
            <a:gdLst/>
            <a:ahLst/>
            <a:cxnLst/>
            <a:rect l="l" t="t" r="r" b="b"/>
            <a:pathLst>
              <a:path w="2425065" h="76200">
                <a:moveTo>
                  <a:pt x="75945" y="0"/>
                </a:moveTo>
                <a:lnTo>
                  <a:pt x="0" y="38735"/>
                </a:lnTo>
                <a:lnTo>
                  <a:pt x="76454" y="76200"/>
                </a:lnTo>
                <a:lnTo>
                  <a:pt x="76243" y="44577"/>
                </a:lnTo>
                <a:lnTo>
                  <a:pt x="63500" y="44577"/>
                </a:lnTo>
                <a:lnTo>
                  <a:pt x="63500" y="31877"/>
                </a:lnTo>
                <a:lnTo>
                  <a:pt x="76157" y="31780"/>
                </a:lnTo>
                <a:lnTo>
                  <a:pt x="75945" y="0"/>
                </a:lnTo>
                <a:close/>
              </a:path>
              <a:path w="2425065" h="76200">
                <a:moveTo>
                  <a:pt x="76157" y="31780"/>
                </a:moveTo>
                <a:lnTo>
                  <a:pt x="63500" y="31877"/>
                </a:lnTo>
                <a:lnTo>
                  <a:pt x="63500" y="44577"/>
                </a:lnTo>
                <a:lnTo>
                  <a:pt x="76242" y="44479"/>
                </a:lnTo>
                <a:lnTo>
                  <a:pt x="76157" y="31780"/>
                </a:lnTo>
                <a:close/>
              </a:path>
              <a:path w="2425065" h="76200">
                <a:moveTo>
                  <a:pt x="76242" y="44479"/>
                </a:moveTo>
                <a:lnTo>
                  <a:pt x="63500" y="44577"/>
                </a:lnTo>
                <a:lnTo>
                  <a:pt x="76243" y="44577"/>
                </a:lnTo>
                <a:close/>
              </a:path>
              <a:path w="2425065" h="76200">
                <a:moveTo>
                  <a:pt x="2424557" y="13843"/>
                </a:moveTo>
                <a:lnTo>
                  <a:pt x="76157" y="31780"/>
                </a:lnTo>
                <a:lnTo>
                  <a:pt x="76242" y="44479"/>
                </a:lnTo>
                <a:lnTo>
                  <a:pt x="2424684" y="26543"/>
                </a:lnTo>
                <a:lnTo>
                  <a:pt x="2424557" y="13843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2393442" y="2165985"/>
            <a:ext cx="258381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4a. </a:t>
            </a:r>
            <a:r>
              <a:rPr sz="1400" spc="-15" dirty="0">
                <a:latin typeface="Calibri"/>
                <a:cs typeface="Calibri"/>
              </a:rPr>
              <a:t>Info </a:t>
            </a:r>
            <a:r>
              <a:rPr sz="1400" dirty="0">
                <a:latin typeface="Calibri"/>
                <a:cs typeface="Calibri"/>
              </a:rPr>
              <a:t>SSO </a:t>
            </a:r>
            <a:r>
              <a:rPr sz="1400" spc="-10" dirty="0">
                <a:latin typeface="Calibri"/>
                <a:cs typeface="Calibri"/>
              </a:rPr>
              <a:t>Pemenuhan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Komitmen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2247519" y="2595765"/>
            <a:ext cx="4432300" cy="3238500"/>
          </a:xfrm>
          <a:custGeom>
            <a:avLst/>
            <a:gdLst/>
            <a:ahLst/>
            <a:cxnLst/>
            <a:rect l="l" t="t" r="r" b="b"/>
            <a:pathLst>
              <a:path w="4432300" h="3238500">
                <a:moveTo>
                  <a:pt x="4368419" y="3175000"/>
                </a:moveTo>
                <a:lnTo>
                  <a:pt x="4348733" y="3238500"/>
                </a:lnTo>
                <a:lnTo>
                  <a:pt x="4432173" y="3225800"/>
                </a:lnTo>
                <a:lnTo>
                  <a:pt x="4416234" y="3213100"/>
                </a:lnTo>
                <a:lnTo>
                  <a:pt x="4369308" y="3213100"/>
                </a:lnTo>
                <a:lnTo>
                  <a:pt x="4372356" y="3200400"/>
                </a:lnTo>
                <a:lnTo>
                  <a:pt x="4400296" y="3200400"/>
                </a:lnTo>
                <a:lnTo>
                  <a:pt x="4368419" y="3175000"/>
                </a:lnTo>
                <a:close/>
              </a:path>
              <a:path w="4432300" h="3238500">
                <a:moveTo>
                  <a:pt x="4360545" y="3200400"/>
                </a:moveTo>
                <a:lnTo>
                  <a:pt x="4312031" y="3200400"/>
                </a:lnTo>
                <a:lnTo>
                  <a:pt x="4339462" y="3213100"/>
                </a:lnTo>
                <a:lnTo>
                  <a:pt x="4356608" y="3213100"/>
                </a:lnTo>
                <a:lnTo>
                  <a:pt x="4360545" y="3200400"/>
                </a:lnTo>
                <a:close/>
              </a:path>
              <a:path w="4432300" h="3238500">
                <a:moveTo>
                  <a:pt x="4400296" y="3200400"/>
                </a:moveTo>
                <a:lnTo>
                  <a:pt x="4372356" y="3200400"/>
                </a:lnTo>
                <a:lnTo>
                  <a:pt x="4369308" y="3213100"/>
                </a:lnTo>
                <a:lnTo>
                  <a:pt x="4416234" y="3213100"/>
                </a:lnTo>
                <a:lnTo>
                  <a:pt x="4400296" y="3200400"/>
                </a:lnTo>
                <a:close/>
              </a:path>
              <a:path w="4432300" h="3238500">
                <a:moveTo>
                  <a:pt x="4299584" y="3187700"/>
                </a:moveTo>
                <a:lnTo>
                  <a:pt x="4233672" y="3187700"/>
                </a:lnTo>
                <a:lnTo>
                  <a:pt x="4266437" y="3200400"/>
                </a:lnTo>
                <a:lnTo>
                  <a:pt x="4341876" y="3200400"/>
                </a:lnTo>
                <a:lnTo>
                  <a:pt x="4299584" y="3187700"/>
                </a:lnTo>
                <a:close/>
              </a:path>
              <a:path w="4432300" h="3238500">
                <a:moveTo>
                  <a:pt x="4235958" y="3175000"/>
                </a:moveTo>
                <a:lnTo>
                  <a:pt x="4162679" y="3175000"/>
                </a:lnTo>
                <a:lnTo>
                  <a:pt x="4199001" y="3187700"/>
                </a:lnTo>
                <a:lnTo>
                  <a:pt x="4268724" y="3187700"/>
                </a:lnTo>
                <a:lnTo>
                  <a:pt x="4235958" y="3175000"/>
                </a:lnTo>
                <a:close/>
              </a:path>
              <a:path w="4432300" h="3238500">
                <a:moveTo>
                  <a:pt x="4088256" y="3149600"/>
                </a:moveTo>
                <a:lnTo>
                  <a:pt x="4045330" y="3149600"/>
                </a:lnTo>
                <a:lnTo>
                  <a:pt x="4124832" y="3175000"/>
                </a:lnTo>
                <a:lnTo>
                  <a:pt x="4201286" y="3175000"/>
                </a:lnTo>
                <a:lnTo>
                  <a:pt x="4164965" y="3162300"/>
                </a:lnTo>
                <a:lnTo>
                  <a:pt x="4127373" y="3162300"/>
                </a:lnTo>
                <a:lnTo>
                  <a:pt x="4088256" y="3149600"/>
                </a:lnTo>
                <a:close/>
              </a:path>
              <a:path w="4432300" h="3238500">
                <a:moveTo>
                  <a:pt x="2779268" y="533400"/>
                </a:moveTo>
                <a:lnTo>
                  <a:pt x="2768727" y="533400"/>
                </a:lnTo>
                <a:lnTo>
                  <a:pt x="2806446" y="596900"/>
                </a:lnTo>
                <a:lnTo>
                  <a:pt x="2806192" y="596900"/>
                </a:lnTo>
                <a:lnTo>
                  <a:pt x="2840355" y="660400"/>
                </a:lnTo>
                <a:lnTo>
                  <a:pt x="2871216" y="723900"/>
                </a:lnTo>
                <a:lnTo>
                  <a:pt x="2899283" y="800100"/>
                </a:lnTo>
                <a:lnTo>
                  <a:pt x="2924429" y="876300"/>
                </a:lnTo>
                <a:lnTo>
                  <a:pt x="2947161" y="952500"/>
                </a:lnTo>
                <a:lnTo>
                  <a:pt x="2967609" y="1028700"/>
                </a:lnTo>
                <a:lnTo>
                  <a:pt x="2985897" y="1104900"/>
                </a:lnTo>
                <a:lnTo>
                  <a:pt x="3002407" y="1193800"/>
                </a:lnTo>
                <a:lnTo>
                  <a:pt x="3017266" y="1270000"/>
                </a:lnTo>
                <a:lnTo>
                  <a:pt x="3030728" y="1358900"/>
                </a:lnTo>
                <a:lnTo>
                  <a:pt x="3054350" y="1524000"/>
                </a:lnTo>
                <a:lnTo>
                  <a:pt x="3075051" y="1701800"/>
                </a:lnTo>
                <a:lnTo>
                  <a:pt x="3094609" y="1866900"/>
                </a:lnTo>
                <a:lnTo>
                  <a:pt x="3104515" y="1955800"/>
                </a:lnTo>
                <a:lnTo>
                  <a:pt x="3114802" y="2032000"/>
                </a:lnTo>
                <a:lnTo>
                  <a:pt x="3125851" y="2120900"/>
                </a:lnTo>
                <a:lnTo>
                  <a:pt x="3137661" y="2197100"/>
                </a:lnTo>
                <a:lnTo>
                  <a:pt x="3150489" y="2273300"/>
                </a:lnTo>
                <a:lnTo>
                  <a:pt x="3164713" y="2349500"/>
                </a:lnTo>
                <a:lnTo>
                  <a:pt x="3180460" y="2413000"/>
                </a:lnTo>
                <a:lnTo>
                  <a:pt x="3197860" y="2476500"/>
                </a:lnTo>
                <a:lnTo>
                  <a:pt x="3217418" y="2540000"/>
                </a:lnTo>
                <a:lnTo>
                  <a:pt x="3239008" y="2590800"/>
                </a:lnTo>
                <a:lnTo>
                  <a:pt x="3263265" y="2654300"/>
                </a:lnTo>
                <a:lnTo>
                  <a:pt x="3290189" y="2692400"/>
                </a:lnTo>
                <a:lnTo>
                  <a:pt x="3304540" y="2717800"/>
                </a:lnTo>
                <a:lnTo>
                  <a:pt x="3319526" y="2743200"/>
                </a:lnTo>
                <a:lnTo>
                  <a:pt x="3335147" y="2755900"/>
                </a:lnTo>
                <a:lnTo>
                  <a:pt x="3351149" y="2781300"/>
                </a:lnTo>
                <a:lnTo>
                  <a:pt x="3367658" y="2794000"/>
                </a:lnTo>
                <a:lnTo>
                  <a:pt x="3384550" y="2819400"/>
                </a:lnTo>
                <a:lnTo>
                  <a:pt x="3401949" y="2832100"/>
                </a:lnTo>
                <a:lnTo>
                  <a:pt x="3419855" y="2857500"/>
                </a:lnTo>
                <a:lnTo>
                  <a:pt x="3438144" y="2870200"/>
                </a:lnTo>
                <a:lnTo>
                  <a:pt x="3456813" y="2882900"/>
                </a:lnTo>
                <a:lnTo>
                  <a:pt x="3495040" y="2921000"/>
                </a:lnTo>
                <a:lnTo>
                  <a:pt x="3534664" y="2946400"/>
                </a:lnTo>
                <a:lnTo>
                  <a:pt x="3575430" y="2971800"/>
                </a:lnTo>
                <a:lnTo>
                  <a:pt x="3616959" y="2997200"/>
                </a:lnTo>
                <a:lnTo>
                  <a:pt x="3659251" y="3022600"/>
                </a:lnTo>
                <a:lnTo>
                  <a:pt x="3702177" y="3035300"/>
                </a:lnTo>
                <a:lnTo>
                  <a:pt x="3745483" y="3060700"/>
                </a:lnTo>
                <a:lnTo>
                  <a:pt x="3789045" y="3073400"/>
                </a:lnTo>
                <a:lnTo>
                  <a:pt x="3832605" y="3098800"/>
                </a:lnTo>
                <a:lnTo>
                  <a:pt x="4004055" y="3149600"/>
                </a:lnTo>
                <a:lnTo>
                  <a:pt x="4088383" y="3149600"/>
                </a:lnTo>
                <a:lnTo>
                  <a:pt x="4048125" y="3136900"/>
                </a:lnTo>
                <a:lnTo>
                  <a:pt x="4007104" y="3136900"/>
                </a:lnTo>
                <a:lnTo>
                  <a:pt x="3965194" y="3124200"/>
                </a:lnTo>
                <a:lnTo>
                  <a:pt x="3922776" y="3111500"/>
                </a:lnTo>
                <a:lnTo>
                  <a:pt x="3879850" y="3098800"/>
                </a:lnTo>
                <a:lnTo>
                  <a:pt x="3836670" y="3086100"/>
                </a:lnTo>
                <a:lnTo>
                  <a:pt x="3836924" y="3086100"/>
                </a:lnTo>
                <a:lnTo>
                  <a:pt x="3793490" y="3060700"/>
                </a:lnTo>
                <a:lnTo>
                  <a:pt x="3793744" y="3060700"/>
                </a:lnTo>
                <a:lnTo>
                  <a:pt x="3750309" y="3048000"/>
                </a:lnTo>
                <a:lnTo>
                  <a:pt x="3750564" y="3048000"/>
                </a:lnTo>
                <a:lnTo>
                  <a:pt x="3707383" y="3035300"/>
                </a:lnTo>
                <a:lnTo>
                  <a:pt x="3707638" y="3035300"/>
                </a:lnTo>
                <a:lnTo>
                  <a:pt x="3664966" y="3009900"/>
                </a:lnTo>
                <a:lnTo>
                  <a:pt x="3665220" y="3009900"/>
                </a:lnTo>
                <a:lnTo>
                  <a:pt x="3623055" y="2984500"/>
                </a:lnTo>
                <a:lnTo>
                  <a:pt x="3623309" y="2984500"/>
                </a:lnTo>
                <a:lnTo>
                  <a:pt x="3581907" y="2959100"/>
                </a:lnTo>
                <a:lnTo>
                  <a:pt x="3582161" y="2959100"/>
                </a:lnTo>
                <a:lnTo>
                  <a:pt x="3541776" y="2933700"/>
                </a:lnTo>
                <a:lnTo>
                  <a:pt x="3542029" y="2933700"/>
                </a:lnTo>
                <a:lnTo>
                  <a:pt x="3502659" y="2908300"/>
                </a:lnTo>
                <a:lnTo>
                  <a:pt x="3502914" y="2908300"/>
                </a:lnTo>
                <a:lnTo>
                  <a:pt x="3464941" y="2882900"/>
                </a:lnTo>
                <a:lnTo>
                  <a:pt x="3446526" y="2857500"/>
                </a:lnTo>
                <a:lnTo>
                  <a:pt x="3428492" y="2844800"/>
                </a:lnTo>
                <a:lnTo>
                  <a:pt x="3428746" y="2844800"/>
                </a:lnTo>
                <a:lnTo>
                  <a:pt x="3410966" y="2832100"/>
                </a:lnTo>
                <a:lnTo>
                  <a:pt x="3393694" y="2806700"/>
                </a:lnTo>
                <a:lnTo>
                  <a:pt x="3393948" y="2806700"/>
                </a:lnTo>
                <a:lnTo>
                  <a:pt x="3377183" y="2794000"/>
                </a:lnTo>
                <a:lnTo>
                  <a:pt x="3360928" y="2768600"/>
                </a:lnTo>
                <a:lnTo>
                  <a:pt x="3345053" y="2755900"/>
                </a:lnTo>
                <a:lnTo>
                  <a:pt x="3329813" y="2730500"/>
                </a:lnTo>
                <a:lnTo>
                  <a:pt x="3315080" y="2705100"/>
                </a:lnTo>
                <a:lnTo>
                  <a:pt x="3300856" y="2692400"/>
                </a:lnTo>
                <a:lnTo>
                  <a:pt x="3301110" y="2692400"/>
                </a:lnTo>
                <a:lnTo>
                  <a:pt x="3274441" y="2641600"/>
                </a:lnTo>
                <a:lnTo>
                  <a:pt x="3274695" y="2641600"/>
                </a:lnTo>
                <a:lnTo>
                  <a:pt x="3250692" y="2590800"/>
                </a:lnTo>
                <a:lnTo>
                  <a:pt x="3229229" y="2540000"/>
                </a:lnTo>
                <a:lnTo>
                  <a:pt x="3209925" y="2476500"/>
                </a:lnTo>
                <a:lnTo>
                  <a:pt x="3192780" y="2413000"/>
                </a:lnTo>
                <a:lnTo>
                  <a:pt x="3177032" y="2336800"/>
                </a:lnTo>
                <a:lnTo>
                  <a:pt x="3163061" y="2273300"/>
                </a:lnTo>
                <a:lnTo>
                  <a:pt x="3150235" y="2197100"/>
                </a:lnTo>
                <a:lnTo>
                  <a:pt x="3138423" y="2120900"/>
                </a:lnTo>
                <a:lnTo>
                  <a:pt x="3127502" y="2032000"/>
                </a:lnTo>
                <a:lnTo>
                  <a:pt x="3117215" y="1955800"/>
                </a:lnTo>
                <a:lnTo>
                  <a:pt x="3107309" y="1866900"/>
                </a:lnTo>
                <a:lnTo>
                  <a:pt x="3087623" y="1701800"/>
                </a:lnTo>
                <a:lnTo>
                  <a:pt x="3066922" y="1524000"/>
                </a:lnTo>
                <a:lnTo>
                  <a:pt x="3043173" y="1358900"/>
                </a:lnTo>
                <a:lnTo>
                  <a:pt x="3029839" y="1270000"/>
                </a:lnTo>
                <a:lnTo>
                  <a:pt x="3014853" y="1181100"/>
                </a:lnTo>
                <a:lnTo>
                  <a:pt x="2998343" y="1104900"/>
                </a:lnTo>
                <a:lnTo>
                  <a:pt x="2979928" y="1016000"/>
                </a:lnTo>
                <a:lnTo>
                  <a:pt x="2959354" y="939800"/>
                </a:lnTo>
                <a:lnTo>
                  <a:pt x="2936494" y="863600"/>
                </a:lnTo>
                <a:lnTo>
                  <a:pt x="2911094" y="787400"/>
                </a:lnTo>
                <a:lnTo>
                  <a:pt x="2882900" y="723900"/>
                </a:lnTo>
                <a:lnTo>
                  <a:pt x="2851658" y="660400"/>
                </a:lnTo>
                <a:lnTo>
                  <a:pt x="2817241" y="596900"/>
                </a:lnTo>
                <a:lnTo>
                  <a:pt x="2779268" y="533400"/>
                </a:lnTo>
                <a:close/>
              </a:path>
              <a:path w="4432300" h="3238500">
                <a:moveTo>
                  <a:pt x="1591056" y="25400"/>
                </a:moveTo>
                <a:lnTo>
                  <a:pt x="1328928" y="25400"/>
                </a:lnTo>
                <a:lnTo>
                  <a:pt x="1504315" y="38100"/>
                </a:lnTo>
                <a:lnTo>
                  <a:pt x="1589658" y="38100"/>
                </a:lnTo>
                <a:lnTo>
                  <a:pt x="1673733" y="50800"/>
                </a:lnTo>
                <a:lnTo>
                  <a:pt x="1755902" y="63500"/>
                </a:lnTo>
                <a:lnTo>
                  <a:pt x="1836420" y="76200"/>
                </a:lnTo>
                <a:lnTo>
                  <a:pt x="1836166" y="76200"/>
                </a:lnTo>
                <a:lnTo>
                  <a:pt x="1915033" y="88900"/>
                </a:lnTo>
                <a:lnTo>
                  <a:pt x="1991868" y="101600"/>
                </a:lnTo>
                <a:lnTo>
                  <a:pt x="2066670" y="127000"/>
                </a:lnTo>
                <a:lnTo>
                  <a:pt x="2066417" y="127000"/>
                </a:lnTo>
                <a:lnTo>
                  <a:pt x="2139315" y="139700"/>
                </a:lnTo>
                <a:lnTo>
                  <a:pt x="2139060" y="139700"/>
                </a:lnTo>
                <a:lnTo>
                  <a:pt x="2209800" y="165100"/>
                </a:lnTo>
                <a:lnTo>
                  <a:pt x="2209546" y="165100"/>
                </a:lnTo>
                <a:lnTo>
                  <a:pt x="2277998" y="190500"/>
                </a:lnTo>
                <a:lnTo>
                  <a:pt x="2277745" y="190500"/>
                </a:lnTo>
                <a:lnTo>
                  <a:pt x="2343785" y="215900"/>
                </a:lnTo>
                <a:lnTo>
                  <a:pt x="2343531" y="215900"/>
                </a:lnTo>
                <a:lnTo>
                  <a:pt x="2407158" y="254000"/>
                </a:lnTo>
                <a:lnTo>
                  <a:pt x="2406904" y="254000"/>
                </a:lnTo>
                <a:lnTo>
                  <a:pt x="2467991" y="279400"/>
                </a:lnTo>
                <a:lnTo>
                  <a:pt x="2467736" y="279400"/>
                </a:lnTo>
                <a:lnTo>
                  <a:pt x="2526157" y="317500"/>
                </a:lnTo>
                <a:lnTo>
                  <a:pt x="2525776" y="317500"/>
                </a:lnTo>
                <a:lnTo>
                  <a:pt x="2581529" y="355600"/>
                </a:lnTo>
                <a:lnTo>
                  <a:pt x="2581275" y="355600"/>
                </a:lnTo>
                <a:lnTo>
                  <a:pt x="2634234" y="393700"/>
                </a:lnTo>
                <a:lnTo>
                  <a:pt x="2633853" y="393700"/>
                </a:lnTo>
                <a:lnTo>
                  <a:pt x="2683129" y="431800"/>
                </a:lnTo>
                <a:lnTo>
                  <a:pt x="2682747" y="431800"/>
                </a:lnTo>
                <a:lnTo>
                  <a:pt x="2727960" y="482600"/>
                </a:lnTo>
                <a:lnTo>
                  <a:pt x="2727579" y="482600"/>
                </a:lnTo>
                <a:lnTo>
                  <a:pt x="2768981" y="546100"/>
                </a:lnTo>
                <a:lnTo>
                  <a:pt x="2768727" y="533400"/>
                </a:lnTo>
                <a:lnTo>
                  <a:pt x="2779268" y="533400"/>
                </a:lnTo>
                <a:lnTo>
                  <a:pt x="2737485" y="482600"/>
                </a:lnTo>
                <a:lnTo>
                  <a:pt x="2691892" y="431800"/>
                </a:lnTo>
                <a:lnTo>
                  <a:pt x="2642108" y="381000"/>
                </a:lnTo>
                <a:lnTo>
                  <a:pt x="2588768" y="342900"/>
                </a:lnTo>
                <a:lnTo>
                  <a:pt x="2532760" y="304800"/>
                </a:lnTo>
                <a:lnTo>
                  <a:pt x="2474086" y="266700"/>
                </a:lnTo>
                <a:lnTo>
                  <a:pt x="2412619" y="241300"/>
                </a:lnTo>
                <a:lnTo>
                  <a:pt x="2348738" y="203200"/>
                </a:lnTo>
                <a:lnTo>
                  <a:pt x="2282444" y="177800"/>
                </a:lnTo>
                <a:lnTo>
                  <a:pt x="2213736" y="152400"/>
                </a:lnTo>
                <a:lnTo>
                  <a:pt x="2142871" y="127000"/>
                </a:lnTo>
                <a:lnTo>
                  <a:pt x="2069719" y="114300"/>
                </a:lnTo>
                <a:lnTo>
                  <a:pt x="1994661" y="88900"/>
                </a:lnTo>
                <a:lnTo>
                  <a:pt x="1591056" y="25400"/>
                </a:lnTo>
                <a:close/>
              </a:path>
              <a:path w="4432300" h="3238500">
                <a:moveTo>
                  <a:pt x="1149095" y="0"/>
                </a:moveTo>
                <a:lnTo>
                  <a:pt x="584200" y="0"/>
                </a:lnTo>
                <a:lnTo>
                  <a:pt x="390525" y="12700"/>
                </a:lnTo>
                <a:lnTo>
                  <a:pt x="0" y="25400"/>
                </a:lnTo>
                <a:lnTo>
                  <a:pt x="381" y="38100"/>
                </a:lnTo>
                <a:lnTo>
                  <a:pt x="391032" y="25400"/>
                </a:lnTo>
                <a:lnTo>
                  <a:pt x="584581" y="12700"/>
                </a:lnTo>
                <a:lnTo>
                  <a:pt x="1329690" y="12700"/>
                </a:lnTo>
                <a:lnTo>
                  <a:pt x="1149095" y="0"/>
                </a:lnTo>
                <a:close/>
              </a:path>
              <a:path w="4432300" h="3238500">
                <a:moveTo>
                  <a:pt x="1329690" y="12700"/>
                </a:moveTo>
                <a:lnTo>
                  <a:pt x="1148715" y="12700"/>
                </a:lnTo>
                <a:lnTo>
                  <a:pt x="1329182" y="25400"/>
                </a:lnTo>
                <a:lnTo>
                  <a:pt x="1505331" y="25400"/>
                </a:lnTo>
                <a:lnTo>
                  <a:pt x="1329690" y="12700"/>
                </a:lnTo>
                <a:close/>
              </a:path>
            </a:pathLst>
          </a:custGeom>
          <a:solidFill>
            <a:srgbClr val="2E52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361186" y="2394839"/>
            <a:ext cx="5313680" cy="3673475"/>
          </a:xfrm>
          <a:custGeom>
            <a:avLst/>
            <a:gdLst/>
            <a:ahLst/>
            <a:cxnLst/>
            <a:rect l="l" t="t" r="r" b="b"/>
            <a:pathLst>
              <a:path w="5313680" h="3673475">
                <a:moveTo>
                  <a:pt x="126740" y="74930"/>
                </a:moveTo>
                <a:lnTo>
                  <a:pt x="104647" y="256539"/>
                </a:lnTo>
                <a:lnTo>
                  <a:pt x="74929" y="512825"/>
                </a:lnTo>
                <a:lnTo>
                  <a:pt x="48132" y="766699"/>
                </a:lnTo>
                <a:lnTo>
                  <a:pt x="25907" y="1017397"/>
                </a:lnTo>
                <a:lnTo>
                  <a:pt x="16838" y="1141857"/>
                </a:lnTo>
                <a:lnTo>
                  <a:pt x="9623" y="1264031"/>
                </a:lnTo>
                <a:lnTo>
                  <a:pt x="4304" y="1384808"/>
                </a:lnTo>
                <a:lnTo>
                  <a:pt x="1139" y="1504061"/>
                </a:lnTo>
                <a:lnTo>
                  <a:pt x="0" y="1621536"/>
                </a:lnTo>
                <a:lnTo>
                  <a:pt x="1523" y="1737360"/>
                </a:lnTo>
                <a:lnTo>
                  <a:pt x="5587" y="1851279"/>
                </a:lnTo>
                <a:lnTo>
                  <a:pt x="12445" y="1962912"/>
                </a:lnTo>
                <a:lnTo>
                  <a:pt x="22351" y="2072513"/>
                </a:lnTo>
                <a:lnTo>
                  <a:pt x="35559" y="2179447"/>
                </a:lnTo>
                <a:lnTo>
                  <a:pt x="52069" y="2283968"/>
                </a:lnTo>
                <a:lnTo>
                  <a:pt x="72262" y="2385822"/>
                </a:lnTo>
                <a:lnTo>
                  <a:pt x="96138" y="2484882"/>
                </a:lnTo>
                <a:lnTo>
                  <a:pt x="124078" y="2580894"/>
                </a:lnTo>
                <a:lnTo>
                  <a:pt x="156209" y="2673731"/>
                </a:lnTo>
                <a:lnTo>
                  <a:pt x="192658" y="2763266"/>
                </a:lnTo>
                <a:lnTo>
                  <a:pt x="233679" y="2849499"/>
                </a:lnTo>
                <a:lnTo>
                  <a:pt x="279526" y="2932176"/>
                </a:lnTo>
                <a:lnTo>
                  <a:pt x="330072" y="3011043"/>
                </a:lnTo>
                <a:lnTo>
                  <a:pt x="385952" y="3086100"/>
                </a:lnTo>
                <a:lnTo>
                  <a:pt x="447039" y="3157093"/>
                </a:lnTo>
                <a:lnTo>
                  <a:pt x="513714" y="3224034"/>
                </a:lnTo>
                <a:lnTo>
                  <a:pt x="585977" y="3286633"/>
                </a:lnTo>
                <a:lnTo>
                  <a:pt x="664209" y="3344722"/>
                </a:lnTo>
                <a:lnTo>
                  <a:pt x="706501" y="3371977"/>
                </a:lnTo>
                <a:lnTo>
                  <a:pt x="751839" y="3397770"/>
                </a:lnTo>
                <a:lnTo>
                  <a:pt x="800226" y="3422192"/>
                </a:lnTo>
                <a:lnTo>
                  <a:pt x="851407" y="3445167"/>
                </a:lnTo>
                <a:lnTo>
                  <a:pt x="905509" y="3466871"/>
                </a:lnTo>
                <a:lnTo>
                  <a:pt x="962151" y="3487242"/>
                </a:lnTo>
                <a:lnTo>
                  <a:pt x="1021461" y="3506355"/>
                </a:lnTo>
                <a:lnTo>
                  <a:pt x="1083183" y="3524211"/>
                </a:lnTo>
                <a:lnTo>
                  <a:pt x="1147190" y="3540823"/>
                </a:lnTo>
                <a:lnTo>
                  <a:pt x="1213612" y="3556393"/>
                </a:lnTo>
                <a:lnTo>
                  <a:pt x="1282191" y="3570706"/>
                </a:lnTo>
                <a:lnTo>
                  <a:pt x="1352677" y="3583965"/>
                </a:lnTo>
                <a:lnTo>
                  <a:pt x="1425320" y="3596182"/>
                </a:lnTo>
                <a:lnTo>
                  <a:pt x="1499743" y="3607333"/>
                </a:lnTo>
                <a:lnTo>
                  <a:pt x="1575815" y="3617455"/>
                </a:lnTo>
                <a:lnTo>
                  <a:pt x="1653666" y="3626599"/>
                </a:lnTo>
                <a:lnTo>
                  <a:pt x="1732914" y="3634905"/>
                </a:lnTo>
                <a:lnTo>
                  <a:pt x="1813814" y="3642245"/>
                </a:lnTo>
                <a:lnTo>
                  <a:pt x="1979294" y="3654348"/>
                </a:lnTo>
                <a:lnTo>
                  <a:pt x="2149475" y="3663213"/>
                </a:lnTo>
                <a:lnTo>
                  <a:pt x="2323338" y="3669118"/>
                </a:lnTo>
                <a:lnTo>
                  <a:pt x="2499994" y="3672357"/>
                </a:lnTo>
                <a:lnTo>
                  <a:pt x="2678811" y="3673119"/>
                </a:lnTo>
                <a:lnTo>
                  <a:pt x="2858897" y="3671697"/>
                </a:lnTo>
                <a:lnTo>
                  <a:pt x="3219577" y="3663315"/>
                </a:lnTo>
                <a:lnTo>
                  <a:pt x="3299575" y="3660419"/>
                </a:lnTo>
                <a:lnTo>
                  <a:pt x="2678811" y="3660419"/>
                </a:lnTo>
                <a:lnTo>
                  <a:pt x="2500122" y="3659657"/>
                </a:lnTo>
                <a:lnTo>
                  <a:pt x="2324284" y="3656431"/>
                </a:lnTo>
                <a:lnTo>
                  <a:pt x="2323718" y="3656431"/>
                </a:lnTo>
                <a:lnTo>
                  <a:pt x="2149983" y="3650526"/>
                </a:lnTo>
                <a:lnTo>
                  <a:pt x="1980056" y="3641674"/>
                </a:lnTo>
                <a:lnTo>
                  <a:pt x="1980184" y="3641674"/>
                </a:lnTo>
                <a:lnTo>
                  <a:pt x="1814830" y="3629583"/>
                </a:lnTo>
                <a:lnTo>
                  <a:pt x="1734063" y="3622255"/>
                </a:lnTo>
                <a:lnTo>
                  <a:pt x="1654956" y="3613975"/>
                </a:lnTo>
                <a:lnTo>
                  <a:pt x="1577371" y="3604844"/>
                </a:lnTo>
                <a:lnTo>
                  <a:pt x="1501436" y="3594760"/>
                </a:lnTo>
                <a:lnTo>
                  <a:pt x="1427395" y="3583647"/>
                </a:lnTo>
                <a:lnTo>
                  <a:pt x="1354987" y="3571481"/>
                </a:lnTo>
                <a:lnTo>
                  <a:pt x="1284610" y="3558235"/>
                </a:lnTo>
                <a:lnTo>
                  <a:pt x="1216278" y="3543973"/>
                </a:lnTo>
                <a:lnTo>
                  <a:pt x="1150401" y="3528517"/>
                </a:lnTo>
                <a:lnTo>
                  <a:pt x="1086680" y="3511994"/>
                </a:lnTo>
                <a:lnTo>
                  <a:pt x="1025016" y="3494176"/>
                </a:lnTo>
                <a:lnTo>
                  <a:pt x="966412" y="3475253"/>
                </a:lnTo>
                <a:lnTo>
                  <a:pt x="910202" y="3455047"/>
                </a:lnTo>
                <a:lnTo>
                  <a:pt x="856613" y="3433521"/>
                </a:lnTo>
                <a:lnTo>
                  <a:pt x="805563" y="3410661"/>
                </a:lnTo>
                <a:lnTo>
                  <a:pt x="757817" y="3386505"/>
                </a:lnTo>
                <a:lnTo>
                  <a:pt x="713290" y="3361207"/>
                </a:lnTo>
                <a:lnTo>
                  <a:pt x="671695" y="3334397"/>
                </a:lnTo>
                <a:lnTo>
                  <a:pt x="594244" y="3276879"/>
                </a:lnTo>
                <a:lnTo>
                  <a:pt x="594106" y="3276879"/>
                </a:lnTo>
                <a:lnTo>
                  <a:pt x="522224" y="3214585"/>
                </a:lnTo>
                <a:lnTo>
                  <a:pt x="456183" y="3148330"/>
                </a:lnTo>
                <a:lnTo>
                  <a:pt x="396059" y="3078353"/>
                </a:lnTo>
                <a:lnTo>
                  <a:pt x="340643" y="3004058"/>
                </a:lnTo>
                <a:lnTo>
                  <a:pt x="290565" y="2925826"/>
                </a:lnTo>
                <a:lnTo>
                  <a:pt x="244862" y="2843530"/>
                </a:lnTo>
                <a:lnTo>
                  <a:pt x="204336" y="2758313"/>
                </a:lnTo>
                <a:lnTo>
                  <a:pt x="168124" y="2669413"/>
                </a:lnTo>
                <a:lnTo>
                  <a:pt x="168060" y="2669159"/>
                </a:lnTo>
                <a:lnTo>
                  <a:pt x="136275" y="2577211"/>
                </a:lnTo>
                <a:lnTo>
                  <a:pt x="108531" y="2481707"/>
                </a:lnTo>
                <a:lnTo>
                  <a:pt x="84770" y="2383282"/>
                </a:lnTo>
                <a:lnTo>
                  <a:pt x="64566" y="2281936"/>
                </a:lnTo>
                <a:lnTo>
                  <a:pt x="64602" y="2281682"/>
                </a:lnTo>
                <a:lnTo>
                  <a:pt x="48173" y="2177796"/>
                </a:lnTo>
                <a:lnTo>
                  <a:pt x="35083" y="2071243"/>
                </a:lnTo>
                <a:lnTo>
                  <a:pt x="25138" y="1961896"/>
                </a:lnTo>
                <a:lnTo>
                  <a:pt x="18283" y="1850517"/>
                </a:lnTo>
                <a:lnTo>
                  <a:pt x="14222" y="1736979"/>
                </a:lnTo>
                <a:lnTo>
                  <a:pt x="12701" y="1621409"/>
                </a:lnTo>
                <a:lnTo>
                  <a:pt x="13853" y="1503680"/>
                </a:lnTo>
                <a:lnTo>
                  <a:pt x="17040" y="1384300"/>
                </a:lnTo>
                <a:lnTo>
                  <a:pt x="22389" y="1263396"/>
                </a:lnTo>
                <a:lnTo>
                  <a:pt x="29655" y="1140968"/>
                </a:lnTo>
                <a:lnTo>
                  <a:pt x="38619" y="1018286"/>
                </a:lnTo>
                <a:lnTo>
                  <a:pt x="60705" y="767969"/>
                </a:lnTo>
                <a:lnTo>
                  <a:pt x="87502" y="514223"/>
                </a:lnTo>
                <a:lnTo>
                  <a:pt x="117347" y="258063"/>
                </a:lnTo>
                <a:lnTo>
                  <a:pt x="139321" y="76453"/>
                </a:lnTo>
                <a:lnTo>
                  <a:pt x="126740" y="74930"/>
                </a:lnTo>
                <a:close/>
              </a:path>
              <a:path w="5313680" h="3673475">
                <a:moveTo>
                  <a:pt x="5238115" y="3549078"/>
                </a:moveTo>
                <a:lnTo>
                  <a:pt x="5195570" y="3549459"/>
                </a:lnTo>
                <a:lnTo>
                  <a:pt x="5101209" y="3551847"/>
                </a:lnTo>
                <a:lnTo>
                  <a:pt x="4938649" y="3558705"/>
                </a:lnTo>
                <a:lnTo>
                  <a:pt x="3918966" y="3618903"/>
                </a:lnTo>
                <a:lnTo>
                  <a:pt x="3748786" y="3628047"/>
                </a:lnTo>
                <a:lnTo>
                  <a:pt x="3219196" y="3650615"/>
                </a:lnTo>
                <a:lnTo>
                  <a:pt x="2858769" y="3658997"/>
                </a:lnTo>
                <a:lnTo>
                  <a:pt x="2678811" y="3660419"/>
                </a:lnTo>
                <a:lnTo>
                  <a:pt x="3299575" y="3660419"/>
                </a:lnTo>
                <a:lnTo>
                  <a:pt x="3919728" y="3631590"/>
                </a:lnTo>
                <a:lnTo>
                  <a:pt x="4939284" y="3571392"/>
                </a:lnTo>
                <a:lnTo>
                  <a:pt x="5101717" y="3564534"/>
                </a:lnTo>
                <a:lnTo>
                  <a:pt x="5150231" y="3563112"/>
                </a:lnTo>
                <a:lnTo>
                  <a:pt x="5195823" y="3562159"/>
                </a:lnTo>
                <a:lnTo>
                  <a:pt x="5313197" y="3561778"/>
                </a:lnTo>
                <a:lnTo>
                  <a:pt x="5313553" y="3549929"/>
                </a:lnTo>
                <a:lnTo>
                  <a:pt x="5277485" y="3549167"/>
                </a:lnTo>
                <a:lnTo>
                  <a:pt x="5238115" y="3549078"/>
                </a:lnTo>
                <a:close/>
              </a:path>
              <a:path w="5313680" h="3673475">
                <a:moveTo>
                  <a:pt x="2323591" y="3656418"/>
                </a:moveTo>
                <a:lnTo>
                  <a:pt x="2324284" y="3656431"/>
                </a:lnTo>
                <a:lnTo>
                  <a:pt x="2323591" y="3656418"/>
                </a:lnTo>
                <a:close/>
              </a:path>
              <a:path w="5313680" h="3673475">
                <a:moveTo>
                  <a:pt x="1734184" y="3622255"/>
                </a:moveTo>
                <a:lnTo>
                  <a:pt x="1734324" y="3622268"/>
                </a:lnTo>
                <a:lnTo>
                  <a:pt x="1734184" y="3622255"/>
                </a:lnTo>
                <a:close/>
              </a:path>
              <a:path w="5313680" h="3673475">
                <a:moveTo>
                  <a:pt x="1654956" y="3613975"/>
                </a:moveTo>
                <a:close/>
              </a:path>
              <a:path w="5313680" h="3673475">
                <a:moveTo>
                  <a:pt x="1577371" y="3604844"/>
                </a:moveTo>
                <a:close/>
              </a:path>
              <a:path w="5313680" h="3673475">
                <a:moveTo>
                  <a:pt x="1501436" y="3594760"/>
                </a:moveTo>
                <a:close/>
              </a:path>
              <a:path w="5313680" h="3673475">
                <a:moveTo>
                  <a:pt x="1427226" y="3583622"/>
                </a:moveTo>
                <a:lnTo>
                  <a:pt x="1427395" y="3583647"/>
                </a:lnTo>
                <a:lnTo>
                  <a:pt x="1427226" y="3583622"/>
                </a:lnTo>
                <a:close/>
              </a:path>
              <a:path w="5313680" h="3673475">
                <a:moveTo>
                  <a:pt x="1354836" y="3571455"/>
                </a:moveTo>
                <a:lnTo>
                  <a:pt x="1354987" y="3571481"/>
                </a:lnTo>
                <a:lnTo>
                  <a:pt x="1354836" y="3571455"/>
                </a:lnTo>
                <a:close/>
              </a:path>
              <a:path w="5313680" h="3673475">
                <a:moveTo>
                  <a:pt x="5313197" y="3561778"/>
                </a:moveTo>
                <a:lnTo>
                  <a:pt x="5238115" y="3561778"/>
                </a:lnTo>
                <a:lnTo>
                  <a:pt x="5277358" y="3561867"/>
                </a:lnTo>
                <a:lnTo>
                  <a:pt x="5313171" y="3562629"/>
                </a:lnTo>
                <a:lnTo>
                  <a:pt x="5313197" y="3561778"/>
                </a:lnTo>
                <a:close/>
              </a:path>
              <a:path w="5313680" h="3673475">
                <a:moveTo>
                  <a:pt x="1284659" y="3558245"/>
                </a:moveTo>
                <a:close/>
              </a:path>
              <a:path w="5313680" h="3673475">
                <a:moveTo>
                  <a:pt x="1284610" y="3558235"/>
                </a:moveTo>
                <a:close/>
              </a:path>
              <a:path w="5313680" h="3673475">
                <a:moveTo>
                  <a:pt x="1216370" y="3543973"/>
                </a:moveTo>
                <a:lnTo>
                  <a:pt x="1216533" y="3544011"/>
                </a:lnTo>
                <a:lnTo>
                  <a:pt x="1216370" y="3543973"/>
                </a:lnTo>
                <a:close/>
              </a:path>
              <a:path w="5313680" h="3673475">
                <a:moveTo>
                  <a:pt x="1150239" y="3528479"/>
                </a:moveTo>
                <a:lnTo>
                  <a:pt x="1150401" y="3528517"/>
                </a:lnTo>
                <a:lnTo>
                  <a:pt x="1150239" y="3528479"/>
                </a:lnTo>
                <a:close/>
              </a:path>
              <a:path w="5313680" h="3673475">
                <a:moveTo>
                  <a:pt x="1086484" y="3511943"/>
                </a:moveTo>
                <a:lnTo>
                  <a:pt x="1086612" y="3511994"/>
                </a:lnTo>
                <a:lnTo>
                  <a:pt x="1086484" y="3511943"/>
                </a:lnTo>
                <a:close/>
              </a:path>
              <a:path w="5313680" h="3673475">
                <a:moveTo>
                  <a:pt x="1025074" y="3494176"/>
                </a:moveTo>
                <a:lnTo>
                  <a:pt x="1025270" y="3494239"/>
                </a:lnTo>
                <a:lnTo>
                  <a:pt x="1025074" y="3494176"/>
                </a:lnTo>
                <a:close/>
              </a:path>
              <a:path w="5313680" h="3673475">
                <a:moveTo>
                  <a:pt x="966215" y="3475189"/>
                </a:moveTo>
                <a:lnTo>
                  <a:pt x="966343" y="3475253"/>
                </a:lnTo>
                <a:lnTo>
                  <a:pt x="966215" y="3475189"/>
                </a:lnTo>
                <a:close/>
              </a:path>
              <a:path w="5313680" h="3673475">
                <a:moveTo>
                  <a:pt x="909955" y="3454958"/>
                </a:moveTo>
                <a:lnTo>
                  <a:pt x="910202" y="3455047"/>
                </a:lnTo>
                <a:lnTo>
                  <a:pt x="909955" y="3454958"/>
                </a:lnTo>
                <a:close/>
              </a:path>
              <a:path w="5313680" h="3673475">
                <a:moveTo>
                  <a:pt x="856361" y="3433419"/>
                </a:moveTo>
                <a:lnTo>
                  <a:pt x="856613" y="3433521"/>
                </a:lnTo>
                <a:lnTo>
                  <a:pt x="856361" y="3433419"/>
                </a:lnTo>
                <a:close/>
              </a:path>
              <a:path w="5313680" h="3673475">
                <a:moveTo>
                  <a:pt x="805586" y="3410672"/>
                </a:moveTo>
                <a:lnTo>
                  <a:pt x="805814" y="3410788"/>
                </a:lnTo>
                <a:lnTo>
                  <a:pt x="805586" y="3410672"/>
                </a:lnTo>
                <a:close/>
              </a:path>
              <a:path w="5313680" h="3673475">
                <a:moveTo>
                  <a:pt x="805563" y="3410661"/>
                </a:moveTo>
                <a:close/>
              </a:path>
              <a:path w="5313680" h="3673475">
                <a:moveTo>
                  <a:pt x="757883" y="3386543"/>
                </a:moveTo>
                <a:lnTo>
                  <a:pt x="758063" y="3386645"/>
                </a:lnTo>
                <a:lnTo>
                  <a:pt x="757883" y="3386543"/>
                </a:lnTo>
                <a:close/>
              </a:path>
              <a:path w="5313680" h="3673475">
                <a:moveTo>
                  <a:pt x="757817" y="3386505"/>
                </a:moveTo>
                <a:close/>
              </a:path>
              <a:path w="5313680" h="3673475">
                <a:moveTo>
                  <a:pt x="712977" y="3361029"/>
                </a:moveTo>
                <a:lnTo>
                  <a:pt x="713232" y="3361207"/>
                </a:lnTo>
                <a:lnTo>
                  <a:pt x="712977" y="3361029"/>
                </a:lnTo>
                <a:close/>
              </a:path>
              <a:path w="5313680" h="3673475">
                <a:moveTo>
                  <a:pt x="671321" y="3334156"/>
                </a:moveTo>
                <a:lnTo>
                  <a:pt x="671576" y="3334397"/>
                </a:lnTo>
                <a:lnTo>
                  <a:pt x="671321" y="3334156"/>
                </a:lnTo>
                <a:close/>
              </a:path>
              <a:path w="5313680" h="3673475">
                <a:moveTo>
                  <a:pt x="593851" y="3276587"/>
                </a:moveTo>
                <a:lnTo>
                  <a:pt x="594106" y="3276879"/>
                </a:lnTo>
                <a:lnTo>
                  <a:pt x="594244" y="3276879"/>
                </a:lnTo>
                <a:lnTo>
                  <a:pt x="593851" y="3276587"/>
                </a:lnTo>
                <a:close/>
              </a:path>
              <a:path w="5313680" h="3673475">
                <a:moveTo>
                  <a:pt x="522288" y="3214585"/>
                </a:moveTo>
                <a:lnTo>
                  <a:pt x="522605" y="3214903"/>
                </a:lnTo>
                <a:lnTo>
                  <a:pt x="522288" y="3214585"/>
                </a:lnTo>
                <a:close/>
              </a:path>
              <a:path w="5313680" h="3673475">
                <a:moveTo>
                  <a:pt x="456237" y="3148330"/>
                </a:moveTo>
                <a:lnTo>
                  <a:pt x="456564" y="3148711"/>
                </a:lnTo>
                <a:lnTo>
                  <a:pt x="456237" y="3148330"/>
                </a:lnTo>
                <a:close/>
              </a:path>
              <a:path w="5313680" h="3673475">
                <a:moveTo>
                  <a:pt x="395731" y="3077972"/>
                </a:moveTo>
                <a:lnTo>
                  <a:pt x="395986" y="3078353"/>
                </a:lnTo>
                <a:lnTo>
                  <a:pt x="395731" y="3077972"/>
                </a:lnTo>
                <a:close/>
              </a:path>
              <a:path w="5313680" h="3673475">
                <a:moveTo>
                  <a:pt x="340432" y="3003774"/>
                </a:moveTo>
                <a:lnTo>
                  <a:pt x="340613" y="3004058"/>
                </a:lnTo>
                <a:lnTo>
                  <a:pt x="340432" y="3003774"/>
                </a:lnTo>
                <a:close/>
              </a:path>
              <a:path w="5313680" h="3673475">
                <a:moveTo>
                  <a:pt x="340370" y="3003677"/>
                </a:moveTo>
                <a:close/>
              </a:path>
              <a:path w="5313680" h="3673475">
                <a:moveTo>
                  <a:pt x="290321" y="2925445"/>
                </a:moveTo>
                <a:lnTo>
                  <a:pt x="290449" y="2925826"/>
                </a:lnTo>
                <a:lnTo>
                  <a:pt x="290321" y="2925445"/>
                </a:lnTo>
                <a:close/>
              </a:path>
              <a:path w="5313680" h="3673475">
                <a:moveTo>
                  <a:pt x="244899" y="2843609"/>
                </a:moveTo>
                <a:lnTo>
                  <a:pt x="244982" y="2843784"/>
                </a:lnTo>
                <a:lnTo>
                  <a:pt x="244899" y="2843609"/>
                </a:lnTo>
                <a:close/>
              </a:path>
              <a:path w="5313680" h="3673475">
                <a:moveTo>
                  <a:pt x="244862" y="2843530"/>
                </a:moveTo>
                <a:close/>
              </a:path>
              <a:path w="5313680" h="3673475">
                <a:moveTo>
                  <a:pt x="204239" y="2758059"/>
                </a:moveTo>
                <a:lnTo>
                  <a:pt x="204342" y="2758313"/>
                </a:lnTo>
                <a:lnTo>
                  <a:pt x="204239" y="2758059"/>
                </a:lnTo>
                <a:close/>
              </a:path>
              <a:path w="5313680" h="3673475">
                <a:moveTo>
                  <a:pt x="168060" y="2669159"/>
                </a:moveTo>
                <a:lnTo>
                  <a:pt x="168147" y="2669413"/>
                </a:lnTo>
                <a:lnTo>
                  <a:pt x="168060" y="2669159"/>
                </a:lnTo>
                <a:close/>
              </a:path>
              <a:path w="5313680" h="3673475">
                <a:moveTo>
                  <a:pt x="136246" y="2577125"/>
                </a:moveTo>
                <a:close/>
              </a:path>
              <a:path w="5313680" h="3673475">
                <a:moveTo>
                  <a:pt x="136160" y="2576830"/>
                </a:moveTo>
                <a:lnTo>
                  <a:pt x="136246" y="2577125"/>
                </a:lnTo>
                <a:lnTo>
                  <a:pt x="136160" y="2576830"/>
                </a:lnTo>
                <a:close/>
              </a:path>
              <a:path w="5313680" h="3673475">
                <a:moveTo>
                  <a:pt x="108457" y="2481453"/>
                </a:moveTo>
                <a:lnTo>
                  <a:pt x="108457" y="2481707"/>
                </a:lnTo>
                <a:lnTo>
                  <a:pt x="108457" y="2481453"/>
                </a:lnTo>
                <a:close/>
              </a:path>
              <a:path w="5313680" h="3673475">
                <a:moveTo>
                  <a:pt x="84708" y="2383028"/>
                </a:moveTo>
                <a:lnTo>
                  <a:pt x="84708" y="2383282"/>
                </a:lnTo>
                <a:lnTo>
                  <a:pt x="84708" y="2383028"/>
                </a:lnTo>
                <a:close/>
              </a:path>
              <a:path w="5313680" h="3673475">
                <a:moveTo>
                  <a:pt x="64602" y="2281682"/>
                </a:moveTo>
                <a:lnTo>
                  <a:pt x="64642" y="2281936"/>
                </a:lnTo>
                <a:lnTo>
                  <a:pt x="64602" y="2281682"/>
                </a:lnTo>
                <a:close/>
              </a:path>
              <a:path w="5313680" h="3673475">
                <a:moveTo>
                  <a:pt x="48132" y="2177542"/>
                </a:moveTo>
                <a:lnTo>
                  <a:pt x="48132" y="2177796"/>
                </a:lnTo>
                <a:lnTo>
                  <a:pt x="48132" y="2177542"/>
                </a:lnTo>
                <a:close/>
              </a:path>
              <a:path w="5313680" h="3673475">
                <a:moveTo>
                  <a:pt x="35051" y="2070989"/>
                </a:moveTo>
                <a:lnTo>
                  <a:pt x="35051" y="2071243"/>
                </a:lnTo>
                <a:lnTo>
                  <a:pt x="35051" y="2070989"/>
                </a:lnTo>
                <a:close/>
              </a:path>
              <a:path w="5313680" h="3673475">
                <a:moveTo>
                  <a:pt x="13846" y="1503934"/>
                </a:moveTo>
                <a:close/>
              </a:path>
              <a:path w="5313680" h="3673475">
                <a:moveTo>
                  <a:pt x="29600" y="1141730"/>
                </a:moveTo>
                <a:close/>
              </a:path>
              <a:path w="5313680" h="3673475">
                <a:moveTo>
                  <a:pt x="38619" y="1018286"/>
                </a:moveTo>
                <a:close/>
              </a:path>
              <a:path w="5313680" h="3673475">
                <a:moveTo>
                  <a:pt x="164439" y="62357"/>
                </a:moveTo>
                <a:lnTo>
                  <a:pt x="128269" y="62357"/>
                </a:lnTo>
                <a:lnTo>
                  <a:pt x="140842" y="63881"/>
                </a:lnTo>
                <a:lnTo>
                  <a:pt x="139321" y="76453"/>
                </a:lnTo>
                <a:lnTo>
                  <a:pt x="170814" y="80263"/>
                </a:lnTo>
                <a:lnTo>
                  <a:pt x="164439" y="62357"/>
                </a:lnTo>
                <a:close/>
              </a:path>
              <a:path w="5313680" h="3673475">
                <a:moveTo>
                  <a:pt x="128269" y="62357"/>
                </a:moveTo>
                <a:lnTo>
                  <a:pt x="126740" y="74930"/>
                </a:lnTo>
                <a:lnTo>
                  <a:pt x="139321" y="76453"/>
                </a:lnTo>
                <a:lnTo>
                  <a:pt x="140842" y="63881"/>
                </a:lnTo>
                <a:lnTo>
                  <a:pt x="128269" y="62357"/>
                </a:lnTo>
                <a:close/>
              </a:path>
              <a:path w="5313680" h="3673475">
                <a:moveTo>
                  <a:pt x="142239" y="0"/>
                </a:moveTo>
                <a:lnTo>
                  <a:pt x="95250" y="71120"/>
                </a:lnTo>
                <a:lnTo>
                  <a:pt x="126740" y="74930"/>
                </a:lnTo>
                <a:lnTo>
                  <a:pt x="128269" y="62357"/>
                </a:lnTo>
                <a:lnTo>
                  <a:pt x="164439" y="62357"/>
                </a:lnTo>
                <a:lnTo>
                  <a:pt x="142239" y="0"/>
                </a:lnTo>
                <a:close/>
              </a:path>
            </a:pathLst>
          </a:custGeom>
          <a:solidFill>
            <a:srgbClr val="2E52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3353561" y="6082080"/>
            <a:ext cx="233426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alibri"/>
                <a:cs typeface="Calibri"/>
              </a:rPr>
              <a:t>8a. </a:t>
            </a:r>
            <a:r>
              <a:rPr sz="1400" spc="-5" dirty="0">
                <a:latin typeface="Calibri"/>
                <a:cs typeface="Calibri"/>
              </a:rPr>
              <a:t>Hasil </a:t>
            </a:r>
            <a:r>
              <a:rPr sz="1400" spc="-10" dirty="0">
                <a:latin typeface="Calibri"/>
                <a:cs typeface="Calibri"/>
              </a:rPr>
              <a:t>Pemenuhan </a:t>
            </a:r>
            <a:r>
              <a:rPr sz="1400" spc="-5" dirty="0">
                <a:latin typeface="Calibri"/>
                <a:cs typeface="Calibri"/>
              </a:rPr>
              <a:t>Komitmen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5149722" y="921512"/>
            <a:ext cx="43815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5" dirty="0">
                <a:latin typeface="Calibri"/>
                <a:cs typeface="Calibri"/>
              </a:rPr>
              <a:t>OSS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33119" y="1428954"/>
            <a:ext cx="9846310" cy="4364990"/>
          </a:xfrm>
          <a:prstGeom prst="rect">
            <a:avLst/>
          </a:prstGeom>
        </p:spPr>
        <p:txBody>
          <a:bodyPr vert="horz" wrap="square" lIns="0" tIns="52069" rIns="0" bIns="0" rtlCol="0">
            <a:spAutoFit/>
          </a:bodyPr>
          <a:lstStyle/>
          <a:p>
            <a:pPr marL="407034" indent="-394970">
              <a:lnSpc>
                <a:spcPct val="100000"/>
              </a:lnSpc>
              <a:spcBef>
                <a:spcPts val="409"/>
              </a:spcBef>
              <a:buAutoNum type="arabicPeriod" startAt="2"/>
              <a:tabLst>
                <a:tab pos="407670" algn="l"/>
              </a:tabLst>
            </a:pPr>
            <a:r>
              <a:rPr sz="2800" spc="-10" dirty="0">
                <a:latin typeface="Arial"/>
                <a:cs typeface="Arial"/>
              </a:rPr>
              <a:t>SSM </a:t>
            </a:r>
            <a:r>
              <a:rPr sz="2800" spc="-5" dirty="0">
                <a:latin typeface="Arial"/>
                <a:cs typeface="Arial"/>
              </a:rPr>
              <a:t>(Single Submission – Host to </a:t>
            </a:r>
            <a:r>
              <a:rPr sz="2800" dirty="0">
                <a:latin typeface="Arial"/>
                <a:cs typeface="Arial"/>
              </a:rPr>
              <a:t>Host</a:t>
            </a:r>
            <a:r>
              <a:rPr sz="2800" spc="10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Services)</a:t>
            </a:r>
            <a:endParaRPr sz="2800">
              <a:latin typeface="Arial"/>
              <a:cs typeface="Arial"/>
            </a:endParaRPr>
          </a:p>
          <a:p>
            <a:pPr marL="831215" marR="399415" lvl="1" indent="-361950">
              <a:lnSpc>
                <a:spcPct val="90000"/>
              </a:lnSpc>
              <a:spcBef>
                <a:spcPts val="605"/>
              </a:spcBef>
              <a:buChar char="•"/>
              <a:tabLst>
                <a:tab pos="831215" algn="l"/>
                <a:tab pos="831850" algn="l"/>
              </a:tabLst>
            </a:pPr>
            <a:r>
              <a:rPr sz="2600" dirty="0">
                <a:latin typeface="Arial"/>
                <a:cs typeface="Arial"/>
              </a:rPr>
              <a:t>Masyarakat Usaha hanya menghadapi OSS untuk  penyelesaian seluruh komitmennya tanpa harus berurusan  dengan system</a:t>
            </a:r>
            <a:r>
              <a:rPr sz="2600" spc="-4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K/L/D</a:t>
            </a:r>
            <a:endParaRPr sz="2600">
              <a:latin typeface="Arial"/>
              <a:cs typeface="Arial"/>
            </a:endParaRPr>
          </a:p>
          <a:p>
            <a:pPr marL="1288415" marR="142875" lvl="2" indent="-361315">
              <a:lnSpc>
                <a:spcPct val="90000"/>
              </a:lnSpc>
              <a:spcBef>
                <a:spcPts val="600"/>
              </a:spcBef>
              <a:buChar char="•"/>
              <a:tabLst>
                <a:tab pos="1288415" algn="l"/>
                <a:tab pos="1289050" algn="l"/>
              </a:tabLst>
            </a:pPr>
            <a:r>
              <a:rPr sz="2600" dirty="0">
                <a:latin typeface="Arial"/>
                <a:cs typeface="Arial"/>
              </a:rPr>
              <a:t>Pro : Mudah diimplementasikan dan dijalankan pelaku  usaha karena hanya menghadapi satu system layanan,  yaitu OSS, dari awal pengajuan NIB hingga penyelesaian  komitmen</a:t>
            </a:r>
            <a:endParaRPr sz="2600">
              <a:latin typeface="Arial"/>
              <a:cs typeface="Arial"/>
            </a:endParaRPr>
          </a:p>
          <a:p>
            <a:pPr marL="1288415" lvl="2" indent="-361950">
              <a:lnSpc>
                <a:spcPct val="100000"/>
              </a:lnSpc>
              <a:spcBef>
                <a:spcPts val="290"/>
              </a:spcBef>
              <a:buChar char="•"/>
              <a:tabLst>
                <a:tab pos="1288415" algn="l"/>
                <a:tab pos="1289050" algn="l"/>
              </a:tabLst>
            </a:pPr>
            <a:r>
              <a:rPr sz="2600" dirty="0">
                <a:latin typeface="Arial"/>
                <a:cs typeface="Arial"/>
              </a:rPr>
              <a:t>Cons</a:t>
            </a:r>
            <a:r>
              <a:rPr sz="2600" spc="-10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:</a:t>
            </a:r>
            <a:endParaRPr sz="2600">
              <a:latin typeface="Arial"/>
              <a:cs typeface="Arial"/>
            </a:endParaRPr>
          </a:p>
          <a:p>
            <a:pPr marL="1745614" marR="5080" lvl="3" indent="-361315">
              <a:lnSpc>
                <a:spcPts val="2810"/>
              </a:lnSpc>
              <a:spcBef>
                <a:spcPts val="645"/>
              </a:spcBef>
              <a:buChar char="•"/>
              <a:tabLst>
                <a:tab pos="1745614" algn="l"/>
                <a:tab pos="1746250" algn="l"/>
              </a:tabLst>
            </a:pPr>
            <a:r>
              <a:rPr sz="2600" dirty="0">
                <a:latin typeface="Arial"/>
                <a:cs typeface="Arial"/>
              </a:rPr>
              <a:t>Butuh penyatuan / integrasi mekanisme integrase  menyeluruh system masing masing K/L/D, tidak</a:t>
            </a:r>
            <a:r>
              <a:rPr sz="2600" spc="-4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mudah</a:t>
            </a:r>
            <a:endParaRPr sz="26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031"/>
            <a:ext cx="12192000" cy="591185"/>
          </a:xfrm>
          <a:custGeom>
            <a:avLst/>
            <a:gdLst/>
            <a:ahLst/>
            <a:cxnLst/>
            <a:rect l="l" t="t" r="r" b="b"/>
            <a:pathLst>
              <a:path w="12192000" h="591185">
                <a:moveTo>
                  <a:pt x="0" y="590931"/>
                </a:moveTo>
                <a:lnTo>
                  <a:pt x="12192000" y="590931"/>
                </a:lnTo>
                <a:lnTo>
                  <a:pt x="12192000" y="0"/>
                </a:lnTo>
                <a:lnTo>
                  <a:pt x="0" y="0"/>
                </a:lnTo>
                <a:lnTo>
                  <a:pt x="0" y="590931"/>
                </a:lnTo>
                <a:close/>
              </a:path>
            </a:pathLst>
          </a:custGeom>
          <a:solidFill>
            <a:srgbClr val="767070">
              <a:alpha val="2313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739" y="0"/>
            <a:ext cx="119653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Mekanisme Integrasi ke K/L/D yang dimungkinkan</a:t>
            </a:r>
            <a:r>
              <a:rPr sz="3600" spc="114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(3/3)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031"/>
            <a:ext cx="12192000" cy="591185"/>
          </a:xfrm>
          <a:custGeom>
            <a:avLst/>
            <a:gdLst/>
            <a:ahLst/>
            <a:cxnLst/>
            <a:rect l="l" t="t" r="r" b="b"/>
            <a:pathLst>
              <a:path w="12192000" h="591185">
                <a:moveTo>
                  <a:pt x="0" y="590931"/>
                </a:moveTo>
                <a:lnTo>
                  <a:pt x="12192000" y="590931"/>
                </a:lnTo>
                <a:lnTo>
                  <a:pt x="12192000" y="0"/>
                </a:lnTo>
                <a:lnTo>
                  <a:pt x="0" y="0"/>
                </a:lnTo>
                <a:lnTo>
                  <a:pt x="0" y="590931"/>
                </a:lnTo>
                <a:close/>
              </a:path>
            </a:pathLst>
          </a:custGeom>
          <a:solidFill>
            <a:srgbClr val="767070">
              <a:alpha val="2313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739" y="0"/>
            <a:ext cx="603694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212A35"/>
                </a:solidFill>
              </a:rPr>
              <a:t>Mekanisme </a:t>
            </a:r>
            <a:r>
              <a:rPr sz="3600" dirty="0">
                <a:solidFill>
                  <a:srgbClr val="212A35"/>
                </a:solidFill>
              </a:rPr>
              <a:t>Integrasi </a:t>
            </a:r>
            <a:r>
              <a:rPr sz="3600" spc="-5" dirty="0">
                <a:solidFill>
                  <a:srgbClr val="212A35"/>
                </a:solidFill>
              </a:rPr>
              <a:t>final </a:t>
            </a:r>
            <a:r>
              <a:rPr sz="3600" dirty="0">
                <a:solidFill>
                  <a:srgbClr val="212A35"/>
                </a:solidFill>
              </a:rPr>
              <a:t>-</a:t>
            </a:r>
            <a:r>
              <a:rPr sz="3600" spc="-65" dirty="0">
                <a:solidFill>
                  <a:srgbClr val="212A35"/>
                </a:solidFill>
              </a:rPr>
              <a:t> </a:t>
            </a:r>
            <a:r>
              <a:rPr sz="3600" dirty="0">
                <a:solidFill>
                  <a:srgbClr val="212A35"/>
                </a:solidFill>
              </a:rPr>
              <a:t>SSO</a:t>
            </a:r>
            <a:endParaRPr sz="3600"/>
          </a:p>
        </p:txBody>
      </p:sp>
      <p:sp>
        <p:nvSpPr>
          <p:cNvPr id="4" name="object 4"/>
          <p:cNvSpPr/>
          <p:nvPr/>
        </p:nvSpPr>
        <p:spPr>
          <a:xfrm>
            <a:off x="1034031" y="1385948"/>
            <a:ext cx="896368" cy="8963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35559" y="1172620"/>
            <a:ext cx="1560440" cy="13333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133600" y="1659508"/>
            <a:ext cx="2105025" cy="76200"/>
          </a:xfrm>
          <a:custGeom>
            <a:avLst/>
            <a:gdLst/>
            <a:ahLst/>
            <a:cxnLst/>
            <a:rect l="l" t="t" r="r" b="b"/>
            <a:pathLst>
              <a:path w="2105025" h="76200">
                <a:moveTo>
                  <a:pt x="2028571" y="0"/>
                </a:moveTo>
                <a:lnTo>
                  <a:pt x="2028359" y="31788"/>
                </a:lnTo>
                <a:lnTo>
                  <a:pt x="2041144" y="31876"/>
                </a:lnTo>
                <a:lnTo>
                  <a:pt x="2041016" y="44576"/>
                </a:lnTo>
                <a:lnTo>
                  <a:pt x="2028273" y="44576"/>
                </a:lnTo>
                <a:lnTo>
                  <a:pt x="2028063" y="76200"/>
                </a:lnTo>
                <a:lnTo>
                  <a:pt x="2092377" y="44576"/>
                </a:lnTo>
                <a:lnTo>
                  <a:pt x="2041016" y="44576"/>
                </a:lnTo>
                <a:lnTo>
                  <a:pt x="2092556" y="44488"/>
                </a:lnTo>
                <a:lnTo>
                  <a:pt x="2104516" y="38607"/>
                </a:lnTo>
                <a:lnTo>
                  <a:pt x="2028571" y="0"/>
                </a:lnTo>
                <a:close/>
              </a:path>
              <a:path w="2105025" h="76200">
                <a:moveTo>
                  <a:pt x="2028359" y="31788"/>
                </a:moveTo>
                <a:lnTo>
                  <a:pt x="2028274" y="44488"/>
                </a:lnTo>
                <a:lnTo>
                  <a:pt x="2041016" y="44576"/>
                </a:lnTo>
                <a:lnTo>
                  <a:pt x="2041144" y="31876"/>
                </a:lnTo>
                <a:lnTo>
                  <a:pt x="2028359" y="31788"/>
                </a:lnTo>
                <a:close/>
              </a:path>
              <a:path w="2105025" h="76200">
                <a:moveTo>
                  <a:pt x="0" y="17779"/>
                </a:moveTo>
                <a:lnTo>
                  <a:pt x="0" y="30479"/>
                </a:lnTo>
                <a:lnTo>
                  <a:pt x="2028274" y="44488"/>
                </a:lnTo>
                <a:lnTo>
                  <a:pt x="2028359" y="31788"/>
                </a:lnTo>
                <a:lnTo>
                  <a:pt x="0" y="17779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133600" y="2037460"/>
            <a:ext cx="2105025" cy="76200"/>
          </a:xfrm>
          <a:custGeom>
            <a:avLst/>
            <a:gdLst/>
            <a:ahLst/>
            <a:cxnLst/>
            <a:rect l="l" t="t" r="r" b="b"/>
            <a:pathLst>
              <a:path w="2105025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2105025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2105025" h="76200">
                <a:moveTo>
                  <a:pt x="2104516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2104516" y="44450"/>
                </a:lnTo>
                <a:lnTo>
                  <a:pt x="2104516" y="3175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731381" y="5408053"/>
            <a:ext cx="872642" cy="11766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045356" y="1290610"/>
            <a:ext cx="1030561" cy="129866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025771" y="1857832"/>
            <a:ext cx="1358519" cy="84904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960453" y="2770253"/>
            <a:ext cx="1231635" cy="135230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384290" y="1529969"/>
            <a:ext cx="2193925" cy="76200"/>
          </a:xfrm>
          <a:custGeom>
            <a:avLst/>
            <a:gdLst/>
            <a:ahLst/>
            <a:cxnLst/>
            <a:rect l="l" t="t" r="r" b="b"/>
            <a:pathLst>
              <a:path w="2193925" h="76200">
                <a:moveTo>
                  <a:pt x="2181789" y="31750"/>
                </a:moveTo>
                <a:lnTo>
                  <a:pt x="2130043" y="31750"/>
                </a:lnTo>
                <a:lnTo>
                  <a:pt x="2130170" y="44450"/>
                </a:lnTo>
                <a:lnTo>
                  <a:pt x="2117513" y="44543"/>
                </a:lnTo>
                <a:lnTo>
                  <a:pt x="2117725" y="76200"/>
                </a:lnTo>
                <a:lnTo>
                  <a:pt x="2193670" y="37591"/>
                </a:lnTo>
                <a:lnTo>
                  <a:pt x="2181789" y="31750"/>
                </a:lnTo>
                <a:close/>
              </a:path>
              <a:path w="2193925" h="76200">
                <a:moveTo>
                  <a:pt x="2117429" y="31843"/>
                </a:moveTo>
                <a:lnTo>
                  <a:pt x="0" y="47497"/>
                </a:lnTo>
                <a:lnTo>
                  <a:pt x="0" y="60197"/>
                </a:lnTo>
                <a:lnTo>
                  <a:pt x="2117513" y="44543"/>
                </a:lnTo>
                <a:lnTo>
                  <a:pt x="2117429" y="31843"/>
                </a:lnTo>
                <a:close/>
              </a:path>
              <a:path w="2193925" h="76200">
                <a:moveTo>
                  <a:pt x="2130043" y="31750"/>
                </a:moveTo>
                <a:lnTo>
                  <a:pt x="2117429" y="31843"/>
                </a:lnTo>
                <a:lnTo>
                  <a:pt x="2117513" y="44543"/>
                </a:lnTo>
                <a:lnTo>
                  <a:pt x="2130170" y="44450"/>
                </a:lnTo>
                <a:lnTo>
                  <a:pt x="2130043" y="31750"/>
                </a:lnTo>
                <a:close/>
              </a:path>
              <a:path w="2193925" h="76200">
                <a:moveTo>
                  <a:pt x="2117216" y="0"/>
                </a:moveTo>
                <a:lnTo>
                  <a:pt x="2117429" y="31843"/>
                </a:lnTo>
                <a:lnTo>
                  <a:pt x="2181789" y="31750"/>
                </a:lnTo>
                <a:lnTo>
                  <a:pt x="2117216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384290" y="2022982"/>
            <a:ext cx="2212975" cy="76200"/>
          </a:xfrm>
          <a:custGeom>
            <a:avLst/>
            <a:gdLst/>
            <a:ahLst/>
            <a:cxnLst/>
            <a:rect l="l" t="t" r="r" b="b"/>
            <a:pathLst>
              <a:path w="2212975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2212975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2212975" h="76200">
                <a:moveTo>
                  <a:pt x="2212466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2212466" y="44450"/>
                </a:lnTo>
                <a:lnTo>
                  <a:pt x="2212466" y="3175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486525" y="2700654"/>
            <a:ext cx="2110740" cy="498475"/>
          </a:xfrm>
          <a:custGeom>
            <a:avLst/>
            <a:gdLst/>
            <a:ahLst/>
            <a:cxnLst/>
            <a:rect l="l" t="t" r="r" b="b"/>
            <a:pathLst>
              <a:path w="2110740" h="498475">
                <a:moveTo>
                  <a:pt x="2034494" y="467487"/>
                </a:moveTo>
                <a:lnTo>
                  <a:pt x="2027554" y="498475"/>
                </a:lnTo>
                <a:lnTo>
                  <a:pt x="2110231" y="478028"/>
                </a:lnTo>
                <a:lnTo>
                  <a:pt x="2100730" y="470281"/>
                </a:lnTo>
                <a:lnTo>
                  <a:pt x="2046985" y="470281"/>
                </a:lnTo>
                <a:lnTo>
                  <a:pt x="2034494" y="467487"/>
                </a:lnTo>
                <a:close/>
              </a:path>
              <a:path w="2110740" h="498475">
                <a:moveTo>
                  <a:pt x="2037248" y="455186"/>
                </a:moveTo>
                <a:lnTo>
                  <a:pt x="2034494" y="467487"/>
                </a:lnTo>
                <a:lnTo>
                  <a:pt x="2046985" y="470281"/>
                </a:lnTo>
                <a:lnTo>
                  <a:pt x="2049652" y="457962"/>
                </a:lnTo>
                <a:lnTo>
                  <a:pt x="2037248" y="455186"/>
                </a:lnTo>
                <a:close/>
              </a:path>
              <a:path w="2110740" h="498475">
                <a:moveTo>
                  <a:pt x="2044192" y="424180"/>
                </a:moveTo>
                <a:lnTo>
                  <a:pt x="2037248" y="455186"/>
                </a:lnTo>
                <a:lnTo>
                  <a:pt x="2049652" y="457962"/>
                </a:lnTo>
                <a:lnTo>
                  <a:pt x="2046985" y="470281"/>
                </a:lnTo>
                <a:lnTo>
                  <a:pt x="2100730" y="470281"/>
                </a:lnTo>
                <a:lnTo>
                  <a:pt x="2044192" y="424180"/>
                </a:lnTo>
                <a:close/>
              </a:path>
              <a:path w="2110740" h="498475">
                <a:moveTo>
                  <a:pt x="2794" y="0"/>
                </a:moveTo>
                <a:lnTo>
                  <a:pt x="0" y="12446"/>
                </a:lnTo>
                <a:lnTo>
                  <a:pt x="2034494" y="467487"/>
                </a:lnTo>
                <a:lnTo>
                  <a:pt x="2037248" y="455186"/>
                </a:lnTo>
                <a:lnTo>
                  <a:pt x="2794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384290" y="3030854"/>
            <a:ext cx="2195195" cy="504825"/>
          </a:xfrm>
          <a:custGeom>
            <a:avLst/>
            <a:gdLst/>
            <a:ahLst/>
            <a:cxnLst/>
            <a:rect l="l" t="t" r="r" b="b"/>
            <a:pathLst>
              <a:path w="2195195" h="504825">
                <a:moveTo>
                  <a:pt x="75785" y="31021"/>
                </a:moveTo>
                <a:lnTo>
                  <a:pt x="73073" y="43457"/>
                </a:lnTo>
                <a:lnTo>
                  <a:pt x="2192274" y="504444"/>
                </a:lnTo>
                <a:lnTo>
                  <a:pt x="2194941" y="491998"/>
                </a:lnTo>
                <a:lnTo>
                  <a:pt x="75785" y="31021"/>
                </a:lnTo>
                <a:close/>
              </a:path>
              <a:path w="2195195" h="504825">
                <a:moveTo>
                  <a:pt x="82550" y="0"/>
                </a:moveTo>
                <a:lnTo>
                  <a:pt x="0" y="21082"/>
                </a:lnTo>
                <a:lnTo>
                  <a:pt x="66294" y="74549"/>
                </a:lnTo>
                <a:lnTo>
                  <a:pt x="73073" y="43457"/>
                </a:lnTo>
                <a:lnTo>
                  <a:pt x="60706" y="40767"/>
                </a:lnTo>
                <a:lnTo>
                  <a:pt x="63373" y="28321"/>
                </a:lnTo>
                <a:lnTo>
                  <a:pt x="76374" y="28321"/>
                </a:lnTo>
                <a:lnTo>
                  <a:pt x="82550" y="0"/>
                </a:lnTo>
                <a:close/>
              </a:path>
              <a:path w="2195195" h="504825">
                <a:moveTo>
                  <a:pt x="63373" y="28321"/>
                </a:moveTo>
                <a:lnTo>
                  <a:pt x="60706" y="40767"/>
                </a:lnTo>
                <a:lnTo>
                  <a:pt x="73073" y="43457"/>
                </a:lnTo>
                <a:lnTo>
                  <a:pt x="75785" y="31021"/>
                </a:lnTo>
                <a:lnTo>
                  <a:pt x="63373" y="28321"/>
                </a:lnTo>
                <a:close/>
              </a:path>
              <a:path w="2195195" h="504825">
                <a:moveTo>
                  <a:pt x="76374" y="28321"/>
                </a:moveTo>
                <a:lnTo>
                  <a:pt x="63373" y="28321"/>
                </a:lnTo>
                <a:lnTo>
                  <a:pt x="75785" y="31021"/>
                </a:lnTo>
                <a:lnTo>
                  <a:pt x="76374" y="28321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956681" y="5113447"/>
            <a:ext cx="2338608" cy="146674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415920" y="1445513"/>
            <a:ext cx="127444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1. </a:t>
            </a:r>
            <a:r>
              <a:rPr sz="1400" spc="-10" dirty="0">
                <a:latin typeface="Calibri"/>
                <a:cs typeface="Calibri"/>
              </a:rPr>
              <a:t>Pengajuan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OSS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408682" y="1815464"/>
            <a:ext cx="224853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4. </a:t>
            </a:r>
            <a:r>
              <a:rPr sz="1400" spc="-5" dirty="0">
                <a:latin typeface="Calibri"/>
                <a:cs typeface="Calibri"/>
              </a:rPr>
              <a:t>NIB, </a:t>
            </a:r>
            <a:r>
              <a:rPr sz="1400" spc="-15" dirty="0">
                <a:latin typeface="Calibri"/>
                <a:cs typeface="Calibri"/>
              </a:rPr>
              <a:t>IU, </a:t>
            </a:r>
            <a:r>
              <a:rPr sz="1400" spc="-5" dirty="0">
                <a:latin typeface="Calibri"/>
                <a:cs typeface="Calibri"/>
              </a:rPr>
              <a:t>Notifikasi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Komitmen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632829" y="1336294"/>
            <a:ext cx="148780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2. </a:t>
            </a:r>
            <a:r>
              <a:rPr sz="1400" spc="-10" dirty="0">
                <a:latin typeface="Calibri"/>
                <a:cs typeface="Calibri"/>
              </a:rPr>
              <a:t>Validasi Data</a:t>
            </a:r>
            <a:r>
              <a:rPr sz="1400" spc="25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OSS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65200" y="1596897"/>
            <a:ext cx="71945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10" dirty="0">
                <a:latin typeface="Calibri"/>
                <a:cs typeface="Calibri"/>
              </a:rPr>
              <a:t>Pemohon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806945" y="1786508"/>
            <a:ext cx="141605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3. </a:t>
            </a:r>
            <a:r>
              <a:rPr sz="1400" spc="-5" dirty="0">
                <a:latin typeface="Calibri"/>
                <a:cs typeface="Calibri"/>
              </a:rPr>
              <a:t>Hasil </a:t>
            </a:r>
            <a:r>
              <a:rPr sz="1400" spc="-10" dirty="0">
                <a:latin typeface="Calibri"/>
                <a:cs typeface="Calibri"/>
              </a:rPr>
              <a:t>Validasi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K/L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0247121" y="1409191"/>
            <a:ext cx="1178560" cy="8794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spc="-10" dirty="0">
                <a:latin typeface="Calibri"/>
                <a:cs typeface="Calibri"/>
              </a:rPr>
              <a:t>Dukcapil </a:t>
            </a:r>
            <a:r>
              <a:rPr sz="1400" dirty="0">
                <a:latin typeface="Calibri"/>
                <a:cs typeface="Calibri"/>
              </a:rPr>
              <a:t>– </a:t>
            </a:r>
            <a:r>
              <a:rPr sz="1400" spc="-5" dirty="0">
                <a:latin typeface="Calibri"/>
                <a:cs typeface="Calibri"/>
              </a:rPr>
              <a:t>NIK  DJP </a:t>
            </a:r>
            <a:r>
              <a:rPr sz="1400" dirty="0">
                <a:latin typeface="Calibri"/>
                <a:cs typeface="Calibri"/>
              </a:rPr>
              <a:t>– NPWP  AHU – </a:t>
            </a:r>
            <a:r>
              <a:rPr sz="1400" spc="-10" dirty="0">
                <a:latin typeface="Calibri"/>
                <a:cs typeface="Calibri"/>
              </a:rPr>
              <a:t>Akta PT  </a:t>
            </a:r>
            <a:r>
              <a:rPr sz="1400" spc="-15" dirty="0">
                <a:latin typeface="Calibri"/>
                <a:cs typeface="Calibri"/>
              </a:rPr>
              <a:t>ATR-BPN </a:t>
            </a:r>
            <a:r>
              <a:rPr sz="1400" dirty="0">
                <a:latin typeface="Calibri"/>
                <a:cs typeface="Calibri"/>
              </a:rPr>
              <a:t>-</a:t>
            </a:r>
            <a:r>
              <a:rPr sz="1400" spc="-1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RDTR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6708775" y="2519172"/>
            <a:ext cx="111223" cy="13169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884416" y="2556891"/>
            <a:ext cx="662431" cy="24803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587106" y="2709798"/>
            <a:ext cx="986176" cy="32410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727164" y="3207639"/>
            <a:ext cx="104927" cy="12687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896607" y="3240404"/>
            <a:ext cx="506355" cy="216789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456296" y="3362833"/>
            <a:ext cx="919120" cy="308863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699633" y="3148710"/>
            <a:ext cx="1136650" cy="1763395"/>
          </a:xfrm>
          <a:custGeom>
            <a:avLst/>
            <a:gdLst/>
            <a:ahLst/>
            <a:cxnLst/>
            <a:rect l="l" t="t" r="r" b="b"/>
            <a:pathLst>
              <a:path w="1136650" h="1763395">
                <a:moveTo>
                  <a:pt x="1089662" y="1702687"/>
                </a:moveTo>
                <a:lnTo>
                  <a:pt x="1062989" y="1719833"/>
                </a:lnTo>
                <a:lnTo>
                  <a:pt x="1136141" y="1763395"/>
                </a:lnTo>
                <a:lnTo>
                  <a:pt x="1130740" y="1713357"/>
                </a:lnTo>
                <a:lnTo>
                  <a:pt x="1096517" y="1713357"/>
                </a:lnTo>
                <a:lnTo>
                  <a:pt x="1089662" y="1702687"/>
                </a:lnTo>
                <a:close/>
              </a:path>
              <a:path w="1136650" h="1763395">
                <a:moveTo>
                  <a:pt x="1100330" y="1695829"/>
                </a:moveTo>
                <a:lnTo>
                  <a:pt x="1089662" y="1702687"/>
                </a:lnTo>
                <a:lnTo>
                  <a:pt x="1096517" y="1713357"/>
                </a:lnTo>
                <a:lnTo>
                  <a:pt x="1107186" y="1706499"/>
                </a:lnTo>
                <a:lnTo>
                  <a:pt x="1100330" y="1695829"/>
                </a:lnTo>
                <a:close/>
              </a:path>
              <a:path w="1136650" h="1763395">
                <a:moveTo>
                  <a:pt x="1126997" y="1678686"/>
                </a:moveTo>
                <a:lnTo>
                  <a:pt x="1100330" y="1695829"/>
                </a:lnTo>
                <a:lnTo>
                  <a:pt x="1107186" y="1706499"/>
                </a:lnTo>
                <a:lnTo>
                  <a:pt x="1096517" y="1713357"/>
                </a:lnTo>
                <a:lnTo>
                  <a:pt x="1130740" y="1713357"/>
                </a:lnTo>
                <a:lnTo>
                  <a:pt x="1126997" y="1678686"/>
                </a:lnTo>
                <a:close/>
              </a:path>
              <a:path w="1136650" h="1763395">
                <a:moveTo>
                  <a:pt x="10794" y="0"/>
                </a:moveTo>
                <a:lnTo>
                  <a:pt x="0" y="6858"/>
                </a:lnTo>
                <a:lnTo>
                  <a:pt x="1089662" y="1702687"/>
                </a:lnTo>
                <a:lnTo>
                  <a:pt x="1100330" y="1695829"/>
                </a:lnTo>
                <a:lnTo>
                  <a:pt x="10794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253354" y="3204210"/>
            <a:ext cx="1118235" cy="1805305"/>
          </a:xfrm>
          <a:custGeom>
            <a:avLst/>
            <a:gdLst/>
            <a:ahLst/>
            <a:cxnLst/>
            <a:rect l="l" t="t" r="r" b="b"/>
            <a:pathLst>
              <a:path w="1118235" h="1805304">
                <a:moveTo>
                  <a:pt x="45413" y="61492"/>
                </a:moveTo>
                <a:lnTo>
                  <a:pt x="34590" y="68178"/>
                </a:lnTo>
                <a:lnTo>
                  <a:pt x="1106805" y="1805304"/>
                </a:lnTo>
                <a:lnTo>
                  <a:pt x="1117727" y="1798701"/>
                </a:lnTo>
                <a:lnTo>
                  <a:pt x="45413" y="61492"/>
                </a:lnTo>
                <a:close/>
              </a:path>
              <a:path w="1118235" h="1805304">
                <a:moveTo>
                  <a:pt x="0" y="0"/>
                </a:moveTo>
                <a:lnTo>
                  <a:pt x="7620" y="84836"/>
                </a:lnTo>
                <a:lnTo>
                  <a:pt x="34590" y="68178"/>
                </a:lnTo>
                <a:lnTo>
                  <a:pt x="27940" y="57403"/>
                </a:lnTo>
                <a:lnTo>
                  <a:pt x="38735" y="50673"/>
                </a:lnTo>
                <a:lnTo>
                  <a:pt x="62931" y="50673"/>
                </a:lnTo>
                <a:lnTo>
                  <a:pt x="72390" y="44830"/>
                </a:lnTo>
                <a:lnTo>
                  <a:pt x="0" y="0"/>
                </a:lnTo>
                <a:close/>
              </a:path>
              <a:path w="1118235" h="1805304">
                <a:moveTo>
                  <a:pt x="38735" y="50673"/>
                </a:moveTo>
                <a:lnTo>
                  <a:pt x="27940" y="57403"/>
                </a:lnTo>
                <a:lnTo>
                  <a:pt x="34590" y="68178"/>
                </a:lnTo>
                <a:lnTo>
                  <a:pt x="45413" y="61492"/>
                </a:lnTo>
                <a:lnTo>
                  <a:pt x="38735" y="50673"/>
                </a:lnTo>
                <a:close/>
              </a:path>
              <a:path w="1118235" h="1805304">
                <a:moveTo>
                  <a:pt x="62931" y="50673"/>
                </a:moveTo>
                <a:lnTo>
                  <a:pt x="38735" y="50673"/>
                </a:lnTo>
                <a:lnTo>
                  <a:pt x="45413" y="61492"/>
                </a:lnTo>
                <a:lnTo>
                  <a:pt x="62931" y="50673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5086858" y="2766441"/>
            <a:ext cx="102616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15" dirty="0">
                <a:latin typeface="Calibri"/>
                <a:cs typeface="Calibri"/>
              </a:rPr>
              <a:t>Webform</a:t>
            </a:r>
            <a:r>
              <a:rPr sz="1400" spc="-9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OSS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0385297" y="2745486"/>
            <a:ext cx="1665605" cy="13068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5" dirty="0">
                <a:latin typeface="Calibri"/>
                <a:cs typeface="Calibri"/>
              </a:rPr>
              <a:t>KemenPUPR </a:t>
            </a:r>
            <a:r>
              <a:rPr sz="1400" dirty="0">
                <a:latin typeface="Calibri"/>
                <a:cs typeface="Calibri"/>
              </a:rPr>
              <a:t>–</a:t>
            </a:r>
            <a:r>
              <a:rPr sz="1400" spc="-6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IMB,SLF</a:t>
            </a:r>
            <a:endParaRPr sz="1400">
              <a:latin typeface="Calibri"/>
              <a:cs typeface="Calibri"/>
            </a:endParaRPr>
          </a:p>
          <a:p>
            <a:pPr marL="12700" marR="414020">
              <a:lnSpc>
                <a:spcPct val="100000"/>
              </a:lnSpc>
            </a:pPr>
            <a:r>
              <a:rPr sz="1400" spc="-15" dirty="0">
                <a:latin typeface="Calibri"/>
                <a:cs typeface="Calibri"/>
              </a:rPr>
              <a:t>ATR-BPN </a:t>
            </a:r>
            <a:r>
              <a:rPr sz="1400" dirty="0">
                <a:latin typeface="Calibri"/>
                <a:cs typeface="Calibri"/>
              </a:rPr>
              <a:t>-</a:t>
            </a:r>
            <a:r>
              <a:rPr sz="1400" spc="-9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Pertek  </a:t>
            </a:r>
            <a:r>
              <a:rPr sz="1400" spc="-35" dirty="0">
                <a:latin typeface="Calibri"/>
                <a:cs typeface="Calibri"/>
              </a:rPr>
              <a:t>INSW,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BC</a:t>
            </a:r>
            <a:endParaRPr sz="1400">
              <a:latin typeface="Calibri"/>
              <a:cs typeface="Calibri"/>
            </a:endParaRPr>
          </a:p>
          <a:p>
            <a:pPr marL="12700" marR="51435">
              <a:lnSpc>
                <a:spcPct val="100000"/>
              </a:lnSpc>
            </a:pPr>
            <a:r>
              <a:rPr sz="1400" spc="-5" dirty="0">
                <a:latin typeface="Calibri"/>
                <a:cs typeface="Calibri"/>
              </a:rPr>
              <a:t>Kemendag </a:t>
            </a:r>
            <a:r>
              <a:rPr sz="1400" dirty="0">
                <a:latin typeface="Calibri"/>
                <a:cs typeface="Calibri"/>
              </a:rPr>
              <a:t>– </a:t>
            </a:r>
            <a:r>
              <a:rPr sz="1400" spc="-5" dirty="0">
                <a:latin typeface="Calibri"/>
                <a:cs typeface="Calibri"/>
              </a:rPr>
              <a:t>API,</a:t>
            </a:r>
            <a:r>
              <a:rPr sz="1400" spc="-6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SIPO  </a:t>
            </a:r>
            <a:r>
              <a:rPr sz="1400" spc="-10" dirty="0">
                <a:latin typeface="Calibri"/>
                <a:cs typeface="Calibri"/>
              </a:rPr>
              <a:t>Kemenkes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spc="-5" dirty="0">
                <a:latin typeface="Calibri"/>
                <a:cs typeface="Calibri"/>
              </a:rPr>
              <a:t>BPOM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243573" y="3616833"/>
            <a:ext cx="1685289" cy="8801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alibri"/>
                <a:cs typeface="Calibri"/>
              </a:rPr>
              <a:t>7. </a:t>
            </a:r>
            <a:r>
              <a:rPr sz="1400" spc="-5" dirty="0">
                <a:latin typeface="Calibri"/>
                <a:cs typeface="Calibri"/>
              </a:rPr>
              <a:t>Notif Komitmen  </a:t>
            </a:r>
            <a:r>
              <a:rPr sz="1400" spc="-10" dirty="0">
                <a:latin typeface="Calibri"/>
                <a:cs typeface="Calibri"/>
              </a:rPr>
              <a:t>Kewenangan Daerah  </a:t>
            </a:r>
            <a:r>
              <a:rPr sz="1400" spc="-5" dirty="0">
                <a:latin typeface="Calibri"/>
                <a:cs typeface="Calibri"/>
              </a:rPr>
              <a:t>Beserta pengajuan  </a:t>
            </a:r>
            <a:r>
              <a:rPr sz="1400" spc="-10" dirty="0">
                <a:latin typeface="Calibri"/>
                <a:cs typeface="Calibri"/>
              </a:rPr>
              <a:t>Pemenuhan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Komitmen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934203" y="3920109"/>
            <a:ext cx="890905" cy="666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alibri"/>
                <a:cs typeface="Calibri"/>
              </a:rPr>
              <a:t>8. </a:t>
            </a:r>
            <a:r>
              <a:rPr sz="1400" spc="-5" dirty="0">
                <a:latin typeface="Calibri"/>
                <a:cs typeface="Calibri"/>
              </a:rPr>
              <a:t>Hasil  </a:t>
            </a:r>
            <a:r>
              <a:rPr sz="1400" spc="-30" dirty="0">
                <a:latin typeface="Calibri"/>
                <a:cs typeface="Calibri"/>
              </a:rPr>
              <a:t>P</a:t>
            </a:r>
            <a:r>
              <a:rPr sz="1400" dirty="0">
                <a:latin typeface="Calibri"/>
                <a:cs typeface="Calibri"/>
              </a:rPr>
              <a:t>e</a:t>
            </a:r>
            <a:r>
              <a:rPr sz="1400" spc="-10" dirty="0">
                <a:latin typeface="Calibri"/>
                <a:cs typeface="Calibri"/>
              </a:rPr>
              <a:t>m</a:t>
            </a:r>
            <a:r>
              <a:rPr sz="1400" dirty="0">
                <a:latin typeface="Calibri"/>
                <a:cs typeface="Calibri"/>
              </a:rPr>
              <a:t>e</a:t>
            </a:r>
            <a:r>
              <a:rPr sz="1400" spc="-10" dirty="0">
                <a:latin typeface="Calibri"/>
                <a:cs typeface="Calibri"/>
              </a:rPr>
              <a:t>nuh</a:t>
            </a:r>
            <a:r>
              <a:rPr sz="1400" dirty="0">
                <a:latin typeface="Calibri"/>
                <a:cs typeface="Calibri"/>
              </a:rPr>
              <a:t>an  </a:t>
            </a:r>
            <a:r>
              <a:rPr sz="1400" spc="-5" dirty="0">
                <a:latin typeface="Calibri"/>
                <a:cs typeface="Calibri"/>
              </a:rPr>
              <a:t>Komitmen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648068" y="5028057"/>
            <a:ext cx="95948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Calibri"/>
                <a:cs typeface="Calibri"/>
              </a:rPr>
              <a:t>Sistem</a:t>
            </a:r>
            <a:r>
              <a:rPr sz="1400" spc="-8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K/L/D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9850628" y="5795873"/>
            <a:ext cx="1424305" cy="8401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0" dirty="0">
                <a:latin typeface="Calibri"/>
                <a:cs typeface="Calibri"/>
              </a:rPr>
              <a:t>Petugas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K/L/D</a:t>
            </a:r>
            <a:endParaRPr sz="1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11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2133600" y="2342769"/>
            <a:ext cx="2425065" cy="76200"/>
          </a:xfrm>
          <a:custGeom>
            <a:avLst/>
            <a:gdLst/>
            <a:ahLst/>
            <a:cxnLst/>
            <a:rect l="l" t="t" r="r" b="b"/>
            <a:pathLst>
              <a:path w="2425065" h="76200">
                <a:moveTo>
                  <a:pt x="2412675" y="31750"/>
                </a:moveTo>
                <a:lnTo>
                  <a:pt x="2361057" y="31750"/>
                </a:lnTo>
                <a:lnTo>
                  <a:pt x="2361184" y="44450"/>
                </a:lnTo>
                <a:lnTo>
                  <a:pt x="2348474" y="44547"/>
                </a:lnTo>
                <a:lnTo>
                  <a:pt x="2348738" y="76200"/>
                </a:lnTo>
                <a:lnTo>
                  <a:pt x="2424557" y="37591"/>
                </a:lnTo>
                <a:lnTo>
                  <a:pt x="2412675" y="31750"/>
                </a:lnTo>
                <a:close/>
              </a:path>
              <a:path w="2425065" h="76200">
                <a:moveTo>
                  <a:pt x="2348368" y="31846"/>
                </a:moveTo>
                <a:lnTo>
                  <a:pt x="0" y="49783"/>
                </a:lnTo>
                <a:lnTo>
                  <a:pt x="0" y="62483"/>
                </a:lnTo>
                <a:lnTo>
                  <a:pt x="2348474" y="44547"/>
                </a:lnTo>
                <a:lnTo>
                  <a:pt x="2348368" y="31846"/>
                </a:lnTo>
                <a:close/>
              </a:path>
              <a:path w="2425065" h="76200">
                <a:moveTo>
                  <a:pt x="2361057" y="31750"/>
                </a:moveTo>
                <a:lnTo>
                  <a:pt x="2348368" y="31846"/>
                </a:lnTo>
                <a:lnTo>
                  <a:pt x="2348474" y="44547"/>
                </a:lnTo>
                <a:lnTo>
                  <a:pt x="2361184" y="44450"/>
                </a:lnTo>
                <a:lnTo>
                  <a:pt x="2361057" y="31750"/>
                </a:lnTo>
                <a:close/>
              </a:path>
              <a:path w="2425065" h="76200">
                <a:moveTo>
                  <a:pt x="2348103" y="0"/>
                </a:moveTo>
                <a:lnTo>
                  <a:pt x="2348368" y="31846"/>
                </a:lnTo>
                <a:lnTo>
                  <a:pt x="2412675" y="31750"/>
                </a:lnTo>
                <a:lnTo>
                  <a:pt x="2348103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2393442" y="2165985"/>
            <a:ext cx="273812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5a. </a:t>
            </a:r>
            <a:r>
              <a:rPr sz="1400" spc="-10" dirty="0">
                <a:latin typeface="Calibri"/>
                <a:cs typeface="Calibri"/>
              </a:rPr>
              <a:t>Pengajuan Pemenuhan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Komitmen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149722" y="921512"/>
            <a:ext cx="43815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5" dirty="0">
                <a:latin typeface="Calibri"/>
                <a:cs typeface="Calibri"/>
              </a:rPr>
              <a:t>OSS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714500"/>
            <a:ext cx="12192000" cy="3261360"/>
          </a:xfrm>
          <a:custGeom>
            <a:avLst/>
            <a:gdLst/>
            <a:ahLst/>
            <a:cxnLst/>
            <a:rect l="l" t="t" r="r" b="b"/>
            <a:pathLst>
              <a:path w="12192000" h="3261360">
                <a:moveTo>
                  <a:pt x="0" y="0"/>
                </a:moveTo>
                <a:lnTo>
                  <a:pt x="0" y="3261360"/>
                </a:lnTo>
                <a:lnTo>
                  <a:pt x="12191999" y="3261360"/>
                </a:lnTo>
                <a:lnTo>
                  <a:pt x="12191999" y="3257186"/>
                </a:lnTo>
                <a:lnTo>
                  <a:pt x="0" y="0"/>
                </a:lnTo>
                <a:close/>
              </a:path>
            </a:pathLst>
          </a:custGeom>
          <a:solidFill>
            <a:srgbClr val="1F336B">
              <a:alpha val="67842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975862"/>
            <a:ext cx="12192000" cy="1882139"/>
          </a:xfrm>
          <a:custGeom>
            <a:avLst/>
            <a:gdLst/>
            <a:ahLst/>
            <a:cxnLst/>
            <a:rect l="l" t="t" r="r" b="b"/>
            <a:pathLst>
              <a:path w="12192000" h="1882140">
                <a:moveTo>
                  <a:pt x="12191999" y="1882134"/>
                </a:moveTo>
                <a:lnTo>
                  <a:pt x="12191999" y="0"/>
                </a:lnTo>
                <a:lnTo>
                  <a:pt x="0" y="0"/>
                </a:lnTo>
                <a:lnTo>
                  <a:pt x="0" y="1882134"/>
                </a:lnTo>
                <a:lnTo>
                  <a:pt x="12191999" y="1882134"/>
                </a:lnTo>
                <a:close/>
              </a:path>
            </a:pathLst>
          </a:custGeom>
          <a:solidFill>
            <a:srgbClr val="1F336B">
              <a:alpha val="67842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962913" y="5417259"/>
            <a:ext cx="4229100" cy="1440815"/>
          </a:xfrm>
          <a:custGeom>
            <a:avLst/>
            <a:gdLst/>
            <a:ahLst/>
            <a:cxnLst/>
            <a:rect l="l" t="t" r="r" b="b"/>
            <a:pathLst>
              <a:path w="4229100" h="1440815">
                <a:moveTo>
                  <a:pt x="4229086" y="0"/>
                </a:moveTo>
                <a:lnTo>
                  <a:pt x="0" y="1440737"/>
                </a:lnTo>
                <a:lnTo>
                  <a:pt x="4229086" y="1440737"/>
                </a:lnTo>
                <a:lnTo>
                  <a:pt x="4229086" y="0"/>
                </a:lnTo>
                <a:close/>
              </a:path>
            </a:pathLst>
          </a:custGeom>
          <a:solidFill>
            <a:srgbClr val="1F2C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20141" y="50114"/>
            <a:ext cx="369697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5" dirty="0"/>
              <a:t>Terima</a:t>
            </a:r>
            <a:r>
              <a:rPr sz="5400" spc="-80" dirty="0"/>
              <a:t> </a:t>
            </a:r>
            <a:r>
              <a:rPr sz="5400" spc="-5" dirty="0"/>
              <a:t>Kasih</a:t>
            </a:r>
            <a:endParaRPr sz="5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808</Words>
  <Application>Microsoft Office PowerPoint</Application>
  <PresentationFormat>Widescreen</PresentationFormat>
  <Paragraphs>128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Arial Black</vt:lpstr>
      <vt:lpstr>Calibri</vt:lpstr>
      <vt:lpstr>Times New Roman</vt:lpstr>
      <vt:lpstr>Office Theme</vt:lpstr>
      <vt:lpstr>Integration Plan  SISTEM OSS</vt:lpstr>
      <vt:lpstr>GAMBARAN OPERASIONAL SISTEM OSS  SAAT INI</vt:lpstr>
      <vt:lpstr>Overview Sistem OSS</vt:lpstr>
      <vt:lpstr>GAMBARAN MODEL TEKNIS LAYANAN OSS  SAAT INI</vt:lpstr>
      <vt:lpstr>ALUR PELAYANAN SISTEM OSS SAAT INI</vt:lpstr>
      <vt:lpstr>Mekanisme Integrasi ke K/L/D yang dimungkinkan (1/3)</vt:lpstr>
      <vt:lpstr>Mekanisme Integrasi fase 1 - Hyperlink</vt:lpstr>
      <vt:lpstr>Mekanisme Integrasi ke K/L/D yang dimungkinkan (2/3)</vt:lpstr>
      <vt:lpstr>Mekanisme Integrasi fase 2 - SSO</vt:lpstr>
      <vt:lpstr>Mekanisme Integrasi ke K/L/D yang dimungkinkan (3/3)</vt:lpstr>
      <vt:lpstr>Mekanisme Integrasi final - SSO</vt:lpstr>
      <vt:lpstr>Terima Kasih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Kharisma Bintang Alghazy</dc:creator>
  <cp:lastModifiedBy>User</cp:lastModifiedBy>
  <cp:revision>1</cp:revision>
  <dcterms:created xsi:type="dcterms:W3CDTF">2019-06-20T12:22:24Z</dcterms:created>
  <dcterms:modified xsi:type="dcterms:W3CDTF">2019-07-08T03:39:56Z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2019-05-28T00:00:00Z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2019-06-20T00:00:00Z</vt:filetime>
  </property>
</Properties>
</file>