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media/image13.jpg" ContentType="image/jpg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72" r:id="rId3"/>
    <p:sldId id="273" r:id="rId4"/>
    <p:sldId id="274" r:id="rId5"/>
    <p:sldId id="286" r:id="rId6"/>
    <p:sldId id="287" r:id="rId7"/>
    <p:sldId id="288" r:id="rId8"/>
    <p:sldId id="279" r:id="rId9"/>
    <p:sldId id="276" r:id="rId10"/>
    <p:sldId id="277" r:id="rId11"/>
    <p:sldId id="269" r:id="rId12"/>
    <p:sldId id="270" r:id="rId13"/>
    <p:sldId id="271" r:id="rId14"/>
    <p:sldId id="280" r:id="rId15"/>
    <p:sldId id="278" r:id="rId16"/>
    <p:sldId id="281" r:id="rId17"/>
    <p:sldId id="283" r:id="rId18"/>
    <p:sldId id="285" r:id="rId19"/>
    <p:sldId id="263" r:id="rId20"/>
  </p:sldIdLst>
  <p:sldSz cx="9144000" cy="6858000" type="screen4x3"/>
  <p:notesSz cx="6735763" cy="9866313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F:\FOLDER%20KERJA\4.%20FOLDER%202017\BAHAN%20MATERI%20DIRJEN,%20SES%20%20DAN%20KABAG\LAP%20KINERJA%203%20THN%202017\GRAFIK%20BAHAN%20PELAKSANAAN%20TUGAS%20ADWI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'PTSP (2)'!$C$79</c:f>
              <c:strCache>
                <c:ptCount val="1"/>
                <c:pt idx="0">
                  <c:v>Target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'PTSP (2)'!$B$80:$B$83</c:f>
              <c:strCache>
                <c:ptCount val="4"/>
                <c:pt idx="0">
                  <c:v>Daerah yang Telah Membentuk Kelembagaan</c:v>
                </c:pt>
                <c:pt idx="1">
                  <c:v>Daerah yang 
Telah Memiliki SOP</c:v>
                </c:pt>
                <c:pt idx="2">
                  <c:v>Daerah yang Telah Mendelegasikan Perizinan dan Nonperizinan</c:v>
                </c:pt>
                <c:pt idx="3">
                  <c:v>Daerah yang Telah SPIPISE/Website</c:v>
                </c:pt>
              </c:strCache>
            </c:strRef>
          </c:cat>
          <c:val>
            <c:numRef>
              <c:f>'PTSP (2)'!$C$80:$C$83</c:f>
              <c:numCache>
                <c:formatCode>General</c:formatCode>
                <c:ptCount val="4"/>
                <c:pt idx="0">
                  <c:v>548</c:v>
                </c:pt>
                <c:pt idx="1">
                  <c:v>548</c:v>
                </c:pt>
                <c:pt idx="2">
                  <c:v>548</c:v>
                </c:pt>
                <c:pt idx="3">
                  <c:v>548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88-4FB0-B436-3C68FD2E2806}"/>
            </c:ext>
          </c:extLst>
        </c:ser>
        <c:ser>
          <c:idx val="1"/>
          <c:order val="1"/>
          <c:tx>
            <c:strRef>
              <c:f>'PTSP (2)'!$D$79</c:f>
              <c:strCache>
                <c:ptCount val="1"/>
                <c:pt idx="0">
                  <c:v>Realisasi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'PTSP (2)'!$B$80:$B$83</c:f>
              <c:strCache>
                <c:ptCount val="4"/>
                <c:pt idx="0">
                  <c:v>Daerah yang Telah Membentuk Kelembagaan</c:v>
                </c:pt>
                <c:pt idx="1">
                  <c:v>Daerah yang 
Telah Memiliki SOP</c:v>
                </c:pt>
                <c:pt idx="2">
                  <c:v>Daerah yang Telah Mendelegasikan Perizinan dan Nonperizinan</c:v>
                </c:pt>
                <c:pt idx="3">
                  <c:v>Daerah yang Telah SPIPISE/Website</c:v>
                </c:pt>
              </c:strCache>
            </c:strRef>
          </c:cat>
          <c:val>
            <c:numRef>
              <c:f>'PTSP (2)'!$D$80:$D$83</c:f>
              <c:numCache>
                <c:formatCode>General</c:formatCode>
                <c:ptCount val="4"/>
                <c:pt idx="0">
                  <c:v>546</c:v>
                </c:pt>
                <c:pt idx="1">
                  <c:v>359</c:v>
                </c:pt>
                <c:pt idx="2">
                  <c:v>445</c:v>
                </c:pt>
                <c:pt idx="3">
                  <c:v>385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F88-4FB0-B436-3C68FD2E28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41140864"/>
        <c:axId val="-1241144672"/>
      </c:barChart>
      <c:catAx>
        <c:axId val="-1241140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FF0000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id-ID"/>
          </a:p>
        </c:txPr>
        <c:crossAx val="-1241144672"/>
        <c:crosses val="autoZero"/>
        <c:auto val="1"/>
        <c:lblAlgn val="ctr"/>
        <c:lblOffset val="100"/>
        <c:noMultiLvlLbl val="0"/>
      </c:catAx>
      <c:valAx>
        <c:axId val="-1241144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d-ID"/>
          </a:p>
        </c:txPr>
        <c:crossAx val="-1241140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d-ID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78220-2108-486B-90D8-C0E551F176D4}" type="datetimeFigureOut">
              <a:rPr lang="id-ID" smtClean="0"/>
              <a:t>08/07/2019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7763" y="1233488"/>
            <a:ext cx="44402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DA1F9-FA32-4AA8-A7EC-9EB2984A58A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9392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20913" y="561975"/>
            <a:ext cx="2022475" cy="15160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91262-BEB6-4C74-946D-8512CA6AA5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4FB533-B785-4FCA-A1F8-F4CEECD62A5A}" type="slidenum">
              <a:rPr lang="en-US" altLang="id-ID" smtClean="0"/>
              <a:pPr>
                <a:defRPr/>
              </a:pPr>
              <a:t>5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49288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1147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>
            <a:spLocks noGrp="1"/>
          </p:cNvSpPr>
          <p:nvPr>
            <p:ph type="title"/>
          </p:nvPr>
        </p:nvSpPr>
        <p:spPr>
          <a:xfrm>
            <a:off x="893700" y="274650"/>
            <a:ext cx="6462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1"/>
          </p:nvPr>
        </p:nvSpPr>
        <p:spPr>
          <a:xfrm>
            <a:off x="893625" y="1600200"/>
            <a:ext cx="31368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▷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2"/>
          </p:nvPr>
        </p:nvSpPr>
        <p:spPr>
          <a:xfrm>
            <a:off x="4219456" y="1600200"/>
            <a:ext cx="31368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▷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/>
          <p:nvPr/>
        </p:nvSpPr>
        <p:spPr>
          <a:xfrm>
            <a:off x="7356366" y="6755100"/>
            <a:ext cx="893700" cy="102900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6"/>
          <p:cNvSpPr/>
          <p:nvPr/>
        </p:nvSpPr>
        <p:spPr>
          <a:xfrm>
            <a:off x="8250312" y="6755100"/>
            <a:ext cx="893700" cy="102900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6"/>
          <p:cNvSpPr/>
          <p:nvPr/>
        </p:nvSpPr>
        <p:spPr>
          <a:xfrm>
            <a:off x="0" y="6755100"/>
            <a:ext cx="893700" cy="102900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6"/>
          <p:cNvSpPr/>
          <p:nvPr/>
        </p:nvSpPr>
        <p:spPr>
          <a:xfrm>
            <a:off x="893710" y="6755100"/>
            <a:ext cx="6462600" cy="102900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sldNum" idx="12"/>
          </p:nvPr>
        </p:nvSpPr>
        <p:spPr>
          <a:xfrm>
            <a:off x="8480575" y="6364177"/>
            <a:ext cx="5487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56135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635B79A-8C0F-4B42-8C20-516E60350DBA}" type="datetimeFigureOut">
              <a:rPr lang="id-ID" smtClean="0"/>
              <a:pPr/>
              <a:t>08/07/2019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62EC31-7212-479A-AE37-13A03A1BC225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png"/><Relationship Id="rId9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80528" y="1700808"/>
            <a:ext cx="91440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100" b="1" dirty="0" smtClean="0"/>
              <a:t>DATA INFORMASI </a:t>
            </a:r>
            <a:br>
              <a:rPr lang="id-ID" sz="3100" b="1" dirty="0" smtClean="0"/>
            </a:br>
            <a:r>
              <a:rPr lang="id-ID" sz="3100" b="1" dirty="0" smtClean="0"/>
              <a:t>SERTA SISTEM INFORMASI MANAJEMEN (SIM) </a:t>
            </a:r>
            <a:br>
              <a:rPr lang="id-ID" sz="3100" b="1" dirty="0" smtClean="0"/>
            </a:br>
            <a:r>
              <a:rPr lang="id-ID" sz="3100" b="1" dirty="0" smtClean="0"/>
              <a:t>BIDANG ADMINISTRASI KEWILAYAHAN </a:t>
            </a:r>
            <a:br>
              <a:rPr lang="id-ID" sz="3100" b="1" dirty="0" smtClean="0"/>
            </a:br>
            <a:r>
              <a:rPr lang="id-ID" b="1" dirty="0" smtClean="0"/>
              <a:t/>
            </a:r>
            <a:br>
              <a:rPr lang="id-ID" b="1" dirty="0" smtClean="0"/>
            </a:br>
            <a:endParaRPr lang="id-ID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3808" y="4221088"/>
            <a:ext cx="6059016" cy="1752600"/>
          </a:xfrm>
        </p:spPr>
        <p:txBody>
          <a:bodyPr>
            <a:normAutofit/>
          </a:bodyPr>
          <a:lstStyle/>
          <a:p>
            <a:pPr algn="r"/>
            <a:r>
              <a:rPr lang="id-ID" dirty="0"/>
              <a:t>Disampaikan oleh :</a:t>
            </a:r>
          </a:p>
          <a:p>
            <a:pPr algn="r"/>
            <a:r>
              <a:rPr lang="id-ID" dirty="0" smtClean="0"/>
              <a:t>Direktur Jenderal  </a:t>
            </a:r>
            <a:endParaRPr lang="id-ID" dirty="0"/>
          </a:p>
          <a:p>
            <a:pPr algn="r"/>
            <a:r>
              <a:rPr lang="id-ID" dirty="0" smtClean="0"/>
              <a:t>Bina Administrasi Kewilayahan</a:t>
            </a:r>
            <a:endParaRPr lang="id-ID" dirty="0"/>
          </a:p>
        </p:txBody>
      </p:sp>
      <p:pic>
        <p:nvPicPr>
          <p:cNvPr id="9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600700"/>
            <a:ext cx="91440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907704" y="2564904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i="1" u="sng" dirty="0">
                <a:solidFill>
                  <a:schemeClr val="bg1"/>
                </a:solidFill>
              </a:rPr>
              <a:t>ditjenbinaadwil.kemendagri.go.id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42158"/>
            <a:ext cx="8229600" cy="1066800"/>
          </a:xfrm>
        </p:spPr>
        <p:txBody>
          <a:bodyPr>
            <a:normAutofit/>
          </a:bodyPr>
          <a:lstStyle/>
          <a:p>
            <a:r>
              <a:rPr lang="id-ID" sz="2800" dirty="0"/>
              <a:t>Halaman Utama Sistem Informasi E-Monev PTSP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01" y="2178262"/>
            <a:ext cx="8435280" cy="4491098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46856" y="548680"/>
            <a:ext cx="8229600" cy="7920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u="sng" dirty="0" smtClean="0">
                <a:solidFill>
                  <a:srgbClr val="C00000"/>
                </a:solidFill>
              </a:rPr>
              <a:t>SIM E-Monev PTSP</a:t>
            </a:r>
            <a:endParaRPr lang="id-ID" sz="3200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86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507288" cy="1066800"/>
          </a:xfrm>
        </p:spPr>
        <p:txBody>
          <a:bodyPr>
            <a:normAutofit/>
          </a:bodyPr>
          <a:lstStyle/>
          <a:p>
            <a:r>
              <a:rPr lang="id-ID" sz="2800" dirty="0"/>
              <a:t>Halaman Dashboard Sistem Informasi E-Monev PTSP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87488"/>
            <a:ext cx="8414254" cy="4477816"/>
          </a:xfrm>
        </p:spPr>
      </p:pic>
    </p:spTree>
    <p:extLst>
      <p:ext uri="{BB962C8B-B14F-4D97-AF65-F5344CB8AC3E}">
        <p14:creationId xmlns:p14="http://schemas.microsoft.com/office/powerpoint/2010/main" val="1986549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66800"/>
          </a:xfrm>
        </p:spPr>
        <p:txBody>
          <a:bodyPr>
            <a:normAutofit/>
          </a:bodyPr>
          <a:lstStyle/>
          <a:p>
            <a:r>
              <a:rPr lang="id-ID" sz="3200" dirty="0"/>
              <a:t>Halaman Ranking Kuadran E-Monev PTSP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16" y="1687488"/>
            <a:ext cx="8564367" cy="4608512"/>
          </a:xfrm>
        </p:spPr>
      </p:pic>
    </p:spTree>
    <p:extLst>
      <p:ext uri="{BB962C8B-B14F-4D97-AF65-F5344CB8AC3E}">
        <p14:creationId xmlns:p14="http://schemas.microsoft.com/office/powerpoint/2010/main" val="206453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1750B21A-D484-46AE-B162-DE38F7007780}"/>
              </a:ext>
            </a:extLst>
          </p:cNvPr>
          <p:cNvSpPr/>
          <p:nvPr/>
        </p:nvSpPr>
        <p:spPr>
          <a:xfrm>
            <a:off x="7812464" y="953206"/>
            <a:ext cx="1302152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sz="675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Ditjen</a:t>
            </a:r>
            <a:r>
              <a:rPr lang="en-US" sz="675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Bina </a:t>
            </a:r>
          </a:p>
          <a:p>
            <a:pPr algn="just"/>
            <a:r>
              <a:rPr lang="en-US" sz="675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Administrasi</a:t>
            </a:r>
            <a:r>
              <a:rPr lang="en-US" sz="675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675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Kewilayahan</a:t>
            </a:r>
            <a:endParaRPr lang="en-US" sz="675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03CFFB0-89EA-4F66-BF8F-93CFFB8EBDCB}"/>
              </a:ext>
            </a:extLst>
          </p:cNvPr>
          <p:cNvCxnSpPr>
            <a:cxnSpLocks/>
          </p:cNvCxnSpPr>
          <p:nvPr/>
        </p:nvCxnSpPr>
        <p:spPr>
          <a:xfrm>
            <a:off x="9008617" y="939067"/>
            <a:ext cx="0" cy="2415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D5608585-6667-4B4E-AC6F-CEC21DA5194C}"/>
              </a:ext>
            </a:extLst>
          </p:cNvPr>
          <p:cNvGrpSpPr/>
          <p:nvPr/>
        </p:nvGrpSpPr>
        <p:grpSpPr>
          <a:xfrm>
            <a:off x="106051" y="920881"/>
            <a:ext cx="1477652" cy="410066"/>
            <a:chOff x="141401" y="84841"/>
            <a:chExt cx="1970202" cy="546755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10ED3BDE-FA17-41A0-A739-D6ABD24C100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795" r="69512" b="16653"/>
            <a:stretch/>
          </p:blipFill>
          <p:spPr bwMode="auto">
            <a:xfrm>
              <a:off x="141401" y="113121"/>
              <a:ext cx="471341" cy="51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611780F1-7B9B-47C2-94B5-C4EA3E72299E}"/>
                </a:ext>
              </a:extLst>
            </p:cNvPr>
            <p:cNvSpPr txBox="1"/>
            <p:nvPr/>
          </p:nvSpPr>
          <p:spPr>
            <a:xfrm>
              <a:off x="584461" y="84841"/>
              <a:ext cx="152714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" b="1" dirty="0"/>
                <a:t>KEMENTERIAN DALAM NEGERI </a:t>
              </a:r>
            </a:p>
            <a:p>
              <a:r>
                <a:rPr lang="en-US" sz="600" b="1" dirty="0"/>
                <a:t>REPUBLIK INDONESIA</a:t>
              </a:r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4B67E5B-A055-4031-AA18-E267A34DE7F4}"/>
              </a:ext>
            </a:extLst>
          </p:cNvPr>
          <p:cNvCxnSpPr>
            <a:cxnSpLocks/>
          </p:cNvCxnSpPr>
          <p:nvPr/>
        </p:nvCxnSpPr>
        <p:spPr>
          <a:xfrm>
            <a:off x="0" y="1359225"/>
            <a:ext cx="9144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872AFA-322B-44C4-B8A2-FEF2B87B4A4C}"/>
              </a:ext>
            </a:extLst>
          </p:cNvPr>
          <p:cNvCxnSpPr/>
          <p:nvPr/>
        </p:nvCxnSpPr>
        <p:spPr>
          <a:xfrm>
            <a:off x="4164288" y="1359228"/>
            <a:ext cx="0" cy="4641523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60E5E8CA-1C06-4690-9154-12583466BD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9" y="1413013"/>
            <a:ext cx="497576" cy="49757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1F35AA9-AC66-470D-A227-6E1A9F2B9A2F}"/>
              </a:ext>
            </a:extLst>
          </p:cNvPr>
          <p:cNvSpPr/>
          <p:nvPr/>
        </p:nvSpPr>
        <p:spPr>
          <a:xfrm>
            <a:off x="650449" y="1399256"/>
            <a:ext cx="3457280" cy="11123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4535" indent="-84535">
              <a:spcBef>
                <a:spcPts val="7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UU No. 25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Tahun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2009 </a:t>
            </a:r>
            <a:r>
              <a:rPr lang="id-ID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ttg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Pelayanan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Publik</a:t>
            </a:r>
            <a:endParaRPr lang="en-US" sz="75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4535" indent="-84535">
              <a:spcBef>
                <a:spcPts val="7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UU No.  23  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Tahun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  2014  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ttg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Pemerintahan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Daerah</a:t>
            </a:r>
          </a:p>
          <a:p>
            <a:pPr marL="84535" indent="-84535">
              <a:spcBef>
                <a:spcPts val="7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Perpres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No. 97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Tahun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2014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ttg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Penyelenggaraan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PTSP</a:t>
            </a:r>
          </a:p>
          <a:p>
            <a:pPr marL="84535" indent="-84535">
              <a:spcBef>
                <a:spcPts val="7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Permendagri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No. </a:t>
            </a:r>
            <a:r>
              <a:rPr lang="id-ID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24 Tahun 2006 ttg Pedoman Penyelenggaraan 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PTSP</a:t>
            </a:r>
          </a:p>
          <a:p>
            <a:pPr marL="84535" indent="-84535">
              <a:spcBef>
                <a:spcPts val="7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Permendagri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No. 100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Tahun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2016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ttg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Pedoman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Nomenklatur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Dinas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Penanaman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Modal &amp;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Pelayanan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Terpadu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Satu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Pintu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Provinsi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&amp;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Kab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/Kota.</a:t>
            </a:r>
          </a:p>
          <a:p>
            <a:pPr marL="84535" indent="-84535">
              <a:spcBef>
                <a:spcPts val="7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Permendagri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138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Tahun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2017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ttg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fi-FI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Penyelenggaraan PTSP</a:t>
            </a:r>
            <a:endParaRPr lang="en-US" sz="75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42E8D-E529-4608-B36F-8A23703F62F7}"/>
              </a:ext>
            </a:extLst>
          </p:cNvPr>
          <p:cNvSpPr txBox="1"/>
          <p:nvPr/>
        </p:nvSpPr>
        <p:spPr>
          <a:xfrm>
            <a:off x="59405" y="1955869"/>
            <a:ext cx="565404" cy="33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8" b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Dasar</a:t>
            </a:r>
            <a:r>
              <a:rPr lang="en-US" sz="788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788" b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Hukum</a:t>
            </a:r>
            <a:endParaRPr lang="en-US" sz="788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8C89B4-1C75-48FC-A24B-EE8F526A7A24}"/>
              </a:ext>
            </a:extLst>
          </p:cNvPr>
          <p:cNvSpPr txBox="1"/>
          <p:nvPr/>
        </p:nvSpPr>
        <p:spPr>
          <a:xfrm>
            <a:off x="5342940" y="1411879"/>
            <a:ext cx="3618720" cy="877420"/>
          </a:xfrm>
          <a:prstGeom prst="rect">
            <a:avLst/>
          </a:prstGeom>
          <a:solidFill>
            <a:schemeClr val="bg1"/>
          </a:solidFill>
        </p:spPr>
        <p:txBody>
          <a:bodyPr wrap="square" tIns="0" rtlCol="0">
            <a:spAutoFit/>
          </a:bodyPr>
          <a:lstStyle/>
          <a:p>
            <a:pPr algn="just"/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546 </a:t>
            </a:r>
            <a:r>
              <a:rPr lang="id-ID" sz="901" b="1" i="1" dirty="0">
                <a:latin typeface="Century Gothic" panose="020B0502020202020204" pitchFamily="34" charset="0"/>
              </a:rPr>
              <a:t>daerah telah membentuk kelembagaan PTSP, </a:t>
            </a:r>
            <a:r>
              <a:rPr lang="en-US" sz="901" b="1" i="1" dirty="0">
                <a:latin typeface="Century Gothic" panose="020B0502020202020204" pitchFamily="34" charset="0"/>
              </a:rPr>
              <a:t>                   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359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id-ID" sz="901" b="1" i="1" dirty="0">
                <a:latin typeface="Century Gothic" panose="020B0502020202020204" pitchFamily="34" charset="0"/>
              </a:rPr>
              <a:t>daerah </a:t>
            </a:r>
            <a:r>
              <a:rPr lang="en-US" sz="901" b="1" i="1" dirty="0" err="1">
                <a:latin typeface="Century Gothic" panose="020B0502020202020204" pitchFamily="34" charset="0"/>
              </a:rPr>
              <a:t>telah</a:t>
            </a:r>
            <a:r>
              <a:rPr lang="id-ID" sz="901" b="1" i="1" dirty="0">
                <a:latin typeface="Century Gothic" panose="020B0502020202020204" pitchFamily="34" charset="0"/>
              </a:rPr>
              <a:t> memiliki SOP,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445 </a:t>
            </a:r>
            <a:r>
              <a:rPr lang="en-US" sz="901" b="1" i="1" dirty="0" err="1">
                <a:latin typeface="Century Gothic" panose="020B0502020202020204" pitchFamily="34" charset="0"/>
              </a:rPr>
              <a:t>daerah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telah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mendelegasikan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perizinan</a:t>
            </a:r>
            <a:r>
              <a:rPr lang="en-US" sz="901" b="1" i="1" dirty="0">
                <a:latin typeface="Century Gothic" panose="020B0502020202020204" pitchFamily="34" charset="0"/>
              </a:rPr>
              <a:t> dan non </a:t>
            </a:r>
            <a:r>
              <a:rPr lang="en-US" sz="901" b="1" i="1" dirty="0" err="1">
                <a:latin typeface="Century Gothic" panose="020B0502020202020204" pitchFamily="34" charset="0"/>
              </a:rPr>
              <a:t>perizinan</a:t>
            </a:r>
            <a:r>
              <a:rPr lang="en-US" sz="901" b="1" i="1" dirty="0">
                <a:latin typeface="Century Gothic" panose="020B0502020202020204" pitchFamily="34" charset="0"/>
              </a:rPr>
              <a:t> dan                      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385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daerah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telah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memiliki</a:t>
            </a:r>
            <a:r>
              <a:rPr lang="en-US" sz="901" b="1" i="1" dirty="0">
                <a:latin typeface="Century Gothic" panose="020B0502020202020204" pitchFamily="34" charset="0"/>
              </a:rPr>
              <a:t> dan </a:t>
            </a:r>
            <a:r>
              <a:rPr lang="en-US" sz="901" b="1" i="1" dirty="0" err="1">
                <a:latin typeface="Century Gothic" panose="020B0502020202020204" pitchFamily="34" charset="0"/>
              </a:rPr>
              <a:t>mengoperasikan</a:t>
            </a:r>
            <a:r>
              <a:rPr lang="en-US" sz="901" b="1" i="1" dirty="0">
                <a:latin typeface="Century Gothic" panose="020B0502020202020204" pitchFamily="34" charset="0"/>
              </a:rPr>
              <a:t> website </a:t>
            </a:r>
            <a:r>
              <a:rPr lang="en-US" sz="901" b="1" i="1" dirty="0" err="1">
                <a:latin typeface="Century Gothic" panose="020B0502020202020204" pitchFamily="34" charset="0"/>
              </a:rPr>
              <a:t>dalam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memberikan</a:t>
            </a:r>
            <a:r>
              <a:rPr lang="en-US" sz="901" b="1" i="1" dirty="0">
                <a:latin typeface="Century Gothic" panose="020B0502020202020204" pitchFamily="34" charset="0"/>
              </a:rPr>
              <a:t> </a:t>
            </a:r>
            <a:r>
              <a:rPr lang="en-US" sz="901" b="1" i="1" dirty="0" err="1">
                <a:latin typeface="Century Gothic" panose="020B0502020202020204" pitchFamily="34" charset="0"/>
              </a:rPr>
              <a:t>pelayanan</a:t>
            </a:r>
            <a:endParaRPr lang="id-ID" sz="901" b="1" i="1" dirty="0">
              <a:latin typeface="Century Gothic" panose="020B050202020202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38DDA18-C0CE-4F6D-8C3C-A08F1F46FA85}"/>
              </a:ext>
            </a:extLst>
          </p:cNvPr>
          <p:cNvGrpSpPr/>
          <p:nvPr/>
        </p:nvGrpSpPr>
        <p:grpSpPr>
          <a:xfrm>
            <a:off x="4356368" y="1403142"/>
            <a:ext cx="1021895" cy="1098711"/>
            <a:chOff x="5691429" y="947338"/>
            <a:chExt cx="1655315" cy="1464948"/>
          </a:xfrm>
        </p:grpSpPr>
        <p:pic>
          <p:nvPicPr>
            <p:cNvPr id="20" name="Picture 5">
              <a:extLst>
                <a:ext uri="{FF2B5EF4-FFF2-40B4-BE49-F238E27FC236}">
                  <a16:creationId xmlns:a16="http://schemas.microsoft.com/office/drawing/2014/main" id="{A87AB502-0665-4A43-8BB0-6CAD56AD7D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691429" y="947338"/>
              <a:ext cx="1582054" cy="887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Picture 5">
              <a:extLst>
                <a:ext uri="{FF2B5EF4-FFF2-40B4-BE49-F238E27FC236}">
                  <a16:creationId xmlns:a16="http://schemas.microsoft.com/office/drawing/2014/main" id="{60FAC759-91B8-40C6-B7AD-5FFE69AAFF5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clrChange>
                <a:clrFrom>
                  <a:srgbClr val="FFF4D2"/>
                </a:clrFrom>
                <a:clrTo>
                  <a:srgbClr val="FFF4D2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41" t="57813" r="76674" b="32052"/>
            <a:stretch/>
          </p:blipFill>
          <p:spPr bwMode="auto">
            <a:xfrm>
              <a:off x="5764690" y="1996788"/>
              <a:ext cx="1582054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49009909-6742-4628-BDC7-2C9307031C7B}"/>
                </a:ext>
              </a:extLst>
            </p:cNvPr>
            <p:cNvSpPr/>
            <p:nvPr/>
          </p:nvSpPr>
          <p:spPr>
            <a:xfrm rot="18510841">
              <a:off x="5985786" y="1737154"/>
              <a:ext cx="275553" cy="245226"/>
            </a:xfrm>
            <a:prstGeom prst="rightArrow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8792463C-D82A-429A-89F2-1315AF342734}"/>
                </a:ext>
              </a:extLst>
            </p:cNvPr>
            <p:cNvSpPr/>
            <p:nvPr/>
          </p:nvSpPr>
          <p:spPr>
            <a:xfrm rot="3562483">
              <a:off x="6530585" y="1760215"/>
              <a:ext cx="268964" cy="245226"/>
            </a:xfrm>
            <a:prstGeom prst="rightArrow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pic>
        <p:nvPicPr>
          <p:cNvPr id="24" name="Picture 1">
            <a:extLst>
              <a:ext uri="{FF2B5EF4-FFF2-40B4-BE49-F238E27FC236}">
                <a16:creationId xmlns:a16="http://schemas.microsoft.com/office/drawing/2014/main" id="{4174036A-6C69-49FA-86A4-2E19E7EFE1F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7" y="2592778"/>
            <a:ext cx="565404" cy="410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BD3897C5-9CFD-4C94-80A9-A314F54CB075}"/>
              </a:ext>
            </a:extLst>
          </p:cNvPr>
          <p:cNvSpPr/>
          <p:nvPr/>
        </p:nvSpPr>
        <p:spPr>
          <a:xfrm>
            <a:off x="645979" y="2582356"/>
            <a:ext cx="3461751" cy="17465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75"/>
              </a:spcBef>
              <a:spcAft>
                <a:spcPts val="75"/>
              </a:spcAft>
            </a:pP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Dalam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rangka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percepatan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penerapan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id-ID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PTSP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di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daerah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,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Ditjen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Bina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Administrasi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Kewilayahan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melakukan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beberapa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kebijakan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:</a:t>
            </a:r>
            <a:endParaRPr lang="id-ID" sz="75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127411" indent="-127411">
              <a:spcBef>
                <a:spcPts val="75"/>
              </a:spcBef>
              <a:spcAft>
                <a:spcPts val="75"/>
              </a:spcAft>
              <a:buFont typeface="+mj-lt"/>
              <a:buAutoNum type="arabicPeriod"/>
            </a:pPr>
            <a:r>
              <a:rPr lang="id-ID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Peningkatan k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ualitas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pelayanan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publik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yg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semakin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merata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agar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mampu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mendukung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percepatan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kesejahteraan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masyarakat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dan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peningkatan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daya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saing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daerah</a:t>
            </a:r>
            <a:r>
              <a:rPr lang="id-ID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khusus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terhadap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Kabupaten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daerah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tertinggal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dlm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percepatan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penerapan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menuju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PTSP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yg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Prima</a:t>
            </a:r>
            <a:endParaRPr lang="id-ID" sz="75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127411" indent="-127411">
              <a:spcBef>
                <a:spcPts val="75"/>
              </a:spcBef>
              <a:spcAft>
                <a:spcPts val="75"/>
              </a:spcAft>
              <a:buFont typeface="+mj-lt"/>
              <a:buAutoNum type="arabicPeriod"/>
            </a:pP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Fasilitasi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75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terhadap</a:t>
            </a:r>
            <a:r>
              <a:rPr lang="en-US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id-ID" sz="750" dirty="0">
                <a:solidFill>
                  <a:schemeClr val="tx1"/>
                </a:solidFill>
                <a:latin typeface="Century Gothic" panose="020B0502020202020204" pitchFamily="34" charset="0"/>
              </a:rPr>
              <a:t>daerah yang ditingkatkan kualitas kelembagaan, infrastruktur dan manajemen pelayanan melalui PTSP.</a:t>
            </a:r>
          </a:p>
          <a:p>
            <a:pPr marL="127411" indent="-127411">
              <a:spcBef>
                <a:spcPts val="75"/>
              </a:spcBef>
              <a:spcAft>
                <a:spcPts val="75"/>
              </a:spcAft>
              <a:buFont typeface="+mj-lt"/>
              <a:buAutoNum type="arabicPeriod"/>
            </a:pP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Menciptakan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iklim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investasi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dan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iklim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usaha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yang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lebih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berdaya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saing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,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baik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di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tingkat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pusat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maupun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daerah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, yang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dapat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meningkatkan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efisiensi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proses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perijinan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,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meningkatkan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kepastian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berinvestasi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dan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berusaha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di Indonesia,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serta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mendorong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persaingan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usaha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yang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lebih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sehat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dan</a:t>
            </a:r>
            <a:r>
              <a:rPr lang="en-US" altLang="id-ID" sz="750" dirty="0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 </a:t>
            </a:r>
            <a:r>
              <a:rPr lang="en-US" altLang="id-ID" sz="750" dirty="0" err="1">
                <a:solidFill>
                  <a:schemeClr val="tx1"/>
                </a:solidFill>
                <a:latin typeface="Century Gothic" panose="020B0502020202020204" pitchFamily="34" charset="0"/>
                <a:cs typeface="Arial" pitchFamily="34" charset="0"/>
              </a:rPr>
              <a:t>berkeadilan</a:t>
            </a:r>
            <a:endParaRPr lang="en-US" sz="75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56F1DA7-ED01-4151-8A2F-B2C48CCBDAF4}"/>
              </a:ext>
            </a:extLst>
          </p:cNvPr>
          <p:cNvSpPr txBox="1"/>
          <p:nvPr/>
        </p:nvSpPr>
        <p:spPr>
          <a:xfrm>
            <a:off x="0" y="3033379"/>
            <a:ext cx="631879" cy="456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8" b="1" dirty="0" err="1">
                <a:solidFill>
                  <a:srgbClr val="00B050"/>
                </a:solidFill>
                <a:latin typeface="Century Gothic" panose="020B0502020202020204" pitchFamily="34" charset="0"/>
              </a:rPr>
              <a:t>Arah</a:t>
            </a:r>
            <a:r>
              <a:rPr lang="en-US" sz="788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US" sz="788" b="1" dirty="0" err="1">
                <a:solidFill>
                  <a:srgbClr val="00B050"/>
                </a:solidFill>
                <a:latin typeface="Century Gothic" panose="020B0502020202020204" pitchFamily="34" charset="0"/>
              </a:rPr>
              <a:t>Kebijakan</a:t>
            </a:r>
            <a:endParaRPr lang="en-US" sz="788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187BE2D-20E4-4159-82BC-C91A7740AEB4}"/>
              </a:ext>
            </a:extLst>
          </p:cNvPr>
          <p:cNvGrpSpPr/>
          <p:nvPr/>
        </p:nvGrpSpPr>
        <p:grpSpPr>
          <a:xfrm>
            <a:off x="-155542" y="4402578"/>
            <a:ext cx="4263272" cy="1506665"/>
            <a:chOff x="-207390" y="4387734"/>
            <a:chExt cx="5584499" cy="2008887"/>
          </a:xfrm>
        </p:grpSpPr>
        <p:pic>
          <p:nvPicPr>
            <p:cNvPr id="27" name="Picture 1">
              <a:extLst>
                <a:ext uri="{FF2B5EF4-FFF2-40B4-BE49-F238E27FC236}">
                  <a16:creationId xmlns:a16="http://schemas.microsoft.com/office/drawing/2014/main" id="{44FE255A-D942-4E24-A7AB-528BFB68E58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3264" y="4403904"/>
              <a:ext cx="750389" cy="5874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AF9C814-C59B-41F7-B48C-5DB5E1E6F177}"/>
                </a:ext>
              </a:extLst>
            </p:cNvPr>
            <p:cNvSpPr/>
            <p:nvPr/>
          </p:nvSpPr>
          <p:spPr>
            <a:xfrm>
              <a:off x="838986" y="4387734"/>
              <a:ext cx="4538123" cy="2008887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3175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27411" indent="-127411">
                <a:buFont typeface="+mj-lt"/>
                <a:buAutoNum type="arabicPeriod"/>
              </a:pP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Kelembagaan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DPMPTSP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belum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sesuai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dengan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ketentuan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peraturan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perundang-undangan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;</a:t>
              </a:r>
            </a:p>
            <a:p>
              <a:pPr marL="127411" indent="-127411">
                <a:buFont typeface="+mj-lt"/>
                <a:buAutoNum type="arabicPeriod"/>
              </a:pP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Belum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seluruh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kewenangan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penandatanganan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perizinan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nonperizinan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didelegasikan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kepada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PTSP;</a:t>
              </a:r>
            </a:p>
            <a:p>
              <a:pPr marL="127411" indent="-127411">
                <a:buFont typeface="+mj-lt"/>
                <a:buAutoNum type="arabicPeriod"/>
              </a:pP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Standar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pelayanan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belum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sesuai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ketentuan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peraturan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perundang-undangan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;</a:t>
              </a:r>
            </a:p>
            <a:p>
              <a:pPr marL="127411" indent="-127411">
                <a:buFont typeface="+mj-lt"/>
                <a:buAutoNum type="arabicPeriod"/>
              </a:pP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Kualitas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kuantitas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SDM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penyelenggara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PTSP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belum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memadai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;</a:t>
              </a:r>
            </a:p>
            <a:p>
              <a:pPr marL="127411" indent="-127411">
                <a:buFont typeface="+mj-lt"/>
                <a:buAutoNum type="arabicPeriod"/>
              </a:pP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Penyelenggaraan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PTSP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belum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didukung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sarana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prasarana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yang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memadai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,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antara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lain: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perkantoran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, system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pelayanan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online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ketersediaan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jaringan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internet;</a:t>
              </a:r>
            </a:p>
            <a:p>
              <a:pPr marL="127411" indent="-127411">
                <a:buFont typeface="+mj-lt"/>
                <a:buAutoNum type="arabicPeriod"/>
              </a:pP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Dukungan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perencanaan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anggaran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melalui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RPJMD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APBD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belum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optimal,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terutama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untuk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mendukung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tujuan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pembangunan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berkelanjutan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optimalisasi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penyelenggaraan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 PTSP </a:t>
              </a:r>
              <a:r>
                <a:rPr lang="en-US" sz="75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daerah</a:t>
              </a:r>
              <a:r>
                <a:rPr lang="en-US" sz="750" dirty="0">
                  <a:solidFill>
                    <a:schemeClr val="tx1"/>
                  </a:solidFill>
                  <a:latin typeface="Century Gothic" panose="020B0502020202020204" pitchFamily="34" charset="0"/>
                  <a:cs typeface="Arial" pitchFamily="34" charset="0"/>
                </a:rPr>
                <a:t>.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240C67F-525A-4A8C-B3DA-5223A7A92177}"/>
                </a:ext>
              </a:extLst>
            </p:cNvPr>
            <p:cNvSpPr txBox="1"/>
            <p:nvPr/>
          </p:nvSpPr>
          <p:spPr>
            <a:xfrm>
              <a:off x="-207390" y="4991373"/>
              <a:ext cx="128204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" b="1" dirty="0" err="1">
                  <a:solidFill>
                    <a:srgbClr val="FF0000"/>
                  </a:solidFill>
                  <a:latin typeface="Century Gothic" panose="020B0502020202020204" pitchFamily="34" charset="0"/>
                </a:rPr>
                <a:t>Permasalahan</a:t>
              </a:r>
              <a:endParaRPr lang="en-US" sz="600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9956F5C4-516E-4172-BDD5-19412F5B2714}"/>
              </a:ext>
            </a:extLst>
          </p:cNvPr>
          <p:cNvSpPr txBox="1"/>
          <p:nvPr/>
        </p:nvSpPr>
        <p:spPr>
          <a:xfrm>
            <a:off x="4394075" y="2514632"/>
            <a:ext cx="900352" cy="1015663"/>
          </a:xfrm>
          <a:prstGeom prst="rect">
            <a:avLst/>
          </a:prstGeom>
          <a:solidFill>
            <a:schemeClr val="bg1"/>
          </a:solidFill>
        </p:spPr>
        <p:txBody>
          <a:bodyPr wrap="square" tIns="0" rtlCol="0">
            <a:spAutoFit/>
          </a:bodyPr>
          <a:lstStyle/>
          <a:p>
            <a:pPr algn="ctr"/>
            <a:r>
              <a:rPr lang="id-ID" sz="1050" b="1" dirty="0">
                <a:solidFill>
                  <a:schemeClr val="accent4">
                    <a:lumMod val="75000"/>
                  </a:schemeClr>
                </a:solidFill>
              </a:rPr>
              <a:t>Pelayanan Terpadu Satu Pintu (PTSP) </a:t>
            </a:r>
          </a:p>
          <a:p>
            <a:pPr algn="ctr"/>
            <a:r>
              <a:rPr lang="id-ID" sz="1050" b="1" dirty="0">
                <a:solidFill>
                  <a:schemeClr val="accent4">
                    <a:lumMod val="75000"/>
                  </a:schemeClr>
                </a:solidFill>
              </a:rPr>
              <a:t>di Daerah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17076A7-C522-49E7-BA5E-E23773AFFEAC}"/>
              </a:ext>
            </a:extLst>
          </p:cNvPr>
          <p:cNvSpPr txBox="1"/>
          <p:nvPr/>
        </p:nvSpPr>
        <p:spPr>
          <a:xfrm>
            <a:off x="5294423" y="4240994"/>
            <a:ext cx="3751779" cy="1846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643007" indent="-643007" algn="ctr"/>
            <a:r>
              <a:rPr lang="en-US" sz="600" b="1" dirty="0" err="1">
                <a:latin typeface="Century Gothic" panose="020B0502020202020204" pitchFamily="34" charset="0"/>
              </a:rPr>
              <a:t>Keterangan</a:t>
            </a:r>
            <a:r>
              <a:rPr lang="en-US" sz="600" b="1" dirty="0">
                <a:latin typeface="Century Gothic" panose="020B0502020202020204" pitchFamily="34" charset="0"/>
              </a:rPr>
              <a:t>: </a:t>
            </a:r>
            <a:r>
              <a:rPr lang="en-US" sz="600" b="1" i="1" dirty="0">
                <a:latin typeface="Century Gothic" panose="020B0502020202020204" pitchFamily="34" charset="0"/>
              </a:rPr>
              <a:t>SPIPISE</a:t>
            </a:r>
            <a:r>
              <a:rPr lang="en-US" sz="600" b="1" dirty="0">
                <a:latin typeface="Century Gothic" panose="020B0502020202020204" pitchFamily="34" charset="0"/>
              </a:rPr>
              <a:t> (</a:t>
            </a:r>
            <a:r>
              <a:rPr lang="en-US" sz="600" b="1" dirty="0" err="1">
                <a:latin typeface="Century Gothic" panose="020B0502020202020204" pitchFamily="34" charset="0"/>
              </a:rPr>
              <a:t>Sistem</a:t>
            </a:r>
            <a:r>
              <a:rPr lang="en-US" sz="600" b="1" dirty="0">
                <a:latin typeface="Century Gothic" panose="020B0502020202020204" pitchFamily="34" charset="0"/>
              </a:rPr>
              <a:t> </a:t>
            </a:r>
            <a:r>
              <a:rPr lang="en-US" sz="600" b="1" dirty="0" err="1">
                <a:latin typeface="Century Gothic" panose="020B0502020202020204" pitchFamily="34" charset="0"/>
              </a:rPr>
              <a:t>Pelayanan</a:t>
            </a:r>
            <a:r>
              <a:rPr lang="en-US" sz="600" b="1" dirty="0">
                <a:latin typeface="Century Gothic" panose="020B0502020202020204" pitchFamily="34" charset="0"/>
              </a:rPr>
              <a:t> </a:t>
            </a:r>
            <a:r>
              <a:rPr lang="en-US" sz="600" b="1" dirty="0" err="1">
                <a:latin typeface="Century Gothic" panose="020B0502020202020204" pitchFamily="34" charset="0"/>
              </a:rPr>
              <a:t>Informasi</a:t>
            </a:r>
            <a:r>
              <a:rPr lang="en-US" sz="600" b="1" dirty="0">
                <a:latin typeface="Century Gothic" panose="020B0502020202020204" pitchFamily="34" charset="0"/>
              </a:rPr>
              <a:t> </a:t>
            </a:r>
            <a:r>
              <a:rPr lang="en-US" sz="600" b="1" dirty="0" err="1">
                <a:latin typeface="Century Gothic" panose="020B0502020202020204" pitchFamily="34" charset="0"/>
              </a:rPr>
              <a:t>dan</a:t>
            </a:r>
            <a:r>
              <a:rPr lang="en-US" sz="600" b="1" dirty="0">
                <a:latin typeface="Century Gothic" panose="020B0502020202020204" pitchFamily="34" charset="0"/>
              </a:rPr>
              <a:t> </a:t>
            </a:r>
            <a:r>
              <a:rPr lang="en-US" sz="600" b="1" dirty="0" err="1">
                <a:latin typeface="Century Gothic" panose="020B0502020202020204" pitchFamily="34" charset="0"/>
              </a:rPr>
              <a:t>Perizinan</a:t>
            </a:r>
            <a:r>
              <a:rPr lang="en-US" sz="600" b="1" dirty="0">
                <a:latin typeface="Century Gothic" panose="020B0502020202020204" pitchFamily="34" charset="0"/>
              </a:rPr>
              <a:t> </a:t>
            </a:r>
            <a:r>
              <a:rPr lang="en-US" sz="600" b="1" dirty="0" err="1">
                <a:latin typeface="Century Gothic" panose="020B0502020202020204" pitchFamily="34" charset="0"/>
              </a:rPr>
              <a:t>Investasi</a:t>
            </a:r>
            <a:r>
              <a:rPr lang="en-US" sz="600" b="1" dirty="0">
                <a:latin typeface="Century Gothic" panose="020B0502020202020204" pitchFamily="34" charset="0"/>
              </a:rPr>
              <a:t>  </a:t>
            </a:r>
            <a:r>
              <a:rPr lang="en-US" sz="600" b="1" dirty="0" err="1">
                <a:latin typeface="Century Gothic" panose="020B0502020202020204" pitchFamily="34" charset="0"/>
              </a:rPr>
              <a:t>Secara</a:t>
            </a:r>
            <a:r>
              <a:rPr lang="en-US" sz="600" b="1" dirty="0">
                <a:latin typeface="Century Gothic" panose="020B0502020202020204" pitchFamily="34" charset="0"/>
              </a:rPr>
              <a:t> </a:t>
            </a:r>
            <a:r>
              <a:rPr lang="en-US" sz="600" b="1" dirty="0" err="1">
                <a:latin typeface="Century Gothic" panose="020B0502020202020204" pitchFamily="34" charset="0"/>
              </a:rPr>
              <a:t>Elektronik</a:t>
            </a:r>
            <a:r>
              <a:rPr lang="en-US" sz="600" b="1" dirty="0">
                <a:latin typeface="Century Gothic" panose="020B0502020202020204" pitchFamily="34" charset="0"/>
              </a:rPr>
              <a:t>)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1B71FB9-D472-4609-BB72-7878AE134378}"/>
              </a:ext>
            </a:extLst>
          </p:cNvPr>
          <p:cNvGrpSpPr/>
          <p:nvPr/>
        </p:nvGrpSpPr>
        <p:grpSpPr>
          <a:xfrm>
            <a:off x="4555726" y="2443580"/>
            <a:ext cx="4588274" cy="1826186"/>
            <a:chOff x="5796204" y="2533225"/>
            <a:chExt cx="6117698" cy="2434914"/>
          </a:xfrm>
        </p:grpSpPr>
        <p:graphicFrame>
          <p:nvGraphicFramePr>
            <p:cNvPr id="38" name="Chart 37">
              <a:extLst>
                <a:ext uri="{FF2B5EF4-FFF2-40B4-BE49-F238E27FC236}">
                  <a16:creationId xmlns:a16="http://schemas.microsoft.com/office/drawing/2014/main" id="{DE8E588B-1C3C-4FAC-9850-8DCF5C7EA693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6781133" y="2533225"/>
            <a:ext cx="5132769" cy="243491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D8F8F8F-0D80-4719-8DFE-39F6DB4158DF}"/>
                </a:ext>
              </a:extLst>
            </p:cNvPr>
            <p:cNvSpPr txBox="1"/>
            <p:nvPr/>
          </p:nvSpPr>
          <p:spPr>
            <a:xfrm>
              <a:off x="6029324" y="3686634"/>
              <a:ext cx="61912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50" b="1" dirty="0">
                  <a:latin typeface="Century Gothic" panose="020B0502020202020204" pitchFamily="34" charset="0"/>
                </a:rPr>
                <a:t>Target</a:t>
              </a: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D341AB21-F065-4E21-ACE4-AF65F7503382}"/>
                </a:ext>
              </a:extLst>
            </p:cNvPr>
            <p:cNvSpPr/>
            <p:nvPr/>
          </p:nvSpPr>
          <p:spPr>
            <a:xfrm>
              <a:off x="5796204" y="3729267"/>
              <a:ext cx="280745" cy="166458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52151EDE-B224-40D8-84DE-C81FEC9E547B}"/>
                </a:ext>
              </a:extLst>
            </p:cNvPr>
            <p:cNvSpPr txBox="1"/>
            <p:nvPr/>
          </p:nvSpPr>
          <p:spPr>
            <a:xfrm>
              <a:off x="6057899" y="3895066"/>
              <a:ext cx="71276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50" b="1" dirty="0" err="1">
                  <a:latin typeface="Century Gothic" panose="020B0502020202020204" pitchFamily="34" charset="0"/>
                </a:rPr>
                <a:t>Realisasi</a:t>
              </a:r>
              <a:endParaRPr lang="en-US" sz="75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79B244B4-822C-4CFF-8C9B-49DAFBDF0E49}"/>
                </a:ext>
              </a:extLst>
            </p:cNvPr>
            <p:cNvSpPr/>
            <p:nvPr/>
          </p:nvSpPr>
          <p:spPr>
            <a:xfrm>
              <a:off x="5796204" y="3956749"/>
              <a:ext cx="280745" cy="166458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DC9F3F57-E0FE-42D2-89E0-4A4FE95732E0}"/>
              </a:ext>
            </a:extLst>
          </p:cNvPr>
          <p:cNvSpPr/>
          <p:nvPr/>
        </p:nvSpPr>
        <p:spPr>
          <a:xfrm>
            <a:off x="4490801" y="1391201"/>
            <a:ext cx="9332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CAPAIAN: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CEB82F1-D9C9-4914-8C75-2DF29767F4A4}"/>
              </a:ext>
            </a:extLst>
          </p:cNvPr>
          <p:cNvSpPr txBox="1"/>
          <p:nvPr/>
        </p:nvSpPr>
        <p:spPr>
          <a:xfrm>
            <a:off x="2078609" y="857251"/>
            <a:ext cx="523187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35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PENINGKATAN KUALITAS PELAYANAN PUBLIK </a:t>
            </a:r>
            <a:endParaRPr lang="en-US" sz="1350" b="1" dirty="0">
              <a:latin typeface="Century Gothic" panose="020B0502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id-ID" sz="135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MELALUI </a:t>
            </a:r>
            <a:r>
              <a:rPr lang="en-US" sz="135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PELAYANAN TERPADU SATU PINTU (</a:t>
            </a:r>
            <a:r>
              <a:rPr lang="id-ID" sz="135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PTSP</a:t>
            </a:r>
            <a:r>
              <a:rPr lang="en-US" sz="135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r>
              <a:rPr lang="id-ID" sz="135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3ECBD41-3EEE-4214-A6EF-41A333857273}"/>
              </a:ext>
            </a:extLst>
          </p:cNvPr>
          <p:cNvSpPr txBox="1"/>
          <p:nvPr/>
        </p:nvSpPr>
        <p:spPr>
          <a:xfrm>
            <a:off x="5792187" y="2704137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548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0C9E32-E25C-4C24-A19B-C6086A4F29F1}"/>
              </a:ext>
            </a:extLst>
          </p:cNvPr>
          <p:cNvSpPr txBox="1"/>
          <p:nvPr/>
        </p:nvSpPr>
        <p:spPr>
          <a:xfrm>
            <a:off x="6049592" y="2731239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546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519E627-A0D6-406D-B08E-5604E55785CB}"/>
              </a:ext>
            </a:extLst>
          </p:cNvPr>
          <p:cNvSpPr txBox="1"/>
          <p:nvPr/>
        </p:nvSpPr>
        <p:spPr>
          <a:xfrm>
            <a:off x="6656427" y="2668361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548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2987587-84AC-43DF-A57C-9F9BA79464B9}"/>
              </a:ext>
            </a:extLst>
          </p:cNvPr>
          <p:cNvSpPr txBox="1"/>
          <p:nvPr/>
        </p:nvSpPr>
        <p:spPr>
          <a:xfrm>
            <a:off x="6881513" y="2999745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359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0053EF-F894-4021-B6B7-FF5AF8D750AB}"/>
              </a:ext>
            </a:extLst>
          </p:cNvPr>
          <p:cNvSpPr txBox="1"/>
          <p:nvPr/>
        </p:nvSpPr>
        <p:spPr>
          <a:xfrm>
            <a:off x="7474042" y="2678862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548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017A604-0F9D-428D-8A1A-2B5D4E28C551}"/>
              </a:ext>
            </a:extLst>
          </p:cNvPr>
          <p:cNvSpPr txBox="1"/>
          <p:nvPr/>
        </p:nvSpPr>
        <p:spPr>
          <a:xfrm>
            <a:off x="7711670" y="2807762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445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CB14CAB-6611-4938-9B55-B5B2830E59EF}"/>
              </a:ext>
            </a:extLst>
          </p:cNvPr>
          <p:cNvSpPr txBox="1"/>
          <p:nvPr/>
        </p:nvSpPr>
        <p:spPr>
          <a:xfrm>
            <a:off x="8305020" y="2664407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548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A51905B-EA26-4840-B2CE-67A079EBFFD8}"/>
              </a:ext>
            </a:extLst>
          </p:cNvPr>
          <p:cNvSpPr txBox="1"/>
          <p:nvPr/>
        </p:nvSpPr>
        <p:spPr>
          <a:xfrm>
            <a:off x="8552702" y="2901061"/>
            <a:ext cx="3249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385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C47DFA-21E2-47E5-8683-B93950630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514405"/>
            <a:fld id="{2D874C5E-35EF-4033-9997-0350DD4D4B3F}" type="slidenum">
              <a:rPr lang="id-ID" altLang="en-US" smtClean="0"/>
              <a:pPr defTabSz="514405"/>
              <a:t>5</a:t>
            </a:fld>
            <a:endParaRPr lang="id-ID" altLang="en-US"/>
          </a:p>
        </p:txBody>
      </p:sp>
      <p:sp>
        <p:nvSpPr>
          <p:cNvPr id="55" name="Freeform 586">
            <a:extLst>
              <a:ext uri="{FF2B5EF4-FFF2-40B4-BE49-F238E27FC236}">
                <a16:creationId xmlns:a16="http://schemas.microsoft.com/office/drawing/2014/main" id="{4BC3B60C-0ED5-4F26-9B02-A07BA53329E1}"/>
              </a:ext>
            </a:extLst>
          </p:cNvPr>
          <p:cNvSpPr>
            <a:spLocks/>
          </p:cNvSpPr>
          <p:nvPr/>
        </p:nvSpPr>
        <p:spPr bwMode="auto">
          <a:xfrm>
            <a:off x="4181764" y="4548121"/>
            <a:ext cx="4864439" cy="1399541"/>
          </a:xfrm>
          <a:custGeom>
            <a:avLst/>
            <a:gdLst>
              <a:gd name="T0" fmla="*/ 0 w 11294"/>
              <a:gd name="T1" fmla="*/ 0 h 2604"/>
              <a:gd name="T2" fmla="*/ 86 w 11294"/>
              <a:gd name="T3" fmla="*/ 56 h 2604"/>
              <a:gd name="T4" fmla="*/ 244 w 11294"/>
              <a:gd name="T5" fmla="*/ 187 h 2604"/>
              <a:gd name="T6" fmla="*/ 385 w 11294"/>
              <a:gd name="T7" fmla="*/ 336 h 2604"/>
              <a:gd name="T8" fmla="*/ 509 w 11294"/>
              <a:gd name="T9" fmla="*/ 500 h 2604"/>
              <a:gd name="T10" fmla="*/ 585 w 11294"/>
              <a:gd name="T11" fmla="*/ 634 h 2604"/>
              <a:gd name="T12" fmla="*/ 630 w 11294"/>
              <a:gd name="T13" fmla="*/ 727 h 2604"/>
              <a:gd name="T14" fmla="*/ 671 w 11294"/>
              <a:gd name="T15" fmla="*/ 824 h 2604"/>
              <a:gd name="T16" fmla="*/ 703 w 11294"/>
              <a:gd name="T17" fmla="*/ 923 h 2604"/>
              <a:gd name="T18" fmla="*/ 730 w 11294"/>
              <a:gd name="T19" fmla="*/ 1025 h 2604"/>
              <a:gd name="T20" fmla="*/ 751 w 11294"/>
              <a:gd name="T21" fmla="*/ 1130 h 2604"/>
              <a:gd name="T22" fmla="*/ 765 w 11294"/>
              <a:gd name="T23" fmla="*/ 1236 h 2604"/>
              <a:gd name="T24" fmla="*/ 772 w 11294"/>
              <a:gd name="T25" fmla="*/ 1345 h 2604"/>
              <a:gd name="T26" fmla="*/ 773 w 11294"/>
              <a:gd name="T27" fmla="*/ 1401 h 2604"/>
              <a:gd name="T28" fmla="*/ 773 w 11294"/>
              <a:gd name="T29" fmla="*/ 1407 h 2604"/>
              <a:gd name="T30" fmla="*/ 773 w 11294"/>
              <a:gd name="T31" fmla="*/ 1414 h 2604"/>
              <a:gd name="T32" fmla="*/ 774 w 11294"/>
              <a:gd name="T33" fmla="*/ 1466 h 2604"/>
              <a:gd name="T34" fmla="*/ 786 w 11294"/>
              <a:gd name="T35" fmla="*/ 1564 h 2604"/>
              <a:gd name="T36" fmla="*/ 807 w 11294"/>
              <a:gd name="T37" fmla="*/ 1660 h 2604"/>
              <a:gd name="T38" fmla="*/ 836 w 11294"/>
              <a:gd name="T39" fmla="*/ 1754 h 2604"/>
              <a:gd name="T40" fmla="*/ 874 w 11294"/>
              <a:gd name="T41" fmla="*/ 1842 h 2604"/>
              <a:gd name="T42" fmla="*/ 921 w 11294"/>
              <a:gd name="T43" fmla="*/ 1925 h 2604"/>
              <a:gd name="T44" fmla="*/ 975 w 11294"/>
              <a:gd name="T45" fmla="*/ 2004 h 2604"/>
              <a:gd name="T46" fmla="*/ 1036 w 11294"/>
              <a:gd name="T47" fmla="*/ 2076 h 2604"/>
              <a:gd name="T48" fmla="*/ 1103 w 11294"/>
              <a:gd name="T49" fmla="*/ 2144 h 2604"/>
              <a:gd name="T50" fmla="*/ 1177 w 11294"/>
              <a:gd name="T51" fmla="*/ 2203 h 2604"/>
              <a:gd name="T52" fmla="*/ 1256 w 11294"/>
              <a:gd name="T53" fmla="*/ 2256 h 2604"/>
              <a:gd name="T54" fmla="*/ 1341 w 11294"/>
              <a:gd name="T55" fmla="*/ 2302 h 2604"/>
              <a:gd name="T56" fmla="*/ 1429 w 11294"/>
              <a:gd name="T57" fmla="*/ 2338 h 2604"/>
              <a:gd name="T58" fmla="*/ 1522 w 11294"/>
              <a:gd name="T59" fmla="*/ 2368 h 2604"/>
              <a:gd name="T60" fmla="*/ 1619 w 11294"/>
              <a:gd name="T61" fmla="*/ 2387 h 2604"/>
              <a:gd name="T62" fmla="*/ 1719 w 11294"/>
              <a:gd name="T63" fmla="*/ 2396 h 2604"/>
              <a:gd name="T64" fmla="*/ 1770 w 11294"/>
              <a:gd name="T65" fmla="*/ 2398 h 2604"/>
              <a:gd name="T66" fmla="*/ 1770 w 11294"/>
              <a:gd name="T67" fmla="*/ 2604 h 2604"/>
              <a:gd name="T68" fmla="*/ 11294 w 11294"/>
              <a:gd name="T69" fmla="*/ 2604 h 2604"/>
              <a:gd name="T70" fmla="*/ 11294 w 11294"/>
              <a:gd name="T71" fmla="*/ 543 h 2604"/>
              <a:gd name="T72" fmla="*/ 11292 w 11294"/>
              <a:gd name="T73" fmla="*/ 487 h 2604"/>
              <a:gd name="T74" fmla="*/ 11270 w 11294"/>
              <a:gd name="T75" fmla="*/ 381 h 2604"/>
              <a:gd name="T76" fmla="*/ 11229 w 11294"/>
              <a:gd name="T77" fmla="*/ 284 h 2604"/>
              <a:gd name="T78" fmla="*/ 11170 w 11294"/>
              <a:gd name="T79" fmla="*/ 197 h 2604"/>
              <a:gd name="T80" fmla="*/ 11097 w 11294"/>
              <a:gd name="T81" fmla="*/ 123 h 2604"/>
              <a:gd name="T82" fmla="*/ 11010 w 11294"/>
              <a:gd name="T83" fmla="*/ 65 h 2604"/>
              <a:gd name="T84" fmla="*/ 10913 w 11294"/>
              <a:gd name="T85" fmla="*/ 23 h 2604"/>
              <a:gd name="T86" fmla="*/ 10806 w 11294"/>
              <a:gd name="T87" fmla="*/ 1 h 2604"/>
              <a:gd name="T88" fmla="*/ 10751 w 11294"/>
              <a:gd name="T89" fmla="*/ 0 h 2604"/>
              <a:gd name="T90" fmla="*/ 0 w 11294"/>
              <a:gd name="T91" fmla="*/ 0 h 2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94" h="2604">
                <a:moveTo>
                  <a:pt x="0" y="0"/>
                </a:moveTo>
                <a:lnTo>
                  <a:pt x="86" y="56"/>
                </a:lnTo>
                <a:lnTo>
                  <a:pt x="244" y="187"/>
                </a:lnTo>
                <a:lnTo>
                  <a:pt x="385" y="336"/>
                </a:lnTo>
                <a:lnTo>
                  <a:pt x="509" y="500"/>
                </a:lnTo>
                <a:lnTo>
                  <a:pt x="585" y="634"/>
                </a:lnTo>
                <a:lnTo>
                  <a:pt x="630" y="727"/>
                </a:lnTo>
                <a:lnTo>
                  <a:pt x="671" y="824"/>
                </a:lnTo>
                <a:lnTo>
                  <a:pt x="703" y="923"/>
                </a:lnTo>
                <a:lnTo>
                  <a:pt x="730" y="1025"/>
                </a:lnTo>
                <a:lnTo>
                  <a:pt x="751" y="1130"/>
                </a:lnTo>
                <a:lnTo>
                  <a:pt x="765" y="1236"/>
                </a:lnTo>
                <a:lnTo>
                  <a:pt x="772" y="1345"/>
                </a:lnTo>
                <a:lnTo>
                  <a:pt x="773" y="1401"/>
                </a:lnTo>
                <a:lnTo>
                  <a:pt x="773" y="1407"/>
                </a:lnTo>
                <a:lnTo>
                  <a:pt x="773" y="1414"/>
                </a:lnTo>
                <a:lnTo>
                  <a:pt x="774" y="1466"/>
                </a:lnTo>
                <a:lnTo>
                  <a:pt x="786" y="1564"/>
                </a:lnTo>
                <a:lnTo>
                  <a:pt x="807" y="1660"/>
                </a:lnTo>
                <a:lnTo>
                  <a:pt x="836" y="1754"/>
                </a:lnTo>
                <a:lnTo>
                  <a:pt x="874" y="1842"/>
                </a:lnTo>
                <a:lnTo>
                  <a:pt x="921" y="1925"/>
                </a:lnTo>
                <a:lnTo>
                  <a:pt x="975" y="2004"/>
                </a:lnTo>
                <a:lnTo>
                  <a:pt x="1036" y="2076"/>
                </a:lnTo>
                <a:lnTo>
                  <a:pt x="1103" y="2144"/>
                </a:lnTo>
                <a:lnTo>
                  <a:pt x="1177" y="2203"/>
                </a:lnTo>
                <a:lnTo>
                  <a:pt x="1256" y="2256"/>
                </a:lnTo>
                <a:lnTo>
                  <a:pt x="1341" y="2302"/>
                </a:lnTo>
                <a:lnTo>
                  <a:pt x="1429" y="2338"/>
                </a:lnTo>
                <a:lnTo>
                  <a:pt x="1522" y="2368"/>
                </a:lnTo>
                <a:lnTo>
                  <a:pt x="1619" y="2387"/>
                </a:lnTo>
                <a:lnTo>
                  <a:pt x="1719" y="2396"/>
                </a:lnTo>
                <a:lnTo>
                  <a:pt x="1770" y="2398"/>
                </a:lnTo>
                <a:lnTo>
                  <a:pt x="1770" y="2604"/>
                </a:lnTo>
                <a:lnTo>
                  <a:pt x="11294" y="2604"/>
                </a:lnTo>
                <a:lnTo>
                  <a:pt x="11294" y="543"/>
                </a:lnTo>
                <a:lnTo>
                  <a:pt x="11292" y="487"/>
                </a:lnTo>
                <a:lnTo>
                  <a:pt x="11270" y="381"/>
                </a:lnTo>
                <a:lnTo>
                  <a:pt x="11229" y="284"/>
                </a:lnTo>
                <a:lnTo>
                  <a:pt x="11170" y="197"/>
                </a:lnTo>
                <a:lnTo>
                  <a:pt x="11097" y="123"/>
                </a:lnTo>
                <a:lnTo>
                  <a:pt x="11010" y="65"/>
                </a:lnTo>
                <a:lnTo>
                  <a:pt x="10913" y="23"/>
                </a:lnTo>
                <a:lnTo>
                  <a:pt x="10806" y="1"/>
                </a:lnTo>
                <a:lnTo>
                  <a:pt x="10751" y="0"/>
                </a:lnTo>
                <a:lnTo>
                  <a:pt x="0" y="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z="1350" dirty="0">
              <a:solidFill>
                <a:prstClr val="black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6765F1-E996-4E4A-9AC5-E52194D82C42}"/>
              </a:ext>
            </a:extLst>
          </p:cNvPr>
          <p:cNvSpPr txBox="1"/>
          <p:nvPr/>
        </p:nvSpPr>
        <p:spPr>
          <a:xfrm>
            <a:off x="4499568" y="4528144"/>
            <a:ext cx="4615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12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Langka</a:t>
            </a:r>
            <a:r>
              <a:rPr lang="id-ID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h</a:t>
            </a:r>
            <a:r>
              <a:rPr lang="en-US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-</a:t>
            </a:r>
            <a:r>
              <a:rPr lang="en-US" sz="12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langkah</a:t>
            </a:r>
            <a:r>
              <a:rPr lang="en-US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yang </a:t>
            </a:r>
            <a:r>
              <a:rPr lang="en-US" sz="12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perlu</a:t>
            </a:r>
            <a:r>
              <a:rPr lang="en-US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2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dilakukan</a:t>
            </a:r>
            <a:r>
              <a:rPr lang="en-US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2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Pemerintah</a:t>
            </a:r>
            <a:r>
              <a:rPr lang="en-US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Daerah </a:t>
            </a:r>
            <a:r>
              <a:rPr lang="en-US" sz="12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dalam</a:t>
            </a:r>
            <a:r>
              <a:rPr lang="en-US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2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menghadapi</a:t>
            </a:r>
            <a:r>
              <a:rPr lang="en-US" sz="12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Implementasi</a:t>
            </a:r>
            <a:r>
              <a:rPr lang="en-US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i="1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OSS</a:t>
            </a:r>
            <a:r>
              <a:rPr lang="en-US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id-ID" sz="1125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:</a:t>
            </a:r>
          </a:p>
          <a:p>
            <a:pPr marL="202406" indent="-136922" algn="just">
              <a:buAutoNum type="arabicPeriod"/>
            </a:pPr>
            <a:r>
              <a:rPr lang="id-ID" sz="105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Menyederhanakan jenis perizinan;</a:t>
            </a:r>
          </a:p>
          <a:p>
            <a:pPr marL="202406" indent="-136922" algn="just">
              <a:buAutoNum type="arabicPeriod"/>
            </a:pPr>
            <a:r>
              <a:rPr lang="id-ID" sz="105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Membentuk Satgas berusaha di provinsi;</a:t>
            </a:r>
          </a:p>
          <a:p>
            <a:pPr marL="202406" indent="-136922" algn="just">
              <a:buAutoNum type="arabicPeriod"/>
            </a:pPr>
            <a:r>
              <a:rPr lang="id-ID" sz="105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Mendelegasikan seluruh kewenangan kpd DPMTSP Provinsi;</a:t>
            </a:r>
          </a:p>
          <a:p>
            <a:pPr marL="202406" indent="-136922" algn="just">
              <a:buAutoNum type="arabicPeriod"/>
            </a:pPr>
            <a:r>
              <a:rPr lang="id-ID" sz="105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Menyisapkan fasilitas dan mendukung pembiayaan penyelenggaran PTSP.</a:t>
            </a:r>
          </a:p>
          <a:p>
            <a:endParaRPr lang="id-ID" sz="1350" dirty="0"/>
          </a:p>
        </p:txBody>
      </p:sp>
    </p:spTree>
    <p:extLst>
      <p:ext uri="{BB962C8B-B14F-4D97-AF65-F5344CB8AC3E}">
        <p14:creationId xmlns:p14="http://schemas.microsoft.com/office/powerpoint/2010/main" val="344355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890727"/>
            <a:ext cx="9144000" cy="384721"/>
          </a:xfrm>
          <a:prstGeom prst="rect">
            <a:avLst/>
          </a:prstGeom>
          <a:solidFill>
            <a:srgbClr val="767070">
              <a:alpha val="23136"/>
            </a:srgbClr>
          </a:solidFill>
        </p:spPr>
        <p:txBody>
          <a:bodyPr vert="horz" wrap="square" lIns="0" tIns="0" rIns="0" bIns="0" rtlCol="0" anchor="ctr">
            <a:spAutoFit/>
          </a:bodyPr>
          <a:lstStyle/>
          <a:p>
            <a:pPr marL="68580">
              <a:lnSpc>
                <a:spcPts val="3015"/>
              </a:lnSpc>
            </a:pPr>
            <a:r>
              <a:rPr sz="2700" i="1" spc="-4" dirty="0">
                <a:solidFill>
                  <a:srgbClr val="212A35"/>
                </a:solidFill>
                <a:latin typeface="Calibri"/>
                <a:cs typeface="Calibri"/>
              </a:rPr>
              <a:t>Overview </a:t>
            </a:r>
            <a:r>
              <a:rPr sz="2700" dirty="0">
                <a:solidFill>
                  <a:srgbClr val="212A35"/>
                </a:solidFill>
              </a:rPr>
              <a:t>Sistem</a:t>
            </a:r>
            <a:r>
              <a:rPr sz="2700" spc="-11" dirty="0">
                <a:solidFill>
                  <a:srgbClr val="212A35"/>
                </a:solidFill>
              </a:rPr>
              <a:t> </a:t>
            </a:r>
            <a:r>
              <a:rPr sz="2700" spc="-4" dirty="0">
                <a:solidFill>
                  <a:srgbClr val="212A35"/>
                </a:solidFill>
              </a:rPr>
              <a:t>OSS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12091" y="1488491"/>
            <a:ext cx="1102995" cy="828675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3012091" y="1488491"/>
            <a:ext cx="1102995" cy="828675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4161757" y="1486586"/>
            <a:ext cx="4919663" cy="828675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 txBox="1"/>
          <p:nvPr/>
        </p:nvSpPr>
        <p:spPr>
          <a:xfrm>
            <a:off x="4354639" y="1562766"/>
            <a:ext cx="4668203" cy="40251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275" spc="-4" dirty="0">
                <a:latin typeface="Calibri"/>
                <a:cs typeface="Calibri"/>
              </a:rPr>
              <a:t>Sistem OSS melibatkan </a:t>
            </a:r>
            <a:r>
              <a:rPr sz="1275" spc="-8" dirty="0">
                <a:latin typeface="Calibri"/>
                <a:cs typeface="Calibri"/>
              </a:rPr>
              <a:t>25 </a:t>
            </a:r>
            <a:r>
              <a:rPr sz="1275" dirty="0">
                <a:latin typeface="Calibri"/>
                <a:cs typeface="Calibri"/>
              </a:rPr>
              <a:t>K/L, </a:t>
            </a:r>
            <a:r>
              <a:rPr sz="1275" spc="-8" dirty="0">
                <a:latin typeface="Calibri"/>
                <a:cs typeface="Calibri"/>
              </a:rPr>
              <a:t>34 </a:t>
            </a:r>
            <a:r>
              <a:rPr sz="1275" spc="-4" dirty="0">
                <a:latin typeface="Calibri"/>
                <a:cs typeface="Calibri"/>
              </a:rPr>
              <a:t>Provinsi, </a:t>
            </a:r>
            <a:r>
              <a:rPr sz="1275" dirty="0">
                <a:latin typeface="Calibri"/>
                <a:cs typeface="Calibri"/>
              </a:rPr>
              <a:t>514 </a:t>
            </a:r>
            <a:r>
              <a:rPr sz="1275" spc="-4" dirty="0">
                <a:latin typeface="Calibri"/>
                <a:cs typeface="Calibri"/>
              </a:rPr>
              <a:t>Kab/Kota, </a:t>
            </a:r>
            <a:r>
              <a:rPr sz="1275" dirty="0">
                <a:latin typeface="Calibri"/>
                <a:cs typeface="Calibri"/>
              </a:rPr>
              <a:t>12 KEK, 4  </a:t>
            </a:r>
            <a:r>
              <a:rPr sz="1275" spc="-4" dirty="0">
                <a:latin typeface="Calibri"/>
                <a:cs typeface="Calibri"/>
              </a:rPr>
              <a:t>FTZ, </a:t>
            </a:r>
            <a:r>
              <a:rPr sz="1275" dirty="0">
                <a:latin typeface="Calibri"/>
                <a:cs typeface="Calibri"/>
              </a:rPr>
              <a:t>dan 87 Kawasan</a:t>
            </a:r>
            <a:r>
              <a:rPr sz="1275" spc="-49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Industri.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012091" y="2382221"/>
            <a:ext cx="1102995" cy="828675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8" name="object 8"/>
          <p:cNvSpPr/>
          <p:nvPr/>
        </p:nvSpPr>
        <p:spPr>
          <a:xfrm>
            <a:off x="3012091" y="2382221"/>
            <a:ext cx="1102995" cy="828675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object 9"/>
          <p:cNvSpPr/>
          <p:nvPr/>
        </p:nvSpPr>
        <p:spPr>
          <a:xfrm>
            <a:off x="4161757" y="2380221"/>
            <a:ext cx="4919663" cy="828675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" name="object 10"/>
          <p:cNvSpPr txBox="1"/>
          <p:nvPr/>
        </p:nvSpPr>
        <p:spPr>
          <a:xfrm>
            <a:off x="4354639" y="2448401"/>
            <a:ext cx="4669155" cy="59872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 algn="just">
              <a:spcBef>
                <a:spcPts val="79"/>
              </a:spcBef>
            </a:pPr>
            <a:r>
              <a:rPr sz="1275" spc="-4" dirty="0">
                <a:latin typeface="Calibri"/>
                <a:cs typeface="Calibri"/>
              </a:rPr>
              <a:t>Validasi </a:t>
            </a:r>
            <a:r>
              <a:rPr sz="1275" dirty="0">
                <a:latin typeface="Calibri"/>
                <a:cs typeface="Calibri"/>
              </a:rPr>
              <a:t>data </a:t>
            </a:r>
            <a:r>
              <a:rPr sz="1275" spc="-4" dirty="0">
                <a:latin typeface="Calibri"/>
                <a:cs typeface="Calibri"/>
              </a:rPr>
              <a:t>identitas pelaku usaha dalam tahap </a:t>
            </a:r>
            <a:r>
              <a:rPr sz="1275" spc="-8" dirty="0">
                <a:latin typeface="Calibri"/>
                <a:cs typeface="Calibri"/>
              </a:rPr>
              <a:t>awal </a:t>
            </a:r>
            <a:r>
              <a:rPr sz="1275" spc="-4" dirty="0">
                <a:latin typeface="Calibri"/>
                <a:cs typeface="Calibri"/>
              </a:rPr>
              <a:t>dilakukan  melalui konfirmasi </a:t>
            </a:r>
            <a:r>
              <a:rPr sz="1275" dirty="0">
                <a:latin typeface="Calibri"/>
                <a:cs typeface="Calibri"/>
              </a:rPr>
              <a:t>ke </a:t>
            </a:r>
            <a:r>
              <a:rPr sz="1275" spc="-4" dirty="0">
                <a:latin typeface="Calibri"/>
                <a:cs typeface="Calibri"/>
              </a:rPr>
              <a:t>sistem: Ditjen AHU, Ditjen Dukcapil, Ditjen  </a:t>
            </a:r>
            <a:r>
              <a:rPr sz="1275" dirty="0">
                <a:latin typeface="Calibri"/>
                <a:cs typeface="Calibri"/>
              </a:rPr>
              <a:t>Pajak, </a:t>
            </a:r>
            <a:r>
              <a:rPr sz="1275" spc="-4" dirty="0">
                <a:latin typeface="Calibri"/>
                <a:cs typeface="Calibri"/>
              </a:rPr>
              <a:t>dan</a:t>
            </a:r>
            <a:r>
              <a:rPr sz="1275" spc="-23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BKPM.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012091" y="3295764"/>
            <a:ext cx="1102995" cy="828675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/>
          <p:nvPr/>
        </p:nvSpPr>
        <p:spPr>
          <a:xfrm>
            <a:off x="3012091" y="3295764"/>
            <a:ext cx="1102995" cy="828675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" name="object 13"/>
          <p:cNvSpPr/>
          <p:nvPr/>
        </p:nvSpPr>
        <p:spPr>
          <a:xfrm>
            <a:off x="4161757" y="3293764"/>
            <a:ext cx="4919663" cy="828675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4" name="object 14"/>
          <p:cNvSpPr txBox="1"/>
          <p:nvPr/>
        </p:nvSpPr>
        <p:spPr>
          <a:xfrm>
            <a:off x="4354639" y="3362134"/>
            <a:ext cx="4667726" cy="59872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 algn="just">
              <a:spcBef>
                <a:spcPts val="79"/>
              </a:spcBef>
            </a:pPr>
            <a:r>
              <a:rPr sz="1275" spc="-4" dirty="0">
                <a:latin typeface="Calibri"/>
                <a:cs typeface="Calibri"/>
              </a:rPr>
              <a:t>Operasional sistem OSS </a:t>
            </a:r>
            <a:r>
              <a:rPr sz="1275" spc="-8" dirty="0">
                <a:latin typeface="Calibri"/>
                <a:cs typeface="Calibri"/>
              </a:rPr>
              <a:t>didukung </a:t>
            </a:r>
            <a:r>
              <a:rPr sz="1275" spc="-4" dirty="0">
                <a:latin typeface="Calibri"/>
                <a:cs typeface="Calibri"/>
              </a:rPr>
              <a:t>oleh </a:t>
            </a:r>
            <a:r>
              <a:rPr sz="1275" dirty="0">
                <a:latin typeface="Calibri"/>
                <a:cs typeface="Calibri"/>
              </a:rPr>
              <a:t>sistem </a:t>
            </a:r>
            <a:r>
              <a:rPr sz="1275" spc="-4" dirty="0">
                <a:latin typeface="Calibri"/>
                <a:cs typeface="Calibri"/>
              </a:rPr>
              <a:t>Ditjen AHU, Ditjen  Dukcapil, Ditjen Pajak, Ditjen Bea </a:t>
            </a:r>
            <a:r>
              <a:rPr sz="1275" dirty="0">
                <a:latin typeface="Calibri"/>
                <a:cs typeface="Calibri"/>
              </a:rPr>
              <a:t>&amp; Cukai, BKPM, Kemendag, </a:t>
            </a:r>
            <a:r>
              <a:rPr sz="1275" spc="-4" dirty="0">
                <a:latin typeface="Calibri"/>
                <a:cs typeface="Calibri"/>
              </a:rPr>
              <a:t>INSW,  </a:t>
            </a:r>
            <a:r>
              <a:rPr sz="1275" dirty="0">
                <a:latin typeface="Calibri"/>
                <a:cs typeface="Calibri"/>
              </a:rPr>
              <a:t>Kementan, </a:t>
            </a:r>
            <a:r>
              <a:rPr sz="1275" spc="-4" dirty="0">
                <a:latin typeface="Calibri"/>
                <a:cs typeface="Calibri"/>
              </a:rPr>
              <a:t>dan </a:t>
            </a:r>
            <a:r>
              <a:rPr sz="1275" dirty="0">
                <a:latin typeface="Calibri"/>
                <a:cs typeface="Calibri"/>
              </a:rPr>
              <a:t>Kemen.</a:t>
            </a:r>
            <a:r>
              <a:rPr sz="1275" spc="-49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PUPR.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161757" y="4187876"/>
            <a:ext cx="4919663" cy="828675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object 16"/>
          <p:cNvSpPr txBox="1"/>
          <p:nvPr/>
        </p:nvSpPr>
        <p:spPr>
          <a:xfrm>
            <a:off x="4354639" y="4342066"/>
            <a:ext cx="4082415" cy="20582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275" spc="-4" dirty="0">
                <a:latin typeface="Calibri"/>
                <a:cs typeface="Calibri"/>
              </a:rPr>
              <a:t>Operasional </a:t>
            </a:r>
            <a:r>
              <a:rPr sz="1275" dirty="0">
                <a:latin typeface="Calibri"/>
                <a:cs typeface="Calibri"/>
              </a:rPr>
              <a:t>pelayanan </a:t>
            </a:r>
            <a:r>
              <a:rPr sz="1275" spc="-4" dirty="0">
                <a:latin typeface="Calibri"/>
                <a:cs typeface="Calibri"/>
              </a:rPr>
              <a:t>berbantuan </a:t>
            </a:r>
            <a:r>
              <a:rPr sz="1275" dirty="0">
                <a:latin typeface="Calibri"/>
                <a:cs typeface="Calibri"/>
              </a:rPr>
              <a:t>didukung oleh </a:t>
            </a:r>
            <a:r>
              <a:rPr sz="1275" spc="-4" dirty="0">
                <a:latin typeface="Calibri"/>
                <a:cs typeface="Calibri"/>
              </a:rPr>
              <a:t>SDM</a:t>
            </a:r>
            <a:r>
              <a:rPr sz="1275" spc="-98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BKPM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005138" y="5052774"/>
            <a:ext cx="1102995" cy="755333"/>
          </a:xfrm>
          <a:custGeom>
            <a:avLst/>
            <a:gdLst/>
            <a:ahLst/>
            <a:cxnLst/>
            <a:rect l="l" t="t" r="r" b="b"/>
            <a:pathLst>
              <a:path w="1470660" h="1007109">
                <a:moveTo>
                  <a:pt x="0" y="1006779"/>
                </a:moveTo>
                <a:lnTo>
                  <a:pt x="1470278" y="1006779"/>
                </a:lnTo>
                <a:lnTo>
                  <a:pt x="1470278" y="0"/>
                </a:lnTo>
                <a:lnTo>
                  <a:pt x="0" y="0"/>
                </a:lnTo>
                <a:lnTo>
                  <a:pt x="0" y="1006779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object 18"/>
          <p:cNvSpPr/>
          <p:nvPr/>
        </p:nvSpPr>
        <p:spPr>
          <a:xfrm>
            <a:off x="3005138" y="5052774"/>
            <a:ext cx="1102995" cy="755333"/>
          </a:xfrm>
          <a:custGeom>
            <a:avLst/>
            <a:gdLst/>
            <a:ahLst/>
            <a:cxnLst/>
            <a:rect l="l" t="t" r="r" b="b"/>
            <a:pathLst>
              <a:path w="1470660" h="1007109">
                <a:moveTo>
                  <a:pt x="0" y="1006779"/>
                </a:moveTo>
                <a:lnTo>
                  <a:pt x="1470278" y="1006779"/>
                </a:lnTo>
                <a:lnTo>
                  <a:pt x="1470278" y="0"/>
                </a:lnTo>
                <a:lnTo>
                  <a:pt x="0" y="0"/>
                </a:lnTo>
                <a:lnTo>
                  <a:pt x="0" y="1006779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9" name="object 19"/>
          <p:cNvSpPr/>
          <p:nvPr/>
        </p:nvSpPr>
        <p:spPr>
          <a:xfrm>
            <a:off x="4161757" y="5089360"/>
            <a:ext cx="4919663" cy="718661"/>
          </a:xfrm>
          <a:custGeom>
            <a:avLst/>
            <a:gdLst/>
            <a:ahLst/>
            <a:cxnLst/>
            <a:rect l="l" t="t" r="r" b="b"/>
            <a:pathLst>
              <a:path w="6559550" h="958215">
                <a:moveTo>
                  <a:pt x="0" y="957999"/>
                </a:moveTo>
                <a:lnTo>
                  <a:pt x="6559550" y="957999"/>
                </a:lnTo>
                <a:lnTo>
                  <a:pt x="6559550" y="0"/>
                </a:lnTo>
                <a:lnTo>
                  <a:pt x="0" y="0"/>
                </a:lnTo>
                <a:lnTo>
                  <a:pt x="0" y="957999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0" name="object 20"/>
          <p:cNvSpPr txBox="1"/>
          <p:nvPr/>
        </p:nvSpPr>
        <p:spPr>
          <a:xfrm>
            <a:off x="4354639" y="5157977"/>
            <a:ext cx="4669155" cy="40251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275" spc="-4" dirty="0">
                <a:latin typeface="Calibri"/>
                <a:cs typeface="Calibri"/>
              </a:rPr>
              <a:t>Sistem</a:t>
            </a:r>
            <a:r>
              <a:rPr sz="1275" spc="41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OSS</a:t>
            </a:r>
            <a:r>
              <a:rPr sz="1275" spc="38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Melayani</a:t>
            </a:r>
            <a:r>
              <a:rPr sz="1275" spc="56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2</a:t>
            </a:r>
            <a:r>
              <a:rPr sz="1275" spc="41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Tipe</a:t>
            </a:r>
            <a:r>
              <a:rPr sz="1275" spc="49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Pelaku</a:t>
            </a:r>
            <a:r>
              <a:rPr sz="1275" spc="53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Usaha,</a:t>
            </a:r>
            <a:r>
              <a:rPr sz="1275" spc="49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Perseorangan</a:t>
            </a:r>
            <a:r>
              <a:rPr sz="1275" spc="56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(UD,</a:t>
            </a:r>
            <a:r>
              <a:rPr sz="1275" spc="53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PD,</a:t>
            </a:r>
            <a:r>
              <a:rPr sz="1275" spc="49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dan</a:t>
            </a:r>
            <a:endParaRPr sz="1275">
              <a:latin typeface="Calibri"/>
              <a:cs typeface="Calibri"/>
            </a:endParaRPr>
          </a:p>
          <a:p>
            <a:pPr marL="9525"/>
            <a:r>
              <a:rPr sz="1275" spc="-4" dirty="0">
                <a:latin typeface="Calibri"/>
                <a:cs typeface="Calibri"/>
              </a:rPr>
              <a:t>Murni</a:t>
            </a:r>
            <a:r>
              <a:rPr sz="1275" spc="214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Perorangan),</a:t>
            </a:r>
            <a:r>
              <a:rPr sz="1275" spc="206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dan</a:t>
            </a:r>
            <a:r>
              <a:rPr sz="1275" spc="210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Non</a:t>
            </a:r>
            <a:r>
              <a:rPr sz="1275" spc="214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Perseorangan</a:t>
            </a:r>
            <a:r>
              <a:rPr sz="1275" spc="221" dirty="0">
                <a:latin typeface="Calibri"/>
                <a:cs typeface="Calibri"/>
              </a:rPr>
              <a:t> </a:t>
            </a:r>
            <a:r>
              <a:rPr sz="1275" spc="-8" dirty="0">
                <a:latin typeface="Calibri"/>
                <a:cs typeface="Calibri"/>
              </a:rPr>
              <a:t>(PT,</a:t>
            </a:r>
            <a:r>
              <a:rPr sz="1275" spc="210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CV,</a:t>
            </a:r>
            <a:r>
              <a:rPr sz="1275" spc="206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Firma,</a:t>
            </a:r>
            <a:r>
              <a:rPr sz="1275" spc="210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Yayasan,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354639" y="5546826"/>
            <a:ext cx="1104424" cy="20582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275" spc="-4" dirty="0">
                <a:latin typeface="Calibri"/>
                <a:cs typeface="Calibri"/>
              </a:rPr>
              <a:t>Perwakilan,</a:t>
            </a:r>
            <a:r>
              <a:rPr sz="1275" spc="-45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dsb)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378761" y="5677586"/>
            <a:ext cx="77153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dirty="0">
                <a:solidFill>
                  <a:srgbClr val="888888"/>
                </a:solidFill>
                <a:latin typeface="Calibri"/>
                <a:cs typeface="Calibri"/>
              </a:rPr>
              <a:t>3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288601" y="3361715"/>
            <a:ext cx="602399" cy="6023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4" name="object 24"/>
          <p:cNvSpPr txBox="1"/>
          <p:nvPr/>
        </p:nvSpPr>
        <p:spPr>
          <a:xfrm>
            <a:off x="12904" y="3255960"/>
            <a:ext cx="2926556" cy="809837"/>
          </a:xfrm>
          <a:prstGeom prst="rect">
            <a:avLst/>
          </a:prstGeom>
          <a:solidFill>
            <a:srgbClr val="ECECEC"/>
          </a:solidFill>
          <a:ln w="9525">
            <a:solidFill>
              <a:srgbClr val="F8CAAC"/>
            </a:solidFill>
          </a:ln>
        </p:spPr>
        <p:txBody>
          <a:bodyPr vert="horz" wrap="square" lIns="0" tIns="24765" rIns="0" bIns="0" rtlCol="0">
            <a:spAutoFit/>
          </a:bodyPr>
          <a:lstStyle/>
          <a:p>
            <a:pPr marL="100489" marR="105251">
              <a:spcBef>
                <a:spcPts val="195"/>
              </a:spcBef>
            </a:pPr>
            <a:r>
              <a:rPr sz="1275" dirty="0">
                <a:latin typeface="Calibri"/>
                <a:cs typeface="Calibri"/>
              </a:rPr>
              <a:t>Menggunakan satu portal nasional, satu  identitas perizinan </a:t>
            </a:r>
            <a:r>
              <a:rPr sz="1275" spc="-4" dirty="0">
                <a:latin typeface="Calibri"/>
                <a:cs typeface="Calibri"/>
              </a:rPr>
              <a:t>berusaha (NIB), </a:t>
            </a:r>
            <a:r>
              <a:rPr sz="1275" dirty="0">
                <a:latin typeface="Calibri"/>
                <a:cs typeface="Calibri"/>
              </a:rPr>
              <a:t>dan  satu </a:t>
            </a:r>
            <a:r>
              <a:rPr sz="1275" spc="-4" dirty="0">
                <a:latin typeface="Calibri"/>
                <a:cs typeface="Calibri"/>
              </a:rPr>
              <a:t>format </a:t>
            </a:r>
            <a:r>
              <a:rPr sz="1275" dirty="0">
                <a:latin typeface="Calibri"/>
                <a:cs typeface="Calibri"/>
              </a:rPr>
              <a:t>izin berusaha (Izin Usaha</a:t>
            </a:r>
            <a:r>
              <a:rPr sz="1275" spc="-120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dan  Izin</a:t>
            </a:r>
            <a:r>
              <a:rPr sz="1275" spc="-19" dirty="0">
                <a:latin typeface="Calibri"/>
                <a:cs typeface="Calibri"/>
              </a:rPr>
              <a:t> </a:t>
            </a:r>
            <a:r>
              <a:rPr sz="1275" spc="-4" dirty="0">
                <a:latin typeface="Calibri"/>
                <a:cs typeface="Calibri"/>
              </a:rPr>
              <a:t>Operasional/Komersial);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265646" y="2477262"/>
            <a:ext cx="569852" cy="6445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6" name="object 26"/>
          <p:cNvSpPr txBox="1"/>
          <p:nvPr/>
        </p:nvSpPr>
        <p:spPr>
          <a:xfrm>
            <a:off x="12904" y="2946988"/>
            <a:ext cx="2926556" cy="260649"/>
          </a:xfrm>
          <a:prstGeom prst="rect">
            <a:avLst/>
          </a:prstGeom>
          <a:solidFill>
            <a:srgbClr val="212A35"/>
          </a:solidFill>
        </p:spPr>
        <p:txBody>
          <a:bodyPr vert="horz" wrap="square" lIns="0" tIns="29528" rIns="0" bIns="0" rtlCol="0">
            <a:spAutoFit/>
          </a:bodyPr>
          <a:lstStyle/>
          <a:p>
            <a:pPr marL="68580">
              <a:spcBef>
                <a:spcPts val="233"/>
              </a:spcBef>
            </a:pPr>
            <a:r>
              <a:rPr sz="1500" b="1" dirty="0">
                <a:solidFill>
                  <a:srgbClr val="FFFFFF"/>
                </a:solidFill>
                <a:latin typeface="Arial"/>
                <a:cs typeface="Arial"/>
              </a:rPr>
              <a:t>Konsep Perizinan melalui</a:t>
            </a:r>
            <a:r>
              <a:rPr sz="1500" b="1" spc="-7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FFFFFF"/>
                </a:solidFill>
                <a:latin typeface="Arial"/>
                <a:cs typeface="Arial"/>
              </a:rPr>
              <a:t>OSS</a:t>
            </a:r>
            <a:endParaRPr sz="15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843" y="4188923"/>
            <a:ext cx="2930843" cy="614110"/>
          </a:xfrm>
          <a:prstGeom prst="rect">
            <a:avLst/>
          </a:prstGeom>
          <a:solidFill>
            <a:srgbClr val="ECECEC"/>
          </a:solidFill>
          <a:ln w="9525">
            <a:solidFill>
              <a:srgbClr val="F8CAAC"/>
            </a:solidFill>
          </a:ln>
        </p:spPr>
        <p:txBody>
          <a:bodyPr vert="horz" wrap="square" lIns="0" tIns="25241" rIns="0" bIns="0" rtlCol="0">
            <a:spAutoFit/>
          </a:bodyPr>
          <a:lstStyle/>
          <a:p>
            <a:pPr marL="100489" marR="529590">
              <a:spcBef>
                <a:spcPts val="199"/>
              </a:spcBef>
            </a:pPr>
            <a:r>
              <a:rPr sz="1275" dirty="0">
                <a:latin typeface="Calibri"/>
                <a:cs typeface="Calibri"/>
              </a:rPr>
              <a:t>Perizinan Berusaha diterbitkan  </a:t>
            </a:r>
            <a:r>
              <a:rPr sz="1275" spc="-4" dirty="0">
                <a:latin typeface="Calibri"/>
                <a:cs typeface="Calibri"/>
              </a:rPr>
              <a:t>berdasarkan </a:t>
            </a:r>
            <a:r>
              <a:rPr sz="1275" dirty="0">
                <a:latin typeface="Calibri"/>
                <a:cs typeface="Calibri"/>
              </a:rPr>
              <a:t>Komitmen yang</a:t>
            </a:r>
            <a:r>
              <a:rPr sz="1275" spc="-53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harus  </a:t>
            </a:r>
            <a:r>
              <a:rPr sz="1275" spc="-4" dirty="0">
                <a:latin typeface="Calibri"/>
                <a:cs typeface="Calibri"/>
              </a:rPr>
              <a:t>dipenuhi </a:t>
            </a:r>
            <a:r>
              <a:rPr sz="1275" dirty="0">
                <a:latin typeface="Calibri"/>
                <a:cs typeface="Calibri"/>
              </a:rPr>
              <a:t>oleh Pelaku</a:t>
            </a:r>
            <a:r>
              <a:rPr sz="1275" spc="-64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Usaha;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2904" y="4927588"/>
            <a:ext cx="2926556" cy="417903"/>
          </a:xfrm>
          <a:prstGeom prst="rect">
            <a:avLst/>
          </a:prstGeom>
          <a:solidFill>
            <a:srgbClr val="ECECEC"/>
          </a:solidFill>
          <a:ln w="9525">
            <a:solidFill>
              <a:srgbClr val="F8CAAC"/>
            </a:solidFill>
          </a:ln>
        </p:spPr>
        <p:txBody>
          <a:bodyPr vert="horz" wrap="square" lIns="0" tIns="25241" rIns="0" bIns="0" rtlCol="0">
            <a:spAutoFit/>
          </a:bodyPr>
          <a:lstStyle/>
          <a:p>
            <a:pPr marL="100489" marR="71438">
              <a:spcBef>
                <a:spcPts val="199"/>
              </a:spcBef>
            </a:pPr>
            <a:r>
              <a:rPr sz="1275" dirty="0">
                <a:latin typeface="Calibri"/>
                <a:cs typeface="Calibri"/>
              </a:rPr>
              <a:t>Pemenuhan komitmen diselesaikan di</a:t>
            </a:r>
            <a:r>
              <a:rPr sz="1275" spc="-113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K/L  dan/atau</a:t>
            </a:r>
            <a:r>
              <a:rPr sz="1275" spc="-34" dirty="0">
                <a:latin typeface="Calibri"/>
                <a:cs typeface="Calibri"/>
              </a:rPr>
              <a:t> </a:t>
            </a:r>
            <a:r>
              <a:rPr sz="1275" dirty="0">
                <a:latin typeface="Calibri"/>
                <a:cs typeface="Calibri"/>
              </a:rPr>
              <a:t>Pemda.</a:t>
            </a:r>
            <a:endParaRPr sz="1275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0" y="1307392"/>
            <a:ext cx="2939415" cy="230832"/>
          </a:xfrm>
          <a:prstGeom prst="rect">
            <a:avLst/>
          </a:prstGeom>
          <a:solidFill>
            <a:srgbClr val="212A35"/>
          </a:solidFill>
        </p:spPr>
        <p:txBody>
          <a:bodyPr vert="horz" wrap="square" lIns="0" tIns="22860" rIns="0" bIns="0" rtlCol="0">
            <a:spAutoFit/>
          </a:bodyPr>
          <a:lstStyle/>
          <a:p>
            <a:pPr marL="68580">
              <a:spcBef>
                <a:spcPts val="180"/>
              </a:spcBef>
            </a:pPr>
            <a:r>
              <a:rPr sz="1350" b="1" dirty="0">
                <a:solidFill>
                  <a:srgbClr val="FFFFFF"/>
                </a:solidFill>
                <a:latin typeface="Calibri"/>
                <a:cs typeface="Calibri"/>
              </a:rPr>
              <a:t>Sistem pelayanan online</a:t>
            </a:r>
            <a:r>
              <a:rPr sz="1350" b="1" spc="-9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spc="-4" dirty="0">
                <a:solidFill>
                  <a:srgbClr val="FFFFFF"/>
                </a:solidFill>
                <a:latin typeface="Calibri"/>
                <a:cs typeface="Calibri"/>
              </a:rPr>
              <a:t>berbasis-web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094231" y="2047263"/>
            <a:ext cx="763886" cy="7386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1" name="object 31"/>
          <p:cNvSpPr/>
          <p:nvPr/>
        </p:nvSpPr>
        <p:spPr>
          <a:xfrm>
            <a:off x="3248882" y="4298461"/>
            <a:ext cx="629107" cy="6291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2" name="object 32"/>
          <p:cNvSpPr/>
          <p:nvPr/>
        </p:nvSpPr>
        <p:spPr>
          <a:xfrm>
            <a:off x="3300031" y="1569310"/>
            <a:ext cx="623440" cy="6234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3" name="object 33"/>
          <p:cNvSpPr/>
          <p:nvPr/>
        </p:nvSpPr>
        <p:spPr>
          <a:xfrm>
            <a:off x="3355467" y="5284260"/>
            <a:ext cx="436969" cy="43696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4" name="object 34"/>
          <p:cNvSpPr txBox="1"/>
          <p:nvPr/>
        </p:nvSpPr>
        <p:spPr>
          <a:xfrm>
            <a:off x="3013376" y="5079797"/>
            <a:ext cx="1093470" cy="2404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90976">
              <a:spcBef>
                <a:spcPts val="75"/>
              </a:spcBef>
            </a:pPr>
            <a:r>
              <a:rPr sz="1500" b="1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5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FFFFFF"/>
                </a:solidFill>
                <a:latin typeface="Arial"/>
                <a:cs typeface="Arial"/>
              </a:rPr>
              <a:t>Tipe</a:t>
            </a:r>
            <a:endParaRPr sz="15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9147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97658" y="5726907"/>
            <a:ext cx="427673" cy="273844"/>
          </a:xfrm>
          <a:custGeom>
            <a:avLst/>
            <a:gdLst/>
            <a:ahLst/>
            <a:cxnLst/>
            <a:rect l="l" t="t" r="r" b="b"/>
            <a:pathLst>
              <a:path w="570229" h="365125">
                <a:moveTo>
                  <a:pt x="0" y="365125"/>
                </a:moveTo>
                <a:lnTo>
                  <a:pt x="569683" y="365125"/>
                </a:lnTo>
                <a:lnTo>
                  <a:pt x="569683" y="0"/>
                </a:lnTo>
                <a:lnTo>
                  <a:pt x="0" y="0"/>
                </a:lnTo>
                <a:lnTo>
                  <a:pt x="0" y="365125"/>
                </a:lnTo>
                <a:close/>
              </a:path>
            </a:pathLst>
          </a:custGeom>
          <a:solidFill>
            <a:srgbClr val="44536A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 txBox="1"/>
          <p:nvPr/>
        </p:nvSpPr>
        <p:spPr>
          <a:xfrm>
            <a:off x="8858536" y="5741137"/>
            <a:ext cx="106204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858774"/>
            <a:ext cx="9144000" cy="443389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9054" y="883040"/>
            <a:ext cx="5693093" cy="378950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marL="9525">
              <a:spcBef>
                <a:spcPts val="75"/>
              </a:spcBef>
            </a:pPr>
            <a:r>
              <a:rPr sz="2400" dirty="0">
                <a:solidFill>
                  <a:srgbClr val="212A35"/>
                </a:solidFill>
              </a:rPr>
              <a:t>ALUR PELAYANAN SISTEM </a:t>
            </a:r>
            <a:r>
              <a:rPr sz="2400" spc="-4" dirty="0">
                <a:solidFill>
                  <a:srgbClr val="212A35"/>
                </a:solidFill>
              </a:rPr>
              <a:t>OSS </a:t>
            </a:r>
            <a:r>
              <a:rPr sz="2400" dirty="0">
                <a:solidFill>
                  <a:srgbClr val="212A35"/>
                </a:solidFill>
              </a:rPr>
              <a:t>SAAT</a:t>
            </a:r>
            <a:r>
              <a:rPr sz="2400" spc="-64" dirty="0">
                <a:solidFill>
                  <a:srgbClr val="212A35"/>
                </a:solidFill>
              </a:rPr>
              <a:t> </a:t>
            </a:r>
            <a:r>
              <a:rPr sz="2400" dirty="0">
                <a:solidFill>
                  <a:srgbClr val="212A35"/>
                </a:solidFill>
              </a:rPr>
              <a:t>INI</a:t>
            </a:r>
            <a:endParaRPr sz="2400" dirty="0"/>
          </a:p>
        </p:txBody>
      </p:sp>
      <p:sp>
        <p:nvSpPr>
          <p:cNvPr id="6" name="object 6"/>
          <p:cNvSpPr/>
          <p:nvPr/>
        </p:nvSpPr>
        <p:spPr>
          <a:xfrm>
            <a:off x="775523" y="1896711"/>
            <a:ext cx="672276" cy="6722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/>
          <p:nvPr/>
        </p:nvSpPr>
        <p:spPr>
          <a:xfrm>
            <a:off x="3401669" y="1736716"/>
            <a:ext cx="1170330" cy="10000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8" name="object 8"/>
          <p:cNvSpPr/>
          <p:nvPr/>
        </p:nvSpPr>
        <p:spPr>
          <a:xfrm>
            <a:off x="1600200" y="2101881"/>
            <a:ext cx="1578769" cy="5715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2028571" y="0"/>
                </a:moveTo>
                <a:lnTo>
                  <a:pt x="2028359" y="31788"/>
                </a:lnTo>
                <a:lnTo>
                  <a:pt x="2041144" y="31876"/>
                </a:lnTo>
                <a:lnTo>
                  <a:pt x="2041016" y="44576"/>
                </a:lnTo>
                <a:lnTo>
                  <a:pt x="2028273" y="44576"/>
                </a:lnTo>
                <a:lnTo>
                  <a:pt x="2028063" y="76200"/>
                </a:lnTo>
                <a:lnTo>
                  <a:pt x="2092377" y="44576"/>
                </a:lnTo>
                <a:lnTo>
                  <a:pt x="2041016" y="44576"/>
                </a:lnTo>
                <a:lnTo>
                  <a:pt x="2092556" y="44488"/>
                </a:lnTo>
                <a:lnTo>
                  <a:pt x="2104516" y="38607"/>
                </a:lnTo>
                <a:lnTo>
                  <a:pt x="2028571" y="0"/>
                </a:lnTo>
                <a:close/>
              </a:path>
              <a:path w="2105025" h="76200">
                <a:moveTo>
                  <a:pt x="2028359" y="31788"/>
                </a:moveTo>
                <a:lnTo>
                  <a:pt x="2028274" y="44488"/>
                </a:lnTo>
                <a:lnTo>
                  <a:pt x="2041016" y="44576"/>
                </a:lnTo>
                <a:lnTo>
                  <a:pt x="2041144" y="31876"/>
                </a:lnTo>
                <a:lnTo>
                  <a:pt x="2028359" y="31788"/>
                </a:lnTo>
                <a:close/>
              </a:path>
              <a:path w="2105025" h="76200">
                <a:moveTo>
                  <a:pt x="0" y="17779"/>
                </a:moveTo>
                <a:lnTo>
                  <a:pt x="0" y="30479"/>
                </a:lnTo>
                <a:lnTo>
                  <a:pt x="2028274" y="44488"/>
                </a:lnTo>
                <a:lnTo>
                  <a:pt x="2028359" y="31788"/>
                </a:lnTo>
                <a:lnTo>
                  <a:pt x="0" y="17779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object 9"/>
          <p:cNvSpPr/>
          <p:nvPr/>
        </p:nvSpPr>
        <p:spPr>
          <a:xfrm>
            <a:off x="1600200" y="2385345"/>
            <a:ext cx="1578769" cy="5715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10502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105025" h="76200">
                <a:moveTo>
                  <a:pt x="210451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104516" y="44450"/>
                </a:lnTo>
                <a:lnTo>
                  <a:pt x="2104516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" name="object 10"/>
          <p:cNvSpPr/>
          <p:nvPr/>
        </p:nvSpPr>
        <p:spPr>
          <a:xfrm>
            <a:off x="3768947" y="4592612"/>
            <a:ext cx="428987" cy="5784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" name="object 11"/>
          <p:cNvSpPr/>
          <p:nvPr/>
        </p:nvSpPr>
        <p:spPr>
          <a:xfrm>
            <a:off x="6784017" y="1825208"/>
            <a:ext cx="772921" cy="9739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/>
          <p:nvPr/>
        </p:nvSpPr>
        <p:spPr>
          <a:xfrm>
            <a:off x="3769329" y="2250624"/>
            <a:ext cx="1018889" cy="6367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" name="object 13"/>
          <p:cNvSpPr/>
          <p:nvPr/>
        </p:nvSpPr>
        <p:spPr>
          <a:xfrm>
            <a:off x="6720340" y="2934940"/>
            <a:ext cx="923726" cy="10142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4" name="object 14"/>
          <p:cNvSpPr/>
          <p:nvPr/>
        </p:nvSpPr>
        <p:spPr>
          <a:xfrm>
            <a:off x="4788218" y="2004727"/>
            <a:ext cx="1645444" cy="57150"/>
          </a:xfrm>
          <a:custGeom>
            <a:avLst/>
            <a:gdLst/>
            <a:ahLst/>
            <a:cxnLst/>
            <a:rect l="l" t="t" r="r" b="b"/>
            <a:pathLst>
              <a:path w="2193925" h="76200">
                <a:moveTo>
                  <a:pt x="2181789" y="31750"/>
                </a:moveTo>
                <a:lnTo>
                  <a:pt x="2130043" y="31750"/>
                </a:lnTo>
                <a:lnTo>
                  <a:pt x="2130170" y="44450"/>
                </a:lnTo>
                <a:lnTo>
                  <a:pt x="2117513" y="44543"/>
                </a:lnTo>
                <a:lnTo>
                  <a:pt x="2117725" y="76200"/>
                </a:lnTo>
                <a:lnTo>
                  <a:pt x="2193670" y="37591"/>
                </a:lnTo>
                <a:lnTo>
                  <a:pt x="2181789" y="31750"/>
                </a:lnTo>
                <a:close/>
              </a:path>
              <a:path w="2193925" h="76200">
                <a:moveTo>
                  <a:pt x="2117429" y="31843"/>
                </a:moveTo>
                <a:lnTo>
                  <a:pt x="0" y="47497"/>
                </a:lnTo>
                <a:lnTo>
                  <a:pt x="0" y="60197"/>
                </a:lnTo>
                <a:lnTo>
                  <a:pt x="2117513" y="44543"/>
                </a:lnTo>
                <a:lnTo>
                  <a:pt x="2117429" y="31843"/>
                </a:lnTo>
                <a:close/>
              </a:path>
              <a:path w="2193925" h="76200">
                <a:moveTo>
                  <a:pt x="2130043" y="31750"/>
                </a:moveTo>
                <a:lnTo>
                  <a:pt x="2117429" y="31843"/>
                </a:lnTo>
                <a:lnTo>
                  <a:pt x="2117513" y="44543"/>
                </a:lnTo>
                <a:lnTo>
                  <a:pt x="2130170" y="44450"/>
                </a:lnTo>
                <a:lnTo>
                  <a:pt x="2130043" y="31750"/>
                </a:lnTo>
                <a:close/>
              </a:path>
              <a:path w="2193925" h="76200">
                <a:moveTo>
                  <a:pt x="2117216" y="0"/>
                </a:moveTo>
                <a:lnTo>
                  <a:pt x="2117429" y="31843"/>
                </a:lnTo>
                <a:lnTo>
                  <a:pt x="2181789" y="31750"/>
                </a:lnTo>
                <a:lnTo>
                  <a:pt x="2117216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5" name="object 15"/>
          <p:cNvSpPr/>
          <p:nvPr/>
        </p:nvSpPr>
        <p:spPr>
          <a:xfrm>
            <a:off x="4788218" y="2374487"/>
            <a:ext cx="1659731" cy="57150"/>
          </a:xfrm>
          <a:custGeom>
            <a:avLst/>
            <a:gdLst/>
            <a:ahLst/>
            <a:cxnLst/>
            <a:rect l="l" t="t" r="r" b="b"/>
            <a:pathLst>
              <a:path w="22129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2129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212975" h="76200">
                <a:moveTo>
                  <a:pt x="221246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212466" y="44450"/>
                </a:lnTo>
                <a:lnTo>
                  <a:pt x="2212466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object 16"/>
          <p:cNvSpPr/>
          <p:nvPr/>
        </p:nvSpPr>
        <p:spPr>
          <a:xfrm>
            <a:off x="4864894" y="2882741"/>
            <a:ext cx="1583055" cy="373856"/>
          </a:xfrm>
          <a:custGeom>
            <a:avLst/>
            <a:gdLst/>
            <a:ahLst/>
            <a:cxnLst/>
            <a:rect l="l" t="t" r="r" b="b"/>
            <a:pathLst>
              <a:path w="2110740" h="498475">
                <a:moveTo>
                  <a:pt x="2034494" y="467487"/>
                </a:moveTo>
                <a:lnTo>
                  <a:pt x="2027554" y="498475"/>
                </a:lnTo>
                <a:lnTo>
                  <a:pt x="2110231" y="478028"/>
                </a:lnTo>
                <a:lnTo>
                  <a:pt x="2100730" y="470281"/>
                </a:lnTo>
                <a:lnTo>
                  <a:pt x="2046985" y="470281"/>
                </a:lnTo>
                <a:lnTo>
                  <a:pt x="2034494" y="467487"/>
                </a:lnTo>
                <a:close/>
              </a:path>
              <a:path w="2110740" h="498475">
                <a:moveTo>
                  <a:pt x="2037248" y="455186"/>
                </a:moveTo>
                <a:lnTo>
                  <a:pt x="2034494" y="467487"/>
                </a:lnTo>
                <a:lnTo>
                  <a:pt x="2046985" y="470281"/>
                </a:lnTo>
                <a:lnTo>
                  <a:pt x="2049652" y="457962"/>
                </a:lnTo>
                <a:lnTo>
                  <a:pt x="2037248" y="455186"/>
                </a:lnTo>
                <a:close/>
              </a:path>
              <a:path w="2110740" h="498475">
                <a:moveTo>
                  <a:pt x="2044192" y="424180"/>
                </a:moveTo>
                <a:lnTo>
                  <a:pt x="2037248" y="455186"/>
                </a:lnTo>
                <a:lnTo>
                  <a:pt x="2049652" y="457962"/>
                </a:lnTo>
                <a:lnTo>
                  <a:pt x="2046985" y="470281"/>
                </a:lnTo>
                <a:lnTo>
                  <a:pt x="2100730" y="470281"/>
                </a:lnTo>
                <a:lnTo>
                  <a:pt x="2044192" y="424180"/>
                </a:lnTo>
                <a:close/>
              </a:path>
              <a:path w="2110740" h="498475">
                <a:moveTo>
                  <a:pt x="2794" y="0"/>
                </a:moveTo>
                <a:lnTo>
                  <a:pt x="0" y="12446"/>
                </a:lnTo>
                <a:lnTo>
                  <a:pt x="2034494" y="467487"/>
                </a:lnTo>
                <a:lnTo>
                  <a:pt x="2037248" y="455186"/>
                </a:lnTo>
                <a:lnTo>
                  <a:pt x="279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object 17"/>
          <p:cNvSpPr/>
          <p:nvPr/>
        </p:nvSpPr>
        <p:spPr>
          <a:xfrm>
            <a:off x="4788218" y="3130391"/>
            <a:ext cx="1646396" cy="378619"/>
          </a:xfrm>
          <a:custGeom>
            <a:avLst/>
            <a:gdLst/>
            <a:ahLst/>
            <a:cxnLst/>
            <a:rect l="l" t="t" r="r" b="b"/>
            <a:pathLst>
              <a:path w="2195195" h="504825">
                <a:moveTo>
                  <a:pt x="75785" y="31021"/>
                </a:moveTo>
                <a:lnTo>
                  <a:pt x="73073" y="43457"/>
                </a:lnTo>
                <a:lnTo>
                  <a:pt x="2192274" y="504444"/>
                </a:lnTo>
                <a:lnTo>
                  <a:pt x="2194941" y="491998"/>
                </a:lnTo>
                <a:lnTo>
                  <a:pt x="75785" y="31021"/>
                </a:lnTo>
                <a:close/>
              </a:path>
              <a:path w="2195195" h="504825">
                <a:moveTo>
                  <a:pt x="82550" y="0"/>
                </a:moveTo>
                <a:lnTo>
                  <a:pt x="0" y="21082"/>
                </a:lnTo>
                <a:lnTo>
                  <a:pt x="66294" y="74549"/>
                </a:lnTo>
                <a:lnTo>
                  <a:pt x="73073" y="43457"/>
                </a:lnTo>
                <a:lnTo>
                  <a:pt x="60706" y="40767"/>
                </a:lnTo>
                <a:lnTo>
                  <a:pt x="63373" y="28321"/>
                </a:lnTo>
                <a:lnTo>
                  <a:pt x="76374" y="28321"/>
                </a:lnTo>
                <a:lnTo>
                  <a:pt x="82550" y="0"/>
                </a:lnTo>
                <a:close/>
              </a:path>
              <a:path w="2195195" h="504825">
                <a:moveTo>
                  <a:pt x="63373" y="28321"/>
                </a:moveTo>
                <a:lnTo>
                  <a:pt x="60706" y="40767"/>
                </a:lnTo>
                <a:lnTo>
                  <a:pt x="73073" y="43457"/>
                </a:lnTo>
                <a:lnTo>
                  <a:pt x="75785" y="31021"/>
                </a:lnTo>
                <a:lnTo>
                  <a:pt x="63373" y="28321"/>
                </a:lnTo>
                <a:close/>
              </a:path>
              <a:path w="2195195" h="504825">
                <a:moveTo>
                  <a:pt x="76374" y="28321"/>
                </a:moveTo>
                <a:lnTo>
                  <a:pt x="63373" y="28321"/>
                </a:lnTo>
                <a:lnTo>
                  <a:pt x="75785" y="31021"/>
                </a:lnTo>
                <a:lnTo>
                  <a:pt x="76374" y="2832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object 18"/>
          <p:cNvSpPr/>
          <p:nvPr/>
        </p:nvSpPr>
        <p:spPr>
          <a:xfrm>
            <a:off x="2945607" y="3836108"/>
            <a:ext cx="2075687" cy="129378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9" name="object 19"/>
          <p:cNvSpPr/>
          <p:nvPr/>
        </p:nvSpPr>
        <p:spPr>
          <a:xfrm>
            <a:off x="1896302" y="4257768"/>
            <a:ext cx="672276" cy="6722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0" name="object 20"/>
          <p:cNvSpPr/>
          <p:nvPr/>
        </p:nvSpPr>
        <p:spPr>
          <a:xfrm>
            <a:off x="2505742" y="4455890"/>
            <a:ext cx="531495" cy="57150"/>
          </a:xfrm>
          <a:custGeom>
            <a:avLst/>
            <a:gdLst/>
            <a:ahLst/>
            <a:cxnLst/>
            <a:rect l="l" t="t" r="r" b="b"/>
            <a:pathLst>
              <a:path w="708660" h="76200">
                <a:moveTo>
                  <a:pt x="698473" y="31368"/>
                </a:moveTo>
                <a:lnTo>
                  <a:pt x="644906" y="31368"/>
                </a:lnTo>
                <a:lnTo>
                  <a:pt x="645160" y="44068"/>
                </a:lnTo>
                <a:lnTo>
                  <a:pt x="632500" y="44390"/>
                </a:lnTo>
                <a:lnTo>
                  <a:pt x="633349" y="76200"/>
                </a:lnTo>
                <a:lnTo>
                  <a:pt x="708533" y="36068"/>
                </a:lnTo>
                <a:lnTo>
                  <a:pt x="698473" y="31368"/>
                </a:lnTo>
                <a:close/>
              </a:path>
              <a:path w="708660" h="76200">
                <a:moveTo>
                  <a:pt x="632162" y="31692"/>
                </a:moveTo>
                <a:lnTo>
                  <a:pt x="0" y="47751"/>
                </a:lnTo>
                <a:lnTo>
                  <a:pt x="253" y="60451"/>
                </a:lnTo>
                <a:lnTo>
                  <a:pt x="632500" y="44390"/>
                </a:lnTo>
                <a:lnTo>
                  <a:pt x="632162" y="31692"/>
                </a:lnTo>
                <a:close/>
              </a:path>
              <a:path w="708660" h="76200">
                <a:moveTo>
                  <a:pt x="644906" y="31368"/>
                </a:moveTo>
                <a:lnTo>
                  <a:pt x="632162" y="31692"/>
                </a:lnTo>
                <a:lnTo>
                  <a:pt x="632500" y="44390"/>
                </a:lnTo>
                <a:lnTo>
                  <a:pt x="645160" y="44068"/>
                </a:lnTo>
                <a:lnTo>
                  <a:pt x="644906" y="31368"/>
                </a:lnTo>
                <a:close/>
              </a:path>
              <a:path w="708660" h="76200">
                <a:moveTo>
                  <a:pt x="631316" y="0"/>
                </a:moveTo>
                <a:lnTo>
                  <a:pt x="632162" y="31692"/>
                </a:lnTo>
                <a:lnTo>
                  <a:pt x="644906" y="31368"/>
                </a:lnTo>
                <a:lnTo>
                  <a:pt x="698473" y="31368"/>
                </a:lnTo>
                <a:lnTo>
                  <a:pt x="631316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1" name="object 21"/>
          <p:cNvSpPr/>
          <p:nvPr/>
        </p:nvSpPr>
        <p:spPr>
          <a:xfrm>
            <a:off x="2505836" y="4696586"/>
            <a:ext cx="516255" cy="57150"/>
          </a:xfrm>
          <a:custGeom>
            <a:avLst/>
            <a:gdLst/>
            <a:ahLst/>
            <a:cxnLst/>
            <a:rect l="l" t="t" r="r" b="b"/>
            <a:pathLst>
              <a:path w="688339" h="76200">
                <a:moveTo>
                  <a:pt x="74675" y="0"/>
                </a:moveTo>
                <a:lnTo>
                  <a:pt x="0" y="41020"/>
                </a:lnTo>
                <a:lnTo>
                  <a:pt x="77597" y="76072"/>
                </a:lnTo>
                <a:lnTo>
                  <a:pt x="76397" y="44830"/>
                </a:lnTo>
                <a:lnTo>
                  <a:pt x="63754" y="44830"/>
                </a:lnTo>
                <a:lnTo>
                  <a:pt x="63246" y="32257"/>
                </a:lnTo>
                <a:lnTo>
                  <a:pt x="75896" y="31774"/>
                </a:lnTo>
                <a:lnTo>
                  <a:pt x="74675" y="0"/>
                </a:lnTo>
                <a:close/>
              </a:path>
              <a:path w="688339" h="76200">
                <a:moveTo>
                  <a:pt x="75896" y="31774"/>
                </a:moveTo>
                <a:lnTo>
                  <a:pt x="63246" y="32257"/>
                </a:lnTo>
                <a:lnTo>
                  <a:pt x="63754" y="44830"/>
                </a:lnTo>
                <a:lnTo>
                  <a:pt x="76378" y="44350"/>
                </a:lnTo>
                <a:lnTo>
                  <a:pt x="75896" y="31774"/>
                </a:lnTo>
                <a:close/>
              </a:path>
              <a:path w="688339" h="76200">
                <a:moveTo>
                  <a:pt x="76378" y="44350"/>
                </a:moveTo>
                <a:lnTo>
                  <a:pt x="63754" y="44830"/>
                </a:lnTo>
                <a:lnTo>
                  <a:pt x="76397" y="44830"/>
                </a:lnTo>
                <a:lnTo>
                  <a:pt x="76378" y="44350"/>
                </a:lnTo>
                <a:close/>
              </a:path>
              <a:path w="688339" h="76200">
                <a:moveTo>
                  <a:pt x="687705" y="8381"/>
                </a:moveTo>
                <a:lnTo>
                  <a:pt x="75896" y="31774"/>
                </a:lnTo>
                <a:lnTo>
                  <a:pt x="76378" y="44350"/>
                </a:lnTo>
                <a:lnTo>
                  <a:pt x="688213" y="21081"/>
                </a:lnTo>
                <a:lnTo>
                  <a:pt x="687705" y="838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2" name="object 22"/>
          <p:cNvSpPr/>
          <p:nvPr/>
        </p:nvSpPr>
        <p:spPr>
          <a:xfrm>
            <a:off x="1065275" y="2696051"/>
            <a:ext cx="1133475" cy="1699260"/>
          </a:xfrm>
          <a:custGeom>
            <a:avLst/>
            <a:gdLst/>
            <a:ahLst/>
            <a:cxnLst/>
            <a:rect l="l" t="t" r="r" b="b"/>
            <a:pathLst>
              <a:path w="1511300" h="2265679">
                <a:moveTo>
                  <a:pt x="118998" y="0"/>
                </a:moveTo>
                <a:lnTo>
                  <a:pt x="108838" y="49784"/>
                </a:lnTo>
                <a:lnTo>
                  <a:pt x="121284" y="52324"/>
                </a:lnTo>
                <a:lnTo>
                  <a:pt x="131444" y="2539"/>
                </a:lnTo>
                <a:lnTo>
                  <a:pt x="118998" y="0"/>
                </a:lnTo>
                <a:close/>
              </a:path>
              <a:path w="1511300" h="2265679">
                <a:moveTo>
                  <a:pt x="101091" y="86994"/>
                </a:moveTo>
                <a:lnTo>
                  <a:pt x="98683" y="99060"/>
                </a:lnTo>
                <a:lnTo>
                  <a:pt x="91185" y="136905"/>
                </a:lnTo>
                <a:lnTo>
                  <a:pt x="103631" y="139318"/>
                </a:lnTo>
                <a:lnTo>
                  <a:pt x="111607" y="99060"/>
                </a:lnTo>
                <a:lnTo>
                  <a:pt x="111658" y="98932"/>
                </a:lnTo>
                <a:lnTo>
                  <a:pt x="113537" y="89535"/>
                </a:lnTo>
                <a:lnTo>
                  <a:pt x="101091" y="86994"/>
                </a:lnTo>
                <a:close/>
              </a:path>
              <a:path w="1511300" h="2265679">
                <a:moveTo>
                  <a:pt x="111658" y="98932"/>
                </a:moveTo>
                <a:lnTo>
                  <a:pt x="111632" y="99060"/>
                </a:lnTo>
                <a:lnTo>
                  <a:pt x="111658" y="98932"/>
                </a:lnTo>
                <a:close/>
              </a:path>
              <a:path w="1511300" h="2265679">
                <a:moveTo>
                  <a:pt x="83693" y="174243"/>
                </a:moveTo>
                <a:lnTo>
                  <a:pt x="80009" y="192912"/>
                </a:lnTo>
                <a:lnTo>
                  <a:pt x="73913" y="224154"/>
                </a:lnTo>
                <a:lnTo>
                  <a:pt x="86487" y="226567"/>
                </a:lnTo>
                <a:lnTo>
                  <a:pt x="92456" y="195325"/>
                </a:lnTo>
                <a:lnTo>
                  <a:pt x="96138" y="176784"/>
                </a:lnTo>
                <a:lnTo>
                  <a:pt x="83693" y="174243"/>
                </a:lnTo>
                <a:close/>
              </a:path>
              <a:path w="1511300" h="2265679">
                <a:moveTo>
                  <a:pt x="66801" y="261619"/>
                </a:moveTo>
                <a:lnTo>
                  <a:pt x="61594" y="288925"/>
                </a:lnTo>
                <a:lnTo>
                  <a:pt x="57531" y="311657"/>
                </a:lnTo>
                <a:lnTo>
                  <a:pt x="70103" y="313816"/>
                </a:lnTo>
                <a:lnTo>
                  <a:pt x="74019" y="291211"/>
                </a:lnTo>
                <a:lnTo>
                  <a:pt x="79247" y="263905"/>
                </a:lnTo>
                <a:lnTo>
                  <a:pt x="66801" y="261619"/>
                </a:lnTo>
                <a:close/>
              </a:path>
              <a:path w="1511300" h="2265679">
                <a:moveTo>
                  <a:pt x="74065" y="291084"/>
                </a:moveTo>
                <a:close/>
              </a:path>
              <a:path w="1511300" h="2265679">
                <a:moveTo>
                  <a:pt x="50926" y="349123"/>
                </a:moveTo>
                <a:lnTo>
                  <a:pt x="44831" y="384301"/>
                </a:lnTo>
                <a:lnTo>
                  <a:pt x="42290" y="399288"/>
                </a:lnTo>
                <a:lnTo>
                  <a:pt x="54863" y="401319"/>
                </a:lnTo>
                <a:lnTo>
                  <a:pt x="57276" y="386461"/>
                </a:lnTo>
                <a:lnTo>
                  <a:pt x="63500" y="351409"/>
                </a:lnTo>
                <a:lnTo>
                  <a:pt x="50926" y="349123"/>
                </a:lnTo>
                <a:close/>
              </a:path>
              <a:path w="1511300" h="2265679">
                <a:moveTo>
                  <a:pt x="36321" y="437006"/>
                </a:moveTo>
                <a:lnTo>
                  <a:pt x="28701" y="487299"/>
                </a:lnTo>
                <a:lnTo>
                  <a:pt x="41275" y="489076"/>
                </a:lnTo>
                <a:lnTo>
                  <a:pt x="42525" y="480822"/>
                </a:lnTo>
                <a:lnTo>
                  <a:pt x="48768" y="438912"/>
                </a:lnTo>
                <a:lnTo>
                  <a:pt x="36321" y="437006"/>
                </a:lnTo>
                <a:close/>
              </a:path>
              <a:path w="1511300" h="2265679">
                <a:moveTo>
                  <a:pt x="42544" y="480694"/>
                </a:moveTo>
                <a:lnTo>
                  <a:pt x="42418" y="480822"/>
                </a:lnTo>
                <a:lnTo>
                  <a:pt x="42544" y="480694"/>
                </a:lnTo>
                <a:close/>
              </a:path>
              <a:path w="1511300" h="2265679">
                <a:moveTo>
                  <a:pt x="23494" y="525017"/>
                </a:moveTo>
                <a:lnTo>
                  <a:pt x="17398" y="572642"/>
                </a:lnTo>
                <a:lnTo>
                  <a:pt x="17144" y="575563"/>
                </a:lnTo>
                <a:lnTo>
                  <a:pt x="29718" y="576961"/>
                </a:lnTo>
                <a:lnTo>
                  <a:pt x="29960" y="574166"/>
                </a:lnTo>
                <a:lnTo>
                  <a:pt x="36068" y="526795"/>
                </a:lnTo>
                <a:lnTo>
                  <a:pt x="23494" y="525017"/>
                </a:lnTo>
                <a:close/>
              </a:path>
              <a:path w="1511300" h="2265679">
                <a:moveTo>
                  <a:pt x="29988" y="574039"/>
                </a:moveTo>
                <a:close/>
              </a:path>
              <a:path w="1511300" h="2265679">
                <a:moveTo>
                  <a:pt x="12953" y="613537"/>
                </a:moveTo>
                <a:lnTo>
                  <a:pt x="12318" y="618998"/>
                </a:lnTo>
                <a:lnTo>
                  <a:pt x="8000" y="664082"/>
                </a:lnTo>
                <a:lnTo>
                  <a:pt x="20700" y="665352"/>
                </a:lnTo>
                <a:lnTo>
                  <a:pt x="25145" y="618998"/>
                </a:lnTo>
                <a:lnTo>
                  <a:pt x="25526" y="614806"/>
                </a:lnTo>
                <a:lnTo>
                  <a:pt x="12953" y="613537"/>
                </a:lnTo>
                <a:close/>
              </a:path>
              <a:path w="1511300" h="2265679">
                <a:moveTo>
                  <a:pt x="25030" y="620267"/>
                </a:moveTo>
                <a:close/>
              </a:path>
              <a:path w="1511300" h="2265679">
                <a:moveTo>
                  <a:pt x="5206" y="702310"/>
                </a:moveTo>
                <a:lnTo>
                  <a:pt x="4571" y="710945"/>
                </a:lnTo>
                <a:lnTo>
                  <a:pt x="2159" y="753110"/>
                </a:lnTo>
                <a:lnTo>
                  <a:pt x="14859" y="753744"/>
                </a:lnTo>
                <a:lnTo>
                  <a:pt x="17154" y="711707"/>
                </a:lnTo>
                <a:lnTo>
                  <a:pt x="17779" y="703199"/>
                </a:lnTo>
                <a:lnTo>
                  <a:pt x="5206" y="702310"/>
                </a:lnTo>
                <a:close/>
              </a:path>
              <a:path w="1511300" h="2265679">
                <a:moveTo>
                  <a:pt x="17154" y="711707"/>
                </a:moveTo>
                <a:lnTo>
                  <a:pt x="17144" y="711835"/>
                </a:lnTo>
                <a:lnTo>
                  <a:pt x="17154" y="711707"/>
                </a:lnTo>
                <a:close/>
              </a:path>
              <a:path w="1511300" h="2265679">
                <a:moveTo>
                  <a:pt x="888" y="791337"/>
                </a:moveTo>
                <a:lnTo>
                  <a:pt x="503" y="801624"/>
                </a:lnTo>
                <a:lnTo>
                  <a:pt x="0" y="842263"/>
                </a:lnTo>
                <a:lnTo>
                  <a:pt x="12700" y="842390"/>
                </a:lnTo>
                <a:lnTo>
                  <a:pt x="13222" y="801242"/>
                </a:lnTo>
                <a:lnTo>
                  <a:pt x="13588" y="791717"/>
                </a:lnTo>
                <a:lnTo>
                  <a:pt x="888" y="791337"/>
                </a:lnTo>
                <a:close/>
              </a:path>
              <a:path w="1511300" h="2265679">
                <a:moveTo>
                  <a:pt x="13212" y="801497"/>
                </a:moveTo>
                <a:close/>
              </a:path>
              <a:path w="1511300" h="2265679">
                <a:moveTo>
                  <a:pt x="13207" y="880363"/>
                </a:moveTo>
                <a:lnTo>
                  <a:pt x="507" y="880490"/>
                </a:lnTo>
                <a:lnTo>
                  <a:pt x="634" y="890015"/>
                </a:lnTo>
                <a:lnTo>
                  <a:pt x="2285" y="931417"/>
                </a:lnTo>
                <a:lnTo>
                  <a:pt x="14985" y="930910"/>
                </a:lnTo>
                <a:lnTo>
                  <a:pt x="13334" y="889762"/>
                </a:lnTo>
                <a:lnTo>
                  <a:pt x="13207" y="880363"/>
                </a:lnTo>
                <a:close/>
              </a:path>
              <a:path w="1511300" h="2265679">
                <a:moveTo>
                  <a:pt x="17653" y="968755"/>
                </a:moveTo>
                <a:lnTo>
                  <a:pt x="4953" y="969644"/>
                </a:lnTo>
                <a:lnTo>
                  <a:pt x="5460" y="976884"/>
                </a:lnTo>
                <a:lnTo>
                  <a:pt x="9778" y="1019555"/>
                </a:lnTo>
                <a:lnTo>
                  <a:pt x="9906" y="1020572"/>
                </a:lnTo>
                <a:lnTo>
                  <a:pt x="22478" y="1018920"/>
                </a:lnTo>
                <a:lnTo>
                  <a:pt x="22383" y="1018159"/>
                </a:lnTo>
                <a:lnTo>
                  <a:pt x="18286" y="976884"/>
                </a:lnTo>
                <a:lnTo>
                  <a:pt x="18142" y="975613"/>
                </a:lnTo>
                <a:lnTo>
                  <a:pt x="17653" y="968755"/>
                </a:lnTo>
                <a:close/>
              </a:path>
              <a:path w="1511300" h="2265679">
                <a:moveTo>
                  <a:pt x="22351" y="1017904"/>
                </a:moveTo>
                <a:lnTo>
                  <a:pt x="22351" y="1018159"/>
                </a:lnTo>
                <a:lnTo>
                  <a:pt x="22351" y="1017904"/>
                </a:lnTo>
                <a:close/>
              </a:path>
              <a:path w="1511300" h="2265679">
                <a:moveTo>
                  <a:pt x="18160" y="975613"/>
                </a:moveTo>
                <a:lnTo>
                  <a:pt x="18160" y="975867"/>
                </a:lnTo>
                <a:lnTo>
                  <a:pt x="18160" y="975613"/>
                </a:lnTo>
                <a:close/>
              </a:path>
              <a:path w="1511300" h="2265679">
                <a:moveTo>
                  <a:pt x="27685" y="1056639"/>
                </a:moveTo>
                <a:lnTo>
                  <a:pt x="15112" y="1058290"/>
                </a:lnTo>
                <a:lnTo>
                  <a:pt x="15493" y="1061719"/>
                </a:lnTo>
                <a:lnTo>
                  <a:pt x="22606" y="1103249"/>
                </a:lnTo>
                <a:lnTo>
                  <a:pt x="23748" y="1108837"/>
                </a:lnTo>
                <a:lnTo>
                  <a:pt x="36194" y="1106169"/>
                </a:lnTo>
                <a:lnTo>
                  <a:pt x="35105" y="1100963"/>
                </a:lnTo>
                <a:lnTo>
                  <a:pt x="35135" y="1100709"/>
                </a:lnTo>
                <a:lnTo>
                  <a:pt x="28088" y="1059814"/>
                </a:lnTo>
                <a:lnTo>
                  <a:pt x="27685" y="1056639"/>
                </a:lnTo>
                <a:close/>
              </a:path>
              <a:path w="1511300" h="2265679">
                <a:moveTo>
                  <a:pt x="35135" y="1100709"/>
                </a:moveTo>
                <a:lnTo>
                  <a:pt x="35178" y="1100963"/>
                </a:lnTo>
                <a:lnTo>
                  <a:pt x="35135" y="1100709"/>
                </a:lnTo>
                <a:close/>
              </a:path>
              <a:path w="1511300" h="2265679">
                <a:moveTo>
                  <a:pt x="28066" y="1059688"/>
                </a:moveTo>
                <a:close/>
              </a:path>
              <a:path w="1511300" h="2265679">
                <a:moveTo>
                  <a:pt x="44068" y="1143253"/>
                </a:moveTo>
                <a:lnTo>
                  <a:pt x="31750" y="1146428"/>
                </a:lnTo>
                <a:lnTo>
                  <a:pt x="41528" y="1184528"/>
                </a:lnTo>
                <a:lnTo>
                  <a:pt x="44831" y="1195704"/>
                </a:lnTo>
                <a:lnTo>
                  <a:pt x="57022" y="1192148"/>
                </a:lnTo>
                <a:lnTo>
                  <a:pt x="53796" y="1181227"/>
                </a:lnTo>
                <a:lnTo>
                  <a:pt x="44068" y="1143253"/>
                </a:lnTo>
                <a:close/>
              </a:path>
              <a:path w="1511300" h="2265679">
                <a:moveTo>
                  <a:pt x="53720" y="1180972"/>
                </a:moveTo>
                <a:lnTo>
                  <a:pt x="53720" y="1181227"/>
                </a:lnTo>
                <a:lnTo>
                  <a:pt x="53720" y="1180972"/>
                </a:lnTo>
                <a:close/>
              </a:path>
              <a:path w="1511300" h="2265679">
                <a:moveTo>
                  <a:pt x="68198" y="1228216"/>
                </a:moveTo>
                <a:lnTo>
                  <a:pt x="56134" y="1232408"/>
                </a:lnTo>
                <a:lnTo>
                  <a:pt x="66801" y="1263269"/>
                </a:lnTo>
                <a:lnTo>
                  <a:pt x="73532" y="1280414"/>
                </a:lnTo>
                <a:lnTo>
                  <a:pt x="85343" y="1275714"/>
                </a:lnTo>
                <a:lnTo>
                  <a:pt x="78713" y="1258951"/>
                </a:lnTo>
                <a:lnTo>
                  <a:pt x="78652" y="1258696"/>
                </a:lnTo>
                <a:lnTo>
                  <a:pt x="68198" y="1228216"/>
                </a:lnTo>
                <a:close/>
              </a:path>
              <a:path w="1511300" h="2265679">
                <a:moveTo>
                  <a:pt x="78652" y="1258696"/>
                </a:moveTo>
                <a:lnTo>
                  <a:pt x="78740" y="1258951"/>
                </a:lnTo>
                <a:lnTo>
                  <a:pt x="78652" y="1258696"/>
                </a:lnTo>
                <a:close/>
              </a:path>
              <a:path w="1511300" h="2265679">
                <a:moveTo>
                  <a:pt x="99948" y="1310513"/>
                </a:moveTo>
                <a:lnTo>
                  <a:pt x="88391" y="1315846"/>
                </a:lnTo>
                <a:lnTo>
                  <a:pt x="99059" y="1339088"/>
                </a:lnTo>
                <a:lnTo>
                  <a:pt x="110743" y="1361820"/>
                </a:lnTo>
                <a:lnTo>
                  <a:pt x="122047" y="1355978"/>
                </a:lnTo>
                <a:lnTo>
                  <a:pt x="110362" y="1333500"/>
                </a:lnTo>
                <a:lnTo>
                  <a:pt x="110500" y="1333500"/>
                </a:lnTo>
                <a:lnTo>
                  <a:pt x="99948" y="1310513"/>
                </a:lnTo>
                <a:close/>
              </a:path>
              <a:path w="1511300" h="2265679">
                <a:moveTo>
                  <a:pt x="110500" y="1333500"/>
                </a:moveTo>
                <a:lnTo>
                  <a:pt x="110362" y="1333500"/>
                </a:lnTo>
                <a:lnTo>
                  <a:pt x="110616" y="1333753"/>
                </a:lnTo>
                <a:lnTo>
                  <a:pt x="110500" y="1333500"/>
                </a:lnTo>
                <a:close/>
              </a:path>
              <a:path w="1511300" h="2265679">
                <a:moveTo>
                  <a:pt x="140207" y="1389126"/>
                </a:moveTo>
                <a:lnTo>
                  <a:pt x="129159" y="1395476"/>
                </a:lnTo>
                <a:lnTo>
                  <a:pt x="138810" y="1411985"/>
                </a:lnTo>
                <a:lnTo>
                  <a:pt x="150240" y="1430020"/>
                </a:lnTo>
                <a:lnTo>
                  <a:pt x="156463" y="1438909"/>
                </a:lnTo>
                <a:lnTo>
                  <a:pt x="166878" y="1431670"/>
                </a:lnTo>
                <a:lnTo>
                  <a:pt x="160956" y="1423034"/>
                </a:lnTo>
                <a:lnTo>
                  <a:pt x="149687" y="1405508"/>
                </a:lnTo>
                <a:lnTo>
                  <a:pt x="140207" y="1389126"/>
                </a:lnTo>
                <a:close/>
              </a:path>
              <a:path w="1511300" h="2265679">
                <a:moveTo>
                  <a:pt x="160781" y="1422781"/>
                </a:moveTo>
                <a:lnTo>
                  <a:pt x="160909" y="1423034"/>
                </a:lnTo>
                <a:lnTo>
                  <a:pt x="160781" y="1422781"/>
                </a:lnTo>
                <a:close/>
              </a:path>
              <a:path w="1511300" h="2265679">
                <a:moveTo>
                  <a:pt x="149659" y="1405382"/>
                </a:moveTo>
                <a:close/>
              </a:path>
              <a:path w="1511300" h="2265679">
                <a:moveTo>
                  <a:pt x="189356" y="1461896"/>
                </a:moveTo>
                <a:lnTo>
                  <a:pt x="179450" y="1469770"/>
                </a:lnTo>
                <a:lnTo>
                  <a:pt x="190245" y="1483233"/>
                </a:lnTo>
                <a:lnTo>
                  <a:pt x="205486" y="1501013"/>
                </a:lnTo>
                <a:lnTo>
                  <a:pt x="212598" y="1508759"/>
                </a:lnTo>
                <a:lnTo>
                  <a:pt x="221995" y="1500251"/>
                </a:lnTo>
                <a:lnTo>
                  <a:pt x="215000" y="1492631"/>
                </a:lnTo>
                <a:lnTo>
                  <a:pt x="200133" y="1475232"/>
                </a:lnTo>
                <a:lnTo>
                  <a:pt x="200049" y="1475104"/>
                </a:lnTo>
                <a:lnTo>
                  <a:pt x="189356" y="1461896"/>
                </a:lnTo>
                <a:close/>
              </a:path>
              <a:path w="1511300" h="2265679">
                <a:moveTo>
                  <a:pt x="214902" y="1492503"/>
                </a:moveTo>
                <a:lnTo>
                  <a:pt x="215011" y="1492631"/>
                </a:lnTo>
                <a:lnTo>
                  <a:pt x="214902" y="1492503"/>
                </a:lnTo>
                <a:close/>
              </a:path>
              <a:path w="1511300" h="2265679">
                <a:moveTo>
                  <a:pt x="200049" y="1475104"/>
                </a:moveTo>
                <a:lnTo>
                  <a:pt x="200151" y="1475232"/>
                </a:lnTo>
                <a:lnTo>
                  <a:pt x="200049" y="1475104"/>
                </a:lnTo>
                <a:close/>
              </a:path>
              <a:path w="1511300" h="2265679">
                <a:moveTo>
                  <a:pt x="247904" y="1527809"/>
                </a:moveTo>
                <a:lnTo>
                  <a:pt x="239013" y="1536700"/>
                </a:lnTo>
                <a:lnTo>
                  <a:pt x="255777" y="1553464"/>
                </a:lnTo>
                <a:lnTo>
                  <a:pt x="274065" y="1570989"/>
                </a:lnTo>
                <a:lnTo>
                  <a:pt x="275589" y="1572387"/>
                </a:lnTo>
                <a:lnTo>
                  <a:pt x="284225" y="1562989"/>
                </a:lnTo>
                <a:lnTo>
                  <a:pt x="282840" y="1561719"/>
                </a:lnTo>
                <a:lnTo>
                  <a:pt x="264674" y="1544446"/>
                </a:lnTo>
                <a:lnTo>
                  <a:pt x="247904" y="1527809"/>
                </a:lnTo>
                <a:close/>
              </a:path>
              <a:path w="1511300" h="2265679">
                <a:moveTo>
                  <a:pt x="282701" y="1561591"/>
                </a:moveTo>
                <a:lnTo>
                  <a:pt x="282829" y="1561719"/>
                </a:lnTo>
                <a:lnTo>
                  <a:pt x="282701" y="1561591"/>
                </a:lnTo>
                <a:close/>
              </a:path>
              <a:path w="1511300" h="2265679">
                <a:moveTo>
                  <a:pt x="264540" y="1544320"/>
                </a:moveTo>
                <a:lnTo>
                  <a:pt x="264668" y="1544446"/>
                </a:lnTo>
                <a:lnTo>
                  <a:pt x="264540" y="1544320"/>
                </a:lnTo>
                <a:close/>
              </a:path>
              <a:path w="1511300" h="2265679">
                <a:moveTo>
                  <a:pt x="312419" y="1588262"/>
                </a:moveTo>
                <a:lnTo>
                  <a:pt x="304164" y="1597787"/>
                </a:lnTo>
                <a:lnTo>
                  <a:pt x="312800" y="1605407"/>
                </a:lnTo>
                <a:lnTo>
                  <a:pt x="333120" y="1622552"/>
                </a:lnTo>
                <a:lnTo>
                  <a:pt x="343154" y="1630679"/>
                </a:lnTo>
                <a:lnTo>
                  <a:pt x="351155" y="1620773"/>
                </a:lnTo>
                <a:lnTo>
                  <a:pt x="341403" y="1612772"/>
                </a:lnTo>
                <a:lnTo>
                  <a:pt x="341249" y="1612772"/>
                </a:lnTo>
                <a:lnTo>
                  <a:pt x="321056" y="1595754"/>
                </a:lnTo>
                <a:lnTo>
                  <a:pt x="312419" y="1588262"/>
                </a:lnTo>
                <a:close/>
              </a:path>
              <a:path w="1511300" h="2265679">
                <a:moveTo>
                  <a:pt x="341249" y="1612645"/>
                </a:moveTo>
                <a:lnTo>
                  <a:pt x="341403" y="1612772"/>
                </a:lnTo>
                <a:lnTo>
                  <a:pt x="341249" y="1612645"/>
                </a:lnTo>
                <a:close/>
              </a:path>
              <a:path w="1511300" h="2265679">
                <a:moveTo>
                  <a:pt x="380873" y="1644522"/>
                </a:moveTo>
                <a:lnTo>
                  <a:pt x="372999" y="1654428"/>
                </a:lnTo>
                <a:lnTo>
                  <a:pt x="375665" y="1656588"/>
                </a:lnTo>
                <a:lnTo>
                  <a:pt x="413765" y="1685035"/>
                </a:lnTo>
                <a:lnTo>
                  <a:pt x="421386" y="1674876"/>
                </a:lnTo>
                <a:lnTo>
                  <a:pt x="383582" y="1646554"/>
                </a:lnTo>
                <a:lnTo>
                  <a:pt x="380873" y="1644522"/>
                </a:lnTo>
                <a:close/>
              </a:path>
              <a:path w="1511300" h="2265679">
                <a:moveTo>
                  <a:pt x="383413" y="1646427"/>
                </a:moveTo>
                <a:lnTo>
                  <a:pt x="383582" y="1646554"/>
                </a:lnTo>
                <a:lnTo>
                  <a:pt x="383413" y="1646427"/>
                </a:lnTo>
                <a:close/>
              </a:path>
              <a:path w="1511300" h="2265679">
                <a:moveTo>
                  <a:pt x="452119" y="1696973"/>
                </a:moveTo>
                <a:lnTo>
                  <a:pt x="444881" y="1707388"/>
                </a:lnTo>
                <a:lnTo>
                  <a:pt x="467106" y="1723135"/>
                </a:lnTo>
                <a:lnTo>
                  <a:pt x="486790" y="1736344"/>
                </a:lnTo>
                <a:lnTo>
                  <a:pt x="493775" y="1725802"/>
                </a:lnTo>
                <a:lnTo>
                  <a:pt x="474218" y="1712721"/>
                </a:lnTo>
                <a:lnTo>
                  <a:pt x="452119" y="1696973"/>
                </a:lnTo>
                <a:close/>
              </a:path>
              <a:path w="1511300" h="2265679">
                <a:moveTo>
                  <a:pt x="525399" y="1747012"/>
                </a:moveTo>
                <a:lnTo>
                  <a:pt x="518540" y="1757679"/>
                </a:lnTo>
                <a:lnTo>
                  <a:pt x="561213" y="1785112"/>
                </a:lnTo>
                <a:lnTo>
                  <a:pt x="568070" y="1774444"/>
                </a:lnTo>
                <a:lnTo>
                  <a:pt x="525399" y="1747012"/>
                </a:lnTo>
                <a:close/>
              </a:path>
              <a:path w="1511300" h="2265679">
                <a:moveTo>
                  <a:pt x="600329" y="1794509"/>
                </a:moveTo>
                <a:lnTo>
                  <a:pt x="593725" y="1805304"/>
                </a:lnTo>
                <a:lnTo>
                  <a:pt x="616712" y="1819528"/>
                </a:lnTo>
                <a:lnTo>
                  <a:pt x="637286" y="1831720"/>
                </a:lnTo>
                <a:lnTo>
                  <a:pt x="643763" y="1820798"/>
                </a:lnTo>
                <a:lnTo>
                  <a:pt x="623188" y="1808607"/>
                </a:lnTo>
                <a:lnTo>
                  <a:pt x="600329" y="1794509"/>
                </a:lnTo>
                <a:close/>
              </a:path>
              <a:path w="1511300" h="2265679">
                <a:moveTo>
                  <a:pt x="676401" y="1840102"/>
                </a:moveTo>
                <a:lnTo>
                  <a:pt x="670051" y="1851152"/>
                </a:lnTo>
                <a:lnTo>
                  <a:pt x="714120" y="1876425"/>
                </a:lnTo>
                <a:lnTo>
                  <a:pt x="720470" y="1865376"/>
                </a:lnTo>
                <a:lnTo>
                  <a:pt x="676401" y="1840102"/>
                </a:lnTo>
                <a:close/>
              </a:path>
              <a:path w="1511300" h="2265679">
                <a:moveTo>
                  <a:pt x="753618" y="1884045"/>
                </a:moveTo>
                <a:lnTo>
                  <a:pt x="747394" y="1895094"/>
                </a:lnTo>
                <a:lnTo>
                  <a:pt x="774826" y="1910333"/>
                </a:lnTo>
                <a:lnTo>
                  <a:pt x="791971" y="1919604"/>
                </a:lnTo>
                <a:lnTo>
                  <a:pt x="798068" y="1908428"/>
                </a:lnTo>
                <a:lnTo>
                  <a:pt x="781157" y="1899284"/>
                </a:lnTo>
                <a:lnTo>
                  <a:pt x="753618" y="1884045"/>
                </a:lnTo>
                <a:close/>
              </a:path>
              <a:path w="1511300" h="2265679">
                <a:moveTo>
                  <a:pt x="780923" y="1899158"/>
                </a:moveTo>
                <a:lnTo>
                  <a:pt x="781157" y="1899284"/>
                </a:lnTo>
                <a:lnTo>
                  <a:pt x="780923" y="1899158"/>
                </a:lnTo>
                <a:close/>
              </a:path>
              <a:path w="1511300" h="2265679">
                <a:moveTo>
                  <a:pt x="831595" y="1926589"/>
                </a:moveTo>
                <a:lnTo>
                  <a:pt x="825500" y="1937765"/>
                </a:lnTo>
                <a:lnTo>
                  <a:pt x="828294" y="1939289"/>
                </a:lnTo>
                <a:lnTo>
                  <a:pt x="870584" y="1961514"/>
                </a:lnTo>
                <a:lnTo>
                  <a:pt x="876426" y="1950212"/>
                </a:lnTo>
                <a:lnTo>
                  <a:pt x="834503" y="1928114"/>
                </a:lnTo>
                <a:lnTo>
                  <a:pt x="831595" y="1926589"/>
                </a:lnTo>
                <a:close/>
              </a:path>
              <a:path w="1511300" h="2265679">
                <a:moveTo>
                  <a:pt x="834263" y="1927987"/>
                </a:moveTo>
                <a:lnTo>
                  <a:pt x="834503" y="1928114"/>
                </a:lnTo>
                <a:lnTo>
                  <a:pt x="834263" y="1927987"/>
                </a:lnTo>
                <a:close/>
              </a:path>
              <a:path w="1511300" h="2265679">
                <a:moveTo>
                  <a:pt x="910208" y="1967738"/>
                </a:moveTo>
                <a:lnTo>
                  <a:pt x="904494" y="1979040"/>
                </a:lnTo>
                <a:lnTo>
                  <a:pt x="935101" y="1994789"/>
                </a:lnTo>
                <a:lnTo>
                  <a:pt x="949706" y="2002154"/>
                </a:lnTo>
                <a:lnTo>
                  <a:pt x="955420" y="1990852"/>
                </a:lnTo>
                <a:lnTo>
                  <a:pt x="940815" y="1983485"/>
                </a:lnTo>
                <a:lnTo>
                  <a:pt x="910208" y="1967738"/>
                </a:lnTo>
                <a:close/>
              </a:path>
              <a:path w="1511300" h="2265679">
                <a:moveTo>
                  <a:pt x="989457" y="2007996"/>
                </a:moveTo>
                <a:lnTo>
                  <a:pt x="983742" y="2019300"/>
                </a:lnTo>
                <a:lnTo>
                  <a:pt x="987679" y="2021204"/>
                </a:lnTo>
                <a:lnTo>
                  <a:pt x="1029334" y="2041778"/>
                </a:lnTo>
                <a:lnTo>
                  <a:pt x="1034923" y="2030348"/>
                </a:lnTo>
                <a:lnTo>
                  <a:pt x="993267" y="2009902"/>
                </a:lnTo>
                <a:lnTo>
                  <a:pt x="989457" y="2007996"/>
                </a:lnTo>
                <a:close/>
              </a:path>
              <a:path w="1511300" h="2265679">
                <a:moveTo>
                  <a:pt x="1069213" y="2047113"/>
                </a:moveTo>
                <a:lnTo>
                  <a:pt x="1063625" y="2058542"/>
                </a:lnTo>
                <a:lnTo>
                  <a:pt x="1090295" y="2071623"/>
                </a:lnTo>
                <a:lnTo>
                  <a:pt x="1109345" y="2080767"/>
                </a:lnTo>
                <a:lnTo>
                  <a:pt x="1114806" y="2069210"/>
                </a:lnTo>
                <a:lnTo>
                  <a:pt x="1095883" y="2060194"/>
                </a:lnTo>
                <a:lnTo>
                  <a:pt x="1069213" y="2047113"/>
                </a:lnTo>
                <a:close/>
              </a:path>
              <a:path w="1511300" h="2265679">
                <a:moveTo>
                  <a:pt x="1149223" y="2085720"/>
                </a:moveTo>
                <a:lnTo>
                  <a:pt x="1143762" y="2097151"/>
                </a:lnTo>
                <a:lnTo>
                  <a:pt x="1189736" y="2118867"/>
                </a:lnTo>
                <a:lnTo>
                  <a:pt x="1195070" y="2107438"/>
                </a:lnTo>
                <a:lnTo>
                  <a:pt x="1193292" y="2106548"/>
                </a:lnTo>
                <a:lnTo>
                  <a:pt x="1149223" y="2085720"/>
                </a:lnTo>
                <a:close/>
              </a:path>
              <a:path w="1511300" h="2265679">
                <a:moveTo>
                  <a:pt x="1229614" y="2123566"/>
                </a:moveTo>
                <a:lnTo>
                  <a:pt x="1224152" y="2135123"/>
                </a:lnTo>
                <a:lnTo>
                  <a:pt x="1234058" y="2139696"/>
                </a:lnTo>
                <a:lnTo>
                  <a:pt x="1256283" y="2150237"/>
                </a:lnTo>
                <a:lnTo>
                  <a:pt x="1270254" y="2156587"/>
                </a:lnTo>
                <a:lnTo>
                  <a:pt x="1275588" y="2145157"/>
                </a:lnTo>
                <a:lnTo>
                  <a:pt x="1261618" y="2138679"/>
                </a:lnTo>
                <a:lnTo>
                  <a:pt x="1239393" y="2128266"/>
                </a:lnTo>
                <a:lnTo>
                  <a:pt x="1229614" y="2123566"/>
                </a:lnTo>
                <a:close/>
              </a:path>
              <a:path w="1511300" h="2265679">
                <a:moveTo>
                  <a:pt x="1310132" y="2161159"/>
                </a:moveTo>
                <a:lnTo>
                  <a:pt x="1304798" y="2172716"/>
                </a:lnTo>
                <a:lnTo>
                  <a:pt x="1339850" y="2189226"/>
                </a:lnTo>
                <a:lnTo>
                  <a:pt x="1350771" y="2194179"/>
                </a:lnTo>
                <a:lnTo>
                  <a:pt x="1356106" y="2182748"/>
                </a:lnTo>
                <a:lnTo>
                  <a:pt x="1310132" y="2161159"/>
                </a:lnTo>
                <a:close/>
              </a:path>
              <a:path w="1511300" h="2265679">
                <a:moveTo>
                  <a:pt x="1460119" y="2196846"/>
                </a:moveTo>
                <a:lnTo>
                  <a:pt x="1425829" y="2264791"/>
                </a:lnTo>
                <a:lnTo>
                  <a:pt x="1511045" y="2265172"/>
                </a:lnTo>
                <a:lnTo>
                  <a:pt x="1460119" y="2196846"/>
                </a:lnTo>
                <a:close/>
              </a:path>
              <a:path w="1511300" h="2265679">
                <a:moveTo>
                  <a:pt x="1390650" y="2198878"/>
                </a:moveTo>
                <a:lnTo>
                  <a:pt x="1385315" y="2210435"/>
                </a:lnTo>
                <a:lnTo>
                  <a:pt x="1395730" y="2215260"/>
                </a:lnTo>
                <a:lnTo>
                  <a:pt x="1395602" y="2215260"/>
                </a:lnTo>
                <a:lnTo>
                  <a:pt x="1412748" y="2223389"/>
                </a:lnTo>
                <a:lnTo>
                  <a:pt x="1412620" y="2223389"/>
                </a:lnTo>
                <a:lnTo>
                  <a:pt x="1429004" y="2231135"/>
                </a:lnTo>
                <a:lnTo>
                  <a:pt x="1428877" y="2231135"/>
                </a:lnTo>
                <a:lnTo>
                  <a:pt x="1431036" y="2232152"/>
                </a:lnTo>
                <a:lnTo>
                  <a:pt x="1436624" y="2220722"/>
                </a:lnTo>
                <a:lnTo>
                  <a:pt x="1434464" y="2219706"/>
                </a:lnTo>
                <a:lnTo>
                  <a:pt x="1418208" y="2211832"/>
                </a:lnTo>
                <a:lnTo>
                  <a:pt x="1390650" y="2198878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3" name="object 23"/>
          <p:cNvSpPr txBox="1"/>
          <p:nvPr/>
        </p:nvSpPr>
        <p:spPr>
          <a:xfrm>
            <a:off x="1811940" y="1941385"/>
            <a:ext cx="955834" cy="17168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dirty="0">
                <a:latin typeface="Calibri"/>
                <a:cs typeface="Calibri"/>
              </a:rPr>
              <a:t>1. </a:t>
            </a:r>
            <a:r>
              <a:rPr sz="1050" spc="-8" dirty="0">
                <a:latin typeface="Calibri"/>
                <a:cs typeface="Calibri"/>
              </a:rPr>
              <a:t>Pengajuan</a:t>
            </a:r>
            <a:r>
              <a:rPr sz="1050" spc="-38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OSS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06512" y="2218848"/>
            <a:ext cx="1686401" cy="17168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dirty="0">
                <a:latin typeface="Calibri"/>
                <a:cs typeface="Calibri"/>
              </a:rPr>
              <a:t>4. </a:t>
            </a:r>
            <a:r>
              <a:rPr sz="1050" spc="-4" dirty="0">
                <a:latin typeface="Calibri"/>
                <a:cs typeface="Calibri"/>
              </a:rPr>
              <a:t>NIB, </a:t>
            </a:r>
            <a:r>
              <a:rPr sz="1050" spc="-11" dirty="0">
                <a:latin typeface="Calibri"/>
                <a:cs typeface="Calibri"/>
              </a:rPr>
              <a:t>IU, </a:t>
            </a:r>
            <a:r>
              <a:rPr sz="1050" spc="-4" dirty="0">
                <a:latin typeface="Calibri"/>
                <a:cs typeface="Calibri"/>
              </a:rPr>
              <a:t>Notifikasi</a:t>
            </a:r>
            <a:r>
              <a:rPr sz="1050" spc="-41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Komitmen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974622" y="1859471"/>
            <a:ext cx="1115854" cy="17168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dirty="0">
                <a:latin typeface="Calibri"/>
                <a:cs typeface="Calibri"/>
              </a:rPr>
              <a:t>2. </a:t>
            </a:r>
            <a:r>
              <a:rPr sz="1050" spc="-8" dirty="0">
                <a:latin typeface="Calibri"/>
                <a:cs typeface="Calibri"/>
              </a:rPr>
              <a:t>Validasi Data</a:t>
            </a:r>
            <a:r>
              <a:rPr sz="1050" spc="188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OSS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3901" y="2054923"/>
            <a:ext cx="539591" cy="17168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spc="-8" dirty="0">
                <a:latin typeface="Calibri"/>
                <a:cs typeface="Calibri"/>
              </a:rPr>
              <a:t>Pemohon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05209" y="2197131"/>
            <a:ext cx="1062038" cy="17168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dirty="0">
                <a:latin typeface="Calibri"/>
                <a:cs typeface="Calibri"/>
              </a:rPr>
              <a:t>3. </a:t>
            </a:r>
            <a:r>
              <a:rPr sz="1050" spc="-4" dirty="0">
                <a:latin typeface="Calibri"/>
                <a:cs typeface="Calibri"/>
              </a:rPr>
              <a:t>Hasil </a:t>
            </a:r>
            <a:r>
              <a:rPr sz="1050" spc="-8" dirty="0">
                <a:latin typeface="Calibri"/>
                <a:cs typeface="Calibri"/>
              </a:rPr>
              <a:t>Validasi</a:t>
            </a:r>
            <a:r>
              <a:rPr sz="1050" spc="-34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K/L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685341" y="1914144"/>
            <a:ext cx="883920" cy="656429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050" spc="-8" dirty="0">
                <a:latin typeface="Calibri"/>
                <a:cs typeface="Calibri"/>
              </a:rPr>
              <a:t>Dukcapil </a:t>
            </a:r>
            <a:r>
              <a:rPr sz="1050" dirty="0">
                <a:latin typeface="Calibri"/>
                <a:cs typeface="Calibri"/>
              </a:rPr>
              <a:t>– </a:t>
            </a:r>
            <a:r>
              <a:rPr sz="1050" spc="-4" dirty="0">
                <a:latin typeface="Calibri"/>
                <a:cs typeface="Calibri"/>
              </a:rPr>
              <a:t>NIK  DJP </a:t>
            </a:r>
            <a:r>
              <a:rPr sz="1050" dirty="0">
                <a:latin typeface="Calibri"/>
                <a:cs typeface="Calibri"/>
              </a:rPr>
              <a:t>– NPWP  AHU – </a:t>
            </a:r>
            <a:r>
              <a:rPr sz="1050" spc="-8" dirty="0">
                <a:latin typeface="Calibri"/>
                <a:cs typeface="Calibri"/>
              </a:rPr>
              <a:t>Akta PT  </a:t>
            </a:r>
            <a:r>
              <a:rPr sz="1050" spc="-11" dirty="0">
                <a:latin typeface="Calibri"/>
                <a:cs typeface="Calibri"/>
              </a:rPr>
              <a:t>ATR-BPN </a:t>
            </a:r>
            <a:r>
              <a:rPr sz="1050" dirty="0">
                <a:latin typeface="Calibri"/>
                <a:cs typeface="Calibri"/>
              </a:rPr>
              <a:t>-</a:t>
            </a:r>
            <a:r>
              <a:rPr sz="1050" spc="-83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RDTR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031582" y="2746630"/>
            <a:ext cx="83417" cy="9877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0" name="object 30"/>
          <p:cNvSpPr/>
          <p:nvPr/>
        </p:nvSpPr>
        <p:spPr>
          <a:xfrm>
            <a:off x="5163313" y="2774919"/>
            <a:ext cx="496823" cy="18602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1" name="object 31"/>
          <p:cNvSpPr/>
          <p:nvPr/>
        </p:nvSpPr>
        <p:spPr>
          <a:xfrm>
            <a:off x="5690330" y="2889599"/>
            <a:ext cx="739632" cy="24307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2" name="object 32"/>
          <p:cNvSpPr/>
          <p:nvPr/>
        </p:nvSpPr>
        <p:spPr>
          <a:xfrm>
            <a:off x="5045374" y="3262980"/>
            <a:ext cx="78695" cy="9515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3" name="object 33"/>
          <p:cNvSpPr/>
          <p:nvPr/>
        </p:nvSpPr>
        <p:spPr>
          <a:xfrm>
            <a:off x="5172456" y="3287553"/>
            <a:ext cx="379766" cy="16259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4" name="object 34"/>
          <p:cNvSpPr/>
          <p:nvPr/>
        </p:nvSpPr>
        <p:spPr>
          <a:xfrm>
            <a:off x="5592222" y="3379375"/>
            <a:ext cx="689340" cy="23164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5" name="object 35"/>
          <p:cNvSpPr/>
          <p:nvPr/>
        </p:nvSpPr>
        <p:spPr>
          <a:xfrm>
            <a:off x="4250246" y="3221355"/>
            <a:ext cx="57150" cy="614839"/>
          </a:xfrm>
          <a:custGeom>
            <a:avLst/>
            <a:gdLst/>
            <a:ahLst/>
            <a:cxnLst/>
            <a:rect l="l" t="t" r="r" b="b"/>
            <a:pathLst>
              <a:path w="76200" h="819785">
                <a:moveTo>
                  <a:pt x="31750" y="743458"/>
                </a:moveTo>
                <a:lnTo>
                  <a:pt x="0" y="743458"/>
                </a:lnTo>
                <a:lnTo>
                  <a:pt x="38100" y="819658"/>
                </a:lnTo>
                <a:lnTo>
                  <a:pt x="69850" y="756158"/>
                </a:lnTo>
                <a:lnTo>
                  <a:pt x="31750" y="756158"/>
                </a:lnTo>
                <a:lnTo>
                  <a:pt x="31750" y="743458"/>
                </a:lnTo>
                <a:close/>
              </a:path>
              <a:path w="76200" h="819785">
                <a:moveTo>
                  <a:pt x="44450" y="0"/>
                </a:moveTo>
                <a:lnTo>
                  <a:pt x="31750" y="0"/>
                </a:lnTo>
                <a:lnTo>
                  <a:pt x="31750" y="756158"/>
                </a:lnTo>
                <a:lnTo>
                  <a:pt x="44450" y="756158"/>
                </a:lnTo>
                <a:lnTo>
                  <a:pt x="44450" y="0"/>
                </a:lnTo>
                <a:close/>
              </a:path>
              <a:path w="76200" h="819785">
                <a:moveTo>
                  <a:pt x="76200" y="743458"/>
                </a:moveTo>
                <a:lnTo>
                  <a:pt x="44450" y="743458"/>
                </a:lnTo>
                <a:lnTo>
                  <a:pt x="44450" y="756158"/>
                </a:lnTo>
                <a:lnTo>
                  <a:pt x="69850" y="756158"/>
                </a:lnTo>
                <a:lnTo>
                  <a:pt x="76200" y="74345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6" name="object 36"/>
          <p:cNvSpPr/>
          <p:nvPr/>
        </p:nvSpPr>
        <p:spPr>
          <a:xfrm>
            <a:off x="3954875" y="3161157"/>
            <a:ext cx="57150" cy="675323"/>
          </a:xfrm>
          <a:custGeom>
            <a:avLst/>
            <a:gdLst/>
            <a:ahLst/>
            <a:cxnLst/>
            <a:rect l="l" t="t" r="r" b="b"/>
            <a:pathLst>
              <a:path w="76200" h="900429">
                <a:moveTo>
                  <a:pt x="44450" y="63500"/>
                </a:moveTo>
                <a:lnTo>
                  <a:pt x="31750" y="63500"/>
                </a:lnTo>
                <a:lnTo>
                  <a:pt x="31750" y="899922"/>
                </a:lnTo>
                <a:lnTo>
                  <a:pt x="44450" y="899922"/>
                </a:lnTo>
                <a:lnTo>
                  <a:pt x="44450" y="63500"/>
                </a:lnTo>
                <a:close/>
              </a:path>
              <a:path w="76200" h="900429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900429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7" name="object 37"/>
          <p:cNvSpPr txBox="1"/>
          <p:nvPr/>
        </p:nvSpPr>
        <p:spPr>
          <a:xfrm>
            <a:off x="3815144" y="2932081"/>
            <a:ext cx="769620" cy="17168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spc="-11" dirty="0">
                <a:latin typeface="Calibri"/>
                <a:cs typeface="Calibri"/>
              </a:rPr>
              <a:t>Webform</a:t>
            </a:r>
            <a:r>
              <a:rPr sz="1050" spc="-68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OSS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788973" y="2916365"/>
            <a:ext cx="1249204" cy="3332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spc="-4" dirty="0">
                <a:latin typeface="Calibri"/>
                <a:cs typeface="Calibri"/>
              </a:rPr>
              <a:t>KemenPUPR </a:t>
            </a:r>
            <a:r>
              <a:rPr sz="1050" dirty="0">
                <a:latin typeface="Calibri"/>
                <a:cs typeface="Calibri"/>
              </a:rPr>
              <a:t>–</a:t>
            </a:r>
            <a:r>
              <a:rPr sz="1050" spc="-49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IMB,SLF</a:t>
            </a:r>
            <a:endParaRPr sz="1050">
              <a:latin typeface="Calibri"/>
              <a:cs typeface="Calibri"/>
            </a:endParaRPr>
          </a:p>
          <a:p>
            <a:pPr marL="9525"/>
            <a:r>
              <a:rPr sz="1050" spc="-11" dirty="0">
                <a:latin typeface="Calibri"/>
                <a:cs typeface="Calibri"/>
              </a:rPr>
              <a:t>ATR-BPN </a:t>
            </a:r>
            <a:r>
              <a:rPr sz="1050" dirty="0">
                <a:latin typeface="Calibri"/>
                <a:cs typeface="Calibri"/>
              </a:rPr>
              <a:t>-</a:t>
            </a:r>
            <a:r>
              <a:rPr sz="1050" spc="-30" dirty="0">
                <a:latin typeface="Calibri"/>
                <a:cs typeface="Calibri"/>
              </a:rPr>
              <a:t> </a:t>
            </a:r>
            <a:r>
              <a:rPr sz="1050" spc="-8" dirty="0">
                <a:latin typeface="Calibri"/>
                <a:cs typeface="Calibri"/>
              </a:rPr>
              <a:t>Pertek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788973" y="3236405"/>
            <a:ext cx="1214438" cy="656429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050" spc="-26" dirty="0">
                <a:latin typeface="Calibri"/>
                <a:cs typeface="Calibri"/>
              </a:rPr>
              <a:t>INSW,</a:t>
            </a:r>
            <a:r>
              <a:rPr sz="1050" spc="-3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BC</a:t>
            </a:r>
            <a:endParaRPr sz="1050">
              <a:latin typeface="Calibri"/>
              <a:cs typeface="Calibri"/>
            </a:endParaRPr>
          </a:p>
          <a:p>
            <a:pPr marL="9525" marR="3810"/>
            <a:r>
              <a:rPr sz="1050" spc="-4" dirty="0">
                <a:latin typeface="Calibri"/>
                <a:cs typeface="Calibri"/>
              </a:rPr>
              <a:t>Kemendag </a:t>
            </a:r>
            <a:r>
              <a:rPr sz="1050" dirty="0">
                <a:latin typeface="Calibri"/>
                <a:cs typeface="Calibri"/>
              </a:rPr>
              <a:t>– </a:t>
            </a:r>
            <a:r>
              <a:rPr sz="1050" spc="-4" dirty="0">
                <a:latin typeface="Calibri"/>
                <a:cs typeface="Calibri"/>
              </a:rPr>
              <a:t>API,</a:t>
            </a:r>
            <a:r>
              <a:rPr sz="1050" spc="-49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SIPO  </a:t>
            </a:r>
            <a:r>
              <a:rPr sz="1050" spc="-8" dirty="0">
                <a:latin typeface="Calibri"/>
                <a:cs typeface="Calibri"/>
              </a:rPr>
              <a:t>Kemenkes</a:t>
            </a:r>
            <a:endParaRPr sz="1050">
              <a:latin typeface="Calibri"/>
              <a:cs typeface="Calibri"/>
            </a:endParaRPr>
          </a:p>
          <a:p>
            <a:pPr marL="9525"/>
            <a:r>
              <a:rPr sz="1050" spc="-4" dirty="0">
                <a:latin typeface="Calibri"/>
                <a:cs typeface="Calibri"/>
              </a:rPr>
              <a:t>BPOM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303966" y="3461766"/>
            <a:ext cx="713899" cy="494847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 algn="just">
              <a:spcBef>
                <a:spcPts val="79"/>
              </a:spcBef>
            </a:pPr>
            <a:r>
              <a:rPr sz="1050" dirty="0">
                <a:latin typeface="Calibri"/>
                <a:cs typeface="Calibri"/>
              </a:rPr>
              <a:t>7.</a:t>
            </a:r>
            <a:r>
              <a:rPr sz="1050" spc="-68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Komitmen  </a:t>
            </a:r>
            <a:r>
              <a:rPr sz="1050" spc="-19" dirty="0">
                <a:latin typeface="Calibri"/>
                <a:cs typeface="Calibri"/>
              </a:rPr>
              <a:t>K</a:t>
            </a:r>
            <a:r>
              <a:rPr sz="1050" spc="-11" dirty="0">
                <a:latin typeface="Calibri"/>
                <a:cs typeface="Calibri"/>
              </a:rPr>
              <a:t>e</a:t>
            </a:r>
            <a:r>
              <a:rPr sz="1050" spc="-8" dirty="0">
                <a:latin typeface="Calibri"/>
                <a:cs typeface="Calibri"/>
              </a:rPr>
              <a:t>w</a:t>
            </a:r>
            <a:r>
              <a:rPr sz="1050" dirty="0">
                <a:latin typeface="Calibri"/>
                <a:cs typeface="Calibri"/>
              </a:rPr>
              <a:t>e</a:t>
            </a:r>
            <a:r>
              <a:rPr sz="1050" spc="-8" dirty="0">
                <a:latin typeface="Calibri"/>
                <a:cs typeface="Calibri"/>
              </a:rPr>
              <a:t>n</a:t>
            </a:r>
            <a:r>
              <a:rPr sz="1050" dirty="0">
                <a:latin typeface="Calibri"/>
                <a:cs typeface="Calibri"/>
              </a:rPr>
              <a:t>a</a:t>
            </a:r>
            <a:r>
              <a:rPr sz="1050" spc="-8" dirty="0">
                <a:latin typeface="Calibri"/>
                <a:cs typeface="Calibri"/>
              </a:rPr>
              <a:t>n</a:t>
            </a:r>
            <a:r>
              <a:rPr sz="1050" spc="-19" dirty="0">
                <a:latin typeface="Calibri"/>
                <a:cs typeface="Calibri"/>
              </a:rPr>
              <a:t>g</a:t>
            </a:r>
            <a:r>
              <a:rPr sz="1050" dirty="0">
                <a:latin typeface="Calibri"/>
                <a:cs typeface="Calibri"/>
              </a:rPr>
              <a:t>an  </a:t>
            </a:r>
            <a:r>
              <a:rPr sz="1050" spc="-8" dirty="0">
                <a:latin typeface="Calibri"/>
                <a:cs typeface="Calibri"/>
              </a:rPr>
              <a:t>Daerah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240691" y="3324606"/>
            <a:ext cx="668179" cy="494847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050" dirty="0">
                <a:latin typeface="Calibri"/>
                <a:cs typeface="Calibri"/>
              </a:rPr>
              <a:t>8. </a:t>
            </a:r>
            <a:r>
              <a:rPr sz="1050" spc="-4" dirty="0">
                <a:latin typeface="Calibri"/>
                <a:cs typeface="Calibri"/>
              </a:rPr>
              <a:t>Hasil  </a:t>
            </a:r>
            <a:r>
              <a:rPr sz="1050" spc="-23" dirty="0">
                <a:latin typeface="Calibri"/>
                <a:cs typeface="Calibri"/>
              </a:rPr>
              <a:t>P</a:t>
            </a:r>
            <a:r>
              <a:rPr sz="1050" dirty="0">
                <a:latin typeface="Calibri"/>
                <a:cs typeface="Calibri"/>
              </a:rPr>
              <a:t>e</a:t>
            </a:r>
            <a:r>
              <a:rPr sz="1050" spc="-8" dirty="0">
                <a:latin typeface="Calibri"/>
                <a:cs typeface="Calibri"/>
              </a:rPr>
              <a:t>m</a:t>
            </a:r>
            <a:r>
              <a:rPr sz="1050" dirty="0">
                <a:latin typeface="Calibri"/>
                <a:cs typeface="Calibri"/>
              </a:rPr>
              <a:t>e</a:t>
            </a:r>
            <a:r>
              <a:rPr sz="1050" spc="-8" dirty="0">
                <a:latin typeface="Calibri"/>
                <a:cs typeface="Calibri"/>
              </a:rPr>
              <a:t>nuh</a:t>
            </a:r>
            <a:r>
              <a:rPr sz="1050" dirty="0">
                <a:latin typeface="Calibri"/>
                <a:cs typeface="Calibri"/>
              </a:rPr>
              <a:t>an  </a:t>
            </a:r>
            <a:r>
              <a:rPr sz="1050" spc="-4" dirty="0">
                <a:latin typeface="Calibri"/>
                <a:cs typeface="Calibri"/>
              </a:rPr>
              <a:t>Komitmen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171671" y="3164587"/>
            <a:ext cx="1263491" cy="3332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050" spc="-8" dirty="0">
                <a:latin typeface="Calibri"/>
                <a:cs typeface="Calibri"/>
              </a:rPr>
              <a:t>Kunjungan </a:t>
            </a:r>
            <a:r>
              <a:rPr sz="1050" spc="-4" dirty="0">
                <a:latin typeface="Calibri"/>
                <a:cs typeface="Calibri"/>
              </a:rPr>
              <a:t>Fisik  </a:t>
            </a:r>
            <a:r>
              <a:rPr sz="1050" spc="-8" dirty="0">
                <a:latin typeface="Calibri"/>
                <a:cs typeface="Calibri"/>
              </a:rPr>
              <a:t>Pemenuhan</a:t>
            </a:r>
            <a:r>
              <a:rPr sz="1050" spc="-23" dirty="0">
                <a:latin typeface="Calibri"/>
                <a:cs typeface="Calibri"/>
              </a:rPr>
              <a:t> </a:t>
            </a:r>
            <a:r>
              <a:rPr sz="1050" spc="-4" dirty="0">
                <a:latin typeface="Calibri"/>
                <a:cs typeface="Calibri"/>
              </a:rPr>
              <a:t>Komitmen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498569" y="4135660"/>
            <a:ext cx="2119789" cy="95859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26795" marR="272415">
              <a:spcBef>
                <a:spcPts val="75"/>
              </a:spcBef>
            </a:pPr>
            <a:r>
              <a:rPr sz="1050" dirty="0">
                <a:latin typeface="Calibri"/>
                <a:cs typeface="Calibri"/>
              </a:rPr>
              <a:t>5</a:t>
            </a:r>
            <a:r>
              <a:rPr sz="1050" spc="-4" dirty="0">
                <a:latin typeface="Calibri"/>
                <a:cs typeface="Calibri"/>
              </a:rPr>
              <a:t>a</a:t>
            </a:r>
            <a:r>
              <a:rPr sz="1050" dirty="0">
                <a:latin typeface="Calibri"/>
                <a:cs typeface="Calibri"/>
              </a:rPr>
              <a:t>.</a:t>
            </a:r>
            <a:r>
              <a:rPr sz="1050" spc="-23" dirty="0">
                <a:latin typeface="Calibri"/>
                <a:cs typeface="Calibri"/>
              </a:rPr>
              <a:t>P</a:t>
            </a:r>
            <a:r>
              <a:rPr sz="1050" dirty="0">
                <a:latin typeface="Calibri"/>
                <a:cs typeface="Calibri"/>
              </a:rPr>
              <a:t>e</a:t>
            </a:r>
            <a:r>
              <a:rPr sz="1050" spc="-8" dirty="0">
                <a:latin typeface="Calibri"/>
                <a:cs typeface="Calibri"/>
              </a:rPr>
              <a:t>m</a:t>
            </a:r>
            <a:r>
              <a:rPr sz="1050" dirty="0">
                <a:latin typeface="Calibri"/>
                <a:cs typeface="Calibri"/>
              </a:rPr>
              <a:t>e</a:t>
            </a:r>
            <a:r>
              <a:rPr sz="1050" spc="-8" dirty="0">
                <a:latin typeface="Calibri"/>
                <a:cs typeface="Calibri"/>
              </a:rPr>
              <a:t>nuh</a:t>
            </a:r>
            <a:r>
              <a:rPr sz="1050" dirty="0">
                <a:latin typeface="Calibri"/>
                <a:cs typeface="Calibri"/>
              </a:rPr>
              <a:t>an  </a:t>
            </a:r>
            <a:r>
              <a:rPr sz="1050" spc="-4" dirty="0">
                <a:latin typeface="Calibri"/>
                <a:cs typeface="Calibri"/>
              </a:rPr>
              <a:t>Komitmen</a:t>
            </a:r>
            <a:endParaRPr sz="1050">
              <a:latin typeface="Calibri"/>
              <a:cs typeface="Calibri"/>
            </a:endParaRPr>
          </a:p>
          <a:p>
            <a:pPr marL="9525">
              <a:spcBef>
                <a:spcPts val="454"/>
              </a:spcBef>
            </a:pPr>
            <a:r>
              <a:rPr sz="1050" spc="-8" dirty="0">
                <a:latin typeface="Calibri"/>
                <a:cs typeface="Calibri"/>
              </a:rPr>
              <a:t>Pemohon</a:t>
            </a:r>
            <a:endParaRPr sz="1050">
              <a:latin typeface="Calibri"/>
              <a:cs typeface="Calibri"/>
            </a:endParaRPr>
          </a:p>
          <a:p>
            <a:pPr marL="1003935" marR="3810">
              <a:spcBef>
                <a:spcPts val="630"/>
              </a:spcBef>
            </a:pPr>
            <a:r>
              <a:rPr sz="1050" spc="-4" dirty="0">
                <a:latin typeface="Calibri"/>
                <a:cs typeface="Calibri"/>
              </a:rPr>
              <a:t>8a.Hasil </a:t>
            </a:r>
            <a:r>
              <a:rPr sz="1050" spc="-8" dirty="0">
                <a:latin typeface="Calibri"/>
                <a:cs typeface="Calibri"/>
              </a:rPr>
              <a:t>Pemenuhan  </a:t>
            </a:r>
            <a:r>
              <a:rPr sz="1050" spc="-4" dirty="0">
                <a:latin typeface="Calibri"/>
                <a:cs typeface="Calibri"/>
              </a:rPr>
              <a:t>Komitmen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862291" y="1548384"/>
            <a:ext cx="328613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b="1" spc="-4" dirty="0">
                <a:latin typeface="Calibri"/>
                <a:cs typeface="Calibri"/>
              </a:rPr>
              <a:t>OSS</a:t>
            </a:r>
            <a:endParaRPr sz="15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2727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066800"/>
          </a:xfrm>
        </p:spPr>
        <p:txBody>
          <a:bodyPr>
            <a:normAutofit/>
          </a:bodyPr>
          <a:lstStyle/>
          <a:p>
            <a:r>
              <a:rPr lang="id-ID" sz="3200" dirty="0" smtClean="0"/>
              <a:t>SIM SATPOL PP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325112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en-US" sz="4800" dirty="0" err="1"/>
              <a:t>Aplikasi</a:t>
            </a:r>
            <a:r>
              <a:rPr lang="en-US" sz="4800" dirty="0"/>
              <a:t> </a:t>
            </a:r>
            <a:r>
              <a:rPr lang="en-US" sz="4800" dirty="0" err="1"/>
              <a:t>sistem</a:t>
            </a:r>
            <a:r>
              <a:rPr lang="en-US" sz="4800" dirty="0"/>
              <a:t> </a:t>
            </a:r>
            <a:r>
              <a:rPr lang="en-US" sz="4800" dirty="0" err="1"/>
              <a:t>informasi</a:t>
            </a:r>
            <a:r>
              <a:rPr lang="en-US" sz="4800" dirty="0"/>
              <a:t> </a:t>
            </a:r>
            <a:r>
              <a:rPr lang="en-US" sz="4800" dirty="0" err="1"/>
              <a:t>pelaporan</a:t>
            </a:r>
            <a:r>
              <a:rPr lang="en-US" sz="4800" dirty="0"/>
              <a:t> </a:t>
            </a:r>
            <a:r>
              <a:rPr lang="en-US" sz="4800" dirty="0" err="1"/>
              <a:t>digunakan</a:t>
            </a:r>
            <a:r>
              <a:rPr lang="en-US" sz="4800" dirty="0"/>
              <a:t> </a:t>
            </a:r>
            <a:r>
              <a:rPr lang="en-US" sz="4800" dirty="0" err="1"/>
              <a:t>sebagai</a:t>
            </a:r>
            <a:r>
              <a:rPr lang="en-US" sz="4800" dirty="0"/>
              <a:t> </a:t>
            </a:r>
            <a:r>
              <a:rPr lang="en-US" sz="4800" dirty="0" err="1"/>
              <a:t>pengumpulan</a:t>
            </a:r>
            <a:r>
              <a:rPr lang="en-US" sz="4800" dirty="0"/>
              <a:t>, </a:t>
            </a:r>
            <a:r>
              <a:rPr lang="en-US" sz="4800" dirty="0" err="1"/>
              <a:t>pengolahan</a:t>
            </a:r>
            <a:r>
              <a:rPr lang="en-US" sz="4800" dirty="0"/>
              <a:t>, </a:t>
            </a:r>
            <a:r>
              <a:rPr lang="en-US" sz="4800" dirty="0" err="1"/>
              <a:t>penyimpanan</a:t>
            </a:r>
            <a:r>
              <a:rPr lang="en-US" sz="4800" dirty="0"/>
              <a:t>, </a:t>
            </a:r>
            <a:r>
              <a:rPr lang="en-US" sz="4800" dirty="0" err="1"/>
              <a:t>penyebaran</a:t>
            </a:r>
            <a:r>
              <a:rPr lang="en-US" sz="4800" dirty="0"/>
              <a:t> </a:t>
            </a:r>
            <a:r>
              <a:rPr lang="en-US" sz="4800" dirty="0" err="1"/>
              <a:t>informasi</a:t>
            </a:r>
            <a:r>
              <a:rPr lang="en-US" sz="4800" dirty="0"/>
              <a:t> </a:t>
            </a:r>
            <a:r>
              <a:rPr lang="en-US" sz="4800" dirty="0" err="1"/>
              <a:t>terkait</a:t>
            </a:r>
            <a:r>
              <a:rPr lang="en-US" sz="4800" dirty="0"/>
              <a:t> </a:t>
            </a:r>
            <a:r>
              <a:rPr lang="en-US" sz="4800" dirty="0" err="1"/>
              <a:t>Penegakan</a:t>
            </a:r>
            <a:r>
              <a:rPr lang="en-US" sz="4800" dirty="0"/>
              <a:t> </a:t>
            </a:r>
            <a:r>
              <a:rPr lang="en-US" sz="4800" dirty="0" err="1"/>
              <a:t>Perda</a:t>
            </a:r>
            <a:r>
              <a:rPr lang="en-US" sz="4800" dirty="0"/>
              <a:t> </a:t>
            </a:r>
            <a:r>
              <a:rPr lang="en-US" sz="4800" dirty="0" err="1"/>
              <a:t>dan</a:t>
            </a:r>
            <a:r>
              <a:rPr lang="en-US" sz="4800" dirty="0"/>
              <a:t>/</a:t>
            </a:r>
            <a:r>
              <a:rPr lang="en-US" sz="4800" dirty="0" err="1"/>
              <a:t>atau</a:t>
            </a:r>
            <a:r>
              <a:rPr lang="en-US" sz="4800" dirty="0"/>
              <a:t> </a:t>
            </a:r>
            <a:r>
              <a:rPr lang="en-US" sz="4800" dirty="0" err="1"/>
              <a:t>Perkada</a:t>
            </a:r>
            <a:r>
              <a:rPr lang="en-US" sz="4800" dirty="0"/>
              <a:t>, </a:t>
            </a:r>
            <a:r>
              <a:rPr lang="en-US" sz="4800" dirty="0" err="1"/>
              <a:t>ketenteraman</a:t>
            </a:r>
            <a:r>
              <a:rPr lang="en-US" sz="4800" dirty="0"/>
              <a:t> </a:t>
            </a:r>
            <a:r>
              <a:rPr lang="en-US" sz="4800" dirty="0" err="1"/>
              <a:t>dan</a:t>
            </a:r>
            <a:r>
              <a:rPr lang="en-US" sz="4800" dirty="0"/>
              <a:t> </a:t>
            </a:r>
            <a:r>
              <a:rPr lang="en-US" sz="4800" dirty="0" err="1"/>
              <a:t>ketertiban</a:t>
            </a:r>
            <a:r>
              <a:rPr lang="en-US" sz="4800" dirty="0"/>
              <a:t> </a:t>
            </a:r>
            <a:r>
              <a:rPr lang="en-US" sz="4800" dirty="0" err="1"/>
              <a:t>umum</a:t>
            </a:r>
            <a:r>
              <a:rPr lang="en-US" sz="4800" dirty="0"/>
              <a:t> </a:t>
            </a:r>
            <a:r>
              <a:rPr lang="en-US" sz="4800" dirty="0" err="1"/>
              <a:t>serta</a:t>
            </a:r>
            <a:r>
              <a:rPr lang="en-US" sz="4800" dirty="0"/>
              <a:t> </a:t>
            </a:r>
            <a:r>
              <a:rPr lang="en-US" sz="4800" dirty="0" err="1"/>
              <a:t>perlindungan</a:t>
            </a:r>
            <a:r>
              <a:rPr lang="en-US" sz="4800" dirty="0"/>
              <a:t> </a:t>
            </a:r>
            <a:r>
              <a:rPr lang="en-US" sz="4800" dirty="0" err="1"/>
              <a:t>masyarakat</a:t>
            </a:r>
            <a:r>
              <a:rPr lang="en-US" sz="4800" dirty="0"/>
              <a:t> </a:t>
            </a:r>
            <a:r>
              <a:rPr lang="en-US" sz="4800" dirty="0" err="1"/>
              <a:t>serta</a:t>
            </a:r>
            <a:r>
              <a:rPr lang="en-US" sz="4800" dirty="0"/>
              <a:t> </a:t>
            </a:r>
            <a:r>
              <a:rPr lang="en-US" sz="4800" dirty="0" err="1"/>
              <a:t>sebagai</a:t>
            </a:r>
            <a:r>
              <a:rPr lang="en-US" sz="4800" dirty="0"/>
              <a:t> </a:t>
            </a:r>
            <a:r>
              <a:rPr lang="en-US" sz="4800" dirty="0" err="1"/>
              <a:t>pemanfaatan</a:t>
            </a:r>
            <a:r>
              <a:rPr lang="en-US" sz="4800" dirty="0"/>
              <a:t> </a:t>
            </a:r>
            <a:r>
              <a:rPr lang="en-US" sz="4800" dirty="0" err="1"/>
              <a:t>teknologi</a:t>
            </a:r>
            <a:r>
              <a:rPr lang="en-US" sz="4800" dirty="0"/>
              <a:t> </a:t>
            </a:r>
            <a:r>
              <a:rPr lang="en-US" sz="4800" dirty="0" err="1"/>
              <a:t>informasi</a:t>
            </a:r>
            <a:r>
              <a:rPr lang="en-US" sz="4800" dirty="0"/>
              <a:t> </a:t>
            </a:r>
            <a:r>
              <a:rPr lang="en-US" sz="4800" dirty="0" err="1"/>
              <a:t>dan</a:t>
            </a:r>
            <a:r>
              <a:rPr lang="en-US" sz="4800" dirty="0"/>
              <a:t> </a:t>
            </a:r>
            <a:r>
              <a:rPr lang="en-US" sz="4800" dirty="0" err="1"/>
              <a:t>komunikasi</a:t>
            </a:r>
            <a:r>
              <a:rPr lang="en-US" sz="4800" dirty="0"/>
              <a:t>.</a:t>
            </a:r>
            <a:endParaRPr lang="id-ID" sz="4800" dirty="0"/>
          </a:p>
          <a:p>
            <a:pPr algn="just"/>
            <a:r>
              <a:rPr lang="en-US" sz="4800" dirty="0" err="1"/>
              <a:t>Sistem</a:t>
            </a:r>
            <a:r>
              <a:rPr lang="en-US" sz="4800" dirty="0"/>
              <a:t> </a:t>
            </a:r>
            <a:r>
              <a:rPr lang="en-US" sz="4800" dirty="0" err="1"/>
              <a:t>ini</a:t>
            </a:r>
            <a:r>
              <a:rPr lang="en-US" sz="4800" dirty="0"/>
              <a:t> </a:t>
            </a:r>
            <a:r>
              <a:rPr lang="en-US" sz="4800" dirty="0" err="1"/>
              <a:t>akan</a:t>
            </a:r>
            <a:r>
              <a:rPr lang="en-US" sz="4800" dirty="0"/>
              <a:t> </a:t>
            </a:r>
            <a:r>
              <a:rPr lang="en-US" sz="4800" dirty="0" err="1"/>
              <a:t>digunakan</a:t>
            </a:r>
            <a:r>
              <a:rPr lang="en-US" sz="4800" dirty="0"/>
              <a:t> </a:t>
            </a:r>
            <a:r>
              <a:rPr lang="en-US" sz="4800" dirty="0" err="1"/>
              <a:t>oleh</a:t>
            </a:r>
            <a:r>
              <a:rPr lang="en-US" sz="4800" dirty="0"/>
              <a:t> </a:t>
            </a:r>
            <a:r>
              <a:rPr lang="en-US" sz="4800" dirty="0" err="1"/>
              <a:t>pihak</a:t>
            </a:r>
            <a:r>
              <a:rPr lang="en-US" sz="4800" dirty="0"/>
              <a:t> </a:t>
            </a:r>
            <a:r>
              <a:rPr lang="en-US" sz="4800" i="1" dirty="0" err="1"/>
              <a:t>eksternal</a:t>
            </a:r>
            <a:r>
              <a:rPr lang="en-US" sz="4800" dirty="0"/>
              <a:t> (</a:t>
            </a:r>
            <a:r>
              <a:rPr lang="en-US" sz="4800" dirty="0" err="1"/>
              <a:t>Kementerian</a:t>
            </a:r>
            <a:r>
              <a:rPr lang="en-US" sz="4800" dirty="0"/>
              <a:t>/</a:t>
            </a:r>
            <a:r>
              <a:rPr lang="en-US" sz="4800" dirty="0" err="1"/>
              <a:t>Lembaga</a:t>
            </a:r>
            <a:r>
              <a:rPr lang="en-US" sz="4800" dirty="0"/>
              <a:t> </a:t>
            </a:r>
            <a:r>
              <a:rPr lang="en-US" sz="4800" dirty="0" err="1"/>
              <a:t>dan</a:t>
            </a:r>
            <a:r>
              <a:rPr lang="en-US" sz="4800" dirty="0"/>
              <a:t> </a:t>
            </a:r>
            <a:r>
              <a:rPr lang="en-US" sz="4800" dirty="0" err="1"/>
              <a:t>Pemerintah</a:t>
            </a:r>
            <a:r>
              <a:rPr lang="en-US" sz="4800" dirty="0"/>
              <a:t> Daerah </a:t>
            </a:r>
            <a:r>
              <a:rPr lang="en-US" sz="4800" dirty="0" err="1"/>
              <a:t>Provinsi</a:t>
            </a:r>
            <a:r>
              <a:rPr lang="en-US" sz="4800" dirty="0"/>
              <a:t>, </a:t>
            </a:r>
            <a:r>
              <a:rPr lang="en-US" sz="4800" dirty="0" err="1"/>
              <a:t>Kabupaten</a:t>
            </a:r>
            <a:r>
              <a:rPr lang="en-US" sz="4800" dirty="0"/>
              <a:t>/Kota), </a:t>
            </a:r>
            <a:r>
              <a:rPr lang="en-US" sz="4800" dirty="0" err="1"/>
              <a:t>dan</a:t>
            </a:r>
            <a:r>
              <a:rPr lang="en-US" sz="4800" dirty="0"/>
              <a:t> </a:t>
            </a:r>
            <a:r>
              <a:rPr lang="en-US" sz="4800" dirty="0" err="1"/>
              <a:t>dibangun</a:t>
            </a:r>
            <a:r>
              <a:rPr lang="en-US" sz="4800" dirty="0"/>
              <a:t> </a:t>
            </a:r>
            <a:r>
              <a:rPr lang="en-US" sz="4800" dirty="0" err="1"/>
              <a:t>dengan</a:t>
            </a:r>
            <a:r>
              <a:rPr lang="en-US" sz="4800" dirty="0"/>
              <a:t> database </a:t>
            </a:r>
            <a:r>
              <a:rPr lang="en-US" sz="4800" dirty="0" err="1"/>
              <a:t>terpusat</a:t>
            </a:r>
            <a:r>
              <a:rPr lang="en-US" sz="4800" dirty="0"/>
              <a:t> </a:t>
            </a:r>
            <a:r>
              <a:rPr lang="en-US" sz="4800" dirty="0" err="1"/>
              <a:t>secara</a:t>
            </a:r>
            <a:r>
              <a:rPr lang="en-US" sz="4800" dirty="0"/>
              <a:t> </a:t>
            </a:r>
            <a:r>
              <a:rPr lang="en-US" sz="4800" i="1" dirty="0"/>
              <a:t>real time,</a:t>
            </a:r>
            <a:r>
              <a:rPr lang="en-US" sz="4800" dirty="0"/>
              <a:t> </a:t>
            </a:r>
            <a:r>
              <a:rPr lang="en-US" sz="4800" dirty="0" err="1"/>
              <a:t>sehingga</a:t>
            </a:r>
            <a:r>
              <a:rPr lang="en-US" sz="4800" dirty="0"/>
              <a:t> </a:t>
            </a:r>
            <a:r>
              <a:rPr lang="en-US" sz="4800" dirty="0" err="1"/>
              <a:t>akan</a:t>
            </a:r>
            <a:r>
              <a:rPr lang="en-US" sz="4800" dirty="0"/>
              <a:t> </a:t>
            </a:r>
            <a:r>
              <a:rPr lang="en-US" sz="4800" dirty="0" err="1"/>
              <a:t>terciptanya</a:t>
            </a:r>
            <a:r>
              <a:rPr lang="en-US" sz="4800" dirty="0"/>
              <a:t> 1 (</a:t>
            </a:r>
            <a:r>
              <a:rPr lang="en-US" sz="4800" dirty="0" err="1"/>
              <a:t>satu</a:t>
            </a:r>
            <a:r>
              <a:rPr lang="en-US" sz="4800" dirty="0"/>
              <a:t>) data yang </a:t>
            </a:r>
            <a:r>
              <a:rPr lang="en-US" sz="4800" dirty="0" err="1"/>
              <a:t>akurat</a:t>
            </a:r>
            <a:r>
              <a:rPr lang="en-US" sz="4800" dirty="0"/>
              <a:t> </a:t>
            </a:r>
            <a:r>
              <a:rPr lang="en-US" sz="4800" dirty="0" err="1"/>
              <a:t>dan</a:t>
            </a:r>
            <a:r>
              <a:rPr lang="en-US" sz="4800" dirty="0"/>
              <a:t> </a:t>
            </a:r>
            <a:r>
              <a:rPr lang="en-US" sz="4800" dirty="0" err="1"/>
              <a:t>dapat</a:t>
            </a:r>
            <a:r>
              <a:rPr lang="en-US" sz="4800" dirty="0"/>
              <a:t> </a:t>
            </a:r>
            <a:r>
              <a:rPr lang="en-US" sz="4800" dirty="0" err="1"/>
              <a:t>mengurangi</a:t>
            </a:r>
            <a:r>
              <a:rPr lang="en-US" sz="4800" dirty="0"/>
              <a:t> </a:t>
            </a:r>
            <a:r>
              <a:rPr lang="en-US" sz="4800" dirty="0" err="1"/>
              <a:t>resiko</a:t>
            </a:r>
            <a:r>
              <a:rPr lang="en-US" sz="4800" dirty="0"/>
              <a:t> </a:t>
            </a:r>
            <a:r>
              <a:rPr lang="en-US" sz="4800" i="1" dirty="0" err="1"/>
              <a:t>redundansi</a:t>
            </a:r>
            <a:r>
              <a:rPr lang="en-US" sz="4800" i="1" dirty="0"/>
              <a:t> </a:t>
            </a:r>
            <a:r>
              <a:rPr lang="en-US" sz="4800" dirty="0"/>
              <a:t>data </a:t>
            </a:r>
            <a:r>
              <a:rPr lang="en-US" sz="4800" dirty="0" err="1"/>
              <a:t>serta</a:t>
            </a:r>
            <a:r>
              <a:rPr lang="en-US" sz="4800" dirty="0"/>
              <a:t> </a:t>
            </a:r>
            <a:r>
              <a:rPr lang="en-US" sz="4800" dirty="0" err="1"/>
              <a:t>resiko</a:t>
            </a:r>
            <a:r>
              <a:rPr lang="en-US" sz="4800" dirty="0"/>
              <a:t> </a:t>
            </a:r>
            <a:r>
              <a:rPr lang="en-US" sz="4800" dirty="0" err="1"/>
              <a:t>terlambatnya</a:t>
            </a:r>
            <a:r>
              <a:rPr lang="en-US" sz="4800" dirty="0"/>
              <a:t> </a:t>
            </a:r>
            <a:r>
              <a:rPr lang="en-US" sz="4800" dirty="0" err="1"/>
              <a:t>penyebaran</a:t>
            </a:r>
            <a:r>
              <a:rPr lang="en-US" sz="4800" dirty="0"/>
              <a:t> </a:t>
            </a:r>
            <a:r>
              <a:rPr lang="en-US" sz="4800" dirty="0" err="1"/>
              <a:t>informasi</a:t>
            </a:r>
            <a:r>
              <a:rPr lang="en-US" sz="4800" dirty="0"/>
              <a:t> </a:t>
            </a:r>
            <a:r>
              <a:rPr lang="en-US" sz="4800" dirty="0" err="1"/>
              <a:t>pelaporan</a:t>
            </a:r>
            <a:r>
              <a:rPr lang="en-US" sz="4800" dirty="0"/>
              <a:t>.</a:t>
            </a:r>
            <a:endParaRPr lang="id-ID" sz="4800" dirty="0"/>
          </a:p>
          <a:p>
            <a:pPr algn="just"/>
            <a:r>
              <a:rPr lang="en-US" sz="4800" dirty="0" err="1"/>
              <a:t>Laporan</a:t>
            </a:r>
            <a:r>
              <a:rPr lang="en-US" sz="4800" dirty="0"/>
              <a:t>–</a:t>
            </a:r>
            <a:r>
              <a:rPr lang="en-US" sz="4800" dirty="0" err="1"/>
              <a:t>laporan</a:t>
            </a:r>
            <a:r>
              <a:rPr lang="en-US" sz="4800" dirty="0"/>
              <a:t> yang </a:t>
            </a:r>
            <a:r>
              <a:rPr lang="en-US" sz="4800" dirty="0" err="1"/>
              <a:t>harus</a:t>
            </a:r>
            <a:r>
              <a:rPr lang="en-US" sz="4800" dirty="0"/>
              <a:t> </a:t>
            </a:r>
            <a:r>
              <a:rPr lang="en-US" sz="4800" dirty="0" err="1"/>
              <a:t>ada</a:t>
            </a:r>
            <a:r>
              <a:rPr lang="en-US" sz="4800" dirty="0"/>
              <a:t> </a:t>
            </a:r>
            <a:r>
              <a:rPr lang="en-US" sz="4800" dirty="0" err="1"/>
              <a:t>dalam</a:t>
            </a:r>
            <a:r>
              <a:rPr lang="en-US" sz="4800" dirty="0"/>
              <a:t> </a:t>
            </a:r>
            <a:r>
              <a:rPr lang="en-US" sz="4800" dirty="0" err="1"/>
              <a:t>aplikasi</a:t>
            </a:r>
            <a:r>
              <a:rPr lang="en-US" sz="4800" dirty="0"/>
              <a:t> </a:t>
            </a:r>
            <a:r>
              <a:rPr lang="en-US" sz="4800" dirty="0" err="1"/>
              <a:t>adalah</a:t>
            </a:r>
            <a:r>
              <a:rPr lang="en-US" sz="4800" dirty="0"/>
              <a:t> :</a:t>
            </a:r>
            <a:endParaRPr lang="id-ID" sz="4800" dirty="0"/>
          </a:p>
          <a:p>
            <a:pPr lvl="1" algn="just"/>
            <a:r>
              <a:rPr lang="en-US" sz="4800" dirty="0"/>
              <a:t>Data </a:t>
            </a:r>
            <a:r>
              <a:rPr lang="en-US" sz="4800" dirty="0" err="1"/>
              <a:t>Kelembagaan</a:t>
            </a:r>
            <a:endParaRPr lang="id-ID" sz="4800" dirty="0"/>
          </a:p>
          <a:p>
            <a:pPr lvl="1" algn="just"/>
            <a:r>
              <a:rPr lang="en-US" sz="4800" dirty="0"/>
              <a:t>Data </a:t>
            </a:r>
            <a:r>
              <a:rPr lang="en-US" sz="4800" dirty="0" err="1"/>
              <a:t>Kepegawaian</a:t>
            </a:r>
            <a:r>
              <a:rPr lang="en-US" sz="4800" dirty="0"/>
              <a:t> :</a:t>
            </a:r>
            <a:endParaRPr lang="id-ID" sz="4800" dirty="0"/>
          </a:p>
          <a:p>
            <a:pPr lvl="0" algn="just"/>
            <a:r>
              <a:rPr lang="en-US" sz="4800" dirty="0" err="1"/>
              <a:t>Rekapitulasi</a:t>
            </a:r>
            <a:r>
              <a:rPr lang="en-US" sz="4800" dirty="0"/>
              <a:t> PNS </a:t>
            </a:r>
            <a:r>
              <a:rPr lang="en-US" sz="4800" dirty="0" err="1"/>
              <a:t>Satuan</a:t>
            </a:r>
            <a:r>
              <a:rPr lang="en-US" sz="4800" dirty="0"/>
              <a:t> </a:t>
            </a:r>
            <a:r>
              <a:rPr lang="en-US" sz="4800" dirty="0" err="1"/>
              <a:t>Polisi</a:t>
            </a:r>
            <a:r>
              <a:rPr lang="en-US" sz="4800" dirty="0"/>
              <a:t> </a:t>
            </a:r>
            <a:r>
              <a:rPr lang="en-US" sz="4800" dirty="0" err="1"/>
              <a:t>Pamong</a:t>
            </a:r>
            <a:r>
              <a:rPr lang="en-US" sz="4800" dirty="0"/>
              <a:t> </a:t>
            </a:r>
            <a:r>
              <a:rPr lang="en-US" sz="4800" dirty="0" err="1"/>
              <a:t>Praja</a:t>
            </a:r>
            <a:r>
              <a:rPr lang="en-US" sz="4800" dirty="0"/>
              <a:t>.</a:t>
            </a:r>
            <a:endParaRPr lang="id-ID" sz="4800" dirty="0"/>
          </a:p>
          <a:p>
            <a:pPr lvl="0" algn="just"/>
            <a:r>
              <a:rPr lang="en-US" sz="4800" dirty="0" err="1"/>
              <a:t>Rekapitulasi</a:t>
            </a:r>
            <a:r>
              <a:rPr lang="en-US" sz="4800" dirty="0"/>
              <a:t> </a:t>
            </a:r>
            <a:r>
              <a:rPr lang="en-US" sz="4800" dirty="0" err="1"/>
              <a:t>Pegawai</a:t>
            </a:r>
            <a:r>
              <a:rPr lang="en-US" sz="4800" dirty="0"/>
              <a:t> Pol PP, </a:t>
            </a:r>
            <a:r>
              <a:rPr lang="en-US" sz="4800" dirty="0" err="1"/>
              <a:t>Linmas</a:t>
            </a:r>
            <a:r>
              <a:rPr lang="en-US" sz="4800" dirty="0"/>
              <a:t>, </a:t>
            </a:r>
            <a:r>
              <a:rPr lang="en-US" sz="4800" dirty="0" err="1"/>
              <a:t>dan</a:t>
            </a:r>
            <a:r>
              <a:rPr lang="en-US" sz="4800" dirty="0"/>
              <a:t> </a:t>
            </a:r>
            <a:r>
              <a:rPr lang="en-US" sz="4800" dirty="0" err="1"/>
              <a:t>Damkar</a:t>
            </a:r>
            <a:r>
              <a:rPr lang="en-US" sz="4800" dirty="0"/>
              <a:t> non PNS.</a:t>
            </a:r>
            <a:endParaRPr lang="id-ID" sz="4800" dirty="0"/>
          </a:p>
          <a:p>
            <a:pPr lvl="0" algn="just"/>
            <a:r>
              <a:rPr lang="en-US" sz="4800" dirty="0" err="1"/>
              <a:t>Rekapitulasi</a:t>
            </a:r>
            <a:r>
              <a:rPr lang="en-US" sz="4800" dirty="0"/>
              <a:t> </a:t>
            </a:r>
            <a:r>
              <a:rPr lang="en-US" sz="4800" dirty="0" err="1"/>
              <a:t>Rincian</a:t>
            </a:r>
            <a:r>
              <a:rPr lang="en-US" sz="4800" dirty="0"/>
              <a:t> PNS </a:t>
            </a:r>
            <a:r>
              <a:rPr lang="en-US" sz="4800" dirty="0" err="1"/>
              <a:t>Satuan</a:t>
            </a:r>
            <a:r>
              <a:rPr lang="en-US" sz="4800" dirty="0"/>
              <a:t> </a:t>
            </a:r>
            <a:r>
              <a:rPr lang="en-US" sz="4800" dirty="0" err="1"/>
              <a:t>Polisi</a:t>
            </a:r>
            <a:r>
              <a:rPr lang="en-US" sz="4800" dirty="0"/>
              <a:t> </a:t>
            </a:r>
            <a:r>
              <a:rPr lang="en-US" sz="4800" dirty="0" err="1"/>
              <a:t>Pamong</a:t>
            </a:r>
            <a:r>
              <a:rPr lang="en-US" sz="4800" dirty="0"/>
              <a:t> </a:t>
            </a:r>
            <a:r>
              <a:rPr lang="en-US" sz="4800" dirty="0" err="1"/>
              <a:t>Praja</a:t>
            </a:r>
            <a:r>
              <a:rPr lang="en-US" sz="4800" dirty="0"/>
              <a:t>.</a:t>
            </a:r>
            <a:endParaRPr lang="id-ID" sz="4800" dirty="0"/>
          </a:p>
          <a:p>
            <a:pPr lvl="1" algn="just"/>
            <a:r>
              <a:rPr lang="en-US" sz="4800" dirty="0"/>
              <a:t>Data </a:t>
            </a:r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Penyelenggaraan</a:t>
            </a:r>
            <a:r>
              <a:rPr lang="en-US" sz="4800" dirty="0"/>
              <a:t> </a:t>
            </a:r>
            <a:r>
              <a:rPr lang="en-US" sz="4800" dirty="0" err="1"/>
              <a:t>Linmas</a:t>
            </a:r>
            <a:r>
              <a:rPr lang="en-US" sz="4800" dirty="0"/>
              <a:t> :</a:t>
            </a:r>
            <a:endParaRPr lang="id-ID" sz="4800" dirty="0"/>
          </a:p>
          <a:p>
            <a:pPr lvl="0" algn="just"/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terkait</a:t>
            </a:r>
            <a:r>
              <a:rPr lang="en-US" sz="4800" dirty="0"/>
              <a:t> </a:t>
            </a:r>
            <a:r>
              <a:rPr lang="en-US" sz="4800" dirty="0" err="1"/>
              <a:t>dengan</a:t>
            </a:r>
            <a:r>
              <a:rPr lang="en-US" sz="4800" dirty="0"/>
              <a:t> </a:t>
            </a:r>
            <a:r>
              <a:rPr lang="en-US" sz="4800" dirty="0" err="1"/>
              <a:t>peristiwa</a:t>
            </a:r>
            <a:r>
              <a:rPr lang="en-US" sz="4800" dirty="0"/>
              <a:t> </a:t>
            </a:r>
            <a:r>
              <a:rPr lang="en-US" sz="4800" dirty="0" err="1"/>
              <a:t>bencana</a:t>
            </a:r>
            <a:r>
              <a:rPr lang="en-US" sz="4800" dirty="0"/>
              <a:t>/</a:t>
            </a:r>
            <a:r>
              <a:rPr lang="en-US" sz="4800" dirty="0" err="1"/>
              <a:t>peristiwa</a:t>
            </a:r>
            <a:r>
              <a:rPr lang="en-US" sz="4800" dirty="0"/>
              <a:t> </a:t>
            </a:r>
            <a:r>
              <a:rPr lang="en-US" sz="4800" dirty="0" err="1"/>
              <a:t>lainnya</a:t>
            </a:r>
            <a:r>
              <a:rPr lang="en-US" sz="4800" dirty="0"/>
              <a:t>.</a:t>
            </a:r>
            <a:endParaRPr lang="id-ID" sz="4800" dirty="0"/>
          </a:p>
          <a:p>
            <a:pPr lvl="0" algn="just"/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terkait</a:t>
            </a:r>
            <a:r>
              <a:rPr lang="en-US" sz="4800" dirty="0"/>
              <a:t> </a:t>
            </a:r>
            <a:r>
              <a:rPr lang="en-US" sz="4800" dirty="0" err="1"/>
              <a:t>dengan</a:t>
            </a:r>
            <a:r>
              <a:rPr lang="en-US" sz="4800" dirty="0"/>
              <a:t> </a:t>
            </a:r>
            <a:r>
              <a:rPr lang="en-US" sz="4800" dirty="0" err="1"/>
              <a:t>tibumtranmas</a:t>
            </a:r>
            <a:r>
              <a:rPr lang="en-US" sz="4800" dirty="0"/>
              <a:t>.</a:t>
            </a:r>
            <a:endParaRPr lang="id-ID" sz="4800" dirty="0"/>
          </a:p>
          <a:p>
            <a:pPr lvl="0" algn="just"/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terkait</a:t>
            </a:r>
            <a:r>
              <a:rPr lang="en-US" sz="4800" dirty="0"/>
              <a:t> </a:t>
            </a:r>
            <a:r>
              <a:rPr lang="en-US" sz="4800" dirty="0" err="1"/>
              <a:t>dengan</a:t>
            </a:r>
            <a:r>
              <a:rPr lang="en-US" sz="4800" dirty="0"/>
              <a:t> </a:t>
            </a:r>
            <a:r>
              <a:rPr lang="en-US" sz="4800" dirty="0" err="1"/>
              <a:t>kegiatan</a:t>
            </a:r>
            <a:r>
              <a:rPr lang="en-US" sz="4800" dirty="0"/>
              <a:t> </a:t>
            </a:r>
            <a:r>
              <a:rPr lang="en-US" sz="4800" dirty="0" err="1"/>
              <a:t>sosial</a:t>
            </a:r>
            <a:r>
              <a:rPr lang="en-US" sz="4800" dirty="0"/>
              <a:t> </a:t>
            </a:r>
            <a:r>
              <a:rPr lang="en-US" sz="4800" dirty="0" err="1"/>
              <a:t>kemasyarakatan</a:t>
            </a:r>
            <a:r>
              <a:rPr lang="en-US" sz="4800" dirty="0"/>
              <a:t>.</a:t>
            </a:r>
            <a:endParaRPr lang="id-ID" sz="4800" dirty="0"/>
          </a:p>
          <a:p>
            <a:pPr lvl="0" algn="just"/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terkait</a:t>
            </a:r>
            <a:r>
              <a:rPr lang="en-US" sz="4800" dirty="0"/>
              <a:t> </a:t>
            </a:r>
            <a:r>
              <a:rPr lang="en-US" sz="4800" dirty="0" err="1"/>
              <a:t>pengamanan</a:t>
            </a:r>
            <a:r>
              <a:rPr lang="en-US" sz="4800" dirty="0"/>
              <a:t> </a:t>
            </a:r>
            <a:r>
              <a:rPr lang="en-US" sz="4800" dirty="0" err="1"/>
              <a:t>Pileg</a:t>
            </a:r>
            <a:r>
              <a:rPr lang="en-US" sz="4800" dirty="0"/>
              <a:t>, </a:t>
            </a:r>
            <a:r>
              <a:rPr lang="en-US" sz="4800" dirty="0" err="1"/>
              <a:t>Pilpres</a:t>
            </a:r>
            <a:r>
              <a:rPr lang="en-US" sz="4800" dirty="0"/>
              <a:t>, </a:t>
            </a:r>
            <a:r>
              <a:rPr lang="en-US" sz="4800" dirty="0" err="1"/>
              <a:t>Pilkada</a:t>
            </a:r>
            <a:r>
              <a:rPr lang="en-US" sz="4800" dirty="0"/>
              <a:t>, </a:t>
            </a:r>
            <a:r>
              <a:rPr lang="en-US" sz="4800" dirty="0" err="1"/>
              <a:t>Pilkades</a:t>
            </a:r>
            <a:r>
              <a:rPr lang="en-US" sz="4800" dirty="0"/>
              <a:t>.</a:t>
            </a:r>
            <a:endParaRPr lang="id-ID" sz="4800" dirty="0"/>
          </a:p>
          <a:p>
            <a:pPr lvl="0" algn="just"/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terkait</a:t>
            </a:r>
            <a:r>
              <a:rPr lang="en-US" sz="4800" dirty="0"/>
              <a:t> </a:t>
            </a:r>
            <a:r>
              <a:rPr lang="en-US" sz="4800" dirty="0" err="1"/>
              <a:t>pertahanan</a:t>
            </a:r>
            <a:r>
              <a:rPr lang="en-US" sz="4800" dirty="0"/>
              <a:t> </a:t>
            </a:r>
            <a:r>
              <a:rPr lang="en-US" sz="4800" dirty="0" err="1"/>
              <a:t>negara</a:t>
            </a:r>
            <a:r>
              <a:rPr lang="en-US" sz="4800" dirty="0"/>
              <a:t>.</a:t>
            </a:r>
            <a:endParaRPr lang="id-ID" sz="4800" dirty="0"/>
          </a:p>
          <a:p>
            <a:pPr lvl="0" algn="just"/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kegiatan</a:t>
            </a:r>
            <a:r>
              <a:rPr lang="en-US" sz="4800" dirty="0"/>
              <a:t> </a:t>
            </a:r>
            <a:r>
              <a:rPr lang="en-US" sz="4800" dirty="0" err="1"/>
              <a:t>lainnya</a:t>
            </a:r>
            <a:r>
              <a:rPr lang="en-US" sz="4800" dirty="0"/>
              <a:t>.</a:t>
            </a:r>
            <a:endParaRPr lang="id-ID" sz="4800" dirty="0"/>
          </a:p>
          <a:p>
            <a:pPr lvl="1" algn="just"/>
            <a:r>
              <a:rPr lang="en-US" sz="4800" dirty="0" err="1"/>
              <a:t>Laporan</a:t>
            </a:r>
            <a:r>
              <a:rPr lang="en-US" sz="4800" dirty="0"/>
              <a:t> </a:t>
            </a:r>
            <a:r>
              <a:rPr lang="en-US" sz="4800" dirty="0" err="1"/>
              <a:t>Penegakan</a:t>
            </a:r>
            <a:r>
              <a:rPr lang="en-US" sz="4800" dirty="0"/>
              <a:t> </a:t>
            </a:r>
            <a:r>
              <a:rPr lang="en-US" sz="4800" dirty="0" err="1"/>
              <a:t>Peraturan</a:t>
            </a:r>
            <a:r>
              <a:rPr lang="en-US" sz="4800" dirty="0"/>
              <a:t> Daerah</a:t>
            </a:r>
            <a:endParaRPr lang="id-ID" sz="4800" dirty="0"/>
          </a:p>
          <a:p>
            <a:pPr lvl="0" algn="just"/>
            <a:r>
              <a:rPr lang="en-US" sz="4800" dirty="0" err="1"/>
              <a:t>Ringkasan</a:t>
            </a:r>
            <a:r>
              <a:rPr lang="en-US" sz="4800" dirty="0"/>
              <a:t> Register </a:t>
            </a:r>
            <a:r>
              <a:rPr lang="en-US" sz="4800" dirty="0" err="1"/>
              <a:t>Perkara</a:t>
            </a:r>
            <a:r>
              <a:rPr lang="en-US" sz="4800" dirty="0"/>
              <a:t> </a:t>
            </a:r>
            <a:r>
              <a:rPr lang="en-US" sz="4800" dirty="0" err="1"/>
              <a:t>Pemerintah</a:t>
            </a:r>
            <a:r>
              <a:rPr lang="en-US" sz="4800" dirty="0"/>
              <a:t> </a:t>
            </a:r>
            <a:r>
              <a:rPr lang="en-US" sz="4800" dirty="0" err="1"/>
              <a:t>Provinsi</a:t>
            </a:r>
            <a:endParaRPr lang="id-ID" sz="4800" dirty="0"/>
          </a:p>
          <a:p>
            <a:pPr lvl="1" algn="just"/>
            <a:r>
              <a:rPr lang="en-US" sz="4800" dirty="0" err="1"/>
              <a:t>Laporan</a:t>
            </a:r>
            <a:r>
              <a:rPr lang="en-US" sz="4800" dirty="0"/>
              <a:t> Data per </a:t>
            </a:r>
            <a:r>
              <a:rPr lang="en-US" sz="4800" dirty="0" err="1"/>
              <a:t>Perangkat</a:t>
            </a:r>
            <a:r>
              <a:rPr lang="en-US" sz="4800" dirty="0"/>
              <a:t> Daerah</a:t>
            </a:r>
            <a:endParaRPr lang="id-ID" sz="4800" dirty="0"/>
          </a:p>
          <a:p>
            <a:pPr lvl="0" algn="just"/>
            <a:r>
              <a:rPr lang="en-US" sz="4800" dirty="0"/>
              <a:t>Data PPNS Per </a:t>
            </a:r>
            <a:r>
              <a:rPr lang="en-US" sz="4800" dirty="0" err="1"/>
              <a:t>Perangkat</a:t>
            </a:r>
            <a:r>
              <a:rPr lang="en-US" sz="4800" dirty="0"/>
              <a:t> Daerah</a:t>
            </a:r>
            <a:endParaRPr lang="id-ID" sz="4800" dirty="0"/>
          </a:p>
          <a:p>
            <a:pPr lvl="0" algn="just"/>
            <a:r>
              <a:rPr lang="en-US" sz="4800" dirty="0" err="1"/>
              <a:t>Rekapitulasi</a:t>
            </a:r>
            <a:r>
              <a:rPr lang="en-US" sz="4800" dirty="0"/>
              <a:t> Data PPNS Per </a:t>
            </a:r>
            <a:r>
              <a:rPr lang="en-US" sz="4800" dirty="0" err="1"/>
              <a:t>Perangkat</a:t>
            </a:r>
            <a:r>
              <a:rPr lang="en-US" sz="4800" dirty="0"/>
              <a:t> Daerah</a:t>
            </a:r>
            <a:endParaRPr lang="id-ID" sz="4800" dirty="0"/>
          </a:p>
          <a:p>
            <a:pPr lvl="0" algn="just"/>
            <a:r>
              <a:rPr lang="en-US" sz="4800" dirty="0" err="1"/>
              <a:t>Rekapitulasi</a:t>
            </a:r>
            <a:r>
              <a:rPr lang="en-US" sz="4800" dirty="0"/>
              <a:t> Data PPNS Per </a:t>
            </a:r>
            <a:r>
              <a:rPr lang="en-US" sz="4800" dirty="0" err="1"/>
              <a:t>Kab</a:t>
            </a:r>
            <a:r>
              <a:rPr lang="en-US" sz="4800" dirty="0"/>
              <a:t> / Kota</a:t>
            </a:r>
            <a:endParaRPr lang="id-ID" sz="4800" dirty="0"/>
          </a:p>
          <a:p>
            <a:pPr lvl="0" algn="just"/>
            <a:r>
              <a:rPr lang="en-US" sz="4800" dirty="0" err="1"/>
              <a:t>Rekapitulasi</a:t>
            </a:r>
            <a:r>
              <a:rPr lang="en-US" sz="4800" dirty="0"/>
              <a:t> Data PPNS Per </a:t>
            </a:r>
            <a:r>
              <a:rPr lang="en-US" sz="4800" dirty="0" err="1"/>
              <a:t>Provinsi</a:t>
            </a:r>
            <a:endParaRPr lang="id-ID" sz="4800" dirty="0"/>
          </a:p>
          <a:p>
            <a:pPr lvl="0" algn="just"/>
            <a:r>
              <a:rPr lang="en-US" sz="4800" dirty="0" err="1"/>
              <a:t>Rekapitulasi</a:t>
            </a:r>
            <a:r>
              <a:rPr lang="en-US" sz="4800" dirty="0"/>
              <a:t> </a:t>
            </a:r>
            <a:r>
              <a:rPr lang="en-US" sz="4800" dirty="0" err="1"/>
              <a:t>Jabatan</a:t>
            </a:r>
            <a:r>
              <a:rPr lang="en-US" sz="4800" dirty="0"/>
              <a:t> </a:t>
            </a:r>
            <a:r>
              <a:rPr lang="en-US" sz="4800" dirty="0" err="1"/>
              <a:t>Fungsional</a:t>
            </a:r>
            <a:r>
              <a:rPr lang="en-US" sz="4800" dirty="0"/>
              <a:t> Pol PP</a:t>
            </a:r>
            <a:endParaRPr lang="id-ID" sz="4800" dirty="0"/>
          </a:p>
          <a:p>
            <a:pPr algn="just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46082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36448"/>
            <a:ext cx="8229600" cy="228256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Dashboard SIM Satpol PP</a:t>
            </a:r>
            <a:endParaRPr lang="id-ID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9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69848"/>
            <a:ext cx="7781925" cy="3367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6" y="4005064"/>
            <a:ext cx="4032448" cy="2335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4946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10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512" y="865721"/>
            <a:ext cx="8229600" cy="4325112"/>
          </a:xfrm>
        </p:spPr>
        <p:txBody>
          <a:bodyPr>
            <a:normAutofit/>
          </a:bodyPr>
          <a:lstStyle/>
          <a:p>
            <a:r>
              <a:rPr lang="id-ID" sz="1800" dirty="0" smtClean="0"/>
              <a:t>TABEL JUMLAH DATA KELEMBAGAAN DAN DATA REGISTER PERKARA PEMERINTAH PROVINSI</a:t>
            </a:r>
            <a:endParaRPr lang="id-ID" sz="18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645795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13" y="4210418"/>
            <a:ext cx="646747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8927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360" y="620688"/>
            <a:ext cx="8435280" cy="1066800"/>
          </a:xfrm>
        </p:spPr>
        <p:txBody>
          <a:bodyPr>
            <a:normAutofit/>
          </a:bodyPr>
          <a:lstStyle/>
          <a:p>
            <a:r>
              <a:rPr lang="id-ID" sz="2800" dirty="0"/>
              <a:t>Halaman Utama Sistem Informasi Jabatan Fungsional Pol PP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9" y="1687488"/>
            <a:ext cx="8388485" cy="4765848"/>
          </a:xfrm>
        </p:spPr>
      </p:pic>
    </p:spTree>
    <p:extLst>
      <p:ext uri="{BB962C8B-B14F-4D97-AF65-F5344CB8AC3E}">
        <p14:creationId xmlns:p14="http://schemas.microsoft.com/office/powerpoint/2010/main" val="301115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383" y="620688"/>
            <a:ext cx="8229600" cy="1066800"/>
          </a:xfrm>
        </p:spPr>
        <p:txBody>
          <a:bodyPr>
            <a:normAutofit/>
          </a:bodyPr>
          <a:lstStyle/>
          <a:p>
            <a:r>
              <a:rPr lang="id-ID" sz="2800" dirty="0"/>
              <a:t>Halaman Manajemen Data Daerah Sistem Informasi Jabatan Fungsional Satpol PP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83" y="1697685"/>
            <a:ext cx="8229600" cy="4539627"/>
          </a:xfrm>
        </p:spPr>
      </p:pic>
    </p:spTree>
    <p:extLst>
      <p:ext uri="{BB962C8B-B14F-4D97-AF65-F5344CB8AC3E}">
        <p14:creationId xmlns:p14="http://schemas.microsoft.com/office/powerpoint/2010/main" val="2415211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66800"/>
          </a:xfrm>
        </p:spPr>
        <p:txBody>
          <a:bodyPr>
            <a:normAutofit/>
          </a:bodyPr>
          <a:lstStyle/>
          <a:p>
            <a:r>
              <a:rPr lang="id-ID" sz="2800" dirty="0"/>
              <a:t>Halaman Semua Data Pegawai Daerah Sistem Informasi Jabatan Fungsional Pol PP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08448"/>
            <a:ext cx="8229600" cy="4312840"/>
          </a:xfrm>
        </p:spPr>
      </p:pic>
    </p:spTree>
    <p:extLst>
      <p:ext uri="{BB962C8B-B14F-4D97-AF65-F5344CB8AC3E}">
        <p14:creationId xmlns:p14="http://schemas.microsoft.com/office/powerpoint/2010/main" val="1488581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0"/>
            <a:ext cx="6462600" cy="1143000"/>
          </a:xfrm>
        </p:spPr>
        <p:txBody>
          <a:bodyPr/>
          <a:lstStyle/>
          <a:p>
            <a:r>
              <a:rPr lang="id-ID" dirty="0" smtClean="0"/>
              <a:t>SIM BENCANA</a:t>
            </a: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5576" y="980728"/>
            <a:ext cx="6774719" cy="49677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id-ID" dirty="0"/>
              <a:t>S</a:t>
            </a:r>
            <a:r>
              <a:rPr lang="en-US" dirty="0" err="1"/>
              <a:t>istem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/>
              <a:t>kebencanaan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mengarah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standarisasi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instrument/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melengkapi</a:t>
            </a:r>
            <a:r>
              <a:rPr lang="en-US" dirty="0"/>
              <a:t> </a:t>
            </a:r>
            <a:r>
              <a:rPr lang="en-US" dirty="0" err="1"/>
              <a:t>implementasi</a:t>
            </a:r>
            <a:r>
              <a:rPr lang="en-US" dirty="0"/>
              <a:t> SPM sub-</a:t>
            </a:r>
            <a:r>
              <a:rPr lang="en-US" dirty="0" err="1"/>
              <a:t>urusan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Kabupaten</a:t>
            </a:r>
            <a:r>
              <a:rPr lang="en-US" dirty="0"/>
              <a:t>/Kota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Provinsi</a:t>
            </a:r>
            <a:r>
              <a:rPr lang="en-US" dirty="0"/>
              <a:t>.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dibangun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dikembangkan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kerangka</a:t>
            </a:r>
            <a:r>
              <a:rPr lang="en-US" dirty="0"/>
              <a:t> </a:t>
            </a:r>
            <a:r>
              <a:rPr lang="en-US" dirty="0" err="1"/>
              <a:t>memfasilitasi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yang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urusan</a:t>
            </a:r>
            <a:r>
              <a:rPr lang="en-US" dirty="0"/>
              <a:t> </a:t>
            </a:r>
            <a:r>
              <a:rPr lang="en-US" dirty="0" err="1"/>
              <a:t>wajib</a:t>
            </a:r>
            <a:r>
              <a:rPr lang="en-US" dirty="0"/>
              <a:t> </a:t>
            </a:r>
            <a:r>
              <a:rPr lang="en-US" dirty="0" err="1"/>
              <a:t>kebencanaan</a:t>
            </a:r>
            <a:r>
              <a:rPr lang="en-US" dirty="0"/>
              <a:t> di </a:t>
            </a:r>
            <a:r>
              <a:rPr lang="en-US" dirty="0" err="1"/>
              <a:t>daerah</a:t>
            </a:r>
            <a:r>
              <a:rPr lang="en-US" dirty="0"/>
              <a:t>, </a:t>
            </a:r>
            <a:r>
              <a:rPr lang="en-US" dirty="0" err="1"/>
              <a:t>sekaligus</a:t>
            </a:r>
            <a:r>
              <a:rPr lang="en-US" dirty="0"/>
              <a:t> </a:t>
            </a:r>
            <a:r>
              <a:rPr lang="en-US" dirty="0" err="1"/>
              <a:t>mengoptimalkan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pembinaan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pengawasan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Kementerian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Negeri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aspek-aspek</a:t>
            </a:r>
            <a:r>
              <a:rPr lang="en-US" dirty="0"/>
              <a:t> </a:t>
            </a:r>
            <a:r>
              <a:rPr lang="en-US" dirty="0" err="1"/>
              <a:t>strategis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penanggulangan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. 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diintegrasikan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en-US" dirty="0"/>
              <a:t>, </a:t>
            </a:r>
            <a:r>
              <a:rPr lang="en-US" dirty="0" err="1"/>
              <a:t>antara</a:t>
            </a:r>
            <a:r>
              <a:rPr lang="en-US" dirty="0"/>
              <a:t> lain data </a:t>
            </a:r>
            <a:r>
              <a:rPr lang="en-US" dirty="0" err="1"/>
              <a:t>risiko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en-US" dirty="0"/>
              <a:t>, </a:t>
            </a:r>
            <a:r>
              <a:rPr lang="en-US" dirty="0" err="1"/>
              <a:t>sarana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prasarana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en-US" dirty="0"/>
              <a:t>,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anggaran</a:t>
            </a:r>
            <a:r>
              <a:rPr lang="en-US" dirty="0"/>
              <a:t>, data </a:t>
            </a:r>
            <a:r>
              <a:rPr lang="en-US" dirty="0" err="1"/>
              <a:t>kependudukan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</a:t>
            </a:r>
            <a:endParaRPr lang="id-ID" dirty="0"/>
          </a:p>
          <a:p>
            <a:pPr algn="just"/>
            <a:r>
              <a:rPr lang="en-US" dirty="0"/>
              <a:t> </a:t>
            </a:r>
            <a:endParaRPr lang="id-ID" dirty="0"/>
          </a:p>
          <a:p>
            <a:pPr algn="just"/>
            <a:r>
              <a:rPr lang="en-US" dirty="0" err="1"/>
              <a:t>Laporan</a:t>
            </a:r>
            <a:r>
              <a:rPr lang="en-US" dirty="0"/>
              <a:t>–</a:t>
            </a:r>
            <a:r>
              <a:rPr lang="en-US" dirty="0" err="1"/>
              <a:t>laporan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id-ID" dirty="0"/>
              <a:t>ini berisi informasi bencana secara umum, informasi detail bencana, histori bencana, perencanaan/anggaran kebencanaan, tipologi SPM </a:t>
            </a:r>
            <a:r>
              <a:rPr lang="en-US" dirty="0"/>
              <a:t>Sub-</a:t>
            </a:r>
            <a:r>
              <a:rPr lang="en-US" dirty="0" err="1"/>
              <a:t>Urusan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id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18695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3"/>
          <p:cNvSpPr txBox="1">
            <a:spLocks noGrp="1"/>
          </p:cNvSpPr>
          <p:nvPr>
            <p:ph type="sldNum" idx="12"/>
          </p:nvPr>
        </p:nvSpPr>
        <p:spPr>
          <a:xfrm>
            <a:off x="8480575" y="5310998"/>
            <a:ext cx="5487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6" name="Google Shape;93;p13">
            <a:extLst>
              <a:ext uri="{FF2B5EF4-FFF2-40B4-BE49-F238E27FC236}">
                <a16:creationId xmlns:a16="http://schemas.microsoft.com/office/drawing/2014/main" id="{94BF9FE3-D82E-2B4A-8C9B-CCEECD31F6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276773"/>
            <a:ext cx="7628100" cy="58992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 smtClean="0"/>
              <a:t>Dashboard</a:t>
            </a:r>
            <a:r>
              <a:rPr lang="id-ID" sz="2800" dirty="0" smtClean="0"/>
              <a:t> SIM Bencana</a:t>
            </a:r>
            <a:endParaRPr sz="28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5E8DF8-E119-A84C-8CAE-B0C97C38AE5C}"/>
              </a:ext>
            </a:extLst>
          </p:cNvPr>
          <p:cNvSpPr/>
          <p:nvPr/>
        </p:nvSpPr>
        <p:spPr>
          <a:xfrm>
            <a:off x="381405" y="980728"/>
            <a:ext cx="720436" cy="6927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5C94CF1-A4E1-C447-8323-25A38544DC5B}"/>
              </a:ext>
            </a:extLst>
          </p:cNvPr>
          <p:cNvSpPr/>
          <p:nvPr/>
        </p:nvSpPr>
        <p:spPr>
          <a:xfrm>
            <a:off x="381405" y="2264335"/>
            <a:ext cx="720436" cy="6927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12E794F-EAC5-EB46-BD6F-E838D223E4F4}"/>
              </a:ext>
            </a:extLst>
          </p:cNvPr>
          <p:cNvSpPr/>
          <p:nvPr/>
        </p:nvSpPr>
        <p:spPr>
          <a:xfrm>
            <a:off x="381405" y="3645024"/>
            <a:ext cx="720436" cy="6927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86CCD3-C99F-1848-A625-70ACF2EFBF05}"/>
              </a:ext>
            </a:extLst>
          </p:cNvPr>
          <p:cNvSpPr txBox="1"/>
          <p:nvPr/>
        </p:nvSpPr>
        <p:spPr>
          <a:xfrm>
            <a:off x="558748" y="1137839"/>
            <a:ext cx="332793" cy="311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F0F8DB-9C53-9443-BC1D-48903EBA2D09}"/>
              </a:ext>
            </a:extLst>
          </p:cNvPr>
          <p:cNvSpPr txBox="1"/>
          <p:nvPr/>
        </p:nvSpPr>
        <p:spPr>
          <a:xfrm>
            <a:off x="596146" y="2436407"/>
            <a:ext cx="332793" cy="311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B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C3230E-4CBF-A64D-B459-E489C4A8D15A}"/>
              </a:ext>
            </a:extLst>
          </p:cNvPr>
          <p:cNvSpPr txBox="1"/>
          <p:nvPr/>
        </p:nvSpPr>
        <p:spPr>
          <a:xfrm>
            <a:off x="575226" y="3766041"/>
            <a:ext cx="332793" cy="311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17425D-B561-D246-AB1C-7D3F04673BFA}"/>
              </a:ext>
            </a:extLst>
          </p:cNvPr>
          <p:cNvSpPr/>
          <p:nvPr/>
        </p:nvSpPr>
        <p:spPr>
          <a:xfrm>
            <a:off x="1459868" y="764704"/>
            <a:ext cx="7020708" cy="10996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Berisi Informasi :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Informasi Bencana Secara Umum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Informasi Detail Bencana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Histori Bencana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279733-CFA0-C242-A6CE-F56DE2E2E0AD}"/>
              </a:ext>
            </a:extLst>
          </p:cNvPr>
          <p:cNvSpPr/>
          <p:nvPr/>
        </p:nvSpPr>
        <p:spPr>
          <a:xfrm>
            <a:off x="1459868" y="2060848"/>
            <a:ext cx="7020708" cy="10996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500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500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Berisi Informasi :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I/P/O (Input/Proses/Output) Perencanaan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I/P/O (Input/Proses/Output) Anggaran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I/P/O (Input/Proses/Output) RKAKL – DIPA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Laporan</a:t>
            </a:r>
          </a:p>
          <a:p>
            <a:endParaRPr lang="en-US" sz="1500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500" b="1" i="1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2D3B84B-B8EC-324F-A93A-9AAF36F9E0E0}"/>
              </a:ext>
            </a:extLst>
          </p:cNvPr>
          <p:cNvSpPr/>
          <p:nvPr/>
        </p:nvSpPr>
        <p:spPr>
          <a:xfrm>
            <a:off x="1459867" y="3481429"/>
            <a:ext cx="7020708" cy="10996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500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500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Berisi Informasi :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I/P/O (Input/Proses/Output) SPM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I/P/O (Input/Proses/Output) Penggunaan - Monev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Laporan</a:t>
            </a:r>
          </a:p>
          <a:p>
            <a:endParaRPr lang="en-US" sz="1500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500" b="1" i="1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05E8DF8-E119-A84C-8CAE-B0C97C38AE5C}"/>
              </a:ext>
            </a:extLst>
          </p:cNvPr>
          <p:cNvSpPr/>
          <p:nvPr/>
        </p:nvSpPr>
        <p:spPr>
          <a:xfrm>
            <a:off x="364926" y="5085184"/>
            <a:ext cx="720436" cy="6927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86CCD3-C99F-1848-A625-70ACF2EFBF05}"/>
              </a:ext>
            </a:extLst>
          </p:cNvPr>
          <p:cNvSpPr txBox="1"/>
          <p:nvPr/>
        </p:nvSpPr>
        <p:spPr>
          <a:xfrm>
            <a:off x="541661" y="5229200"/>
            <a:ext cx="332793" cy="311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1C2C124-B740-4141-BA24-280B3F94B771}"/>
              </a:ext>
            </a:extLst>
          </p:cNvPr>
          <p:cNvSpPr/>
          <p:nvPr/>
        </p:nvSpPr>
        <p:spPr>
          <a:xfrm>
            <a:off x="1459867" y="4921589"/>
            <a:ext cx="7020708" cy="10996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Berisi Informasi :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Informasi SIM Bencana</a:t>
            </a:r>
          </a:p>
          <a:p>
            <a:pPr marL="285750" indent="-285750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</a:t>
            </a:r>
          </a:p>
        </p:txBody>
      </p:sp>
    </p:spTree>
    <p:extLst>
      <p:ext uri="{BB962C8B-B14F-4D97-AF65-F5344CB8AC3E}">
        <p14:creationId xmlns:p14="http://schemas.microsoft.com/office/powerpoint/2010/main" val="1587184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SIM DAMKAR</a:t>
            </a: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3624" y="1600200"/>
            <a:ext cx="6462675" cy="4967700"/>
          </a:xfrm>
        </p:spPr>
        <p:txBody>
          <a:bodyPr/>
          <a:lstStyle/>
          <a:p>
            <a:pPr algn="just"/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eksternal</a:t>
            </a:r>
            <a:r>
              <a:rPr lang="en-US" dirty="0"/>
              <a:t> (</a:t>
            </a:r>
            <a:r>
              <a:rPr lang="en-US" dirty="0" err="1"/>
              <a:t>Kementerian</a:t>
            </a:r>
            <a:r>
              <a:rPr lang="en-US" dirty="0"/>
              <a:t>/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Pemerintah</a:t>
            </a:r>
            <a:r>
              <a:rPr lang="en-US" dirty="0"/>
              <a:t> Daerah </a:t>
            </a:r>
            <a:r>
              <a:rPr lang="en-US" dirty="0" err="1"/>
              <a:t>Provinsi</a:t>
            </a:r>
            <a:r>
              <a:rPr lang="en-US" dirty="0"/>
              <a:t>, </a:t>
            </a:r>
            <a:r>
              <a:rPr lang="en-US" dirty="0" err="1"/>
              <a:t>Kabupaten</a:t>
            </a:r>
            <a:r>
              <a:rPr lang="en-US" dirty="0"/>
              <a:t>/Kota),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dibangun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database </a:t>
            </a:r>
            <a:r>
              <a:rPr lang="en-US" dirty="0" err="1"/>
              <a:t>terpusat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real time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terciptanya</a:t>
            </a:r>
            <a:r>
              <a:rPr lang="en-US" dirty="0"/>
              <a:t> 1 (</a:t>
            </a:r>
            <a:r>
              <a:rPr lang="en-US" dirty="0" err="1"/>
              <a:t>satu</a:t>
            </a:r>
            <a:r>
              <a:rPr lang="en-US" dirty="0"/>
              <a:t>) data yang </a:t>
            </a:r>
            <a:r>
              <a:rPr lang="en-US" dirty="0" err="1"/>
              <a:t>akurat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mengurangi</a:t>
            </a:r>
            <a:r>
              <a:rPr lang="en-US" dirty="0"/>
              <a:t> </a:t>
            </a:r>
            <a:r>
              <a:rPr lang="en-US" dirty="0" err="1"/>
              <a:t>resiko</a:t>
            </a:r>
            <a:r>
              <a:rPr lang="en-US" dirty="0"/>
              <a:t> </a:t>
            </a:r>
            <a:r>
              <a:rPr lang="en-US" dirty="0" err="1"/>
              <a:t>redundansi</a:t>
            </a:r>
            <a:r>
              <a:rPr lang="en-US" dirty="0"/>
              <a:t> data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resiko</a:t>
            </a:r>
            <a:r>
              <a:rPr lang="en-US" dirty="0"/>
              <a:t> </a:t>
            </a:r>
            <a:r>
              <a:rPr lang="en-US" dirty="0" err="1"/>
              <a:t>terlambatnya</a:t>
            </a:r>
            <a:r>
              <a:rPr lang="en-US" dirty="0"/>
              <a:t> </a:t>
            </a:r>
            <a:r>
              <a:rPr lang="en-US" dirty="0" err="1"/>
              <a:t>penyebaran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pelaporan</a:t>
            </a:r>
            <a:r>
              <a:rPr lang="id-ID" dirty="0"/>
              <a:t>.</a:t>
            </a:r>
          </a:p>
          <a:p>
            <a:pPr algn="just"/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Pemadam</a:t>
            </a:r>
            <a:r>
              <a:rPr lang="en-US" dirty="0"/>
              <a:t> </a:t>
            </a:r>
            <a:r>
              <a:rPr lang="en-US" dirty="0" err="1"/>
              <a:t>Kebakaran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diintegrasikan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sistem-sistem</a:t>
            </a:r>
            <a:r>
              <a:rPr lang="en-US" dirty="0"/>
              <a:t> lain di Daerah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menjangkau</a:t>
            </a:r>
            <a:r>
              <a:rPr lang="en-US" dirty="0"/>
              <a:t> </a:t>
            </a:r>
            <a:r>
              <a:rPr lang="en-US" dirty="0" err="1"/>
              <a:t>informasi-informasi</a:t>
            </a:r>
            <a:r>
              <a:rPr lang="en-US" dirty="0"/>
              <a:t> </a:t>
            </a:r>
            <a:r>
              <a:rPr lang="en-US" dirty="0" err="1"/>
              <a:t>strategis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data </a:t>
            </a:r>
            <a:r>
              <a:rPr lang="en-US" dirty="0" err="1"/>
              <a:t>operasional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standarisasi</a:t>
            </a:r>
            <a:r>
              <a:rPr lang="en-US" dirty="0"/>
              <a:t>,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anggaran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rangka</a:t>
            </a:r>
            <a:r>
              <a:rPr lang="en-US" dirty="0"/>
              <a:t> </a:t>
            </a:r>
            <a:r>
              <a:rPr lang="en-US" dirty="0" err="1"/>
              <a:t>pencapaian</a:t>
            </a:r>
            <a:r>
              <a:rPr lang="en-US" dirty="0"/>
              <a:t> target SPM Sub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Pemadam</a:t>
            </a:r>
            <a:r>
              <a:rPr lang="en-US" dirty="0"/>
              <a:t> </a:t>
            </a:r>
            <a:r>
              <a:rPr lang="en-US" dirty="0" err="1"/>
              <a:t>Kebakaran</a:t>
            </a:r>
            <a:r>
              <a:rPr lang="id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3706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188640"/>
            <a:ext cx="7429499" cy="868893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Tampilan</a:t>
            </a:r>
            <a:r>
              <a:rPr lang="en-US" sz="3200" dirty="0" smtClean="0"/>
              <a:t> </a:t>
            </a:r>
            <a:r>
              <a:rPr lang="id-ID" sz="3200" dirty="0" smtClean="0"/>
              <a:t>Dashboard SIM Damkar</a:t>
            </a:r>
            <a:endParaRPr lang="en-US" sz="3200" dirty="0"/>
          </a:p>
        </p:txBody>
      </p:sp>
      <p:pic>
        <p:nvPicPr>
          <p:cNvPr id="5" name="Content Placeholder 4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524" y="876082"/>
            <a:ext cx="7920880" cy="2664296"/>
          </a:xfrm>
        </p:spPr>
      </p:pic>
      <p:pic>
        <p:nvPicPr>
          <p:cNvPr id="6" name="Content Placeholder 6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739809"/>
            <a:ext cx="7704856" cy="269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727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16" y="476672"/>
            <a:ext cx="7429499" cy="377187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id-ID" dirty="0" err="1"/>
              <a:t>P</a:t>
            </a:r>
            <a:r>
              <a:rPr lang="en-US" dirty="0" err="1" smtClean="0"/>
              <a:t>engaduan</a:t>
            </a:r>
            <a:r>
              <a:rPr lang="en-US" dirty="0" smtClean="0"/>
              <a:t> </a:t>
            </a:r>
            <a:r>
              <a:rPr lang="id-ID" dirty="0" err="1"/>
              <a:t>M</a:t>
            </a:r>
            <a:r>
              <a:rPr lang="en-US" dirty="0" err="1" smtClean="0"/>
              <a:t>asyarakat</a:t>
            </a:r>
            <a:endParaRPr lang="en-US" dirty="0"/>
          </a:p>
        </p:txBody>
      </p:sp>
      <p:pic>
        <p:nvPicPr>
          <p:cNvPr id="5" name="Content Placeholder 4" descr="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216" y="1196752"/>
            <a:ext cx="8708366" cy="4283015"/>
          </a:xfrm>
        </p:spPr>
      </p:pic>
    </p:spTree>
    <p:extLst>
      <p:ext uri="{BB962C8B-B14F-4D97-AF65-F5344CB8AC3E}">
        <p14:creationId xmlns:p14="http://schemas.microsoft.com/office/powerpoint/2010/main" val="22279487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ssets-a1.kompasiana.com/items/album/2017/04/19/images-4-58f6deae907e61a652f8da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69967"/>
            <a:ext cx="4984210" cy="331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upload.wikimedia.org/wikipedia/commons/thumb/f/f6/Logo_of_the_Ministry_of_Home_Affairs_of_the_Republic_of_Indonesia.svg/1200px-Logo_of_the_Ministry_of_Home_Affairs_of_the_Republic_of_Indonesia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291" y="-7116763"/>
            <a:ext cx="2742737" cy="356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82288" y="548680"/>
            <a:ext cx="921760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2115</TotalTime>
  <Words>1212</Words>
  <Application>Microsoft Office PowerPoint</Application>
  <PresentationFormat>On-screen Show (4:3)</PresentationFormat>
  <Paragraphs>162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Adobe Fangsong Std R</vt:lpstr>
      <vt:lpstr>Arial Unicode MS</vt:lpstr>
      <vt:lpstr>Aharoni</vt:lpstr>
      <vt:lpstr>Arial</vt:lpstr>
      <vt:lpstr>Arial Narrow</vt:lpstr>
      <vt:lpstr>Calibri</vt:lpstr>
      <vt:lpstr>Century Gothic</vt:lpstr>
      <vt:lpstr>Georgia</vt:lpstr>
      <vt:lpstr>Times New Roman</vt:lpstr>
      <vt:lpstr>Trebuchet MS</vt:lpstr>
      <vt:lpstr>Wingdings</vt:lpstr>
      <vt:lpstr>Wingdings 2</vt:lpstr>
      <vt:lpstr>Urban</vt:lpstr>
      <vt:lpstr>DATA INFORMASI  SERTA SISTEM INFORMASI MANAJEMEN (SIM)  BIDANG ADMINISTRASI KEWILAYAHAN   </vt:lpstr>
      <vt:lpstr>Halaman Utama Sistem Informasi E-Monev PTSP</vt:lpstr>
      <vt:lpstr>Halaman Dashboard Sistem Informasi E-Monev PTSP</vt:lpstr>
      <vt:lpstr>Halaman Ranking Kuadran E-Monev PTSP</vt:lpstr>
      <vt:lpstr>PowerPoint Presentation</vt:lpstr>
      <vt:lpstr>Overview Sistem OSS</vt:lpstr>
      <vt:lpstr>ALUR PELAYANAN SISTEM OSS SAAT INI</vt:lpstr>
      <vt:lpstr>SIM SATPOL PP</vt:lpstr>
      <vt:lpstr>Dashboard SIM Satpol PP</vt:lpstr>
      <vt:lpstr>PowerPoint Presentation</vt:lpstr>
      <vt:lpstr>Halaman Utama Sistem Informasi Jabatan Fungsional Pol PP</vt:lpstr>
      <vt:lpstr>Halaman Manajemen Data Daerah Sistem Informasi Jabatan Fungsional Satpol PP</vt:lpstr>
      <vt:lpstr>Halaman Semua Data Pegawai Daerah Sistem Informasi Jabatan Fungsional Pol PP</vt:lpstr>
      <vt:lpstr>SIM BENCANA</vt:lpstr>
      <vt:lpstr>Dashboard SIM Bencana</vt:lpstr>
      <vt:lpstr>SIM DAMKAR</vt:lpstr>
      <vt:lpstr>Tampilan Dashboard SIM Damkar</vt:lpstr>
      <vt:lpstr>Laporan Pengaduan Masyarakat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BimoAnanto</dc:creator>
  <cp:lastModifiedBy>Microsoft</cp:lastModifiedBy>
  <cp:revision>122</cp:revision>
  <cp:lastPrinted>2018-04-15T12:36:33Z</cp:lastPrinted>
  <dcterms:created xsi:type="dcterms:W3CDTF">2018-04-12T03:42:00Z</dcterms:created>
  <dcterms:modified xsi:type="dcterms:W3CDTF">2019-07-08T03:44:47Z</dcterms:modified>
</cp:coreProperties>
</file>