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5"/>
  </p:notesMasterIdLst>
  <p:handoutMasterIdLst>
    <p:handoutMasterId r:id="rId26"/>
  </p:handoutMasterIdLst>
  <p:sldIdLst>
    <p:sldId id="377" r:id="rId2"/>
    <p:sldId id="454" r:id="rId3"/>
    <p:sldId id="530" r:id="rId4"/>
    <p:sldId id="525" r:id="rId5"/>
    <p:sldId id="526" r:id="rId6"/>
    <p:sldId id="527" r:id="rId7"/>
    <p:sldId id="528" r:id="rId8"/>
    <p:sldId id="529" r:id="rId9"/>
    <p:sldId id="443" r:id="rId10"/>
    <p:sldId id="425" r:id="rId11"/>
    <p:sldId id="514" r:id="rId12"/>
    <p:sldId id="515" r:id="rId13"/>
    <p:sldId id="536" r:id="rId14"/>
    <p:sldId id="537" r:id="rId15"/>
    <p:sldId id="538" r:id="rId16"/>
    <p:sldId id="546" r:id="rId17"/>
    <p:sldId id="547" r:id="rId18"/>
    <p:sldId id="548" r:id="rId19"/>
    <p:sldId id="549" r:id="rId20"/>
    <p:sldId id="545" r:id="rId21"/>
    <p:sldId id="445" r:id="rId22"/>
    <p:sldId id="458" r:id="rId23"/>
    <p:sldId id="375" r:id="rId24"/>
  </p:sldIdLst>
  <p:sldSz cx="9906000" cy="6858000" type="A4"/>
  <p:notesSz cx="6888163" cy="10020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66" y="-4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0" cy="50101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9" y="1"/>
            <a:ext cx="2984870" cy="50101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07434191-1D4B-4DBE-96BA-8062A13EF893}" type="datetimeFigureOut">
              <a:rPr lang="en-US" smtClean="0"/>
              <a:pPr/>
              <a:t>9/24/2018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517547"/>
            <a:ext cx="2984870" cy="50101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9" y="9517547"/>
            <a:ext cx="2984870" cy="50101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6A7293F4-74FD-45CF-9865-AEBB3464F0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3665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405" cy="5006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209" y="1"/>
            <a:ext cx="2984404" cy="5006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75B1DB-E99E-48C3-82F4-CEF733946647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0250" y="750888"/>
            <a:ext cx="5429250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352" y="4758960"/>
            <a:ext cx="5511461" cy="450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918"/>
            <a:ext cx="2984405" cy="5006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209" y="9517918"/>
            <a:ext cx="2984404" cy="5006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5CC12-4899-4628-9FC9-2E9DB42F95D4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248855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30250" y="750888"/>
            <a:ext cx="5429250" cy="37592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>
              <a:ea typeface="ＭＳ Ｐゴシック" pitchFamily="34" charset="-128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A6A60C-E25F-48BD-8942-D8D9B3B14B20}" type="slidenum">
              <a:rPr lang="id-ID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id-ID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74E3F6-A819-4AB2-8DBD-E77ADD92CD07}" type="slidenum">
              <a:rPr lang="en-US" altLang="en-US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30250" y="750888"/>
            <a:ext cx="5429250" cy="37592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d-ID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57212" y="5349904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412750" y="4853413"/>
            <a:ext cx="916305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12750" y="3886200"/>
            <a:ext cx="916305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915400" y="6473952"/>
            <a:ext cx="822198" cy="246888"/>
          </a:xfrm>
        </p:spPr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879850" y="76202"/>
            <a:ext cx="3136900" cy="288925"/>
          </a:xfrm>
        </p:spPr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915400" y="6473952"/>
            <a:ext cx="822198" cy="246888"/>
          </a:xfrm>
        </p:spPr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57212" y="3444904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12750" y="1676401"/>
            <a:ext cx="916305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95516" y="2947087"/>
            <a:ext cx="94107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26898" y="457200"/>
            <a:ext cx="94107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30200" y="1600200"/>
            <a:ext cx="45402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5035550" y="1600200"/>
            <a:ext cx="470535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30200" y="5410200"/>
            <a:ext cx="932815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4899" y="666750"/>
            <a:ext cx="4648102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5032112" y="666750"/>
            <a:ext cx="464992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04899" y="1316038"/>
            <a:ext cx="4648102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5036123" y="1316038"/>
            <a:ext cx="4645914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915400" y="6477000"/>
            <a:ext cx="825500" cy="246888"/>
          </a:xfrm>
        </p:spPr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57212" y="6019802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26898" y="457200"/>
            <a:ext cx="94107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57212" y="5849119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95300" y="5486400"/>
            <a:ext cx="916305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95301" y="609600"/>
            <a:ext cx="3259006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872972" y="609600"/>
            <a:ext cx="5785378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797300" y="616634"/>
            <a:ext cx="54483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412750" y="4993760"/>
            <a:ext cx="635635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412750" y="5533218"/>
            <a:ext cx="635635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29500" y="549278"/>
            <a:ext cx="19812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549278"/>
            <a:ext cx="67691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ChangeArrowheads="1"/>
          </p:cNvSpPr>
          <p:nvPr/>
        </p:nvSpPr>
        <p:spPr bwMode="gray">
          <a:xfrm>
            <a:off x="0" y="1571627"/>
            <a:ext cx="9906000" cy="421481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12549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latin typeface="+mn-lt"/>
            </a:endParaRPr>
          </a:p>
        </p:txBody>
      </p:sp>
      <p:sp>
        <p:nvSpPr>
          <p:cNvPr id="3" name="Rectangle 18"/>
          <p:cNvSpPr>
            <a:spLocks noChangeArrowheads="1"/>
          </p:cNvSpPr>
          <p:nvPr/>
        </p:nvSpPr>
        <p:spPr bwMode="gray">
          <a:xfrm>
            <a:off x="0" y="1571625"/>
            <a:ext cx="8915400" cy="3214688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latin typeface="+mn-lt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57212" y="1050900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30200" y="1554164"/>
            <a:ext cx="94107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7016750" y="76202"/>
            <a:ext cx="272415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6D06DA8-2971-4C10-9384-9F0ED577DDA4}" type="datetimeFigureOut">
              <a:rPr lang="id-ID" smtClean="0"/>
              <a:pPr/>
              <a:t>24/09/2018</a:t>
            </a:fld>
            <a:endParaRPr lang="id-ID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384550" y="76202"/>
            <a:ext cx="36322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915400" y="6477002"/>
            <a:ext cx="8255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3265D7-7560-4D93-8891-E875629523F5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30200" y="457200"/>
            <a:ext cx="94107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57212" y="1050900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57212" y="1057988"/>
            <a:ext cx="9348788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7392" y="1654175"/>
          <a:ext cx="9828610" cy="3060700"/>
        </p:xfrm>
        <a:graphic>
          <a:graphicData uri="http://schemas.openxmlformats.org/presentationml/2006/ole">
            <p:oleObj spid="_x0000_s17412" name="CorelDRAW" r:id="rId4" imgW="6748272" imgH="2941320" progId="CorelDRAW.Graphic.14">
              <p:embed/>
            </p:oleObj>
          </a:graphicData>
        </a:graphic>
      </p:graphicFrame>
      <p:pic>
        <p:nvPicPr>
          <p:cNvPr id="1027" name="Picture 1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7265" y="109538"/>
            <a:ext cx="132596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4622800" y="73025"/>
            <a:ext cx="5274603" cy="63863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150" b="1" dirty="0">
                <a:latin typeface="+mj-lt"/>
                <a:cs typeface="Arial" pitchFamily="34" charset="0"/>
              </a:rPr>
              <a:t>KEMENTERIAN DALAM NEGERI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latin typeface="+mj-lt"/>
                <a:cs typeface="Arial" pitchFamily="34" charset="0"/>
              </a:rPr>
              <a:t>DIREKTORAT JENDERAL BINA ADMINISTRASI </a:t>
            </a:r>
            <a:r>
              <a:rPr lang="en-US" sz="1400" b="1" dirty="0" smtClean="0">
                <a:latin typeface="+mj-lt"/>
                <a:cs typeface="Arial" pitchFamily="34" charset="0"/>
              </a:rPr>
              <a:t>KEWILAYAHAN</a:t>
            </a:r>
            <a:endParaRPr lang="en-US" sz="1400" b="1" dirty="0">
              <a:latin typeface="+mj-lt"/>
              <a:cs typeface="Arial" pitchFamily="34" charset="0"/>
            </a:endParaRPr>
          </a:p>
        </p:txBody>
      </p:sp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0" y="5633554"/>
            <a:ext cx="990600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endParaRPr lang="id-ID" sz="500" b="1" i="1" dirty="0" smtClean="0">
              <a:latin typeface="+mj-lt"/>
              <a:cs typeface="Calibri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id-ID" sz="2000" b="1" dirty="0" smtClean="0">
                <a:solidFill>
                  <a:srgbClr val="002060"/>
                </a:solidFill>
                <a:latin typeface="+mj-lt"/>
                <a:cs typeface="Calibri" pitchFamily="34" charset="0"/>
              </a:rPr>
              <a:t>DIREKTORAT DEKONSENTRASI, TUGAS PEMBANTUAN DAN KERJASAMA</a:t>
            </a:r>
          </a:p>
          <a:p>
            <a:pPr algn="ctr">
              <a:spcAft>
                <a:spcPts val="600"/>
              </a:spcAft>
            </a:pPr>
            <a:r>
              <a:rPr lang="id-ID" sz="2000" b="1" dirty="0" smtClean="0">
                <a:solidFill>
                  <a:srgbClr val="002060"/>
                </a:solidFill>
                <a:latin typeface="+mj-lt"/>
                <a:cs typeface="Calibri" pitchFamily="34" charset="0"/>
              </a:rPr>
              <a:t>DITJEN BINA ADMINISTRASI KEWILAYAHAN - KEMENDAGRI</a:t>
            </a:r>
            <a:endParaRPr lang="id-ID" sz="2000" b="1" dirty="0">
              <a:solidFill>
                <a:srgbClr val="002060"/>
              </a:solidFill>
              <a:latin typeface="+mj-lt"/>
              <a:cs typeface="Calibri" pitchFamily="34" charset="0"/>
            </a:endParaRPr>
          </a:p>
        </p:txBody>
      </p:sp>
      <p:sp>
        <p:nvSpPr>
          <p:cNvPr id="11271" name="TextBox 7"/>
          <p:cNvSpPr txBox="1">
            <a:spLocks noChangeArrowheads="1"/>
          </p:cNvSpPr>
          <p:nvPr/>
        </p:nvSpPr>
        <p:spPr bwMode="auto">
          <a:xfrm>
            <a:off x="0" y="2000240"/>
            <a:ext cx="99060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KEBIJAKAN</a:t>
            </a:r>
            <a:r>
              <a:rPr lang="id-ID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 PENYELENGGARAAN DEKONSENTRASI DAN TUGAS PEMBANTUAN </a:t>
            </a:r>
          </a:p>
          <a:p>
            <a:pPr algn="ctr">
              <a:defRPr/>
            </a:pPr>
            <a:r>
              <a:rPr lang="id-ID" sz="3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(Berdasarkan UU No. 23 Th. 2014)</a:t>
            </a:r>
            <a:endParaRPr lang="id-ID" sz="3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906000" cy="1000108"/>
          </a:xfrm>
          <a:solidFill>
            <a:srgbClr val="FF0000">
              <a:alpha val="56862"/>
            </a:srgbClr>
          </a:solidFill>
          <a:ln>
            <a:solidFill>
              <a:srgbClr val="FFC00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DASAR PELAKSANAAN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166655" y="980729"/>
            <a:ext cx="9525032" cy="537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marL="350838" indent="-350838">
              <a:spcBef>
                <a:spcPts val="600"/>
              </a:spcBef>
            </a:pPr>
            <a:endParaRPr lang="en-US" sz="3200" b="1" dirty="0" smtClean="0">
              <a:solidFill>
                <a:srgbClr val="002060"/>
              </a:solidFill>
              <a:cs typeface="Calibri" pitchFamily="34" charset="0"/>
            </a:endParaRPr>
          </a:p>
          <a:p>
            <a:pPr marL="511175" indent="-511175">
              <a:spcBef>
                <a:spcPts val="600"/>
              </a:spcBef>
              <a:buFont typeface="+mj-lt"/>
              <a:buAutoNum type="alphaLcPeriod"/>
            </a:pPr>
            <a:r>
              <a:rPr lang="en-US" sz="3200" b="1" dirty="0" err="1" smtClean="0">
                <a:solidFill>
                  <a:srgbClr val="FF0000"/>
                </a:solidFill>
                <a:cs typeface="Calibri" pitchFamily="34" charset="0"/>
              </a:rPr>
              <a:t>Pasal</a:t>
            </a:r>
            <a:r>
              <a:rPr lang="en-US" sz="3200" b="1" dirty="0" smtClean="0">
                <a:solidFill>
                  <a:srgbClr val="FF0000"/>
                </a:solidFill>
                <a:cs typeface="Calibri" pitchFamily="34" charset="0"/>
              </a:rPr>
              <a:t> 18 </a:t>
            </a:r>
            <a:r>
              <a:rPr lang="id-ID" sz="3200" b="1" dirty="0" smtClean="0">
                <a:solidFill>
                  <a:srgbClr val="FF0000"/>
                </a:solidFill>
                <a:cs typeface="Calibri" pitchFamily="34" charset="0"/>
              </a:rPr>
              <a:t>ayat </a:t>
            </a:r>
            <a:r>
              <a:rPr lang="en-US" sz="3200" b="1" dirty="0" smtClean="0">
                <a:solidFill>
                  <a:srgbClr val="FF0000"/>
                </a:solidFill>
                <a:cs typeface="Calibri" pitchFamily="34" charset="0"/>
              </a:rPr>
              <a:t>(2) UUD 45</a:t>
            </a:r>
          </a:p>
          <a:p>
            <a:pPr marL="508000" algn="just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cs typeface="Calibri" pitchFamily="34" charset="0"/>
              </a:rPr>
              <a:t>PEMDA Prov. </a:t>
            </a:r>
            <a:r>
              <a:rPr lang="en-US" sz="3200" dirty="0" err="1" smtClean="0">
                <a:cs typeface="Calibri" pitchFamily="34" charset="0"/>
              </a:rPr>
              <a:t>Kab</a:t>
            </a:r>
            <a:r>
              <a:rPr lang="en-US" sz="3200" dirty="0" smtClean="0">
                <a:cs typeface="Calibri" pitchFamily="34" charset="0"/>
              </a:rPr>
              <a:t>./Kota </a:t>
            </a:r>
            <a:r>
              <a:rPr lang="en-US" sz="3200" dirty="0" err="1" smtClean="0">
                <a:cs typeface="Calibri" pitchFamily="34" charset="0"/>
              </a:rPr>
              <a:t>mengatur</a:t>
            </a:r>
            <a:r>
              <a:rPr lang="en-US" sz="3200" dirty="0" smtClean="0">
                <a:cs typeface="Calibri" pitchFamily="34" charset="0"/>
              </a:rPr>
              <a:t> &amp; </a:t>
            </a:r>
            <a:r>
              <a:rPr lang="en-US" sz="3200" dirty="0" err="1" smtClean="0">
                <a:cs typeface="Calibri" pitchFamily="34" charset="0"/>
              </a:rPr>
              <a:t>mengurus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sendiri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urusan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pemerintahan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menurut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asas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Otonomi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dirty="0" err="1" smtClean="0">
                <a:cs typeface="Calibri" pitchFamily="34" charset="0"/>
              </a:rPr>
              <a:t>dan</a:t>
            </a:r>
            <a:r>
              <a:rPr lang="en-US" sz="3200" dirty="0" smtClean="0">
                <a:cs typeface="Calibri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cs typeface="Calibri" pitchFamily="34" charset="0"/>
              </a:rPr>
              <a:t>Tugas</a:t>
            </a:r>
            <a:r>
              <a:rPr lang="en-US" sz="3200" b="1" dirty="0" smtClean="0">
                <a:solidFill>
                  <a:srgbClr val="002060"/>
                </a:solidFill>
                <a:cs typeface="Calibri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cs typeface="Calibri" pitchFamily="34" charset="0"/>
              </a:rPr>
              <a:t>Pembantuan</a:t>
            </a:r>
            <a:r>
              <a:rPr lang="en-US" sz="3200" dirty="0" smtClean="0">
                <a:solidFill>
                  <a:srgbClr val="002060"/>
                </a:solidFill>
                <a:cs typeface="Calibri" pitchFamily="34" charset="0"/>
              </a:rPr>
              <a:t>.</a:t>
            </a:r>
          </a:p>
          <a:p>
            <a:pPr marL="352425" algn="just">
              <a:spcBef>
                <a:spcPts val="600"/>
              </a:spcBef>
              <a:spcAft>
                <a:spcPts val="600"/>
              </a:spcAft>
            </a:pPr>
            <a:endParaRPr lang="en-US" sz="2000" dirty="0" smtClean="0">
              <a:solidFill>
                <a:srgbClr val="002060"/>
              </a:solidFill>
              <a:cs typeface="Calibri" pitchFamily="34" charset="0"/>
            </a:endParaRPr>
          </a:p>
          <a:p>
            <a:pPr indent="511175" algn="just">
              <a:spcBef>
                <a:spcPts val="600"/>
              </a:spcBef>
              <a:buFont typeface="+mj-lt"/>
              <a:buAutoNum type="alphaLcPeriod" startAt="2"/>
            </a:pPr>
            <a:r>
              <a:rPr lang="en-US" sz="3200" b="1" dirty="0" err="1" smtClean="0">
                <a:solidFill>
                  <a:srgbClr val="FF0000"/>
                </a:solidFill>
              </a:rPr>
              <a:t>Pasal</a:t>
            </a:r>
            <a:r>
              <a:rPr lang="en-US" sz="3200" b="1" dirty="0" smtClean="0">
                <a:solidFill>
                  <a:srgbClr val="FF0000"/>
                </a:solidFill>
              </a:rPr>
              <a:t>  5 </a:t>
            </a:r>
            <a:r>
              <a:rPr lang="en-US" sz="3200" b="1" dirty="0" err="1" smtClean="0">
                <a:solidFill>
                  <a:srgbClr val="FF0000"/>
                </a:solidFill>
              </a:rPr>
              <a:t>ayat</a:t>
            </a:r>
            <a:r>
              <a:rPr lang="en-US" sz="3200" b="1" dirty="0" smtClean="0">
                <a:solidFill>
                  <a:srgbClr val="FF0000"/>
                </a:solidFill>
              </a:rPr>
              <a:t> (4) </a:t>
            </a:r>
            <a:r>
              <a:rPr lang="id-ID" sz="3200" b="1" dirty="0" smtClean="0">
                <a:solidFill>
                  <a:srgbClr val="FF0000"/>
                </a:solidFill>
              </a:rPr>
              <a:t>UU 23 Th. 2014 ttg Pemda </a:t>
            </a:r>
            <a:r>
              <a:rPr lang="id-ID" sz="3200" b="1" dirty="0" smtClean="0"/>
              <a:t>:</a:t>
            </a:r>
            <a:endParaRPr lang="en-US" sz="3200" b="1" dirty="0" smtClean="0"/>
          </a:p>
          <a:p>
            <a:pPr marL="506413" algn="just">
              <a:spcBef>
                <a:spcPts val="600"/>
              </a:spcBef>
            </a:pPr>
            <a:r>
              <a:rPr lang="id-ID" sz="3200" dirty="0" smtClean="0"/>
              <a:t>Penyelenggaraan urusan pemerintahan di daerah dilaksanakan berdasarkan asas  Desentralisasi, </a:t>
            </a:r>
            <a:r>
              <a:rPr lang="id-ID" sz="3200" b="1" dirty="0" smtClean="0">
                <a:solidFill>
                  <a:srgbClr val="002060"/>
                </a:solidFill>
              </a:rPr>
              <a:t>Dekonsentrasi</a:t>
            </a:r>
            <a:r>
              <a:rPr lang="id-ID" sz="3200" dirty="0" smtClean="0"/>
              <a:t>, dan </a:t>
            </a:r>
            <a:r>
              <a:rPr lang="id-ID" sz="3200" b="1" dirty="0" smtClean="0">
                <a:solidFill>
                  <a:srgbClr val="002060"/>
                </a:solidFill>
              </a:rPr>
              <a:t>Tugas Pembantuan</a:t>
            </a:r>
            <a:r>
              <a:rPr lang="id-ID" sz="3200" dirty="0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0246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2D34BE02-EE58-4CA8-9026-CB12EF49626C}" type="slidenum">
              <a:rPr lang="en-US" sz="1700">
                <a:latin typeface="Franklin Gothic Medium" pitchFamily="34" charset="0"/>
              </a:rPr>
              <a:pPr algn="ctr"/>
              <a:t>2</a:t>
            </a:fld>
            <a:endParaRPr lang="en-US" sz="1700"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3079751" y="1085851"/>
            <a:ext cx="3824288" cy="574675"/>
          </a:xfrm>
          <a:prstGeom prst="roundRect">
            <a:avLst>
              <a:gd name="adj" fmla="val 46645"/>
            </a:avLst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sz="1900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URUSAN PEMERINTAHAN</a:t>
            </a: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271732" y="2368558"/>
            <a:ext cx="3242976" cy="574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sz="1900" b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ABSOLUT </a:t>
            </a:r>
          </a:p>
          <a:p>
            <a:pPr algn="ctr" eaLnBrk="0" hangingPunct="0">
              <a:defRPr/>
            </a:pP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Mutlak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urusan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Pusat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)</a:t>
            </a:r>
          </a:p>
        </p:txBody>
      </p:sp>
      <p:sp>
        <p:nvSpPr>
          <p:cNvPr id="7174" name="Rectangle 7"/>
          <p:cNvSpPr>
            <a:spLocks noChangeArrowheads="1"/>
          </p:cNvSpPr>
          <p:nvPr/>
        </p:nvSpPr>
        <p:spPr bwMode="auto">
          <a:xfrm>
            <a:off x="3782873" y="2133602"/>
            <a:ext cx="2964329" cy="864745"/>
          </a:xfrm>
          <a:prstGeom prst="roundRect">
            <a:avLst>
              <a:gd name="adj" fmla="val 31298"/>
            </a:avLst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CONCURRENT</a:t>
            </a:r>
          </a:p>
          <a:p>
            <a:pPr algn="ctr" eaLnBrk="0" hangingPunct="0">
              <a:defRPr/>
            </a:pP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Urusan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bersama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Pusat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, </a:t>
            </a:r>
          </a:p>
          <a:p>
            <a:pPr algn="ctr" eaLnBrk="0" hangingPunct="0">
              <a:defRPr/>
            </a:pP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Provinsi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Kab</a:t>
            </a:r>
            <a:r>
              <a:rPr lang="en-U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/Kota)</a:t>
            </a:r>
          </a:p>
        </p:txBody>
      </p:sp>
      <p:sp>
        <p:nvSpPr>
          <p:cNvPr id="7175" name="Rectangle 9"/>
          <p:cNvSpPr>
            <a:spLocks noChangeArrowheads="1"/>
          </p:cNvSpPr>
          <p:nvPr/>
        </p:nvSpPr>
        <p:spPr bwMode="auto">
          <a:xfrm>
            <a:off x="5351463" y="3517900"/>
            <a:ext cx="2063750" cy="457200"/>
          </a:xfrm>
          <a:prstGeom prst="rect">
            <a:avLst/>
          </a:prstGeom>
          <a:solidFill>
            <a:srgbClr val="C00000"/>
          </a:solidFill>
          <a:ln>
            <a:solidFill>
              <a:srgbClr val="FFFF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sz="14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PILIHAN/OPTIONAL</a:t>
            </a:r>
          </a:p>
          <a:p>
            <a:pPr algn="ctr" eaLnBrk="0" hangingPunct="0">
              <a:defRPr/>
            </a:pPr>
            <a:r>
              <a:rPr lang="en-US" sz="14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(</a:t>
            </a:r>
            <a:r>
              <a:rPr lang="en-US" sz="1400" b="1" dirty="0" err="1">
                <a:solidFill>
                  <a:srgbClr val="FFFF00"/>
                </a:solidFill>
                <a:latin typeface="+mj-lt"/>
                <a:cs typeface="Arial" pitchFamily="34" charset="0"/>
              </a:rPr>
              <a:t>Sektor</a:t>
            </a:r>
            <a:r>
              <a:rPr lang="en-US" sz="14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rgbClr val="FFFF00"/>
                </a:solidFill>
                <a:latin typeface="+mj-lt"/>
                <a:cs typeface="Arial" pitchFamily="34" charset="0"/>
              </a:rPr>
              <a:t>Unggulan</a:t>
            </a:r>
            <a:r>
              <a:rPr lang="en-US" sz="14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176" name="Rectangle 10"/>
          <p:cNvSpPr>
            <a:spLocks noChangeArrowheads="1"/>
          </p:cNvSpPr>
          <p:nvPr/>
        </p:nvSpPr>
        <p:spPr bwMode="auto">
          <a:xfrm>
            <a:off x="2552701" y="3373438"/>
            <a:ext cx="2587625" cy="447675"/>
          </a:xfrm>
          <a:prstGeom prst="rect">
            <a:avLst/>
          </a:prstGeom>
          <a:solidFill>
            <a:srgbClr val="C00000"/>
          </a:solidFill>
          <a:ln>
            <a:noFill/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sz="14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WAJIB/</a:t>
            </a:r>
          </a:p>
          <a:p>
            <a:pPr algn="ctr" eaLnBrk="0" hangingPunct="0">
              <a:defRPr/>
            </a:pPr>
            <a:r>
              <a:rPr lang="en-US" sz="1400" dirty="0">
                <a:solidFill>
                  <a:srgbClr val="FFFF00"/>
                </a:solidFill>
                <a:latin typeface="+mj-lt"/>
                <a:cs typeface="Arial" pitchFamily="34" charset="0"/>
              </a:rPr>
              <a:t>OBLIGATORY</a:t>
            </a:r>
          </a:p>
        </p:txBody>
      </p:sp>
      <p:sp>
        <p:nvSpPr>
          <p:cNvPr id="7178" name="Text Box 25"/>
          <p:cNvSpPr txBox="1">
            <a:spLocks noChangeArrowheads="1"/>
          </p:cNvSpPr>
          <p:nvPr/>
        </p:nvSpPr>
        <p:spPr bwMode="auto">
          <a:xfrm>
            <a:off x="247651" y="3375026"/>
            <a:ext cx="2009775" cy="2511849"/>
          </a:xfrm>
          <a:prstGeom prst="rect">
            <a:avLst/>
          </a:prstGeom>
          <a:solidFill>
            <a:schemeClr val="tx1"/>
          </a:solidFill>
          <a:ln w="28575"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87258" tIns="43628" rIns="87258" bIns="43628">
            <a:spAutoFit/>
          </a:bodyPr>
          <a:lstStyle/>
          <a:p>
            <a:pPr marL="215115" indent="-215115" eaLnBrk="0" hangingPunct="0">
              <a:spcBef>
                <a:spcPct val="50000"/>
              </a:spcBef>
              <a:buFontTx/>
              <a:buChar char="-"/>
              <a:defRPr/>
            </a:pPr>
            <a:r>
              <a:rPr lang="en-US" sz="15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PERTAHANAN </a:t>
            </a:r>
          </a:p>
          <a:p>
            <a:pPr marL="215115" indent="-215115" eaLnBrk="0" hangingPunct="0">
              <a:spcBef>
                <a:spcPct val="50000"/>
              </a:spcBef>
              <a:buFontTx/>
              <a:buChar char="-"/>
              <a:defRPr/>
            </a:pPr>
            <a:r>
              <a:rPr lang="en-US" sz="15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KEAMANAN </a:t>
            </a:r>
          </a:p>
          <a:p>
            <a:pPr marL="215115" indent="-215115" eaLnBrk="0" hangingPunct="0">
              <a:spcBef>
                <a:spcPct val="50000"/>
              </a:spcBef>
              <a:buFontTx/>
              <a:buChar char="-"/>
              <a:defRPr/>
            </a:pPr>
            <a:r>
              <a:rPr lang="en-US" sz="1500" b="1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MONETER &amp; FISKAL</a:t>
            </a:r>
            <a:endParaRPr lang="en-US" sz="15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  <a:p>
            <a:pPr marL="215115" indent="-215115" eaLnBrk="0" hangingPunct="0">
              <a:spcBef>
                <a:spcPct val="50000"/>
              </a:spcBef>
              <a:buFontTx/>
              <a:buChar char="-"/>
              <a:defRPr/>
            </a:pPr>
            <a:r>
              <a:rPr lang="en-US" sz="15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YUSTISI</a:t>
            </a:r>
          </a:p>
          <a:p>
            <a:pPr marL="215115" indent="-215115" eaLnBrk="0" hangingPunct="0">
              <a:spcBef>
                <a:spcPct val="50000"/>
              </a:spcBef>
              <a:buFontTx/>
              <a:buChar char="-"/>
              <a:defRPr/>
            </a:pPr>
            <a:r>
              <a:rPr lang="en-US" sz="15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POLITIK LUAR NEGERI</a:t>
            </a:r>
          </a:p>
          <a:p>
            <a:pPr marL="215115" indent="-215115" eaLnBrk="0" hangingPunct="0">
              <a:spcBef>
                <a:spcPct val="50000"/>
              </a:spcBef>
              <a:buFontTx/>
              <a:buChar char="-"/>
              <a:defRPr/>
            </a:pPr>
            <a:r>
              <a:rPr lang="en-US" sz="15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AGAMA</a:t>
            </a:r>
          </a:p>
        </p:txBody>
      </p:sp>
      <p:sp>
        <p:nvSpPr>
          <p:cNvPr id="7183" name="Rectangle 31"/>
          <p:cNvSpPr>
            <a:spLocks noChangeArrowheads="1"/>
          </p:cNvSpPr>
          <p:nvPr/>
        </p:nvSpPr>
        <p:spPr bwMode="auto">
          <a:xfrm>
            <a:off x="2538413" y="5029200"/>
            <a:ext cx="2720975" cy="1747838"/>
          </a:xfrm>
          <a:prstGeom prst="rect">
            <a:avLst/>
          </a:prstGeom>
          <a:solidFill>
            <a:schemeClr val="tx1"/>
          </a:solidFill>
          <a:ln>
            <a:noFill/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defTabSz="174213" eaLnBrk="0" hangingPunct="0">
              <a:defRPr/>
            </a:pPr>
            <a:r>
              <a:rPr lang="en-US" sz="1100" b="1" u="sng" dirty="0">
                <a:solidFill>
                  <a:schemeClr val="bg1"/>
                </a:solidFill>
                <a:latin typeface="+mj-lt"/>
                <a:cs typeface="Arial" pitchFamily="34" charset="0"/>
              </a:rPr>
              <a:t>NON PELAYANAN DASAR</a:t>
            </a:r>
          </a:p>
          <a:p>
            <a:pPr marL="51506" lvl="1" eaLnBrk="0" hangingPunct="0">
              <a:defRPr/>
            </a:pP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tenaga kerja;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pemberdayaan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</a:p>
          <a:p>
            <a:pPr marL="51506" lvl="1" eaLnBrk="0" hangingPunct="0">
              <a:defRPr/>
            </a:pP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perempuan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&amp;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anak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pangan;</a:t>
            </a:r>
            <a:endParaRPr lang="en-US" sz="11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51506" lvl="1" eaLnBrk="0" hangingPunct="0">
              <a:defRPr/>
            </a:pP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Pertanahan;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Lingkungan Hidup;</a:t>
            </a:r>
            <a:endParaRPr lang="en-US" sz="11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51506" lvl="1" eaLnBrk="0" hangingPunct="0">
              <a:defRPr/>
            </a:pP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Dukcapil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PMD,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penduduk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dan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</a:p>
          <a:p>
            <a:pPr marL="51506" lvl="1" eaLnBrk="0" hangingPunct="0">
              <a:defRPr/>
            </a:pP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KB,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perhubungan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kominfo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</a:p>
          <a:p>
            <a:pPr marL="51506" lvl="1" eaLnBrk="0" hangingPunct="0">
              <a:defRPr/>
            </a:pP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Koperasi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UKM,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Penanaman</a:t>
            </a:r>
            <a:endParaRPr lang="en-US" sz="11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51506" lvl="1" eaLnBrk="0" hangingPunct="0">
              <a:defRPr/>
            </a:pP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Modal, PORA,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statistik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sandi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</a:t>
            </a:r>
          </a:p>
          <a:p>
            <a:pPr marL="51506" lvl="1" eaLnBrk="0" hangingPunct="0">
              <a:defRPr/>
            </a:pP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Budaya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perpustakaan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&amp;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arsip</a:t>
            </a:r>
            <a:endParaRPr lang="en-US" sz="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185" name="Rectangle 34"/>
          <p:cNvSpPr>
            <a:spLocks noChangeArrowheads="1"/>
          </p:cNvSpPr>
          <p:nvPr/>
        </p:nvSpPr>
        <p:spPr bwMode="auto">
          <a:xfrm>
            <a:off x="5351463" y="3975100"/>
            <a:ext cx="2063750" cy="1695450"/>
          </a:xfrm>
          <a:prstGeom prst="rect">
            <a:avLst/>
          </a:prstGeom>
          <a:solidFill>
            <a:schemeClr val="tx1"/>
          </a:solidFill>
          <a:ln>
            <a:solidFill>
              <a:srgbClr val="FFFF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defTabSz="174213" eaLnBrk="0" hangingPunct="0">
              <a:defRPr/>
            </a:pPr>
            <a:endParaRPr lang="en-US" sz="14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algn="ctr" defTabSz="174213" eaLnBrk="0" hangingPunct="0">
              <a:defRPr/>
            </a:pP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  </a:t>
            </a: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Kelautan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 &amp; </a:t>
            </a: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perikanan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</a:p>
          <a:p>
            <a:pPr algn="ctr" defTabSz="174213" eaLnBrk="0" hangingPunct="0">
              <a:defRPr/>
            </a:pP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Pariwisata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Pertanian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</a:p>
          <a:p>
            <a:pPr algn="ctr" defTabSz="174213" eaLnBrk="0" hangingPunct="0">
              <a:defRPr/>
            </a:pP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Kehutanan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, ESDM,</a:t>
            </a:r>
          </a:p>
          <a:p>
            <a:pPr algn="ctr" defTabSz="174213" eaLnBrk="0" hangingPunct="0">
              <a:defRPr/>
            </a:pP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Perdagangan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</a:p>
          <a:p>
            <a:pPr algn="ctr" defTabSz="174213" eaLnBrk="0" hangingPunct="0">
              <a:defRPr/>
            </a:pP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perindustrian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dan</a:t>
            </a:r>
            <a:r>
              <a:rPr lang="en-US" sz="14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</a:p>
          <a:p>
            <a:pPr algn="ctr" defTabSz="174213" eaLnBrk="0" hangingPunct="0">
              <a:defRPr/>
            </a:pPr>
            <a:r>
              <a:rPr lang="en-US" sz="14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Transmigrasi</a:t>
            </a:r>
            <a:endParaRPr lang="en-US" sz="1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" y="0"/>
            <a:ext cx="9905999" cy="672884"/>
          </a:xfrm>
          <a:prstGeom prst="rect">
            <a:avLst/>
          </a:prstGeom>
          <a:gradFill>
            <a:gsLst>
              <a:gs pos="48000">
                <a:srgbClr val="77A825">
                  <a:alpha val="78000"/>
                </a:srgbClr>
              </a:gs>
              <a:gs pos="20000">
                <a:schemeClr val="accent1">
                  <a:lumMod val="75000"/>
                  <a:alpha val="16000"/>
                </a:schemeClr>
              </a:gs>
            </a:gsLst>
            <a:lin ang="10800000" scaled="1"/>
          </a:gradFill>
        </p:spPr>
        <p:txBody>
          <a:bodyPr lIns="87258" tIns="43628" rIns="87258" bIns="43628">
            <a:spAutoFit/>
          </a:bodyPr>
          <a:lstStyle/>
          <a:p>
            <a:pPr algn="ctr" eaLnBrk="0" hangingPunct="0">
              <a:defRPr/>
            </a:pPr>
            <a:r>
              <a:rPr lang="id-ID" sz="2300" b="1" dirty="0" smtClean="0">
                <a:latin typeface="+mj-lt"/>
              </a:rPr>
              <a:t>KLASIFIKASI</a:t>
            </a:r>
            <a:r>
              <a:rPr lang="en-US" sz="2300" b="1" dirty="0" smtClean="0">
                <a:latin typeface="+mj-lt"/>
              </a:rPr>
              <a:t> </a:t>
            </a:r>
            <a:r>
              <a:rPr lang="en-US" sz="2300" b="1" dirty="0">
                <a:latin typeface="+mj-lt"/>
              </a:rPr>
              <a:t>URUSAN PEMERINTAHAN</a:t>
            </a:r>
            <a:r>
              <a:rPr lang="id-ID" sz="2300" b="1" dirty="0">
                <a:latin typeface="+mj-lt"/>
              </a:rPr>
              <a:t> </a:t>
            </a:r>
            <a:endParaRPr lang="en-US" sz="2300" b="1" dirty="0">
              <a:latin typeface="+mj-lt"/>
            </a:endParaRPr>
          </a:p>
          <a:p>
            <a:pPr marL="771080" indent="-771080" algn="ctr" eaLnBrk="0" hangingPunct="0">
              <a:defRPr/>
            </a:pPr>
            <a:r>
              <a:rPr lang="id-ID" sz="1500" b="1" dirty="0" smtClean="0">
                <a:latin typeface="+mj-lt"/>
              </a:rPr>
              <a:t>(Berdasarkan UU </a:t>
            </a:r>
            <a:r>
              <a:rPr lang="id-ID" sz="1500" b="1" dirty="0">
                <a:latin typeface="+mj-lt"/>
              </a:rPr>
              <a:t>23 tahun 20</a:t>
            </a:r>
            <a:r>
              <a:rPr lang="en-US" sz="1500" b="1" dirty="0">
                <a:latin typeface="+mj-lt"/>
              </a:rPr>
              <a:t>1</a:t>
            </a:r>
            <a:r>
              <a:rPr lang="id-ID" sz="1500" b="1" dirty="0">
                <a:latin typeface="+mj-lt"/>
              </a:rPr>
              <a:t>4</a:t>
            </a:r>
            <a:r>
              <a:rPr lang="en-US" sz="1500" b="1" dirty="0">
                <a:latin typeface="+mj-lt"/>
              </a:rPr>
              <a:t> </a:t>
            </a:r>
            <a:r>
              <a:rPr lang="en-US" sz="1500" b="1" dirty="0" err="1">
                <a:latin typeface="+mj-lt"/>
              </a:rPr>
              <a:t>tentang</a:t>
            </a:r>
            <a:r>
              <a:rPr lang="en-US" sz="1500" b="1" dirty="0">
                <a:latin typeface="+mj-lt"/>
              </a:rPr>
              <a:t> </a:t>
            </a:r>
            <a:r>
              <a:rPr lang="en-US" sz="1500" b="1" dirty="0" err="1">
                <a:latin typeface="+mj-lt"/>
              </a:rPr>
              <a:t>Pemerintah</a:t>
            </a:r>
            <a:r>
              <a:rPr lang="en-US" sz="1500" b="1" dirty="0">
                <a:latin typeface="+mj-lt"/>
              </a:rPr>
              <a:t> </a:t>
            </a:r>
            <a:r>
              <a:rPr lang="en-US" sz="1500" b="1" dirty="0" smtClean="0">
                <a:latin typeface="+mj-lt"/>
              </a:rPr>
              <a:t>Daerah</a:t>
            </a:r>
            <a:r>
              <a:rPr lang="id-ID" sz="1500" b="1" dirty="0" smtClean="0">
                <a:latin typeface="+mj-lt"/>
              </a:rPr>
              <a:t>)</a:t>
            </a:r>
            <a:r>
              <a:rPr lang="en-US" sz="1500" b="1" dirty="0" smtClean="0">
                <a:latin typeface="+mj-lt"/>
              </a:rPr>
              <a:t>  </a:t>
            </a:r>
            <a:endParaRPr lang="en-US" sz="1500" b="1" dirty="0">
              <a:latin typeface="+mj-lt"/>
            </a:endParaRPr>
          </a:p>
        </p:txBody>
      </p:sp>
      <p:cxnSp>
        <p:nvCxnSpPr>
          <p:cNvPr id="4" name="Elbow Connector 3"/>
          <p:cNvCxnSpPr/>
          <p:nvPr/>
        </p:nvCxnSpPr>
        <p:spPr>
          <a:xfrm rot="10800000" flipV="1">
            <a:off x="1893888" y="1373188"/>
            <a:ext cx="1146175" cy="995362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lbow Connector 6"/>
          <p:cNvCxnSpPr/>
          <p:nvPr/>
        </p:nvCxnSpPr>
        <p:spPr>
          <a:xfrm>
            <a:off x="6864350" y="1382714"/>
            <a:ext cx="1677988" cy="890587"/>
          </a:xfrm>
          <a:prstGeom prst="bentConnector3">
            <a:avLst>
              <a:gd name="adj1" fmla="val 100258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endCxn id="7178" idx="0"/>
          </p:cNvCxnSpPr>
          <p:nvPr/>
        </p:nvCxnSpPr>
        <p:spPr>
          <a:xfrm>
            <a:off x="1238250" y="2928939"/>
            <a:ext cx="14289" cy="4460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4167190" y="3000376"/>
            <a:ext cx="7937" cy="3921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6200000" flipH="1">
            <a:off x="5953125" y="3286125"/>
            <a:ext cx="5715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2538413" y="3914776"/>
            <a:ext cx="2720975" cy="1114425"/>
          </a:xfrm>
          <a:prstGeom prst="rect">
            <a:avLst/>
          </a:prstGeom>
          <a:solidFill>
            <a:schemeClr val="tx1"/>
          </a:solidFill>
          <a:ln>
            <a:noFill/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defTabSz="174213" eaLnBrk="0" hangingPunct="0">
              <a:defRPr/>
            </a:pPr>
            <a:r>
              <a:rPr lang="en-US" sz="1100" b="1" u="sng" dirty="0">
                <a:solidFill>
                  <a:schemeClr val="bg1"/>
                </a:solidFill>
                <a:latin typeface="+mj-lt"/>
                <a:cs typeface="Arial" pitchFamily="34" charset="0"/>
              </a:rPr>
              <a:t>PELAYANAN DASAR</a:t>
            </a:r>
            <a:endParaRPr lang="en-US" sz="1100" u="sng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lvl="1" eaLnBrk="0" hangingPunct="0">
              <a:defRPr/>
            </a:pP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pendidikan;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kesehatan;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PU &amp; </a:t>
            </a:r>
          </a:p>
          <a:p>
            <a:pPr marL="0" lvl="1" eaLnBrk="0" hangingPunct="0">
              <a:defRPr/>
            </a:pP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penataan ruang;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perumahan </a:t>
            </a:r>
            <a:endParaRPr lang="en-US" sz="11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lvl="1" eaLnBrk="0" hangingPunct="0">
              <a:defRPr/>
            </a:pP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Rakyat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dan kawasan permukiman;</a:t>
            </a:r>
            <a:endParaRPr lang="en-US" sz="11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lvl="1" eaLnBrk="0" hangingPunct="0">
              <a:defRPr/>
            </a:pP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Trantib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r>
              <a:rPr lang="id-ID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umum, dan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Linmas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, </a:t>
            </a:r>
            <a:r>
              <a:rPr lang="en-US" sz="1100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Sosial</a:t>
            </a:r>
            <a:endParaRPr lang="en-US" sz="11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marL="0" lvl="1" eaLnBrk="0" hangingPunct="0">
              <a:defRPr/>
            </a:pP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(</a:t>
            </a:r>
            <a:r>
              <a:rPr lang="en-US" sz="1100" i="1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dilaksanakan</a:t>
            </a:r>
            <a:r>
              <a:rPr lang="en-US" sz="1100" i="1" dirty="0">
                <a:solidFill>
                  <a:schemeClr val="bg1"/>
                </a:solidFill>
                <a:latin typeface="+mj-lt"/>
                <a:cs typeface="Arial" pitchFamily="34" charset="0"/>
              </a:rPr>
              <a:t>  </a:t>
            </a:r>
            <a:r>
              <a:rPr lang="en-US" sz="1100" i="1" dirty="0" err="1">
                <a:solidFill>
                  <a:schemeClr val="bg1"/>
                </a:solidFill>
                <a:latin typeface="+mj-lt"/>
                <a:cs typeface="Arial" pitchFamily="34" charset="0"/>
              </a:rPr>
              <a:t>dengan</a:t>
            </a:r>
            <a:r>
              <a:rPr lang="en-US" sz="1100" i="1" dirty="0">
                <a:solidFill>
                  <a:schemeClr val="bg1"/>
                </a:solidFill>
                <a:latin typeface="+mj-lt"/>
                <a:cs typeface="Arial" pitchFamily="34" charset="0"/>
              </a:rPr>
              <a:t> SPM</a:t>
            </a:r>
            <a:r>
              <a:rPr lang="en-US" sz="1100" dirty="0">
                <a:solidFill>
                  <a:schemeClr val="bg1"/>
                </a:solidFill>
                <a:latin typeface="+mj-lt"/>
                <a:cs typeface="Arial" pitchFamily="34" charset="0"/>
              </a:rPr>
              <a:t>)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986339" y="1665289"/>
            <a:ext cx="9525" cy="5746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13"/>
          <p:cNvSpPr>
            <a:spLocks noChangeArrowheads="1"/>
          </p:cNvSpPr>
          <p:nvPr/>
        </p:nvSpPr>
        <p:spPr bwMode="auto">
          <a:xfrm>
            <a:off x="7480300" y="3336924"/>
            <a:ext cx="2228850" cy="3178176"/>
          </a:xfrm>
          <a:prstGeom prst="rect">
            <a:avLst/>
          </a:prstGeom>
          <a:solidFill>
            <a:schemeClr val="tx1"/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Wawasan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Kebangsaan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;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Ketahanan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Sosial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;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Pengamalan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pancasila</a:t>
            </a:r>
            <a:endParaRPr lang="en-US" sz="1300" dirty="0">
              <a:solidFill>
                <a:srgbClr val="FFFFFF"/>
              </a:solidFill>
              <a:latin typeface="+mj-lt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Persatuan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dan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Kesatuan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;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Penanganan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Konflik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Sosial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;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Koordinasi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Pelaksanaan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Tugas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Antar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Instansi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di 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Provinsi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/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Kab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/Kota;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Pengembangan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Kehidupan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Demokrasi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;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Pelaksanaan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semua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urusan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pemerintahan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yang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bukan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kewenangan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Daerah &amp;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tidak</a:t>
            </a:r>
            <a:endParaRPr lang="en-US" sz="1300" dirty="0">
              <a:solidFill>
                <a:srgbClr val="FFFFFF"/>
              </a:solidFill>
              <a:latin typeface="+mj-lt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Ditangani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oleh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Instansi</a:t>
            </a:r>
            <a:r>
              <a:rPr lang="en-US" sz="1300" dirty="0">
                <a:solidFill>
                  <a:srgbClr val="FFFFFF"/>
                </a:solidFill>
                <a:latin typeface="+mj-lt"/>
                <a:cs typeface="Arial" pitchFamily="34" charset="0"/>
              </a:rPr>
              <a:t> </a:t>
            </a:r>
          </a:p>
          <a:p>
            <a:pPr algn="ctr" eaLnBrk="0" hangingPunct="0">
              <a:defRPr/>
            </a:pPr>
            <a:r>
              <a:rPr lang="en-US" sz="1300" dirty="0" err="1">
                <a:solidFill>
                  <a:srgbClr val="FFFFFF"/>
                </a:solidFill>
                <a:latin typeface="+mj-lt"/>
                <a:cs typeface="Arial" pitchFamily="34" charset="0"/>
              </a:rPr>
              <a:t>Vertikal</a:t>
            </a:r>
            <a:endParaRPr lang="en-US" sz="1300" dirty="0">
              <a:solidFill>
                <a:srgbClr val="FFFFFF"/>
              </a:solidFill>
              <a:latin typeface="+mj-lt"/>
              <a:cs typeface="Arial" pitchFamily="34" charset="0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8585201" y="2819400"/>
            <a:ext cx="1587" cy="4651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7015368" y="2288845"/>
            <a:ext cx="2830192" cy="574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lIns="87258" tIns="43628" rIns="87258" bIns="43628"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URUSAN </a:t>
            </a:r>
          </a:p>
          <a:p>
            <a:pPr algn="ctr" eaLnBrk="0" hangingPunct="0">
              <a:defRPr/>
            </a:pPr>
            <a:r>
              <a:rPr lang="en-US" b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PEMERINTAHAN UMUM</a:t>
            </a:r>
            <a:endParaRPr lang="en-US" sz="10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24" name="Slide Number Placeholder 5"/>
          <p:cNvSpPr>
            <a:spLocks noGrp="1" noChangeArrowheads="1"/>
          </p:cNvSpPr>
          <p:nvPr/>
        </p:nvSpPr>
        <p:spPr bwMode="auto">
          <a:xfrm>
            <a:off x="9310689" y="6400800"/>
            <a:ext cx="595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4" tIns="45706" rIns="91414" bIns="45706"/>
          <a:lstStyle/>
          <a:p>
            <a:pPr algn="ctr">
              <a:defRPr/>
            </a:pPr>
            <a:fld id="{56B7CE87-136E-44B7-9339-AF1858758054}" type="slidenum">
              <a:rPr lang="en-US" sz="2000">
                <a:latin typeface="+mj-lt"/>
                <a:sym typeface="Tahoma" pitchFamily="34" charset="0"/>
              </a:rPr>
              <a:pPr algn="ctr">
                <a:defRPr/>
              </a:pPr>
              <a:t>3</a:t>
            </a:fld>
            <a:endParaRPr lang="en-US" dirty="0">
              <a:latin typeface="+mj-lt"/>
            </a:endParaRPr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200471" y="1052216"/>
            <a:ext cx="9555789" cy="5482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71" tIns="47886" rIns="95771" bIns="47886">
            <a:spAutoFit/>
          </a:bodyPr>
          <a:lstStyle/>
          <a:p>
            <a:pPr marL="457200" indent="-457200" algn="just" defTabSz="954299">
              <a:spcBef>
                <a:spcPct val="50000"/>
              </a:spcBef>
              <a:buFontTx/>
              <a:buAutoNum type="arabicPeriod"/>
            </a:pPr>
            <a:r>
              <a:rPr lang="en-US" sz="2500" dirty="0" err="1"/>
              <a:t>Urusan</a:t>
            </a:r>
            <a:r>
              <a:rPr lang="en-US" sz="2500" dirty="0"/>
              <a:t> </a:t>
            </a:r>
            <a:r>
              <a:rPr lang="en-US" sz="2500" dirty="0" err="1"/>
              <a:t>Pemerintahan</a:t>
            </a:r>
            <a:r>
              <a:rPr lang="en-US" sz="2500" dirty="0"/>
              <a:t> </a:t>
            </a:r>
            <a:r>
              <a:rPr lang="en-US" sz="2500" dirty="0" err="1" smtClean="0"/>
              <a:t>absolut</a:t>
            </a:r>
            <a:r>
              <a:rPr lang="en-US" sz="2500" dirty="0" smtClean="0"/>
              <a:t>/</a:t>
            </a:r>
            <a:r>
              <a:rPr lang="en-US" sz="2500" dirty="0" err="1" smtClean="0"/>
              <a:t>mutlak</a:t>
            </a:r>
            <a:r>
              <a:rPr lang="en-US" sz="2500" dirty="0" smtClean="0"/>
              <a:t>/</a:t>
            </a:r>
            <a:r>
              <a:rPr lang="en-US" sz="2500" dirty="0" err="1" smtClean="0"/>
              <a:t>penuh</a:t>
            </a:r>
            <a:r>
              <a:rPr lang="en-US" sz="2500" dirty="0" smtClean="0"/>
              <a:t> </a:t>
            </a:r>
            <a:r>
              <a:rPr lang="en-US" sz="2500" dirty="0" err="1" smtClean="0"/>
              <a:t>tidak</a:t>
            </a:r>
            <a:r>
              <a:rPr lang="en-US" sz="2500" dirty="0" smtClean="0"/>
              <a:t> </a:t>
            </a:r>
            <a:r>
              <a:rPr lang="en-US" sz="2500" dirty="0" err="1"/>
              <a:t>dapat</a:t>
            </a:r>
            <a:r>
              <a:rPr lang="en-US" sz="2500" dirty="0"/>
              <a:t> </a:t>
            </a:r>
            <a:r>
              <a:rPr lang="en-US" sz="2500" dirty="0" err="1"/>
              <a:t>diserahkan</a:t>
            </a:r>
            <a:r>
              <a:rPr lang="en-US" sz="2500" dirty="0"/>
              <a:t> </a:t>
            </a:r>
            <a:r>
              <a:rPr lang="en-US" sz="2500" dirty="0" err="1"/>
              <a:t>kepada</a:t>
            </a:r>
            <a:r>
              <a:rPr lang="en-US" sz="2500" dirty="0"/>
              <a:t> </a:t>
            </a:r>
            <a:r>
              <a:rPr lang="en-US" sz="2500" dirty="0" smtClean="0"/>
              <a:t>Daerah, </a:t>
            </a:r>
            <a:r>
              <a:rPr lang="en-US" sz="2500" dirty="0" err="1" smtClean="0"/>
              <a:t>terdiri</a:t>
            </a:r>
            <a:r>
              <a:rPr lang="en-US" sz="2500" dirty="0" smtClean="0"/>
              <a:t> </a:t>
            </a:r>
            <a:r>
              <a:rPr lang="en-US" sz="2500" dirty="0" err="1" smtClean="0"/>
              <a:t>dari</a:t>
            </a:r>
            <a:r>
              <a:rPr lang="en-US" sz="2500" dirty="0" smtClean="0"/>
              <a:t> : </a:t>
            </a:r>
            <a:r>
              <a:rPr lang="id-ID" sz="2500" dirty="0" smtClean="0"/>
              <a:t>politik luar negeri</a:t>
            </a:r>
            <a:r>
              <a:rPr lang="en-US" sz="2500" dirty="0" smtClean="0"/>
              <a:t>, </a:t>
            </a:r>
            <a:r>
              <a:rPr lang="id-ID" sz="2500" dirty="0" smtClean="0"/>
              <a:t>pertahanan</a:t>
            </a:r>
            <a:r>
              <a:rPr lang="en-US" sz="2500" dirty="0" smtClean="0"/>
              <a:t>, </a:t>
            </a:r>
            <a:r>
              <a:rPr lang="id-ID" sz="2500" dirty="0" smtClean="0"/>
              <a:t>keamanan</a:t>
            </a:r>
            <a:r>
              <a:rPr lang="en-US" sz="2500" dirty="0" smtClean="0"/>
              <a:t>, </a:t>
            </a:r>
            <a:r>
              <a:rPr lang="id-ID" sz="2500" dirty="0" smtClean="0"/>
              <a:t>yustisi</a:t>
            </a:r>
            <a:r>
              <a:rPr lang="en-US" sz="2500" dirty="0" smtClean="0"/>
              <a:t>, </a:t>
            </a:r>
            <a:r>
              <a:rPr lang="id-ID" sz="2500" dirty="0" smtClean="0"/>
              <a:t>moneter dan fiskal nasional; dan</a:t>
            </a:r>
            <a:r>
              <a:rPr lang="en-US" sz="2500" dirty="0" smtClean="0"/>
              <a:t> </a:t>
            </a:r>
            <a:r>
              <a:rPr lang="id-ID" sz="2500" dirty="0" smtClean="0"/>
              <a:t>agama</a:t>
            </a:r>
            <a:endParaRPr lang="en-US" sz="2500" dirty="0"/>
          </a:p>
          <a:p>
            <a:pPr marL="457200" indent="-457200" algn="just" defTabSz="954299">
              <a:spcBef>
                <a:spcPct val="50000"/>
              </a:spcBef>
              <a:buFontTx/>
              <a:buAutoNum type="arabicPeriod"/>
            </a:pPr>
            <a:r>
              <a:rPr lang="en-US" sz="2500" dirty="0" err="1" smtClean="0"/>
              <a:t>Urusan</a:t>
            </a:r>
            <a:r>
              <a:rPr lang="en-US" sz="2500" dirty="0" smtClean="0"/>
              <a:t> </a:t>
            </a:r>
            <a:r>
              <a:rPr lang="en-US" sz="2500" dirty="0" err="1" smtClean="0"/>
              <a:t>pemerintahan</a:t>
            </a:r>
            <a:r>
              <a:rPr lang="en-US" sz="2500" dirty="0" smtClean="0"/>
              <a:t> </a:t>
            </a:r>
            <a:r>
              <a:rPr lang="en-US" sz="2500" dirty="0" err="1" smtClean="0"/>
              <a:t>absolut</a:t>
            </a:r>
            <a:r>
              <a:rPr lang="en-US" sz="2500" dirty="0" smtClean="0"/>
              <a:t> </a:t>
            </a:r>
            <a:r>
              <a:rPr lang="en-US" sz="2500" dirty="0" err="1" smtClean="0"/>
              <a:t>dilaksanakan</a:t>
            </a:r>
            <a:r>
              <a:rPr lang="en-US" sz="2500" dirty="0" smtClean="0"/>
              <a:t> </a:t>
            </a:r>
            <a:r>
              <a:rPr lang="en-US" sz="2500" dirty="0" err="1" smtClean="0"/>
              <a:t>sendiri</a:t>
            </a:r>
            <a:r>
              <a:rPr lang="en-US" sz="2500" dirty="0" smtClean="0"/>
              <a:t> </a:t>
            </a:r>
            <a:r>
              <a:rPr lang="en-US" sz="2500" dirty="0" err="1" smtClean="0"/>
              <a:t>oleh</a:t>
            </a:r>
            <a:r>
              <a:rPr lang="en-US" sz="2500" dirty="0" smtClean="0"/>
              <a:t> </a:t>
            </a:r>
            <a:r>
              <a:rPr lang="en-US" sz="2500" dirty="0" err="1" smtClean="0"/>
              <a:t>Pemerintah</a:t>
            </a:r>
            <a:r>
              <a:rPr lang="en-US" sz="2500" dirty="0" smtClean="0"/>
              <a:t> </a:t>
            </a:r>
            <a:r>
              <a:rPr lang="en-US" sz="2500" dirty="0" err="1" smtClean="0"/>
              <a:t>Pusat</a:t>
            </a:r>
            <a:r>
              <a:rPr lang="en-US" sz="2500" dirty="0" smtClean="0"/>
              <a:t> </a:t>
            </a:r>
            <a:r>
              <a:rPr lang="en-US" sz="2500" dirty="0" err="1" smtClean="0"/>
              <a:t>dan</a:t>
            </a:r>
            <a:r>
              <a:rPr lang="en-US" sz="2500" dirty="0" smtClean="0"/>
              <a:t> </a:t>
            </a:r>
            <a:r>
              <a:rPr lang="en-US" sz="2500" dirty="0" err="1" smtClean="0"/>
              <a:t>sebagiannya</a:t>
            </a:r>
            <a:r>
              <a:rPr lang="en-US" sz="2500" dirty="0" smtClean="0"/>
              <a:t>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dilimpahkan</a:t>
            </a:r>
            <a:r>
              <a:rPr lang="en-US" sz="2500" dirty="0" smtClean="0"/>
              <a:t> </a:t>
            </a:r>
            <a:r>
              <a:rPr lang="en-US" sz="2500" dirty="0" err="1" smtClean="0"/>
              <a:t>kepada</a:t>
            </a:r>
            <a:r>
              <a:rPr lang="en-US" sz="2500" dirty="0" smtClean="0"/>
              <a:t> </a:t>
            </a:r>
            <a:r>
              <a:rPr lang="en-US" sz="2500" dirty="0" err="1" smtClean="0"/>
              <a:t>kepala</a:t>
            </a:r>
            <a:r>
              <a:rPr lang="en-US" sz="2500" dirty="0" smtClean="0"/>
              <a:t> </a:t>
            </a:r>
            <a:r>
              <a:rPr lang="en-US" sz="2500" dirty="0" err="1" smtClean="0"/>
              <a:t>instansi</a:t>
            </a:r>
            <a:r>
              <a:rPr lang="en-US" sz="2500" dirty="0" smtClean="0"/>
              <a:t> </a:t>
            </a:r>
            <a:r>
              <a:rPr lang="en-US" sz="2500" dirty="0" err="1" smtClean="0"/>
              <a:t>vertikal</a:t>
            </a:r>
            <a:r>
              <a:rPr lang="en-US" sz="2500" dirty="0" smtClean="0"/>
              <a:t> </a:t>
            </a:r>
            <a:r>
              <a:rPr lang="en-US" sz="2500" dirty="0" err="1" smtClean="0"/>
              <a:t>di</a:t>
            </a:r>
            <a:r>
              <a:rPr lang="en-US" sz="2500" dirty="0" smtClean="0"/>
              <a:t> </a:t>
            </a:r>
            <a:r>
              <a:rPr lang="en-US" sz="2500" dirty="0" err="1" smtClean="0"/>
              <a:t>daerah</a:t>
            </a:r>
            <a:r>
              <a:rPr lang="en-US" sz="2500" dirty="0" smtClean="0"/>
              <a:t>, </a:t>
            </a:r>
            <a:r>
              <a:rPr lang="en-US" sz="2500" dirty="0" err="1" smtClean="0"/>
              <a:t>seperti</a:t>
            </a:r>
            <a:r>
              <a:rPr lang="en-US" sz="2500" dirty="0" smtClean="0"/>
              <a:t>: </a:t>
            </a:r>
            <a:r>
              <a:rPr lang="en-US" sz="2500" dirty="0" err="1" smtClean="0"/>
              <a:t>Kakanwil</a:t>
            </a:r>
            <a:r>
              <a:rPr lang="en-US" sz="2500" dirty="0" smtClean="0"/>
              <a:t> Agama, </a:t>
            </a:r>
            <a:r>
              <a:rPr lang="en-US" sz="2500" dirty="0" err="1" smtClean="0"/>
              <a:t>Kajati</a:t>
            </a:r>
            <a:r>
              <a:rPr lang="en-US" sz="2500" dirty="0" smtClean="0"/>
              <a:t>, </a:t>
            </a:r>
            <a:r>
              <a:rPr lang="en-US" sz="2500" dirty="0" err="1" smtClean="0"/>
              <a:t>Pangdam</a:t>
            </a:r>
            <a:r>
              <a:rPr lang="en-US" sz="2500" dirty="0" smtClean="0"/>
              <a:t>, </a:t>
            </a:r>
            <a:r>
              <a:rPr lang="en-US" sz="2500" dirty="0" err="1" smtClean="0"/>
              <a:t>Kapolda</a:t>
            </a:r>
            <a:r>
              <a:rPr lang="en-US" sz="2500" dirty="0" smtClean="0"/>
              <a:t>, </a:t>
            </a:r>
            <a:r>
              <a:rPr lang="en-US" sz="2500" dirty="0" err="1" smtClean="0"/>
              <a:t>Kakanwil</a:t>
            </a:r>
            <a:r>
              <a:rPr lang="en-US" sz="2500" dirty="0" smtClean="0"/>
              <a:t> Bea </a:t>
            </a:r>
            <a:r>
              <a:rPr lang="en-US" sz="2500" dirty="0" err="1" smtClean="0"/>
              <a:t>dan</a:t>
            </a:r>
            <a:r>
              <a:rPr lang="en-US" sz="2500" dirty="0" smtClean="0"/>
              <a:t> </a:t>
            </a:r>
            <a:r>
              <a:rPr lang="en-US" sz="2500" dirty="0" err="1" smtClean="0"/>
              <a:t>Cukai</a:t>
            </a:r>
            <a:r>
              <a:rPr lang="en-US" sz="2500" dirty="0" smtClean="0"/>
              <a:t>, </a:t>
            </a:r>
            <a:r>
              <a:rPr lang="en-US" sz="2500" dirty="0" err="1" smtClean="0"/>
              <a:t>Kakanwil</a:t>
            </a:r>
            <a:r>
              <a:rPr lang="en-US" sz="2500" dirty="0" smtClean="0"/>
              <a:t> </a:t>
            </a:r>
            <a:r>
              <a:rPr lang="en-US" sz="2500" dirty="0" err="1" smtClean="0"/>
              <a:t>Anggaran</a:t>
            </a:r>
            <a:r>
              <a:rPr lang="en-US" sz="2500" dirty="0" smtClean="0"/>
              <a:t>, </a:t>
            </a:r>
            <a:r>
              <a:rPr lang="en-US" sz="2500" dirty="0" err="1" smtClean="0"/>
              <a:t>dengan</a:t>
            </a:r>
            <a:r>
              <a:rPr lang="en-US" sz="2500" dirty="0" smtClean="0"/>
              <a:t> </a:t>
            </a:r>
            <a:r>
              <a:rPr lang="en-US" sz="2500" dirty="0" err="1" smtClean="0"/>
              <a:t>jajarannya</a:t>
            </a:r>
            <a:r>
              <a:rPr lang="en-US" sz="2500" dirty="0" smtClean="0"/>
              <a:t>.</a:t>
            </a:r>
          </a:p>
          <a:p>
            <a:pPr marL="457200" indent="-457200" algn="just" defTabSz="954299">
              <a:spcBef>
                <a:spcPct val="50000"/>
              </a:spcBef>
              <a:buFontTx/>
              <a:buAutoNum type="arabicPeriod"/>
            </a:pPr>
            <a:r>
              <a:rPr lang="en-US" sz="2500" dirty="0" err="1" smtClean="0"/>
              <a:t>Selain</a:t>
            </a:r>
            <a:r>
              <a:rPr lang="en-US" sz="2500" dirty="0" smtClean="0"/>
              <a:t> </a:t>
            </a:r>
            <a:r>
              <a:rPr lang="en-US" sz="2500" dirty="0" err="1" smtClean="0"/>
              <a:t>dilimpahkan</a:t>
            </a:r>
            <a:r>
              <a:rPr lang="en-US" sz="2500" dirty="0" smtClean="0"/>
              <a:t> </a:t>
            </a:r>
            <a:r>
              <a:rPr lang="en-US" sz="2500" dirty="0" err="1" smtClean="0"/>
              <a:t>kepada</a:t>
            </a:r>
            <a:r>
              <a:rPr lang="en-US" sz="2500" dirty="0" smtClean="0"/>
              <a:t> </a:t>
            </a:r>
            <a:r>
              <a:rPr lang="en-US" sz="2500" dirty="0" err="1" smtClean="0"/>
              <a:t>kepala</a:t>
            </a:r>
            <a:r>
              <a:rPr lang="en-US" sz="2500" dirty="0" smtClean="0"/>
              <a:t> </a:t>
            </a:r>
            <a:r>
              <a:rPr lang="en-US" sz="2500" dirty="0" err="1" smtClean="0"/>
              <a:t>instansi</a:t>
            </a:r>
            <a:r>
              <a:rPr lang="en-US" sz="2500" dirty="0" smtClean="0"/>
              <a:t> </a:t>
            </a:r>
            <a:r>
              <a:rPr lang="en-US" sz="2500" dirty="0" err="1" smtClean="0"/>
              <a:t>vertikal</a:t>
            </a:r>
            <a:r>
              <a:rPr lang="en-US" sz="2500" dirty="0" smtClean="0"/>
              <a:t> </a:t>
            </a:r>
            <a:r>
              <a:rPr lang="en-US" sz="2500" dirty="0" err="1" smtClean="0"/>
              <a:t>di</a:t>
            </a:r>
            <a:r>
              <a:rPr lang="en-US" sz="2500" dirty="0" smtClean="0"/>
              <a:t> </a:t>
            </a:r>
            <a:r>
              <a:rPr lang="en-US" sz="2500" dirty="0" err="1" smtClean="0"/>
              <a:t>daerah</a:t>
            </a:r>
            <a:r>
              <a:rPr lang="en-US" sz="2500" dirty="0" smtClean="0"/>
              <a:t>, </a:t>
            </a:r>
            <a:r>
              <a:rPr lang="en-US" sz="2500" dirty="0" err="1" smtClean="0"/>
              <a:t>urusan</a:t>
            </a:r>
            <a:r>
              <a:rPr lang="en-US" sz="2500" dirty="0" smtClean="0"/>
              <a:t> </a:t>
            </a:r>
            <a:r>
              <a:rPr lang="en-US" sz="2500" dirty="0" err="1" smtClean="0"/>
              <a:t>pemerintahan</a:t>
            </a:r>
            <a:r>
              <a:rPr lang="en-US" sz="2500" dirty="0" smtClean="0"/>
              <a:t> </a:t>
            </a:r>
            <a:r>
              <a:rPr lang="en-US" sz="2500" dirty="0" err="1" smtClean="0"/>
              <a:t>absolut</a:t>
            </a:r>
            <a:r>
              <a:rPr lang="en-US" sz="2500" dirty="0" smtClean="0"/>
              <a:t> </a:t>
            </a:r>
            <a:r>
              <a:rPr lang="en-US" sz="2500" dirty="0" err="1" smtClean="0"/>
              <a:t>dapat</a:t>
            </a:r>
            <a:r>
              <a:rPr lang="en-US" sz="2500" dirty="0" smtClean="0"/>
              <a:t> </a:t>
            </a:r>
            <a:r>
              <a:rPr lang="en-US" sz="2500" dirty="0" err="1" smtClean="0"/>
              <a:t>dilimpahkan</a:t>
            </a:r>
            <a:r>
              <a:rPr lang="en-US" sz="2500" dirty="0" smtClean="0"/>
              <a:t> </a:t>
            </a:r>
            <a:r>
              <a:rPr lang="en-US" sz="2500" dirty="0" err="1" smtClean="0"/>
              <a:t>kepada</a:t>
            </a:r>
            <a:r>
              <a:rPr lang="en-US" sz="2500" dirty="0" smtClean="0"/>
              <a:t> </a:t>
            </a:r>
            <a:r>
              <a:rPr lang="en-US" sz="2500" dirty="0" err="1" smtClean="0"/>
              <a:t>Gubernur</a:t>
            </a:r>
            <a:r>
              <a:rPr lang="en-US" sz="2500" dirty="0" smtClean="0"/>
              <a:t> </a:t>
            </a:r>
            <a:r>
              <a:rPr lang="en-US" sz="2500" dirty="0" err="1" smtClean="0"/>
              <a:t>sebagai</a:t>
            </a:r>
            <a:r>
              <a:rPr lang="en-US" sz="2500" dirty="0" smtClean="0"/>
              <a:t> </a:t>
            </a:r>
            <a:r>
              <a:rPr lang="en-US" sz="2500" dirty="0" err="1" smtClean="0"/>
              <a:t>Wakil</a:t>
            </a:r>
            <a:r>
              <a:rPr lang="en-US" sz="2500" dirty="0" smtClean="0"/>
              <a:t> </a:t>
            </a:r>
            <a:r>
              <a:rPr lang="en-US" sz="2500" dirty="0" err="1" smtClean="0"/>
              <a:t>Pemerintah</a:t>
            </a:r>
            <a:r>
              <a:rPr lang="en-US" sz="2500" dirty="0" smtClean="0"/>
              <a:t> </a:t>
            </a:r>
            <a:r>
              <a:rPr lang="en-US" sz="2500" dirty="0" err="1" smtClean="0"/>
              <a:t>Pusat</a:t>
            </a:r>
            <a:r>
              <a:rPr lang="en-US" sz="2500" dirty="0" smtClean="0"/>
              <a:t> </a:t>
            </a:r>
            <a:r>
              <a:rPr lang="en-US" sz="2500" dirty="0" err="1" smtClean="0"/>
              <a:t>berdasarkan</a:t>
            </a:r>
            <a:r>
              <a:rPr lang="en-US" sz="2500" dirty="0" smtClean="0"/>
              <a:t> </a:t>
            </a:r>
            <a:r>
              <a:rPr lang="en-US" sz="2500" dirty="0" err="1" smtClean="0"/>
              <a:t>asas</a:t>
            </a:r>
            <a:r>
              <a:rPr lang="en-US" sz="2500" dirty="0" smtClean="0"/>
              <a:t> </a:t>
            </a:r>
            <a:r>
              <a:rPr lang="en-US" sz="2500" dirty="0" err="1" smtClean="0"/>
              <a:t>Dekonsentrasi</a:t>
            </a:r>
            <a:r>
              <a:rPr lang="en-US" sz="2500" dirty="0" smtClean="0"/>
              <a:t> (</a:t>
            </a:r>
            <a:r>
              <a:rPr lang="en-US" sz="2500" dirty="0" err="1" smtClean="0"/>
              <a:t>Psl</a:t>
            </a:r>
            <a:r>
              <a:rPr lang="en-US" sz="2500" dirty="0" smtClean="0"/>
              <a:t>. 10 </a:t>
            </a:r>
            <a:r>
              <a:rPr lang="en-US" sz="2500" dirty="0" err="1" smtClean="0"/>
              <a:t>ayat</a:t>
            </a:r>
            <a:r>
              <a:rPr lang="en-US" sz="2500" dirty="0" smtClean="0"/>
              <a:t> 2 UU No.23 Th.2014 </a:t>
            </a:r>
            <a:r>
              <a:rPr lang="en-US" sz="2500" dirty="0" err="1" smtClean="0"/>
              <a:t>ttg</a:t>
            </a:r>
            <a:r>
              <a:rPr lang="en-US" sz="2500" dirty="0" smtClean="0"/>
              <a:t> </a:t>
            </a:r>
            <a:r>
              <a:rPr lang="en-US" sz="2500" dirty="0" err="1" smtClean="0"/>
              <a:t>Pemda</a:t>
            </a:r>
            <a:r>
              <a:rPr lang="en-US" sz="2500" dirty="0" smtClean="0"/>
              <a:t>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lIns="88230" tIns="44115" rIns="88230" bIns="44115"/>
          <a:lstStyle/>
          <a:p>
            <a:pPr>
              <a:defRPr/>
            </a:pPr>
            <a:fld id="{AFFEB0D6-CB90-4448-BB54-61729B5AAE0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-27384"/>
            <a:ext cx="9906000" cy="1000108"/>
          </a:xfrm>
          <a:solidFill>
            <a:srgbClr val="FF0000">
              <a:alpha val="56862"/>
            </a:srgbClr>
          </a:solidFill>
          <a:ln>
            <a:solidFill>
              <a:srgbClr val="FFC00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URUSAN PEMERINTAHAN ABSOLUT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200473" y="980729"/>
            <a:ext cx="9511659" cy="56921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95771" tIns="47886" rIns="95771" bIns="47886">
            <a:spAutoFit/>
          </a:bodyPr>
          <a:lstStyle/>
          <a:p>
            <a:pPr marL="457200" indent="-457200" algn="just" defTabSz="954299"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400" dirty="0" err="1"/>
              <a:t>Urusan</a:t>
            </a:r>
            <a:r>
              <a:rPr lang="en-US" sz="2400" dirty="0"/>
              <a:t> </a:t>
            </a:r>
            <a:r>
              <a:rPr lang="en-US" sz="2400" dirty="0" err="1"/>
              <a:t>Pemerintahan</a:t>
            </a:r>
            <a:r>
              <a:rPr lang="en-US" sz="2400" dirty="0"/>
              <a:t> </a:t>
            </a:r>
            <a:r>
              <a:rPr lang="en-US" sz="2400" dirty="0" err="1" smtClean="0"/>
              <a:t>konkuren</a:t>
            </a:r>
            <a:r>
              <a:rPr lang="en-US" sz="2400" dirty="0" smtClean="0"/>
              <a:t>/</a:t>
            </a:r>
            <a:r>
              <a:rPr lang="en-US" sz="2400" dirty="0" err="1" smtClean="0"/>
              <a:t>bersama</a:t>
            </a:r>
            <a:r>
              <a:rPr lang="en-US" sz="2400" dirty="0" smtClean="0"/>
              <a:t> 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 </a:t>
            </a:r>
            <a:r>
              <a:rPr lang="en-US" sz="2400" dirty="0" err="1"/>
              <a:t>seluruh</a:t>
            </a:r>
            <a:r>
              <a:rPr lang="en-US" sz="2400" dirty="0"/>
              <a:t> </a:t>
            </a:r>
            <a:r>
              <a:rPr lang="en-US" sz="2400" dirty="0" err="1"/>
              <a:t>urusan</a:t>
            </a:r>
            <a:r>
              <a:rPr lang="en-US" sz="2400" dirty="0"/>
              <a:t> </a:t>
            </a:r>
            <a:r>
              <a:rPr lang="en-US" sz="2400" dirty="0" err="1"/>
              <a:t>pemerintahan</a:t>
            </a:r>
            <a:r>
              <a:rPr lang="en-US" sz="2400" dirty="0"/>
              <a:t> yang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urusan</a:t>
            </a:r>
            <a:r>
              <a:rPr lang="en-US" sz="2400" dirty="0" smtClean="0"/>
              <a:t> </a:t>
            </a:r>
            <a:r>
              <a:rPr lang="en-US" sz="2400" dirty="0" err="1"/>
              <a:t>pemerintahan</a:t>
            </a:r>
            <a:r>
              <a:rPr lang="en-US" sz="2400" dirty="0"/>
              <a:t> </a:t>
            </a:r>
            <a:r>
              <a:rPr lang="en-US" sz="2400" dirty="0" err="1" smtClean="0"/>
              <a:t>absolut</a:t>
            </a:r>
            <a:r>
              <a:rPr lang="en-US" sz="2400" dirty="0" smtClean="0"/>
              <a:t>,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: </a:t>
            </a:r>
            <a:r>
              <a:rPr lang="en-US" sz="2400" dirty="0" err="1"/>
              <a:t>pendidikan</a:t>
            </a:r>
            <a:r>
              <a:rPr lang="en-US" sz="2400" dirty="0"/>
              <a:t>, </a:t>
            </a:r>
            <a:r>
              <a:rPr lang="en-US" sz="2400" dirty="0" err="1"/>
              <a:t>kesehatan</a:t>
            </a:r>
            <a:r>
              <a:rPr lang="en-US" sz="2400" dirty="0"/>
              <a:t>,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 smtClean="0"/>
              <a:t>umum</a:t>
            </a:r>
            <a:r>
              <a:rPr lang="en-US" sz="2400" dirty="0" smtClean="0"/>
              <a:t>, </a:t>
            </a:r>
            <a:r>
              <a:rPr lang="en-US" sz="2400" dirty="0" err="1"/>
              <a:t>pertanian</a:t>
            </a:r>
            <a:r>
              <a:rPr lang="en-US" sz="2400" dirty="0"/>
              <a:t>, </a:t>
            </a:r>
            <a:r>
              <a:rPr lang="en-US" sz="2400" dirty="0" err="1"/>
              <a:t>pertanahan</a:t>
            </a:r>
            <a:r>
              <a:rPr lang="en-US" sz="2400" dirty="0"/>
              <a:t>, </a:t>
            </a:r>
            <a:r>
              <a:rPr lang="en-US" sz="2400" dirty="0" err="1"/>
              <a:t>kehutanan</a:t>
            </a:r>
            <a:r>
              <a:rPr lang="en-US" sz="2400" dirty="0"/>
              <a:t>, </a:t>
            </a:r>
            <a:r>
              <a:rPr lang="en-US" sz="2400" dirty="0" err="1"/>
              <a:t>perkebunan</a:t>
            </a:r>
            <a:r>
              <a:rPr lang="en-US" sz="2400" dirty="0"/>
              <a:t>, </a:t>
            </a:r>
            <a:r>
              <a:rPr lang="en-US" sz="2400" dirty="0" err="1"/>
              <a:t>industri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perdagangan</a:t>
            </a:r>
            <a:r>
              <a:rPr lang="en-US" sz="2400" dirty="0"/>
              <a:t>, </a:t>
            </a:r>
            <a:r>
              <a:rPr lang="en-US" sz="2400" dirty="0" err="1"/>
              <a:t>kelautan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perikanan</a:t>
            </a:r>
            <a:r>
              <a:rPr lang="en-US" sz="2400" dirty="0"/>
              <a:t>, </a:t>
            </a:r>
            <a:r>
              <a:rPr lang="en-US" sz="2400" dirty="0" err="1"/>
              <a:t>pertambangan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energi</a:t>
            </a:r>
            <a:r>
              <a:rPr lang="en-US" sz="2400" dirty="0"/>
              <a:t>, </a:t>
            </a:r>
            <a:r>
              <a:rPr lang="en-US" sz="2400" dirty="0" err="1"/>
              <a:t>ketenagakerjaan</a:t>
            </a:r>
            <a:r>
              <a:rPr lang="en-US" sz="2400" dirty="0"/>
              <a:t>, </a:t>
            </a:r>
            <a:r>
              <a:rPr lang="en-US" sz="2400" dirty="0" err="1"/>
              <a:t>perhubungan</a:t>
            </a:r>
            <a:r>
              <a:rPr lang="en-US" sz="2400" dirty="0"/>
              <a:t>, </a:t>
            </a:r>
            <a:r>
              <a:rPr lang="en-US" sz="2400" dirty="0" err="1"/>
              <a:t>koperasi</a:t>
            </a:r>
            <a:r>
              <a:rPr lang="en-US" sz="2400" dirty="0"/>
              <a:t>, </a:t>
            </a:r>
            <a:r>
              <a:rPr lang="en-US" sz="2400" dirty="0" err="1"/>
              <a:t>lingkungan</a:t>
            </a:r>
            <a:r>
              <a:rPr lang="en-US" sz="2400" dirty="0"/>
              <a:t> </a:t>
            </a:r>
            <a:r>
              <a:rPr lang="en-US" sz="2400" dirty="0" err="1"/>
              <a:t>hidup</a:t>
            </a:r>
            <a:r>
              <a:rPr lang="en-US" sz="2400" dirty="0"/>
              <a:t>, </a:t>
            </a:r>
            <a:r>
              <a:rPr lang="en-US" sz="2400" dirty="0" err="1"/>
              <a:t>penanaman</a:t>
            </a:r>
            <a:r>
              <a:rPr lang="en-US" sz="2400" dirty="0"/>
              <a:t> modal, </a:t>
            </a:r>
            <a:r>
              <a:rPr lang="en-US" sz="2400" dirty="0" err="1"/>
              <a:t>pariwisata</a:t>
            </a:r>
            <a:r>
              <a:rPr lang="en-US" sz="2400" dirty="0"/>
              <a:t>, </a:t>
            </a:r>
            <a:r>
              <a:rPr lang="en-US" sz="2400" dirty="0" err="1"/>
              <a:t>kebudayaan</a:t>
            </a:r>
            <a:r>
              <a:rPr lang="en-US" sz="2400" dirty="0"/>
              <a:t>, </a:t>
            </a:r>
            <a:r>
              <a:rPr lang="en-US" sz="2400" dirty="0" err="1"/>
              <a:t>dll</a:t>
            </a:r>
            <a:r>
              <a:rPr lang="en-US" sz="2400" dirty="0" smtClean="0"/>
              <a:t>.</a:t>
            </a:r>
          </a:p>
          <a:p>
            <a:pPr marL="457200" indent="-457200" algn="just" defTabSz="954299"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400" dirty="0" err="1" smtClean="0"/>
              <a:t>Pemerintah</a:t>
            </a:r>
            <a:r>
              <a:rPr lang="en-US" sz="2400" dirty="0" smtClean="0"/>
              <a:t> </a:t>
            </a:r>
            <a:r>
              <a:rPr lang="en-US" sz="2400" dirty="0" err="1" smtClean="0"/>
              <a:t>Pusat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kewenangan</a:t>
            </a:r>
            <a:r>
              <a:rPr lang="en-US" sz="2400" dirty="0" smtClean="0"/>
              <a:t> </a:t>
            </a:r>
            <a:r>
              <a:rPr lang="en-US" sz="2400" dirty="0" err="1" smtClean="0"/>
              <a:t>menyusun</a:t>
            </a:r>
            <a:r>
              <a:rPr lang="en-US" sz="2400" dirty="0" smtClean="0"/>
              <a:t> NSPK, monitoring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evaluasi</a:t>
            </a:r>
            <a:r>
              <a:rPr lang="en-US" sz="2400" dirty="0" smtClean="0"/>
              <a:t>, </a:t>
            </a:r>
            <a:r>
              <a:rPr lang="en-US" sz="2400" dirty="0" err="1" smtClean="0"/>
              <a:t>supervisi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pengawasan</a:t>
            </a:r>
            <a:r>
              <a:rPr lang="en-US" sz="2400" dirty="0" smtClean="0"/>
              <a:t>, </a:t>
            </a:r>
            <a:r>
              <a:rPr lang="en-US" sz="2400" dirty="0" err="1" smtClean="0"/>
              <a:t>serta</a:t>
            </a:r>
            <a:r>
              <a:rPr lang="en-US" sz="2400" dirty="0" smtClean="0"/>
              <a:t> </a:t>
            </a:r>
            <a:r>
              <a:rPr lang="en-US" sz="2400" dirty="0" err="1" smtClean="0"/>
              <a:t>fasilitasi</a:t>
            </a:r>
            <a:r>
              <a:rPr lang="en-US" sz="2400" dirty="0" smtClean="0"/>
              <a:t> </a:t>
            </a:r>
            <a:r>
              <a:rPr lang="en-US" sz="2400" dirty="0" err="1" smtClean="0"/>
              <a:t>penyelenggaraan</a:t>
            </a:r>
            <a:r>
              <a:rPr lang="en-US" sz="2400" dirty="0" smtClean="0"/>
              <a:t> </a:t>
            </a:r>
            <a:r>
              <a:rPr lang="en-US" sz="2400" dirty="0" err="1" smtClean="0"/>
              <a:t>urusan-urusan</a:t>
            </a:r>
            <a:r>
              <a:rPr lang="en-US" sz="2400" dirty="0" smtClean="0"/>
              <a:t> </a:t>
            </a:r>
            <a:r>
              <a:rPr lang="en-US" sz="2400" dirty="0" err="1" smtClean="0"/>
              <a:t>pemerintahan</a:t>
            </a:r>
            <a:r>
              <a:rPr lang="en-US" sz="2400" dirty="0" smtClean="0"/>
              <a:t> </a:t>
            </a:r>
            <a:r>
              <a:rPr lang="en-US" sz="2400" dirty="0" err="1" smtClean="0"/>
              <a:t>konkuren</a:t>
            </a:r>
            <a:r>
              <a:rPr lang="en-US" sz="2400" dirty="0" smtClean="0"/>
              <a:t>/</a:t>
            </a:r>
            <a:r>
              <a:rPr lang="en-US" sz="2400" dirty="0" err="1" smtClean="0"/>
              <a:t>bersama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dilaksanakan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Daerah. </a:t>
            </a:r>
          </a:p>
          <a:p>
            <a:pPr marL="457200" indent="-457200" algn="just" defTabSz="954299"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400" dirty="0" err="1" smtClean="0"/>
              <a:t>Selain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, </a:t>
            </a:r>
            <a:r>
              <a:rPr lang="en-US" sz="2400" dirty="0" err="1" smtClean="0"/>
              <a:t>Pemerintah</a:t>
            </a:r>
            <a:r>
              <a:rPr lang="en-US" sz="2400" dirty="0" smtClean="0"/>
              <a:t> </a:t>
            </a:r>
            <a:r>
              <a:rPr lang="en-US" sz="2400" dirty="0" err="1" smtClean="0"/>
              <a:t>Pusat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kewenangan</a:t>
            </a:r>
            <a:r>
              <a:rPr lang="en-US" sz="2400" dirty="0" smtClean="0"/>
              <a:t> </a:t>
            </a:r>
            <a:r>
              <a:rPr lang="en-US" sz="2400" dirty="0" err="1" smtClean="0"/>
              <a:t>melaksanakan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sebagian</a:t>
            </a:r>
            <a:r>
              <a:rPr lang="en-US" sz="2400" dirty="0" smtClean="0"/>
              <a:t> </a:t>
            </a:r>
            <a:r>
              <a:rPr lang="en-US" sz="2400" dirty="0" err="1" smtClean="0"/>
              <a:t>urusan-urusan</a:t>
            </a:r>
            <a:r>
              <a:rPr lang="en-US" sz="2400" dirty="0" smtClean="0"/>
              <a:t> </a:t>
            </a:r>
            <a:r>
              <a:rPr lang="en-US" sz="2400" dirty="0" err="1" smtClean="0"/>
              <a:t>pemerintahan</a:t>
            </a:r>
            <a:r>
              <a:rPr lang="en-US" sz="2400" dirty="0" smtClean="0"/>
              <a:t> </a:t>
            </a:r>
            <a:r>
              <a:rPr lang="en-US" sz="2400" dirty="0" err="1" smtClean="0"/>
              <a:t>konkuren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bersifat</a:t>
            </a:r>
            <a:r>
              <a:rPr lang="en-US" sz="2400" dirty="0" smtClean="0"/>
              <a:t> </a:t>
            </a:r>
            <a:r>
              <a:rPr lang="en-US" sz="2400" dirty="0" err="1" smtClean="0"/>
              <a:t>lintas</a:t>
            </a:r>
            <a:r>
              <a:rPr lang="en-US" sz="2400" dirty="0" smtClean="0"/>
              <a:t> </a:t>
            </a:r>
            <a:r>
              <a:rPr lang="en-US" sz="2400" dirty="0" err="1" smtClean="0"/>
              <a:t>provinsi</a:t>
            </a:r>
            <a:r>
              <a:rPr lang="en-US" sz="2400" dirty="0" smtClean="0"/>
              <a:t>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lIns="88230" tIns="44115" rIns="88230" bIns="44115"/>
          <a:lstStyle/>
          <a:p>
            <a:pPr>
              <a:defRPr/>
            </a:pPr>
            <a:fld id="{39054A01-EF15-4E45-B6B1-121F56ACB91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-27384"/>
            <a:ext cx="9906000" cy="1000108"/>
          </a:xfrm>
          <a:solidFill>
            <a:srgbClr val="FF0000">
              <a:alpha val="56862"/>
            </a:srgbClr>
          </a:solidFill>
          <a:ln>
            <a:solidFill>
              <a:srgbClr val="FFC00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URUSAN PEMERINTAHAN KONKUREN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3869" y="189014"/>
            <a:ext cx="9518265" cy="4496097"/>
          </a:xfrm>
        </p:spPr>
        <p:txBody>
          <a:bodyPr lIns="88230" tIns="44115" rIns="88230" bIns="44115">
            <a:noAutofit/>
          </a:bodyPr>
          <a:lstStyle/>
          <a:p>
            <a:pPr marL="485472" indent="-485472" algn="just" defTabSz="957295">
              <a:lnSpc>
                <a:spcPct val="110000"/>
              </a:lnSpc>
              <a:spcBef>
                <a:spcPts val="600"/>
              </a:spcBef>
              <a:buClr>
                <a:schemeClr val="tx1"/>
              </a:buClr>
              <a:buSzTx/>
              <a:buFont typeface="Wingdings" pitchFamily="2" charset="2"/>
              <a:buChar char="v"/>
              <a:defRPr/>
            </a:pP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Pusat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melimpahkan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menjadi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kewenangannya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Gubernur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sebagai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wakil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Pusat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</a:t>
            </a:r>
            <a:r>
              <a:rPr lang="en-US" sz="2400" dirty="0" smtClean="0">
                <a:solidFill>
                  <a:schemeClr val="tx1"/>
                </a:solidFill>
              </a:rPr>
              <a:t> Daerah </a:t>
            </a:r>
            <a:r>
              <a:rPr lang="en-US" sz="2400" dirty="0" err="1" smtClean="0">
                <a:solidFill>
                  <a:schemeClr val="tx1"/>
                </a:solidFill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dekonsentrasi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atau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menugaskan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Daerah </a:t>
            </a:r>
            <a:r>
              <a:rPr lang="en-US" sz="2400" dirty="0" err="1" smtClean="0">
                <a:solidFill>
                  <a:schemeClr val="tx1"/>
                </a:solidFill>
              </a:rPr>
              <a:t>Provinsi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Kab</a:t>
            </a:r>
            <a:r>
              <a:rPr lang="en-US" sz="2400" dirty="0" smtClean="0">
                <a:solidFill>
                  <a:schemeClr val="tx1"/>
                </a:solidFill>
              </a:rPr>
              <a:t>./Kota </a:t>
            </a:r>
            <a:r>
              <a:rPr lang="en-US" sz="2400" dirty="0" err="1" smtClean="0">
                <a:solidFill>
                  <a:schemeClr val="tx1"/>
                </a:solidFill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pembantuan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485472" indent="-485472" algn="just" defTabSz="957295">
              <a:lnSpc>
                <a:spcPct val="110000"/>
              </a:lnSpc>
              <a:spcBef>
                <a:spcPts val="600"/>
              </a:spcBef>
              <a:buClr>
                <a:schemeClr val="tx1"/>
              </a:buClr>
              <a:buSzTx/>
              <a:buFont typeface="Wingdings" pitchFamily="2" charset="2"/>
              <a:buChar char="v"/>
              <a:defRPr/>
            </a:pP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Provinsi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mempunyai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kewenangan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melaksanakan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urusan-urusan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konkuren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berdampak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provinsi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485472" indent="-485472" algn="just" defTabSz="957295">
              <a:lnSpc>
                <a:spcPct val="110000"/>
              </a:lnSpc>
              <a:spcBef>
                <a:spcPts val="600"/>
              </a:spcBef>
              <a:buClr>
                <a:schemeClr val="tx1"/>
              </a:buClr>
              <a:buSzTx/>
              <a:buFont typeface="Wingdings" pitchFamily="2" charset="2"/>
              <a:buChar char="v"/>
              <a:defRPr/>
            </a:pP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Provinsi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menugaskan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menjadi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kewenangannya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daerah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Kab</a:t>
            </a:r>
            <a:r>
              <a:rPr lang="en-US" sz="2400" dirty="0" smtClean="0">
                <a:solidFill>
                  <a:schemeClr val="tx1"/>
                </a:solidFill>
              </a:rPr>
              <a:t>./Kota </a:t>
            </a:r>
            <a:r>
              <a:rPr lang="en-US" sz="2400" dirty="0" err="1" smtClean="0">
                <a:solidFill>
                  <a:schemeClr val="tx1"/>
                </a:solidFill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pembantuan</a:t>
            </a:r>
            <a:r>
              <a:rPr lang="en-US" sz="2400" dirty="0" smtClean="0">
                <a:solidFill>
                  <a:schemeClr val="tx1"/>
                </a:solidFill>
              </a:rPr>
              <a:t>.. </a:t>
            </a:r>
          </a:p>
          <a:p>
            <a:pPr marL="485472" indent="-485472" algn="just" defTabSz="957295">
              <a:lnSpc>
                <a:spcPct val="110000"/>
              </a:lnSpc>
              <a:spcBef>
                <a:spcPts val="600"/>
              </a:spcBef>
              <a:buClr>
                <a:schemeClr val="tx1"/>
              </a:buClr>
              <a:buSzTx/>
              <a:buFont typeface="Wingdings" pitchFamily="2" charset="2"/>
              <a:buChar char="v"/>
              <a:defRPr/>
            </a:pPr>
            <a:r>
              <a:rPr lang="en-US" sz="2400" dirty="0" err="1" smtClean="0">
                <a:solidFill>
                  <a:schemeClr val="tx1"/>
                </a:solidFill>
              </a:rPr>
              <a:t>Selain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itu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Provinsi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juga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menugasi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Desa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melaksanakan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menjadi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kewenangannya</a:t>
            </a:r>
            <a:r>
              <a:rPr lang="en-US" sz="2400" dirty="0" smtClean="0">
                <a:solidFill>
                  <a:schemeClr val="tx1"/>
                </a:solidFill>
              </a:rPr>
              <a:t>. (</a:t>
            </a:r>
            <a:r>
              <a:rPr lang="en-US" sz="2400" dirty="0" err="1" smtClean="0">
                <a:solidFill>
                  <a:schemeClr val="tx1"/>
                </a:solidFill>
              </a:rPr>
              <a:t>penugasan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desa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pemberian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Gubernur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Desa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bukan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penerapan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Pembantuan</a:t>
            </a:r>
            <a:r>
              <a:rPr lang="en-US" sz="2400" dirty="0" smtClean="0">
                <a:solidFill>
                  <a:schemeClr val="tx1"/>
                </a:solidFill>
              </a:rPr>
              <a:t>).</a:t>
            </a:r>
          </a:p>
          <a:p>
            <a:pPr marL="485472" indent="-485472" defTabSz="957295">
              <a:lnSpc>
                <a:spcPct val="110000"/>
              </a:lnSpc>
              <a:spcBef>
                <a:spcPts val="600"/>
              </a:spcBef>
              <a:buClr>
                <a:schemeClr val="tx1"/>
              </a:buClr>
              <a:buSzTx/>
              <a:buFont typeface="Wingdings" pitchFamily="2" charset="2"/>
              <a:buChar char="v"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485472" indent="-485472" defTabSz="957295">
              <a:lnSpc>
                <a:spcPct val="110000"/>
              </a:lnSpc>
              <a:spcBef>
                <a:spcPts val="600"/>
              </a:spcBef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lIns="88230" tIns="44115" rIns="88230" bIns="44115"/>
          <a:lstStyle/>
          <a:p>
            <a:pPr>
              <a:defRPr/>
            </a:pPr>
            <a:fld id="{08BA3ED2-E65D-45F5-9B51-1DABE1A5F4E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188641"/>
            <a:ext cx="9410700" cy="5891487"/>
          </a:xfrm>
        </p:spPr>
        <p:txBody>
          <a:bodyPr>
            <a:normAutofit/>
          </a:bodyPr>
          <a:lstStyle/>
          <a:p>
            <a:pPr marL="457200" indent="-457200">
              <a:buClrTx/>
              <a:buSzPct val="100000"/>
              <a:buFont typeface="Wingdings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Kab</a:t>
            </a:r>
            <a:r>
              <a:rPr lang="en-US" sz="2400" dirty="0" smtClean="0">
                <a:solidFill>
                  <a:schemeClr val="tx1"/>
                </a:solidFill>
              </a:rPr>
              <a:t>./Kota </a:t>
            </a:r>
            <a:r>
              <a:rPr lang="en-US" sz="2400" dirty="0" err="1" smtClean="0">
                <a:solidFill>
                  <a:schemeClr val="tx1"/>
                </a:solidFill>
              </a:rPr>
              <a:t>mempunyai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kewenangan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melaksanakan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urusan-urusan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konkuren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berdampak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lokal</a:t>
            </a:r>
            <a:r>
              <a:rPr lang="en-US" sz="2400" dirty="0" smtClean="0">
                <a:solidFill>
                  <a:schemeClr val="tx1"/>
                </a:solidFill>
              </a:rPr>
              <a:t> (</a:t>
            </a:r>
            <a:r>
              <a:rPr lang="en-US" sz="2400" dirty="0" err="1" smtClean="0">
                <a:solidFill>
                  <a:schemeClr val="tx1"/>
                </a:solidFill>
              </a:rPr>
              <a:t>kabupaten</a:t>
            </a:r>
            <a:r>
              <a:rPr lang="en-US" sz="2400" dirty="0" smtClean="0">
                <a:solidFill>
                  <a:schemeClr val="tx1"/>
                </a:solidFill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</a:rPr>
              <a:t>kota</a:t>
            </a:r>
            <a:r>
              <a:rPr lang="en-US" sz="2400" dirty="0" smtClean="0">
                <a:solidFill>
                  <a:schemeClr val="tx1"/>
                </a:solidFill>
              </a:rPr>
              <a:t>).</a:t>
            </a:r>
          </a:p>
          <a:p>
            <a:pPr marL="457200" indent="-457200">
              <a:buClrTx/>
              <a:buSzPct val="100000"/>
              <a:buFont typeface="Wingdings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Pemerintah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Kab</a:t>
            </a:r>
            <a:r>
              <a:rPr lang="en-US" sz="2400" dirty="0" smtClean="0">
                <a:solidFill>
                  <a:schemeClr val="tx1"/>
                </a:solidFill>
              </a:rPr>
              <a:t>./Kota </a:t>
            </a:r>
            <a:r>
              <a:rPr lang="en-US" sz="2400" dirty="0" err="1" smtClean="0">
                <a:solidFill>
                  <a:schemeClr val="tx1"/>
                </a:solidFill>
              </a:rPr>
              <a:t>dapat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menugaskan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pelaksanaan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menjadi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kewenangannya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Desa</a:t>
            </a:r>
            <a:r>
              <a:rPr lang="en-US" sz="2400" dirty="0" smtClean="0">
                <a:solidFill>
                  <a:schemeClr val="tx1"/>
                </a:solidFill>
              </a:rPr>
              <a:t>. . (</a:t>
            </a:r>
            <a:r>
              <a:rPr lang="en-US" sz="2400" dirty="0" err="1" smtClean="0">
                <a:solidFill>
                  <a:schemeClr val="tx1"/>
                </a:solidFill>
              </a:rPr>
              <a:t>Penugasan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desa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pemberian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Bupati</a:t>
            </a:r>
            <a:r>
              <a:rPr lang="en-US" sz="2400" dirty="0" smtClean="0">
                <a:solidFill>
                  <a:schemeClr val="tx1"/>
                </a:solidFill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</a:rPr>
              <a:t>Wali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kota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Desa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bukan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penerapan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Pembantuan</a:t>
            </a:r>
            <a:r>
              <a:rPr lang="en-US" sz="2400" dirty="0" smtClean="0">
                <a:solidFill>
                  <a:schemeClr val="tx1"/>
                </a:solidFill>
              </a:rPr>
              <a:t>).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1351310"/>
            <a:ext cx="9410700" cy="4525963"/>
          </a:xfrm>
        </p:spPr>
        <p:txBody>
          <a:bodyPr>
            <a:normAutofit/>
          </a:bodyPr>
          <a:lstStyle/>
          <a:p>
            <a:pPr marL="457200" indent="-457200">
              <a:buClrTx/>
              <a:buSzPct val="100000"/>
              <a:buFont typeface="Wingdings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Pemerintaahan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Umum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yaitu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terkait</a:t>
            </a:r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err="1" smtClean="0">
                <a:solidFill>
                  <a:schemeClr val="tx1"/>
                </a:solidFill>
              </a:rPr>
              <a:t>menjaga</a:t>
            </a:r>
            <a:r>
              <a:rPr lang="en-US" sz="2400" dirty="0" smtClean="0">
                <a:solidFill>
                  <a:schemeClr val="tx1"/>
                </a:solidFill>
              </a:rPr>
              <a:t> 4 </a:t>
            </a:r>
            <a:r>
              <a:rPr lang="en-US" sz="2400" dirty="0" err="1" smtClean="0">
                <a:solidFill>
                  <a:schemeClr val="tx1"/>
                </a:solidFill>
              </a:rPr>
              <a:t>pilar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bangsa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termasuk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vrij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bestuur</a:t>
            </a:r>
            <a:r>
              <a:rPr lang="en-US" sz="2400" dirty="0" smtClean="0">
                <a:solidFill>
                  <a:schemeClr val="tx1"/>
                </a:solidFill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</a:rPr>
              <a:t>dilimpahkan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oleh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Presiden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Gubernur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Bupati</a:t>
            </a:r>
            <a:r>
              <a:rPr lang="en-US" sz="2400" dirty="0" smtClean="0">
                <a:solidFill>
                  <a:schemeClr val="tx1"/>
                </a:solidFill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</a:rPr>
              <a:t>Wali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kota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ClrTx/>
              <a:buSzPct val="100000"/>
              <a:buFont typeface="Wingdings" pitchFamily="2" charset="2"/>
              <a:buChar char="v"/>
            </a:pPr>
            <a:r>
              <a:rPr lang="en-US" sz="2400" dirty="0" err="1" smtClean="0">
                <a:solidFill>
                  <a:schemeClr val="tx1"/>
                </a:solidFill>
              </a:rPr>
              <a:t>Pelaksanaan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urusan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pemerintahan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umum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oleh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Gubernur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Bupati</a:t>
            </a:r>
            <a:r>
              <a:rPr lang="en-US" sz="2400" dirty="0" smtClean="0">
                <a:solidFill>
                  <a:schemeClr val="tx1"/>
                </a:solidFill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</a:rPr>
              <a:t>Wali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kota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dibantu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oleh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Instansi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Vertikal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>
              <a:buClrTx/>
              <a:buSzPct val="100000"/>
              <a:buFont typeface="Wingdings" pitchFamily="2" charset="2"/>
              <a:buChar char="v"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0" y="-27384"/>
            <a:ext cx="9906000" cy="1000108"/>
          </a:xfrm>
          <a:prstGeom prst="rect">
            <a:avLst/>
          </a:prstGeom>
          <a:solidFill>
            <a:srgbClr val="FF0000">
              <a:alpha val="56862"/>
            </a:srgbClr>
          </a:solidFill>
          <a:ln>
            <a:solidFill>
              <a:srgbClr val="FFC000"/>
            </a:solidFill>
          </a:ln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URUSAN PEMERINTAHAN UMUM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09530" y="1285861"/>
          <a:ext cx="9286940" cy="1106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6940"/>
              </a:tblGrid>
              <a:tr h="11064240">
                <a:tc>
                  <a:txBody>
                    <a:bodyPr/>
                    <a:lstStyle/>
                    <a:p>
                      <a:pPr marL="533400" lvl="0" indent="-533400" algn="just">
                        <a:buFont typeface="Wingdings" pitchFamily="2" charset="2"/>
                        <a:buChar char="Ø"/>
                        <a:tabLst>
                          <a:tab pos="533400" algn="l"/>
                        </a:tabLst>
                      </a:pP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Dekonsentrasi adalah pelimpahan sebagian urusan pemerintahan yang menjadi kewenangan pemerintah pusat kepada </a:t>
                      </a:r>
                      <a:r>
                        <a:rPr lang="id-ID" sz="2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GWPP, Instansi Vertikal di wilayah tertentu </a:t>
                      </a: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 kepada </a:t>
                      </a:r>
                      <a:r>
                        <a:rPr lang="id-ID" sz="2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Gubernur serta Bupati/Walikota </a:t>
                      </a: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sebagai penganggung jawab penyelenggaraan urusan pemerintahan umum.</a:t>
                      </a:r>
                    </a:p>
                    <a:p>
                      <a:pPr marL="533400" lvl="0" indent="-533400" algn="just">
                        <a:buFont typeface="Wingdings" pitchFamily="2" charset="2"/>
                        <a:buNone/>
                        <a:tabLst>
                          <a:tab pos="533400" algn="l"/>
                        </a:tabLst>
                      </a:pPr>
                      <a:endParaRPr lang="id-ID" sz="10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33400" lvl="0" indent="-533400" algn="just">
                        <a:buFont typeface="Wingdings" pitchFamily="2" charset="2"/>
                        <a:buChar char="Ø"/>
                        <a:tabLst>
                          <a:tab pos="533400" algn="l"/>
                        </a:tabLst>
                      </a:pP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Tugas Pembantuan adalah penugasan dari </a:t>
                      </a:r>
                      <a:r>
                        <a:rPr lang="id-ID" sz="2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pemerintah pusat </a:t>
                      </a: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kepada </a:t>
                      </a:r>
                      <a:r>
                        <a:rPr lang="id-ID" sz="2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daerah otonom </a:t>
                      </a: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untuk melaksanakan sebagian urusan pemerintahan yang menjadi kewenangan pemerintah pusat atau </a:t>
                      </a:r>
                      <a:r>
                        <a:rPr lang="id-ID" sz="2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pemerintah daerah provinsi</a:t>
                      </a: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kepada </a:t>
                      </a:r>
                      <a:r>
                        <a:rPr lang="id-ID" sz="2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daerah kabupaten/kota </a:t>
                      </a:r>
                      <a:r>
                        <a:rPr lang="id-ID" sz="2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untuk melaksanakan sebagian urusan pemerintahan yang menjadi kewenangan daerah provinsi.</a:t>
                      </a:r>
                      <a:endParaRPr lang="en-US" sz="26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9060" marR="990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400D0E85-29D8-45B3-A285-92DC0C7F864C}" type="slidenum">
              <a:rPr lang="en-US" sz="1700">
                <a:latin typeface="Franklin Gothic Medium" pitchFamily="34" charset="0"/>
              </a:rPr>
              <a:pPr algn="ctr"/>
              <a:t>9</a:t>
            </a:fld>
            <a:endParaRPr lang="en-US" sz="1700" dirty="0">
              <a:latin typeface="Franklin Gothic Medium" pitchFamily="34" charset="0"/>
            </a:endParaRPr>
          </a:p>
        </p:txBody>
      </p:sp>
      <p:sp>
        <p:nvSpPr>
          <p:cNvPr id="8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906000" cy="1000108"/>
          </a:xfrm>
          <a:solidFill>
            <a:srgbClr val="FF0000">
              <a:alpha val="56862"/>
            </a:srgbClr>
          </a:solidFill>
        </p:spPr>
        <p:txBody>
          <a:bodyPr>
            <a:noAutofit/>
          </a:bodyPr>
          <a:lstStyle/>
          <a:p>
            <a:pPr algn="ctr"/>
            <a:r>
              <a:rPr lang="id-ID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PENGERTIAN UMUM</a:t>
            </a:r>
            <a:endParaRPr lang="en-US" sz="3200" b="1" cap="none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906000" cy="1000108"/>
          </a:xfrm>
          <a:solidFill>
            <a:srgbClr val="FF0000">
              <a:alpha val="56862"/>
            </a:srgbClr>
          </a:solidFill>
        </p:spPr>
        <p:txBody>
          <a:bodyPr>
            <a:noAutofit/>
          </a:bodyPr>
          <a:lstStyle/>
          <a:p>
            <a:pPr algn="ctr"/>
            <a:r>
              <a:rPr lang="id-ID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TUJUAN PENYELENGGARAAN DKTP</a:t>
            </a:r>
            <a:endParaRPr lang="en-US" sz="3200" b="1" cap="none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246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2D34BE02-EE58-4CA8-9026-CB12EF49626C}" type="slidenum">
              <a:rPr lang="en-US" sz="1700">
                <a:latin typeface="Franklin Gothic Medium" pitchFamily="34" charset="0"/>
              </a:rPr>
              <a:pPr algn="ctr"/>
              <a:t>10</a:t>
            </a:fld>
            <a:endParaRPr lang="en-US" sz="1700">
              <a:latin typeface="Franklin Gothic Medium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2406" y="1071546"/>
            <a:ext cx="907300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id-ID" sz="2600" dirty="0" smtClean="0"/>
              <a:t>U</a:t>
            </a:r>
            <a:r>
              <a:rPr lang="fi-FI" sz="2600" dirty="0" smtClean="0"/>
              <a:t>ntuk menjamin terselenggaranya ur</a:t>
            </a:r>
            <a:r>
              <a:rPr lang="id-ID" sz="2600" dirty="0" smtClean="0"/>
              <a:t>s.</a:t>
            </a:r>
            <a:r>
              <a:rPr lang="fi-FI" sz="2600" dirty="0" smtClean="0"/>
              <a:t> pemerintahan</a:t>
            </a:r>
            <a:r>
              <a:rPr lang="id-ID" sz="2600" dirty="0" smtClean="0"/>
              <a:t> </a:t>
            </a:r>
            <a:r>
              <a:rPr lang="fi-FI" sz="2600" dirty="0" smtClean="0"/>
              <a:t>di daerah</a:t>
            </a:r>
            <a:r>
              <a:rPr lang="id-ID" sz="2600" dirty="0" smtClean="0"/>
              <a:t>;</a:t>
            </a:r>
          </a:p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id-ID" sz="2600" dirty="0" err="1" smtClean="0"/>
              <a:t>M</a:t>
            </a:r>
            <a:r>
              <a:rPr lang="en-US" sz="2600" dirty="0" err="1" smtClean="0"/>
              <a:t>emperpendek</a:t>
            </a:r>
            <a:r>
              <a:rPr lang="en-US" sz="2600" dirty="0" smtClean="0"/>
              <a:t> </a:t>
            </a:r>
            <a:r>
              <a:rPr lang="en-US" sz="2600" dirty="0" err="1" smtClean="0"/>
              <a:t>rentang</a:t>
            </a:r>
            <a:r>
              <a:rPr lang="en-US" sz="2600" dirty="0" smtClean="0"/>
              <a:t> </a:t>
            </a:r>
            <a:r>
              <a:rPr lang="en-US" sz="2600" dirty="0" err="1" smtClean="0"/>
              <a:t>kendali</a:t>
            </a:r>
            <a:r>
              <a:rPr lang="en-US" sz="2600" dirty="0" smtClean="0"/>
              <a:t> </a:t>
            </a:r>
            <a:r>
              <a:rPr lang="en-US" sz="2600" dirty="0" err="1" smtClean="0"/>
              <a:t>pelaksanaan</a:t>
            </a:r>
            <a:r>
              <a:rPr lang="en-US" sz="2600" dirty="0" smtClean="0"/>
              <a:t> </a:t>
            </a:r>
            <a:r>
              <a:rPr lang="en-US" sz="2600" dirty="0" err="1" smtClean="0"/>
              <a:t>tugas</a:t>
            </a:r>
            <a:r>
              <a:rPr lang="en-US" sz="2600" dirty="0" smtClean="0"/>
              <a:t>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fungsi</a:t>
            </a:r>
            <a:r>
              <a:rPr lang="en-US" sz="2600" dirty="0" smtClean="0"/>
              <a:t> </a:t>
            </a:r>
            <a:r>
              <a:rPr lang="en-US" sz="2600" dirty="0" err="1" smtClean="0"/>
              <a:t>Pemerintah</a:t>
            </a:r>
            <a:r>
              <a:rPr lang="id-ID" sz="2600" dirty="0" smtClean="0"/>
              <a:t> dalam rangka pelaksanaan binwas penyelenggaraan urusan pemerintahan dan TP yg dilaksanakan oleh Kab./Kota.</a:t>
            </a:r>
          </a:p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id-ID" sz="2600" dirty="0" smtClean="0"/>
              <a:t>Pelaksanaan urusan pemerintahan menjadi lebih </a:t>
            </a:r>
            <a:r>
              <a:rPr lang="id-ID" sz="2600" dirty="0" smtClean="0">
                <a:cs typeface="Calibri" pitchFamily="34" charset="0"/>
              </a:rPr>
              <a:t>efektif, efisien, akuntabel serta sesuai dengan asas dan prinsip tata kelola penyelenggaraan pemerintahan.</a:t>
            </a:r>
            <a:endParaRPr lang="id-ID" sz="2600" dirty="0" smtClean="0"/>
          </a:p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id-ID" sz="2600" dirty="0" smtClean="0"/>
              <a:t>M</a:t>
            </a:r>
            <a:r>
              <a:rPr lang="fi-FI" sz="2600" dirty="0" smtClean="0"/>
              <a:t>emperkuat hubungan pusat dan daerah dalam rangka </a:t>
            </a:r>
            <a:r>
              <a:rPr lang="id-ID" sz="2600" dirty="0" smtClean="0"/>
              <a:t>memperkokoh </a:t>
            </a:r>
            <a:r>
              <a:rPr lang="fi-FI" sz="2600" dirty="0" smtClean="0"/>
              <a:t>NKRI</a:t>
            </a:r>
            <a:r>
              <a:rPr lang="id-ID" sz="2600" dirty="0" smtClean="0"/>
              <a:t>, mengingat kondisi geografis negara Indonesia yang sangat luas dengan keanekaragaman budaya dan kearifan lokal. </a:t>
            </a:r>
            <a:endParaRPr lang="id-ID" sz="2600" b="1" dirty="0" smtClean="0"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344489" y="1495116"/>
            <a:ext cx="9174591" cy="532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4" tIns="45707" rIns="91414" bIns="45707">
            <a:spAutoFit/>
          </a:bodyPr>
          <a:lstStyle/>
          <a:p>
            <a:pPr marL="365125" indent="-365125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id-ID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KRITERIA PE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LIMPAHAN DAN PENUGASAN :</a:t>
            </a:r>
          </a:p>
          <a:p>
            <a:pPr marL="365125" indent="-365125"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Pelimpahan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penugasan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urusan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pemerintahan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tidak lagi berdasarkan kriteria fisik dan non fisik, tetapi berdasarkan kepada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tugas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kewenangan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GWPP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serta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pembagian urusan pemerintahan sesuai d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gn</a:t>
            </a:r>
            <a:r>
              <a:rPr lang="id-ID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lampiran UU 23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id-ID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2014.</a:t>
            </a:r>
            <a:endParaRPr lang="en-US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7663" indent="-347663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2"/>
            </a:pP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DEKONSENTRASI :</a:t>
            </a:r>
          </a:p>
          <a:p>
            <a:pPr marL="682625" indent="-347663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  <a:tabLst>
                <a:tab pos="682625" algn="l"/>
              </a:tabLst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Dekonsentrasi dilaksanakan oleh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GWPP, Instansi Vertikal di wilayah tertentu dan Gubernur/Bupati/Walikota sebagai penanggung jawab penyelenggaraan urusan pemerintahan umum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marL="682625" indent="-347663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  <a:tabLst>
                <a:tab pos="682625" algn="l"/>
              </a:tabLst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Dekonsentrasi kepada GWPP hanya untuk melaksanakan tugas dan kewenangannya dalam rangka binwas penyelenggaraan urusan yang menjadi kewenangan daerah Kab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/Kota dan T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yg dilaksanakan oleh Kab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/Kota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serta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pelaksanaan tugas lainnya sesuai ketentuan UU ttg Pemda.</a:t>
            </a:r>
          </a:p>
        </p:txBody>
      </p:sp>
      <p:sp>
        <p:nvSpPr>
          <p:cNvPr id="11267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400D0E85-29D8-45B3-A285-92DC0C7F864C}" type="slidenum">
              <a:rPr lang="en-US" sz="1700">
                <a:latin typeface="Franklin Gothic Medium" pitchFamily="34" charset="0"/>
              </a:rPr>
              <a:pPr algn="ctr"/>
              <a:t>11</a:t>
            </a:fld>
            <a:endParaRPr lang="en-US" sz="1700" dirty="0">
              <a:latin typeface="Franklin Gothic Medium" pitchFamily="34" charset="0"/>
            </a:endParaRPr>
          </a:p>
        </p:txBody>
      </p:sp>
      <p:sp>
        <p:nvSpPr>
          <p:cNvPr id="1126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9906000" cy="1214422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ctr"/>
            <a:r>
              <a:rPr lang="id-ID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PERUBAHAN PARADIGMA PENYELENGGARAAN </a:t>
            </a:r>
            <a:br>
              <a:rPr lang="id-ID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id-ID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DEKONSENTRASI DAN TUGAS PEMBANTUAN</a:t>
            </a:r>
            <a:r>
              <a:rPr lang="id-ID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id-ID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id-ID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(Berdasarkan UU 23 /2014 &amp; RPP ttg DKTP)</a:t>
            </a:r>
            <a:endParaRPr lang="en-US" sz="2000" b="1" cap="none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344489" y="340527"/>
            <a:ext cx="9174591" cy="6453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4" tIns="45707" rIns="91414" bIns="45707">
            <a:spAutoFit/>
          </a:bodyPr>
          <a:lstStyle/>
          <a:p>
            <a:pPr marL="798513" indent="-392113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Pelaksanaan dekonsentrasi kepada GWPP dilakukan oleh perangkat GWPP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tidak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lagi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dilaksanakan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oleh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SKPD).</a:t>
            </a:r>
          </a:p>
          <a:p>
            <a:pPr marL="798513" lvl="0" indent="-392113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Pelimpahan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urusan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pemerintahan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Dekonsentrasi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kepada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GWPP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tidak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lagi</a:t>
            </a: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ditetapkan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melalui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Peraturan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Menteri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Pimpinan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LPNK. </a:t>
            </a:r>
          </a:p>
          <a:p>
            <a:pPr marL="798513" indent="-392113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Dekonsentrasi kepada instansi vertikal untuk melaksanakan tugas dan fungsi sesuai dengan urusan pemerintahan yang menjadi kewenangan Kementerian/Lembaga.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798513" indent="-392113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Pelaksanaan dekon kepada GWPP dan Instansi Vertikal tidak dapat dilakukan melalui kegiatan yang sama.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798513" indent="-392113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Pelaksanaan dekonsentrasi instansi vertikal harus berkoordinasi dengan GWPP.</a:t>
            </a:r>
          </a:p>
          <a:p>
            <a:pPr marL="406400" indent="-406400" defTabSz="533400">
              <a:spcBef>
                <a:spcPts val="400"/>
              </a:spcBef>
              <a:spcAft>
                <a:spcPts val="400"/>
              </a:spcAft>
              <a:buFont typeface="+mj-lt"/>
              <a:buAutoNum type="arabicPeriod" startAt="3"/>
            </a:pP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TUGAS PEMBANTUAN (TP) </a:t>
            </a:r>
          </a:p>
          <a:p>
            <a:pPr marL="798513" indent="-406400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terdiri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Pusat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Provinsi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marL="798513" indent="-406400" defTabSz="53340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Pemberian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kepada daerah otonom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marL="798513" defTabSz="533400">
              <a:spcBef>
                <a:spcPts val="400"/>
              </a:spcBef>
              <a:spcAft>
                <a:spcPts val="400"/>
              </a:spcAft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TP Pusat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atau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K/L diberikan kepada daerah Provinsi dan Kab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./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Kota, sedangkan TP Provinsi diberikan kepada daerah Kab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/Kota.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  <a:endParaRPr lang="id-ID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267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400D0E85-29D8-45B3-A285-92DC0C7F864C}" type="slidenum">
              <a:rPr lang="en-US" sz="1700">
                <a:latin typeface="Franklin Gothic Medium" pitchFamily="34" charset="0"/>
              </a:rPr>
              <a:pPr algn="ctr"/>
              <a:t>12</a:t>
            </a:fld>
            <a:endParaRPr lang="en-US" sz="1700" dirty="0"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344489" y="340527"/>
            <a:ext cx="9174591" cy="6709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4" tIns="45707" rIns="91414" bIns="45707">
            <a:spAutoFit/>
          </a:bodyPr>
          <a:lstStyle/>
          <a:p>
            <a:pPr marL="855663" indent="-406400" defTabSz="5334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Urusan pemerintahan yang ditugaspembantuankan harus merupakan urusan pemerintahan yg menjadi kewenangan yg memberi penugasan.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855663" indent="-406400" defTabSz="5334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Bentuk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kegiatan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selain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pembinaan dan pengawasan serta sesuai dengan k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etentuan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penugasan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a/l :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idak dilaksanakan sendiri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ukan urusan pemerintahan yang menjadi kewenangan daerah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penugasan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Memiliki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perangkat daerah y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sama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dgn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urusan yg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ditugaspembantuankan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Tersedianya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sarana prasarana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perangkat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daerah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personil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yg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menangani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 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idak menganggu efektivitas dan kemampuan perangkat daerah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dlm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melaksanakan tugas dan fungsi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nya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emperhatikan karakteristik daerah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 </a:t>
            </a: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Tidak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ada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biaya pendamping</a:t>
            </a:r>
            <a:r>
              <a:rPr lang="en-US" sz="2000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/Cost Sharing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dari daerah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dan 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  <a:buFont typeface="Franklin Gothic Book" pitchFamily="34" charset="0"/>
              <a:buChar char="−"/>
            </a:pP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epat lingkup penugasan.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149350" lvl="0" indent="-290513" algn="just">
              <a:spcBef>
                <a:spcPts val="600"/>
              </a:spcBef>
              <a:spcAft>
                <a:spcPts val="0"/>
              </a:spcAft>
            </a:pPr>
            <a:endParaRPr lang="id-ID" sz="5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06400" indent="-406400" defTabSz="533400">
              <a:spcBef>
                <a:spcPts val="600"/>
              </a:spcBef>
              <a:spcAft>
                <a:spcPts val="600"/>
              </a:spcAft>
            </a:pP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267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400D0E85-29D8-45B3-A285-92DC0C7F864C}" type="slidenum">
              <a:rPr lang="en-US" sz="1700">
                <a:latin typeface="Franklin Gothic Medium" pitchFamily="34" charset="0"/>
              </a:rPr>
              <a:pPr algn="ctr"/>
              <a:t>13</a:t>
            </a:fld>
            <a:endParaRPr lang="en-US" sz="1700" dirty="0"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344489" y="340527"/>
            <a:ext cx="9174591" cy="7478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14" tIns="45707" rIns="91414" bIns="45707">
            <a:spAutoFit/>
          </a:bodyPr>
          <a:lstStyle/>
          <a:p>
            <a:pPr marL="855663" indent="-406400" defTabSz="5334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Daerah penerima TP membentuk Perda dan keputusan kepala daerah untuk melaksanakan tugas pembantuan.</a:t>
            </a: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855663" lvl="0" indent="-406400" defTabSz="533400">
              <a:spcBef>
                <a:spcPts val="600"/>
              </a:spcBef>
              <a:spcAft>
                <a:spcPts val="600"/>
              </a:spcAft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(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Pembentukan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Perda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untuk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mengatur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tata cara pelaksanaan 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tidak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perlu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dibentuk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setiap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kali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menerima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TP,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sedangkan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Ke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putusan Kepala Daerah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untuk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mengatur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teknis pelaksanaan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nya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.)</a:t>
            </a:r>
          </a:p>
          <a:p>
            <a:pPr marL="915987" lvl="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K/L yg memberikan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kepada daerah harus membentuk Peraturan Menteri/Lembaga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Pemerintah Provinsi yang memberikan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TP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kepada daerah Kab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/Kota harus membentuk Peraturan Gubernur. </a:t>
            </a:r>
          </a:p>
          <a:p>
            <a:pPr marL="892175" lvl="0" indent="6350">
              <a:spcBef>
                <a:spcPts val="600"/>
              </a:spcBef>
              <a:spcAft>
                <a:spcPts val="600"/>
              </a:spcAft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Peraturan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Menteri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Lembaga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Peraturan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Gubernur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tentang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Urusan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Pemerintahan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yang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ditugaspembantuankan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serta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petunjuk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pelaksanaannya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).</a:t>
            </a:r>
          </a:p>
          <a:p>
            <a:pPr marL="892175" lvl="0" indent="6350">
              <a:spcBef>
                <a:spcPts val="600"/>
              </a:spcBef>
              <a:spcAft>
                <a:spcPts val="600"/>
              </a:spcAft>
            </a:pPr>
            <a:endParaRPr lang="en-US" sz="5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65138" lvl="0" indent="-452438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</a:pPr>
            <a:r>
              <a:rPr lang="en-US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PERENCANAAN &amp; PENGANGGARAN :</a:t>
            </a:r>
          </a:p>
          <a:p>
            <a:pPr marL="465138" lvl="0">
              <a:spcBef>
                <a:spcPts val="600"/>
              </a:spcBef>
              <a:spcAft>
                <a:spcPts val="600"/>
              </a:spcAft>
            </a:pP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Perencanaan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penganggaran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dekonsentrasi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Instansi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Vertikal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GWPP), 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Pusat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TP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Provinsi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dilaksanakan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sesuai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dengan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ketentuan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peraturan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perundang-undangan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marL="855663" lvl="0" indent="-406400" defTabSz="533400">
              <a:spcBef>
                <a:spcPts val="600"/>
              </a:spcBef>
              <a:spcAft>
                <a:spcPts val="600"/>
              </a:spcAft>
            </a:pP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06400" indent="-406400" defTabSz="533400">
              <a:spcBef>
                <a:spcPts val="600"/>
              </a:spcBef>
              <a:spcAft>
                <a:spcPts val="600"/>
              </a:spcAft>
            </a:pP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267" name="Slide Number Placeholder 5"/>
          <p:cNvSpPr txBox="1">
            <a:spLocks/>
          </p:cNvSpPr>
          <p:nvPr/>
        </p:nvSpPr>
        <p:spPr bwMode="auto">
          <a:xfrm>
            <a:off x="9132095" y="6399215"/>
            <a:ext cx="773906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400D0E85-29D8-45B3-A285-92DC0C7F864C}" type="slidenum">
              <a:rPr lang="en-US" sz="1700">
                <a:latin typeface="Franklin Gothic Medium" pitchFamily="34" charset="0"/>
              </a:rPr>
              <a:pPr algn="ctr"/>
              <a:t>14</a:t>
            </a:fld>
            <a:endParaRPr lang="en-US" sz="1700" dirty="0"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309563" y="652626"/>
            <a:ext cx="92090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 startAt="5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PENGELOLAAN BMN/BMD :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485527" y="1117193"/>
            <a:ext cx="86439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5125" algn="just"/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BMN/BMD yang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dibeli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diperoleh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dari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pelaksanaan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Dekon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TP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dikelola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serta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dipertanggungjawabkan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digunakan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untuk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penunjang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pelaksanaan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Dekon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/TP.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44488" y="2308810"/>
            <a:ext cx="94408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 startAt="6"/>
              <a:defRPr/>
            </a:pPr>
            <a:r>
              <a:rPr lang="id-ID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PENDANAAN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: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88504" y="2721114"/>
            <a:ext cx="86375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82625" indent="-315913">
              <a:buFont typeface="Wingdings" pitchFamily="2" charset="2"/>
              <a:buChar char="§"/>
            </a:pP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Penyelenggaraan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ekon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TP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usat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didanai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dari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APBN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682625" indent="-317500"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enyelenggaraan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TP P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rovinsi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didanai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dari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APBD.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309563" y="3573016"/>
            <a:ext cx="95964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+mj-lt"/>
              <a:buAutoNum type="arabicPeriod" startAt="7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PERTANGGUNGJAWABAN DAN PELAPORAN :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88504" y="4057615"/>
            <a:ext cx="8929687" cy="232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715963" indent="-45720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GWPP mempertanggungjawabkan dan melaporkan penyelenggaraan dekon kepada Mendagri dan salinannya disampaikan kepada Menteri/Kepala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LPNK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Menteri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PPN/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Bappenas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Menkeu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715963" indent="-45720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Kepala Instansi Vertikal  mempertanggungjawabkan dan melaporkan penyelenggaraan dekon kepada Menteri/Kepala LPNK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id-ID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88504" y="332656"/>
            <a:ext cx="8929687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715963" indent="-45720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Gubernur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dan Bupati/Walikota mempertanggungjawabkan dan melaporkan pelaksanaan TP Pusat kepada Menteri/Kepala LPNK yang menugasi dan salinannya disampaikan kepada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Mendagri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Menteri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PPN/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Bappenas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Menkeu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dan kepada GWPP untuk TP Pusat yang dilaksanakan oleh Kab/Kota.</a:t>
            </a:r>
          </a:p>
          <a:p>
            <a:pPr marL="715963" indent="-45720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Bupati/Walikota mempertanggungjawabkan dan melaporkan TP Provinsi kepada Gubernur yg menugasi. </a:t>
            </a:r>
          </a:p>
          <a:p>
            <a:pPr marL="715963" indent="-457200" algn="just"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Mendagri dan Menteri/Kepala LPNK terkait melaporkan penyelenggaraan dekon dan TP kepada Presiden.</a:t>
            </a: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309563" y="3604954"/>
            <a:ext cx="95964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+mj-lt"/>
              <a:buAutoNum type="arabicPeriod" startAt="8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PEMBINAAN </a:t>
            </a:r>
            <a:r>
              <a:rPr lang="id-ID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AN PENGAWASAN :</a:t>
            </a:r>
            <a:endParaRPr lang="id-ID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800224" y="4042807"/>
            <a:ext cx="897731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06400" indent="-4064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Binwas DKTP secara umum dilaksanakan oleh Mendagri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dan</a:t>
            </a:r>
            <a:r>
              <a:rPr lang="en-U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secara </a:t>
            </a: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teknis dilaksanakan oleh Menteri/Kepala LPNK terkait;</a:t>
            </a:r>
          </a:p>
          <a:p>
            <a:pPr marL="406400" indent="-4064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GWPP melakukan binwas dekonsentrasi yg dilaksanakan oleh perangkat GWPP dan TP Pusat yg dilaksanakan oleh Kab./Kota secara umum dan teknis;</a:t>
            </a:r>
          </a:p>
          <a:p>
            <a:pPr marL="406400" indent="-4064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Gubernur dan Bupati/Walikota melakukan binwas TP yg dilaksanakan oleh perangkat daerah;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9"/>
          <p:cNvSpPr>
            <a:spLocks noChangeArrowheads="1"/>
          </p:cNvSpPr>
          <p:nvPr/>
        </p:nvSpPr>
        <p:spPr bwMode="auto">
          <a:xfrm>
            <a:off x="2024063" y="4148138"/>
            <a:ext cx="2476500" cy="430212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GUB SWPP</a:t>
            </a:r>
          </a:p>
        </p:txBody>
      </p:sp>
      <p:sp>
        <p:nvSpPr>
          <p:cNvPr id="14339" name="Slide Number Placeholder 5"/>
          <p:cNvSpPr txBox="1">
            <a:spLocks noGrp="1"/>
          </p:cNvSpPr>
          <p:nvPr/>
        </p:nvSpPr>
        <p:spPr bwMode="auto">
          <a:xfrm>
            <a:off x="8763000" y="640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7" tIns="45713" rIns="91427" bIns="45713"/>
          <a:lstStyle/>
          <a:p>
            <a:pPr algn="ctr" eaLnBrk="1" hangingPunct="1"/>
            <a:fld id="{7546E2C8-F876-470D-8132-F4FDC6C4D515}" type="slidenum">
              <a:rPr lang="en-US" sz="2000">
                <a:solidFill>
                  <a:srgbClr val="072428"/>
                </a:solidFill>
              </a:rPr>
              <a:pPr algn="ctr" eaLnBrk="1" hangingPunct="1"/>
              <a:t>17</a:t>
            </a:fld>
            <a:endParaRPr lang="en-US" sz="2000">
              <a:solidFill>
                <a:srgbClr val="072428"/>
              </a:solidFill>
            </a:endParaRPr>
          </a:p>
        </p:txBody>
      </p:sp>
      <p:sp>
        <p:nvSpPr>
          <p:cNvPr id="26629" name="AutoShape 3"/>
          <p:cNvSpPr>
            <a:spLocks noChangeArrowheads="1"/>
          </p:cNvSpPr>
          <p:nvPr/>
        </p:nvSpPr>
        <p:spPr bwMode="auto">
          <a:xfrm>
            <a:off x="309563" y="307686"/>
            <a:ext cx="8977312" cy="1049612"/>
          </a:xfrm>
          <a:prstGeom prst="flowChartTerminator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FFFF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lIns="68644" tIns="34322" rIns="68644" bIns="34322" anchor="ctr">
            <a:spAutoFit/>
          </a:bodyPr>
          <a:lstStyle/>
          <a:p>
            <a:pPr algn="ctr" eaLnBrk="1" hangingPunct="1">
              <a:defRPr/>
            </a:pPr>
            <a:r>
              <a:rPr lang="id-ID" sz="2200" b="1" dirty="0">
                <a:cs typeface="Arial" panose="020B0604020202020204" pitchFamily="34" charset="0"/>
              </a:rPr>
              <a:t>MEKANISME PENYELENGGARAAN </a:t>
            </a:r>
            <a:r>
              <a:rPr lang="en-US" sz="2200" b="1" dirty="0">
                <a:cs typeface="Arial" panose="020B0604020202020204" pitchFamily="34" charset="0"/>
              </a:rPr>
              <a:t>DEKONSENTRASI</a:t>
            </a:r>
            <a:r>
              <a:rPr lang="id-ID" sz="2200" b="1" dirty="0">
                <a:cs typeface="Arial" panose="020B0604020202020204" pitchFamily="34" charset="0"/>
              </a:rPr>
              <a:t> KPD </a:t>
            </a:r>
          </a:p>
          <a:p>
            <a:pPr algn="ctr" eaLnBrk="1" hangingPunct="1">
              <a:defRPr/>
            </a:pPr>
            <a:r>
              <a:rPr lang="id-ID" sz="2200" b="1" dirty="0">
                <a:cs typeface="Arial" panose="020B0604020202020204" pitchFamily="34" charset="0"/>
              </a:rPr>
              <a:t>GUBERNUR SBG WAKIL PEMERINTAH PUSAT</a:t>
            </a:r>
            <a:endParaRPr lang="en-US" sz="2200" b="1" dirty="0">
              <a:cs typeface="Arial" panose="020B0604020202020204" pitchFamily="34" charset="0"/>
            </a:endParaRPr>
          </a:p>
        </p:txBody>
      </p:sp>
      <p:sp>
        <p:nvSpPr>
          <p:cNvPr id="14343" name="Rectangle 6"/>
          <p:cNvSpPr>
            <a:spLocks noChangeArrowheads="1"/>
          </p:cNvSpPr>
          <p:nvPr/>
        </p:nvSpPr>
        <p:spPr bwMode="auto">
          <a:xfrm>
            <a:off x="1316038" y="1571625"/>
            <a:ext cx="3851275" cy="142398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68644" tIns="34322" rIns="68644" bIns="34322" anchor="ctr">
            <a:spAutoFit/>
          </a:bodyPr>
          <a:lstStyle/>
          <a:p>
            <a:pPr algn="ctr" eaLnBrk="1" hangingPunct="1"/>
            <a:endParaRPr lang="id-ID" sz="1200" b="1">
              <a:solidFill>
                <a:srgbClr val="000000"/>
              </a:solidFill>
            </a:endParaRPr>
          </a:p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KEMENTERIAN/</a:t>
            </a:r>
          </a:p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LEMBAGA</a:t>
            </a:r>
            <a:endParaRPr lang="id-ID" sz="2200" b="1">
              <a:solidFill>
                <a:srgbClr val="000000"/>
              </a:solidFill>
            </a:endParaRPr>
          </a:p>
          <a:p>
            <a:pPr algn="ctr" eaLnBrk="1" hangingPunct="1"/>
            <a:r>
              <a:rPr lang="id-ID" b="1">
                <a:solidFill>
                  <a:srgbClr val="000000"/>
                </a:solidFill>
              </a:rPr>
              <a:t>(amanat UU 23/2014)</a:t>
            </a:r>
          </a:p>
          <a:p>
            <a:pPr algn="ctr" eaLnBrk="1" hangingPunct="1"/>
            <a:endParaRPr lang="en-US" sz="1100" b="1">
              <a:solidFill>
                <a:srgbClr val="000000"/>
              </a:solidFill>
            </a:endParaRPr>
          </a:p>
        </p:txBody>
      </p:sp>
      <p:sp>
        <p:nvSpPr>
          <p:cNvPr id="11273" name="AutoShape 17"/>
          <p:cNvSpPr>
            <a:spLocks noChangeArrowheads="1"/>
          </p:cNvSpPr>
          <p:nvPr/>
        </p:nvSpPr>
        <p:spPr bwMode="auto">
          <a:xfrm rot="5400000">
            <a:off x="2763044" y="3190082"/>
            <a:ext cx="928687" cy="692150"/>
          </a:xfrm>
          <a:prstGeom prst="rightArrow">
            <a:avLst>
              <a:gd name="adj1" fmla="val 56407"/>
              <a:gd name="adj2" fmla="val 63199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68644" tIns="34322" rIns="68644" bIns="34322" anchor="ctr">
            <a:spAutoFit/>
          </a:bodyPr>
          <a:lstStyle/>
          <a:p>
            <a:pPr eaLnBrk="1" hangingPunct="1">
              <a:defRPr/>
            </a:pPr>
            <a:r>
              <a:rPr lang="id-ID" sz="1050" dirty="0"/>
              <a:t>BINWAS</a:t>
            </a:r>
          </a:p>
        </p:txBody>
      </p:sp>
      <p:sp>
        <p:nvSpPr>
          <p:cNvPr id="14345" name="Line 23"/>
          <p:cNvSpPr>
            <a:spLocks noChangeShapeType="1"/>
          </p:cNvSpPr>
          <p:nvPr/>
        </p:nvSpPr>
        <p:spPr bwMode="auto">
          <a:xfrm>
            <a:off x="4991100" y="4487863"/>
            <a:ext cx="45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46" name="Line 25"/>
          <p:cNvSpPr>
            <a:spLocks noChangeShapeType="1"/>
          </p:cNvSpPr>
          <p:nvPr/>
        </p:nvSpPr>
        <p:spPr bwMode="auto">
          <a:xfrm>
            <a:off x="4991100" y="5292725"/>
            <a:ext cx="45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47" name="Rectangle 29"/>
          <p:cNvSpPr>
            <a:spLocks noChangeArrowheads="1"/>
          </p:cNvSpPr>
          <p:nvPr/>
        </p:nvSpPr>
        <p:spPr bwMode="auto">
          <a:xfrm>
            <a:off x="5459413" y="4291013"/>
            <a:ext cx="3657600" cy="37147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>
                <a:solidFill>
                  <a:srgbClr val="000000"/>
                </a:solidFill>
              </a:rPr>
              <a:t>Melaksanakan</a:t>
            </a:r>
          </a:p>
        </p:txBody>
      </p:sp>
      <p:sp>
        <p:nvSpPr>
          <p:cNvPr id="14348" name="Rectangle 30"/>
          <p:cNvSpPr>
            <a:spLocks noChangeArrowheads="1"/>
          </p:cNvSpPr>
          <p:nvPr/>
        </p:nvSpPr>
        <p:spPr bwMode="auto">
          <a:xfrm>
            <a:off x="5467350" y="4721225"/>
            <a:ext cx="3881438" cy="371475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>
                <a:solidFill>
                  <a:srgbClr val="000000"/>
                </a:solidFill>
              </a:rPr>
              <a:t>Mempertanggungjawabkan</a:t>
            </a:r>
          </a:p>
        </p:txBody>
      </p:sp>
      <p:sp>
        <p:nvSpPr>
          <p:cNvPr id="14349" name="Rectangle 31"/>
          <p:cNvSpPr>
            <a:spLocks noChangeArrowheads="1"/>
          </p:cNvSpPr>
          <p:nvPr/>
        </p:nvSpPr>
        <p:spPr bwMode="auto">
          <a:xfrm>
            <a:off x="5480050" y="5153025"/>
            <a:ext cx="3657600" cy="3698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>
                <a:solidFill>
                  <a:srgbClr val="000000"/>
                </a:solidFill>
              </a:rPr>
              <a:t>Melaporkan</a:t>
            </a:r>
          </a:p>
        </p:txBody>
      </p:sp>
      <p:sp>
        <p:nvSpPr>
          <p:cNvPr id="56" name="Rectangle 20"/>
          <p:cNvSpPr>
            <a:spLocks noChangeArrowheads="1"/>
          </p:cNvSpPr>
          <p:nvPr/>
        </p:nvSpPr>
        <p:spPr bwMode="auto">
          <a:xfrm>
            <a:off x="2024063" y="4576763"/>
            <a:ext cx="2476500" cy="76993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d-ID" sz="2200" b="1" dirty="0">
                <a:solidFill>
                  <a:srgbClr val="000000"/>
                </a:solidFill>
                <a:cs typeface="Arial" panose="020B0604020202020204" pitchFamily="34" charset="0"/>
              </a:rPr>
              <a:t>Perangkat</a:t>
            </a:r>
          </a:p>
          <a:p>
            <a:pPr algn="ctr" eaLnBrk="1" hangingPunct="1">
              <a:defRPr/>
            </a:pPr>
            <a:r>
              <a:rPr lang="id-ID" sz="2200" b="1" dirty="0">
                <a:solidFill>
                  <a:srgbClr val="000000"/>
                </a:solidFill>
                <a:cs typeface="Arial" panose="020B0604020202020204" pitchFamily="34" charset="0"/>
              </a:rPr>
              <a:t>GWPP</a:t>
            </a:r>
            <a:endParaRPr lang="en-US" sz="2200" b="1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55813" y="5434013"/>
            <a:ext cx="2428875" cy="9239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id-ID" dirty="0">
                <a:latin typeface="Arial" pitchFamily="34" charset="0"/>
                <a:cs typeface="Arial" pitchFamily="34" charset="0"/>
              </a:rPr>
              <a:t>Binwas Penyelengg Urs Pem Kab/Kota &amp; TP Kab/Kota</a:t>
            </a:r>
          </a:p>
        </p:txBody>
      </p:sp>
      <p:sp>
        <p:nvSpPr>
          <p:cNvPr id="14352" name="Rectangle 29"/>
          <p:cNvSpPr>
            <a:spLocks noChangeArrowheads="1"/>
          </p:cNvSpPr>
          <p:nvPr/>
        </p:nvSpPr>
        <p:spPr bwMode="auto">
          <a:xfrm>
            <a:off x="5457825" y="3789363"/>
            <a:ext cx="3657600" cy="430212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>
                <a:solidFill>
                  <a:srgbClr val="000000"/>
                </a:solidFill>
              </a:rPr>
              <a:t>Me</a:t>
            </a:r>
            <a:r>
              <a:rPr lang="id-ID" sz="2200">
                <a:solidFill>
                  <a:srgbClr val="000000"/>
                </a:solidFill>
              </a:rPr>
              <a:t>rencanakan</a:t>
            </a:r>
            <a:endParaRPr lang="en-US" sz="2200">
              <a:solidFill>
                <a:srgbClr val="000000"/>
              </a:solidFill>
            </a:endParaRPr>
          </a:p>
        </p:txBody>
      </p:sp>
      <p:sp>
        <p:nvSpPr>
          <p:cNvPr id="14353" name="Line 23"/>
          <p:cNvSpPr>
            <a:spLocks noChangeShapeType="1"/>
          </p:cNvSpPr>
          <p:nvPr/>
        </p:nvSpPr>
        <p:spPr bwMode="auto">
          <a:xfrm>
            <a:off x="4984750" y="4014788"/>
            <a:ext cx="45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cxnSp>
        <p:nvCxnSpPr>
          <p:cNvPr id="37" name="Straight Connector 36"/>
          <p:cNvCxnSpPr/>
          <p:nvPr/>
        </p:nvCxnSpPr>
        <p:spPr>
          <a:xfrm rot="5400000">
            <a:off x="4305301" y="4657725"/>
            <a:ext cx="1357312" cy="1587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484688" y="4719638"/>
            <a:ext cx="500062" cy="158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6" name="Line 23"/>
          <p:cNvSpPr>
            <a:spLocks noChangeShapeType="1"/>
          </p:cNvSpPr>
          <p:nvPr/>
        </p:nvSpPr>
        <p:spPr bwMode="auto">
          <a:xfrm>
            <a:off x="4994275" y="4933950"/>
            <a:ext cx="45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 txBox="1">
            <a:spLocks noGrp="1"/>
          </p:cNvSpPr>
          <p:nvPr/>
        </p:nvSpPr>
        <p:spPr bwMode="auto">
          <a:xfrm>
            <a:off x="9072563" y="640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7" tIns="45713" rIns="91427" bIns="45713"/>
          <a:lstStyle/>
          <a:p>
            <a:pPr algn="ctr" eaLnBrk="1" hangingPunct="1"/>
            <a:fld id="{11719FCE-FB27-49BF-A1E2-28A7F34C2C90}" type="slidenum">
              <a:rPr lang="en-US" sz="2000">
                <a:solidFill>
                  <a:srgbClr val="08684E"/>
                </a:solidFill>
              </a:rPr>
              <a:pPr algn="ctr" eaLnBrk="1" hangingPunct="1"/>
              <a:t>18</a:t>
            </a:fld>
            <a:endParaRPr lang="en-US" sz="2000">
              <a:solidFill>
                <a:srgbClr val="08684E"/>
              </a:solidFill>
            </a:endParaRPr>
          </a:p>
        </p:txBody>
      </p:sp>
      <p:sp>
        <p:nvSpPr>
          <p:cNvPr id="28676" name="AutoShape 3"/>
          <p:cNvSpPr>
            <a:spLocks noChangeArrowheads="1"/>
          </p:cNvSpPr>
          <p:nvPr/>
        </p:nvSpPr>
        <p:spPr bwMode="auto">
          <a:xfrm>
            <a:off x="231775" y="247635"/>
            <a:ext cx="9442450" cy="1038225"/>
          </a:xfrm>
          <a:prstGeom prst="flowChartTerminator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206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tIns="0" bIns="0" anchor="ctr">
            <a:spAutoFit/>
          </a:bodyPr>
          <a:lstStyle/>
          <a:p>
            <a:pPr algn="ctr" eaLnBrk="1" hangingPunct="1">
              <a:defRPr/>
            </a:pP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r>
              <a:rPr lang="id-ID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EKANISME PELAKSANAAN </a:t>
            </a:r>
          </a:p>
          <a:p>
            <a:pPr algn="ctr" eaLnBrk="1" hangingPunct="1">
              <a:defRPr/>
            </a:pP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r>
              <a:rPr lang="id-ID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UGAS 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id-ID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EMBANTUAN PUSAT</a:t>
            </a:r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6453188" y="1570038"/>
            <a:ext cx="2743200" cy="4302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>
                <a:solidFill>
                  <a:srgbClr val="FFFF00"/>
                </a:solidFill>
              </a:rPr>
              <a:t>PERENCANAAN</a:t>
            </a:r>
          </a:p>
        </p:txBody>
      </p:sp>
      <p:sp>
        <p:nvSpPr>
          <p:cNvPr id="15367" name="Rectangle 6"/>
          <p:cNvSpPr>
            <a:spLocks noChangeArrowheads="1"/>
          </p:cNvSpPr>
          <p:nvPr/>
        </p:nvSpPr>
        <p:spPr bwMode="auto">
          <a:xfrm>
            <a:off x="6453188" y="2087563"/>
            <a:ext cx="2743200" cy="769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id-ID" sz="2200">
                <a:solidFill>
                  <a:srgbClr val="FFFF00"/>
                </a:solidFill>
              </a:rPr>
              <a:t>PERPRES/</a:t>
            </a:r>
          </a:p>
          <a:p>
            <a:pPr algn="ctr" eaLnBrk="1" hangingPunct="1"/>
            <a:r>
              <a:rPr lang="id-ID" sz="2200">
                <a:solidFill>
                  <a:srgbClr val="FFFF00"/>
                </a:solidFill>
              </a:rPr>
              <a:t>PERMEN K/L</a:t>
            </a:r>
            <a:endParaRPr lang="en-US" sz="2200">
              <a:solidFill>
                <a:srgbClr val="FFFF00"/>
              </a:solidFill>
            </a:endParaRPr>
          </a:p>
        </p:txBody>
      </p:sp>
      <p:sp>
        <p:nvSpPr>
          <p:cNvPr id="15368" name="Rectangle 7"/>
          <p:cNvSpPr>
            <a:spLocks noChangeArrowheads="1"/>
          </p:cNvSpPr>
          <p:nvPr/>
        </p:nvSpPr>
        <p:spPr bwMode="auto">
          <a:xfrm>
            <a:off x="6738938" y="3000375"/>
            <a:ext cx="2428875" cy="461963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400">
                <a:solidFill>
                  <a:srgbClr val="FFFF00"/>
                </a:solidFill>
              </a:rPr>
              <a:t>BINWAS</a:t>
            </a:r>
            <a:r>
              <a:rPr lang="id-ID" sz="2400">
                <a:solidFill>
                  <a:srgbClr val="FFFF00"/>
                </a:solidFill>
              </a:rPr>
              <a:t> :</a:t>
            </a:r>
            <a:endParaRPr lang="en-US" sz="2400">
              <a:solidFill>
                <a:srgbClr val="FFFF00"/>
              </a:solidFill>
            </a:endParaRPr>
          </a:p>
        </p:txBody>
      </p:sp>
      <p:sp>
        <p:nvSpPr>
          <p:cNvPr id="15369" name="AutoShape 13"/>
          <p:cNvSpPr>
            <a:spLocks noChangeArrowheads="1"/>
          </p:cNvSpPr>
          <p:nvPr/>
        </p:nvSpPr>
        <p:spPr bwMode="auto">
          <a:xfrm rot="5400000">
            <a:off x="3948113" y="2674937"/>
            <a:ext cx="857250" cy="650875"/>
          </a:xfrm>
          <a:prstGeom prst="rightArrow">
            <a:avLst>
              <a:gd name="adj1" fmla="val 56407"/>
              <a:gd name="adj2" fmla="val 63348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15370" name="Rectangle 14"/>
          <p:cNvSpPr>
            <a:spLocks noChangeArrowheads="1"/>
          </p:cNvSpPr>
          <p:nvPr/>
        </p:nvSpPr>
        <p:spPr bwMode="auto">
          <a:xfrm>
            <a:off x="3003550" y="3479800"/>
            <a:ext cx="2913063" cy="592138"/>
          </a:xfrm>
          <a:prstGeom prst="rect">
            <a:avLst/>
          </a:prstGeom>
          <a:solidFill>
            <a:srgbClr val="00FF00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id-ID" sz="2200" b="1">
                <a:solidFill>
                  <a:srgbClr val="000000"/>
                </a:solidFill>
              </a:rPr>
              <a:t>PROV/</a:t>
            </a:r>
            <a:r>
              <a:rPr lang="en-US" sz="2200" b="1">
                <a:solidFill>
                  <a:srgbClr val="000000"/>
                </a:solidFill>
              </a:rPr>
              <a:t>KAB./KOTA</a:t>
            </a:r>
          </a:p>
        </p:txBody>
      </p:sp>
      <p:sp>
        <p:nvSpPr>
          <p:cNvPr id="15371" name="Rectangle 15"/>
          <p:cNvSpPr>
            <a:spLocks noChangeArrowheads="1"/>
          </p:cNvSpPr>
          <p:nvPr/>
        </p:nvSpPr>
        <p:spPr bwMode="auto">
          <a:xfrm>
            <a:off x="914400" y="3498850"/>
            <a:ext cx="1293813" cy="4302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DPRD</a:t>
            </a:r>
            <a:r>
              <a:rPr lang="id-ID" sz="2200" b="1">
                <a:solidFill>
                  <a:srgbClr val="000000"/>
                </a:solidFill>
              </a:rPr>
              <a:t> </a:t>
            </a:r>
            <a:endParaRPr lang="en-US" sz="2200" b="1">
              <a:solidFill>
                <a:srgbClr val="000000"/>
              </a:solidFill>
            </a:endParaRPr>
          </a:p>
        </p:txBody>
      </p:sp>
      <p:sp>
        <p:nvSpPr>
          <p:cNvPr id="15372" name="AutoShape 21"/>
          <p:cNvSpPr>
            <a:spLocks noChangeArrowheads="1"/>
          </p:cNvSpPr>
          <p:nvPr/>
        </p:nvSpPr>
        <p:spPr bwMode="auto">
          <a:xfrm rot="5400000">
            <a:off x="4125913" y="4032250"/>
            <a:ext cx="571500" cy="650875"/>
          </a:xfrm>
          <a:prstGeom prst="rightArrow">
            <a:avLst>
              <a:gd name="adj1" fmla="val 56407"/>
              <a:gd name="adj2" fmla="val 63500"/>
            </a:avLst>
          </a:prstGeom>
          <a:solidFill>
            <a:srgbClr val="00FF00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15373" name="Rectangle 22"/>
          <p:cNvSpPr>
            <a:spLocks noChangeArrowheads="1"/>
          </p:cNvSpPr>
          <p:nvPr/>
        </p:nvSpPr>
        <p:spPr bwMode="auto">
          <a:xfrm>
            <a:off x="3959225" y="4572000"/>
            <a:ext cx="795338" cy="4302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id-ID" sz="2200" b="1">
                <a:solidFill>
                  <a:srgbClr val="000000"/>
                </a:solidFill>
              </a:rPr>
              <a:t>O</a:t>
            </a:r>
            <a:r>
              <a:rPr lang="en-US" sz="2200" b="1">
                <a:solidFill>
                  <a:srgbClr val="000000"/>
                </a:solidFill>
              </a:rPr>
              <a:t>PD</a:t>
            </a:r>
          </a:p>
        </p:txBody>
      </p:sp>
      <p:sp>
        <p:nvSpPr>
          <p:cNvPr id="15374" name="Rectangle 23"/>
          <p:cNvSpPr>
            <a:spLocks noChangeArrowheads="1"/>
          </p:cNvSpPr>
          <p:nvPr/>
        </p:nvSpPr>
        <p:spPr bwMode="auto">
          <a:xfrm>
            <a:off x="1979613" y="5072063"/>
            <a:ext cx="4721225" cy="1477962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8775" indent="-358775" eaLnBrk="1" hangingPunct="1">
              <a:buFont typeface="Wingdings" pitchFamily="2" charset="2"/>
              <a:buChar char="ü"/>
            </a:pPr>
            <a:r>
              <a:rPr lang="id-ID">
                <a:solidFill>
                  <a:srgbClr val="000000"/>
                </a:solidFill>
              </a:rPr>
              <a:t>Membentuk Perda dan Menetapkan Kep.Kepala Daerah.</a:t>
            </a:r>
          </a:p>
          <a:p>
            <a:pPr marL="358775" indent="-358775" eaLnBrk="1" hangingPunct="1">
              <a:buFont typeface="Wingdings" pitchFamily="2" charset="2"/>
              <a:buChar char="ü"/>
            </a:pPr>
            <a:r>
              <a:rPr lang="en-US">
                <a:solidFill>
                  <a:srgbClr val="000000"/>
                </a:solidFill>
              </a:rPr>
              <a:t>Melaksanakan</a:t>
            </a:r>
            <a:endParaRPr lang="id-ID">
              <a:solidFill>
                <a:srgbClr val="000000"/>
              </a:solidFill>
            </a:endParaRPr>
          </a:p>
          <a:p>
            <a:pPr marL="358775" indent="-358775" eaLnBrk="1" hangingPunct="1">
              <a:buFont typeface="Wingdings" pitchFamily="2" charset="2"/>
              <a:buChar char="ü"/>
            </a:pPr>
            <a:r>
              <a:rPr lang="id-ID">
                <a:solidFill>
                  <a:srgbClr val="000000"/>
                </a:solidFill>
              </a:rPr>
              <a:t>Mempertanggungjawabkan</a:t>
            </a:r>
          </a:p>
          <a:p>
            <a:pPr marL="358775" indent="-358775" eaLnBrk="1" hangingPunct="1">
              <a:buFont typeface="Wingdings" pitchFamily="2" charset="2"/>
              <a:buChar char="ü"/>
            </a:pPr>
            <a:r>
              <a:rPr lang="id-ID">
                <a:solidFill>
                  <a:srgbClr val="000000"/>
                </a:solidFill>
              </a:rPr>
              <a:t>Melaporkan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15375" name="Line 27"/>
          <p:cNvSpPr>
            <a:spLocks noChangeShapeType="1"/>
          </p:cNvSpPr>
          <p:nvPr/>
        </p:nvSpPr>
        <p:spPr bwMode="auto">
          <a:xfrm flipH="1">
            <a:off x="2228850" y="3714750"/>
            <a:ext cx="687388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6" name="Rectangle 29"/>
          <p:cNvSpPr>
            <a:spLocks noChangeArrowheads="1"/>
          </p:cNvSpPr>
          <p:nvPr/>
        </p:nvSpPr>
        <p:spPr bwMode="auto">
          <a:xfrm>
            <a:off x="2708275" y="1570038"/>
            <a:ext cx="3048000" cy="52387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800" b="1">
                <a:solidFill>
                  <a:srgbClr val="000000"/>
                </a:solidFill>
              </a:rPr>
              <a:t>PEMERINTAH</a:t>
            </a:r>
          </a:p>
        </p:txBody>
      </p:sp>
      <p:sp>
        <p:nvSpPr>
          <p:cNvPr id="15377" name="Rectangle 30"/>
          <p:cNvSpPr>
            <a:spLocks noChangeArrowheads="1"/>
          </p:cNvSpPr>
          <p:nvPr/>
        </p:nvSpPr>
        <p:spPr bwMode="auto">
          <a:xfrm>
            <a:off x="2708275" y="1998663"/>
            <a:ext cx="3048000" cy="52387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id-ID" sz="2800" b="1">
                <a:solidFill>
                  <a:srgbClr val="000000"/>
                </a:solidFill>
              </a:rPr>
              <a:t>K/L         </a:t>
            </a:r>
            <a:endParaRPr lang="en-US" sz="2800" b="1">
              <a:solidFill>
                <a:srgbClr val="000000"/>
              </a:solidFill>
            </a:endParaRPr>
          </a:p>
        </p:txBody>
      </p:sp>
      <p:sp>
        <p:nvSpPr>
          <p:cNvPr id="15378" name="Rectangle 5"/>
          <p:cNvSpPr>
            <a:spLocks noChangeArrowheads="1"/>
          </p:cNvSpPr>
          <p:nvPr/>
        </p:nvSpPr>
        <p:spPr bwMode="auto">
          <a:xfrm>
            <a:off x="6762750" y="3500438"/>
            <a:ext cx="2398713" cy="708025"/>
          </a:xfrm>
          <a:prstGeom prst="rect">
            <a:avLst/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id-ID" sz="2000"/>
              <a:t>K/L dan</a:t>
            </a:r>
          </a:p>
          <a:p>
            <a:pPr algn="ctr" eaLnBrk="1" hangingPunct="1"/>
            <a:r>
              <a:rPr lang="en-US" sz="2000"/>
              <a:t>GUB SWPP</a:t>
            </a:r>
          </a:p>
        </p:txBody>
      </p:sp>
      <p:sp>
        <p:nvSpPr>
          <p:cNvPr id="65" name="Left Arrow 64"/>
          <p:cNvSpPr/>
          <p:nvPr/>
        </p:nvSpPr>
        <p:spPr>
          <a:xfrm>
            <a:off x="5959475" y="3571875"/>
            <a:ext cx="714375" cy="428625"/>
          </a:xfrm>
          <a:prstGeom prst="leftArrow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644" tIns="34322" rIns="68644" bIns="34322" anchor="ctr"/>
          <a:lstStyle/>
          <a:p>
            <a:pPr algn="ctr" eaLnBrk="1" hangingPunct="1">
              <a:defRPr/>
            </a:pPr>
            <a:endParaRPr lang="id-ID">
              <a:latin typeface="Arial" pitchFamily="34" charset="0"/>
              <a:cs typeface="Arial" pitchFamily="34" charset="0"/>
            </a:endParaRPr>
          </a:p>
        </p:txBody>
      </p:sp>
      <p:sp>
        <p:nvSpPr>
          <p:cNvPr id="15380" name="Rectangle 5"/>
          <p:cNvSpPr>
            <a:spLocks noChangeArrowheads="1"/>
          </p:cNvSpPr>
          <p:nvPr/>
        </p:nvSpPr>
        <p:spPr bwMode="auto">
          <a:xfrm>
            <a:off x="6762750" y="4286250"/>
            <a:ext cx="2398713" cy="708025"/>
          </a:xfrm>
          <a:prstGeom prst="rect">
            <a:avLst/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000"/>
              <a:t>GUB</a:t>
            </a:r>
            <a:r>
              <a:rPr lang="id-ID" sz="2000"/>
              <a:t> dan BUP/WALKOT</a:t>
            </a:r>
            <a:endParaRPr lang="en-US" sz="2000"/>
          </a:p>
        </p:txBody>
      </p:sp>
      <p:sp>
        <p:nvSpPr>
          <p:cNvPr id="42" name="Left Arrow 41"/>
          <p:cNvSpPr/>
          <p:nvPr/>
        </p:nvSpPr>
        <p:spPr>
          <a:xfrm>
            <a:off x="4983163" y="4572000"/>
            <a:ext cx="1720850" cy="428625"/>
          </a:xfrm>
          <a:prstGeom prst="leftArrow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644" tIns="34322" rIns="68644" bIns="34322" anchor="ctr"/>
          <a:lstStyle/>
          <a:p>
            <a:pPr algn="ctr" eaLnBrk="1" hangingPunct="1">
              <a:defRPr/>
            </a:pPr>
            <a:endParaRPr lang="id-ID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 txBox="1">
            <a:spLocks noGrp="1"/>
          </p:cNvSpPr>
          <p:nvPr/>
        </p:nvSpPr>
        <p:spPr bwMode="auto">
          <a:xfrm>
            <a:off x="9072563" y="64008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7" tIns="45713" rIns="91427" bIns="45713"/>
          <a:lstStyle/>
          <a:p>
            <a:pPr algn="ctr" eaLnBrk="1" hangingPunct="1"/>
            <a:fld id="{8669736A-7E0B-4313-9046-FDC15228826D}" type="slidenum">
              <a:rPr lang="en-US" sz="2000">
                <a:solidFill>
                  <a:srgbClr val="08684E"/>
                </a:solidFill>
              </a:rPr>
              <a:pPr algn="ctr" eaLnBrk="1" hangingPunct="1"/>
              <a:t>19</a:t>
            </a:fld>
            <a:endParaRPr lang="en-US" sz="2000">
              <a:solidFill>
                <a:srgbClr val="08684E"/>
              </a:solidFill>
            </a:endParaRP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6423025" y="1608138"/>
            <a:ext cx="2743200" cy="4302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>
                <a:solidFill>
                  <a:srgbClr val="FFFF00"/>
                </a:solidFill>
              </a:rPr>
              <a:t>PERENCANAAN</a:t>
            </a: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6423025" y="2108200"/>
            <a:ext cx="2743200" cy="4302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id-ID" sz="2200">
                <a:solidFill>
                  <a:srgbClr val="FFFF00"/>
                </a:solidFill>
              </a:rPr>
              <a:t>PERGUB</a:t>
            </a:r>
            <a:endParaRPr lang="en-US" sz="2200">
              <a:solidFill>
                <a:srgbClr val="FFFF00"/>
              </a:solidFill>
            </a:endParaRP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6810375" y="2714625"/>
            <a:ext cx="2143125" cy="461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400">
                <a:solidFill>
                  <a:srgbClr val="FFFF00"/>
                </a:solidFill>
              </a:rPr>
              <a:t>BINWAS</a:t>
            </a:r>
          </a:p>
        </p:txBody>
      </p:sp>
      <p:sp>
        <p:nvSpPr>
          <p:cNvPr id="16390" name="AutoShape 13"/>
          <p:cNvSpPr>
            <a:spLocks noChangeArrowheads="1"/>
          </p:cNvSpPr>
          <p:nvPr/>
        </p:nvSpPr>
        <p:spPr bwMode="auto">
          <a:xfrm rot="5400000">
            <a:off x="3763169" y="2155032"/>
            <a:ext cx="609600" cy="652462"/>
          </a:xfrm>
          <a:prstGeom prst="rightArrow">
            <a:avLst>
              <a:gd name="adj1" fmla="val 56407"/>
              <a:gd name="adj2" fmla="val 63282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16391" name="Rectangle 14"/>
          <p:cNvSpPr>
            <a:spLocks noChangeArrowheads="1"/>
          </p:cNvSpPr>
          <p:nvPr/>
        </p:nvSpPr>
        <p:spPr bwMode="auto">
          <a:xfrm>
            <a:off x="3027363" y="2765425"/>
            <a:ext cx="2913062" cy="592138"/>
          </a:xfrm>
          <a:prstGeom prst="rect">
            <a:avLst/>
          </a:prstGeom>
          <a:solidFill>
            <a:srgbClr val="00FF00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KAB./KOTA</a:t>
            </a:r>
          </a:p>
        </p:txBody>
      </p:sp>
      <p:sp>
        <p:nvSpPr>
          <p:cNvPr id="16392" name="Rectangle 15"/>
          <p:cNvSpPr>
            <a:spLocks noChangeArrowheads="1"/>
          </p:cNvSpPr>
          <p:nvPr/>
        </p:nvSpPr>
        <p:spPr bwMode="auto">
          <a:xfrm>
            <a:off x="938213" y="2855913"/>
            <a:ext cx="1295400" cy="430212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DPRD</a:t>
            </a:r>
            <a:r>
              <a:rPr lang="id-ID" sz="2200" b="1">
                <a:solidFill>
                  <a:srgbClr val="000000"/>
                </a:solidFill>
              </a:rPr>
              <a:t> </a:t>
            </a:r>
            <a:endParaRPr lang="en-US" sz="2200" b="1">
              <a:solidFill>
                <a:srgbClr val="000000"/>
              </a:solidFill>
            </a:endParaRPr>
          </a:p>
        </p:txBody>
      </p:sp>
      <p:sp>
        <p:nvSpPr>
          <p:cNvPr id="16393" name="AutoShape 21"/>
          <p:cNvSpPr>
            <a:spLocks noChangeArrowheads="1"/>
          </p:cNvSpPr>
          <p:nvPr/>
        </p:nvSpPr>
        <p:spPr bwMode="auto">
          <a:xfrm rot="5400000">
            <a:off x="4043362" y="3495676"/>
            <a:ext cx="785813" cy="652462"/>
          </a:xfrm>
          <a:prstGeom prst="rightArrow">
            <a:avLst>
              <a:gd name="adj1" fmla="val 56407"/>
              <a:gd name="adj2" fmla="val 63096"/>
            </a:avLst>
          </a:prstGeom>
          <a:solidFill>
            <a:srgbClr val="00FF00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16394" name="Rectangle 22"/>
          <p:cNvSpPr>
            <a:spLocks noChangeArrowheads="1"/>
          </p:cNvSpPr>
          <p:nvPr/>
        </p:nvSpPr>
        <p:spPr bwMode="auto">
          <a:xfrm>
            <a:off x="3917950" y="4286250"/>
            <a:ext cx="966788" cy="4302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sz="2200" b="1">
                <a:solidFill>
                  <a:srgbClr val="000000"/>
                </a:solidFill>
              </a:rPr>
              <a:t>SKPD</a:t>
            </a:r>
          </a:p>
        </p:txBody>
      </p:sp>
      <p:sp>
        <p:nvSpPr>
          <p:cNvPr id="16395" name="Line 27"/>
          <p:cNvSpPr>
            <a:spLocks noChangeShapeType="1"/>
          </p:cNvSpPr>
          <p:nvPr/>
        </p:nvSpPr>
        <p:spPr bwMode="auto">
          <a:xfrm flipH="1">
            <a:off x="2254250" y="3071813"/>
            <a:ext cx="687388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9711" name="Rectangle 29"/>
          <p:cNvSpPr>
            <a:spLocks noChangeArrowheads="1"/>
          </p:cNvSpPr>
          <p:nvPr/>
        </p:nvSpPr>
        <p:spPr bwMode="auto">
          <a:xfrm>
            <a:off x="2476500" y="1428750"/>
            <a:ext cx="3154363" cy="74612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endParaRPr lang="id-ID" sz="1050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id-ID" sz="2200" b="1" dirty="0">
                <a:solidFill>
                  <a:srgbClr val="000000"/>
                </a:solidFill>
                <a:cs typeface="Arial" panose="020B0604020202020204" pitchFamily="34" charset="0"/>
              </a:rPr>
              <a:t>PROVINSI</a:t>
            </a:r>
          </a:p>
          <a:p>
            <a:pPr algn="ctr" eaLnBrk="1" hangingPunct="1">
              <a:defRPr/>
            </a:pPr>
            <a:endParaRPr lang="en-US" sz="1000" b="1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6397" name="Rectangle 5"/>
          <p:cNvSpPr>
            <a:spLocks noChangeArrowheads="1"/>
          </p:cNvSpPr>
          <p:nvPr/>
        </p:nvSpPr>
        <p:spPr bwMode="auto">
          <a:xfrm>
            <a:off x="6796088" y="3143250"/>
            <a:ext cx="2166937" cy="461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n-US" sz="2400">
                <a:solidFill>
                  <a:srgbClr val="FFFF00"/>
                </a:solidFill>
              </a:rPr>
              <a:t>GUB</a:t>
            </a:r>
            <a:r>
              <a:rPr lang="id-ID" sz="2400">
                <a:solidFill>
                  <a:srgbClr val="FFFF00"/>
                </a:solidFill>
              </a:rPr>
              <a:t>ERNUR</a:t>
            </a:r>
            <a:endParaRPr lang="en-US" sz="2400">
              <a:solidFill>
                <a:srgbClr val="FFFF00"/>
              </a:solidFill>
            </a:endParaRPr>
          </a:p>
        </p:txBody>
      </p:sp>
      <p:sp>
        <p:nvSpPr>
          <p:cNvPr id="65" name="Left Arrow 64"/>
          <p:cNvSpPr/>
          <p:nvPr/>
        </p:nvSpPr>
        <p:spPr>
          <a:xfrm>
            <a:off x="5999163" y="2857500"/>
            <a:ext cx="715962" cy="4286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644" tIns="34322" rIns="68644" bIns="34322" anchor="ctr"/>
          <a:lstStyle/>
          <a:p>
            <a:pPr algn="ctr" eaLnBrk="1" hangingPunct="1">
              <a:defRPr/>
            </a:pPr>
            <a:endParaRPr lang="id-ID">
              <a:latin typeface="Arial" pitchFamily="34" charset="0"/>
              <a:cs typeface="Arial" pitchFamily="34" charset="0"/>
            </a:endParaRPr>
          </a:p>
        </p:txBody>
      </p:sp>
      <p:sp>
        <p:nvSpPr>
          <p:cNvPr id="16399" name="Rectangle 23"/>
          <p:cNvSpPr>
            <a:spLocks noChangeArrowheads="1"/>
          </p:cNvSpPr>
          <p:nvPr/>
        </p:nvSpPr>
        <p:spPr bwMode="auto">
          <a:xfrm>
            <a:off x="2009775" y="4751388"/>
            <a:ext cx="4721225" cy="1477962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8775" indent="-358775" eaLnBrk="1" hangingPunct="1">
              <a:buFont typeface="Wingdings" pitchFamily="2" charset="2"/>
              <a:buChar char="ü"/>
            </a:pPr>
            <a:r>
              <a:rPr lang="id-ID">
                <a:solidFill>
                  <a:srgbClr val="000000"/>
                </a:solidFill>
              </a:rPr>
              <a:t>Membentuk Perda dan Menetapkan Kep.Kepala Daerah.</a:t>
            </a:r>
          </a:p>
          <a:p>
            <a:pPr marL="358775" indent="-358775" eaLnBrk="1" hangingPunct="1">
              <a:buFont typeface="Wingdings" pitchFamily="2" charset="2"/>
              <a:buChar char="ü"/>
            </a:pPr>
            <a:r>
              <a:rPr lang="en-US">
                <a:solidFill>
                  <a:srgbClr val="000000"/>
                </a:solidFill>
              </a:rPr>
              <a:t>Melaksanakan</a:t>
            </a:r>
            <a:endParaRPr lang="id-ID">
              <a:solidFill>
                <a:srgbClr val="000000"/>
              </a:solidFill>
            </a:endParaRPr>
          </a:p>
          <a:p>
            <a:pPr marL="358775" indent="-358775" eaLnBrk="1" hangingPunct="1">
              <a:buFont typeface="Wingdings" pitchFamily="2" charset="2"/>
              <a:buChar char="ü"/>
            </a:pPr>
            <a:r>
              <a:rPr lang="id-ID">
                <a:solidFill>
                  <a:srgbClr val="000000"/>
                </a:solidFill>
              </a:rPr>
              <a:t>Mempertanggungjawabkan</a:t>
            </a:r>
          </a:p>
          <a:p>
            <a:pPr marL="358775" indent="-358775" eaLnBrk="1" hangingPunct="1">
              <a:buFont typeface="Wingdings" pitchFamily="2" charset="2"/>
              <a:buChar char="ü"/>
            </a:pPr>
            <a:r>
              <a:rPr lang="id-ID">
                <a:solidFill>
                  <a:srgbClr val="000000"/>
                </a:solidFill>
              </a:rPr>
              <a:t>Melaporkan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16400" name="Rectangle 5"/>
          <p:cNvSpPr>
            <a:spLocks noChangeArrowheads="1"/>
          </p:cNvSpPr>
          <p:nvPr/>
        </p:nvSpPr>
        <p:spPr bwMode="auto">
          <a:xfrm>
            <a:off x="6792913" y="4000500"/>
            <a:ext cx="1624012" cy="830263"/>
          </a:xfrm>
          <a:prstGeom prst="rect">
            <a:avLst/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id-ID" sz="2400"/>
              <a:t>BUP dan WALKOT</a:t>
            </a:r>
            <a:endParaRPr lang="en-US" sz="2400"/>
          </a:p>
        </p:txBody>
      </p:sp>
      <p:sp>
        <p:nvSpPr>
          <p:cNvPr id="23" name="Left Arrow 22"/>
          <p:cNvSpPr/>
          <p:nvPr/>
        </p:nvSpPr>
        <p:spPr>
          <a:xfrm>
            <a:off x="5011738" y="4214813"/>
            <a:ext cx="1722437" cy="428625"/>
          </a:xfrm>
          <a:prstGeom prst="leftArrow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644" tIns="34322" rIns="68644" bIns="34322" anchor="ctr"/>
          <a:lstStyle/>
          <a:p>
            <a:pPr algn="ctr" eaLnBrk="1" hangingPunct="1">
              <a:defRPr/>
            </a:pPr>
            <a:endParaRPr lang="id-ID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231775" y="176197"/>
            <a:ext cx="9442450" cy="1038225"/>
          </a:xfrm>
          <a:prstGeom prst="flowChartTerminator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206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tIns="0" bIns="0" anchor="ctr">
            <a:spAutoFit/>
          </a:bodyPr>
          <a:lstStyle/>
          <a:p>
            <a:pPr algn="ctr" eaLnBrk="1" hangingPunct="1">
              <a:defRPr/>
            </a:pPr>
            <a:r>
              <a:rPr lang="id-ID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MEKANISME PELAKSANAAN </a:t>
            </a:r>
          </a:p>
          <a:p>
            <a:pPr algn="ctr" eaLnBrk="1" hangingPunct="1">
              <a:defRPr/>
            </a:pP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r>
              <a:rPr lang="id-ID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UGAS 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id-ID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EMBANTUAN PROVINSI</a:t>
            </a:r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"/>
            <a:ext cx="9906000" cy="1015649"/>
          </a:xfrm>
          <a:prstGeom prst="rect">
            <a:avLst/>
          </a:prstGeom>
          <a:solidFill>
            <a:srgbClr val="FF0000"/>
          </a:solidFill>
        </p:spPr>
        <p:txBody>
          <a:bodyPr lIns="91427" tIns="45713" rIns="91427" bIns="45713">
            <a:spAutoFit/>
          </a:bodyPr>
          <a:lstStyle/>
          <a:p>
            <a:pPr algn="ctr">
              <a:defRPr/>
            </a:pPr>
            <a:endParaRPr lang="id-ID" sz="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defRPr/>
            </a:pPr>
            <a:r>
              <a:rPr lang="id-ID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KEDUDUKAN</a:t>
            </a:r>
            <a:r>
              <a:rPr lang="en-US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&amp; </a:t>
            </a:r>
            <a:r>
              <a:rPr lang="en-US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PERAN GUBERNUR</a:t>
            </a:r>
            <a:r>
              <a:rPr lang="id-ID" sz="2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DLM PENYELENGGARAAN DEKONSENTRASI DAN TUGAS PEMBANTUAN</a:t>
            </a:r>
          </a:p>
          <a:p>
            <a:pPr algn="ctr">
              <a:defRPr/>
            </a:pPr>
            <a:r>
              <a:rPr lang="en-US" sz="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881063" y="1109663"/>
            <a:ext cx="8858250" cy="5391150"/>
            <a:chOff x="487363" y="379913"/>
            <a:chExt cx="8983518" cy="6052908"/>
          </a:xfrm>
        </p:grpSpPr>
        <p:sp>
          <p:nvSpPr>
            <p:cNvPr id="13319" name="TextBox 2"/>
            <p:cNvSpPr txBox="1">
              <a:spLocks noChangeArrowheads="1"/>
            </p:cNvSpPr>
            <p:nvPr/>
          </p:nvSpPr>
          <p:spPr bwMode="auto">
            <a:xfrm>
              <a:off x="3167929" y="379913"/>
              <a:ext cx="2390776" cy="518359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id-ID" sz="2400" b="1">
                  <a:latin typeface="Tahoma" pitchFamily="34" charset="0"/>
                  <a:cs typeface="Tahoma" pitchFamily="34" charset="0"/>
                </a:rPr>
                <a:t>GUBERNUR</a:t>
              </a:r>
              <a:endParaRPr lang="en-US" sz="2400" b="1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3320" name="TextBox 3"/>
            <p:cNvSpPr txBox="1">
              <a:spLocks noChangeArrowheads="1"/>
            </p:cNvSpPr>
            <p:nvPr/>
          </p:nvSpPr>
          <p:spPr bwMode="auto">
            <a:xfrm>
              <a:off x="5842000" y="1541463"/>
              <a:ext cx="2181225" cy="64611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WILAYAH</a:t>
              </a:r>
            </a:p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ADMINISTRATIF</a:t>
              </a:r>
            </a:p>
          </p:txBody>
        </p:sp>
        <p:sp>
          <p:nvSpPr>
            <p:cNvPr id="13321" name="TextBox 4"/>
            <p:cNvSpPr txBox="1">
              <a:spLocks noChangeArrowheads="1"/>
            </p:cNvSpPr>
            <p:nvPr/>
          </p:nvSpPr>
          <p:spPr bwMode="auto">
            <a:xfrm>
              <a:off x="612775" y="1533525"/>
              <a:ext cx="2181225" cy="64611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DAERAH </a:t>
              </a:r>
            </a:p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OTONOM</a:t>
              </a:r>
            </a:p>
          </p:txBody>
        </p:sp>
        <p:sp>
          <p:nvSpPr>
            <p:cNvPr id="13322" name="TextBox 5"/>
            <p:cNvSpPr txBox="1">
              <a:spLocks noChangeArrowheads="1"/>
            </p:cNvSpPr>
            <p:nvPr/>
          </p:nvSpPr>
          <p:spPr bwMode="auto">
            <a:xfrm>
              <a:off x="630238" y="2662911"/>
              <a:ext cx="2179637" cy="64611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Gub sbg Kepala Daerah</a:t>
              </a:r>
            </a:p>
          </p:txBody>
        </p:sp>
        <p:sp>
          <p:nvSpPr>
            <p:cNvPr id="13323" name="TextBox 6"/>
            <p:cNvSpPr txBox="1">
              <a:spLocks noChangeArrowheads="1"/>
            </p:cNvSpPr>
            <p:nvPr/>
          </p:nvSpPr>
          <p:spPr bwMode="auto">
            <a:xfrm>
              <a:off x="4761779" y="3448730"/>
              <a:ext cx="4709102" cy="176242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1313" indent="-341313">
                <a:buFont typeface="Calibri" pitchFamily="34" charset="0"/>
                <a:buAutoNum type="arabicPeriod"/>
              </a:pPr>
              <a:r>
                <a:rPr lang="id-ID" sz="1600">
                  <a:latin typeface="Tahoma" pitchFamily="34" charset="0"/>
                  <a:cs typeface="Tahoma" pitchFamily="34" charset="0"/>
                </a:rPr>
                <a:t>Melaksanakan dekonsentrasi dlm rangka pelaksanaan tugas dan kewenangan GWPP melakukan </a:t>
              </a:r>
              <a:r>
                <a:rPr lang="en-US" sz="1600">
                  <a:latin typeface="Tahoma" pitchFamily="34" charset="0"/>
                  <a:cs typeface="Tahoma" pitchFamily="34" charset="0"/>
                </a:rPr>
                <a:t>binwas penyelenggaraan urusan pemerintahan y</a:t>
              </a:r>
              <a:r>
                <a:rPr lang="id-ID" sz="1600">
                  <a:latin typeface="Tahoma" pitchFamily="34" charset="0"/>
                  <a:cs typeface="Tahoma" pitchFamily="34" charset="0"/>
                </a:rPr>
                <a:t>g</a:t>
              </a:r>
              <a:r>
                <a:rPr lang="en-US" sz="1600">
                  <a:latin typeface="Tahoma" pitchFamily="34" charset="0"/>
                  <a:cs typeface="Tahoma" pitchFamily="34" charset="0"/>
                </a:rPr>
                <a:t> menjadi kewenangan kab/kota</a:t>
              </a:r>
            </a:p>
            <a:p>
              <a:pPr marL="341313" indent="-341313">
                <a:buFont typeface="Calibri" pitchFamily="34" charset="0"/>
                <a:buAutoNum type="arabicPeriod"/>
              </a:pPr>
              <a:r>
                <a:rPr lang="id-ID" sz="1600">
                  <a:latin typeface="Tahoma" pitchFamily="34" charset="0"/>
                  <a:cs typeface="Tahoma" pitchFamily="34" charset="0"/>
                </a:rPr>
                <a:t>Binwas TP Pusat</a:t>
              </a:r>
              <a:endParaRPr lang="en-US" sz="160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3324" name="TextBox 7"/>
            <p:cNvSpPr txBox="1">
              <a:spLocks noChangeArrowheads="1"/>
            </p:cNvSpPr>
            <p:nvPr/>
          </p:nvSpPr>
          <p:spPr bwMode="auto">
            <a:xfrm>
              <a:off x="487363" y="3654925"/>
              <a:ext cx="3229643" cy="933047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4625" indent="-174625">
                <a:buFont typeface="Calibri" pitchFamily="34" charset="0"/>
                <a:buAutoNum type="arabicPeriod"/>
              </a:pPr>
              <a:r>
                <a:rPr lang="en-US" sz="1600">
                  <a:latin typeface="Tahoma" pitchFamily="34" charset="0"/>
                  <a:cs typeface="Tahoma" pitchFamily="34" charset="0"/>
                </a:rPr>
                <a:t>Penyelenggara Urusan Ot</a:t>
              </a:r>
              <a:r>
                <a:rPr lang="id-ID" sz="1600">
                  <a:latin typeface="Tahoma" pitchFamily="34" charset="0"/>
                  <a:cs typeface="Tahoma" pitchFamily="34" charset="0"/>
                </a:rPr>
                <a:t>da</a:t>
              </a:r>
              <a:endParaRPr lang="en-US" sz="1600">
                <a:latin typeface="Tahoma" pitchFamily="34" charset="0"/>
                <a:cs typeface="Tahoma" pitchFamily="34" charset="0"/>
              </a:endParaRPr>
            </a:p>
            <a:p>
              <a:pPr marL="174625" indent="-174625">
                <a:buFont typeface="Calibri" pitchFamily="34" charset="0"/>
                <a:buAutoNum type="arabicPeriod"/>
              </a:pPr>
              <a:r>
                <a:rPr lang="en-US" sz="1600">
                  <a:latin typeface="Tahoma" pitchFamily="34" charset="0"/>
                  <a:cs typeface="Tahoma" pitchFamily="34" charset="0"/>
                </a:rPr>
                <a:t>Melaksanakan</a:t>
              </a:r>
              <a:r>
                <a:rPr lang="id-ID" sz="1600">
                  <a:latin typeface="Tahoma" pitchFamily="34" charset="0"/>
                  <a:cs typeface="Tahoma" pitchFamily="34" charset="0"/>
                </a:rPr>
                <a:t> </a:t>
              </a:r>
              <a:r>
                <a:rPr lang="en-US" sz="1600">
                  <a:latin typeface="Tahoma" pitchFamily="34" charset="0"/>
                  <a:cs typeface="Tahoma" pitchFamily="34" charset="0"/>
                </a:rPr>
                <a:t>TP </a:t>
              </a:r>
              <a:r>
                <a:rPr lang="id-ID" sz="1600">
                  <a:latin typeface="Tahoma" pitchFamily="34" charset="0"/>
                  <a:cs typeface="Tahoma" pitchFamily="34" charset="0"/>
                </a:rPr>
                <a:t>Pusat</a:t>
              </a:r>
            </a:p>
            <a:p>
              <a:pPr marL="174625" indent="-174625">
                <a:buFont typeface="Calibri" pitchFamily="34" charset="0"/>
                <a:buAutoNum type="arabicPeriod"/>
              </a:pPr>
              <a:r>
                <a:rPr lang="id-ID" sz="1600">
                  <a:latin typeface="Tahoma" pitchFamily="34" charset="0"/>
                  <a:cs typeface="Tahoma" pitchFamily="34" charset="0"/>
                </a:rPr>
                <a:t>Binwas TP Provinsi</a:t>
              </a:r>
              <a:endParaRPr lang="en-US" sz="160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3325" name="TextBox 11"/>
            <p:cNvSpPr txBox="1">
              <a:spLocks noChangeArrowheads="1"/>
            </p:cNvSpPr>
            <p:nvPr/>
          </p:nvSpPr>
          <p:spPr bwMode="auto">
            <a:xfrm>
              <a:off x="1047750" y="5891213"/>
              <a:ext cx="1373188" cy="52387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>
                  <a:latin typeface="Tahoma" pitchFamily="34" charset="0"/>
                  <a:cs typeface="Tahoma" pitchFamily="34" charset="0"/>
                </a:rPr>
                <a:t>SKPD</a:t>
              </a:r>
            </a:p>
          </p:txBody>
        </p:sp>
        <p:sp>
          <p:nvSpPr>
            <p:cNvPr id="13326" name="TextBox 12"/>
            <p:cNvSpPr txBox="1">
              <a:spLocks noChangeArrowheads="1"/>
            </p:cNvSpPr>
            <p:nvPr/>
          </p:nvSpPr>
          <p:spPr bwMode="auto">
            <a:xfrm>
              <a:off x="5865813" y="2663825"/>
              <a:ext cx="2179637" cy="36988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>
                  <a:latin typeface="Tahoma" pitchFamily="34" charset="0"/>
                  <a:cs typeface="Tahoma" pitchFamily="34" charset="0"/>
                </a:rPr>
                <a:t>Gubernur SWPP</a:t>
              </a:r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5603782" y="5694922"/>
              <a:ext cx="2666076" cy="737899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0B050"/>
              </a:solidFill>
            </a:ln>
          </p:spPr>
          <p:txBody>
            <a:bodyPr>
              <a:spAutoFit/>
            </a:bodyPr>
            <a:lstStyle/>
            <a:p>
              <a:pPr marL="176188" indent="-176188">
                <a:defRPr/>
              </a:pPr>
              <a:r>
                <a:rPr lang="en-US" sz="1400" dirty="0" err="1">
                  <a:latin typeface="Tahoma" pitchFamily="34" charset="0"/>
                  <a:ea typeface="Tahoma" pitchFamily="34" charset="0"/>
                  <a:cs typeface="Tahoma" pitchFamily="34" charset="0"/>
                </a:rPr>
                <a:t>Perangkat</a:t>
              </a:r>
              <a:r>
                <a:rPr lang="en-US" sz="14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00" dirty="0" err="1">
                  <a:latin typeface="Tahoma" pitchFamily="34" charset="0"/>
                  <a:ea typeface="Tahoma" pitchFamily="34" charset="0"/>
                  <a:cs typeface="Tahoma" pitchFamily="34" charset="0"/>
                </a:rPr>
                <a:t>Gubernur</a:t>
              </a:r>
              <a:r>
                <a:rPr lang="en-US" sz="14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 : </a:t>
              </a:r>
            </a:p>
            <a:p>
              <a:pPr marL="342851" indent="-342851">
                <a:buFont typeface="+mj-lt"/>
                <a:buAutoNum type="arabicPeriod"/>
                <a:defRPr/>
              </a:pPr>
              <a:r>
                <a:rPr lang="en-US" sz="1400" dirty="0" err="1">
                  <a:latin typeface="Tahoma" pitchFamily="34" charset="0"/>
                  <a:ea typeface="Tahoma" pitchFamily="34" charset="0"/>
                  <a:cs typeface="Tahoma" pitchFamily="34" charset="0"/>
                </a:rPr>
                <a:t>Sekretariat</a:t>
              </a:r>
              <a:r>
                <a:rPr lang="en-US" sz="14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00" dirty="0" err="1">
                  <a:latin typeface="Tahoma" pitchFamily="34" charset="0"/>
                  <a:ea typeface="Tahoma" pitchFamily="34" charset="0"/>
                  <a:cs typeface="Tahoma" pitchFamily="34" charset="0"/>
                </a:rPr>
                <a:t>Gubernur</a:t>
              </a:r>
              <a:endParaRPr lang="en-US" sz="14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342851" indent="-342851">
                <a:buFont typeface="+mj-lt"/>
                <a:buAutoNum type="arabicPeriod"/>
                <a:defRPr/>
              </a:pPr>
              <a:r>
                <a:rPr lang="en-US" sz="14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5 Unit </a:t>
              </a:r>
              <a:r>
                <a:rPr lang="en-US" sz="1400" dirty="0" err="1">
                  <a:latin typeface="Tahoma" pitchFamily="34" charset="0"/>
                  <a:ea typeface="Tahoma" pitchFamily="34" charset="0"/>
                  <a:cs typeface="Tahoma" pitchFamily="34" charset="0"/>
                </a:rPr>
                <a:t>Kerja</a:t>
              </a:r>
              <a:endParaRPr lang="en-US" sz="14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Connector 17"/>
            <p:cNvCxnSpPr/>
            <p:nvPr/>
          </p:nvCxnSpPr>
          <p:spPr bwMode="auto">
            <a:xfrm>
              <a:off x="1743124" y="1165935"/>
              <a:ext cx="5169547" cy="0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auto">
            <a:xfrm rot="5400000">
              <a:off x="6733630" y="1354060"/>
              <a:ext cx="356473" cy="1609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 bwMode="auto">
            <a:xfrm rot="5400000">
              <a:off x="1521131" y="1332040"/>
              <a:ext cx="395685" cy="6440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3321" idx="2"/>
            </p:cNvCxnSpPr>
            <p:nvPr/>
          </p:nvCxnSpPr>
          <p:spPr bwMode="auto">
            <a:xfrm rot="16200000" flipH="1">
              <a:off x="1469415" y="2413560"/>
              <a:ext cx="483020" cy="16099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13322" idx="2"/>
            </p:cNvCxnSpPr>
            <p:nvPr/>
          </p:nvCxnSpPr>
          <p:spPr bwMode="auto">
            <a:xfrm rot="5400000">
              <a:off x="1561148" y="3466162"/>
              <a:ext cx="317261" cy="1610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 bwMode="auto">
            <a:xfrm rot="16200000" flipH="1">
              <a:off x="1094888" y="5212160"/>
              <a:ext cx="1253002" cy="4830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 bwMode="auto">
            <a:xfrm rot="16200000" flipH="1">
              <a:off x="6715320" y="2432305"/>
              <a:ext cx="468761" cy="0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>
              <a:stCxn id="13326" idx="2"/>
            </p:cNvCxnSpPr>
            <p:nvPr/>
          </p:nvCxnSpPr>
          <p:spPr bwMode="auto">
            <a:xfrm rot="16200000" flipH="1">
              <a:off x="6777904" y="3212089"/>
              <a:ext cx="356473" cy="0"/>
            </a:xfrm>
            <a:prstGeom prst="straightConnector1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 bwMode="auto">
            <a:xfrm>
              <a:off x="2406423" y="6177942"/>
              <a:ext cx="3182870" cy="0"/>
            </a:xfrm>
            <a:prstGeom prst="line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prstDash val="sysDash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7" name="TextBox 41"/>
            <p:cNvSpPr txBox="1">
              <a:spLocks noChangeArrowheads="1"/>
            </p:cNvSpPr>
            <p:nvPr/>
          </p:nvSpPr>
          <p:spPr bwMode="auto">
            <a:xfrm>
              <a:off x="3035300" y="5789715"/>
              <a:ext cx="1938338" cy="322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500">
                  <a:latin typeface="Tahoma" pitchFamily="34" charset="0"/>
                  <a:cs typeface="Tahoma" pitchFamily="34" charset="0"/>
                </a:rPr>
                <a:t>Koordinasi</a:t>
              </a:r>
            </a:p>
          </p:txBody>
        </p:sp>
      </p:grpSp>
      <p:sp>
        <p:nvSpPr>
          <p:cNvPr id="13316" name="Slide Number Placeholder 5"/>
          <p:cNvSpPr txBox="1">
            <a:spLocks/>
          </p:cNvSpPr>
          <p:nvPr/>
        </p:nvSpPr>
        <p:spPr bwMode="auto">
          <a:xfrm>
            <a:off x="9382125" y="6399213"/>
            <a:ext cx="5238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1B0B6FA0-87E1-4E8F-AD79-158E849E5C3E}" type="slidenum">
              <a:rPr lang="en-US" sz="1700">
                <a:latin typeface="Franklin Gothic Medium" pitchFamily="34" charset="0"/>
              </a:rPr>
              <a:pPr algn="ctr"/>
              <a:t>20</a:t>
            </a:fld>
            <a:endParaRPr lang="en-US" sz="1700">
              <a:latin typeface="Franklin Gothic Medium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 bwMode="auto">
          <a:xfrm rot="5400000">
            <a:off x="7093744" y="5576094"/>
            <a:ext cx="292100" cy="1588"/>
          </a:xfrm>
          <a:prstGeom prst="line">
            <a:avLst/>
          </a:prstGeom>
          <a:solidFill>
            <a:srgbClr val="FFFF00"/>
          </a:solidFill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6200000" flipH="1">
            <a:off x="4595813" y="1698625"/>
            <a:ext cx="28575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 lIns="68634" tIns="34317" rIns="68634" bIns="34317"/>
          <a:lstStyle/>
          <a:p>
            <a:pPr>
              <a:defRPr/>
            </a:pPr>
            <a:fld id="{0F7B3EFE-9DFE-4559-A318-D3F1885C121E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37891" name="Content Placeholder 2"/>
          <p:cNvSpPr txBox="1">
            <a:spLocks/>
          </p:cNvSpPr>
          <p:nvPr/>
        </p:nvSpPr>
        <p:spPr bwMode="auto">
          <a:xfrm>
            <a:off x="158751" y="1609725"/>
            <a:ext cx="955833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632" tIns="34316" rIns="68632" bIns="34316"/>
          <a:lstStyle/>
          <a:p>
            <a:pPr marL="385763" indent="-385763" defTabSz="685800" eaLnBrk="0" hangingPunct="0">
              <a:spcBef>
                <a:spcPts val="663"/>
              </a:spcBef>
              <a:buClr>
                <a:schemeClr val="tx2"/>
              </a:buClr>
              <a:buSzPct val="95000"/>
            </a:pPr>
            <a:endParaRPr lang="id-ID" sz="1900"/>
          </a:p>
        </p:txBody>
      </p:sp>
      <p:sp>
        <p:nvSpPr>
          <p:cNvPr id="37892" name="Content Placeholder 2"/>
          <p:cNvSpPr txBox="1">
            <a:spLocks/>
          </p:cNvSpPr>
          <p:nvPr/>
        </p:nvSpPr>
        <p:spPr bwMode="auto">
          <a:xfrm>
            <a:off x="0" y="1100164"/>
            <a:ext cx="9906000" cy="57578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68632" tIns="34316" rIns="68632" bIns="34316"/>
          <a:lstStyle/>
          <a:p>
            <a:pPr marL="365125" indent="-365125">
              <a:buFont typeface="+mj-lt"/>
              <a:buAutoNum type="romanUcPeriod"/>
            </a:pPr>
            <a:r>
              <a:rPr lang="id-ID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TUGAS :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Mengoordinasikan pembinaan dan pengawasan penyelenggaraan TP Kabupaten/Kota;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Melakukan Monitoring, evaluasi, dan supervisi terhadap penyelenggaraan pemerintahan daerah Kabupaten/Kota yg ada di wilayahnya;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Memberdayakan dan memfasilitasi daerah Kabupaten/Kota di wilayahnya;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Melakukan evaluasi terhadap rancangan Perda Kab./Kota ttg RPJP, RPJMD, APBD, Perubahan APBD, Pertanggungjawaban pelaksanaan APBD, tata ruang daerah, pajak daerah, dan retribusi daerah;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Melakukan pengawasan terhadap Perda Kabupaten/kota; dan 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Melaksanakan tugas lain sesuai dengan ketentuan perundang-undangan. </a:t>
            </a:r>
          </a:p>
          <a:p>
            <a:pPr marL="969963" lvl="1" indent="-512763">
              <a:buFont typeface="+mj-lt"/>
              <a:buAutoNum type="arabicPeriod"/>
            </a:pPr>
            <a:endParaRPr lang="id-ID" dirty="0" smtClean="0">
              <a:latin typeface="Tahoma" pitchFamily="34" charset="0"/>
              <a:cs typeface="Tahoma" pitchFamily="34" charset="0"/>
            </a:endParaRPr>
          </a:p>
          <a:p>
            <a:pPr marL="365125" indent="-365125">
              <a:buFont typeface="+mj-lt"/>
              <a:buAutoNum type="romanUcPeriod"/>
            </a:pPr>
            <a:r>
              <a:rPr lang="id-ID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KEWENANGAN :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Membatalkan Perda Kab./Kota dan Peraturan Bupati/Walikota;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Memberikan penghargaan atau sanksi kepada Bupati/Wali Kota terkait dgn penyelenggaraan pemda;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Menyelesaikan perselisihan dalam penyelenggaraan fungsi pemerintahan antar daerah Kab./Kota dlm satu daerah Provinsi;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Memberikan persetujuan terhadap rancangan Perda Kab./Kota ttg Pembentukan dan susunan Perangkat Daerah Kab./Kota;</a:t>
            </a:r>
          </a:p>
          <a:p>
            <a:pPr marL="715963" lvl="1" indent="-350838">
              <a:buFont typeface="+mj-lt"/>
              <a:buAutoNum type="arabicPeriod"/>
            </a:pPr>
            <a:r>
              <a:rPr lang="id-ID" dirty="0" smtClean="0">
                <a:latin typeface="Tahoma" pitchFamily="34" charset="0"/>
                <a:cs typeface="Tahoma" pitchFamily="34" charset="0"/>
              </a:rPr>
              <a:t>Melaksanakan wewenang lain sesuai dgn ketentuan peraturan perundang-undangan;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3"/>
            <a:ext cx="9906000" cy="1046408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10" tIns="45704" rIns="91410" bIns="45704">
            <a:spAutoFit/>
          </a:bodyPr>
          <a:lstStyle/>
          <a:p>
            <a:pPr algn="ctr">
              <a:defRPr/>
            </a:pPr>
            <a:endParaRPr lang="id-ID" sz="1000" b="1" dirty="0" smtClean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id-ID" sz="21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TUGAS DAN KEWENANGAN GWPP </a:t>
            </a:r>
          </a:p>
          <a:p>
            <a:pPr algn="ctr">
              <a:defRPr/>
            </a:pPr>
            <a:r>
              <a:rPr lang="id-ID" sz="21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DLM RANGKA BINWAS  URS PEMERINTAHAN &amp; TP KAB./KOTA</a:t>
            </a:r>
          </a:p>
          <a:p>
            <a:pPr algn="ctr">
              <a:defRPr/>
            </a:pPr>
            <a:r>
              <a:rPr lang="en-US" sz="10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US" sz="10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7894" name="Slide Number Placeholder 5"/>
          <p:cNvSpPr txBox="1">
            <a:spLocks/>
          </p:cNvSpPr>
          <p:nvPr/>
        </p:nvSpPr>
        <p:spPr bwMode="auto">
          <a:xfrm>
            <a:off x="9382127" y="6399214"/>
            <a:ext cx="5238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5C597897-7B71-4013-861A-04F652FBEF50}" type="slidenum">
              <a:rPr lang="en-US" sz="1700">
                <a:latin typeface="Franklin Gothic Medium" pitchFamily="34" charset="0"/>
              </a:rPr>
              <a:pPr algn="ctr"/>
              <a:t>21</a:t>
            </a:fld>
            <a:endParaRPr lang="en-US" sz="170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 lIns="68634" tIns="34317" rIns="68634" bIns="34317"/>
          <a:lstStyle/>
          <a:p>
            <a:pPr>
              <a:defRPr/>
            </a:pPr>
            <a:fld id="{0F7B3EFE-9DFE-4559-A318-D3F1885C121E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37891" name="Content Placeholder 2"/>
          <p:cNvSpPr txBox="1">
            <a:spLocks/>
          </p:cNvSpPr>
          <p:nvPr/>
        </p:nvSpPr>
        <p:spPr bwMode="auto">
          <a:xfrm>
            <a:off x="158751" y="1609725"/>
            <a:ext cx="955833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632" tIns="34316" rIns="68632" bIns="34316"/>
          <a:lstStyle/>
          <a:p>
            <a:pPr marL="385763" indent="-385763" defTabSz="685800" eaLnBrk="0" hangingPunct="0">
              <a:spcBef>
                <a:spcPts val="663"/>
              </a:spcBef>
              <a:buClr>
                <a:schemeClr val="tx2"/>
              </a:buClr>
              <a:buSzPct val="95000"/>
            </a:pPr>
            <a:endParaRPr lang="id-ID" sz="1900"/>
          </a:p>
        </p:txBody>
      </p:sp>
      <p:sp>
        <p:nvSpPr>
          <p:cNvPr id="37892" name="Content Placeholder 2"/>
          <p:cNvSpPr txBox="1">
            <a:spLocks/>
          </p:cNvSpPr>
          <p:nvPr/>
        </p:nvSpPr>
        <p:spPr bwMode="auto">
          <a:xfrm>
            <a:off x="0" y="1100164"/>
            <a:ext cx="9906000" cy="57578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68632" tIns="34316" rIns="68632" bIns="34316"/>
          <a:lstStyle/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Menyelaraskan perencanaan pembangunan antar daerah Kab/./Kota dan antar daerah Provinsi dan Kab./Kota;</a:t>
            </a:r>
          </a:p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Mengoordinasikan kegiatan pemerintahan dan pembangunan antara daerah Provinsi dan Kab./Kota dan antar daerah Kab./Kota  yg ada di wilayahnya;</a:t>
            </a:r>
          </a:p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Memberikan rekomendasi kepada Pemerintah Pusat atas usulan DAK pada daerah Kab./kota di wilayahnya;</a:t>
            </a:r>
          </a:p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Melantik Bupati/Walikota;</a:t>
            </a:r>
          </a:p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Memberikan persetujuan pembentukan Instansi Vertikal di wilayah Provinsi;</a:t>
            </a:r>
          </a:p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Melantik kepala Instansi Vertikal dari K/L yg ditugaskan di wilayah Provinsi;</a:t>
            </a:r>
          </a:p>
          <a:p>
            <a:pPr marL="808038" lvl="1" indent="-442913">
              <a:buFont typeface="+mj-lt"/>
              <a:buAutoNum type="arabicPeriod"/>
            </a:pPr>
            <a:r>
              <a:rPr lang="id-ID" sz="2400" dirty="0" smtClean="0">
                <a:latin typeface="Tahoma" pitchFamily="34" charset="0"/>
                <a:cs typeface="Tahoma" pitchFamily="34" charset="0"/>
              </a:rPr>
              <a:t>Melaksanakan tugas lain sesuai dgn ketentuan peraturan perundang-undangan.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3"/>
            <a:ext cx="9906000" cy="1046408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10" tIns="45704" rIns="91410" bIns="45704">
            <a:spAutoFit/>
          </a:bodyPr>
          <a:lstStyle/>
          <a:p>
            <a:pPr algn="ctr">
              <a:defRPr/>
            </a:pPr>
            <a:endParaRPr lang="id-ID" sz="1000" b="1" dirty="0" smtClean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id-ID" sz="21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TUGAS DAN KEWENANGAN GWPP  LAINNYA</a:t>
            </a:r>
          </a:p>
          <a:p>
            <a:pPr algn="ctr">
              <a:defRPr/>
            </a:pPr>
            <a:r>
              <a:rPr lang="id-ID" sz="21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SELAIN  PEMBINAAN DAN PENGAWASAN</a:t>
            </a:r>
          </a:p>
          <a:p>
            <a:pPr algn="ctr">
              <a:defRPr/>
            </a:pPr>
            <a:endParaRPr lang="en-US" sz="10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7894" name="Slide Number Placeholder 5"/>
          <p:cNvSpPr txBox="1">
            <a:spLocks/>
          </p:cNvSpPr>
          <p:nvPr/>
        </p:nvSpPr>
        <p:spPr bwMode="auto">
          <a:xfrm>
            <a:off x="9382127" y="6399214"/>
            <a:ext cx="5238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5C597897-7B71-4013-861A-04F652FBEF50}" type="slidenum">
              <a:rPr lang="en-US" sz="1700">
                <a:latin typeface="Franklin Gothic Medium" pitchFamily="34" charset="0"/>
              </a:rPr>
              <a:pPr algn="ctr"/>
              <a:t>22</a:t>
            </a:fld>
            <a:endParaRPr lang="en-US" sz="1700">
              <a:latin typeface="Franklin Gothic Medium" pitchFamily="34" charset="0"/>
            </a:endParaRPr>
          </a:p>
        </p:txBody>
      </p:sp>
      <p:sp>
        <p:nvSpPr>
          <p:cNvPr id="7" name="Left Arrow 6">
            <a:hlinkClick r:id="rId2" action="ppaction://hlinksldjump"/>
          </p:cNvPr>
          <p:cNvSpPr/>
          <p:nvPr/>
        </p:nvSpPr>
        <p:spPr>
          <a:xfrm>
            <a:off x="8739214" y="6215083"/>
            <a:ext cx="571505" cy="4286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2786064"/>
            <a:ext cx="9906000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utura XBlk BT" pitchFamily="34" charset="0"/>
              </a:rPr>
              <a:t>TERIMA KASIH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5055</TotalTime>
  <Words>1756</Words>
  <Application>Microsoft Office PowerPoint</Application>
  <PresentationFormat>A4 Paper (210x297 mm)</PresentationFormat>
  <Paragraphs>263</Paragraphs>
  <Slides>23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Trek</vt:lpstr>
      <vt:lpstr>CorelDRAW</vt:lpstr>
      <vt:lpstr>Slide 1</vt:lpstr>
      <vt:lpstr>DASAR PELAKSANAAN</vt:lpstr>
      <vt:lpstr>Slide 3</vt:lpstr>
      <vt:lpstr>URUSAN PEMERINTAHAN ABSOLUT</vt:lpstr>
      <vt:lpstr>URUSAN PEMERINTAHAN KONKUREN</vt:lpstr>
      <vt:lpstr>Slide 6</vt:lpstr>
      <vt:lpstr>Slide 7</vt:lpstr>
      <vt:lpstr>Slide 8</vt:lpstr>
      <vt:lpstr>PENGERTIAN UMUM</vt:lpstr>
      <vt:lpstr>TUJUAN PENYELENGGARAAN DKTP</vt:lpstr>
      <vt:lpstr>PERUBAHAN PARADIGMA PENYELENGGARAAN  DEKONSENTRASI DAN TUGAS PEMBANTUAN (Berdasarkan UU 23 /2014 &amp; RPP ttg DKTP)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Personal 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Lenovo</dc:creator>
  <cp:lastModifiedBy>tosiba</cp:lastModifiedBy>
  <cp:revision>334</cp:revision>
  <dcterms:created xsi:type="dcterms:W3CDTF">2017-01-03T07:49:19Z</dcterms:created>
  <dcterms:modified xsi:type="dcterms:W3CDTF">2018-09-24T13:15:26Z</dcterms:modified>
</cp:coreProperties>
</file>