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843" r:id="rId1"/>
  </p:sldMasterIdLst>
  <p:notesMasterIdLst>
    <p:notesMasterId r:id="rId29"/>
  </p:notesMasterIdLst>
  <p:handoutMasterIdLst>
    <p:handoutMasterId r:id="rId30"/>
  </p:handoutMasterIdLst>
  <p:sldIdLst>
    <p:sldId id="398" r:id="rId2"/>
    <p:sldId id="320" r:id="rId3"/>
    <p:sldId id="399" r:id="rId4"/>
    <p:sldId id="387" r:id="rId5"/>
    <p:sldId id="388" r:id="rId6"/>
    <p:sldId id="389" r:id="rId7"/>
    <p:sldId id="390" r:id="rId8"/>
    <p:sldId id="391" r:id="rId9"/>
    <p:sldId id="289" r:id="rId10"/>
    <p:sldId id="400" r:id="rId11"/>
    <p:sldId id="401" r:id="rId12"/>
    <p:sldId id="293" r:id="rId13"/>
    <p:sldId id="294" r:id="rId14"/>
    <p:sldId id="297" r:id="rId15"/>
    <p:sldId id="402" r:id="rId16"/>
    <p:sldId id="403" r:id="rId17"/>
    <p:sldId id="404" r:id="rId18"/>
    <p:sldId id="405" r:id="rId19"/>
    <p:sldId id="406" r:id="rId20"/>
    <p:sldId id="407" r:id="rId21"/>
    <p:sldId id="408" r:id="rId22"/>
    <p:sldId id="409" r:id="rId23"/>
    <p:sldId id="410" r:id="rId24"/>
    <p:sldId id="411" r:id="rId25"/>
    <p:sldId id="381" r:id="rId26"/>
    <p:sldId id="383" r:id="rId27"/>
    <p:sldId id="318" r:id="rId28"/>
  </p:sldIdLst>
  <p:sldSz cx="9144000" cy="6858000" type="screen4x3"/>
  <p:notesSz cx="7053263"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79CC93D-E52E-4D84-901B-11D7331DD495}">
          <p14:sldIdLst>
            <p14:sldId id="398"/>
          </p14:sldIdLst>
        </p14:section>
        <p14:section name="Overview and Objectives" id="{ABA716BF-3A5C-4ADB-94C9-CFEF84EBA240}">
          <p14:sldIdLst>
            <p14:sldId id="320"/>
            <p14:sldId id="399"/>
            <p14:sldId id="387"/>
            <p14:sldId id="388"/>
            <p14:sldId id="389"/>
            <p14:sldId id="390"/>
            <p14:sldId id="391"/>
            <p14:sldId id="289"/>
            <p14:sldId id="400"/>
            <p14:sldId id="401"/>
            <p14:sldId id="293"/>
            <p14:sldId id="294"/>
            <p14:sldId id="297"/>
            <p14:sldId id="402"/>
            <p14:sldId id="403"/>
            <p14:sldId id="404"/>
            <p14:sldId id="405"/>
            <p14:sldId id="406"/>
            <p14:sldId id="407"/>
            <p14:sldId id="408"/>
            <p14:sldId id="409"/>
            <p14:sldId id="410"/>
            <p14:sldId id="411"/>
            <p14:sldId id="381"/>
            <p14:sldId id="383"/>
            <p14:sldId id="318"/>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9999FF"/>
    <a:srgbClr val="003300"/>
    <a:srgbClr val="009ED6"/>
    <a:srgbClr val="CCFF33"/>
    <a:srgbClr val="CCFF66"/>
    <a:srgbClr val="CCCCFF"/>
  </p:clrMru>
  <p:extLst>
    <p:ext uri="{E76CE94A-603C-4142-B9EB-6D1370010A27}">
      <p14:discardImageEditData xmlns:p14="http://schemas.microsoft.com/office/powerpoint/2010/main" val="1"/>
    </p:ext>
    <p:ext uri="{D31A062A-798A-4329-ABDD-BBA856620510}">
      <p14:defaultImageDpi xmlns:p14="http://schemas.microsoft.com/office/powerpoint/2010/main" val="96"/>
    </p:ext>
  </p:extLst>
</p:presentationPr>
</file>

<file path=ppt/tableStyles.xml><?xml version="1.0" encoding="utf-8"?>
<a:tblStyleLst xmlns:a="http://schemas.openxmlformats.org/drawingml/2006/main" def="{5C22544A-7EE6-4342-B048-85BDC9FD1C3A}">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174" autoAdjust="0"/>
    <p:restoredTop sz="99467" autoAdjust="0"/>
  </p:normalViewPr>
  <p:slideViewPr>
    <p:cSldViewPr>
      <p:cViewPr varScale="1">
        <p:scale>
          <a:sx n="74" d="100"/>
          <a:sy n="74" d="100"/>
        </p:scale>
        <p:origin x="-1056" y="-96"/>
      </p:cViewPr>
      <p:guideLst>
        <p:guide orient="horz" pos="2160"/>
        <p:guide pos="2880"/>
      </p:guideLst>
    </p:cSldViewPr>
  </p:slideViewPr>
  <p:notesTextViewPr>
    <p:cViewPr>
      <p:scale>
        <a:sx n="100" d="100"/>
        <a:sy n="100" d="100"/>
      </p:scale>
      <p:origin x="0" y="0"/>
    </p:cViewPr>
  </p:notesTextViewPr>
  <p:sorterViewPr>
    <p:cViewPr>
      <p:scale>
        <a:sx n="154" d="100"/>
        <a:sy n="154" d="100"/>
      </p:scale>
      <p:origin x="0" y="0"/>
    </p:cViewPr>
  </p:sorterViewPr>
  <p:notesViewPr>
    <p:cSldViewPr>
      <p:cViewPr varScale="1">
        <p:scale>
          <a:sx n="83" d="100"/>
          <a:sy n="83" d="100"/>
        </p:scale>
        <p:origin x="-3144" y="-96"/>
      </p:cViewPr>
      <p:guideLst>
        <p:guide orient="horz" pos="2932"/>
        <p:guide pos="222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56414" cy="465455"/>
          </a:xfrm>
          <a:prstGeom prst="rect">
            <a:avLst/>
          </a:prstGeom>
        </p:spPr>
        <p:txBody>
          <a:bodyPr vert="horz" lIns="93497" tIns="46749" rIns="93497" bIns="46749" rtlCol="0"/>
          <a:lstStyle>
            <a:lvl1pPr algn="l">
              <a:defRPr sz="1200"/>
            </a:lvl1pPr>
          </a:lstStyle>
          <a:p>
            <a:endParaRPr lang="en-US" dirty="0"/>
          </a:p>
        </p:txBody>
      </p:sp>
      <p:sp>
        <p:nvSpPr>
          <p:cNvPr id="3" name="Date Placeholder 2"/>
          <p:cNvSpPr>
            <a:spLocks noGrp="1"/>
          </p:cNvSpPr>
          <p:nvPr>
            <p:ph type="dt" sz="quarter" idx="1"/>
          </p:nvPr>
        </p:nvSpPr>
        <p:spPr>
          <a:xfrm>
            <a:off x="3995217" y="0"/>
            <a:ext cx="3056414" cy="465455"/>
          </a:xfrm>
          <a:prstGeom prst="rect">
            <a:avLst/>
          </a:prstGeom>
        </p:spPr>
        <p:txBody>
          <a:bodyPr vert="horz" lIns="93497" tIns="46749" rIns="93497" bIns="46749" rtlCol="0"/>
          <a:lstStyle>
            <a:lvl1pPr algn="r">
              <a:defRPr sz="1200"/>
            </a:lvl1pPr>
          </a:lstStyle>
          <a:p>
            <a:fld id="{D83FDC75-7F73-4A4A-A77C-09AADF00E0EA}" type="datetimeFigureOut">
              <a:rPr lang="en-US" smtClean="0"/>
              <a:pPr/>
              <a:t>3/29/2019</a:t>
            </a:fld>
            <a:endParaRPr lang="en-US" dirty="0"/>
          </a:p>
        </p:txBody>
      </p:sp>
      <p:sp>
        <p:nvSpPr>
          <p:cNvPr id="4" name="Footer Placeholder 3"/>
          <p:cNvSpPr>
            <a:spLocks noGrp="1"/>
          </p:cNvSpPr>
          <p:nvPr>
            <p:ph type="ftr" sz="quarter" idx="2"/>
          </p:nvPr>
        </p:nvSpPr>
        <p:spPr>
          <a:xfrm>
            <a:off x="0" y="8842029"/>
            <a:ext cx="3056414" cy="465455"/>
          </a:xfrm>
          <a:prstGeom prst="rect">
            <a:avLst/>
          </a:prstGeom>
        </p:spPr>
        <p:txBody>
          <a:bodyPr vert="horz" lIns="93497" tIns="46749" rIns="93497" bIns="46749" rtlCol="0" anchor="b"/>
          <a:lstStyle>
            <a:lvl1pPr algn="l">
              <a:defRPr sz="1200"/>
            </a:lvl1pPr>
          </a:lstStyle>
          <a:p>
            <a:endParaRPr lang="en-US" dirty="0"/>
          </a:p>
        </p:txBody>
      </p:sp>
      <p:sp>
        <p:nvSpPr>
          <p:cNvPr id="5" name="Slide Number Placeholder 4"/>
          <p:cNvSpPr>
            <a:spLocks noGrp="1"/>
          </p:cNvSpPr>
          <p:nvPr>
            <p:ph type="sldNum" sz="quarter" idx="3"/>
          </p:nvPr>
        </p:nvSpPr>
        <p:spPr>
          <a:xfrm>
            <a:off x="3995217" y="8842029"/>
            <a:ext cx="3056414" cy="465455"/>
          </a:xfrm>
          <a:prstGeom prst="rect">
            <a:avLst/>
          </a:prstGeom>
        </p:spPr>
        <p:txBody>
          <a:bodyPr vert="horz" lIns="93497" tIns="46749" rIns="93497" bIns="46749" rtlCol="0" anchor="b"/>
          <a:lstStyle>
            <a:lvl1pPr algn="r">
              <a:defRPr sz="1200"/>
            </a:lvl1pPr>
          </a:lstStyle>
          <a:p>
            <a:fld id="{459226BF-1F13-42D3-80DC-373E7ADD1EBC}" type="slidenum">
              <a:rPr lang="en-US" smtClean="0"/>
              <a:pPr/>
              <a:t>‹#›</a:t>
            </a:fld>
            <a:endParaRPr lang="en-US" dirty="0"/>
          </a:p>
        </p:txBody>
      </p:sp>
    </p:spTree>
    <p:extLst>
      <p:ext uri="{BB962C8B-B14F-4D97-AF65-F5344CB8AC3E}">
        <p14:creationId xmlns:p14="http://schemas.microsoft.com/office/powerpoint/2010/main" val="18320417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56414" cy="465455"/>
          </a:xfrm>
          <a:prstGeom prst="rect">
            <a:avLst/>
          </a:prstGeom>
        </p:spPr>
        <p:txBody>
          <a:bodyPr vert="horz" lIns="93497" tIns="46749" rIns="93497" bIns="46749" rtlCol="0"/>
          <a:lstStyle>
            <a:lvl1pPr algn="l">
              <a:defRPr sz="1200"/>
            </a:lvl1pPr>
          </a:lstStyle>
          <a:p>
            <a:endParaRPr lang="en-US" dirty="0"/>
          </a:p>
        </p:txBody>
      </p:sp>
      <p:sp>
        <p:nvSpPr>
          <p:cNvPr id="3" name="Date Placeholder 2"/>
          <p:cNvSpPr>
            <a:spLocks noGrp="1"/>
          </p:cNvSpPr>
          <p:nvPr>
            <p:ph type="dt" idx="1"/>
          </p:nvPr>
        </p:nvSpPr>
        <p:spPr>
          <a:xfrm>
            <a:off x="3995217" y="0"/>
            <a:ext cx="3056414" cy="465455"/>
          </a:xfrm>
          <a:prstGeom prst="rect">
            <a:avLst/>
          </a:prstGeom>
        </p:spPr>
        <p:txBody>
          <a:bodyPr vert="horz" lIns="93497" tIns="46749" rIns="93497" bIns="46749" rtlCol="0"/>
          <a:lstStyle>
            <a:lvl1pPr algn="r">
              <a:defRPr sz="1200"/>
            </a:lvl1pPr>
          </a:lstStyle>
          <a:p>
            <a:fld id="{48AEF76B-3757-4A0B-AF93-28494465C1DD}" type="datetimeFigureOut">
              <a:rPr lang="en-US" smtClean="0"/>
              <a:pPr/>
              <a:t>3/29/2019</a:t>
            </a:fld>
            <a:endParaRPr lang="en-US" dirty="0"/>
          </a:p>
        </p:txBody>
      </p:sp>
      <p:sp>
        <p:nvSpPr>
          <p:cNvPr id="4" name="Slide Image Placeholder 3"/>
          <p:cNvSpPr>
            <a:spLocks noGrp="1" noRot="1" noChangeAspect="1"/>
          </p:cNvSpPr>
          <p:nvPr>
            <p:ph type="sldImg" idx="2"/>
          </p:nvPr>
        </p:nvSpPr>
        <p:spPr>
          <a:xfrm>
            <a:off x="1200150" y="698500"/>
            <a:ext cx="4654550" cy="3490913"/>
          </a:xfrm>
          <a:prstGeom prst="rect">
            <a:avLst/>
          </a:prstGeom>
          <a:noFill/>
          <a:ln w="12700">
            <a:solidFill>
              <a:prstClr val="black"/>
            </a:solidFill>
          </a:ln>
        </p:spPr>
        <p:txBody>
          <a:bodyPr vert="horz" lIns="93497" tIns="46749" rIns="93497" bIns="46749" rtlCol="0" anchor="ctr"/>
          <a:lstStyle/>
          <a:p>
            <a:endParaRPr lang="en-US" dirty="0"/>
          </a:p>
        </p:txBody>
      </p:sp>
      <p:sp>
        <p:nvSpPr>
          <p:cNvPr id="5" name="Notes Placeholder 4"/>
          <p:cNvSpPr>
            <a:spLocks noGrp="1"/>
          </p:cNvSpPr>
          <p:nvPr>
            <p:ph type="body" sz="quarter" idx="3"/>
          </p:nvPr>
        </p:nvSpPr>
        <p:spPr>
          <a:xfrm>
            <a:off x="705327" y="4421823"/>
            <a:ext cx="5642610" cy="4189095"/>
          </a:xfrm>
          <a:prstGeom prst="rect">
            <a:avLst/>
          </a:prstGeom>
        </p:spPr>
        <p:txBody>
          <a:bodyPr vert="horz" lIns="93497" tIns="46749" rIns="93497" bIns="4674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029"/>
            <a:ext cx="3056414" cy="465455"/>
          </a:xfrm>
          <a:prstGeom prst="rect">
            <a:avLst/>
          </a:prstGeom>
        </p:spPr>
        <p:txBody>
          <a:bodyPr vert="horz" lIns="93497" tIns="46749" rIns="93497" bIns="4674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95217" y="8842029"/>
            <a:ext cx="3056414" cy="465455"/>
          </a:xfrm>
          <a:prstGeom prst="rect">
            <a:avLst/>
          </a:prstGeom>
        </p:spPr>
        <p:txBody>
          <a:bodyPr vert="horz" lIns="93497" tIns="46749" rIns="93497" bIns="46749" rtlCol="0" anchor="b"/>
          <a:lstStyle>
            <a:lvl1pPr algn="r">
              <a:defRPr sz="1200"/>
            </a:lvl1pPr>
          </a:lstStyle>
          <a:p>
            <a:fld id="{75693FD4-8F83-4EF7-AC3F-0DC0388986B0}" type="slidenum">
              <a:rPr lang="en-US" smtClean="0"/>
              <a:pPr/>
              <a:t>‹#›</a:t>
            </a:fld>
            <a:endParaRPr lang="en-US" dirty="0"/>
          </a:p>
        </p:txBody>
      </p:sp>
    </p:spTree>
    <p:extLst>
      <p:ext uri="{BB962C8B-B14F-4D97-AF65-F5344CB8AC3E}">
        <p14:creationId xmlns:p14="http://schemas.microsoft.com/office/powerpoint/2010/main" val="13866902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34974">
              <a:defRPr/>
            </a:pPr>
            <a:r>
              <a:rPr lang="en-US" dirty="0" smtClean="0"/>
              <a:t>This template can be used as a starter file for presenting training materials in a group setting.</a:t>
            </a:r>
          </a:p>
          <a:p>
            <a:endParaRPr lang="en-US" dirty="0" smtClean="0"/>
          </a:p>
          <a:p>
            <a:pPr lvl="0"/>
            <a:r>
              <a:rPr lang="en-US" b="1" dirty="0"/>
              <a:t>Sections</a:t>
            </a:r>
            <a:endParaRPr lang="en-US" dirty="0"/>
          </a:p>
          <a:p>
            <a:pPr lvl="0"/>
            <a:r>
              <a:rPr lang="en-US" dirty="0"/>
              <a:t>Right-click on a slide to add sections. Sections can help to organize your slides or facilitate collaboration between multiple authors.</a:t>
            </a:r>
          </a:p>
          <a:p>
            <a:pPr lvl="0"/>
            <a:endParaRPr lang="en-US" b="1" dirty="0"/>
          </a:p>
          <a:p>
            <a:pPr lvl="0"/>
            <a:r>
              <a:rPr lang="en-US" b="1" dirty="0"/>
              <a:t>Notes</a:t>
            </a:r>
          </a:p>
          <a:p>
            <a:pPr lvl="0"/>
            <a:r>
              <a:rPr lang="en-US" dirty="0"/>
              <a:t>Use the Notes section for delivery notes or to provide additional details for the audience. View these notes in Presentation View during your presentation. </a:t>
            </a:r>
          </a:p>
          <a:p>
            <a:pPr lvl="0">
              <a:buFontTx/>
              <a:buNone/>
            </a:pPr>
            <a:r>
              <a:rPr lang="en-US" dirty="0"/>
              <a:t>Keep in mind the font size (important for accessibility, visibility, videotaping, and online production)</a:t>
            </a:r>
          </a:p>
          <a:p>
            <a:pPr lvl="0"/>
            <a:endParaRPr lang="en-US" dirty="0"/>
          </a:p>
          <a:p>
            <a:pPr lvl="0">
              <a:buFontTx/>
              <a:buNone/>
            </a:pPr>
            <a:r>
              <a:rPr lang="en-US" b="1" dirty="0"/>
              <a:t>Coordinated colors </a:t>
            </a:r>
          </a:p>
          <a:p>
            <a:pPr lvl="0">
              <a:buFontTx/>
              <a:buNone/>
            </a:pPr>
            <a:r>
              <a:rPr lang="en-US" dirty="0"/>
              <a:t>Pay particular attention to the graphs, charts, and text boxes. </a:t>
            </a:r>
          </a:p>
          <a:p>
            <a:pPr lvl="0"/>
            <a:r>
              <a:rPr lang="en-US" dirty="0"/>
              <a:t>Consider that attendees will print in black and white or </a:t>
            </a:r>
            <a:r>
              <a:rPr lang="en-US" dirty="0" err="1"/>
              <a:t>grayscale</a:t>
            </a:r>
            <a:r>
              <a:rPr lang="en-US" dirty="0"/>
              <a:t>. Run a test print to make sure your colors work when printed in pure black and white and </a:t>
            </a:r>
            <a:r>
              <a:rPr lang="en-US" dirty="0" err="1"/>
              <a:t>grayscale</a:t>
            </a:r>
            <a:r>
              <a:rPr lang="en-US" dirty="0"/>
              <a:t>.</a:t>
            </a:r>
          </a:p>
          <a:p>
            <a:pPr lvl="0">
              <a:buFontTx/>
              <a:buNone/>
            </a:pPr>
            <a:endParaRPr lang="en-US" dirty="0"/>
          </a:p>
          <a:p>
            <a:pPr lvl="0">
              <a:buFontTx/>
              <a:buNone/>
            </a:pPr>
            <a:r>
              <a:rPr lang="en-US" b="1" dirty="0"/>
              <a:t>Graphics, tables, and graphs</a:t>
            </a:r>
          </a:p>
          <a:p>
            <a:pPr lvl="0"/>
            <a:r>
              <a:rPr lang="en-US" dirty="0"/>
              <a:t>Keep it simple: If possible, use consistent, non-distracting styles and colors.</a:t>
            </a:r>
          </a:p>
          <a:p>
            <a:pPr lvl="0"/>
            <a:r>
              <a:rPr lang="en-US" dirty="0"/>
              <a:t>Label all graphs and tables.</a:t>
            </a:r>
          </a:p>
          <a:p>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EC6EAC7D-5A89-47C2-8ABA-56C9C2DEF7A4}"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id-ID" smtClean="0"/>
          </a:p>
        </p:txBody>
      </p:sp>
      <p:sp>
        <p:nvSpPr>
          <p:cNvPr id="3789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24648E89-6F78-4908-9E24-5121AFF8D2A4}" type="slidenum">
              <a:rPr lang="en-US" smtClean="0">
                <a:solidFill>
                  <a:prstClr val="black"/>
                </a:solidFill>
              </a:rPr>
              <a:pPr>
                <a:defRPr/>
              </a:pPr>
              <a:t>2</a:t>
            </a:fld>
            <a:endParaRPr lang="en-US" smtClean="0">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5693FD4-8F83-4EF7-AC3F-0DC0388986B0}"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5693FD4-8F83-4EF7-AC3F-0DC0388986B0}" type="slidenum">
              <a:rPr lang="en-US" smtClean="0"/>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5693FD4-8F83-4EF7-AC3F-0DC0388986B0}" type="slidenum">
              <a:rPr lang="en-US" smtClean="0"/>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5693FD4-8F83-4EF7-AC3F-0DC0388986B0}" type="slidenum">
              <a:rPr lang="en-US" smtClean="0"/>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5693FD4-8F83-4EF7-AC3F-0DC0388986B0}" type="slidenum">
              <a:rPr lang="en-US" smtClean="0"/>
              <a:pPr/>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nSpc>
                <a:spcPct val="80000"/>
              </a:lnSpc>
            </a:pPr>
            <a:r>
              <a:rPr lang="en-US" dirty="0" smtClean="0"/>
              <a:t>Give a brief overview of the presentation.</a:t>
            </a:r>
            <a:r>
              <a:rPr lang="en-US" baseline="0" dirty="0" smtClean="0"/>
              <a:t> D</a:t>
            </a:r>
            <a:r>
              <a:rPr lang="en-US" dirty="0" smtClean="0"/>
              <a:t>escribe the major focus of the presentation and why it is important.</a:t>
            </a:r>
          </a:p>
          <a:p>
            <a:pPr>
              <a:lnSpc>
                <a:spcPct val="80000"/>
              </a:lnSpc>
            </a:pPr>
            <a:r>
              <a:rPr lang="en-US" dirty="0" smtClean="0"/>
              <a:t>Introduce each of the major topics.</a:t>
            </a:r>
          </a:p>
          <a:p>
            <a:r>
              <a:rPr lang="en-US" dirty="0" smtClean="0"/>
              <a:t>To provide a road map for the audience, you</a:t>
            </a:r>
            <a:r>
              <a:rPr lang="en-US" baseline="0" dirty="0" smtClean="0"/>
              <a:t> can </a:t>
            </a:r>
            <a:r>
              <a:rPr lang="en-US" dirty="0" smtClean="0"/>
              <a:t>repeat this Overview slide throughout the presentation, highlighting the particular topic you will discuss next.</a:t>
            </a:r>
          </a:p>
        </p:txBody>
      </p:sp>
      <p:sp>
        <p:nvSpPr>
          <p:cNvPr id="4" name="Slide Number Placeholder 3"/>
          <p:cNvSpPr>
            <a:spLocks noGrp="1"/>
          </p:cNvSpPr>
          <p:nvPr>
            <p:ph type="sldNum" sz="quarter" idx="10"/>
          </p:nvPr>
        </p:nvSpPr>
        <p:spPr/>
        <p:txBody>
          <a:bodyPr/>
          <a:lstStyle/>
          <a:p>
            <a:fld id="{EC6EAC7D-5A89-47C2-8ABA-56C9C2DEF7A4}" type="slidenum">
              <a:rPr lang="en-US" smtClean="0"/>
              <a:pPr/>
              <a:t>12</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nSpc>
                <a:spcPct val="80000"/>
              </a:lnSpc>
            </a:pPr>
            <a:r>
              <a:rPr lang="en-US" dirty="0" smtClean="0"/>
              <a:t>Give a brief overview of the presentation.</a:t>
            </a:r>
            <a:r>
              <a:rPr lang="en-US" baseline="0" dirty="0" smtClean="0"/>
              <a:t> D</a:t>
            </a:r>
            <a:r>
              <a:rPr lang="en-US" dirty="0" smtClean="0"/>
              <a:t>escribe the major focus of the presentation and why it is important.</a:t>
            </a:r>
          </a:p>
          <a:p>
            <a:pPr>
              <a:lnSpc>
                <a:spcPct val="80000"/>
              </a:lnSpc>
            </a:pPr>
            <a:r>
              <a:rPr lang="en-US" dirty="0" smtClean="0"/>
              <a:t>Introduce each of the major topics.</a:t>
            </a:r>
          </a:p>
          <a:p>
            <a:r>
              <a:rPr lang="en-US" dirty="0" smtClean="0"/>
              <a:t>To provide a road map for the audience, you</a:t>
            </a:r>
            <a:r>
              <a:rPr lang="en-US" baseline="0" dirty="0" smtClean="0"/>
              <a:t> can </a:t>
            </a:r>
            <a:r>
              <a:rPr lang="en-US" dirty="0" smtClean="0"/>
              <a:t>repeat this Overview slide throughout the presentation, highlighting the particular topic you will discuss next.</a:t>
            </a:r>
          </a:p>
        </p:txBody>
      </p:sp>
      <p:sp>
        <p:nvSpPr>
          <p:cNvPr id="4" name="Slide Number Placeholder 3"/>
          <p:cNvSpPr>
            <a:spLocks noGrp="1"/>
          </p:cNvSpPr>
          <p:nvPr>
            <p:ph type="sldNum" sz="quarter" idx="10"/>
          </p:nvPr>
        </p:nvSpPr>
        <p:spPr/>
        <p:txBody>
          <a:bodyPr/>
          <a:lstStyle/>
          <a:p>
            <a:fld id="{EC6EAC7D-5A89-47C2-8ABA-56C9C2DEF7A4}" type="slidenum">
              <a:rPr lang="en-US" smtClean="0"/>
              <a:pPr/>
              <a:t>13</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3"/>
          <p:cNvSpPr>
            <a:spLocks noGrp="1" noChangeArrowheads="1"/>
          </p:cNvSpPr>
          <p:nvPr>
            <p:ph type="hdr" sz="quarter"/>
          </p:nvPr>
        </p:nvSpPr>
        <p:spPr>
          <a:noFill/>
        </p:spPr>
        <p:txBody>
          <a:bodyPr/>
          <a:lstStyle/>
          <a:p>
            <a:r>
              <a:rPr lang="en-US" dirty="0" smtClean="0"/>
              <a:t>Microsoft </a:t>
            </a:r>
            <a:r>
              <a:rPr lang="en-US" b="1" dirty="0" smtClean="0"/>
              <a:t>Engineering Excellence</a:t>
            </a:r>
            <a:endParaRPr lang="en-US" dirty="0" smtClean="0"/>
          </a:p>
        </p:txBody>
      </p:sp>
      <p:sp>
        <p:nvSpPr>
          <p:cNvPr id="41987" name="Rectangle 25"/>
          <p:cNvSpPr>
            <a:spLocks noGrp="1" noChangeArrowheads="1"/>
          </p:cNvSpPr>
          <p:nvPr>
            <p:ph type="ftr" sz="quarter" idx="4"/>
          </p:nvPr>
        </p:nvSpPr>
        <p:spPr>
          <a:noFill/>
        </p:spPr>
        <p:txBody>
          <a:bodyPr/>
          <a:lstStyle/>
          <a:p>
            <a:r>
              <a:rPr lang="en-US" dirty="0" smtClean="0"/>
              <a:t>Microsoft Confidential</a:t>
            </a:r>
          </a:p>
        </p:txBody>
      </p:sp>
      <p:sp>
        <p:nvSpPr>
          <p:cNvPr id="41988" name="Rectangle 26"/>
          <p:cNvSpPr>
            <a:spLocks noGrp="1" noChangeArrowheads="1"/>
          </p:cNvSpPr>
          <p:nvPr>
            <p:ph type="sldNum" sz="quarter" idx="5"/>
          </p:nvPr>
        </p:nvSpPr>
        <p:spPr>
          <a:noFill/>
        </p:spPr>
        <p:txBody>
          <a:bodyPr/>
          <a:lstStyle/>
          <a:p>
            <a:fld id="{B2B44A5F-6CE4-493C-A0D7-6834FF76660C}" type="slidenum">
              <a:rPr lang="en-US" smtClean="0"/>
              <a:pPr/>
              <a:t>26</a:t>
            </a:fld>
            <a:endParaRPr lang="en-US" dirty="0" smtClean="0"/>
          </a:p>
        </p:txBody>
      </p:sp>
      <p:sp>
        <p:nvSpPr>
          <p:cNvPr id="41989" name="Rectangle 2"/>
          <p:cNvSpPr>
            <a:spLocks noGrp="1" noRot="1" noChangeAspect="1" noChangeArrowheads="1" noTextEdit="1"/>
          </p:cNvSpPr>
          <p:nvPr>
            <p:ph type="sldImg"/>
          </p:nvPr>
        </p:nvSpPr>
        <p:spPr>
          <a:xfrm>
            <a:off x="1200150" y="458788"/>
            <a:ext cx="4654550" cy="3490912"/>
          </a:xfrm>
          <a:ln/>
        </p:spPr>
      </p:sp>
      <p:sp>
        <p:nvSpPr>
          <p:cNvPr id="41990" name="Rectangle 3"/>
          <p:cNvSpPr>
            <a:spLocks noGrp="1" noChangeArrowheads="1"/>
          </p:cNvSpPr>
          <p:nvPr>
            <p:ph type="body" idx="1"/>
          </p:nvPr>
        </p:nvSpPr>
        <p:spPr>
          <a:xfrm>
            <a:off x="316247" y="4204676"/>
            <a:ext cx="6439936" cy="4637063"/>
          </a:xfrm>
          <a:noFill/>
          <a:ln/>
        </p:spPr>
        <p:txBody>
          <a:bodyPr/>
          <a:lstStyle/>
          <a:p>
            <a:pPr>
              <a:buFontTx/>
              <a:buNone/>
            </a:pPr>
            <a:endParaRPr lang="en-US"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4294967295"/>
          </p:nvPr>
        </p:nvSpPr>
        <p:spPr bwMode="auto">
          <a:xfrm>
            <a:off x="3995698" y="8842456"/>
            <a:ext cx="3055921" cy="46515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623" tIns="45811" rIns="91623" bIns="45811"/>
          <a:lstStyle>
            <a:lvl1pPr>
              <a:defRPr>
                <a:solidFill>
                  <a:schemeClr val="tx1"/>
                </a:solidFill>
                <a:latin typeface="Corbel" pitchFamily="34" charset="0"/>
              </a:defRPr>
            </a:lvl1pPr>
            <a:lvl2pPr marL="742950" indent="-285750">
              <a:defRPr>
                <a:solidFill>
                  <a:schemeClr val="tx1"/>
                </a:solidFill>
                <a:latin typeface="Corbel" pitchFamily="34" charset="0"/>
              </a:defRPr>
            </a:lvl2pPr>
            <a:lvl3pPr marL="1143000" indent="-228600">
              <a:defRPr>
                <a:solidFill>
                  <a:schemeClr val="tx1"/>
                </a:solidFill>
                <a:latin typeface="Corbel" pitchFamily="34" charset="0"/>
              </a:defRPr>
            </a:lvl3pPr>
            <a:lvl4pPr marL="1600200" indent="-228600">
              <a:defRPr>
                <a:solidFill>
                  <a:schemeClr val="tx1"/>
                </a:solidFill>
                <a:latin typeface="Corbel" pitchFamily="34" charset="0"/>
              </a:defRPr>
            </a:lvl4pPr>
            <a:lvl5pPr marL="2057400" indent="-228600">
              <a:defRPr>
                <a:solidFill>
                  <a:schemeClr val="tx1"/>
                </a:solidFill>
                <a:latin typeface="Corbel" pitchFamily="34" charset="0"/>
              </a:defRPr>
            </a:lvl5pPr>
            <a:lvl6pPr marL="2514600" indent="-228600" fontAlgn="base">
              <a:spcBef>
                <a:spcPct val="0"/>
              </a:spcBef>
              <a:spcAft>
                <a:spcPct val="0"/>
              </a:spcAft>
              <a:defRPr>
                <a:solidFill>
                  <a:schemeClr val="tx1"/>
                </a:solidFill>
                <a:latin typeface="Corbel" pitchFamily="34" charset="0"/>
              </a:defRPr>
            </a:lvl6pPr>
            <a:lvl7pPr marL="2971800" indent="-228600" fontAlgn="base">
              <a:spcBef>
                <a:spcPct val="0"/>
              </a:spcBef>
              <a:spcAft>
                <a:spcPct val="0"/>
              </a:spcAft>
              <a:defRPr>
                <a:solidFill>
                  <a:schemeClr val="tx1"/>
                </a:solidFill>
                <a:latin typeface="Corbel" pitchFamily="34" charset="0"/>
              </a:defRPr>
            </a:lvl7pPr>
            <a:lvl8pPr marL="3429000" indent="-228600" fontAlgn="base">
              <a:spcBef>
                <a:spcPct val="0"/>
              </a:spcBef>
              <a:spcAft>
                <a:spcPct val="0"/>
              </a:spcAft>
              <a:defRPr>
                <a:solidFill>
                  <a:schemeClr val="tx1"/>
                </a:solidFill>
                <a:latin typeface="Corbel" pitchFamily="34" charset="0"/>
              </a:defRPr>
            </a:lvl8pPr>
            <a:lvl9pPr marL="3886200" indent="-228600" fontAlgn="base">
              <a:spcBef>
                <a:spcPct val="0"/>
              </a:spcBef>
              <a:spcAft>
                <a:spcPct val="0"/>
              </a:spcAft>
              <a:defRPr>
                <a:solidFill>
                  <a:schemeClr val="tx1"/>
                </a:solidFill>
                <a:latin typeface="Corbel" pitchFamily="34" charset="0"/>
              </a:defRPr>
            </a:lvl9pPr>
          </a:lstStyle>
          <a:p>
            <a:fld id="{2A0A321B-C119-44FD-B365-CC45D97BB6E4}" type="slidenum">
              <a:rPr lang="en-US">
                <a:solidFill>
                  <a:srgbClr val="000000"/>
                </a:solidFill>
                <a:latin typeface="Calibri" pitchFamily="34" charset="0"/>
              </a:rPr>
              <a:pPr/>
              <a:t>27</a:t>
            </a:fld>
            <a:endParaRPr lang="en-US">
              <a:solidFill>
                <a:srgbClr val="000000"/>
              </a:solidFill>
              <a:latin typeface="Calibri" pitchFamily="34" charset="0"/>
            </a:endParaRPr>
          </a:p>
        </p:txBody>
      </p:sp>
      <p:sp>
        <p:nvSpPr>
          <p:cNvPr id="7168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id-ID"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en-US" smtClean="0"/>
              <a:t>Click to edit Master title style</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757B281C-5159-4971-8228-52B9A72E9ED2}" type="datetimeFigureOut">
              <a:rPr lang="en-US" smtClean="0"/>
              <a:pPr/>
              <a:t>3/29/2019</a:t>
            </a:fld>
            <a:endParaRPr lang="en-US" dirty="0"/>
          </a:p>
        </p:txBody>
      </p:sp>
      <p:sp>
        <p:nvSpPr>
          <p:cNvPr id="8" name="Slide Number Placeholder 7"/>
          <p:cNvSpPr>
            <a:spLocks noGrp="1"/>
          </p:cNvSpPr>
          <p:nvPr>
            <p:ph type="sldNum" sz="quarter" idx="11"/>
          </p:nvPr>
        </p:nvSpPr>
        <p:spPr/>
        <p:txBody>
          <a:bodyPr/>
          <a:lstStyle/>
          <a:p>
            <a:fld id="{33D6E5A2-EC83-451F-A719-9AC1370DD5CF}" type="slidenum">
              <a:rPr lang="en-US" smtClean="0"/>
              <a:pPr/>
              <a:t>‹#›</a:t>
            </a:fld>
            <a:endParaRPr lang="en-US" dirty="0"/>
          </a:p>
        </p:txBody>
      </p:sp>
      <p:sp>
        <p:nvSpPr>
          <p:cNvPr id="9" name="Footer Placeholder 8"/>
          <p:cNvSpPr>
            <a:spLocks noGrp="1"/>
          </p:cNvSpPr>
          <p:nvPr>
            <p:ph type="ftr" sz="quarter" idx="12"/>
          </p:nvPr>
        </p:nvSpPr>
        <p:spPr/>
        <p:txBody>
          <a:bodyPr/>
          <a:lstStyle/>
          <a:p>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10"/>
          </p:nvPr>
        </p:nvSpPr>
        <p:spPr/>
        <p:txBody>
          <a:bodyPr/>
          <a:lstStyle/>
          <a:p>
            <a:fld id="{757B281C-5159-4971-8228-52B9A72E9ED2}" type="datetimeFigureOut">
              <a:rPr lang="en-US" smtClean="0"/>
              <a:pPr/>
              <a:t>3/29/2019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3D6E5A2-EC83-451F-A719-9AC1370DD5CF}" type="slidenum">
              <a:rPr lang="en-US" smtClean="0"/>
              <a:pPr/>
              <a:t>‹#›</a:t>
            </a:fld>
            <a:endParaRPr lang="en-US" dirty="0"/>
          </a:p>
        </p:txBody>
      </p:sp>
    </p:spTree>
  </p:cSld>
  <p:clrMapOvr>
    <a:masterClrMapping/>
  </p:clrMapOvr>
  <p:transition spd="slow">
    <p:wipe dir="d"/>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57B281C-5159-4971-8228-52B9A72E9ED2}" type="datetimeFigureOut">
              <a:rPr lang="en-US" smtClean="0"/>
              <a:pPr/>
              <a:t>3/29/2019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3D6E5A2-EC83-451F-A719-9AC1370DD5CF}" type="slidenum">
              <a:rPr lang="en-US" smtClean="0"/>
              <a:pPr/>
              <a:t>‹#›</a:t>
            </a:fld>
            <a:endParaRPr lang="en-US" dirty="0"/>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5" name="Date Placeholder 4"/>
          <p:cNvSpPr>
            <a:spLocks noGrp="1"/>
          </p:cNvSpPr>
          <p:nvPr>
            <p:ph type="dt" sz="half" idx="10"/>
          </p:nvPr>
        </p:nvSpPr>
        <p:spPr/>
        <p:txBody>
          <a:bodyPr/>
          <a:lstStyle/>
          <a:p>
            <a:fld id="{757B281C-5159-4971-8228-52B9A72E9ED2}" type="datetimeFigureOut">
              <a:rPr lang="en-US" smtClean="0"/>
              <a:pPr/>
              <a:t>3/29/2019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3D6E5A2-EC83-451F-A719-9AC1370DD5CF}" type="slidenum">
              <a:rPr lang="en-US" smtClean="0"/>
              <a:pPr/>
              <a:t>‹#›</a:t>
            </a:fld>
            <a:endParaRPr lang="en-US" dirty="0"/>
          </a:p>
        </p:txBody>
      </p:sp>
      <p:sp>
        <p:nvSpPr>
          <p:cNvPr id="9" name="Content Placeholder 8"/>
          <p:cNvSpPr>
            <a:spLocks noGrp="1"/>
          </p:cNvSpPr>
          <p:nvPr>
            <p:ph sz="quarter" idx="13"/>
          </p:nvPr>
        </p:nvSpPr>
        <p:spPr>
          <a:xfrm>
            <a:off x="365760" y="1600200"/>
            <a:ext cx="4041648" cy="45262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slow">
    <p:wipe dir="d"/>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757B281C-5159-4971-8228-52B9A72E9ED2}" type="datetimeFigureOut">
              <a:rPr lang="en-US" smtClean="0"/>
              <a:pPr/>
              <a:t>3/29/2019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3D6E5A2-EC83-451F-A719-9AC1370DD5CF}" type="slidenum">
              <a:rPr lang="en-US" smtClean="0"/>
              <a:pPr/>
              <a:t>‹#›</a:t>
            </a:fld>
            <a:endParaRPr lang="en-US" dirty="0"/>
          </a:p>
        </p:txBody>
      </p:sp>
      <p:sp>
        <p:nvSpPr>
          <p:cNvPr id="11" name="Content Placeholder 10"/>
          <p:cNvSpPr>
            <a:spLocks noGrp="1"/>
          </p:cNvSpPr>
          <p:nvPr>
            <p:ph sz="quarter" idx="13"/>
          </p:nvPr>
        </p:nvSpPr>
        <p:spPr>
          <a:xfrm>
            <a:off x="457200" y="2212848"/>
            <a:ext cx="4041648" cy="39136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spd="slow">
    <p:wipe dir="d"/>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57B281C-5159-4971-8228-52B9A72E9ED2}" type="datetimeFigureOut">
              <a:rPr lang="en-US" smtClean="0"/>
              <a:pPr/>
              <a:t>3/29/2019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3D6E5A2-EC83-451F-A719-9AC1370DD5CF}" type="slidenum">
              <a:rPr lang="en-US" smtClean="0"/>
              <a:pPr/>
              <a:t>‹#›</a:t>
            </a:fld>
            <a:endParaRPr lang="en-US" dirty="0"/>
          </a:p>
        </p:txBody>
      </p:sp>
    </p:spTree>
  </p:cSld>
  <p:clrMapOvr>
    <a:masterClrMapping/>
  </p:clrMapOvr>
  <p:transition spd="slow">
    <p:wipe dir="d"/>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7B281C-5159-4971-8228-52B9A72E9ED2}" type="datetimeFigureOut">
              <a:rPr lang="en-US" smtClean="0"/>
              <a:pPr/>
              <a:t>3/29/2019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3D6E5A2-EC83-451F-A719-9AC1370DD5CF}" type="slidenum">
              <a:rPr lang="en-US" smtClean="0"/>
              <a:pPr/>
              <a:t>‹#›</a:t>
            </a:fld>
            <a:endParaRPr lang="en-US" dirty="0"/>
          </a:p>
        </p:txBody>
      </p:sp>
    </p:spTree>
  </p:cSld>
  <p:clrMapOvr>
    <a:masterClrMapping/>
  </p:clrMapOvr>
  <p:transition spd="slow">
    <p:wipe dir="d"/>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57B281C-5159-4971-8228-52B9A72E9ED2}" type="datetimeFigureOut">
              <a:rPr lang="en-US" smtClean="0"/>
              <a:pPr/>
              <a:t>3/29/2019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3D6E5A2-EC83-451F-A719-9AC1370DD5CF}" type="slidenum">
              <a:rPr lang="en-US" smtClean="0"/>
              <a:pPr/>
              <a:t>‹#›</a:t>
            </a:fld>
            <a:endParaRPr lang="en-US" dirty="0"/>
          </a:p>
        </p:txBody>
      </p:sp>
    </p:spTree>
  </p:cSld>
  <p:clrMapOvr>
    <a:masterClrMapping/>
  </p:clrMapOvr>
  <p:transition spd="slow">
    <p:wipe dir="d"/>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57B281C-5159-4971-8228-52B9A72E9ED2}" type="datetimeFigureOut">
              <a:rPr lang="en-US" smtClean="0"/>
              <a:pPr/>
              <a:t>3/29/2019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3D6E5A2-EC83-451F-A719-9AC1370DD5CF}" type="slidenum">
              <a:rPr lang="en-US" smtClean="0"/>
              <a:pPr/>
              <a:t>‹#›</a:t>
            </a:fld>
            <a:endParaRPr lang="en-US" dirty="0"/>
          </a:p>
        </p:txBody>
      </p:sp>
    </p:spTree>
  </p:cSld>
  <p:clrMapOvr>
    <a:masterClrMapping/>
  </p:clrMapOvr>
  <p:transition spd="slow">
    <p:wipe dir="d"/>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57B281C-5159-4971-8228-52B9A72E9ED2}" type="datetimeFigureOut">
              <a:rPr lang="en-US" smtClean="0"/>
              <a:pPr/>
              <a:t>3/29/2019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3D6E5A2-EC83-451F-A719-9AC1370DD5CF}" type="slidenum">
              <a:rPr lang="en-US" smtClean="0"/>
              <a:pPr/>
              <a:t>‹#›</a:t>
            </a:fld>
            <a:endParaRPr lang="en-US" dirty="0"/>
          </a:p>
        </p:txBody>
      </p:sp>
    </p:spTree>
  </p:cSld>
  <p:clrMapOvr>
    <a:masterClrMapping/>
  </p:clrMapOvr>
  <p:transition spd="slow">
    <p:wipe dir="d"/>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57B281C-5159-4971-8228-52B9A72E9ED2}" type="datetimeFigureOut">
              <a:rPr lang="en-US" smtClean="0"/>
              <a:pPr/>
              <a:t>3/29/2019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3D6E5A2-EC83-451F-A719-9AC1370DD5CF}" type="slidenum">
              <a:rPr lang="en-US" smtClean="0"/>
              <a:pPr/>
              <a:t>‹#›</a:t>
            </a:fld>
            <a:endParaRPr lang="en-US" dirty="0"/>
          </a:p>
        </p:txBody>
      </p:sp>
    </p:spTree>
  </p:cSld>
  <p:clrMapOvr>
    <a:masterClrMapping/>
  </p:clrMapOvr>
  <p:transition spd="slow">
    <p:wipe dir="d"/>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Title Slide">
    <p:spTree>
      <p:nvGrpSpPr>
        <p:cNvPr id="1" name=""/>
        <p:cNvGrpSpPr/>
        <p:nvPr/>
      </p:nvGrpSpPr>
      <p:grpSpPr>
        <a:xfrm>
          <a:off x="0" y="0"/>
          <a:ext cx="0" cy="0"/>
          <a:chOff x="0" y="0"/>
          <a:chExt cx="0" cy="0"/>
        </a:xfrm>
      </p:grpSpPr>
      <p:pic>
        <p:nvPicPr>
          <p:cNvPr id="6" name="Picture 5"/>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43543" y="0"/>
            <a:ext cx="9100457" cy="6879771"/>
          </a:xfrm>
          <a:prstGeom prst="rect">
            <a:avLst/>
          </a:prstGeom>
        </p:spPr>
      </p:pic>
      <p:sp>
        <p:nvSpPr>
          <p:cNvPr id="2" name="Title 1"/>
          <p:cNvSpPr>
            <a:spLocks noGrp="1"/>
          </p:cNvSpPr>
          <p:nvPr>
            <p:ph type="ctrTitle" hasCustomPrompt="1"/>
          </p:nvPr>
        </p:nvSpPr>
        <p:spPr>
          <a:xfrm>
            <a:off x="2590800" y="2286000"/>
            <a:ext cx="6180224" cy="1470025"/>
          </a:xfrm>
        </p:spPr>
        <p:txBody>
          <a:bodyPr anchor="t"/>
          <a:lstStyle>
            <a:lvl1pPr algn="r">
              <a:defRPr b="1" cap="small" baseline="0">
                <a:solidFill>
                  <a:srgbClr val="003300"/>
                </a:solidFill>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3962400" y="4038600"/>
            <a:ext cx="4772528" cy="990600"/>
          </a:xfrm>
        </p:spPr>
        <p:txBody>
          <a:bodyPr>
            <a:normAutofit/>
          </a:bodyPr>
          <a:lstStyle>
            <a:lvl1pPr marL="0" indent="0" algn="r">
              <a:buNone/>
              <a:defRPr sz="2000" b="0">
                <a:solidFill>
                  <a:schemeClr val="tx1"/>
                </a:solidFill>
                <a:latin typeface="Georgia" pitchFamily="18"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pic>
        <p:nvPicPr>
          <p:cNvPr id="7" name="Picture 6"/>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0" y="1251"/>
            <a:ext cx="3721618" cy="6858000"/>
          </a:xfrm>
          <a:prstGeom prst="rect">
            <a:avLst/>
          </a:prstGeom>
        </p:spPr>
      </p:pic>
      <p:sp>
        <p:nvSpPr>
          <p:cNvPr id="10" name="Picture Placeholder 9"/>
          <p:cNvSpPr>
            <a:spLocks noGrp="1"/>
          </p:cNvSpPr>
          <p:nvPr>
            <p:ph type="pic" sz="quarter" idx="13" hasCustomPrompt="1"/>
          </p:nvPr>
        </p:nvSpPr>
        <p:spPr>
          <a:xfrm>
            <a:off x="6858000" y="5105400"/>
            <a:ext cx="1828800" cy="990600"/>
          </a:xfrm>
        </p:spPr>
        <p:txBody>
          <a:bodyPr>
            <a:normAutofit/>
          </a:bodyPr>
          <a:lstStyle>
            <a:lvl1pPr marL="0" indent="0" algn="ctr">
              <a:buNone/>
              <a:defRPr sz="2000" baseline="0"/>
            </a:lvl1pPr>
          </a:lstStyle>
          <a:p>
            <a:r>
              <a:rPr lang="en-US" dirty="0" smtClean="0"/>
              <a:t>Company Logo</a:t>
            </a:r>
            <a:endParaRPr lang="en-US" dirty="0"/>
          </a:p>
        </p:txBody>
      </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Background Only">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43543" y="0"/>
            <a:ext cx="9100457" cy="6879771"/>
          </a:xfrm>
          <a:prstGeom prst="rect">
            <a:avLst/>
          </a:prstGeom>
        </p:spPr>
      </p:pic>
      <p:sp>
        <p:nvSpPr>
          <p:cNvPr id="3" name="Date Placeholder 3"/>
          <p:cNvSpPr>
            <a:spLocks noGrp="1"/>
          </p:cNvSpPr>
          <p:nvPr>
            <p:ph type="dt" sz="half" idx="10"/>
          </p:nvPr>
        </p:nvSpPr>
        <p:spPr>
          <a:xfrm>
            <a:off x="762000" y="6356350"/>
            <a:ext cx="2133600" cy="365125"/>
          </a:xfrm>
        </p:spPr>
        <p:txBody>
          <a:bodyPr/>
          <a:lstStyle/>
          <a:p>
            <a:fld id="{757B281C-5159-4971-8228-52B9A72E9ED2}" type="datetimeFigureOut">
              <a:rPr lang="en-US" smtClean="0"/>
              <a:pPr/>
              <a:t>3/29/2019</a:t>
            </a:fld>
            <a:endParaRPr lang="en-US" dirty="0"/>
          </a:p>
        </p:txBody>
      </p:sp>
      <p:sp>
        <p:nvSpPr>
          <p:cNvPr id="4" name="Footer Placeholder 4"/>
          <p:cNvSpPr>
            <a:spLocks noGrp="1"/>
          </p:cNvSpPr>
          <p:nvPr>
            <p:ph type="ftr" sz="quarter" idx="11"/>
          </p:nvPr>
        </p:nvSpPr>
        <p:spPr>
          <a:xfrm>
            <a:off x="3352800" y="6356350"/>
            <a:ext cx="2895600" cy="365125"/>
          </a:xfrm>
        </p:spPr>
        <p:txBody>
          <a:bodyPr/>
          <a:lstStyle/>
          <a:p>
            <a:endParaRPr lang="en-US" dirty="0"/>
          </a:p>
        </p:txBody>
      </p:sp>
      <p:sp>
        <p:nvSpPr>
          <p:cNvPr id="5" name="Slide Number Placeholder 5"/>
          <p:cNvSpPr>
            <a:spLocks noGrp="1"/>
          </p:cNvSpPr>
          <p:nvPr>
            <p:ph type="sldNum" sz="quarter" idx="12"/>
          </p:nvPr>
        </p:nvSpPr>
        <p:spPr>
          <a:xfrm>
            <a:off x="6705600" y="6356350"/>
            <a:ext cx="2133600" cy="365125"/>
          </a:xfrm>
        </p:spPr>
        <p:txBody>
          <a:bodyPr/>
          <a:lstStyle/>
          <a:p>
            <a:fld id="{33D6E5A2-EC83-451F-A719-9AC1370DD5CF}" type="slidenum">
              <a:rPr lang="en-US" smtClean="0"/>
              <a:pPr/>
              <a:t>‹#›</a:t>
            </a:fld>
            <a:endParaRPr lang="en-US" dirty="0"/>
          </a:p>
        </p:txBody>
      </p:sp>
    </p:spTree>
    <p:extLst>
      <p:ext uri="{BB962C8B-B14F-4D97-AF65-F5344CB8AC3E}">
        <p14:creationId xmlns:p14="http://schemas.microsoft.com/office/powerpoint/2010/main" val="1656926"/>
      </p:ext>
    </p:extLst>
  </p:cSld>
  <p:clrMapOvr>
    <a:masterClrMapping/>
  </p:clrMapOvr>
  <p:transition spd="slow">
    <p:wipe dir="d"/>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1_Section Header">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43543" y="0"/>
            <a:ext cx="9100457" cy="6879771"/>
          </a:xfrm>
          <a:prstGeom prst="rect">
            <a:avLst/>
          </a:prstGeom>
        </p:spPr>
      </p:pic>
      <p:pic>
        <p:nvPicPr>
          <p:cNvPr id="8" name="Picture 7"/>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rot="5400000">
            <a:off x="3161049" y="-3176815"/>
            <a:ext cx="2819400" cy="9173031"/>
          </a:xfrm>
          <a:prstGeom prst="rect">
            <a:avLst/>
          </a:prstGeom>
        </p:spPr>
      </p:pic>
      <p:sp>
        <p:nvSpPr>
          <p:cNvPr id="2" name="Title 1"/>
          <p:cNvSpPr>
            <a:spLocks noGrp="1"/>
          </p:cNvSpPr>
          <p:nvPr>
            <p:ph type="title" hasCustomPrompt="1"/>
          </p:nvPr>
        </p:nvSpPr>
        <p:spPr>
          <a:xfrm>
            <a:off x="4572000" y="3048000"/>
            <a:ext cx="4343400" cy="1362075"/>
          </a:xfrm>
        </p:spPr>
        <p:txBody>
          <a:bodyPr anchor="b" anchorCtr="0"/>
          <a:lstStyle>
            <a:lvl1pPr algn="l">
              <a:defRPr sz="4000" b="1" cap="small" baseline="0">
                <a:solidFill>
                  <a:srgbClr val="003300"/>
                </a:solidFill>
              </a:defRPr>
            </a:lvl1pPr>
          </a:lstStyle>
          <a:p>
            <a:r>
              <a:rPr lang="en-US" dirty="0" smtClean="0"/>
              <a:t>Click to edit master title style</a:t>
            </a:r>
            <a:endParaRPr lang="en-US" dirty="0"/>
          </a:p>
        </p:txBody>
      </p:sp>
      <p:sp>
        <p:nvSpPr>
          <p:cNvPr id="4" name="Date Placeholder 3"/>
          <p:cNvSpPr>
            <a:spLocks noGrp="1"/>
          </p:cNvSpPr>
          <p:nvPr>
            <p:ph type="dt" sz="half" idx="10"/>
          </p:nvPr>
        </p:nvSpPr>
        <p:spPr/>
        <p:txBody>
          <a:bodyPr/>
          <a:lstStyle/>
          <a:p>
            <a:fld id="{757B281C-5159-4971-8228-52B9A72E9ED2}" type="datetimeFigureOut">
              <a:rPr lang="en-US" smtClean="0"/>
              <a:pPr/>
              <a:t>3/29/2019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3D6E5A2-EC83-451F-A719-9AC1370DD5CF}" type="slidenum">
              <a:rPr lang="en-US" smtClean="0"/>
              <a:pPr/>
              <a:t>‹#›</a:t>
            </a:fld>
            <a:endParaRPr lang="en-US" dirty="0"/>
          </a:p>
        </p:txBody>
      </p:sp>
      <p:sp>
        <p:nvSpPr>
          <p:cNvPr id="10" name="Picture Placeholder 9"/>
          <p:cNvSpPr>
            <a:spLocks noGrp="1"/>
          </p:cNvSpPr>
          <p:nvPr>
            <p:ph type="pic" sz="quarter" idx="13" hasCustomPrompt="1"/>
          </p:nvPr>
        </p:nvSpPr>
        <p:spPr>
          <a:xfrm>
            <a:off x="6781800" y="5334000"/>
            <a:ext cx="2133600" cy="990600"/>
          </a:xfrm>
        </p:spPr>
        <p:txBody>
          <a:bodyPr>
            <a:normAutofit/>
          </a:bodyPr>
          <a:lstStyle>
            <a:lvl1pPr marL="0" indent="0" algn="ctr">
              <a:buNone/>
              <a:defRPr sz="1800"/>
            </a:lvl1pPr>
          </a:lstStyle>
          <a:p>
            <a:r>
              <a:rPr lang="en-US" dirty="0" smtClean="0"/>
              <a:t>Company Logo</a:t>
            </a:r>
            <a:endParaRPr lang="en-US" dirty="0"/>
          </a:p>
        </p:txBody>
      </p:sp>
    </p:spTree>
    <p:extLst>
      <p:ext uri="{BB962C8B-B14F-4D97-AF65-F5344CB8AC3E}">
        <p14:creationId xmlns:p14="http://schemas.microsoft.com/office/powerpoint/2010/main" val="1142831350"/>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762000" y="269632"/>
            <a:ext cx="8077200" cy="1143000"/>
          </a:xfrm>
        </p:spPr>
        <p:txBody>
          <a:bodyPr anchor="ctr" anchorCtr="0"/>
          <a:lstStyle>
            <a:lvl1pPr algn="l">
              <a:defRPr lang="en-US" dirty="0"/>
            </a:lvl1pPr>
          </a:lstStyle>
          <a:p>
            <a:r>
              <a:rPr lang="en-US" dirty="0" smtClean="0"/>
              <a:t>Click To Edit Master Title Style</a:t>
            </a:r>
            <a:endParaRPr lang="en-US" dirty="0"/>
          </a:p>
        </p:txBody>
      </p:sp>
      <p:sp>
        <p:nvSpPr>
          <p:cNvPr id="3" name="Content Placeholder 2"/>
          <p:cNvSpPr>
            <a:spLocks noGrp="1"/>
          </p:cNvSpPr>
          <p:nvPr>
            <p:ph idx="1"/>
          </p:nvPr>
        </p:nvSpPr>
        <p:spPr>
          <a:xfrm>
            <a:off x="762000" y="1596413"/>
            <a:ext cx="8077200" cy="4297363"/>
          </a:xfrm>
        </p:spPr>
        <p:txBody>
          <a:bodyPr>
            <a:normAutofit/>
          </a:bodyPr>
          <a:lstStyle>
            <a:lvl1pPr>
              <a:defRPr sz="3200">
                <a:latin typeface="+mn-lt"/>
              </a:defRPr>
            </a:lvl1pPr>
            <a:lvl2pPr>
              <a:defRPr sz="2800">
                <a:latin typeface="+mn-lt"/>
              </a:defRPr>
            </a:lvl2pPr>
            <a:lvl3pPr>
              <a:defRPr sz="2400">
                <a:latin typeface="+mn-lt"/>
              </a:defRPr>
            </a:lvl3pPr>
            <a:lvl4pPr>
              <a:defRPr sz="2400">
                <a:latin typeface="+mn-lt"/>
              </a:defRPr>
            </a:lvl4pPr>
            <a:lvl5pPr>
              <a:defRPr sz="2400">
                <a:latin typeface="+mn-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57B281C-5159-4971-8228-52B9A72E9ED2}" type="datetimeFigureOut">
              <a:rPr lang="en-US" smtClean="0"/>
              <a:pPr/>
              <a:t>3/29/2019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6705600" y="6356350"/>
            <a:ext cx="2133600" cy="365125"/>
          </a:xfrm>
        </p:spPr>
        <p:txBody>
          <a:bodyPr/>
          <a:lstStyle/>
          <a:p>
            <a:fld id="{33D6E5A2-EC83-451F-A719-9AC1370DD5CF}" type="slidenum">
              <a:rPr lang="en-US" smtClean="0"/>
              <a:pPr/>
              <a:t>‹#›</a:t>
            </a:fld>
            <a:endParaRPr lang="en-US" dirty="0"/>
          </a:p>
        </p:txBody>
      </p:sp>
    </p:spTree>
  </p:cSld>
  <p:clrMapOvr>
    <a:masterClrMapping/>
  </p:clrMapOvr>
  <p:transition spd="slow">
    <p:wipe dir="d"/>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pic>
        <p:nvPicPr>
          <p:cNvPr id="6" name="Picture 5"/>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43543" y="0"/>
            <a:ext cx="9100457" cy="6879771"/>
          </a:xfrm>
          <a:prstGeom prst="rect">
            <a:avLst/>
          </a:prstGeom>
        </p:spPr>
      </p:pic>
      <p:sp>
        <p:nvSpPr>
          <p:cNvPr id="2" name="Title 1"/>
          <p:cNvSpPr>
            <a:spLocks noGrp="1"/>
          </p:cNvSpPr>
          <p:nvPr>
            <p:ph type="ctrTitle" hasCustomPrompt="1"/>
          </p:nvPr>
        </p:nvSpPr>
        <p:spPr>
          <a:xfrm>
            <a:off x="2590800" y="2286000"/>
            <a:ext cx="6180224" cy="1470025"/>
          </a:xfrm>
        </p:spPr>
        <p:txBody>
          <a:bodyPr anchor="t"/>
          <a:lstStyle>
            <a:lvl1pPr algn="r">
              <a:defRPr b="1" cap="small" baseline="0">
                <a:solidFill>
                  <a:srgbClr val="003300"/>
                </a:solidFill>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3962400" y="4038600"/>
            <a:ext cx="4772528" cy="990600"/>
          </a:xfrm>
        </p:spPr>
        <p:txBody>
          <a:bodyPr>
            <a:normAutofit/>
          </a:bodyPr>
          <a:lstStyle>
            <a:lvl1pPr marL="0" indent="0" algn="r">
              <a:buNone/>
              <a:defRPr sz="2000" b="0">
                <a:solidFill>
                  <a:schemeClr val="tx1"/>
                </a:solidFill>
                <a:latin typeface="Georgia" pitchFamily="18"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pic>
        <p:nvPicPr>
          <p:cNvPr id="7" name="Picture 6"/>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0" y="1251"/>
            <a:ext cx="3721618" cy="6858000"/>
          </a:xfrm>
          <a:prstGeom prst="rect">
            <a:avLst/>
          </a:prstGeom>
        </p:spPr>
      </p:pic>
      <p:sp>
        <p:nvSpPr>
          <p:cNvPr id="10" name="Picture Placeholder 9"/>
          <p:cNvSpPr>
            <a:spLocks noGrp="1"/>
          </p:cNvSpPr>
          <p:nvPr>
            <p:ph type="pic" sz="quarter" idx="13" hasCustomPrompt="1"/>
          </p:nvPr>
        </p:nvSpPr>
        <p:spPr>
          <a:xfrm>
            <a:off x="6858000" y="5105400"/>
            <a:ext cx="1828800" cy="990600"/>
          </a:xfrm>
        </p:spPr>
        <p:txBody>
          <a:bodyPr>
            <a:normAutofit/>
          </a:bodyPr>
          <a:lstStyle>
            <a:lvl1pPr marL="0" indent="0" algn="ctr">
              <a:buNone/>
              <a:defRPr sz="2000" baseline="0"/>
            </a:lvl1pPr>
          </a:lstStyle>
          <a:p>
            <a:r>
              <a:rPr lang="en-US" dirty="0" smtClean="0"/>
              <a:t>Company Logo</a:t>
            </a:r>
            <a:endParaRPr lang="en-US" dirty="0"/>
          </a:p>
        </p:txBody>
      </p:sp>
    </p:spTree>
    <p:extLst>
      <p:ext uri="{BB962C8B-B14F-4D97-AF65-F5344CB8AC3E}">
        <p14:creationId xmlns:p14="http://schemas.microsoft.com/office/powerpoint/2010/main" val="2745940044"/>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757B281C-5159-4971-8228-52B9A72E9ED2}" type="datetimeFigureOut">
              <a:rPr lang="en-US" smtClean="0"/>
              <a:pPr/>
              <a:t>3/29/2019</a:t>
            </a:fld>
            <a:endParaRPr lang="en-US" dirty="0"/>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en-US" dirty="0"/>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33D6E5A2-EC83-451F-A719-9AC1370DD5CF}" type="slidenum">
              <a:rPr lang="en-US" smtClean="0"/>
              <a:pPr/>
              <a:t>‹#›</a:t>
            </a:fld>
            <a:endParaRPr lang="en-US" dirty="0"/>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844" r:id="rId1"/>
    <p:sldLayoutId id="2147483845" r:id="rId2"/>
    <p:sldLayoutId id="2147483846" r:id="rId3"/>
    <p:sldLayoutId id="2147483847" r:id="rId4"/>
    <p:sldLayoutId id="2147483848" r:id="rId5"/>
    <p:sldLayoutId id="2147483849" r:id="rId6"/>
    <p:sldLayoutId id="2147483850" r:id="rId7"/>
    <p:sldLayoutId id="2147483851" r:id="rId8"/>
    <p:sldLayoutId id="2147483852" r:id="rId9"/>
    <p:sldLayoutId id="2147483853" r:id="rId10"/>
    <p:sldLayoutId id="2147483854" r:id="rId11"/>
    <p:sldLayoutId id="2147483855" r:id="rId12"/>
    <p:sldLayoutId id="2147483856" r:id="rId13"/>
    <p:sldLayoutId id="2147483858" r:id="rId14"/>
    <p:sldLayoutId id="2147483650" r:id="rId15"/>
    <p:sldLayoutId id="2147483665" r:id="rId16"/>
  </p:sldLayoutIdLst>
  <p:transition spd="slow">
    <p:wipe dir="d"/>
  </p:transition>
  <p:timing>
    <p:tnLst>
      <p:par>
        <p:cTn id="1" dur="indefinite" restart="never" nodeType="tmRoot"/>
      </p:par>
    </p:tnLst>
  </p:timing>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 Id="rId5" Type="http://schemas.openxmlformats.org/officeDocument/2006/relationships/notesSlide" Target="../notesSlides/notesSlide1.xml"/><Relationship Id="rId4"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3.xml"/><Relationship Id="rId1" Type="http://schemas.openxmlformats.org/officeDocument/2006/relationships/tags" Target="../tags/tag5.xml"/><Relationship Id="rId6" Type="http://schemas.openxmlformats.org/officeDocument/2006/relationships/image" Target="../media/image10.emf"/><Relationship Id="rId5" Type="http://schemas.openxmlformats.org/officeDocument/2006/relationships/image" Target="../media/image8.emf"/><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3.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3.xml"/><Relationship Id="rId1" Type="http://schemas.openxmlformats.org/officeDocument/2006/relationships/tags" Target="../tags/tag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3.xml"/><Relationship Id="rId1" Type="http://schemas.openxmlformats.org/officeDocument/2006/relationships/tags" Target="../tags/tag8.xml"/><Relationship Id="rId6" Type="http://schemas.openxmlformats.org/officeDocument/2006/relationships/image" Target="../media/image13.emf"/><Relationship Id="rId5" Type="http://schemas.openxmlformats.org/officeDocument/2006/relationships/image" Target="../media/image8.emf"/><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hyperlink" Target="mailto:lapkeu_dktp_adwil@yahoo.com"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tags" Target="../tags/tag12.xml"/><Relationship Id="rId1" Type="http://schemas.openxmlformats.org/officeDocument/2006/relationships/tags" Target="../tags/tag11.xml"/><Relationship Id="rId5" Type="http://schemas.openxmlformats.org/officeDocument/2006/relationships/image" Target="../media/image15.wmf"/><Relationship Id="rId4" Type="http://schemas.openxmlformats.org/officeDocument/2006/relationships/notesSlide" Target="../notesSlides/notesSlide10.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custDataLst>
              <p:tags r:id="rId2"/>
            </p:custDataLst>
          </p:nvPr>
        </p:nvSpPr>
        <p:spPr>
          <a:xfrm>
            <a:off x="1691680" y="1844824"/>
            <a:ext cx="7272808" cy="1656184"/>
          </a:xfrm>
        </p:spPr>
        <p:txBody>
          <a:bodyPr>
            <a:normAutofit/>
          </a:bodyPr>
          <a:lstStyle/>
          <a:p>
            <a:pPr algn="ctr">
              <a:spcBef>
                <a:spcPts val="600"/>
              </a:spcBef>
            </a:pPr>
            <a:r>
              <a:rPr lang="en-US" sz="2800" b="0" dirty="0" err="1" smtClean="0">
                <a:latin typeface="Cooper Black" pitchFamily="18" charset="0"/>
              </a:rPr>
              <a:t>Sosialisasi</a:t>
            </a:r>
            <a:r>
              <a:rPr lang="en-US" sz="2800" b="0" dirty="0" smtClean="0">
                <a:latin typeface="Cooper Black" pitchFamily="18" charset="0"/>
              </a:rPr>
              <a:t> </a:t>
            </a:r>
            <a:r>
              <a:rPr lang="en-US" sz="2800" b="0" dirty="0" err="1">
                <a:latin typeface="Cooper Black" pitchFamily="18" charset="0"/>
              </a:rPr>
              <a:t>dan</a:t>
            </a:r>
            <a:r>
              <a:rPr lang="en-US" sz="2800" b="0" dirty="0">
                <a:latin typeface="Cooper Black" pitchFamily="18" charset="0"/>
              </a:rPr>
              <a:t> </a:t>
            </a:r>
            <a:r>
              <a:rPr lang="en-US" sz="2800" b="0" dirty="0" err="1">
                <a:latin typeface="Cooper Black" pitchFamily="18" charset="0"/>
              </a:rPr>
              <a:t>Pembinaan</a:t>
            </a:r>
            <a:r>
              <a:rPr lang="en-US" sz="2800" b="0" dirty="0">
                <a:latin typeface="Cooper Black" pitchFamily="18" charset="0"/>
              </a:rPr>
              <a:t> </a:t>
            </a:r>
            <a:r>
              <a:rPr lang="en-US" sz="2800" b="0" dirty="0" err="1">
                <a:latin typeface="Cooper Black" pitchFamily="18" charset="0"/>
              </a:rPr>
              <a:t>Terhadap</a:t>
            </a:r>
            <a:r>
              <a:rPr lang="en-US" sz="2800" b="0" dirty="0">
                <a:latin typeface="Cooper Black" pitchFamily="18" charset="0"/>
              </a:rPr>
              <a:t> SKPD </a:t>
            </a:r>
            <a:r>
              <a:rPr lang="en-US" sz="2800" b="0" dirty="0" err="1" smtClean="0">
                <a:latin typeface="Cooper Black" pitchFamily="18" charset="0"/>
              </a:rPr>
              <a:t>Dekon</a:t>
            </a:r>
            <a:r>
              <a:rPr lang="id-ID" sz="2800" b="0" dirty="0" smtClean="0">
                <a:latin typeface="Cooper Black" pitchFamily="18" charset="0"/>
              </a:rPr>
              <a:t>sentrasi</a:t>
            </a:r>
            <a:endParaRPr lang="en-US" sz="2700" b="0" dirty="0">
              <a:solidFill>
                <a:schemeClr val="tx1"/>
              </a:solidFill>
              <a:latin typeface="Cooper Black" pitchFamily="18" charset="0"/>
            </a:endParaRPr>
          </a:p>
        </p:txBody>
      </p:sp>
      <p:sp>
        <p:nvSpPr>
          <p:cNvPr id="3" name="Subtitle 2"/>
          <p:cNvSpPr>
            <a:spLocks noGrp="1"/>
          </p:cNvSpPr>
          <p:nvPr>
            <p:ph type="subTitle" idx="1"/>
            <p:custDataLst>
              <p:tags r:id="rId3"/>
            </p:custDataLst>
          </p:nvPr>
        </p:nvSpPr>
        <p:spPr>
          <a:xfrm>
            <a:off x="2195736" y="5157192"/>
            <a:ext cx="6611200" cy="1422648"/>
          </a:xfrm>
        </p:spPr>
        <p:txBody>
          <a:bodyPr>
            <a:normAutofit/>
          </a:bodyPr>
          <a:lstStyle/>
          <a:p>
            <a:r>
              <a:rPr lang="id-ID" sz="1600" b="1" dirty="0" smtClean="0">
                <a:latin typeface="Agency FB" pitchFamily="34" charset="0"/>
              </a:rPr>
              <a:t>Asmonica Cherly RB </a:t>
            </a:r>
            <a:r>
              <a:rPr lang="en-US" sz="1600" b="1" dirty="0" smtClean="0">
                <a:latin typeface="Agency FB" pitchFamily="34" charset="0"/>
              </a:rPr>
              <a:t>(KABAG </a:t>
            </a:r>
            <a:r>
              <a:rPr lang="en-US" sz="1600" b="1" dirty="0" smtClean="0">
                <a:latin typeface="Agency FB" pitchFamily="34" charset="0"/>
              </a:rPr>
              <a:t>KEUANGAN DITJEN BINWIL)</a:t>
            </a:r>
          </a:p>
          <a:p>
            <a:r>
              <a:rPr lang="en-US" sz="1600" b="1" dirty="0" smtClean="0">
                <a:latin typeface="Agency FB" pitchFamily="34" charset="0"/>
              </a:rPr>
              <a:t>Jakarta, </a:t>
            </a:r>
            <a:r>
              <a:rPr lang="id-ID" sz="1600" b="1" dirty="0" smtClean="0">
                <a:latin typeface="Agency FB" pitchFamily="34" charset="0"/>
              </a:rPr>
              <a:t>..</a:t>
            </a:r>
            <a:r>
              <a:rPr lang="en-US" sz="1600" b="1" dirty="0" smtClean="0">
                <a:latin typeface="Agency FB" pitchFamily="34" charset="0"/>
              </a:rPr>
              <a:t> </a:t>
            </a:r>
            <a:r>
              <a:rPr lang="id-ID" sz="1600" b="1" dirty="0" smtClean="0">
                <a:latin typeface="Agency FB" pitchFamily="34" charset="0"/>
              </a:rPr>
              <a:t>April</a:t>
            </a:r>
            <a:r>
              <a:rPr lang="en-US" sz="1600" b="1" dirty="0" smtClean="0">
                <a:latin typeface="Agency FB" pitchFamily="34" charset="0"/>
              </a:rPr>
              <a:t> 201</a:t>
            </a:r>
            <a:r>
              <a:rPr lang="id-ID" sz="1600" b="1" dirty="0" smtClean="0">
                <a:latin typeface="Agency FB" pitchFamily="34" charset="0"/>
              </a:rPr>
              <a:t>9</a:t>
            </a:r>
            <a:endParaRPr lang="en-US" sz="1600" b="1" dirty="0" smtClean="0">
              <a:latin typeface="Agency FB" pitchFamily="34" charset="0"/>
            </a:endParaRPr>
          </a:p>
        </p:txBody>
      </p:sp>
    </p:spTree>
    <p:custDataLst>
      <p:tags r:id="rId1"/>
    </p:custDataLst>
    <p:extLst>
      <p:ext uri="{BB962C8B-B14F-4D97-AF65-F5344CB8AC3E}">
        <p14:creationId xmlns:p14="http://schemas.microsoft.com/office/powerpoint/2010/main" val="2240518368"/>
      </p:ext>
    </p:extLst>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noChangeArrowheads="1"/>
          </p:cNvSpPr>
          <p:nvPr>
            <p:ph idx="1"/>
          </p:nvPr>
        </p:nvSpPr>
        <p:spPr>
          <a:xfrm>
            <a:off x="504594" y="1172193"/>
            <a:ext cx="8515284" cy="2016530"/>
          </a:xfrm>
          <a:noFill/>
          <a:ln>
            <a:miter lim="800000"/>
            <a:headEnd/>
            <a:tailEnd/>
          </a:ln>
        </p:spPr>
        <p:txBody>
          <a:bodyPr anchor="ctr">
            <a:normAutofit/>
          </a:bodyPr>
          <a:lstStyle/>
          <a:p>
            <a:pPr marL="0" indent="0" algn="ctr">
              <a:lnSpc>
                <a:spcPct val="80000"/>
              </a:lnSpc>
              <a:buNone/>
              <a:defRPr/>
            </a:pPr>
            <a:r>
              <a:rPr lang="en-US" sz="2400" b="1" dirty="0" err="1">
                <a:solidFill>
                  <a:schemeClr val="tx2"/>
                </a:solidFill>
                <a:latin typeface="Arial Narrow" pitchFamily="34" charset="0"/>
              </a:rPr>
              <a:t>Pemerintah</a:t>
            </a:r>
            <a:r>
              <a:rPr lang="en-US" sz="2400" b="1" dirty="0">
                <a:solidFill>
                  <a:schemeClr val="tx2"/>
                </a:solidFill>
                <a:latin typeface="Arial Narrow" pitchFamily="34" charset="0"/>
              </a:rPr>
              <a:t> (K/L) </a:t>
            </a:r>
            <a:r>
              <a:rPr lang="en-US" sz="2400" b="1" dirty="0" err="1">
                <a:solidFill>
                  <a:schemeClr val="tx2"/>
                </a:solidFill>
                <a:latin typeface="Arial Narrow" pitchFamily="34" charset="0"/>
              </a:rPr>
              <a:t>berwenang</a:t>
            </a:r>
            <a:r>
              <a:rPr lang="en-US" sz="2400" b="1" dirty="0">
                <a:solidFill>
                  <a:schemeClr val="tx2"/>
                </a:solidFill>
                <a:latin typeface="Arial Narrow" pitchFamily="34" charset="0"/>
              </a:rPr>
              <a:t> </a:t>
            </a:r>
            <a:r>
              <a:rPr lang="en-US" sz="2400" b="1" dirty="0" err="1">
                <a:solidFill>
                  <a:schemeClr val="tx2"/>
                </a:solidFill>
                <a:latin typeface="Arial Narrow" pitchFamily="34" charset="0"/>
              </a:rPr>
              <a:t>menentukan</a:t>
            </a:r>
            <a:r>
              <a:rPr lang="en-US" sz="2400" b="1" dirty="0">
                <a:solidFill>
                  <a:schemeClr val="tx2"/>
                </a:solidFill>
                <a:latin typeface="Arial Narrow" pitchFamily="34" charset="0"/>
              </a:rPr>
              <a:t> </a:t>
            </a:r>
            <a:r>
              <a:rPr lang="en-US" sz="2400" b="1" dirty="0" err="1">
                <a:solidFill>
                  <a:schemeClr val="tx2"/>
                </a:solidFill>
                <a:latin typeface="Arial Narrow" pitchFamily="34" charset="0"/>
              </a:rPr>
              <a:t>lokasi</a:t>
            </a:r>
            <a:r>
              <a:rPr lang="en-US" sz="2400" b="1" dirty="0">
                <a:solidFill>
                  <a:schemeClr val="tx2"/>
                </a:solidFill>
                <a:latin typeface="Arial Narrow" pitchFamily="34" charset="0"/>
              </a:rPr>
              <a:t>, </a:t>
            </a:r>
            <a:r>
              <a:rPr lang="en-US" sz="2400" b="1" dirty="0" err="1">
                <a:solidFill>
                  <a:schemeClr val="tx2"/>
                </a:solidFill>
                <a:latin typeface="Arial Narrow" pitchFamily="34" charset="0"/>
              </a:rPr>
              <a:t>anggaran</a:t>
            </a:r>
            <a:r>
              <a:rPr lang="en-US" sz="2400" b="1" dirty="0">
                <a:solidFill>
                  <a:schemeClr val="tx2"/>
                </a:solidFill>
                <a:latin typeface="Arial Narrow" pitchFamily="34" charset="0"/>
              </a:rPr>
              <a:t> </a:t>
            </a:r>
            <a:r>
              <a:rPr lang="en-US" sz="2400" b="1" dirty="0" err="1">
                <a:solidFill>
                  <a:schemeClr val="tx2"/>
                </a:solidFill>
                <a:latin typeface="Arial Narrow" pitchFamily="34" charset="0"/>
              </a:rPr>
              <a:t>dan</a:t>
            </a:r>
            <a:r>
              <a:rPr lang="en-US" sz="2400" b="1" dirty="0">
                <a:solidFill>
                  <a:schemeClr val="tx2"/>
                </a:solidFill>
                <a:latin typeface="Arial Narrow" pitchFamily="34" charset="0"/>
              </a:rPr>
              <a:t> </a:t>
            </a:r>
            <a:r>
              <a:rPr lang="en-US" sz="2400" b="1" dirty="0" err="1">
                <a:solidFill>
                  <a:schemeClr val="tx2"/>
                </a:solidFill>
                <a:latin typeface="Arial Narrow" pitchFamily="34" charset="0"/>
              </a:rPr>
              <a:t>kegiatan</a:t>
            </a:r>
            <a:r>
              <a:rPr lang="id-ID" sz="2400" b="1" dirty="0">
                <a:solidFill>
                  <a:schemeClr val="tx2"/>
                </a:solidFill>
                <a:latin typeface="Arial Narrow" pitchFamily="34" charset="0"/>
              </a:rPr>
              <a:t> yang</a:t>
            </a:r>
            <a:r>
              <a:rPr lang="en-US" sz="2400" b="1" dirty="0">
                <a:solidFill>
                  <a:schemeClr val="tx2"/>
                </a:solidFill>
                <a:latin typeface="Arial Narrow" pitchFamily="34" charset="0"/>
              </a:rPr>
              <a:t> </a:t>
            </a:r>
            <a:r>
              <a:rPr lang="en-US" sz="2400" b="1" dirty="0" err="1">
                <a:solidFill>
                  <a:schemeClr val="tx2"/>
                </a:solidFill>
                <a:latin typeface="Arial Narrow" pitchFamily="34" charset="0"/>
              </a:rPr>
              <a:t>akan</a:t>
            </a:r>
            <a:r>
              <a:rPr lang="en-US" sz="2400" b="1" dirty="0">
                <a:solidFill>
                  <a:schemeClr val="tx2"/>
                </a:solidFill>
                <a:latin typeface="Arial Narrow" pitchFamily="34" charset="0"/>
              </a:rPr>
              <a:t> </a:t>
            </a:r>
            <a:r>
              <a:rPr lang="en-US" sz="2400" b="1" dirty="0" err="1">
                <a:solidFill>
                  <a:schemeClr val="tx2"/>
                </a:solidFill>
                <a:latin typeface="Arial Narrow" pitchFamily="34" charset="0"/>
              </a:rPr>
              <a:t>didekonsentrasikan</a:t>
            </a:r>
            <a:r>
              <a:rPr lang="en-US" sz="2400" b="1" dirty="0">
                <a:solidFill>
                  <a:schemeClr val="tx2"/>
                </a:solidFill>
                <a:latin typeface="Arial Narrow" pitchFamily="34" charset="0"/>
              </a:rPr>
              <a:t> </a:t>
            </a:r>
            <a:r>
              <a:rPr lang="en-US" sz="2400" b="1" dirty="0" err="1">
                <a:solidFill>
                  <a:schemeClr val="tx2"/>
                </a:solidFill>
                <a:latin typeface="Arial Narrow" pitchFamily="34" charset="0"/>
              </a:rPr>
              <a:t>dan</a:t>
            </a:r>
            <a:r>
              <a:rPr lang="en-US" sz="2400" b="1" dirty="0">
                <a:solidFill>
                  <a:schemeClr val="tx2"/>
                </a:solidFill>
                <a:latin typeface="Arial Narrow" pitchFamily="34" charset="0"/>
              </a:rPr>
              <a:t> </a:t>
            </a:r>
            <a:r>
              <a:rPr lang="en-US" sz="2400" b="1" dirty="0" err="1">
                <a:solidFill>
                  <a:schemeClr val="tx2"/>
                </a:solidFill>
                <a:latin typeface="Arial Narrow" pitchFamily="34" charset="0"/>
              </a:rPr>
              <a:t>ditugaskan</a:t>
            </a:r>
            <a:r>
              <a:rPr lang="en-US" sz="2400" b="1" dirty="0">
                <a:solidFill>
                  <a:schemeClr val="tx2"/>
                </a:solidFill>
                <a:latin typeface="Arial Narrow" pitchFamily="34" charset="0"/>
              </a:rPr>
              <a:t> </a:t>
            </a:r>
            <a:r>
              <a:rPr lang="en-US" sz="2400" b="1" dirty="0" err="1">
                <a:solidFill>
                  <a:schemeClr val="tx2"/>
                </a:solidFill>
                <a:latin typeface="Arial Narrow" pitchFamily="34" charset="0"/>
              </a:rPr>
              <a:t>dengan</a:t>
            </a:r>
            <a:r>
              <a:rPr lang="en-US" sz="2400" b="1" dirty="0">
                <a:solidFill>
                  <a:schemeClr val="tx2"/>
                </a:solidFill>
                <a:latin typeface="Arial Narrow" pitchFamily="34" charset="0"/>
              </a:rPr>
              <a:t> </a:t>
            </a:r>
            <a:r>
              <a:rPr lang="en-US" sz="2400" b="1" dirty="0" err="1">
                <a:solidFill>
                  <a:schemeClr val="tx2"/>
                </a:solidFill>
                <a:latin typeface="Arial Narrow" pitchFamily="34" charset="0"/>
              </a:rPr>
              <a:t>memperhatikan</a:t>
            </a:r>
            <a:r>
              <a:rPr lang="en-US" sz="2400" b="1" dirty="0">
                <a:solidFill>
                  <a:schemeClr val="tx2"/>
                </a:solidFill>
                <a:latin typeface="Arial Narrow" pitchFamily="34" charset="0"/>
              </a:rPr>
              <a:t> </a:t>
            </a:r>
            <a:r>
              <a:rPr lang="en-US" sz="2400" b="1" i="1" dirty="0" err="1">
                <a:solidFill>
                  <a:srgbClr val="FF0000"/>
                </a:solidFill>
                <a:latin typeface="Arial Narrow" pitchFamily="34" charset="0"/>
                <a:cs typeface="Arial" charset="0"/>
              </a:rPr>
              <a:t>kemampuan</a:t>
            </a:r>
            <a:r>
              <a:rPr lang="en-US" sz="2400" b="1" i="1" dirty="0">
                <a:solidFill>
                  <a:srgbClr val="FF0000"/>
                </a:solidFill>
                <a:latin typeface="Arial Narrow" pitchFamily="34" charset="0"/>
                <a:cs typeface="Arial" charset="0"/>
              </a:rPr>
              <a:t> </a:t>
            </a:r>
            <a:r>
              <a:rPr lang="en-US" sz="2400" b="1" i="1" dirty="0" err="1">
                <a:solidFill>
                  <a:srgbClr val="FF0000"/>
                </a:solidFill>
                <a:latin typeface="Arial Narrow" pitchFamily="34" charset="0"/>
                <a:cs typeface="Arial" charset="0"/>
              </a:rPr>
              <a:t>keuangan</a:t>
            </a:r>
            <a:r>
              <a:rPr lang="en-US" sz="2400" b="1" i="1" dirty="0">
                <a:solidFill>
                  <a:srgbClr val="FF0000"/>
                </a:solidFill>
                <a:latin typeface="Arial Narrow" pitchFamily="34" charset="0"/>
                <a:cs typeface="Arial" charset="0"/>
              </a:rPr>
              <a:t> </a:t>
            </a:r>
            <a:r>
              <a:rPr lang="en-US" sz="2400" b="1" i="1" dirty="0" err="1">
                <a:solidFill>
                  <a:srgbClr val="FF0000"/>
                </a:solidFill>
                <a:latin typeface="Arial Narrow" pitchFamily="34" charset="0"/>
                <a:cs typeface="Arial" charset="0"/>
              </a:rPr>
              <a:t>negara</a:t>
            </a:r>
            <a:r>
              <a:rPr lang="en-US" sz="2400" b="1" dirty="0">
                <a:solidFill>
                  <a:srgbClr val="FF0000"/>
                </a:solidFill>
                <a:latin typeface="Arial Narrow" pitchFamily="34" charset="0"/>
                <a:cs typeface="Arial" charset="0"/>
              </a:rPr>
              <a:t>,</a:t>
            </a:r>
            <a:r>
              <a:rPr lang="en-US" sz="2400" b="1" i="1" dirty="0">
                <a:solidFill>
                  <a:srgbClr val="FF0000"/>
                </a:solidFill>
                <a:latin typeface="Arial Narrow" pitchFamily="34" charset="0"/>
                <a:cs typeface="Arial" charset="0"/>
              </a:rPr>
              <a:t> </a:t>
            </a:r>
            <a:r>
              <a:rPr lang="en-US" sz="2400" b="1" i="1" dirty="0" err="1">
                <a:solidFill>
                  <a:srgbClr val="FF0000"/>
                </a:solidFill>
                <a:latin typeface="Arial Narrow" pitchFamily="34" charset="0"/>
                <a:cs typeface="Arial" charset="0"/>
              </a:rPr>
              <a:t>keseimbangan</a:t>
            </a:r>
            <a:r>
              <a:rPr lang="en-US" sz="2400" b="1" i="1" dirty="0">
                <a:solidFill>
                  <a:srgbClr val="FF0000"/>
                </a:solidFill>
                <a:latin typeface="Arial Narrow" pitchFamily="34" charset="0"/>
                <a:cs typeface="Arial" charset="0"/>
              </a:rPr>
              <a:t> </a:t>
            </a:r>
            <a:r>
              <a:rPr lang="en-US" sz="2400" b="1" i="1" dirty="0" err="1">
                <a:solidFill>
                  <a:srgbClr val="FF0000"/>
                </a:solidFill>
                <a:latin typeface="Arial Narrow" pitchFamily="34" charset="0"/>
                <a:cs typeface="Arial" charset="0"/>
              </a:rPr>
              <a:t>pendanaan</a:t>
            </a:r>
            <a:r>
              <a:rPr lang="en-US" sz="2400" b="1" i="1" dirty="0">
                <a:solidFill>
                  <a:srgbClr val="FF0000"/>
                </a:solidFill>
                <a:latin typeface="Arial Narrow" pitchFamily="34" charset="0"/>
                <a:cs typeface="Arial" charset="0"/>
              </a:rPr>
              <a:t> di </a:t>
            </a:r>
            <a:r>
              <a:rPr lang="en-US" sz="2400" b="1" i="1" dirty="0" err="1">
                <a:solidFill>
                  <a:srgbClr val="FF0000"/>
                </a:solidFill>
                <a:latin typeface="Arial Narrow" pitchFamily="34" charset="0"/>
                <a:cs typeface="Arial" charset="0"/>
              </a:rPr>
              <a:t>daerah</a:t>
            </a:r>
            <a:r>
              <a:rPr lang="en-US" sz="2400" b="1" i="1" dirty="0">
                <a:solidFill>
                  <a:srgbClr val="FF0000"/>
                </a:solidFill>
                <a:latin typeface="Arial Narrow" pitchFamily="34" charset="0"/>
                <a:cs typeface="Arial" charset="0"/>
              </a:rPr>
              <a:t>, </a:t>
            </a:r>
            <a:r>
              <a:rPr lang="en-US" sz="2400" b="1" dirty="0" err="1">
                <a:solidFill>
                  <a:srgbClr val="FF0000"/>
                </a:solidFill>
                <a:latin typeface="Arial Narrow" pitchFamily="34" charset="0"/>
                <a:cs typeface="Arial" charset="0"/>
              </a:rPr>
              <a:t>dan</a:t>
            </a:r>
            <a:r>
              <a:rPr lang="en-US" sz="2400" b="1" i="1" dirty="0">
                <a:solidFill>
                  <a:srgbClr val="FF0000"/>
                </a:solidFill>
                <a:latin typeface="Arial Narrow" pitchFamily="34" charset="0"/>
                <a:cs typeface="Arial" charset="0"/>
              </a:rPr>
              <a:t> </a:t>
            </a:r>
            <a:r>
              <a:rPr lang="en-US" sz="2400" b="1" i="1" dirty="0" err="1">
                <a:solidFill>
                  <a:srgbClr val="FF0000"/>
                </a:solidFill>
                <a:latin typeface="Arial Narrow" pitchFamily="34" charset="0"/>
                <a:cs typeface="Arial" charset="0"/>
              </a:rPr>
              <a:t>kebutuhan</a:t>
            </a:r>
            <a:r>
              <a:rPr lang="en-US" sz="2400" b="1" i="1" dirty="0">
                <a:solidFill>
                  <a:srgbClr val="FF0000"/>
                </a:solidFill>
                <a:latin typeface="Arial Narrow" pitchFamily="34" charset="0"/>
                <a:cs typeface="Arial" charset="0"/>
              </a:rPr>
              <a:t> </a:t>
            </a:r>
            <a:r>
              <a:rPr lang="en-US" sz="2400" b="1" i="1" dirty="0" err="1">
                <a:solidFill>
                  <a:srgbClr val="FF0000"/>
                </a:solidFill>
                <a:latin typeface="Arial Narrow" pitchFamily="34" charset="0"/>
                <a:cs typeface="Arial" charset="0"/>
              </a:rPr>
              <a:t>pembangunan</a:t>
            </a:r>
            <a:r>
              <a:rPr lang="en-US" sz="2400" b="1" i="1" dirty="0">
                <a:solidFill>
                  <a:srgbClr val="FF0000"/>
                </a:solidFill>
                <a:latin typeface="Arial Narrow" pitchFamily="34" charset="0"/>
                <a:cs typeface="Arial" charset="0"/>
              </a:rPr>
              <a:t> </a:t>
            </a:r>
            <a:r>
              <a:rPr lang="en-US" sz="2400" b="1" i="1" dirty="0" err="1">
                <a:solidFill>
                  <a:srgbClr val="FF0000"/>
                </a:solidFill>
                <a:latin typeface="Arial Narrow" pitchFamily="34" charset="0"/>
                <a:cs typeface="Arial" charset="0"/>
              </a:rPr>
              <a:t>daerah</a:t>
            </a:r>
            <a:r>
              <a:rPr lang="en-US" sz="2400" b="1" dirty="0">
                <a:solidFill>
                  <a:srgbClr val="FF0000"/>
                </a:solidFill>
                <a:latin typeface="Arial Narrow" pitchFamily="34" charset="0"/>
                <a:cs typeface="Arial" charset="0"/>
              </a:rPr>
              <a:t>.”</a:t>
            </a:r>
          </a:p>
          <a:p>
            <a:pPr marL="0" indent="0" algn="ctr">
              <a:lnSpc>
                <a:spcPct val="80000"/>
              </a:lnSpc>
              <a:buNone/>
              <a:defRPr/>
            </a:pPr>
            <a:endParaRPr lang="id-ID" sz="1100" b="1" dirty="0">
              <a:solidFill>
                <a:srgbClr val="0000FF"/>
              </a:solidFill>
              <a:latin typeface="Arial Narrow" pitchFamily="34" charset="0"/>
              <a:cs typeface="Arial" charset="0"/>
            </a:endParaRPr>
          </a:p>
          <a:p>
            <a:pPr marL="0" indent="0" algn="ctr">
              <a:lnSpc>
                <a:spcPct val="80000"/>
              </a:lnSpc>
              <a:buNone/>
              <a:defRPr/>
            </a:pPr>
            <a:r>
              <a:rPr lang="id-ID" sz="1800" b="1" dirty="0">
                <a:latin typeface="Arial Narrow" pitchFamily="34" charset="0"/>
                <a:ea typeface="Adobe Gothic Std B" pitchFamily="34" charset="-128"/>
                <a:cs typeface="Arial" charset="0"/>
              </a:rPr>
              <a:t>( </a:t>
            </a:r>
            <a:r>
              <a:rPr lang="en-US" sz="1800" b="1" dirty="0">
                <a:latin typeface="Arial Narrow" pitchFamily="34" charset="0"/>
                <a:ea typeface="Adobe Gothic Std B" pitchFamily="34" charset="-128"/>
                <a:cs typeface="Arial" charset="0"/>
              </a:rPr>
              <a:t>PP 7/2008 </a:t>
            </a:r>
            <a:r>
              <a:rPr lang="en-US" sz="1800" b="1" dirty="0" err="1">
                <a:latin typeface="Arial Narrow" pitchFamily="34" charset="0"/>
                <a:ea typeface="Adobe Gothic Std B" pitchFamily="34" charset="-128"/>
                <a:cs typeface="Arial" charset="0"/>
              </a:rPr>
              <a:t>Pasal</a:t>
            </a:r>
            <a:r>
              <a:rPr lang="en-US" sz="1800" b="1" dirty="0">
                <a:latin typeface="Arial Narrow" pitchFamily="34" charset="0"/>
                <a:ea typeface="Adobe Gothic Std B" pitchFamily="34" charset="-128"/>
                <a:cs typeface="Arial" charset="0"/>
              </a:rPr>
              <a:t> 21</a:t>
            </a:r>
            <a:r>
              <a:rPr lang="en-US" sz="1800" b="1" dirty="0">
                <a:latin typeface="Arial Narrow" pitchFamily="34" charset="0"/>
                <a:ea typeface="Adobe Gothic Std B" pitchFamily="34" charset="-128"/>
              </a:rPr>
              <a:t> </a:t>
            </a:r>
            <a:r>
              <a:rPr lang="en-US" sz="1800" b="1" dirty="0" err="1">
                <a:latin typeface="Arial Narrow" pitchFamily="34" charset="0"/>
                <a:ea typeface="Adobe Gothic Std B" pitchFamily="34" charset="-128"/>
              </a:rPr>
              <a:t>dan</a:t>
            </a:r>
            <a:r>
              <a:rPr lang="en-US" sz="1800" b="1" dirty="0">
                <a:latin typeface="Arial Narrow" pitchFamily="34" charset="0"/>
                <a:ea typeface="Adobe Gothic Std B" pitchFamily="34" charset="-128"/>
              </a:rPr>
              <a:t> </a:t>
            </a:r>
            <a:r>
              <a:rPr lang="en-US" sz="1800" b="1" dirty="0" err="1">
                <a:latin typeface="Arial Narrow" pitchFamily="34" charset="0"/>
                <a:ea typeface="Adobe Gothic Std B" pitchFamily="34" charset="-128"/>
              </a:rPr>
              <a:t>Pasal</a:t>
            </a:r>
            <a:r>
              <a:rPr lang="en-US" sz="1800" b="1" dirty="0">
                <a:latin typeface="Arial Narrow" pitchFamily="34" charset="0"/>
                <a:ea typeface="Adobe Gothic Std B" pitchFamily="34" charset="-128"/>
              </a:rPr>
              <a:t> 50 </a:t>
            </a:r>
            <a:r>
              <a:rPr lang="id-ID" sz="1800" b="1" dirty="0">
                <a:latin typeface="Arial Narrow" pitchFamily="34" charset="0"/>
                <a:ea typeface="Adobe Gothic Std B" pitchFamily="34" charset="-128"/>
              </a:rPr>
              <a:t>)</a:t>
            </a:r>
            <a:endParaRPr lang="en-US" sz="2000" b="1" dirty="0">
              <a:latin typeface="Arial Narrow" pitchFamily="34" charset="0"/>
              <a:ea typeface="Adobe Gothic Std B" pitchFamily="34" charset="-128"/>
              <a:cs typeface="Arial" charset="0"/>
            </a:endParaRPr>
          </a:p>
        </p:txBody>
      </p:sp>
      <p:sp>
        <p:nvSpPr>
          <p:cNvPr id="5" name="Slide Number Placeholder 8"/>
          <p:cNvSpPr>
            <a:spLocks noGrp="1"/>
          </p:cNvSpPr>
          <p:nvPr>
            <p:ph type="sldNum" sz="quarter" idx="12"/>
          </p:nvPr>
        </p:nvSpPr>
        <p:spPr>
          <a:xfrm>
            <a:off x="8786909" y="6477749"/>
            <a:ext cx="458469" cy="380251"/>
          </a:xfrm>
        </p:spPr>
        <p:txBody>
          <a:bodyPr>
            <a:normAutofit/>
          </a:bodyPr>
          <a:lstStyle/>
          <a:p>
            <a:pPr>
              <a:defRPr/>
            </a:pPr>
            <a:fld id="{4E4A40FA-DDC1-4BCB-8C1F-DA732693E815}" type="slidenum">
              <a:rPr lang="en-US" smtClean="0">
                <a:solidFill>
                  <a:prstClr val="black"/>
                </a:solidFill>
              </a:rPr>
              <a:pPr>
                <a:defRPr/>
              </a:pPr>
              <a:t>2</a:t>
            </a:fld>
            <a:endParaRPr lang="en-US" dirty="0">
              <a:solidFill>
                <a:prstClr val="black"/>
              </a:solidFill>
            </a:endParaRPr>
          </a:p>
        </p:txBody>
      </p:sp>
      <p:sp>
        <p:nvSpPr>
          <p:cNvPr id="8" name="Text Box 9"/>
          <p:cNvSpPr txBox="1">
            <a:spLocks noChangeArrowheads="1"/>
          </p:cNvSpPr>
          <p:nvPr/>
        </p:nvSpPr>
        <p:spPr bwMode="auto">
          <a:xfrm>
            <a:off x="755576" y="3369867"/>
            <a:ext cx="8064896" cy="3046988"/>
          </a:xfrm>
          <a:prstGeom prst="rect">
            <a:avLst/>
          </a:prstGeom>
          <a:noFill/>
          <a:ln w="19050"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lIns="91439" tIns="45720" rIns="91439" bIns="45720">
            <a:spAutoFit/>
          </a:bodyPr>
          <a:lstStyle>
            <a:lvl1pPr marL="266700" indent="-266700"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algn="ctr" eaLnBrk="0" fontAlgn="base" hangingPunct="0">
              <a:spcBef>
                <a:spcPct val="0"/>
              </a:spcBef>
              <a:spcAft>
                <a:spcPct val="0"/>
              </a:spcAft>
              <a:defRPr>
                <a:solidFill>
                  <a:schemeClr val="tx1"/>
                </a:solidFill>
                <a:latin typeface="Arial" charset="0"/>
                <a:cs typeface="Arial" charset="0"/>
              </a:defRPr>
            </a:lvl6pPr>
            <a:lvl7pPr marL="2971800" indent="-228600" algn="ctr" eaLnBrk="0" fontAlgn="base" hangingPunct="0">
              <a:spcBef>
                <a:spcPct val="0"/>
              </a:spcBef>
              <a:spcAft>
                <a:spcPct val="0"/>
              </a:spcAft>
              <a:defRPr>
                <a:solidFill>
                  <a:schemeClr val="tx1"/>
                </a:solidFill>
                <a:latin typeface="Arial" charset="0"/>
                <a:cs typeface="Arial" charset="0"/>
              </a:defRPr>
            </a:lvl7pPr>
            <a:lvl8pPr marL="3429000" indent="-228600" algn="ctr" eaLnBrk="0" fontAlgn="base" hangingPunct="0">
              <a:spcBef>
                <a:spcPct val="0"/>
              </a:spcBef>
              <a:spcAft>
                <a:spcPct val="0"/>
              </a:spcAft>
              <a:defRPr>
                <a:solidFill>
                  <a:schemeClr val="tx1"/>
                </a:solidFill>
                <a:latin typeface="Arial" charset="0"/>
                <a:cs typeface="Arial" charset="0"/>
              </a:defRPr>
            </a:lvl8pPr>
            <a:lvl9pPr marL="3886200" indent="-228600" algn="ctr" eaLnBrk="0" fontAlgn="base" hangingPunct="0">
              <a:spcBef>
                <a:spcPct val="0"/>
              </a:spcBef>
              <a:spcAft>
                <a:spcPct val="0"/>
              </a:spcAft>
              <a:defRPr>
                <a:solidFill>
                  <a:schemeClr val="tx1"/>
                </a:solidFill>
                <a:latin typeface="Arial" charset="0"/>
                <a:cs typeface="Arial" charset="0"/>
              </a:defRPr>
            </a:lvl9pPr>
          </a:lstStyle>
          <a:p>
            <a:pPr eaLnBrk="1" hangingPunct="1">
              <a:spcAft>
                <a:spcPct val="20000"/>
              </a:spcAft>
              <a:buSzPct val="150000"/>
              <a:defRPr/>
            </a:pPr>
            <a:r>
              <a:rPr lang="sv-SE" sz="2000" b="1" dirty="0">
                <a:solidFill>
                  <a:schemeClr val="tx1">
                    <a:lumMod val="95000"/>
                    <a:lumOff val="5000"/>
                  </a:schemeClr>
                </a:solidFill>
                <a:effectLst>
                  <a:outerShdw blurRad="38100" dist="38100" dir="2700000" algn="tl">
                    <a:srgbClr val="000000">
                      <a:alpha val="43137"/>
                    </a:srgbClr>
                  </a:outerShdw>
                </a:effectLst>
                <a:latin typeface="Arial Narrow" pitchFamily="34" charset="0"/>
              </a:rPr>
              <a:t>Penjelasan </a:t>
            </a:r>
            <a:r>
              <a:rPr lang="en-US" sz="2000" b="1" dirty="0">
                <a:solidFill>
                  <a:schemeClr val="tx1">
                    <a:lumMod val="95000"/>
                    <a:lumOff val="5000"/>
                  </a:schemeClr>
                </a:solidFill>
                <a:effectLst>
                  <a:outerShdw blurRad="38100" dist="38100" dir="2700000" algn="tl">
                    <a:srgbClr val="000000">
                      <a:alpha val="43137"/>
                    </a:srgbClr>
                  </a:outerShdw>
                </a:effectLst>
                <a:latin typeface="Arial Narrow" pitchFamily="34" charset="0"/>
              </a:rPr>
              <a:t>PP 7/2008 </a:t>
            </a:r>
            <a:r>
              <a:rPr lang="en-US" sz="2000" b="1" dirty="0" err="1">
                <a:solidFill>
                  <a:schemeClr val="tx1">
                    <a:lumMod val="95000"/>
                    <a:lumOff val="5000"/>
                  </a:schemeClr>
                </a:solidFill>
                <a:effectLst>
                  <a:outerShdw blurRad="38100" dist="38100" dir="2700000" algn="tl">
                    <a:srgbClr val="000000">
                      <a:alpha val="43137"/>
                    </a:srgbClr>
                  </a:outerShdw>
                </a:effectLst>
                <a:latin typeface="Arial Narrow" pitchFamily="34" charset="0"/>
              </a:rPr>
              <a:t>Pasal</a:t>
            </a:r>
            <a:r>
              <a:rPr lang="en-US" sz="2000" b="1" dirty="0">
                <a:solidFill>
                  <a:schemeClr val="tx1">
                    <a:lumMod val="95000"/>
                    <a:lumOff val="5000"/>
                  </a:schemeClr>
                </a:solidFill>
                <a:effectLst>
                  <a:outerShdw blurRad="38100" dist="38100" dir="2700000" algn="tl">
                    <a:srgbClr val="000000">
                      <a:alpha val="43137"/>
                    </a:srgbClr>
                  </a:outerShdw>
                </a:effectLst>
                <a:latin typeface="Arial Narrow" pitchFamily="34" charset="0"/>
              </a:rPr>
              <a:t> 21 </a:t>
            </a:r>
            <a:r>
              <a:rPr lang="en-US" sz="2000" b="1" dirty="0" err="1">
                <a:solidFill>
                  <a:schemeClr val="tx1">
                    <a:lumMod val="95000"/>
                    <a:lumOff val="5000"/>
                  </a:schemeClr>
                </a:solidFill>
                <a:effectLst>
                  <a:outerShdw blurRad="38100" dist="38100" dir="2700000" algn="tl">
                    <a:srgbClr val="000000">
                      <a:alpha val="43137"/>
                    </a:srgbClr>
                  </a:outerShdw>
                </a:effectLst>
                <a:latin typeface="Arial Narrow" pitchFamily="34" charset="0"/>
              </a:rPr>
              <a:t>dan</a:t>
            </a:r>
            <a:r>
              <a:rPr lang="en-US" sz="2000" b="1" dirty="0">
                <a:solidFill>
                  <a:schemeClr val="tx1">
                    <a:lumMod val="95000"/>
                    <a:lumOff val="5000"/>
                  </a:schemeClr>
                </a:solidFill>
                <a:effectLst>
                  <a:outerShdw blurRad="38100" dist="38100" dir="2700000" algn="tl">
                    <a:srgbClr val="000000">
                      <a:alpha val="43137"/>
                    </a:srgbClr>
                  </a:outerShdw>
                </a:effectLst>
                <a:latin typeface="Arial Narrow" pitchFamily="34" charset="0"/>
              </a:rPr>
              <a:t> </a:t>
            </a:r>
            <a:r>
              <a:rPr lang="en-US" sz="2000" b="1" dirty="0" err="1">
                <a:solidFill>
                  <a:schemeClr val="tx1">
                    <a:lumMod val="95000"/>
                    <a:lumOff val="5000"/>
                  </a:schemeClr>
                </a:solidFill>
                <a:effectLst>
                  <a:outerShdw blurRad="38100" dist="38100" dir="2700000" algn="tl">
                    <a:srgbClr val="000000">
                      <a:alpha val="43137"/>
                    </a:srgbClr>
                  </a:outerShdw>
                </a:effectLst>
                <a:latin typeface="Arial Narrow" pitchFamily="34" charset="0"/>
              </a:rPr>
              <a:t>Pasal</a:t>
            </a:r>
            <a:r>
              <a:rPr lang="en-US" sz="2000" b="1" dirty="0">
                <a:solidFill>
                  <a:schemeClr val="tx1">
                    <a:lumMod val="95000"/>
                    <a:lumOff val="5000"/>
                  </a:schemeClr>
                </a:solidFill>
                <a:effectLst>
                  <a:outerShdw blurRad="38100" dist="38100" dir="2700000" algn="tl">
                    <a:srgbClr val="000000">
                      <a:alpha val="43137"/>
                    </a:srgbClr>
                  </a:outerShdw>
                </a:effectLst>
                <a:latin typeface="Arial Narrow" pitchFamily="34" charset="0"/>
              </a:rPr>
              <a:t> 50</a:t>
            </a:r>
            <a:endParaRPr lang="sv-SE" sz="2000" b="1" dirty="0">
              <a:solidFill>
                <a:schemeClr val="tx1">
                  <a:lumMod val="95000"/>
                  <a:lumOff val="5000"/>
                </a:schemeClr>
              </a:solidFill>
              <a:effectLst>
                <a:outerShdw blurRad="38100" dist="38100" dir="2700000" algn="tl">
                  <a:srgbClr val="000000">
                    <a:alpha val="43137"/>
                  </a:srgbClr>
                </a:outerShdw>
              </a:effectLst>
              <a:latin typeface="Arial Narrow" pitchFamily="34" charset="0"/>
            </a:endParaRPr>
          </a:p>
          <a:p>
            <a:pPr eaLnBrk="1" hangingPunct="1">
              <a:spcAft>
                <a:spcPct val="20000"/>
              </a:spcAft>
              <a:buSzPct val="150000"/>
              <a:buFontTx/>
              <a:buChar char="•"/>
              <a:defRPr/>
            </a:pPr>
            <a:r>
              <a:rPr lang="sv-SE" sz="2000" b="1" dirty="0">
                <a:solidFill>
                  <a:srgbClr val="FF0000"/>
                </a:solidFill>
                <a:effectLst>
                  <a:outerShdw blurRad="38100" dist="38100" dir="2700000" algn="tl">
                    <a:srgbClr val="000000">
                      <a:alpha val="43137"/>
                    </a:srgbClr>
                  </a:outerShdw>
                </a:effectLst>
                <a:latin typeface="Arial Narrow" pitchFamily="34" charset="0"/>
              </a:rPr>
              <a:t>Kemampuan keuangan negara </a:t>
            </a:r>
            <a:r>
              <a:rPr lang="sv-SE" sz="2000" b="1" dirty="0">
                <a:latin typeface="Arial Narrow" pitchFamily="34" charset="0"/>
                <a:sym typeface="Wingdings" pitchFamily="2" charset="2"/>
              </a:rPr>
              <a:t> </a:t>
            </a:r>
            <a:r>
              <a:rPr lang="sv-SE" sz="2000" dirty="0">
                <a:latin typeface="Arial Narrow" pitchFamily="34" charset="0"/>
              </a:rPr>
              <a:t>pengalokasian disesuaikan dengan kemampuan APBN dalam mendanai urusan pemerintah pusat melalui bagian anggaran K/L</a:t>
            </a:r>
            <a:r>
              <a:rPr lang="en-US" sz="2000" dirty="0">
                <a:latin typeface="Arial Narrow" pitchFamily="34" charset="0"/>
              </a:rPr>
              <a:t> </a:t>
            </a:r>
            <a:endParaRPr lang="sv-SE" sz="2000" dirty="0">
              <a:latin typeface="Arial Narrow" pitchFamily="34" charset="0"/>
            </a:endParaRPr>
          </a:p>
          <a:p>
            <a:pPr eaLnBrk="1" hangingPunct="1">
              <a:spcAft>
                <a:spcPct val="20000"/>
              </a:spcAft>
              <a:buSzPct val="150000"/>
              <a:buFontTx/>
              <a:buChar char="•"/>
              <a:defRPr/>
            </a:pPr>
            <a:r>
              <a:rPr lang="sv-SE" sz="2000" b="1" dirty="0">
                <a:solidFill>
                  <a:srgbClr val="FF0000"/>
                </a:solidFill>
                <a:effectLst>
                  <a:outerShdw blurRad="38100" dist="38100" dir="2700000" algn="tl">
                    <a:srgbClr val="000000">
                      <a:alpha val="43137"/>
                    </a:srgbClr>
                  </a:outerShdw>
                </a:effectLst>
                <a:latin typeface="Arial Narrow" pitchFamily="34" charset="0"/>
              </a:rPr>
              <a:t>Keseimbangan pendanaan di daerah </a:t>
            </a:r>
            <a:r>
              <a:rPr lang="sv-SE" sz="2000" b="1" dirty="0">
                <a:latin typeface="Arial Narrow" pitchFamily="34" charset="0"/>
                <a:sym typeface="Wingdings" pitchFamily="2" charset="2"/>
              </a:rPr>
              <a:t> </a:t>
            </a:r>
            <a:r>
              <a:rPr lang="sv-SE" sz="2000" dirty="0">
                <a:latin typeface="Arial Narrow" pitchFamily="34" charset="0"/>
              </a:rPr>
              <a:t>pengalokasian mempertimbangkan kemampuan fiskal daerah  yang terdiri dari besarnya transfer ke daerah dan kemampuan keuangan daerah</a:t>
            </a:r>
            <a:r>
              <a:rPr lang="en-US" sz="2000" dirty="0">
                <a:latin typeface="Arial Narrow" pitchFamily="34" charset="0"/>
              </a:rPr>
              <a:t> </a:t>
            </a:r>
          </a:p>
          <a:p>
            <a:pPr eaLnBrk="1" hangingPunct="1">
              <a:spcAft>
                <a:spcPct val="20000"/>
              </a:spcAft>
              <a:buSzPct val="150000"/>
              <a:buFontTx/>
              <a:buChar char="•"/>
              <a:defRPr/>
            </a:pPr>
            <a:r>
              <a:rPr lang="sv-SE" sz="2000" b="1" dirty="0">
                <a:solidFill>
                  <a:srgbClr val="FF0000"/>
                </a:solidFill>
                <a:effectLst>
                  <a:outerShdw blurRad="38100" dist="38100" dir="2700000" algn="tl">
                    <a:srgbClr val="000000">
                      <a:alpha val="43137"/>
                    </a:srgbClr>
                  </a:outerShdw>
                </a:effectLst>
                <a:latin typeface="Arial Narrow" pitchFamily="34" charset="0"/>
              </a:rPr>
              <a:t>Kebutuhan pembangunan daerah </a:t>
            </a:r>
            <a:r>
              <a:rPr lang="sv-SE" sz="2000" b="1" dirty="0">
                <a:latin typeface="Arial Narrow" pitchFamily="34" charset="0"/>
                <a:sym typeface="Wingdings" pitchFamily="2" charset="2"/>
              </a:rPr>
              <a:t> </a:t>
            </a:r>
            <a:r>
              <a:rPr lang="sv-SE" sz="2000" dirty="0">
                <a:latin typeface="Arial Narrow" pitchFamily="34" charset="0"/>
              </a:rPr>
              <a:t>pengalokasian disesuaikan dengan prioritas pembangunan nasional dan prioritas pembangunan daerah</a:t>
            </a:r>
            <a:r>
              <a:rPr lang="en-US" sz="2000" dirty="0">
                <a:latin typeface="Arial Narrow" pitchFamily="34" charset="0"/>
              </a:rPr>
              <a:t> </a:t>
            </a:r>
            <a:endParaRPr lang="sv-SE" sz="2000" dirty="0">
              <a:latin typeface="Arial Narrow" pitchFamily="34" charset="0"/>
            </a:endParaRPr>
          </a:p>
        </p:txBody>
      </p:sp>
      <p:sp>
        <p:nvSpPr>
          <p:cNvPr id="14" name="TextBox 13"/>
          <p:cNvSpPr txBox="1"/>
          <p:nvPr/>
        </p:nvSpPr>
        <p:spPr>
          <a:xfrm>
            <a:off x="611560" y="346426"/>
            <a:ext cx="8408318" cy="850326"/>
          </a:xfrm>
          <a:prstGeom prst="rect">
            <a:avLst/>
          </a:prstGeom>
          <a:noFill/>
          <a:ln>
            <a:noFill/>
          </a:ln>
        </p:spPr>
        <p:style>
          <a:lnRef idx="2">
            <a:schemeClr val="accent2">
              <a:shade val="50000"/>
            </a:schemeClr>
          </a:lnRef>
          <a:fillRef idx="1">
            <a:schemeClr val="accent2"/>
          </a:fillRef>
          <a:effectRef idx="0">
            <a:schemeClr val="accent2"/>
          </a:effectRef>
          <a:fontRef idx="minor">
            <a:schemeClr val="lt1"/>
          </a:fontRef>
        </p:style>
        <p:txBody>
          <a:bodyPr lIns="91439" tIns="45720" rIns="91439" bIns="45720" anchor="ctr"/>
          <a:lstStyle>
            <a:defPPr>
              <a:defRPr lang="en-US"/>
            </a:defPPr>
            <a:lvl1pPr fontAlgn="auto">
              <a:spcBef>
                <a:spcPts val="0"/>
              </a:spcBef>
              <a:spcAft>
                <a:spcPts val="0"/>
              </a:spcAft>
              <a:defRPr sz="3200" b="1">
                <a:solidFill>
                  <a:schemeClr val="tx1"/>
                </a:solidFill>
                <a:effectLst>
                  <a:outerShdw blurRad="38100" dist="38100" dir="2700000" algn="tl">
                    <a:srgbClr val="000000">
                      <a:alpha val="43137"/>
                    </a:srgbClr>
                  </a:outerShdw>
                </a:effectLst>
                <a:latin typeface="Cambria" pitchFamily="18" charset="0"/>
              </a:defRPr>
            </a:lvl1pPr>
          </a:lstStyle>
          <a:p>
            <a:pPr algn="ctr">
              <a:defRPr/>
            </a:pPr>
            <a:r>
              <a:rPr lang="en-US" dirty="0" smtClean="0"/>
              <a:t>PRINSIP DASAR PENDANAAN </a:t>
            </a:r>
          </a:p>
          <a:p>
            <a:pPr algn="ctr">
              <a:defRPr/>
            </a:pPr>
            <a:r>
              <a:rPr lang="en-US" dirty="0" err="1" smtClean="0"/>
              <a:t>dana</a:t>
            </a:r>
            <a:r>
              <a:rPr lang="en-US" dirty="0" smtClean="0"/>
              <a:t> </a:t>
            </a:r>
            <a:r>
              <a:rPr lang="en-US" dirty="0" err="1" smtClean="0"/>
              <a:t>dekonsentrasi</a:t>
            </a:r>
            <a:endParaRPr lang="id-ID" dirty="0"/>
          </a:p>
        </p:txBody>
      </p:sp>
    </p:spTree>
    <p:extLst>
      <p:ext uri="{BB962C8B-B14F-4D97-AF65-F5344CB8AC3E}">
        <p14:creationId xmlns:p14="http://schemas.microsoft.com/office/powerpoint/2010/main" val="1396030240"/>
      </p:ext>
    </p:extLst>
  </p:cSld>
  <p:clrMapOvr>
    <a:masterClrMapping/>
  </p:clrMapOvr>
  <p:transition spd="slow">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713" y="764704"/>
            <a:ext cx="8219256" cy="778098"/>
          </a:xfrm>
        </p:spPr>
        <p:txBody>
          <a:bodyPr>
            <a:normAutofit fontScale="90000"/>
          </a:bodyPr>
          <a:lstStyle/>
          <a:p>
            <a:pPr algn="ctr"/>
            <a:r>
              <a:rPr lang="en-US" b="1" dirty="0" err="1" smtClean="0"/>
              <a:t>Pagu</a:t>
            </a:r>
            <a:r>
              <a:rPr lang="en-US" b="1" dirty="0" smtClean="0"/>
              <a:t> </a:t>
            </a:r>
            <a:r>
              <a:rPr lang="id-ID" b="1" dirty="0" smtClean="0"/>
              <a:t>Ditjen Bina Adwil</a:t>
            </a:r>
            <a:r>
              <a:rPr lang="en-US" b="1" dirty="0" smtClean="0"/>
              <a:t> </a:t>
            </a:r>
            <a:r>
              <a:rPr lang="en-US" b="1" dirty="0" err="1" smtClean="0"/>
              <a:t>tahun</a:t>
            </a:r>
            <a:r>
              <a:rPr lang="en-US" b="1" dirty="0" smtClean="0"/>
              <a:t> </a:t>
            </a:r>
            <a:r>
              <a:rPr lang="en-US" b="1" dirty="0" err="1" smtClean="0"/>
              <a:t>anggaran</a:t>
            </a:r>
            <a:r>
              <a:rPr lang="en-US" b="1" dirty="0" smtClean="0"/>
              <a:t> 201</a:t>
            </a:r>
            <a:r>
              <a:rPr lang="id-ID" b="1" dirty="0" smtClean="0"/>
              <a:t>9</a:t>
            </a:r>
            <a:endParaRPr lang="en-US" b="1" dirty="0"/>
          </a:p>
        </p:txBody>
      </p:sp>
      <p:pic>
        <p:nvPicPr>
          <p:cNvPr id="1027" name="Picture 3"/>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493713" y="4221088"/>
            <a:ext cx="8182743"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Content Placeholder 4"/>
          <p:cNvSpPr>
            <a:spLocks noGrp="1"/>
          </p:cNvSpPr>
          <p:nvPr>
            <p:ph idx="1"/>
          </p:nvPr>
        </p:nvSpPr>
        <p:spPr/>
        <p:txBody>
          <a:bodyPr/>
          <a:lstStyle/>
          <a:p>
            <a:endParaRPr lang="id-ID"/>
          </a:p>
        </p:txBody>
      </p:sp>
      <p:pic>
        <p:nvPicPr>
          <p:cNvPr id="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713" y="1556792"/>
            <a:ext cx="8182743" cy="26945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0127913"/>
      </p:ext>
    </p:extLst>
  </p:cSld>
  <p:clrMapOvr>
    <a:masterClrMapping/>
  </p:clrMapOvr>
  <p:transition spd="slow">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rot="20753331" flipH="1">
            <a:off x="108261" y="-3142205"/>
            <a:ext cx="2895600" cy="6861081"/>
          </a:xfrm>
          <a:prstGeom prst="rect">
            <a:avLst/>
          </a:prstGeom>
        </p:spPr>
      </p:pic>
      <p:sp>
        <p:nvSpPr>
          <p:cNvPr id="4" name="Title 1"/>
          <p:cNvSpPr txBox="1">
            <a:spLocks/>
          </p:cNvSpPr>
          <p:nvPr>
            <p:custDataLst>
              <p:tags r:id="rId1"/>
            </p:custDataLst>
          </p:nvPr>
        </p:nvSpPr>
        <p:spPr>
          <a:xfrm>
            <a:off x="251520" y="116632"/>
            <a:ext cx="8712968" cy="1368152"/>
          </a:xfrm>
          <a:prstGeom prst="rect">
            <a:avLst/>
          </a:prstGeom>
        </p:spPr>
        <p:txBody>
          <a:bodyPr>
            <a:normAutofit fontScale="92500"/>
          </a:bodyPr>
          <a:lstStyle>
            <a:lvl1pPr algn="l" defTabSz="914400" rtl="0" eaLnBrk="1" latinLnBrk="0" hangingPunct="1">
              <a:spcBef>
                <a:spcPct val="0"/>
              </a:spcBef>
              <a:buNone/>
              <a:defRPr lang="en-US" sz="4400" kern="1200" dirty="0" smtClean="0">
                <a:solidFill>
                  <a:schemeClr val="tx1"/>
                </a:solidFill>
                <a:latin typeface="+mj-lt"/>
                <a:ea typeface="+mj-ea"/>
                <a:cs typeface="+mj-cs"/>
              </a:defRPr>
            </a:lvl1pPr>
          </a:lstStyle>
          <a:p>
            <a:pPr algn="ctr">
              <a:spcBef>
                <a:spcPts val="600"/>
              </a:spcBef>
            </a:pPr>
            <a:r>
              <a:rPr lang="en-US" sz="2800" dirty="0" smtClean="0">
                <a:latin typeface="Cooper Black" pitchFamily="18" charset="0"/>
              </a:rPr>
              <a:t>ALOKASI ANGGARAN 201</a:t>
            </a:r>
            <a:r>
              <a:rPr lang="id-ID" sz="2800" dirty="0" smtClean="0">
                <a:latin typeface="Cooper Black" pitchFamily="18" charset="0"/>
              </a:rPr>
              <a:t>9</a:t>
            </a:r>
            <a:endParaRPr lang="en-US" sz="2800" dirty="0" smtClean="0">
              <a:latin typeface="Cooper Black" pitchFamily="18" charset="0"/>
            </a:endParaRPr>
          </a:p>
          <a:p>
            <a:pPr algn="ctr">
              <a:spcBef>
                <a:spcPts val="600"/>
              </a:spcBef>
            </a:pPr>
            <a:r>
              <a:rPr lang="en-US" sz="2800" dirty="0" smtClean="0">
                <a:latin typeface="Cooper Black" pitchFamily="18" charset="0"/>
              </a:rPr>
              <a:t>KEGIATAN DEKONSENTRASI DAN TP LINGKUP DITJEN BINA ADMINISTRASI KEWILAYAHAN</a:t>
            </a:r>
          </a:p>
        </p:txBody>
      </p:sp>
      <p:pic>
        <p:nvPicPr>
          <p:cNvPr id="5"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3568" y="1484785"/>
            <a:ext cx="8064895" cy="5040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3568" y="1988841"/>
            <a:ext cx="7920880" cy="4392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03924426"/>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rot="20753331" flipH="1">
            <a:off x="108261" y="-3142205"/>
            <a:ext cx="2895600" cy="6861081"/>
          </a:xfrm>
          <a:prstGeom prst="rect">
            <a:avLst/>
          </a:prstGeom>
        </p:spPr>
      </p:pic>
      <p:sp>
        <p:nvSpPr>
          <p:cNvPr id="4" name="Title 1"/>
          <p:cNvSpPr txBox="1">
            <a:spLocks/>
          </p:cNvSpPr>
          <p:nvPr>
            <p:custDataLst>
              <p:tags r:id="rId1"/>
            </p:custDataLst>
          </p:nvPr>
        </p:nvSpPr>
        <p:spPr>
          <a:xfrm>
            <a:off x="251520" y="116632"/>
            <a:ext cx="8712968" cy="1368152"/>
          </a:xfrm>
          <a:prstGeom prst="rect">
            <a:avLst/>
          </a:prstGeom>
        </p:spPr>
        <p:txBody>
          <a:bodyPr>
            <a:normAutofit/>
          </a:bodyPr>
          <a:lstStyle>
            <a:lvl1pPr algn="l" defTabSz="914400" rtl="0" eaLnBrk="1" latinLnBrk="0" hangingPunct="1">
              <a:spcBef>
                <a:spcPct val="0"/>
              </a:spcBef>
              <a:buNone/>
              <a:defRPr lang="en-US" sz="4400" kern="1200" dirty="0" smtClean="0">
                <a:solidFill>
                  <a:schemeClr val="tx1"/>
                </a:solidFill>
                <a:latin typeface="+mj-lt"/>
                <a:ea typeface="+mj-ea"/>
                <a:cs typeface="+mj-cs"/>
              </a:defRPr>
            </a:lvl1pPr>
          </a:lstStyle>
          <a:p>
            <a:pPr algn="ctr">
              <a:spcBef>
                <a:spcPts val="600"/>
              </a:spcBef>
            </a:pPr>
            <a:r>
              <a:rPr lang="en-US" sz="2200" dirty="0" smtClean="0">
                <a:latin typeface="Cooper Black" pitchFamily="18" charset="0"/>
              </a:rPr>
              <a:t>ALOKASI ANGGARAN 201</a:t>
            </a:r>
            <a:r>
              <a:rPr lang="id-ID" sz="2200" dirty="0" smtClean="0">
                <a:latin typeface="Cooper Black" pitchFamily="18" charset="0"/>
              </a:rPr>
              <a:t>9</a:t>
            </a:r>
            <a:endParaRPr lang="en-US" sz="2200" dirty="0" smtClean="0">
              <a:latin typeface="Cooper Black" pitchFamily="18" charset="0"/>
            </a:endParaRPr>
          </a:p>
          <a:p>
            <a:pPr algn="ctr">
              <a:spcBef>
                <a:spcPts val="600"/>
              </a:spcBef>
            </a:pPr>
            <a:r>
              <a:rPr lang="en-US" sz="2200" dirty="0" smtClean="0">
                <a:latin typeface="Cooper Black" pitchFamily="18" charset="0"/>
              </a:rPr>
              <a:t>KEGIATAN DEKONSENTRASI DAN TP LINGKUP DITJEN BINA ADMINISTRASI KEWILAYAHAN (LANJUTAN)</a:t>
            </a:r>
          </a:p>
        </p:txBody>
      </p:sp>
      <p:pic>
        <p:nvPicPr>
          <p:cNvPr id="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3568" y="1484785"/>
            <a:ext cx="8064895" cy="5040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3567" y="1988841"/>
            <a:ext cx="8064895" cy="44644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88659745"/>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rot="20753331" flipH="1">
            <a:off x="108261" y="-3142205"/>
            <a:ext cx="2895600" cy="6861081"/>
          </a:xfrm>
          <a:prstGeom prst="rect">
            <a:avLst/>
          </a:prstGeom>
        </p:spPr>
      </p:pic>
      <p:sp>
        <p:nvSpPr>
          <p:cNvPr id="4" name="Title 1"/>
          <p:cNvSpPr txBox="1">
            <a:spLocks/>
          </p:cNvSpPr>
          <p:nvPr>
            <p:custDataLst>
              <p:tags r:id="rId1"/>
            </p:custDataLst>
          </p:nvPr>
        </p:nvSpPr>
        <p:spPr>
          <a:xfrm>
            <a:off x="251520" y="116632"/>
            <a:ext cx="8712968" cy="1368152"/>
          </a:xfrm>
          <a:prstGeom prst="rect">
            <a:avLst/>
          </a:prstGeom>
        </p:spPr>
        <p:txBody>
          <a:bodyPr>
            <a:normAutofit/>
          </a:bodyPr>
          <a:lstStyle>
            <a:lvl1pPr algn="l" defTabSz="914400" rtl="0" eaLnBrk="1" latinLnBrk="0" hangingPunct="1">
              <a:spcBef>
                <a:spcPct val="0"/>
              </a:spcBef>
              <a:buNone/>
              <a:defRPr lang="en-US" sz="4400" kern="1200" dirty="0" smtClean="0">
                <a:solidFill>
                  <a:schemeClr val="tx1"/>
                </a:solidFill>
                <a:latin typeface="+mj-lt"/>
                <a:ea typeface="+mj-ea"/>
                <a:cs typeface="+mj-cs"/>
              </a:defRPr>
            </a:lvl1pPr>
          </a:lstStyle>
          <a:p>
            <a:pPr algn="ctr">
              <a:spcBef>
                <a:spcPts val="600"/>
              </a:spcBef>
            </a:pPr>
            <a:r>
              <a:rPr lang="en-US" sz="2200" dirty="0" smtClean="0">
                <a:latin typeface="Cooper Black" pitchFamily="18" charset="0"/>
              </a:rPr>
              <a:t>ALOKASI ANGGARAN 2018</a:t>
            </a:r>
          </a:p>
          <a:p>
            <a:pPr algn="ctr">
              <a:spcBef>
                <a:spcPts val="600"/>
              </a:spcBef>
            </a:pPr>
            <a:r>
              <a:rPr lang="en-US" sz="2200" dirty="0" smtClean="0">
                <a:latin typeface="Cooper Black" pitchFamily="18" charset="0"/>
              </a:rPr>
              <a:t>KEGIATAN DEKONSENTRASI DAN TP LINGKUP DITJEN BINA ADMINISTRASI KEWILAYAHAN (LANJUTAN)</a:t>
            </a:r>
          </a:p>
        </p:txBody>
      </p:sp>
      <p:pic>
        <p:nvPicPr>
          <p:cNvPr id="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3568" y="1484785"/>
            <a:ext cx="8064895" cy="5040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3567" y="1988841"/>
            <a:ext cx="8064895" cy="4392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76977383"/>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rot="20753331" flipH="1">
            <a:off x="108261" y="-3142205"/>
            <a:ext cx="2895600" cy="6861081"/>
          </a:xfrm>
          <a:prstGeom prst="rect">
            <a:avLst/>
          </a:prstGeom>
        </p:spPr>
      </p:pic>
      <p:sp>
        <p:nvSpPr>
          <p:cNvPr id="4" name="Title 1"/>
          <p:cNvSpPr txBox="1">
            <a:spLocks/>
          </p:cNvSpPr>
          <p:nvPr>
            <p:custDataLst>
              <p:tags r:id="rId1"/>
            </p:custDataLst>
          </p:nvPr>
        </p:nvSpPr>
        <p:spPr>
          <a:xfrm>
            <a:off x="251520" y="116632"/>
            <a:ext cx="8712968" cy="1368152"/>
          </a:xfrm>
          <a:prstGeom prst="rect">
            <a:avLst/>
          </a:prstGeom>
        </p:spPr>
        <p:txBody>
          <a:bodyPr>
            <a:normAutofit/>
          </a:bodyPr>
          <a:lstStyle>
            <a:lvl1pPr algn="l" defTabSz="914400" rtl="0" eaLnBrk="1" latinLnBrk="0" hangingPunct="1">
              <a:spcBef>
                <a:spcPct val="0"/>
              </a:spcBef>
              <a:buNone/>
              <a:defRPr lang="en-US" sz="4400" kern="1200" dirty="0" smtClean="0">
                <a:solidFill>
                  <a:schemeClr val="tx1"/>
                </a:solidFill>
                <a:latin typeface="+mj-lt"/>
                <a:ea typeface="+mj-ea"/>
                <a:cs typeface="+mj-cs"/>
              </a:defRPr>
            </a:lvl1pPr>
          </a:lstStyle>
          <a:p>
            <a:pPr algn="ctr">
              <a:spcBef>
                <a:spcPts val="600"/>
              </a:spcBef>
            </a:pPr>
            <a:r>
              <a:rPr lang="en-US" sz="2200" dirty="0" smtClean="0">
                <a:latin typeface="Cooper Black" pitchFamily="18" charset="0"/>
              </a:rPr>
              <a:t>ALOKASI ANGGARAN 201</a:t>
            </a:r>
            <a:r>
              <a:rPr lang="id-ID" sz="2200" dirty="0" smtClean="0">
                <a:latin typeface="Cooper Black" pitchFamily="18" charset="0"/>
              </a:rPr>
              <a:t>9</a:t>
            </a:r>
          </a:p>
          <a:p>
            <a:pPr algn="ctr">
              <a:spcBef>
                <a:spcPts val="600"/>
              </a:spcBef>
            </a:pPr>
            <a:r>
              <a:rPr lang="en-US" sz="2200" dirty="0" smtClean="0">
                <a:latin typeface="Cooper Black" pitchFamily="18" charset="0"/>
              </a:rPr>
              <a:t>KEGIATAN DEKONSENTRASI DAN TP LINGKUP DITJEN BINA ADMINISTRASI KEWILAYAHAN (LANJUTAN)</a:t>
            </a:r>
          </a:p>
        </p:txBody>
      </p:sp>
      <p:pic>
        <p:nvPicPr>
          <p:cNvPr id="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3568" y="1484785"/>
            <a:ext cx="8064895" cy="5040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3567" y="1988841"/>
            <a:ext cx="8064895" cy="4392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77336246"/>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rot="20753331" flipH="1">
            <a:off x="108261" y="-3142205"/>
            <a:ext cx="2895600" cy="6861081"/>
          </a:xfrm>
          <a:prstGeom prst="rect">
            <a:avLst/>
          </a:prstGeom>
        </p:spPr>
      </p:pic>
      <p:sp>
        <p:nvSpPr>
          <p:cNvPr id="4" name="Title 1"/>
          <p:cNvSpPr txBox="1">
            <a:spLocks/>
          </p:cNvSpPr>
          <p:nvPr>
            <p:custDataLst>
              <p:tags r:id="rId1"/>
            </p:custDataLst>
          </p:nvPr>
        </p:nvSpPr>
        <p:spPr>
          <a:xfrm>
            <a:off x="251520" y="116632"/>
            <a:ext cx="8712968" cy="1368152"/>
          </a:xfrm>
          <a:prstGeom prst="rect">
            <a:avLst/>
          </a:prstGeom>
        </p:spPr>
        <p:txBody>
          <a:bodyPr>
            <a:normAutofit/>
          </a:bodyPr>
          <a:lstStyle>
            <a:lvl1pPr algn="l" defTabSz="914400" rtl="0" eaLnBrk="1" latinLnBrk="0" hangingPunct="1">
              <a:spcBef>
                <a:spcPct val="0"/>
              </a:spcBef>
              <a:buNone/>
              <a:defRPr lang="en-US" sz="4400" kern="1200" dirty="0" smtClean="0">
                <a:solidFill>
                  <a:schemeClr val="tx1"/>
                </a:solidFill>
                <a:latin typeface="+mj-lt"/>
                <a:ea typeface="+mj-ea"/>
                <a:cs typeface="+mj-cs"/>
              </a:defRPr>
            </a:lvl1pPr>
          </a:lstStyle>
          <a:p>
            <a:pPr algn="ctr">
              <a:spcBef>
                <a:spcPts val="600"/>
              </a:spcBef>
            </a:pPr>
            <a:r>
              <a:rPr lang="en-US" sz="2200" dirty="0" smtClean="0">
                <a:latin typeface="Cooper Black" pitchFamily="18" charset="0"/>
              </a:rPr>
              <a:t>ALOKASI ANGGARAN 201</a:t>
            </a:r>
            <a:r>
              <a:rPr lang="id-ID" sz="2200" dirty="0" smtClean="0">
                <a:latin typeface="Cooper Black" pitchFamily="18" charset="0"/>
              </a:rPr>
              <a:t>9</a:t>
            </a:r>
            <a:endParaRPr lang="en-US" sz="2200" dirty="0" smtClean="0">
              <a:latin typeface="Cooper Black" pitchFamily="18" charset="0"/>
            </a:endParaRPr>
          </a:p>
          <a:p>
            <a:pPr algn="ctr">
              <a:spcBef>
                <a:spcPts val="600"/>
              </a:spcBef>
            </a:pPr>
            <a:r>
              <a:rPr lang="en-US" sz="2200" dirty="0" smtClean="0">
                <a:latin typeface="Cooper Black" pitchFamily="18" charset="0"/>
              </a:rPr>
              <a:t>KEGIATAN DEKONSENTRASI DAN TP LINGKUP DITJEN BINA ADMINISTRASI KEWILAYAHAN (LANJUTAN)</a:t>
            </a:r>
          </a:p>
        </p:txBody>
      </p:sp>
      <p:pic>
        <p:nvPicPr>
          <p:cNvPr id="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3568" y="1484785"/>
            <a:ext cx="8064895" cy="5040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3567" y="1988842"/>
            <a:ext cx="8064895" cy="46085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90948355"/>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65340" y="332656"/>
            <a:ext cx="8871155" cy="1077218"/>
          </a:xfrm>
          <a:prstGeom prst="rect">
            <a:avLst/>
          </a:prstGeom>
          <a:noFill/>
        </p:spPr>
        <p:txBody>
          <a:bodyPr wrap="square" rtlCol="0">
            <a:spAutoFit/>
          </a:bodyPr>
          <a:lstStyle/>
          <a:p>
            <a:pPr algn="ctr"/>
            <a:r>
              <a:rPr lang="en-US" sz="3200" dirty="0">
                <a:latin typeface="Berlin Sans FB" pitchFamily="34" charset="0"/>
              </a:rPr>
              <a:t>LANGKAH-LANGKAH AWAL </a:t>
            </a:r>
            <a:r>
              <a:rPr lang="id-ID" sz="3200" dirty="0" smtClean="0">
                <a:latin typeface="Berlin Sans FB" pitchFamily="34" charset="0"/>
              </a:rPr>
              <a:t>DALAM</a:t>
            </a:r>
            <a:endParaRPr lang="en-US" sz="3200" dirty="0" smtClean="0">
              <a:latin typeface="Berlin Sans FB" pitchFamily="34" charset="0"/>
            </a:endParaRPr>
          </a:p>
          <a:p>
            <a:pPr algn="ctr"/>
            <a:r>
              <a:rPr lang="en-US" sz="3200" dirty="0" smtClean="0">
                <a:latin typeface="Berlin Sans FB" pitchFamily="34" charset="0"/>
              </a:rPr>
              <a:t>PELAKSANAAN KEGIATAN</a:t>
            </a:r>
            <a:endParaRPr lang="en-US" sz="3200" dirty="0">
              <a:latin typeface="Berlin Sans FB" pitchFamily="34" charset="0"/>
            </a:endParaRPr>
          </a:p>
        </p:txBody>
      </p:sp>
      <p:sp>
        <p:nvSpPr>
          <p:cNvPr id="8" name="Content Placeholder 2"/>
          <p:cNvSpPr>
            <a:spLocks noGrp="1"/>
          </p:cNvSpPr>
          <p:nvPr>
            <p:ph idx="1"/>
          </p:nvPr>
        </p:nvSpPr>
        <p:spPr>
          <a:xfrm>
            <a:off x="152400" y="1295400"/>
            <a:ext cx="8740080" cy="5013920"/>
          </a:xfrm>
          <a:noFill/>
        </p:spPr>
        <p:txBody>
          <a:bodyPr>
            <a:noAutofit/>
          </a:bodyPr>
          <a:lstStyle/>
          <a:p>
            <a:pPr marL="515938" indent="-515938">
              <a:buClr>
                <a:schemeClr val="tx1"/>
              </a:buClr>
            </a:pPr>
            <a:r>
              <a:rPr lang="en-US" sz="2100" dirty="0" err="1">
                <a:latin typeface="Berlin Sans FB" pitchFamily="34" charset="0"/>
              </a:rPr>
              <a:t>M</a:t>
            </a:r>
            <a:r>
              <a:rPr lang="en-US" sz="2100" dirty="0" err="1" smtClean="0">
                <a:latin typeface="Berlin Sans FB" pitchFamily="34" charset="0"/>
              </a:rPr>
              <a:t>eneliti</a:t>
            </a:r>
            <a:r>
              <a:rPr lang="en-US" sz="2100" dirty="0" smtClean="0">
                <a:latin typeface="Berlin Sans FB" pitchFamily="34" charset="0"/>
              </a:rPr>
              <a:t> </a:t>
            </a:r>
            <a:r>
              <a:rPr lang="en-US" sz="2100" dirty="0" err="1">
                <a:latin typeface="Berlin Sans FB" pitchFamily="34" charset="0"/>
              </a:rPr>
              <a:t>kembali</a:t>
            </a:r>
            <a:r>
              <a:rPr lang="en-US" sz="2100" dirty="0">
                <a:latin typeface="Berlin Sans FB" pitchFamily="34" charset="0"/>
              </a:rPr>
              <a:t> </a:t>
            </a:r>
            <a:r>
              <a:rPr lang="en-US" sz="2100" dirty="0" smtClean="0">
                <a:latin typeface="Berlin Sans FB" pitchFamily="34" charset="0"/>
              </a:rPr>
              <a:t>DIPA/RKAKL </a:t>
            </a:r>
            <a:r>
              <a:rPr lang="en-US" sz="2100" dirty="0">
                <a:latin typeface="Berlin Sans FB" pitchFamily="34" charset="0"/>
              </a:rPr>
              <a:t>yang </a:t>
            </a:r>
            <a:r>
              <a:rPr lang="en-US" sz="2100" dirty="0" err="1">
                <a:latin typeface="Berlin Sans FB" pitchFamily="34" charset="0"/>
              </a:rPr>
              <a:t>diterima</a:t>
            </a:r>
            <a:r>
              <a:rPr lang="en-US" sz="2100" dirty="0">
                <a:latin typeface="Berlin Sans FB" pitchFamily="34" charset="0"/>
              </a:rPr>
              <a:t> </a:t>
            </a:r>
            <a:r>
              <a:rPr lang="en-US" sz="2100" dirty="0" err="1">
                <a:latin typeface="Berlin Sans FB" pitchFamily="34" charset="0"/>
              </a:rPr>
              <a:t>untuk</a:t>
            </a:r>
            <a:r>
              <a:rPr lang="en-US" sz="2100" dirty="0">
                <a:latin typeface="Berlin Sans FB" pitchFamily="34" charset="0"/>
              </a:rPr>
              <a:t> </a:t>
            </a:r>
            <a:r>
              <a:rPr lang="en-US" sz="2100" dirty="0" err="1" smtClean="0">
                <a:latin typeface="Berlin Sans FB" pitchFamily="34" charset="0"/>
              </a:rPr>
              <a:t>memastikan</a:t>
            </a:r>
            <a:r>
              <a:rPr lang="en-US" sz="2100" dirty="0" smtClean="0">
                <a:latin typeface="Berlin Sans FB" pitchFamily="34" charset="0"/>
              </a:rPr>
              <a:t>:</a:t>
            </a:r>
          </a:p>
          <a:p>
            <a:pPr marL="858838" indent="-342900">
              <a:spcBef>
                <a:spcPts val="0"/>
              </a:spcBef>
              <a:buClr>
                <a:schemeClr val="tx1"/>
              </a:buClr>
              <a:buFont typeface="Wingdings" pitchFamily="2" charset="2"/>
              <a:buChar char="§"/>
            </a:pPr>
            <a:r>
              <a:rPr lang="en-US" sz="2100" dirty="0" err="1" smtClean="0">
                <a:latin typeface="Berlin Sans FB" pitchFamily="34" charset="0"/>
              </a:rPr>
              <a:t>Kesesuaian</a:t>
            </a:r>
            <a:r>
              <a:rPr lang="en-US" sz="2100" dirty="0" smtClean="0">
                <a:latin typeface="Berlin Sans FB" pitchFamily="34" charset="0"/>
              </a:rPr>
              <a:t> </a:t>
            </a:r>
            <a:r>
              <a:rPr lang="en-US" sz="2100" dirty="0" err="1" smtClean="0">
                <a:latin typeface="Berlin Sans FB" pitchFamily="34" charset="0"/>
              </a:rPr>
              <a:t>dengan</a:t>
            </a:r>
            <a:r>
              <a:rPr lang="en-US" sz="2100" dirty="0" smtClean="0">
                <a:latin typeface="Berlin Sans FB" pitchFamily="34" charset="0"/>
              </a:rPr>
              <a:t> </a:t>
            </a:r>
            <a:r>
              <a:rPr lang="en-US" sz="2100" dirty="0" err="1" smtClean="0">
                <a:latin typeface="Berlin Sans FB" pitchFamily="34" charset="0"/>
              </a:rPr>
              <a:t>Juklak</a:t>
            </a:r>
            <a:r>
              <a:rPr lang="en-US" sz="2100" dirty="0" smtClean="0">
                <a:latin typeface="Berlin Sans FB" pitchFamily="34" charset="0"/>
              </a:rPr>
              <a:t> </a:t>
            </a:r>
            <a:r>
              <a:rPr lang="en-US" sz="2100" dirty="0" err="1" smtClean="0">
                <a:latin typeface="Berlin Sans FB" pitchFamily="34" charset="0"/>
              </a:rPr>
              <a:t>Kegiatan</a:t>
            </a:r>
            <a:r>
              <a:rPr lang="en-US" sz="2100" dirty="0" smtClean="0">
                <a:latin typeface="Berlin Sans FB" pitchFamily="34" charset="0"/>
              </a:rPr>
              <a:t>;</a:t>
            </a:r>
          </a:p>
          <a:p>
            <a:pPr marL="858838" indent="-342900">
              <a:spcBef>
                <a:spcPts val="0"/>
              </a:spcBef>
              <a:buClr>
                <a:schemeClr val="tx1"/>
              </a:buClr>
              <a:buFont typeface="Wingdings" pitchFamily="2" charset="2"/>
              <a:buChar char="§"/>
            </a:pPr>
            <a:r>
              <a:rPr lang="en-US" sz="2100" dirty="0" err="1" smtClean="0">
                <a:latin typeface="Berlin Sans FB" pitchFamily="34" charset="0"/>
              </a:rPr>
              <a:t>Kebenaran</a:t>
            </a:r>
            <a:r>
              <a:rPr lang="en-US" sz="2100" dirty="0" smtClean="0">
                <a:latin typeface="Berlin Sans FB" pitchFamily="34" charset="0"/>
              </a:rPr>
              <a:t> </a:t>
            </a:r>
            <a:r>
              <a:rPr lang="en-US" sz="2100" dirty="0" err="1" smtClean="0">
                <a:latin typeface="Berlin Sans FB" pitchFamily="34" charset="0"/>
              </a:rPr>
              <a:t>dan</a:t>
            </a:r>
            <a:r>
              <a:rPr lang="en-US" sz="2100" dirty="0" smtClean="0">
                <a:latin typeface="Berlin Sans FB" pitchFamily="34" charset="0"/>
              </a:rPr>
              <a:t> </a:t>
            </a:r>
            <a:r>
              <a:rPr lang="en-US" sz="2100" dirty="0" err="1" smtClean="0">
                <a:latin typeface="Berlin Sans FB" pitchFamily="34" charset="0"/>
              </a:rPr>
              <a:t>kesesuaian</a:t>
            </a:r>
            <a:r>
              <a:rPr lang="en-US" sz="2100" dirty="0" smtClean="0">
                <a:latin typeface="Berlin Sans FB" pitchFamily="34" charset="0"/>
              </a:rPr>
              <a:t> RKAKL </a:t>
            </a:r>
            <a:r>
              <a:rPr lang="en-US" sz="2100" dirty="0" err="1" smtClean="0">
                <a:latin typeface="Berlin Sans FB" pitchFamily="34" charset="0"/>
              </a:rPr>
              <a:t>dengan</a:t>
            </a:r>
            <a:r>
              <a:rPr lang="en-US" sz="2100" dirty="0" smtClean="0">
                <a:latin typeface="Berlin Sans FB" pitchFamily="34" charset="0"/>
              </a:rPr>
              <a:t> </a:t>
            </a:r>
            <a:r>
              <a:rPr lang="en-US" sz="2100" dirty="0" err="1" smtClean="0">
                <a:latin typeface="Berlin Sans FB" pitchFamily="34" charset="0"/>
              </a:rPr>
              <a:t>Standar</a:t>
            </a:r>
            <a:r>
              <a:rPr lang="en-US" sz="2100" dirty="0" smtClean="0">
                <a:latin typeface="Berlin Sans FB" pitchFamily="34" charset="0"/>
              </a:rPr>
              <a:t> </a:t>
            </a:r>
            <a:r>
              <a:rPr lang="en-US" sz="2100" dirty="0" err="1" smtClean="0">
                <a:latin typeface="Berlin Sans FB" pitchFamily="34" charset="0"/>
              </a:rPr>
              <a:t>Biaya</a:t>
            </a:r>
            <a:r>
              <a:rPr lang="en-US" sz="2100" dirty="0" smtClean="0">
                <a:latin typeface="Berlin Sans FB" pitchFamily="34" charset="0"/>
              </a:rPr>
              <a:t> (PMK No </a:t>
            </a:r>
            <a:r>
              <a:rPr lang="id-ID" sz="2100" dirty="0" smtClean="0">
                <a:latin typeface="Berlin Sans FB" pitchFamily="34" charset="0"/>
              </a:rPr>
              <a:t>32</a:t>
            </a:r>
            <a:r>
              <a:rPr lang="en-US" sz="2100" dirty="0" smtClean="0">
                <a:latin typeface="Berlin Sans FB" pitchFamily="34" charset="0"/>
              </a:rPr>
              <a:t>/PMK.02/201</a:t>
            </a:r>
            <a:r>
              <a:rPr lang="id-ID" sz="2100" dirty="0" smtClean="0">
                <a:latin typeface="Berlin Sans FB" pitchFamily="34" charset="0"/>
              </a:rPr>
              <a:t>8</a:t>
            </a:r>
            <a:r>
              <a:rPr lang="en-US" sz="2100" dirty="0" smtClean="0">
                <a:latin typeface="Berlin Sans FB" pitchFamily="34" charset="0"/>
              </a:rPr>
              <a:t>)</a:t>
            </a:r>
            <a:r>
              <a:rPr lang="id-ID" sz="2100" dirty="0" smtClean="0">
                <a:latin typeface="Berlin Sans FB" pitchFamily="34" charset="0"/>
              </a:rPr>
              <a:t> </a:t>
            </a:r>
            <a:endParaRPr lang="en-US" sz="2100" dirty="0" smtClean="0">
              <a:latin typeface="Berlin Sans FB" pitchFamily="34" charset="0"/>
            </a:endParaRPr>
          </a:p>
          <a:p>
            <a:pPr marL="858838" indent="-342900">
              <a:spcBef>
                <a:spcPts val="0"/>
              </a:spcBef>
              <a:buClr>
                <a:schemeClr val="tx1"/>
              </a:buClr>
              <a:buFont typeface="Wingdings" pitchFamily="2" charset="2"/>
              <a:buChar char="§"/>
            </a:pPr>
            <a:r>
              <a:rPr lang="en-US" sz="2100" dirty="0" err="1" smtClean="0">
                <a:latin typeface="Berlin Sans FB" pitchFamily="34" charset="0"/>
              </a:rPr>
              <a:t>Volumen</a:t>
            </a:r>
            <a:r>
              <a:rPr lang="en-US" sz="2100" dirty="0" smtClean="0">
                <a:latin typeface="Berlin Sans FB" pitchFamily="34" charset="0"/>
              </a:rPr>
              <a:t> Output </a:t>
            </a:r>
            <a:r>
              <a:rPr lang="en-US" sz="2100" dirty="0" err="1" smtClean="0">
                <a:latin typeface="Berlin Sans FB" pitchFamily="34" charset="0"/>
              </a:rPr>
              <a:t>Kegiatan</a:t>
            </a:r>
            <a:r>
              <a:rPr lang="en-US" sz="2100" dirty="0" smtClean="0">
                <a:latin typeface="Berlin Sans FB" pitchFamily="34" charset="0"/>
              </a:rPr>
              <a:t> </a:t>
            </a:r>
          </a:p>
          <a:p>
            <a:pPr marL="858838" indent="-342900">
              <a:spcBef>
                <a:spcPts val="0"/>
              </a:spcBef>
              <a:buClr>
                <a:schemeClr val="tx1"/>
              </a:buClr>
              <a:buFont typeface="Wingdings" pitchFamily="2" charset="2"/>
              <a:buChar char="§"/>
            </a:pPr>
            <a:r>
              <a:rPr lang="en-US" sz="2100" dirty="0" err="1" smtClean="0">
                <a:latin typeface="Berlin Sans FB" pitchFamily="34" charset="0"/>
              </a:rPr>
              <a:t>Jika</a:t>
            </a:r>
            <a:r>
              <a:rPr lang="en-US" sz="2100" dirty="0" smtClean="0">
                <a:latin typeface="Berlin Sans FB" pitchFamily="34" charset="0"/>
              </a:rPr>
              <a:t> </a:t>
            </a:r>
            <a:r>
              <a:rPr lang="en-US" sz="2100" dirty="0" err="1">
                <a:latin typeface="Berlin Sans FB" pitchFamily="34" charset="0"/>
              </a:rPr>
              <a:t>terdapat</a:t>
            </a:r>
            <a:r>
              <a:rPr lang="en-US" sz="2100" dirty="0">
                <a:latin typeface="Berlin Sans FB" pitchFamily="34" charset="0"/>
              </a:rPr>
              <a:t> </a:t>
            </a:r>
            <a:r>
              <a:rPr lang="en-US" sz="2100" dirty="0" err="1">
                <a:latin typeface="Berlin Sans FB" pitchFamily="34" charset="0"/>
              </a:rPr>
              <a:t>kesalahan</a:t>
            </a:r>
            <a:r>
              <a:rPr lang="en-US" sz="2100" dirty="0">
                <a:latin typeface="Berlin Sans FB" pitchFamily="34" charset="0"/>
              </a:rPr>
              <a:t> </a:t>
            </a:r>
            <a:r>
              <a:rPr lang="en-US" sz="2100" dirty="0" err="1">
                <a:latin typeface="Berlin Sans FB" pitchFamily="34" charset="0"/>
              </a:rPr>
              <a:t>segera</a:t>
            </a:r>
            <a:r>
              <a:rPr lang="en-US" sz="2100" dirty="0">
                <a:latin typeface="Berlin Sans FB" pitchFamily="34" charset="0"/>
              </a:rPr>
              <a:t> </a:t>
            </a:r>
            <a:r>
              <a:rPr lang="en-US" sz="2100" dirty="0" err="1">
                <a:latin typeface="Berlin Sans FB" pitchFamily="34" charset="0"/>
              </a:rPr>
              <a:t>melakukan</a:t>
            </a:r>
            <a:r>
              <a:rPr lang="en-US" sz="2100" dirty="0">
                <a:latin typeface="Berlin Sans FB" pitchFamily="34" charset="0"/>
              </a:rPr>
              <a:t> </a:t>
            </a:r>
            <a:r>
              <a:rPr lang="en-US" sz="2100" dirty="0" err="1">
                <a:latin typeface="Berlin Sans FB" pitchFamily="34" charset="0"/>
              </a:rPr>
              <a:t>perbaikan</a:t>
            </a:r>
            <a:r>
              <a:rPr lang="en-US" sz="2100" dirty="0">
                <a:latin typeface="Berlin Sans FB" pitchFamily="34" charset="0"/>
              </a:rPr>
              <a:t> </a:t>
            </a:r>
            <a:r>
              <a:rPr lang="en-US" sz="2100" dirty="0" err="1">
                <a:latin typeface="Berlin Sans FB" pitchFamily="34" charset="0"/>
              </a:rPr>
              <a:t>atau</a:t>
            </a:r>
            <a:r>
              <a:rPr lang="en-US" sz="2100" dirty="0">
                <a:latin typeface="Berlin Sans FB" pitchFamily="34" charset="0"/>
              </a:rPr>
              <a:t> </a:t>
            </a:r>
            <a:r>
              <a:rPr lang="en-US" sz="2100" dirty="0" err="1">
                <a:latin typeface="Berlin Sans FB" pitchFamily="34" charset="0"/>
              </a:rPr>
              <a:t>revisi</a:t>
            </a:r>
            <a:r>
              <a:rPr lang="en-US" sz="2100" dirty="0">
                <a:latin typeface="Berlin Sans FB" pitchFamily="34" charset="0"/>
              </a:rPr>
              <a:t> </a:t>
            </a:r>
            <a:r>
              <a:rPr lang="en-US" sz="2100" dirty="0" err="1">
                <a:latin typeface="Berlin Sans FB" pitchFamily="34" charset="0"/>
              </a:rPr>
              <a:t>sesuai</a:t>
            </a:r>
            <a:r>
              <a:rPr lang="en-US" sz="2100" dirty="0">
                <a:latin typeface="Berlin Sans FB" pitchFamily="34" charset="0"/>
              </a:rPr>
              <a:t> </a:t>
            </a:r>
            <a:r>
              <a:rPr lang="en-US" sz="2100" dirty="0" err="1">
                <a:latin typeface="Berlin Sans FB" pitchFamily="34" charset="0"/>
              </a:rPr>
              <a:t>dengan</a:t>
            </a:r>
            <a:r>
              <a:rPr lang="en-US" sz="2100" dirty="0">
                <a:latin typeface="Berlin Sans FB" pitchFamily="34" charset="0"/>
              </a:rPr>
              <a:t> </a:t>
            </a:r>
            <a:r>
              <a:rPr lang="en-US" sz="2100" dirty="0" err="1">
                <a:latin typeface="Berlin Sans FB" pitchFamily="34" charset="0"/>
              </a:rPr>
              <a:t>kewenangan</a:t>
            </a:r>
            <a:r>
              <a:rPr lang="en-US" sz="2100" dirty="0">
                <a:latin typeface="Berlin Sans FB" pitchFamily="34" charset="0"/>
              </a:rPr>
              <a:t> </a:t>
            </a:r>
            <a:r>
              <a:rPr lang="en-US" sz="2100" dirty="0" err="1">
                <a:latin typeface="Berlin Sans FB" pitchFamily="34" charset="0"/>
              </a:rPr>
              <a:t>dan</a:t>
            </a:r>
            <a:r>
              <a:rPr lang="en-US" sz="2100" dirty="0">
                <a:latin typeface="Berlin Sans FB" pitchFamily="34" charset="0"/>
              </a:rPr>
              <a:t> </a:t>
            </a:r>
            <a:r>
              <a:rPr lang="en-US" sz="2100" dirty="0" err="1">
                <a:latin typeface="Berlin Sans FB" pitchFamily="34" charset="0"/>
              </a:rPr>
              <a:t>menyampaikan</a:t>
            </a:r>
            <a:r>
              <a:rPr lang="en-US" sz="2100" dirty="0">
                <a:latin typeface="Berlin Sans FB" pitchFamily="34" charset="0"/>
              </a:rPr>
              <a:t> </a:t>
            </a:r>
            <a:r>
              <a:rPr lang="en-US" sz="2100" dirty="0" err="1">
                <a:latin typeface="Berlin Sans FB" pitchFamily="34" charset="0"/>
              </a:rPr>
              <a:t>kepada</a:t>
            </a:r>
            <a:r>
              <a:rPr lang="en-US" sz="2100" dirty="0">
                <a:latin typeface="Berlin Sans FB" pitchFamily="34" charset="0"/>
              </a:rPr>
              <a:t> </a:t>
            </a:r>
            <a:r>
              <a:rPr lang="en-US" sz="2100" dirty="0" err="1">
                <a:latin typeface="Berlin Sans FB" pitchFamily="34" charset="0"/>
              </a:rPr>
              <a:t>Kanwil</a:t>
            </a:r>
            <a:r>
              <a:rPr lang="en-US" sz="2100" dirty="0">
                <a:latin typeface="Berlin Sans FB" pitchFamily="34" charset="0"/>
              </a:rPr>
              <a:t> </a:t>
            </a:r>
            <a:r>
              <a:rPr lang="en-US" sz="2100" dirty="0" err="1">
                <a:latin typeface="Berlin Sans FB" pitchFamily="34" charset="0"/>
              </a:rPr>
              <a:t>Ditjen</a:t>
            </a:r>
            <a:r>
              <a:rPr lang="en-US" sz="2100" dirty="0">
                <a:latin typeface="Berlin Sans FB" pitchFamily="34" charset="0"/>
              </a:rPr>
              <a:t> </a:t>
            </a:r>
            <a:r>
              <a:rPr lang="en-US" sz="2100" dirty="0" err="1">
                <a:latin typeface="Berlin Sans FB" pitchFamily="34" charset="0"/>
              </a:rPr>
              <a:t>Perbendaharaan</a:t>
            </a:r>
            <a:r>
              <a:rPr lang="en-US" sz="2100" dirty="0">
                <a:latin typeface="Berlin Sans FB" pitchFamily="34" charset="0"/>
              </a:rPr>
              <a:t> </a:t>
            </a:r>
            <a:r>
              <a:rPr lang="en-US" sz="2100" dirty="0" err="1">
                <a:latin typeface="Berlin Sans FB" pitchFamily="34" charset="0"/>
              </a:rPr>
              <a:t>dan</a:t>
            </a:r>
            <a:r>
              <a:rPr lang="en-US" sz="2100" dirty="0">
                <a:latin typeface="Berlin Sans FB" pitchFamily="34" charset="0"/>
              </a:rPr>
              <a:t> </a:t>
            </a:r>
            <a:r>
              <a:rPr lang="en-US" sz="2100" dirty="0" err="1">
                <a:latin typeface="Berlin Sans FB" pitchFamily="34" charset="0"/>
              </a:rPr>
              <a:t>Ditjen</a:t>
            </a:r>
            <a:r>
              <a:rPr lang="en-US" sz="2100" dirty="0">
                <a:latin typeface="Berlin Sans FB" pitchFamily="34" charset="0"/>
              </a:rPr>
              <a:t> </a:t>
            </a:r>
            <a:r>
              <a:rPr lang="en-US" sz="2100" dirty="0" smtClean="0">
                <a:latin typeface="Berlin Sans FB" pitchFamily="34" charset="0"/>
              </a:rPr>
              <a:t>Bina </a:t>
            </a:r>
            <a:r>
              <a:rPr lang="en-US" sz="2100" dirty="0" err="1" smtClean="0">
                <a:latin typeface="Berlin Sans FB" pitchFamily="34" charset="0"/>
              </a:rPr>
              <a:t>Administrasi</a:t>
            </a:r>
            <a:r>
              <a:rPr lang="en-US" sz="2100" dirty="0" smtClean="0">
                <a:latin typeface="Berlin Sans FB" pitchFamily="34" charset="0"/>
              </a:rPr>
              <a:t> </a:t>
            </a:r>
            <a:r>
              <a:rPr lang="en-US" sz="2100" dirty="0" err="1" smtClean="0">
                <a:latin typeface="Berlin Sans FB" pitchFamily="34" charset="0"/>
              </a:rPr>
              <a:t>Kewilayahan</a:t>
            </a:r>
            <a:r>
              <a:rPr lang="en-US" sz="2100" dirty="0" smtClean="0">
                <a:latin typeface="Berlin Sans FB" pitchFamily="34" charset="0"/>
              </a:rPr>
              <a:t>;</a:t>
            </a:r>
            <a:endParaRPr lang="en-US" sz="2100" dirty="0">
              <a:latin typeface="Berlin Sans FB" pitchFamily="34" charset="0"/>
            </a:endParaRPr>
          </a:p>
          <a:p>
            <a:pPr marL="515938" indent="-515938">
              <a:buClr>
                <a:schemeClr val="tx1"/>
              </a:buClr>
            </a:pPr>
            <a:r>
              <a:rPr lang="en-US" sz="2100" dirty="0" err="1">
                <a:latin typeface="Berlin Sans FB" pitchFamily="34" charset="0"/>
              </a:rPr>
              <a:t>Segera</a:t>
            </a:r>
            <a:r>
              <a:rPr lang="en-US" sz="2100" dirty="0">
                <a:latin typeface="Berlin Sans FB" pitchFamily="34" charset="0"/>
              </a:rPr>
              <a:t> </a:t>
            </a:r>
            <a:r>
              <a:rPr lang="en-US" sz="2100" dirty="0" err="1">
                <a:latin typeface="Berlin Sans FB" pitchFamily="34" charset="0"/>
              </a:rPr>
              <a:t>menetapkan</a:t>
            </a:r>
            <a:r>
              <a:rPr lang="en-US" sz="2100" dirty="0">
                <a:latin typeface="Berlin Sans FB" pitchFamily="34" charset="0"/>
              </a:rPr>
              <a:t> </a:t>
            </a:r>
            <a:r>
              <a:rPr lang="en-US" sz="2100" dirty="0" err="1">
                <a:latin typeface="Berlin Sans FB" pitchFamily="34" charset="0"/>
              </a:rPr>
              <a:t>Pejabat</a:t>
            </a:r>
            <a:r>
              <a:rPr lang="en-US" sz="2100" dirty="0">
                <a:latin typeface="Berlin Sans FB" pitchFamily="34" charset="0"/>
              </a:rPr>
              <a:t> </a:t>
            </a:r>
            <a:r>
              <a:rPr lang="en-US" sz="2100" dirty="0" err="1">
                <a:latin typeface="Berlin Sans FB" pitchFamily="34" charset="0"/>
              </a:rPr>
              <a:t>Perbendaharaan</a:t>
            </a:r>
            <a:r>
              <a:rPr lang="en-US" sz="2100" dirty="0">
                <a:latin typeface="Berlin Sans FB" pitchFamily="34" charset="0"/>
              </a:rPr>
              <a:t> (KPA, PPK, </a:t>
            </a:r>
            <a:r>
              <a:rPr lang="en-US" sz="2100" dirty="0" smtClean="0">
                <a:latin typeface="Berlin Sans FB" pitchFamily="34" charset="0"/>
              </a:rPr>
              <a:t>PPSPM, </a:t>
            </a:r>
            <a:r>
              <a:rPr lang="en-US" sz="2100" dirty="0" err="1" smtClean="0">
                <a:latin typeface="Berlin Sans FB" pitchFamily="34" charset="0"/>
              </a:rPr>
              <a:t>Bendahara</a:t>
            </a:r>
            <a:r>
              <a:rPr lang="en-US" sz="2100" dirty="0" smtClean="0">
                <a:latin typeface="Berlin Sans FB" pitchFamily="34" charset="0"/>
              </a:rPr>
              <a:t> </a:t>
            </a:r>
            <a:r>
              <a:rPr lang="en-US" sz="2100" dirty="0" err="1" smtClean="0">
                <a:latin typeface="Berlin Sans FB" pitchFamily="34" charset="0"/>
              </a:rPr>
              <a:t>Pengeluaran</a:t>
            </a:r>
            <a:r>
              <a:rPr lang="en-US" sz="2100" dirty="0" smtClean="0">
                <a:latin typeface="Berlin Sans FB" pitchFamily="34" charset="0"/>
              </a:rPr>
              <a:t> </a:t>
            </a:r>
            <a:r>
              <a:rPr lang="en-US" sz="2100" dirty="0">
                <a:latin typeface="Berlin Sans FB" pitchFamily="34" charset="0"/>
              </a:rPr>
              <a:t>&amp; </a:t>
            </a:r>
            <a:r>
              <a:rPr lang="en-US" sz="2100" dirty="0" err="1" smtClean="0">
                <a:latin typeface="Berlin Sans FB" pitchFamily="34" charset="0"/>
              </a:rPr>
              <a:t>Staf</a:t>
            </a:r>
            <a:r>
              <a:rPr lang="en-US" sz="2100" dirty="0" smtClean="0">
                <a:latin typeface="Berlin Sans FB" pitchFamily="34" charset="0"/>
              </a:rPr>
              <a:t> </a:t>
            </a:r>
            <a:r>
              <a:rPr lang="en-US" sz="2100" dirty="0" err="1" smtClean="0">
                <a:latin typeface="Berlin Sans FB" pitchFamily="34" charset="0"/>
              </a:rPr>
              <a:t>Pengelola</a:t>
            </a:r>
            <a:r>
              <a:rPr lang="en-US" sz="2100" dirty="0" smtClean="0">
                <a:latin typeface="Berlin Sans FB" pitchFamily="34" charset="0"/>
              </a:rPr>
              <a:t> </a:t>
            </a:r>
            <a:r>
              <a:rPr lang="en-US" sz="2100" dirty="0" err="1" smtClean="0">
                <a:latin typeface="Berlin Sans FB" pitchFamily="34" charset="0"/>
              </a:rPr>
              <a:t>Keuangan</a:t>
            </a:r>
            <a:r>
              <a:rPr lang="en-US" sz="2100" dirty="0" smtClean="0">
                <a:latin typeface="Berlin Sans FB" pitchFamily="34" charset="0"/>
              </a:rPr>
              <a:t>)</a:t>
            </a:r>
            <a:endParaRPr lang="en-US" sz="2100" dirty="0">
              <a:latin typeface="Berlin Sans FB" pitchFamily="34" charset="0"/>
            </a:endParaRPr>
          </a:p>
          <a:p>
            <a:pPr marL="515938" indent="-515938">
              <a:buClr>
                <a:schemeClr val="tx1"/>
              </a:buClr>
            </a:pPr>
            <a:r>
              <a:rPr lang="en-US" sz="2100" dirty="0" err="1" smtClean="0">
                <a:latin typeface="Berlin Sans FB" pitchFamily="34" charset="0"/>
              </a:rPr>
              <a:t>Mengajukan</a:t>
            </a:r>
            <a:r>
              <a:rPr lang="en-US" sz="2100" dirty="0" smtClean="0">
                <a:latin typeface="Berlin Sans FB" pitchFamily="34" charset="0"/>
              </a:rPr>
              <a:t> </a:t>
            </a:r>
            <a:r>
              <a:rPr lang="en-US" sz="2100" dirty="0" err="1" smtClean="0">
                <a:latin typeface="Berlin Sans FB" pitchFamily="34" charset="0"/>
              </a:rPr>
              <a:t>Uang</a:t>
            </a:r>
            <a:r>
              <a:rPr lang="en-US" sz="2100" dirty="0" smtClean="0">
                <a:latin typeface="Berlin Sans FB" pitchFamily="34" charset="0"/>
              </a:rPr>
              <a:t> </a:t>
            </a:r>
            <a:r>
              <a:rPr lang="en-US" sz="2100" dirty="0" err="1" smtClean="0">
                <a:latin typeface="Berlin Sans FB" pitchFamily="34" charset="0"/>
              </a:rPr>
              <a:t>Persediaan</a:t>
            </a:r>
            <a:r>
              <a:rPr lang="en-US" sz="2100" dirty="0" smtClean="0">
                <a:latin typeface="Berlin Sans FB" pitchFamily="34" charset="0"/>
              </a:rPr>
              <a:t> </a:t>
            </a:r>
            <a:r>
              <a:rPr lang="en-US" sz="2100" dirty="0" err="1" smtClean="0">
                <a:latin typeface="Berlin Sans FB" pitchFamily="34" charset="0"/>
              </a:rPr>
              <a:t>ke</a:t>
            </a:r>
            <a:r>
              <a:rPr lang="en-US" sz="2100" dirty="0" smtClean="0">
                <a:latin typeface="Berlin Sans FB" pitchFamily="34" charset="0"/>
              </a:rPr>
              <a:t> KPPN (</a:t>
            </a:r>
            <a:r>
              <a:rPr lang="en-US" sz="2100" dirty="0" err="1" smtClean="0">
                <a:latin typeface="Berlin Sans FB" pitchFamily="34" charset="0"/>
              </a:rPr>
              <a:t>Bila</a:t>
            </a:r>
            <a:r>
              <a:rPr lang="en-US" sz="2100" dirty="0" smtClean="0">
                <a:latin typeface="Berlin Sans FB" pitchFamily="34" charset="0"/>
              </a:rPr>
              <a:t> </a:t>
            </a:r>
            <a:r>
              <a:rPr lang="en-US" sz="2100" dirty="0" err="1" smtClean="0">
                <a:latin typeface="Berlin Sans FB" pitchFamily="34" charset="0"/>
              </a:rPr>
              <a:t>diperlukan</a:t>
            </a:r>
            <a:r>
              <a:rPr lang="en-US" sz="2100" dirty="0" smtClean="0">
                <a:latin typeface="Berlin Sans FB" pitchFamily="34" charset="0"/>
              </a:rPr>
              <a:t>)</a:t>
            </a:r>
            <a:endParaRPr lang="en-US" sz="2100" dirty="0">
              <a:latin typeface="Berlin Sans FB" pitchFamily="34" charset="0"/>
            </a:endParaRPr>
          </a:p>
          <a:p>
            <a:pPr marL="515938" indent="-515938">
              <a:buClr>
                <a:schemeClr val="tx1"/>
              </a:buClr>
            </a:pPr>
            <a:r>
              <a:rPr lang="en-US" sz="2100" dirty="0" err="1">
                <a:latin typeface="Berlin Sans FB" pitchFamily="34" charset="0"/>
              </a:rPr>
              <a:t>Menyusun</a:t>
            </a:r>
            <a:r>
              <a:rPr lang="en-US" sz="2100" dirty="0">
                <a:latin typeface="Berlin Sans FB" pitchFamily="34" charset="0"/>
              </a:rPr>
              <a:t> </a:t>
            </a:r>
            <a:r>
              <a:rPr lang="en-US" sz="2100" dirty="0" err="1" smtClean="0">
                <a:latin typeface="Berlin Sans FB" pitchFamily="34" charset="0"/>
              </a:rPr>
              <a:t>rencana</a:t>
            </a:r>
            <a:r>
              <a:rPr lang="en-US" sz="2100" dirty="0" smtClean="0">
                <a:latin typeface="Berlin Sans FB" pitchFamily="34" charset="0"/>
              </a:rPr>
              <a:t> </a:t>
            </a:r>
            <a:r>
              <a:rPr lang="en-US" sz="2100" dirty="0" err="1" smtClean="0">
                <a:latin typeface="Berlin Sans FB" pitchFamily="34" charset="0"/>
              </a:rPr>
              <a:t>dan</a:t>
            </a:r>
            <a:r>
              <a:rPr lang="en-US" sz="2100" dirty="0" smtClean="0">
                <a:latin typeface="Berlin Sans FB" pitchFamily="34" charset="0"/>
              </a:rPr>
              <a:t> </a:t>
            </a:r>
            <a:r>
              <a:rPr lang="en-US" sz="2100" dirty="0" err="1" smtClean="0">
                <a:latin typeface="Berlin Sans FB" pitchFamily="34" charset="0"/>
              </a:rPr>
              <a:t>jadwal</a:t>
            </a:r>
            <a:r>
              <a:rPr lang="en-US" sz="2100" dirty="0" smtClean="0">
                <a:latin typeface="Berlin Sans FB" pitchFamily="34" charset="0"/>
              </a:rPr>
              <a:t> </a:t>
            </a:r>
            <a:r>
              <a:rPr lang="en-US" sz="2100" dirty="0" err="1" smtClean="0">
                <a:latin typeface="Berlin Sans FB" pitchFamily="34" charset="0"/>
              </a:rPr>
              <a:t>pelaksanaan</a:t>
            </a:r>
            <a:r>
              <a:rPr lang="en-US" sz="2100" dirty="0" smtClean="0">
                <a:latin typeface="Berlin Sans FB" pitchFamily="34" charset="0"/>
              </a:rPr>
              <a:t> </a:t>
            </a:r>
            <a:r>
              <a:rPr lang="en-US" sz="2100" dirty="0" err="1" smtClean="0">
                <a:latin typeface="Berlin Sans FB" pitchFamily="34" charset="0"/>
              </a:rPr>
              <a:t>Kegiatan</a:t>
            </a:r>
            <a:r>
              <a:rPr lang="en-US" sz="2100" dirty="0" smtClean="0">
                <a:latin typeface="Berlin Sans FB" pitchFamily="34" charset="0"/>
              </a:rPr>
              <a:t> </a:t>
            </a:r>
            <a:r>
              <a:rPr lang="en-US" sz="2100" dirty="0" err="1" smtClean="0">
                <a:latin typeface="Berlin Sans FB" pitchFamily="34" charset="0"/>
              </a:rPr>
              <a:t>Rapat</a:t>
            </a:r>
            <a:r>
              <a:rPr lang="en-US" sz="2100" dirty="0" smtClean="0">
                <a:latin typeface="Berlin Sans FB" pitchFamily="34" charset="0"/>
              </a:rPr>
              <a:t> </a:t>
            </a:r>
            <a:r>
              <a:rPr lang="en-US" sz="2100" dirty="0" err="1" smtClean="0">
                <a:latin typeface="Berlin Sans FB" pitchFamily="34" charset="0"/>
              </a:rPr>
              <a:t>Persiapan</a:t>
            </a:r>
            <a:r>
              <a:rPr lang="en-US" sz="2100" dirty="0" smtClean="0">
                <a:latin typeface="Berlin Sans FB" pitchFamily="34" charset="0"/>
              </a:rPr>
              <a:t> </a:t>
            </a:r>
            <a:r>
              <a:rPr lang="en-US" sz="2100" dirty="0" err="1" smtClean="0">
                <a:latin typeface="Berlin Sans FB" pitchFamily="34" charset="0"/>
              </a:rPr>
              <a:t>dan</a:t>
            </a:r>
            <a:r>
              <a:rPr lang="en-US" sz="2100" dirty="0" smtClean="0">
                <a:latin typeface="Berlin Sans FB" pitchFamily="34" charset="0"/>
              </a:rPr>
              <a:t> </a:t>
            </a:r>
            <a:r>
              <a:rPr lang="en-US" sz="2100" dirty="0" err="1" smtClean="0">
                <a:latin typeface="Berlin Sans FB" pitchFamily="34" charset="0"/>
              </a:rPr>
              <a:t>rapat</a:t>
            </a:r>
            <a:r>
              <a:rPr lang="en-US" sz="2100" dirty="0" smtClean="0">
                <a:latin typeface="Berlin Sans FB" pitchFamily="34" charset="0"/>
              </a:rPr>
              <a:t> </a:t>
            </a:r>
            <a:r>
              <a:rPr lang="en-US" sz="2100" dirty="0" err="1" smtClean="0">
                <a:latin typeface="Berlin Sans FB" pitchFamily="34" charset="0"/>
              </a:rPr>
              <a:t>fullboard</a:t>
            </a:r>
            <a:r>
              <a:rPr lang="en-US" sz="2100" dirty="0" smtClean="0">
                <a:latin typeface="Berlin Sans FB" pitchFamily="34" charset="0"/>
              </a:rPr>
              <a:t> (</a:t>
            </a:r>
            <a:r>
              <a:rPr lang="en-US" sz="2100" dirty="0" err="1" smtClean="0">
                <a:latin typeface="Berlin Sans FB" pitchFamily="34" charset="0"/>
              </a:rPr>
              <a:t>berkoordinasi</a:t>
            </a:r>
            <a:r>
              <a:rPr lang="en-US" sz="2100" dirty="0" smtClean="0">
                <a:latin typeface="Berlin Sans FB" pitchFamily="34" charset="0"/>
              </a:rPr>
              <a:t> </a:t>
            </a:r>
            <a:r>
              <a:rPr lang="en-US" sz="2100" dirty="0" err="1" smtClean="0">
                <a:latin typeface="Berlin Sans FB" pitchFamily="34" charset="0"/>
              </a:rPr>
              <a:t>dengan</a:t>
            </a:r>
            <a:r>
              <a:rPr lang="en-US" sz="2100" dirty="0" smtClean="0">
                <a:latin typeface="Berlin Sans FB" pitchFamily="34" charset="0"/>
              </a:rPr>
              <a:t> </a:t>
            </a:r>
            <a:r>
              <a:rPr lang="en-US" sz="2100" dirty="0" err="1" smtClean="0">
                <a:latin typeface="Berlin Sans FB" pitchFamily="34" charset="0"/>
              </a:rPr>
              <a:t>pembina</a:t>
            </a:r>
            <a:r>
              <a:rPr lang="en-US" sz="2100" dirty="0" smtClean="0">
                <a:latin typeface="Berlin Sans FB" pitchFamily="34" charset="0"/>
              </a:rPr>
              <a:t> </a:t>
            </a:r>
            <a:r>
              <a:rPr lang="en-US" sz="2100" dirty="0" err="1" smtClean="0">
                <a:latin typeface="Berlin Sans FB" pitchFamily="34" charset="0"/>
              </a:rPr>
              <a:t>untuk</a:t>
            </a:r>
            <a:r>
              <a:rPr lang="en-US" sz="2100" dirty="0" smtClean="0">
                <a:latin typeface="Berlin Sans FB" pitchFamily="34" charset="0"/>
              </a:rPr>
              <a:t> </a:t>
            </a:r>
            <a:r>
              <a:rPr lang="en-US" sz="2100" dirty="0" err="1" smtClean="0">
                <a:latin typeface="Berlin Sans FB" pitchFamily="34" charset="0"/>
              </a:rPr>
              <a:t>penjadwalan</a:t>
            </a:r>
            <a:r>
              <a:rPr lang="en-US" sz="2100" dirty="0" smtClean="0">
                <a:latin typeface="Berlin Sans FB" pitchFamily="34" charset="0"/>
              </a:rPr>
              <a:t> </a:t>
            </a:r>
            <a:r>
              <a:rPr lang="en-US" sz="2100" dirty="0" err="1" smtClean="0">
                <a:latin typeface="Berlin Sans FB" pitchFamily="34" charset="0"/>
              </a:rPr>
              <a:t>Narasumber</a:t>
            </a:r>
            <a:r>
              <a:rPr lang="en-US" sz="2100" dirty="0" smtClean="0">
                <a:latin typeface="Berlin Sans FB" pitchFamily="34" charset="0"/>
              </a:rPr>
              <a:t>)</a:t>
            </a:r>
            <a:endParaRPr lang="en-US" sz="2100" dirty="0">
              <a:latin typeface="Berlin Sans FB" pitchFamily="34" charset="0"/>
            </a:endParaRPr>
          </a:p>
        </p:txBody>
      </p:sp>
    </p:spTree>
    <p:extLst>
      <p:ext uri="{BB962C8B-B14F-4D97-AF65-F5344CB8AC3E}">
        <p14:creationId xmlns:p14="http://schemas.microsoft.com/office/powerpoint/2010/main" val="4293912932"/>
      </p:ext>
    </p:extLst>
  </p:cSld>
  <p:clrMapOvr>
    <a:masterClrMapping/>
  </p:clrMapOvr>
  <p:transition spd="slow">
    <p:wipe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65340" y="332656"/>
            <a:ext cx="8871155" cy="1077218"/>
          </a:xfrm>
          <a:prstGeom prst="rect">
            <a:avLst/>
          </a:prstGeom>
          <a:noFill/>
        </p:spPr>
        <p:txBody>
          <a:bodyPr wrap="square" rtlCol="0">
            <a:spAutoFit/>
          </a:bodyPr>
          <a:lstStyle/>
          <a:p>
            <a:pPr algn="ctr"/>
            <a:r>
              <a:rPr lang="en-US" sz="3200" dirty="0" smtClean="0">
                <a:latin typeface="Berlin Sans FB" pitchFamily="34" charset="0"/>
              </a:rPr>
              <a:t>P</a:t>
            </a:r>
            <a:r>
              <a:rPr lang="id-ID" sz="3200" dirty="0" smtClean="0">
                <a:latin typeface="Berlin Sans FB" pitchFamily="34" charset="0"/>
              </a:rPr>
              <a:t>ENETAPAN PEJABAT PERBENDAHARAAN</a:t>
            </a:r>
          </a:p>
          <a:p>
            <a:pPr algn="ctr"/>
            <a:r>
              <a:rPr lang="id-ID" sz="3200" dirty="0" smtClean="0">
                <a:latin typeface="Berlin Sans FB" pitchFamily="34" charset="0"/>
              </a:rPr>
              <a:t>KPA dan Bendahara Pengeluaran</a:t>
            </a:r>
            <a:endParaRPr lang="en-US" sz="3200" dirty="0">
              <a:latin typeface="Berlin Sans FB" pitchFamily="34" charset="0"/>
            </a:endParaRPr>
          </a:p>
        </p:txBody>
      </p:sp>
      <p:sp>
        <p:nvSpPr>
          <p:cNvPr id="8" name="Content Placeholder 2"/>
          <p:cNvSpPr>
            <a:spLocks noGrp="1"/>
          </p:cNvSpPr>
          <p:nvPr>
            <p:ph idx="1"/>
          </p:nvPr>
        </p:nvSpPr>
        <p:spPr>
          <a:xfrm>
            <a:off x="152400" y="1556792"/>
            <a:ext cx="8740080" cy="4752528"/>
          </a:xfrm>
          <a:noFill/>
        </p:spPr>
        <p:txBody>
          <a:bodyPr>
            <a:noAutofit/>
          </a:bodyPr>
          <a:lstStyle/>
          <a:p>
            <a:pPr marL="0" indent="0" algn="ctr">
              <a:buClr>
                <a:schemeClr val="tx1"/>
              </a:buClr>
              <a:buNone/>
            </a:pPr>
            <a:r>
              <a:rPr lang="id-ID" sz="3200" dirty="0" smtClean="0">
                <a:latin typeface="Berlin Sans FB" pitchFamily="34" charset="0"/>
              </a:rPr>
              <a:t>PMK NOMOR 190/PMK.05/2012</a:t>
            </a:r>
          </a:p>
          <a:p>
            <a:pPr marL="0" indent="0" algn="ctr">
              <a:buClr>
                <a:schemeClr val="tx1"/>
              </a:buClr>
              <a:buNone/>
            </a:pPr>
            <a:r>
              <a:rPr lang="id-ID" sz="2000" b="1" dirty="0" smtClean="0"/>
              <a:t>Kuasa Pengguna Anggaran (KPA)</a:t>
            </a:r>
            <a:endParaRPr lang="id-ID" sz="2000" b="1" dirty="0"/>
          </a:p>
          <a:p>
            <a:pPr algn="just"/>
            <a:r>
              <a:rPr lang="id-ID" sz="1600" b="1" dirty="0" smtClean="0">
                <a:latin typeface="Berlin Sans FB" pitchFamily="34" charset="0"/>
              </a:rPr>
              <a:t>Pasal 8 ayat 1. “</a:t>
            </a:r>
            <a:r>
              <a:rPr lang="sv-SE" sz="1600" b="1" dirty="0"/>
              <a:t>Penunjukan KPA atas pelaksanaan </a:t>
            </a:r>
            <a:r>
              <a:rPr lang="sv-SE" sz="1600" b="1" u="sng" dirty="0"/>
              <a:t>dana </a:t>
            </a:r>
            <a:r>
              <a:rPr lang="sv-SE" sz="1600" b="1" u="sng" dirty="0" smtClean="0"/>
              <a:t>Dekonsentras</a:t>
            </a:r>
            <a:r>
              <a:rPr lang="id-ID" sz="1600" b="1" u="sng" dirty="0" smtClean="0"/>
              <a:t>i</a:t>
            </a:r>
            <a:r>
              <a:rPr lang="id-ID" sz="1600" b="1" dirty="0" smtClean="0"/>
              <a:t> dilakukan </a:t>
            </a:r>
            <a:r>
              <a:rPr lang="id-ID" sz="1600" b="1" dirty="0"/>
              <a:t>oleh </a:t>
            </a:r>
            <a:r>
              <a:rPr lang="id-ID" sz="1600" b="1" u="sng" dirty="0"/>
              <a:t>Gubernur</a:t>
            </a:r>
            <a:r>
              <a:rPr lang="id-ID" sz="1600" b="1" dirty="0"/>
              <a:t> selaku pihak yang </a:t>
            </a:r>
            <a:r>
              <a:rPr lang="id-ID" sz="1600" b="1" dirty="0" smtClean="0"/>
              <a:t>diberikan </a:t>
            </a:r>
            <a:r>
              <a:rPr lang="fi-FI" sz="1600" b="1" dirty="0" smtClean="0"/>
              <a:t>pelimpahan </a:t>
            </a:r>
            <a:r>
              <a:rPr lang="fi-FI" sz="1600" b="1" dirty="0"/>
              <a:t>sebagian urusan pemerintahan yang </a:t>
            </a:r>
            <a:r>
              <a:rPr lang="fi-FI" sz="1600" b="1" dirty="0" smtClean="0"/>
              <a:t>menjadi</a:t>
            </a:r>
            <a:r>
              <a:rPr lang="id-ID" sz="1600" b="1" dirty="0" smtClean="0"/>
              <a:t> kewenangan </a:t>
            </a:r>
            <a:r>
              <a:rPr lang="id-ID" sz="1600" b="1" dirty="0"/>
              <a:t>Kementerian </a:t>
            </a:r>
            <a:r>
              <a:rPr lang="id-ID" sz="1600" b="1" dirty="0" smtClean="0"/>
              <a:t>Negara/Lembaga”</a:t>
            </a:r>
          </a:p>
          <a:p>
            <a:pPr marL="0" indent="0" algn="ctr">
              <a:buNone/>
            </a:pPr>
            <a:endParaRPr lang="id-ID" sz="1600" b="1" dirty="0" smtClean="0"/>
          </a:p>
          <a:p>
            <a:pPr marL="0" indent="0" algn="ctr">
              <a:buNone/>
            </a:pPr>
            <a:endParaRPr lang="id-ID" sz="1600" b="1" dirty="0"/>
          </a:p>
          <a:p>
            <a:pPr marL="0" indent="0" algn="ctr">
              <a:buNone/>
            </a:pPr>
            <a:r>
              <a:rPr lang="id-ID" sz="2000" b="1" dirty="0"/>
              <a:t>Bendahara Pengeluaran (BP)</a:t>
            </a:r>
          </a:p>
          <a:p>
            <a:pPr algn="just"/>
            <a:r>
              <a:rPr lang="id-ID" sz="1600" b="1" dirty="0" smtClean="0">
                <a:latin typeface="Berlin Sans FB" pitchFamily="34" charset="0"/>
              </a:rPr>
              <a:t>Pasal 22 ayat 1. “</a:t>
            </a:r>
            <a:r>
              <a:rPr lang="sv-SE" sz="1600" b="1" dirty="0"/>
              <a:t>Untuk melaksanakan tugas kebendaharaan dalam </a:t>
            </a:r>
            <a:r>
              <a:rPr lang="sv-SE" sz="1600" b="1" dirty="0" smtClean="0"/>
              <a:t>rangka</a:t>
            </a:r>
            <a:r>
              <a:rPr lang="id-ID" sz="1600" b="1" dirty="0" smtClean="0"/>
              <a:t> </a:t>
            </a:r>
            <a:r>
              <a:rPr lang="sv-SE" sz="1600" b="1" dirty="0" smtClean="0"/>
              <a:t>pelaksanaan </a:t>
            </a:r>
            <a:r>
              <a:rPr lang="sv-SE" sz="1600" b="1" dirty="0"/>
              <a:t>anggaran belanja, Menteri/Pimpinan </a:t>
            </a:r>
            <a:r>
              <a:rPr lang="sv-SE" sz="1600" b="1" dirty="0" smtClean="0"/>
              <a:t>Lembaga</a:t>
            </a:r>
            <a:r>
              <a:rPr lang="id-ID" sz="1600" b="1" dirty="0" smtClean="0"/>
              <a:t> </a:t>
            </a:r>
            <a:r>
              <a:rPr lang="sv-SE" sz="1600" b="1" dirty="0" smtClean="0"/>
              <a:t>mengangkat </a:t>
            </a:r>
            <a:r>
              <a:rPr lang="sv-SE" sz="1600" b="1" dirty="0"/>
              <a:t>Bendahara Pengeluaran di setiap Satker</a:t>
            </a:r>
            <a:r>
              <a:rPr lang="id-ID" sz="1600" b="1" dirty="0" smtClean="0"/>
              <a:t>”</a:t>
            </a:r>
          </a:p>
          <a:p>
            <a:pPr algn="just"/>
            <a:r>
              <a:rPr lang="id-ID" sz="1600" b="1" dirty="0" smtClean="0">
                <a:latin typeface="Berlin Sans FB" pitchFamily="34" charset="0"/>
              </a:rPr>
              <a:t>Pasal 22 ayat 2. “</a:t>
            </a:r>
            <a:r>
              <a:rPr lang="sv-SE" sz="1600" b="1" dirty="0"/>
              <a:t>Kewenangan pengangkatan Bendahara </a:t>
            </a:r>
            <a:r>
              <a:rPr lang="sv-SE" sz="1600" b="1" dirty="0" smtClean="0"/>
              <a:t>Pengeluaran</a:t>
            </a:r>
            <a:r>
              <a:rPr lang="id-ID" sz="1600" b="1" dirty="0" smtClean="0"/>
              <a:t> </a:t>
            </a:r>
            <a:r>
              <a:rPr lang="sv-SE" sz="1600" b="1" dirty="0" smtClean="0"/>
              <a:t>sebagaimana </a:t>
            </a:r>
            <a:r>
              <a:rPr lang="sv-SE" sz="1600" b="1" dirty="0"/>
              <a:t>dimaksud pada ayat (1) dapat </a:t>
            </a:r>
            <a:r>
              <a:rPr lang="sv-SE" sz="1600" b="1" dirty="0" smtClean="0"/>
              <a:t>didelegasikan</a:t>
            </a:r>
            <a:r>
              <a:rPr lang="id-ID" sz="1600" b="1" dirty="0" smtClean="0"/>
              <a:t> </a:t>
            </a:r>
            <a:r>
              <a:rPr lang="sv-SE" sz="1600" b="1" dirty="0" smtClean="0"/>
              <a:t>kepada </a:t>
            </a:r>
            <a:r>
              <a:rPr lang="sv-SE" sz="1600" b="1" u="sng" dirty="0"/>
              <a:t>kepala Satker</a:t>
            </a:r>
            <a:r>
              <a:rPr lang="id-ID" sz="1600" b="1" dirty="0" smtClean="0"/>
              <a:t>”</a:t>
            </a:r>
          </a:p>
          <a:p>
            <a:endParaRPr lang="id-ID" sz="1600" b="1" dirty="0"/>
          </a:p>
          <a:p>
            <a:endParaRPr lang="id-ID" sz="1600" b="1" dirty="0" smtClean="0"/>
          </a:p>
          <a:p>
            <a:endParaRPr lang="en-US" sz="1600" b="1" dirty="0">
              <a:latin typeface="Berlin Sans FB" pitchFamily="34" charset="0"/>
            </a:endParaRPr>
          </a:p>
        </p:txBody>
      </p:sp>
    </p:spTree>
    <p:extLst>
      <p:ext uri="{BB962C8B-B14F-4D97-AF65-F5344CB8AC3E}">
        <p14:creationId xmlns:p14="http://schemas.microsoft.com/office/powerpoint/2010/main" val="240887007"/>
      </p:ext>
    </p:extLst>
  </p:cSld>
  <p:clrMapOvr>
    <a:masterClrMapping/>
  </p:clrMapOvr>
  <p:transition spd="slow">
    <p:wipe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65340" y="332656"/>
            <a:ext cx="8871155" cy="1077218"/>
          </a:xfrm>
          <a:prstGeom prst="rect">
            <a:avLst/>
          </a:prstGeom>
          <a:noFill/>
        </p:spPr>
        <p:txBody>
          <a:bodyPr wrap="square" rtlCol="0">
            <a:spAutoFit/>
          </a:bodyPr>
          <a:lstStyle/>
          <a:p>
            <a:pPr algn="ctr"/>
            <a:r>
              <a:rPr lang="en-US" sz="3200" dirty="0" smtClean="0">
                <a:latin typeface="Berlin Sans FB" pitchFamily="34" charset="0"/>
              </a:rPr>
              <a:t>P</a:t>
            </a:r>
            <a:r>
              <a:rPr lang="id-ID" sz="3200" dirty="0" smtClean="0">
                <a:latin typeface="Berlin Sans FB" pitchFamily="34" charset="0"/>
              </a:rPr>
              <a:t>ENETAPAN PEJABAT PERBENDAHARAAN</a:t>
            </a:r>
          </a:p>
          <a:p>
            <a:pPr algn="ctr"/>
            <a:r>
              <a:rPr lang="id-ID" sz="3200" dirty="0" smtClean="0">
                <a:latin typeface="Berlin Sans FB" pitchFamily="34" charset="0"/>
              </a:rPr>
              <a:t>PPK dan PPSPM</a:t>
            </a:r>
            <a:endParaRPr lang="en-US" sz="3200" dirty="0">
              <a:latin typeface="Berlin Sans FB" pitchFamily="34" charset="0"/>
            </a:endParaRPr>
          </a:p>
        </p:txBody>
      </p:sp>
      <p:sp>
        <p:nvSpPr>
          <p:cNvPr id="8" name="Content Placeholder 2"/>
          <p:cNvSpPr>
            <a:spLocks noGrp="1"/>
          </p:cNvSpPr>
          <p:nvPr>
            <p:ph idx="1"/>
          </p:nvPr>
        </p:nvSpPr>
        <p:spPr>
          <a:xfrm>
            <a:off x="152400" y="1556792"/>
            <a:ext cx="8740080" cy="4752528"/>
          </a:xfrm>
          <a:noFill/>
        </p:spPr>
        <p:txBody>
          <a:bodyPr>
            <a:noAutofit/>
          </a:bodyPr>
          <a:lstStyle/>
          <a:p>
            <a:pPr marL="0" indent="0" algn="ctr">
              <a:buClr>
                <a:schemeClr val="tx1"/>
              </a:buClr>
              <a:buNone/>
            </a:pPr>
            <a:r>
              <a:rPr lang="id-ID" sz="3200" dirty="0" smtClean="0">
                <a:latin typeface="Berlin Sans FB" pitchFamily="34" charset="0"/>
              </a:rPr>
              <a:t>PMK NOMOR 190/PMK.05/2012</a:t>
            </a:r>
          </a:p>
          <a:p>
            <a:pPr marL="0" indent="0" algn="ctr">
              <a:buClr>
                <a:schemeClr val="tx1"/>
              </a:buClr>
              <a:buNone/>
            </a:pPr>
            <a:endParaRPr lang="id-ID" sz="3200" dirty="0" smtClean="0">
              <a:latin typeface="Berlin Sans FB" pitchFamily="34" charset="0"/>
            </a:endParaRPr>
          </a:p>
          <a:p>
            <a:pPr marL="0" indent="0" algn="ctr">
              <a:buClr>
                <a:schemeClr val="tx1"/>
              </a:buClr>
              <a:buNone/>
            </a:pPr>
            <a:r>
              <a:rPr lang="id-ID" sz="2000" b="1" dirty="0" smtClean="0"/>
              <a:t>Pejabat Pembuat Komitmen (PPK)</a:t>
            </a:r>
            <a:endParaRPr lang="id-ID" sz="2000" b="1" dirty="0"/>
          </a:p>
          <a:p>
            <a:pPr algn="just"/>
            <a:r>
              <a:rPr lang="id-ID" sz="1600" b="1" dirty="0" smtClean="0">
                <a:latin typeface="Berlin Sans FB" pitchFamily="34" charset="0"/>
              </a:rPr>
              <a:t>Pasal 9 ayat 1, point b. “</a:t>
            </a:r>
            <a:r>
              <a:rPr lang="sv-SE" sz="1600" b="1" dirty="0"/>
              <a:t>menetapkan PPK untuk melakukan tindakan </a:t>
            </a:r>
            <a:r>
              <a:rPr lang="sv-SE" sz="1600" b="1" dirty="0" smtClean="0"/>
              <a:t>yang</a:t>
            </a:r>
            <a:r>
              <a:rPr lang="id-ID" sz="1600" b="1" dirty="0" smtClean="0"/>
              <a:t> </a:t>
            </a:r>
            <a:r>
              <a:rPr lang="sv-SE" sz="1600" b="1" dirty="0" smtClean="0"/>
              <a:t>mengakibatkan </a:t>
            </a:r>
            <a:r>
              <a:rPr lang="sv-SE" sz="1600" b="1" dirty="0"/>
              <a:t>pengeluaran anggaran belanja Negara</a:t>
            </a:r>
            <a:r>
              <a:rPr lang="id-ID" sz="1600" b="1" dirty="0" smtClean="0"/>
              <a:t>”</a:t>
            </a:r>
          </a:p>
          <a:p>
            <a:pPr algn="just"/>
            <a:endParaRPr lang="id-ID" sz="1600" b="1" dirty="0" smtClean="0"/>
          </a:p>
          <a:p>
            <a:pPr marL="0" indent="0" algn="ctr">
              <a:buNone/>
            </a:pPr>
            <a:r>
              <a:rPr lang="id-ID" sz="2000" b="1" dirty="0" smtClean="0"/>
              <a:t>Pejabat Penandatangan Surat Perintah Membayar (PPSPM)</a:t>
            </a:r>
            <a:endParaRPr lang="id-ID" sz="2000" b="1" dirty="0"/>
          </a:p>
          <a:p>
            <a:pPr algn="just"/>
            <a:r>
              <a:rPr lang="id-ID" sz="1600" b="1" dirty="0" smtClean="0">
                <a:latin typeface="Berlin Sans FB" pitchFamily="34" charset="0"/>
              </a:rPr>
              <a:t>Pasal 9 ayat 1, point c. “</a:t>
            </a:r>
            <a:r>
              <a:rPr lang="sv-SE" sz="1600" b="1" dirty="0"/>
              <a:t>menetapkan PPSPM untuk melakukan pengujian tagihan</a:t>
            </a:r>
          </a:p>
          <a:p>
            <a:pPr algn="just"/>
            <a:r>
              <a:rPr lang="sv-SE" sz="1600" b="1" dirty="0"/>
              <a:t>dan menerbitkan SPM atas beban anggaran </a:t>
            </a:r>
            <a:r>
              <a:rPr lang="sv-SE" sz="1600" b="1" dirty="0" smtClean="0"/>
              <a:t>belanja</a:t>
            </a:r>
            <a:r>
              <a:rPr lang="id-ID" sz="1600" b="1" dirty="0" smtClean="0"/>
              <a:t> </a:t>
            </a:r>
            <a:r>
              <a:rPr lang="sv-SE" sz="1600" b="1" dirty="0" smtClean="0"/>
              <a:t>Negara</a:t>
            </a:r>
            <a:r>
              <a:rPr lang="id-ID" sz="1600" b="1" dirty="0" smtClean="0"/>
              <a:t>”</a:t>
            </a:r>
          </a:p>
          <a:p>
            <a:pPr marL="0" indent="0" algn="just">
              <a:buNone/>
            </a:pPr>
            <a:endParaRPr lang="id-ID" sz="1600" b="1" dirty="0" smtClean="0"/>
          </a:p>
          <a:p>
            <a:pPr algn="just"/>
            <a:r>
              <a:rPr lang="id-ID" sz="1600" b="1" dirty="0" smtClean="0">
                <a:latin typeface="Berlin Sans FB" pitchFamily="34" charset="0"/>
              </a:rPr>
              <a:t>Pasal 11 ayat 1. “</a:t>
            </a:r>
            <a:r>
              <a:rPr lang="sv-SE" sz="1600" b="1" dirty="0"/>
              <a:t>KPA menetapkan PPK dan PPSPM dengan surat keputusan</a:t>
            </a:r>
            <a:r>
              <a:rPr lang="id-ID" sz="1600" b="1" dirty="0" smtClean="0"/>
              <a:t>”</a:t>
            </a:r>
          </a:p>
          <a:p>
            <a:endParaRPr lang="id-ID" sz="1600" b="1" dirty="0"/>
          </a:p>
          <a:p>
            <a:endParaRPr lang="id-ID" sz="1600" b="1" dirty="0" smtClean="0"/>
          </a:p>
          <a:p>
            <a:endParaRPr lang="en-US" sz="1600" b="1" dirty="0">
              <a:latin typeface="Berlin Sans FB" pitchFamily="34" charset="0"/>
            </a:endParaRPr>
          </a:p>
        </p:txBody>
      </p:sp>
    </p:spTree>
    <p:extLst>
      <p:ext uri="{BB962C8B-B14F-4D97-AF65-F5344CB8AC3E}">
        <p14:creationId xmlns:p14="http://schemas.microsoft.com/office/powerpoint/2010/main" val="3973133928"/>
      </p:ext>
    </p:extLst>
  </p:cSld>
  <p:clrMapOvr>
    <a:masterClrMapping/>
  </p:clrMapOvr>
  <p:transition spd="slow">
    <p:wipe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a:spLocks noGrp="1"/>
          </p:cNvSpPr>
          <p:nvPr>
            <p:ph idx="1"/>
          </p:nvPr>
        </p:nvSpPr>
        <p:spPr>
          <a:xfrm>
            <a:off x="611560" y="1268760"/>
            <a:ext cx="8208912" cy="6192688"/>
          </a:xfrm>
          <a:noFill/>
        </p:spPr>
        <p:txBody>
          <a:bodyPr vert="horz" lIns="91440" tIns="45720" rIns="91440" bIns="45720" rtlCol="0">
            <a:noAutofit/>
          </a:bodyPr>
          <a:lstStyle/>
          <a:p>
            <a:pPr marL="515938" indent="-515938">
              <a:buClr>
                <a:schemeClr val="tx1"/>
              </a:buClr>
            </a:pPr>
            <a:r>
              <a:rPr lang="en-US" sz="2400" b="1" dirty="0" err="1">
                <a:latin typeface="Agency FB" pitchFamily="34" charset="0"/>
              </a:rPr>
              <a:t>Menyusun</a:t>
            </a:r>
            <a:r>
              <a:rPr lang="en-US" sz="2400" b="1" dirty="0">
                <a:latin typeface="Agency FB" pitchFamily="34" charset="0"/>
              </a:rPr>
              <a:t> </a:t>
            </a:r>
            <a:r>
              <a:rPr lang="en-US" sz="2400" b="1" dirty="0" err="1">
                <a:latin typeface="Agency FB" pitchFamily="34" charset="0"/>
              </a:rPr>
              <a:t>rencana</a:t>
            </a:r>
            <a:r>
              <a:rPr lang="en-US" sz="2400" b="1" dirty="0">
                <a:latin typeface="Agency FB" pitchFamily="34" charset="0"/>
              </a:rPr>
              <a:t> </a:t>
            </a:r>
            <a:r>
              <a:rPr lang="en-US" sz="2400" b="1" dirty="0" err="1" smtClean="0">
                <a:latin typeface="Agency FB" pitchFamily="34" charset="0"/>
              </a:rPr>
              <a:t>kegiatan</a:t>
            </a:r>
            <a:r>
              <a:rPr lang="en-US" sz="2400" b="1" dirty="0" smtClean="0">
                <a:latin typeface="Agency FB" pitchFamily="34" charset="0"/>
              </a:rPr>
              <a:t> </a:t>
            </a:r>
            <a:r>
              <a:rPr lang="en-US" sz="2400" b="1" dirty="0" err="1">
                <a:latin typeface="Agency FB" pitchFamily="34" charset="0"/>
              </a:rPr>
              <a:t>dan</a:t>
            </a:r>
            <a:r>
              <a:rPr lang="en-US" sz="2400" b="1" dirty="0">
                <a:latin typeface="Agency FB" pitchFamily="34" charset="0"/>
              </a:rPr>
              <a:t> </a:t>
            </a:r>
            <a:r>
              <a:rPr lang="en-US" sz="2400" b="1" dirty="0" err="1">
                <a:latin typeface="Agency FB" pitchFamily="34" charset="0"/>
              </a:rPr>
              <a:t>rencana</a:t>
            </a:r>
            <a:r>
              <a:rPr lang="en-US" sz="2400" b="1" dirty="0">
                <a:latin typeface="Agency FB" pitchFamily="34" charset="0"/>
              </a:rPr>
              <a:t> </a:t>
            </a:r>
            <a:r>
              <a:rPr lang="en-US" sz="2400" b="1" dirty="0" err="1">
                <a:latin typeface="Agency FB" pitchFamily="34" charset="0"/>
              </a:rPr>
              <a:t>penarikan</a:t>
            </a:r>
            <a:r>
              <a:rPr lang="en-US" sz="2400" b="1" dirty="0">
                <a:latin typeface="Agency FB" pitchFamily="34" charset="0"/>
              </a:rPr>
              <a:t> </a:t>
            </a:r>
            <a:r>
              <a:rPr lang="en-US" sz="2400" b="1" dirty="0" err="1">
                <a:latin typeface="Agency FB" pitchFamily="34" charset="0"/>
              </a:rPr>
              <a:t>dana</a:t>
            </a:r>
            <a:r>
              <a:rPr lang="en-US" sz="2400" b="1" dirty="0">
                <a:latin typeface="Agency FB" pitchFamily="34" charset="0"/>
              </a:rPr>
              <a:t> </a:t>
            </a:r>
            <a:r>
              <a:rPr lang="en-US" sz="2400" b="1" dirty="0" err="1" smtClean="0">
                <a:latin typeface="Agency FB" pitchFamily="34" charset="0"/>
              </a:rPr>
              <a:t>sesuai</a:t>
            </a:r>
            <a:r>
              <a:rPr lang="en-US" sz="2400" b="1" dirty="0" smtClean="0">
                <a:latin typeface="Agency FB" pitchFamily="34" charset="0"/>
              </a:rPr>
              <a:t> </a:t>
            </a:r>
            <a:r>
              <a:rPr lang="en-US" sz="2400" b="1" dirty="0">
                <a:latin typeface="Agency FB" pitchFamily="34" charset="0"/>
              </a:rPr>
              <a:t>DIPA;</a:t>
            </a:r>
          </a:p>
          <a:p>
            <a:pPr marL="515938" indent="-515938">
              <a:buClr>
                <a:schemeClr val="tx1"/>
              </a:buClr>
            </a:pPr>
            <a:r>
              <a:rPr lang="en-US" sz="2400" b="1" dirty="0" err="1">
                <a:latin typeface="Agency FB" pitchFamily="34" charset="0"/>
              </a:rPr>
              <a:t>Menerbitkan</a:t>
            </a:r>
            <a:r>
              <a:rPr lang="en-US" sz="2400" b="1" dirty="0">
                <a:latin typeface="Agency FB" pitchFamily="34" charset="0"/>
              </a:rPr>
              <a:t> </a:t>
            </a:r>
            <a:r>
              <a:rPr lang="en-US" sz="2400" b="1" dirty="0" err="1">
                <a:latin typeface="Agency FB" pitchFamily="34" charset="0"/>
              </a:rPr>
              <a:t>Surat</a:t>
            </a:r>
            <a:r>
              <a:rPr lang="en-US" sz="2400" b="1" dirty="0">
                <a:latin typeface="Agency FB" pitchFamily="34" charset="0"/>
              </a:rPr>
              <a:t> </a:t>
            </a:r>
            <a:r>
              <a:rPr lang="en-US" sz="2400" b="1" dirty="0" err="1">
                <a:latin typeface="Agency FB" pitchFamily="34" charset="0"/>
              </a:rPr>
              <a:t>Penunjukan</a:t>
            </a:r>
            <a:r>
              <a:rPr lang="en-US" sz="2400" b="1" dirty="0">
                <a:latin typeface="Agency FB" pitchFamily="34" charset="0"/>
              </a:rPr>
              <a:t> </a:t>
            </a:r>
            <a:r>
              <a:rPr lang="en-US" sz="2400" b="1" dirty="0" err="1">
                <a:latin typeface="Agency FB" pitchFamily="34" charset="0"/>
              </a:rPr>
              <a:t>Penyedia</a:t>
            </a:r>
            <a:r>
              <a:rPr lang="en-US" sz="2400" b="1" dirty="0">
                <a:latin typeface="Agency FB" pitchFamily="34" charset="0"/>
              </a:rPr>
              <a:t> </a:t>
            </a:r>
            <a:r>
              <a:rPr lang="en-US" sz="2400" b="1" dirty="0" err="1">
                <a:latin typeface="Agency FB" pitchFamily="34" charset="0"/>
              </a:rPr>
              <a:t>Barang</a:t>
            </a:r>
            <a:r>
              <a:rPr lang="en-US" sz="2400" b="1" dirty="0">
                <a:latin typeface="Agency FB" pitchFamily="34" charset="0"/>
              </a:rPr>
              <a:t>/</a:t>
            </a:r>
            <a:r>
              <a:rPr lang="en-US" sz="2400" b="1" dirty="0" err="1">
                <a:latin typeface="Agency FB" pitchFamily="34" charset="0"/>
              </a:rPr>
              <a:t>Jasa</a:t>
            </a:r>
            <a:endParaRPr lang="en-US" sz="2400" b="1" dirty="0">
              <a:latin typeface="Agency FB" pitchFamily="34" charset="0"/>
            </a:endParaRPr>
          </a:p>
          <a:p>
            <a:pPr marL="515938" indent="-515938">
              <a:buClr>
                <a:schemeClr val="tx1"/>
              </a:buClr>
            </a:pPr>
            <a:r>
              <a:rPr lang="en-US" sz="2400" b="1" dirty="0" err="1">
                <a:latin typeface="Agency FB" pitchFamily="34" charset="0"/>
              </a:rPr>
              <a:t>Membuat</a:t>
            </a:r>
            <a:r>
              <a:rPr lang="en-US" sz="2400" b="1" dirty="0">
                <a:latin typeface="Agency FB" pitchFamily="34" charset="0"/>
              </a:rPr>
              <a:t>, </a:t>
            </a:r>
            <a:r>
              <a:rPr lang="en-US" sz="2400" b="1" dirty="0" err="1">
                <a:latin typeface="Agency FB" pitchFamily="34" charset="0"/>
              </a:rPr>
              <a:t>menandatangani</a:t>
            </a:r>
            <a:r>
              <a:rPr lang="en-US" sz="2400" b="1" dirty="0">
                <a:latin typeface="Agency FB" pitchFamily="34" charset="0"/>
              </a:rPr>
              <a:t> </a:t>
            </a:r>
            <a:r>
              <a:rPr lang="en-US" sz="2400" b="1" dirty="0" err="1">
                <a:latin typeface="Agency FB" pitchFamily="34" charset="0"/>
              </a:rPr>
              <a:t>dan</a:t>
            </a:r>
            <a:r>
              <a:rPr lang="en-US" sz="2400" b="1" dirty="0">
                <a:latin typeface="Agency FB" pitchFamily="34" charset="0"/>
              </a:rPr>
              <a:t> </a:t>
            </a:r>
            <a:r>
              <a:rPr lang="en-US" sz="2400" b="1" dirty="0" err="1">
                <a:latin typeface="Agency FB" pitchFamily="34" charset="0"/>
              </a:rPr>
              <a:t>melaksanakan</a:t>
            </a:r>
            <a:r>
              <a:rPr lang="en-US" sz="2400" b="1" dirty="0">
                <a:latin typeface="Agency FB" pitchFamily="34" charset="0"/>
              </a:rPr>
              <a:t> </a:t>
            </a:r>
            <a:r>
              <a:rPr lang="en-US" sz="2400" b="1" dirty="0" err="1" smtClean="0">
                <a:latin typeface="Agency FB" pitchFamily="34" charset="0"/>
              </a:rPr>
              <a:t>perjanjian</a:t>
            </a:r>
            <a:r>
              <a:rPr lang="en-US" sz="2400" b="1" dirty="0" smtClean="0">
                <a:latin typeface="Agency FB" pitchFamily="34" charset="0"/>
              </a:rPr>
              <a:t>/</a:t>
            </a:r>
            <a:r>
              <a:rPr lang="en-US" sz="2400" b="1" dirty="0" err="1" smtClean="0">
                <a:latin typeface="Agency FB" pitchFamily="34" charset="0"/>
              </a:rPr>
              <a:t>kontrak</a:t>
            </a:r>
            <a:endParaRPr lang="en-US" sz="2400" b="1" dirty="0" smtClean="0">
              <a:latin typeface="Agency FB" pitchFamily="34" charset="0"/>
            </a:endParaRPr>
          </a:p>
          <a:p>
            <a:pPr marL="515938" indent="-515938">
              <a:buClr>
                <a:schemeClr val="tx1"/>
              </a:buClr>
            </a:pPr>
            <a:r>
              <a:rPr lang="en-US" sz="2400" b="1" dirty="0" err="1" smtClean="0">
                <a:latin typeface="Agency FB" pitchFamily="34" charset="0"/>
              </a:rPr>
              <a:t>Melaksanakan</a:t>
            </a:r>
            <a:r>
              <a:rPr lang="en-US" sz="2400" b="1" dirty="0" smtClean="0">
                <a:latin typeface="Agency FB" pitchFamily="34" charset="0"/>
              </a:rPr>
              <a:t> </a:t>
            </a:r>
            <a:r>
              <a:rPr lang="en-US" sz="2400" b="1" dirty="0" err="1" smtClean="0">
                <a:latin typeface="Agency FB" pitchFamily="34" charset="0"/>
              </a:rPr>
              <a:t>kegiatan</a:t>
            </a:r>
            <a:r>
              <a:rPr lang="en-US" sz="2400" b="1" dirty="0" smtClean="0">
                <a:latin typeface="Agency FB" pitchFamily="34" charset="0"/>
              </a:rPr>
              <a:t> </a:t>
            </a:r>
            <a:r>
              <a:rPr lang="en-US" sz="2400" b="1" dirty="0" err="1" smtClean="0">
                <a:latin typeface="Agency FB" pitchFamily="34" charset="0"/>
              </a:rPr>
              <a:t>swakelola</a:t>
            </a:r>
            <a:endParaRPr lang="en-US" sz="2400" b="1" dirty="0" smtClean="0">
              <a:latin typeface="Agency FB" pitchFamily="34" charset="0"/>
            </a:endParaRPr>
          </a:p>
          <a:p>
            <a:pPr marL="515938" indent="-515938">
              <a:buClr>
                <a:schemeClr val="tx1"/>
              </a:buClr>
            </a:pPr>
            <a:r>
              <a:rPr lang="en-US" sz="2400" b="1" dirty="0" err="1" smtClean="0">
                <a:latin typeface="Agency FB" pitchFamily="34" charset="0"/>
              </a:rPr>
              <a:t>Memberitahukan</a:t>
            </a:r>
            <a:r>
              <a:rPr lang="en-US" sz="2400" b="1" dirty="0" smtClean="0">
                <a:latin typeface="Agency FB" pitchFamily="34" charset="0"/>
              </a:rPr>
              <a:t> </a:t>
            </a:r>
            <a:r>
              <a:rPr lang="en-US" sz="2400" b="1" dirty="0" err="1">
                <a:latin typeface="Agency FB" pitchFamily="34" charset="0"/>
              </a:rPr>
              <a:t>kepada</a:t>
            </a:r>
            <a:r>
              <a:rPr lang="en-US" sz="2400" b="1" dirty="0">
                <a:latin typeface="Agency FB" pitchFamily="34" charset="0"/>
              </a:rPr>
              <a:t> </a:t>
            </a:r>
            <a:r>
              <a:rPr lang="en-US" sz="2400" b="1" dirty="0" smtClean="0">
                <a:latin typeface="Agency FB" pitchFamily="34" charset="0"/>
              </a:rPr>
              <a:t>KPPN </a:t>
            </a:r>
            <a:r>
              <a:rPr lang="en-US" sz="2400" b="1" dirty="0" err="1" smtClean="0">
                <a:latin typeface="Agency FB" pitchFamily="34" charset="0"/>
              </a:rPr>
              <a:t>atas</a:t>
            </a:r>
            <a:r>
              <a:rPr lang="en-US" sz="2400" b="1" dirty="0" smtClean="0">
                <a:latin typeface="Agency FB" pitchFamily="34" charset="0"/>
              </a:rPr>
              <a:t> </a:t>
            </a:r>
            <a:r>
              <a:rPr lang="en-US" sz="2400" b="1" dirty="0" err="1" smtClean="0">
                <a:latin typeface="Agency FB" pitchFamily="34" charset="0"/>
              </a:rPr>
              <a:t>kontrak</a:t>
            </a:r>
            <a:r>
              <a:rPr lang="en-US" sz="2400" b="1" dirty="0" smtClean="0">
                <a:latin typeface="Agency FB" pitchFamily="34" charset="0"/>
              </a:rPr>
              <a:t> </a:t>
            </a:r>
            <a:r>
              <a:rPr lang="en-US" sz="2400" b="1" dirty="0">
                <a:latin typeface="Agency FB" pitchFamily="34" charset="0"/>
              </a:rPr>
              <a:t>yang </a:t>
            </a:r>
            <a:r>
              <a:rPr lang="en-US" sz="2400" b="1" dirty="0" err="1">
                <a:latin typeface="Agency FB" pitchFamily="34" charset="0"/>
              </a:rPr>
              <a:t>dilakukannya</a:t>
            </a:r>
            <a:endParaRPr lang="en-US" sz="2400" b="1" dirty="0">
              <a:latin typeface="Agency FB" pitchFamily="34" charset="0"/>
            </a:endParaRPr>
          </a:p>
          <a:p>
            <a:pPr marL="515938" indent="-515938">
              <a:buClr>
                <a:schemeClr val="tx1"/>
              </a:buClr>
            </a:pPr>
            <a:r>
              <a:rPr lang="en-US" sz="2400" b="1" dirty="0" err="1">
                <a:latin typeface="Agency FB" pitchFamily="34" charset="0"/>
              </a:rPr>
              <a:t>Mengendalikan</a:t>
            </a:r>
            <a:r>
              <a:rPr lang="en-US" sz="2400" b="1" dirty="0">
                <a:latin typeface="Agency FB" pitchFamily="34" charset="0"/>
              </a:rPr>
              <a:t> </a:t>
            </a:r>
            <a:r>
              <a:rPr lang="en-US" sz="2400" b="1" dirty="0" err="1">
                <a:latin typeface="Agency FB" pitchFamily="34" charset="0"/>
              </a:rPr>
              <a:t>pelaksanaan</a:t>
            </a:r>
            <a:r>
              <a:rPr lang="en-US" sz="2400" b="1" dirty="0">
                <a:latin typeface="Agency FB" pitchFamily="34" charset="0"/>
              </a:rPr>
              <a:t> </a:t>
            </a:r>
            <a:r>
              <a:rPr lang="en-US" sz="2400" b="1" dirty="0" err="1">
                <a:latin typeface="Agency FB" pitchFamily="34" charset="0"/>
              </a:rPr>
              <a:t>perjanjian</a:t>
            </a:r>
            <a:r>
              <a:rPr lang="en-US" sz="2400" b="1" dirty="0">
                <a:latin typeface="Agency FB" pitchFamily="34" charset="0"/>
              </a:rPr>
              <a:t>/</a:t>
            </a:r>
            <a:r>
              <a:rPr lang="en-US" sz="2400" b="1" dirty="0" err="1">
                <a:latin typeface="Agency FB" pitchFamily="34" charset="0"/>
              </a:rPr>
              <a:t>kontrak</a:t>
            </a:r>
            <a:r>
              <a:rPr lang="en-US" sz="2400" b="1" dirty="0">
                <a:latin typeface="Agency FB" pitchFamily="34" charset="0"/>
              </a:rPr>
              <a:t>;</a:t>
            </a:r>
          </a:p>
          <a:p>
            <a:pPr marL="515938" indent="-515938">
              <a:buClr>
                <a:schemeClr val="tx1"/>
              </a:buClr>
            </a:pPr>
            <a:r>
              <a:rPr lang="en-US" sz="2400" b="1" dirty="0" err="1">
                <a:latin typeface="Agency FB" pitchFamily="34" charset="0"/>
              </a:rPr>
              <a:t>Menguji</a:t>
            </a:r>
            <a:r>
              <a:rPr lang="en-US" sz="2400" b="1" dirty="0">
                <a:latin typeface="Agency FB" pitchFamily="34" charset="0"/>
              </a:rPr>
              <a:t> </a:t>
            </a:r>
            <a:r>
              <a:rPr lang="en-US" sz="2400" b="1" dirty="0" err="1">
                <a:latin typeface="Agency FB" pitchFamily="34" charset="0"/>
              </a:rPr>
              <a:t>dan</a:t>
            </a:r>
            <a:r>
              <a:rPr lang="en-US" sz="2400" b="1" dirty="0">
                <a:latin typeface="Agency FB" pitchFamily="34" charset="0"/>
              </a:rPr>
              <a:t> </a:t>
            </a:r>
            <a:r>
              <a:rPr lang="en-US" sz="2400" b="1" dirty="0" err="1">
                <a:latin typeface="Agency FB" pitchFamily="34" charset="0"/>
              </a:rPr>
              <a:t>menandatangani</a:t>
            </a:r>
            <a:r>
              <a:rPr lang="en-US" sz="2400" b="1" dirty="0">
                <a:latin typeface="Agency FB" pitchFamily="34" charset="0"/>
              </a:rPr>
              <a:t> </a:t>
            </a:r>
            <a:r>
              <a:rPr lang="en-US" sz="2400" b="1" dirty="0" err="1">
                <a:latin typeface="Agency FB" pitchFamily="34" charset="0"/>
              </a:rPr>
              <a:t>surat</a:t>
            </a:r>
            <a:r>
              <a:rPr lang="en-US" sz="2400" b="1" dirty="0">
                <a:latin typeface="Agency FB" pitchFamily="34" charset="0"/>
              </a:rPr>
              <a:t> </a:t>
            </a:r>
            <a:r>
              <a:rPr lang="en-US" sz="2400" b="1" dirty="0" err="1">
                <a:latin typeface="Agency FB" pitchFamily="34" charset="0"/>
              </a:rPr>
              <a:t>bukti</a:t>
            </a:r>
            <a:r>
              <a:rPr lang="en-US" sz="2400" b="1" dirty="0">
                <a:latin typeface="Agency FB" pitchFamily="34" charset="0"/>
              </a:rPr>
              <a:t> </a:t>
            </a:r>
            <a:r>
              <a:rPr lang="en-US" sz="2400" b="1" dirty="0" err="1">
                <a:latin typeface="Agency FB" pitchFamily="34" charset="0"/>
              </a:rPr>
              <a:t>mengenai</a:t>
            </a:r>
            <a:r>
              <a:rPr lang="en-US" sz="2400" b="1" dirty="0">
                <a:latin typeface="Agency FB" pitchFamily="34" charset="0"/>
              </a:rPr>
              <a:t> </a:t>
            </a:r>
            <a:r>
              <a:rPr lang="en-US" sz="2400" b="1" dirty="0" err="1">
                <a:latin typeface="Agency FB" pitchFamily="34" charset="0"/>
              </a:rPr>
              <a:t>hak</a:t>
            </a:r>
            <a:r>
              <a:rPr lang="en-US" sz="2400" b="1" dirty="0">
                <a:latin typeface="Agency FB" pitchFamily="34" charset="0"/>
              </a:rPr>
              <a:t> </a:t>
            </a:r>
            <a:r>
              <a:rPr lang="en-US" sz="2400" b="1" dirty="0" err="1">
                <a:latin typeface="Agency FB" pitchFamily="34" charset="0"/>
              </a:rPr>
              <a:t>tagih</a:t>
            </a:r>
            <a:r>
              <a:rPr lang="en-US" sz="2400" b="1" dirty="0">
                <a:latin typeface="Agency FB" pitchFamily="34" charset="0"/>
              </a:rPr>
              <a:t> </a:t>
            </a:r>
            <a:r>
              <a:rPr lang="en-US" sz="2400" b="1" dirty="0" err="1">
                <a:latin typeface="Agency FB" pitchFamily="34" charset="0"/>
              </a:rPr>
              <a:t>kepada</a:t>
            </a:r>
            <a:r>
              <a:rPr lang="en-US" sz="2400" b="1" dirty="0">
                <a:latin typeface="Agency FB" pitchFamily="34" charset="0"/>
              </a:rPr>
              <a:t> </a:t>
            </a:r>
            <a:r>
              <a:rPr lang="en-US" sz="2400" b="1" dirty="0" err="1" smtClean="0">
                <a:latin typeface="Agency FB" pitchFamily="34" charset="0"/>
              </a:rPr>
              <a:t>negara</a:t>
            </a:r>
            <a:endParaRPr lang="en-US" sz="2400" b="1" dirty="0" smtClean="0">
              <a:latin typeface="Agency FB" pitchFamily="34" charset="0"/>
            </a:endParaRPr>
          </a:p>
          <a:p>
            <a:pPr marL="979488" indent="-444500">
              <a:buClr>
                <a:schemeClr val="tx1"/>
              </a:buClr>
              <a:buFont typeface="Wingdings" pitchFamily="2" charset="2"/>
              <a:buChar char="Ø"/>
              <a:tabLst>
                <a:tab pos="979488" algn="l"/>
              </a:tabLst>
            </a:pPr>
            <a:r>
              <a:rPr lang="en-US" sz="2400" b="1" dirty="0" err="1">
                <a:latin typeface="Agency FB" pitchFamily="34" charset="0"/>
              </a:rPr>
              <a:t>menguji</a:t>
            </a:r>
            <a:r>
              <a:rPr lang="en-US" sz="2400" b="1" dirty="0">
                <a:latin typeface="Agency FB" pitchFamily="34" charset="0"/>
              </a:rPr>
              <a:t> </a:t>
            </a:r>
            <a:r>
              <a:rPr lang="en-US" sz="2400" b="1" dirty="0" err="1">
                <a:latin typeface="Agency FB" pitchFamily="34" charset="0"/>
              </a:rPr>
              <a:t>kebenaran</a:t>
            </a:r>
            <a:r>
              <a:rPr lang="en-US" sz="2400" b="1" dirty="0">
                <a:latin typeface="Agency FB" pitchFamily="34" charset="0"/>
              </a:rPr>
              <a:t> </a:t>
            </a:r>
            <a:r>
              <a:rPr lang="en-US" sz="2400" b="1" dirty="0" err="1">
                <a:latin typeface="Agency FB" pitchFamily="34" charset="0"/>
              </a:rPr>
              <a:t>materiil</a:t>
            </a:r>
            <a:r>
              <a:rPr lang="en-US" sz="2400" b="1" dirty="0">
                <a:latin typeface="Agency FB" pitchFamily="34" charset="0"/>
              </a:rPr>
              <a:t> </a:t>
            </a:r>
            <a:r>
              <a:rPr lang="en-US" sz="2400" b="1" dirty="0" err="1">
                <a:latin typeface="Agency FB" pitchFamily="34" charset="0"/>
              </a:rPr>
              <a:t>dan</a:t>
            </a:r>
            <a:r>
              <a:rPr lang="en-US" sz="2400" b="1" dirty="0">
                <a:latin typeface="Agency FB" pitchFamily="34" charset="0"/>
              </a:rPr>
              <a:t> </a:t>
            </a:r>
            <a:r>
              <a:rPr lang="en-US" sz="2400" b="1" dirty="0" err="1">
                <a:latin typeface="Agency FB" pitchFamily="34" charset="0"/>
              </a:rPr>
              <a:t>keabsahan</a:t>
            </a:r>
            <a:r>
              <a:rPr lang="en-US" sz="2400" b="1" dirty="0">
                <a:latin typeface="Agency FB" pitchFamily="34" charset="0"/>
              </a:rPr>
              <a:t> </a:t>
            </a:r>
            <a:r>
              <a:rPr lang="en-US" sz="2400" b="1" dirty="0" err="1">
                <a:latin typeface="Agency FB" pitchFamily="34" charset="0"/>
              </a:rPr>
              <a:t>surat-surat</a:t>
            </a:r>
            <a:r>
              <a:rPr lang="en-US" sz="2400" b="1" dirty="0">
                <a:latin typeface="Agency FB" pitchFamily="34" charset="0"/>
              </a:rPr>
              <a:t> </a:t>
            </a:r>
            <a:r>
              <a:rPr lang="en-US" sz="2400" b="1" dirty="0" err="1">
                <a:latin typeface="Agency FB" pitchFamily="34" charset="0"/>
              </a:rPr>
              <a:t>bukti</a:t>
            </a:r>
            <a:r>
              <a:rPr lang="en-US" sz="2400" b="1" dirty="0">
                <a:latin typeface="Agency FB" pitchFamily="34" charset="0"/>
              </a:rPr>
              <a:t> </a:t>
            </a:r>
            <a:r>
              <a:rPr lang="en-US" sz="2400" b="1" dirty="0" err="1">
                <a:latin typeface="Agency FB" pitchFamily="34" charset="0"/>
              </a:rPr>
              <a:t>mengenai</a:t>
            </a:r>
            <a:r>
              <a:rPr lang="en-US" sz="2400" b="1" dirty="0">
                <a:latin typeface="Agency FB" pitchFamily="34" charset="0"/>
              </a:rPr>
              <a:t> </a:t>
            </a:r>
            <a:r>
              <a:rPr lang="en-US" sz="2400" b="1" dirty="0" err="1">
                <a:latin typeface="Agency FB" pitchFamily="34" charset="0"/>
              </a:rPr>
              <a:t>hak</a:t>
            </a:r>
            <a:r>
              <a:rPr lang="en-US" sz="2400" b="1" dirty="0">
                <a:latin typeface="Agency FB" pitchFamily="34" charset="0"/>
              </a:rPr>
              <a:t> </a:t>
            </a:r>
            <a:r>
              <a:rPr lang="en-US" sz="2400" b="1" dirty="0" err="1">
                <a:latin typeface="Agency FB" pitchFamily="34" charset="0"/>
              </a:rPr>
              <a:t>tagih</a:t>
            </a:r>
            <a:r>
              <a:rPr lang="en-US" sz="2400" b="1" dirty="0">
                <a:latin typeface="Agency FB" pitchFamily="34" charset="0"/>
              </a:rPr>
              <a:t> </a:t>
            </a:r>
            <a:r>
              <a:rPr lang="en-US" sz="2400" b="1" dirty="0" err="1">
                <a:latin typeface="Agency FB" pitchFamily="34" charset="0"/>
              </a:rPr>
              <a:t>kepada</a:t>
            </a:r>
            <a:r>
              <a:rPr lang="en-US" sz="2400" b="1" dirty="0">
                <a:latin typeface="Agency FB" pitchFamily="34" charset="0"/>
              </a:rPr>
              <a:t> </a:t>
            </a:r>
            <a:r>
              <a:rPr lang="en-US" sz="2400" b="1" dirty="0" err="1">
                <a:latin typeface="Agency FB" pitchFamily="34" charset="0"/>
              </a:rPr>
              <a:t>negara</a:t>
            </a:r>
            <a:r>
              <a:rPr lang="en-US" sz="2400" b="1" dirty="0">
                <a:latin typeface="Agency FB" pitchFamily="34" charset="0"/>
              </a:rPr>
              <a:t>; </a:t>
            </a:r>
            <a:r>
              <a:rPr lang="en-US" sz="2400" b="1" dirty="0" err="1">
                <a:latin typeface="Agency FB" pitchFamily="34" charset="0"/>
              </a:rPr>
              <a:t>dan</a:t>
            </a:r>
            <a:r>
              <a:rPr lang="en-US" sz="2400" b="1" dirty="0">
                <a:latin typeface="Agency FB" pitchFamily="34" charset="0"/>
              </a:rPr>
              <a:t>/</a:t>
            </a:r>
            <a:r>
              <a:rPr lang="en-US" sz="2400" b="1" dirty="0" err="1">
                <a:latin typeface="Agency FB" pitchFamily="34" charset="0"/>
              </a:rPr>
              <a:t>atau</a:t>
            </a:r>
            <a:endParaRPr lang="en-US" sz="2400" b="1" dirty="0">
              <a:latin typeface="Agency FB" pitchFamily="34" charset="0"/>
            </a:endParaRPr>
          </a:p>
          <a:p>
            <a:pPr marL="979488" indent="-444500">
              <a:buClr>
                <a:schemeClr val="tx1"/>
              </a:buClr>
              <a:buFont typeface="Wingdings" pitchFamily="2" charset="2"/>
              <a:buChar char="Ø"/>
              <a:tabLst>
                <a:tab pos="979488" algn="l"/>
              </a:tabLst>
            </a:pPr>
            <a:r>
              <a:rPr lang="en-US" sz="2400" b="1" dirty="0" err="1">
                <a:latin typeface="Agency FB" pitchFamily="34" charset="0"/>
              </a:rPr>
              <a:t>menguji</a:t>
            </a:r>
            <a:r>
              <a:rPr lang="en-US" sz="2400" b="1" dirty="0">
                <a:latin typeface="Agency FB" pitchFamily="34" charset="0"/>
              </a:rPr>
              <a:t> </a:t>
            </a:r>
            <a:r>
              <a:rPr lang="en-US" sz="2400" b="1" dirty="0" err="1">
                <a:latin typeface="Agency FB" pitchFamily="34" charset="0"/>
              </a:rPr>
              <a:t>kebenaran</a:t>
            </a:r>
            <a:r>
              <a:rPr lang="en-US" sz="2400" b="1" dirty="0">
                <a:latin typeface="Agency FB" pitchFamily="34" charset="0"/>
              </a:rPr>
              <a:t> </a:t>
            </a:r>
            <a:r>
              <a:rPr lang="en-US" sz="2400" b="1" dirty="0" err="1">
                <a:latin typeface="Agency FB" pitchFamily="34" charset="0"/>
              </a:rPr>
              <a:t>dan</a:t>
            </a:r>
            <a:r>
              <a:rPr lang="en-US" sz="2400" b="1" dirty="0">
                <a:latin typeface="Agency FB" pitchFamily="34" charset="0"/>
              </a:rPr>
              <a:t> </a:t>
            </a:r>
            <a:r>
              <a:rPr lang="en-US" sz="2400" b="1" dirty="0" err="1">
                <a:latin typeface="Agency FB" pitchFamily="34" charset="0"/>
              </a:rPr>
              <a:t>keabsahan</a:t>
            </a:r>
            <a:r>
              <a:rPr lang="en-US" sz="2400" b="1" dirty="0">
                <a:latin typeface="Agency FB" pitchFamily="34" charset="0"/>
              </a:rPr>
              <a:t> </a:t>
            </a:r>
            <a:r>
              <a:rPr lang="en-US" sz="2400" b="1" dirty="0" err="1">
                <a:latin typeface="Agency FB" pitchFamily="34" charset="0"/>
              </a:rPr>
              <a:t>dokumen</a:t>
            </a:r>
            <a:r>
              <a:rPr lang="en-US" sz="2400" b="1" dirty="0">
                <a:latin typeface="Agency FB" pitchFamily="34" charset="0"/>
              </a:rPr>
              <a:t>/</a:t>
            </a:r>
            <a:r>
              <a:rPr lang="en-US" sz="2400" b="1" dirty="0" err="1">
                <a:latin typeface="Agency FB" pitchFamily="34" charset="0"/>
              </a:rPr>
              <a:t>surat</a:t>
            </a:r>
            <a:r>
              <a:rPr lang="en-US" sz="2400" b="1" dirty="0">
                <a:latin typeface="Agency FB" pitchFamily="34" charset="0"/>
              </a:rPr>
              <a:t> </a:t>
            </a:r>
            <a:r>
              <a:rPr lang="en-US" sz="2400" b="1" dirty="0" err="1">
                <a:latin typeface="Agency FB" pitchFamily="34" charset="0"/>
              </a:rPr>
              <a:t>keputusan</a:t>
            </a:r>
            <a:r>
              <a:rPr lang="en-US" sz="2400" b="1" dirty="0">
                <a:latin typeface="Agency FB" pitchFamily="34" charset="0"/>
              </a:rPr>
              <a:t> yang </a:t>
            </a:r>
            <a:r>
              <a:rPr lang="en-US" sz="2400" b="1" dirty="0" err="1">
                <a:latin typeface="Agency FB" pitchFamily="34" charset="0"/>
              </a:rPr>
              <a:t>menjadi</a:t>
            </a:r>
            <a:r>
              <a:rPr lang="en-US" sz="2400" b="1" dirty="0">
                <a:latin typeface="Agency FB" pitchFamily="34" charset="0"/>
              </a:rPr>
              <a:t> </a:t>
            </a:r>
            <a:r>
              <a:rPr lang="en-US" sz="2400" b="1" dirty="0" err="1">
                <a:latin typeface="Agency FB" pitchFamily="34" charset="0"/>
              </a:rPr>
              <a:t>persyaratan</a:t>
            </a:r>
            <a:r>
              <a:rPr lang="en-US" sz="2400" b="1" dirty="0">
                <a:latin typeface="Agency FB" pitchFamily="34" charset="0"/>
              </a:rPr>
              <a:t>/</a:t>
            </a:r>
            <a:r>
              <a:rPr lang="en-US" sz="2400" b="1" dirty="0" err="1">
                <a:latin typeface="Agency FB" pitchFamily="34" charset="0"/>
              </a:rPr>
              <a:t>kelengkapan</a:t>
            </a:r>
            <a:r>
              <a:rPr lang="en-US" sz="2400" b="1" dirty="0">
                <a:latin typeface="Agency FB" pitchFamily="34" charset="0"/>
              </a:rPr>
              <a:t> </a:t>
            </a:r>
            <a:r>
              <a:rPr lang="en-US" sz="2400" b="1" dirty="0" err="1">
                <a:latin typeface="Agency FB" pitchFamily="34" charset="0"/>
              </a:rPr>
              <a:t>pembayaran</a:t>
            </a:r>
            <a:r>
              <a:rPr lang="en-US" sz="2400" b="1" dirty="0">
                <a:latin typeface="Agency FB" pitchFamily="34" charset="0"/>
              </a:rPr>
              <a:t> </a:t>
            </a:r>
            <a:r>
              <a:rPr lang="en-US" sz="2400" b="1" dirty="0" err="1">
                <a:latin typeface="Agency FB" pitchFamily="34" charset="0"/>
              </a:rPr>
              <a:t>belanja</a:t>
            </a:r>
            <a:r>
              <a:rPr lang="en-US" sz="2400" b="1" dirty="0">
                <a:latin typeface="Agency FB" pitchFamily="34" charset="0"/>
              </a:rPr>
              <a:t> </a:t>
            </a:r>
            <a:r>
              <a:rPr lang="en-US" sz="2400" b="1" dirty="0" err="1">
                <a:latin typeface="Agency FB" pitchFamily="34" charset="0"/>
              </a:rPr>
              <a:t>pegawai</a:t>
            </a:r>
            <a:endParaRPr lang="en-US" sz="2400" b="1" dirty="0">
              <a:latin typeface="Agency FB" pitchFamily="34" charset="0"/>
            </a:endParaRPr>
          </a:p>
          <a:p>
            <a:pPr marL="0" indent="0">
              <a:buClr>
                <a:schemeClr val="tx1"/>
              </a:buClr>
              <a:buNone/>
            </a:pPr>
            <a:endParaRPr lang="en-US" sz="2400" b="1" dirty="0">
              <a:latin typeface="Agency FB" pitchFamily="34" charset="0"/>
            </a:endParaRPr>
          </a:p>
          <a:p>
            <a:pPr marL="515938" indent="-515938">
              <a:buClr>
                <a:schemeClr val="tx1"/>
              </a:buClr>
            </a:pPr>
            <a:endParaRPr lang="en-US" sz="2400" b="1" dirty="0">
              <a:solidFill>
                <a:schemeClr val="tx1"/>
              </a:solidFill>
              <a:latin typeface="Agency FB" pitchFamily="34" charset="0"/>
            </a:endParaRPr>
          </a:p>
        </p:txBody>
      </p:sp>
      <p:sp>
        <p:nvSpPr>
          <p:cNvPr id="13" name="TextBox 5"/>
          <p:cNvSpPr txBox="1">
            <a:spLocks noChangeArrowheads="1"/>
          </p:cNvSpPr>
          <p:nvPr/>
        </p:nvSpPr>
        <p:spPr bwMode="auto">
          <a:xfrm>
            <a:off x="611560" y="272476"/>
            <a:ext cx="8231832" cy="780260"/>
          </a:xfrm>
          <a:prstGeom prst="rect">
            <a:avLst/>
          </a:prstGeom>
          <a:solidFill>
            <a:srgbClr val="002060"/>
          </a:solidFill>
        </p:spPr>
        <p:style>
          <a:lnRef idx="0">
            <a:schemeClr val="lt1">
              <a:hueOff val="0"/>
              <a:satOff val="0"/>
              <a:lumOff val="0"/>
              <a:alphaOff val="0"/>
            </a:schemeClr>
          </a:lnRef>
          <a:fillRef idx="3">
            <a:schemeClr val="accent3">
              <a:hueOff val="0"/>
              <a:satOff val="0"/>
              <a:lumOff val="0"/>
              <a:alphaOff val="0"/>
            </a:schemeClr>
          </a:fillRef>
          <a:effectRef idx="3">
            <a:schemeClr val="accent3">
              <a:hueOff val="0"/>
              <a:satOff val="0"/>
              <a:lumOff val="0"/>
              <a:alphaOff val="0"/>
            </a:schemeClr>
          </a:effectRef>
          <a:fontRef idx="minor">
            <a:schemeClr val="lt1"/>
          </a:fontRef>
        </p:style>
        <p:txBody>
          <a:bodyPr wrap="square" lIns="45720" rIns="45720" anchor="ctr">
            <a:noAutofit/>
          </a:bodyPr>
          <a:lstStyle>
            <a:defPPr>
              <a:defRPr lang="en-US"/>
            </a:defPPr>
            <a:lvl1pPr marL="342900" indent="-342900" algn="just">
              <a:buFont typeface="Arial" pitchFamily="34" charset="0"/>
              <a:buChar char="•"/>
              <a:defRPr sz="2000" b="1" u="sng">
                <a:solidFill>
                  <a:schemeClr val="tx1"/>
                </a:solidFill>
                <a:latin typeface="Agency FB"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buNone/>
            </a:pPr>
            <a:r>
              <a:rPr lang="en-US" sz="3700" u="none" dirty="0" smtClean="0">
                <a:solidFill>
                  <a:schemeClr val="bg1"/>
                </a:solidFill>
              </a:rPr>
              <a:t>TUGAS DAN WEWENANG PPK (1)</a:t>
            </a:r>
            <a:endParaRPr lang="en-US" sz="3700" u="none" dirty="0">
              <a:solidFill>
                <a:schemeClr val="bg1"/>
              </a:solidFill>
            </a:endParaRPr>
          </a:p>
        </p:txBody>
      </p:sp>
    </p:spTree>
    <p:custDataLst>
      <p:tags r:id="rId1"/>
    </p:custDataLst>
    <p:extLst>
      <p:ext uri="{BB962C8B-B14F-4D97-AF65-F5344CB8AC3E}">
        <p14:creationId xmlns:p14="http://schemas.microsoft.com/office/powerpoint/2010/main" val="4115878650"/>
      </p:ext>
    </p:extLst>
  </p:cSld>
  <p:clrMapOvr>
    <a:masterClrMapping/>
  </p:clrMapOvr>
  <p:transition spd="slow">
    <p:wipe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a:spLocks noGrp="1"/>
          </p:cNvSpPr>
          <p:nvPr>
            <p:ph idx="1"/>
          </p:nvPr>
        </p:nvSpPr>
        <p:spPr>
          <a:xfrm>
            <a:off x="611560" y="1124744"/>
            <a:ext cx="8208912" cy="6192688"/>
          </a:xfrm>
          <a:noFill/>
        </p:spPr>
        <p:txBody>
          <a:bodyPr vert="horz" lIns="91440" tIns="45720" rIns="91440" bIns="45720" rtlCol="0">
            <a:noAutofit/>
          </a:bodyPr>
          <a:lstStyle/>
          <a:p>
            <a:pPr marL="515938" indent="-515938">
              <a:spcBef>
                <a:spcPts val="400"/>
              </a:spcBef>
              <a:buClr>
                <a:schemeClr val="tx1"/>
              </a:buClr>
            </a:pPr>
            <a:r>
              <a:rPr lang="en-US" sz="2300" b="1" dirty="0" err="1">
                <a:latin typeface="Agency FB" pitchFamily="34" charset="0"/>
              </a:rPr>
              <a:t>Membuat</a:t>
            </a:r>
            <a:r>
              <a:rPr lang="en-US" sz="2300" b="1" dirty="0">
                <a:latin typeface="Agency FB" pitchFamily="34" charset="0"/>
              </a:rPr>
              <a:t> </a:t>
            </a:r>
            <a:r>
              <a:rPr lang="en-US" sz="2300" b="1" dirty="0" err="1">
                <a:latin typeface="Agency FB" pitchFamily="34" charset="0"/>
              </a:rPr>
              <a:t>dan</a:t>
            </a:r>
            <a:r>
              <a:rPr lang="en-US" sz="2300" b="1" dirty="0">
                <a:latin typeface="Agency FB" pitchFamily="34" charset="0"/>
              </a:rPr>
              <a:t> </a:t>
            </a:r>
            <a:r>
              <a:rPr lang="en-US" sz="2300" b="1" dirty="0" err="1">
                <a:latin typeface="Agency FB" pitchFamily="34" charset="0"/>
              </a:rPr>
              <a:t>menandatangani</a:t>
            </a:r>
            <a:r>
              <a:rPr lang="en-US" sz="2300" b="1" dirty="0">
                <a:latin typeface="Agency FB" pitchFamily="34" charset="0"/>
              </a:rPr>
              <a:t> SPP</a:t>
            </a:r>
          </a:p>
          <a:p>
            <a:pPr marL="515938" indent="-515938">
              <a:spcBef>
                <a:spcPts val="400"/>
              </a:spcBef>
              <a:buClr>
                <a:schemeClr val="tx1"/>
              </a:buClr>
            </a:pPr>
            <a:r>
              <a:rPr lang="en-US" sz="2300" b="1" dirty="0" err="1">
                <a:latin typeface="Agency FB" pitchFamily="34" charset="0"/>
              </a:rPr>
              <a:t>Melaporkan</a:t>
            </a:r>
            <a:r>
              <a:rPr lang="en-US" sz="2300" b="1" dirty="0">
                <a:latin typeface="Agency FB" pitchFamily="34" charset="0"/>
              </a:rPr>
              <a:t> </a:t>
            </a:r>
            <a:r>
              <a:rPr lang="en-US" sz="2300" b="1" dirty="0" err="1">
                <a:latin typeface="Agency FB" pitchFamily="34" charset="0"/>
              </a:rPr>
              <a:t>pelaksanaan</a:t>
            </a:r>
            <a:r>
              <a:rPr lang="en-US" sz="2300" b="1" dirty="0">
                <a:latin typeface="Agency FB" pitchFamily="34" charset="0"/>
              </a:rPr>
              <a:t>/</a:t>
            </a:r>
            <a:r>
              <a:rPr lang="en-US" sz="2300" b="1" dirty="0" err="1">
                <a:latin typeface="Agency FB" pitchFamily="34" charset="0"/>
              </a:rPr>
              <a:t>penyelesaian</a:t>
            </a:r>
            <a:r>
              <a:rPr lang="en-US" sz="2300" b="1" dirty="0">
                <a:latin typeface="Agency FB" pitchFamily="34" charset="0"/>
              </a:rPr>
              <a:t> </a:t>
            </a:r>
            <a:r>
              <a:rPr lang="en-US" sz="2300" b="1" dirty="0" err="1">
                <a:latin typeface="Agency FB" pitchFamily="34" charset="0"/>
              </a:rPr>
              <a:t>kegiatan</a:t>
            </a:r>
            <a:r>
              <a:rPr lang="en-US" sz="2300" b="1" dirty="0">
                <a:latin typeface="Agency FB" pitchFamily="34" charset="0"/>
              </a:rPr>
              <a:t> </a:t>
            </a:r>
            <a:r>
              <a:rPr lang="en-US" sz="2300" b="1" dirty="0" err="1">
                <a:latin typeface="Agency FB" pitchFamily="34" charset="0"/>
              </a:rPr>
              <a:t>kepada</a:t>
            </a:r>
            <a:r>
              <a:rPr lang="en-US" sz="2300" b="1" dirty="0">
                <a:latin typeface="Agency FB" pitchFamily="34" charset="0"/>
              </a:rPr>
              <a:t> KPA</a:t>
            </a:r>
          </a:p>
          <a:p>
            <a:pPr marL="515938" indent="-515938">
              <a:spcBef>
                <a:spcPts val="400"/>
              </a:spcBef>
              <a:buClr>
                <a:schemeClr val="tx1"/>
              </a:buClr>
            </a:pPr>
            <a:r>
              <a:rPr lang="en-US" sz="2300" b="1" dirty="0" err="1">
                <a:latin typeface="Agency FB" pitchFamily="34" charset="0"/>
              </a:rPr>
              <a:t>Menyerahkan</a:t>
            </a:r>
            <a:r>
              <a:rPr lang="en-US" sz="2300" b="1" dirty="0">
                <a:latin typeface="Agency FB" pitchFamily="34" charset="0"/>
              </a:rPr>
              <a:t> </a:t>
            </a:r>
            <a:r>
              <a:rPr lang="en-US" sz="2300" b="1" dirty="0" err="1">
                <a:latin typeface="Agency FB" pitchFamily="34" charset="0"/>
              </a:rPr>
              <a:t>hasil</a:t>
            </a:r>
            <a:r>
              <a:rPr lang="en-US" sz="2300" b="1" dirty="0">
                <a:latin typeface="Agency FB" pitchFamily="34" charset="0"/>
              </a:rPr>
              <a:t> </a:t>
            </a:r>
            <a:r>
              <a:rPr lang="en-US" sz="2300" b="1" dirty="0" err="1">
                <a:latin typeface="Agency FB" pitchFamily="34" charset="0"/>
              </a:rPr>
              <a:t>pekerjaan</a:t>
            </a:r>
            <a:r>
              <a:rPr lang="en-US" sz="2300" b="1" dirty="0">
                <a:latin typeface="Agency FB" pitchFamily="34" charset="0"/>
              </a:rPr>
              <a:t> </a:t>
            </a:r>
            <a:r>
              <a:rPr lang="en-US" sz="2300" b="1" dirty="0" err="1">
                <a:latin typeface="Agency FB" pitchFamily="34" charset="0"/>
              </a:rPr>
              <a:t>pelaksanaan</a:t>
            </a:r>
            <a:r>
              <a:rPr lang="en-US" sz="2300" b="1" dirty="0">
                <a:latin typeface="Agency FB" pitchFamily="34" charset="0"/>
              </a:rPr>
              <a:t> </a:t>
            </a:r>
            <a:r>
              <a:rPr lang="en-US" sz="2300" b="1" dirty="0" err="1">
                <a:latin typeface="Agency FB" pitchFamily="34" charset="0"/>
              </a:rPr>
              <a:t>kegiatan</a:t>
            </a:r>
            <a:r>
              <a:rPr lang="en-US" sz="2300" b="1" dirty="0">
                <a:latin typeface="Agency FB" pitchFamily="34" charset="0"/>
              </a:rPr>
              <a:t> </a:t>
            </a:r>
            <a:r>
              <a:rPr lang="en-US" sz="2300" b="1" dirty="0" err="1">
                <a:latin typeface="Agency FB" pitchFamily="34" charset="0"/>
              </a:rPr>
              <a:t>kepada</a:t>
            </a:r>
            <a:r>
              <a:rPr lang="en-US" sz="2300" b="1" dirty="0">
                <a:latin typeface="Agency FB" pitchFamily="34" charset="0"/>
              </a:rPr>
              <a:t> KPA </a:t>
            </a:r>
            <a:r>
              <a:rPr lang="en-US" sz="2300" b="1" dirty="0" err="1">
                <a:latin typeface="Agency FB" pitchFamily="34" charset="0"/>
              </a:rPr>
              <a:t>dengan</a:t>
            </a:r>
            <a:r>
              <a:rPr lang="en-US" sz="2300" b="1" dirty="0">
                <a:latin typeface="Agency FB" pitchFamily="34" charset="0"/>
              </a:rPr>
              <a:t> </a:t>
            </a:r>
            <a:r>
              <a:rPr lang="en-US" sz="2300" b="1" dirty="0" err="1">
                <a:latin typeface="Agency FB" pitchFamily="34" charset="0"/>
              </a:rPr>
              <a:t>Berita</a:t>
            </a:r>
            <a:r>
              <a:rPr lang="en-US" sz="2300" b="1" dirty="0">
                <a:latin typeface="Agency FB" pitchFamily="34" charset="0"/>
              </a:rPr>
              <a:t> </a:t>
            </a:r>
            <a:r>
              <a:rPr lang="en-US" sz="2300" b="1" dirty="0" err="1">
                <a:latin typeface="Agency FB" pitchFamily="34" charset="0"/>
              </a:rPr>
              <a:t>Acara</a:t>
            </a:r>
            <a:r>
              <a:rPr lang="en-US" sz="2300" b="1" dirty="0">
                <a:latin typeface="Agency FB" pitchFamily="34" charset="0"/>
              </a:rPr>
              <a:t> </a:t>
            </a:r>
            <a:r>
              <a:rPr lang="en-US" sz="2300" b="1" dirty="0" err="1">
                <a:latin typeface="Agency FB" pitchFamily="34" charset="0"/>
              </a:rPr>
              <a:t>Penyerahan</a:t>
            </a:r>
            <a:endParaRPr lang="en-US" sz="2300" b="1" dirty="0">
              <a:latin typeface="Agency FB" pitchFamily="34" charset="0"/>
            </a:endParaRPr>
          </a:p>
          <a:p>
            <a:pPr marL="515938" indent="-515938">
              <a:spcBef>
                <a:spcPts val="400"/>
              </a:spcBef>
              <a:buClr>
                <a:schemeClr val="tx1"/>
              </a:buClr>
            </a:pPr>
            <a:r>
              <a:rPr lang="en-US" sz="2300" b="1" dirty="0" err="1">
                <a:latin typeface="Agency FB" pitchFamily="34" charset="0"/>
              </a:rPr>
              <a:t>Menyimpan</a:t>
            </a:r>
            <a:r>
              <a:rPr lang="en-US" sz="2300" b="1" dirty="0">
                <a:latin typeface="Agency FB" pitchFamily="34" charset="0"/>
              </a:rPr>
              <a:t> </a:t>
            </a:r>
            <a:r>
              <a:rPr lang="en-US" sz="2300" b="1" dirty="0" err="1">
                <a:latin typeface="Agency FB" pitchFamily="34" charset="0"/>
              </a:rPr>
              <a:t>dan</a:t>
            </a:r>
            <a:r>
              <a:rPr lang="en-US" sz="2300" b="1" dirty="0">
                <a:latin typeface="Agency FB" pitchFamily="34" charset="0"/>
              </a:rPr>
              <a:t> </a:t>
            </a:r>
            <a:r>
              <a:rPr lang="en-US" sz="2300" b="1" dirty="0" err="1">
                <a:latin typeface="Agency FB" pitchFamily="34" charset="0"/>
              </a:rPr>
              <a:t>menjaga</a:t>
            </a:r>
            <a:r>
              <a:rPr lang="en-US" sz="2300" b="1" dirty="0">
                <a:latin typeface="Agency FB" pitchFamily="34" charset="0"/>
              </a:rPr>
              <a:t> </a:t>
            </a:r>
            <a:r>
              <a:rPr lang="en-US" sz="2300" b="1" dirty="0" err="1">
                <a:latin typeface="Agency FB" pitchFamily="34" charset="0"/>
              </a:rPr>
              <a:t>keutuhan</a:t>
            </a:r>
            <a:r>
              <a:rPr lang="en-US" sz="2300" b="1" dirty="0">
                <a:latin typeface="Agency FB" pitchFamily="34" charset="0"/>
              </a:rPr>
              <a:t> </a:t>
            </a:r>
            <a:r>
              <a:rPr lang="en-US" sz="2300" b="1" dirty="0" err="1">
                <a:latin typeface="Agency FB" pitchFamily="34" charset="0"/>
              </a:rPr>
              <a:t>seluruh</a:t>
            </a:r>
            <a:r>
              <a:rPr lang="en-US" sz="2300" b="1" dirty="0">
                <a:latin typeface="Agency FB" pitchFamily="34" charset="0"/>
              </a:rPr>
              <a:t> </a:t>
            </a:r>
            <a:r>
              <a:rPr lang="en-US" sz="2300" b="1" dirty="0" err="1">
                <a:latin typeface="Agency FB" pitchFamily="34" charset="0"/>
              </a:rPr>
              <a:t>dokumen</a:t>
            </a:r>
            <a:r>
              <a:rPr lang="en-US" sz="2300" b="1" dirty="0">
                <a:latin typeface="Agency FB" pitchFamily="34" charset="0"/>
              </a:rPr>
              <a:t> </a:t>
            </a:r>
            <a:r>
              <a:rPr lang="en-US" sz="2300" b="1" dirty="0" err="1" smtClean="0">
                <a:latin typeface="Agency FB" pitchFamily="34" charset="0"/>
              </a:rPr>
              <a:t>kegiatan</a:t>
            </a:r>
            <a:endParaRPr lang="en-US" sz="2300" b="1" dirty="0">
              <a:latin typeface="Agency FB" pitchFamily="34" charset="0"/>
            </a:endParaRPr>
          </a:p>
          <a:p>
            <a:pPr marL="515938" indent="-515938">
              <a:spcBef>
                <a:spcPts val="400"/>
              </a:spcBef>
              <a:buClr>
                <a:schemeClr val="tx1"/>
              </a:buClr>
            </a:pPr>
            <a:r>
              <a:rPr lang="en-US" sz="2300" b="1" dirty="0" err="1">
                <a:latin typeface="Agency FB" pitchFamily="34" charset="0"/>
              </a:rPr>
              <a:t>Melaksanakan</a:t>
            </a:r>
            <a:r>
              <a:rPr lang="en-US" sz="2300" b="1" dirty="0">
                <a:latin typeface="Agency FB" pitchFamily="34" charset="0"/>
              </a:rPr>
              <a:t> </a:t>
            </a:r>
            <a:r>
              <a:rPr lang="en-US" sz="2300" b="1" dirty="0" err="1">
                <a:latin typeface="Agency FB" pitchFamily="34" charset="0"/>
              </a:rPr>
              <a:t>tugas</a:t>
            </a:r>
            <a:r>
              <a:rPr lang="en-US" sz="2300" b="1" dirty="0">
                <a:latin typeface="Agency FB" pitchFamily="34" charset="0"/>
              </a:rPr>
              <a:t> </a:t>
            </a:r>
            <a:r>
              <a:rPr lang="en-US" sz="2300" b="1" dirty="0" err="1">
                <a:latin typeface="Agency FB" pitchFamily="34" charset="0"/>
              </a:rPr>
              <a:t>dan</a:t>
            </a:r>
            <a:r>
              <a:rPr lang="en-US" sz="2300" b="1" dirty="0">
                <a:latin typeface="Agency FB" pitchFamily="34" charset="0"/>
              </a:rPr>
              <a:t> </a:t>
            </a:r>
            <a:r>
              <a:rPr lang="en-US" sz="2300" b="1" dirty="0" err="1">
                <a:latin typeface="Agency FB" pitchFamily="34" charset="0"/>
              </a:rPr>
              <a:t>wewenang</a:t>
            </a:r>
            <a:r>
              <a:rPr lang="en-US" sz="2300" b="1" dirty="0">
                <a:latin typeface="Agency FB" pitchFamily="34" charset="0"/>
              </a:rPr>
              <a:t> </a:t>
            </a:r>
            <a:r>
              <a:rPr lang="en-US" sz="2300" b="1" dirty="0" err="1">
                <a:latin typeface="Agency FB" pitchFamily="34" charset="0"/>
              </a:rPr>
              <a:t>lainnya</a:t>
            </a:r>
            <a:r>
              <a:rPr lang="en-US" sz="2300" b="1" dirty="0">
                <a:latin typeface="Agency FB" pitchFamily="34" charset="0"/>
              </a:rPr>
              <a:t> yang </a:t>
            </a:r>
            <a:r>
              <a:rPr lang="en-US" sz="2300" b="1" dirty="0" err="1">
                <a:latin typeface="Agency FB" pitchFamily="34" charset="0"/>
              </a:rPr>
              <a:t>berkaitan</a:t>
            </a:r>
            <a:r>
              <a:rPr lang="en-US" sz="2300" b="1" dirty="0">
                <a:latin typeface="Agency FB" pitchFamily="34" charset="0"/>
              </a:rPr>
              <a:t> </a:t>
            </a:r>
            <a:r>
              <a:rPr lang="en-US" sz="2300" b="1" dirty="0" err="1">
                <a:latin typeface="Agency FB" pitchFamily="34" charset="0"/>
              </a:rPr>
              <a:t>dengan</a:t>
            </a:r>
            <a:r>
              <a:rPr lang="en-US" sz="2300" b="1" dirty="0">
                <a:latin typeface="Agency FB" pitchFamily="34" charset="0"/>
              </a:rPr>
              <a:t> </a:t>
            </a:r>
            <a:r>
              <a:rPr lang="en-US" sz="2300" b="1" dirty="0" err="1">
                <a:latin typeface="Agency FB" pitchFamily="34" charset="0"/>
              </a:rPr>
              <a:t>tindakan</a:t>
            </a:r>
            <a:r>
              <a:rPr lang="en-US" sz="2300" b="1" dirty="0">
                <a:latin typeface="Agency FB" pitchFamily="34" charset="0"/>
              </a:rPr>
              <a:t> yang </a:t>
            </a:r>
            <a:r>
              <a:rPr lang="en-US" sz="2300" b="1" dirty="0" err="1">
                <a:latin typeface="Agency FB" pitchFamily="34" charset="0"/>
              </a:rPr>
              <a:t>mengakibatkan</a:t>
            </a:r>
            <a:r>
              <a:rPr lang="en-US" sz="2300" b="1" dirty="0">
                <a:latin typeface="Agency FB" pitchFamily="34" charset="0"/>
              </a:rPr>
              <a:t> </a:t>
            </a:r>
            <a:r>
              <a:rPr lang="en-US" sz="2300" b="1" dirty="0" err="1">
                <a:latin typeface="Agency FB" pitchFamily="34" charset="0"/>
              </a:rPr>
              <a:t>pengeluaran</a:t>
            </a:r>
            <a:r>
              <a:rPr lang="en-US" sz="2300" b="1" dirty="0">
                <a:latin typeface="Agency FB" pitchFamily="34" charset="0"/>
              </a:rPr>
              <a:t> </a:t>
            </a:r>
            <a:r>
              <a:rPr lang="en-US" sz="2300" b="1" dirty="0" err="1">
                <a:latin typeface="Agency FB" pitchFamily="34" charset="0"/>
              </a:rPr>
              <a:t>anggaran</a:t>
            </a:r>
            <a:r>
              <a:rPr lang="en-US" sz="2300" b="1" dirty="0">
                <a:latin typeface="Agency FB" pitchFamily="34" charset="0"/>
              </a:rPr>
              <a:t> </a:t>
            </a:r>
            <a:r>
              <a:rPr lang="en-US" sz="2300" b="1" dirty="0" err="1">
                <a:latin typeface="Agency FB" pitchFamily="34" charset="0"/>
              </a:rPr>
              <a:t>belanja</a:t>
            </a:r>
            <a:r>
              <a:rPr lang="en-US" sz="2300" b="1" dirty="0">
                <a:latin typeface="Agency FB" pitchFamily="34" charset="0"/>
              </a:rPr>
              <a:t> </a:t>
            </a:r>
            <a:r>
              <a:rPr lang="en-US" sz="2300" b="1" dirty="0" err="1">
                <a:latin typeface="Agency FB" pitchFamily="34" charset="0"/>
              </a:rPr>
              <a:t>negara</a:t>
            </a:r>
            <a:r>
              <a:rPr lang="en-US" sz="2300" b="1" dirty="0">
                <a:latin typeface="Agency FB" pitchFamily="34" charset="0"/>
              </a:rPr>
              <a:t> </a:t>
            </a:r>
            <a:r>
              <a:rPr lang="en-US" sz="2300" b="1" dirty="0" err="1">
                <a:latin typeface="Agency FB" pitchFamily="34" charset="0"/>
              </a:rPr>
              <a:t>sesuai</a:t>
            </a:r>
            <a:r>
              <a:rPr lang="en-US" sz="2300" b="1" dirty="0">
                <a:latin typeface="Agency FB" pitchFamily="34" charset="0"/>
              </a:rPr>
              <a:t> </a:t>
            </a:r>
            <a:r>
              <a:rPr lang="en-US" sz="2300" b="1" dirty="0" err="1">
                <a:latin typeface="Agency FB" pitchFamily="34" charset="0"/>
              </a:rPr>
              <a:t>ketentuan</a:t>
            </a:r>
            <a:r>
              <a:rPr lang="en-US" sz="2300" b="1" dirty="0">
                <a:latin typeface="Agency FB" pitchFamily="34" charset="0"/>
              </a:rPr>
              <a:t> </a:t>
            </a:r>
            <a:r>
              <a:rPr lang="en-US" sz="2300" b="1" dirty="0" err="1">
                <a:latin typeface="Agency FB" pitchFamily="34" charset="0"/>
              </a:rPr>
              <a:t>peraturan</a:t>
            </a:r>
            <a:r>
              <a:rPr lang="en-US" sz="2300" b="1" dirty="0">
                <a:latin typeface="Agency FB" pitchFamily="34" charset="0"/>
              </a:rPr>
              <a:t> </a:t>
            </a:r>
            <a:r>
              <a:rPr lang="en-US" sz="2300" b="1" dirty="0" err="1">
                <a:latin typeface="Agency FB" pitchFamily="34" charset="0"/>
              </a:rPr>
              <a:t>perundang-undangan</a:t>
            </a:r>
            <a:r>
              <a:rPr lang="en-US" sz="2300" b="1" dirty="0">
                <a:latin typeface="Agency FB" pitchFamily="34" charset="0"/>
              </a:rPr>
              <a:t>.</a:t>
            </a:r>
          </a:p>
          <a:p>
            <a:pPr marL="515938" indent="-515938">
              <a:spcBef>
                <a:spcPts val="400"/>
              </a:spcBef>
              <a:buClr>
                <a:schemeClr val="tx1"/>
              </a:buClr>
            </a:pPr>
            <a:r>
              <a:rPr lang="en-US" sz="2300" b="1" dirty="0" err="1">
                <a:latin typeface="Agency FB" pitchFamily="34" charset="0"/>
              </a:rPr>
              <a:t>Memastikan</a:t>
            </a:r>
            <a:r>
              <a:rPr lang="en-US" sz="2300" b="1" dirty="0">
                <a:latin typeface="Agency FB" pitchFamily="34" charset="0"/>
              </a:rPr>
              <a:t> </a:t>
            </a:r>
            <a:r>
              <a:rPr lang="en-US" sz="2300" b="1" dirty="0" err="1">
                <a:latin typeface="Agency FB" pitchFamily="34" charset="0"/>
              </a:rPr>
              <a:t>telah</a:t>
            </a:r>
            <a:r>
              <a:rPr lang="en-US" sz="2300" b="1" dirty="0">
                <a:latin typeface="Agency FB" pitchFamily="34" charset="0"/>
              </a:rPr>
              <a:t> </a:t>
            </a:r>
            <a:r>
              <a:rPr lang="en-US" sz="2300" b="1" dirty="0" err="1">
                <a:latin typeface="Agency FB" pitchFamily="34" charset="0"/>
              </a:rPr>
              <a:t>terpenuhinya</a:t>
            </a:r>
            <a:r>
              <a:rPr lang="en-US" sz="2300" b="1" dirty="0">
                <a:latin typeface="Agency FB" pitchFamily="34" charset="0"/>
              </a:rPr>
              <a:t> </a:t>
            </a:r>
            <a:r>
              <a:rPr lang="en-US" sz="2300" b="1" dirty="0" err="1">
                <a:latin typeface="Agency FB" pitchFamily="34" charset="0"/>
              </a:rPr>
              <a:t>kewajiban</a:t>
            </a:r>
            <a:r>
              <a:rPr lang="en-US" sz="2300" b="1" dirty="0">
                <a:latin typeface="Agency FB" pitchFamily="34" charset="0"/>
              </a:rPr>
              <a:t> </a:t>
            </a:r>
            <a:r>
              <a:rPr lang="en-US" sz="2300" b="1" dirty="0" err="1">
                <a:latin typeface="Agency FB" pitchFamily="34" charset="0"/>
              </a:rPr>
              <a:t>pembayaran</a:t>
            </a:r>
            <a:r>
              <a:rPr lang="en-US" sz="2300" b="1" dirty="0">
                <a:latin typeface="Agency FB" pitchFamily="34" charset="0"/>
              </a:rPr>
              <a:t> </a:t>
            </a:r>
            <a:r>
              <a:rPr lang="en-US" sz="2300" b="1" dirty="0" err="1">
                <a:latin typeface="Agency FB" pitchFamily="34" charset="0"/>
              </a:rPr>
              <a:t>kepada</a:t>
            </a:r>
            <a:r>
              <a:rPr lang="en-US" sz="2300" b="1" dirty="0">
                <a:latin typeface="Agency FB" pitchFamily="34" charset="0"/>
              </a:rPr>
              <a:t> </a:t>
            </a:r>
            <a:r>
              <a:rPr lang="en-US" sz="2300" b="1" dirty="0" err="1">
                <a:latin typeface="Agency FB" pitchFamily="34" charset="0"/>
              </a:rPr>
              <a:t>negara</a:t>
            </a:r>
            <a:r>
              <a:rPr lang="en-US" sz="2300" b="1" dirty="0">
                <a:latin typeface="Agency FB" pitchFamily="34" charset="0"/>
              </a:rPr>
              <a:t> </a:t>
            </a:r>
            <a:r>
              <a:rPr lang="en-US" sz="2300" b="1" dirty="0" err="1">
                <a:latin typeface="Agency FB" pitchFamily="34" charset="0"/>
              </a:rPr>
              <a:t>oleh</a:t>
            </a:r>
            <a:r>
              <a:rPr lang="en-US" sz="2300" b="1" dirty="0">
                <a:latin typeface="Agency FB" pitchFamily="34" charset="0"/>
              </a:rPr>
              <a:t> </a:t>
            </a:r>
            <a:r>
              <a:rPr lang="en-US" sz="2300" b="1" dirty="0" err="1">
                <a:latin typeface="Agency FB" pitchFamily="34" charset="0"/>
              </a:rPr>
              <a:t>pihak</a:t>
            </a:r>
            <a:r>
              <a:rPr lang="en-US" sz="2300" b="1" dirty="0">
                <a:latin typeface="Agency FB" pitchFamily="34" charset="0"/>
              </a:rPr>
              <a:t> yang </a:t>
            </a:r>
            <a:r>
              <a:rPr lang="en-US" sz="2300" b="1" dirty="0" err="1">
                <a:latin typeface="Agency FB" pitchFamily="34" charset="0"/>
              </a:rPr>
              <a:t>mempunyai</a:t>
            </a:r>
            <a:r>
              <a:rPr lang="en-US" sz="2300" b="1" dirty="0">
                <a:latin typeface="Agency FB" pitchFamily="34" charset="0"/>
              </a:rPr>
              <a:t> </a:t>
            </a:r>
            <a:r>
              <a:rPr lang="en-US" sz="2300" b="1" dirty="0" err="1">
                <a:latin typeface="Agency FB" pitchFamily="34" charset="0"/>
              </a:rPr>
              <a:t>hak</a:t>
            </a:r>
            <a:r>
              <a:rPr lang="en-US" sz="2300" b="1" dirty="0">
                <a:latin typeface="Agency FB" pitchFamily="34" charset="0"/>
              </a:rPr>
              <a:t> </a:t>
            </a:r>
            <a:r>
              <a:rPr lang="en-US" sz="2300" b="1" dirty="0" err="1">
                <a:latin typeface="Agency FB" pitchFamily="34" charset="0"/>
              </a:rPr>
              <a:t>tagih</a:t>
            </a:r>
            <a:r>
              <a:rPr lang="en-US" sz="2300" b="1" dirty="0">
                <a:latin typeface="Agency FB" pitchFamily="34" charset="0"/>
              </a:rPr>
              <a:t> </a:t>
            </a:r>
            <a:r>
              <a:rPr lang="en-US" sz="2300" b="1" dirty="0" err="1">
                <a:latin typeface="Agency FB" pitchFamily="34" charset="0"/>
              </a:rPr>
              <a:t>kepada</a:t>
            </a:r>
            <a:r>
              <a:rPr lang="en-US" sz="2300" b="1" dirty="0">
                <a:latin typeface="Agency FB" pitchFamily="34" charset="0"/>
              </a:rPr>
              <a:t> </a:t>
            </a:r>
            <a:r>
              <a:rPr lang="en-US" sz="2300" b="1" dirty="0" err="1">
                <a:latin typeface="Agency FB" pitchFamily="34" charset="0"/>
              </a:rPr>
              <a:t>negara</a:t>
            </a:r>
            <a:r>
              <a:rPr lang="en-US" sz="2300" b="1" dirty="0">
                <a:latin typeface="Agency FB" pitchFamily="34" charset="0"/>
              </a:rPr>
              <a:t>;</a:t>
            </a:r>
          </a:p>
          <a:p>
            <a:pPr marL="515938" indent="-515938">
              <a:spcBef>
                <a:spcPts val="400"/>
              </a:spcBef>
              <a:buClr>
                <a:schemeClr val="tx1"/>
              </a:buClr>
            </a:pPr>
            <a:r>
              <a:rPr lang="en-US" sz="2300" b="1" dirty="0" err="1">
                <a:latin typeface="Agency FB" pitchFamily="34" charset="0"/>
              </a:rPr>
              <a:t>Mengajukan</a:t>
            </a:r>
            <a:r>
              <a:rPr lang="en-US" sz="2300" b="1" dirty="0">
                <a:latin typeface="Agency FB" pitchFamily="34" charset="0"/>
              </a:rPr>
              <a:t> </a:t>
            </a:r>
            <a:r>
              <a:rPr lang="en-US" sz="2300" b="1" dirty="0" err="1">
                <a:latin typeface="Agency FB" pitchFamily="34" charset="0"/>
              </a:rPr>
              <a:t>permintaan</a:t>
            </a:r>
            <a:r>
              <a:rPr lang="en-US" sz="2300" b="1" dirty="0">
                <a:latin typeface="Agency FB" pitchFamily="34" charset="0"/>
              </a:rPr>
              <a:t> </a:t>
            </a:r>
            <a:r>
              <a:rPr lang="en-US" sz="2300" b="1" dirty="0" err="1">
                <a:latin typeface="Agency FB" pitchFamily="34" charset="0"/>
              </a:rPr>
              <a:t>pembayaran</a:t>
            </a:r>
            <a:r>
              <a:rPr lang="en-US" sz="2300" b="1" dirty="0">
                <a:latin typeface="Agency FB" pitchFamily="34" charset="0"/>
              </a:rPr>
              <a:t> </a:t>
            </a:r>
            <a:r>
              <a:rPr lang="en-US" sz="2300" b="1" dirty="0" err="1">
                <a:latin typeface="Agency FB" pitchFamily="34" charset="0"/>
              </a:rPr>
              <a:t>atas</a:t>
            </a:r>
            <a:r>
              <a:rPr lang="en-US" sz="2300" b="1" dirty="0">
                <a:latin typeface="Agency FB" pitchFamily="34" charset="0"/>
              </a:rPr>
              <a:t> </a:t>
            </a:r>
            <a:r>
              <a:rPr lang="en-US" sz="2300" b="1" dirty="0" err="1">
                <a:latin typeface="Agency FB" pitchFamily="34" charset="0"/>
              </a:rPr>
              <a:t>tagihan</a:t>
            </a:r>
            <a:r>
              <a:rPr lang="en-US" sz="2300" b="1" dirty="0">
                <a:latin typeface="Agency FB" pitchFamily="34" charset="0"/>
              </a:rPr>
              <a:t> </a:t>
            </a:r>
            <a:r>
              <a:rPr lang="en-US" sz="2300" b="1" dirty="0" err="1">
                <a:latin typeface="Agency FB" pitchFamily="34" charset="0"/>
              </a:rPr>
              <a:t>berdasarkan</a:t>
            </a:r>
            <a:r>
              <a:rPr lang="en-US" sz="2300" b="1" dirty="0">
                <a:latin typeface="Agency FB" pitchFamily="34" charset="0"/>
              </a:rPr>
              <a:t> </a:t>
            </a:r>
            <a:r>
              <a:rPr lang="en-US" sz="2300" b="1" dirty="0" err="1" smtClean="0">
                <a:latin typeface="Agency FB" pitchFamily="34" charset="0"/>
              </a:rPr>
              <a:t>prestasi</a:t>
            </a:r>
            <a:r>
              <a:rPr lang="en-US" sz="2300" b="1" dirty="0" smtClean="0">
                <a:latin typeface="Agency FB" pitchFamily="34" charset="0"/>
              </a:rPr>
              <a:t>; </a:t>
            </a:r>
            <a:endParaRPr lang="en-US" sz="2300" b="1" dirty="0">
              <a:latin typeface="Agency FB" pitchFamily="34" charset="0"/>
            </a:endParaRPr>
          </a:p>
          <a:p>
            <a:pPr marL="515938" indent="-515938">
              <a:spcBef>
                <a:spcPts val="400"/>
              </a:spcBef>
              <a:buClr>
                <a:schemeClr val="tx1"/>
              </a:buClr>
            </a:pPr>
            <a:r>
              <a:rPr lang="en-US" sz="2300" b="1" dirty="0" err="1">
                <a:latin typeface="Agency FB" pitchFamily="34" charset="0"/>
              </a:rPr>
              <a:t>Memastikan</a:t>
            </a:r>
            <a:r>
              <a:rPr lang="en-US" sz="2300" b="1" dirty="0">
                <a:latin typeface="Agency FB" pitchFamily="34" charset="0"/>
              </a:rPr>
              <a:t> </a:t>
            </a:r>
            <a:r>
              <a:rPr lang="en-US" sz="2300" b="1" dirty="0" err="1">
                <a:latin typeface="Agency FB" pitchFamily="34" charset="0"/>
              </a:rPr>
              <a:t>ketepatan</a:t>
            </a:r>
            <a:r>
              <a:rPr lang="en-US" sz="2300" b="1" dirty="0">
                <a:latin typeface="Agency FB" pitchFamily="34" charset="0"/>
              </a:rPr>
              <a:t> </a:t>
            </a:r>
            <a:r>
              <a:rPr lang="en-US" sz="2300" b="1" dirty="0" err="1">
                <a:latin typeface="Agency FB" pitchFamily="34" charset="0"/>
              </a:rPr>
              <a:t>jangka</a:t>
            </a:r>
            <a:r>
              <a:rPr lang="en-US" sz="2300" b="1" dirty="0">
                <a:latin typeface="Agency FB" pitchFamily="34" charset="0"/>
              </a:rPr>
              <a:t> </a:t>
            </a:r>
            <a:r>
              <a:rPr lang="en-US" sz="2300" b="1" dirty="0" err="1">
                <a:latin typeface="Agency FB" pitchFamily="34" charset="0"/>
              </a:rPr>
              <a:t>waktu</a:t>
            </a:r>
            <a:r>
              <a:rPr lang="en-US" sz="2300" b="1" dirty="0">
                <a:latin typeface="Agency FB" pitchFamily="34" charset="0"/>
              </a:rPr>
              <a:t> </a:t>
            </a:r>
            <a:r>
              <a:rPr lang="en-US" sz="2300" b="1" dirty="0" err="1">
                <a:latin typeface="Agency FB" pitchFamily="34" charset="0"/>
              </a:rPr>
              <a:t>penyelesaian</a:t>
            </a:r>
            <a:r>
              <a:rPr lang="en-US" sz="2300" b="1" dirty="0">
                <a:latin typeface="Agency FB" pitchFamily="34" charset="0"/>
              </a:rPr>
              <a:t> </a:t>
            </a:r>
            <a:r>
              <a:rPr lang="en-US" sz="2300" b="1" dirty="0" err="1" smtClean="0">
                <a:latin typeface="Agency FB" pitchFamily="34" charset="0"/>
              </a:rPr>
              <a:t>tagihan</a:t>
            </a:r>
            <a:r>
              <a:rPr lang="en-US" sz="2300" b="1" dirty="0" smtClean="0">
                <a:latin typeface="Agency FB" pitchFamily="34" charset="0"/>
              </a:rPr>
              <a:t>; </a:t>
            </a:r>
            <a:r>
              <a:rPr lang="en-US" sz="2300" b="1" dirty="0" err="1">
                <a:latin typeface="Agency FB" pitchFamily="34" charset="0"/>
              </a:rPr>
              <a:t>dan</a:t>
            </a:r>
            <a:endParaRPr lang="en-US" sz="2300" b="1" dirty="0">
              <a:latin typeface="Agency FB" pitchFamily="34" charset="0"/>
            </a:endParaRPr>
          </a:p>
          <a:p>
            <a:pPr marL="515938" indent="-515938">
              <a:spcBef>
                <a:spcPts val="400"/>
              </a:spcBef>
              <a:buClr>
                <a:schemeClr val="tx1"/>
              </a:buClr>
            </a:pPr>
            <a:r>
              <a:rPr lang="en-US" sz="2300" b="1" dirty="0" err="1">
                <a:latin typeface="Agency FB" pitchFamily="34" charset="0"/>
              </a:rPr>
              <a:t>Menetapkan</a:t>
            </a:r>
            <a:r>
              <a:rPr lang="en-US" sz="2300" b="1" dirty="0">
                <a:latin typeface="Agency FB" pitchFamily="34" charset="0"/>
              </a:rPr>
              <a:t> </a:t>
            </a:r>
            <a:r>
              <a:rPr lang="en-US" sz="2300" b="1" dirty="0" err="1">
                <a:latin typeface="Agency FB" pitchFamily="34" charset="0"/>
              </a:rPr>
              <a:t>besaran</a:t>
            </a:r>
            <a:r>
              <a:rPr lang="en-US" sz="2300" b="1" dirty="0">
                <a:latin typeface="Agency FB" pitchFamily="34" charset="0"/>
              </a:rPr>
              <a:t> </a:t>
            </a:r>
            <a:r>
              <a:rPr lang="en-US" sz="2300" b="1" dirty="0" err="1">
                <a:latin typeface="Agency FB" pitchFamily="34" charset="0"/>
              </a:rPr>
              <a:t>uang</a:t>
            </a:r>
            <a:r>
              <a:rPr lang="en-US" sz="2300" b="1" dirty="0">
                <a:latin typeface="Agency FB" pitchFamily="34" charset="0"/>
              </a:rPr>
              <a:t> </a:t>
            </a:r>
            <a:r>
              <a:rPr lang="en-US" sz="2300" b="1" dirty="0" err="1">
                <a:latin typeface="Agency FB" pitchFamily="34" charset="0"/>
              </a:rPr>
              <a:t>muka</a:t>
            </a:r>
            <a:r>
              <a:rPr lang="en-US" sz="2300" b="1" dirty="0">
                <a:latin typeface="Agency FB" pitchFamily="34" charset="0"/>
              </a:rPr>
              <a:t> yang </a:t>
            </a:r>
            <a:r>
              <a:rPr lang="en-US" sz="2300" b="1" dirty="0" err="1">
                <a:latin typeface="Agency FB" pitchFamily="34" charset="0"/>
              </a:rPr>
              <a:t>akan</a:t>
            </a:r>
            <a:r>
              <a:rPr lang="en-US" sz="2300" b="1" dirty="0">
                <a:latin typeface="Agency FB" pitchFamily="34" charset="0"/>
              </a:rPr>
              <a:t> </a:t>
            </a:r>
            <a:r>
              <a:rPr lang="en-US" sz="2300" b="1" dirty="0" err="1">
                <a:latin typeface="Agency FB" pitchFamily="34" charset="0"/>
              </a:rPr>
              <a:t>dibayarkan</a:t>
            </a:r>
            <a:r>
              <a:rPr lang="en-US" sz="2300" b="1" dirty="0">
                <a:latin typeface="Agency FB" pitchFamily="34" charset="0"/>
              </a:rPr>
              <a:t> </a:t>
            </a:r>
            <a:r>
              <a:rPr lang="en-US" sz="2300" b="1" dirty="0" err="1">
                <a:latin typeface="Agency FB" pitchFamily="34" charset="0"/>
              </a:rPr>
              <a:t>kepada</a:t>
            </a:r>
            <a:r>
              <a:rPr lang="en-US" sz="2300" b="1" dirty="0">
                <a:latin typeface="Agency FB" pitchFamily="34" charset="0"/>
              </a:rPr>
              <a:t> </a:t>
            </a:r>
            <a:r>
              <a:rPr lang="en-US" sz="2300" b="1" dirty="0" err="1">
                <a:latin typeface="Agency FB" pitchFamily="34" charset="0"/>
              </a:rPr>
              <a:t>penyedia</a:t>
            </a:r>
            <a:r>
              <a:rPr lang="en-US" sz="2300" b="1" dirty="0">
                <a:latin typeface="Agency FB" pitchFamily="34" charset="0"/>
              </a:rPr>
              <a:t> </a:t>
            </a:r>
            <a:r>
              <a:rPr lang="en-US" sz="2300" b="1" dirty="0" err="1">
                <a:latin typeface="Agency FB" pitchFamily="34" charset="0"/>
              </a:rPr>
              <a:t>barang</a:t>
            </a:r>
            <a:r>
              <a:rPr lang="en-US" sz="2300" b="1" dirty="0">
                <a:latin typeface="Agency FB" pitchFamily="34" charset="0"/>
              </a:rPr>
              <a:t>/</a:t>
            </a:r>
            <a:r>
              <a:rPr lang="en-US" sz="2300" b="1" dirty="0" err="1">
                <a:latin typeface="Agency FB" pitchFamily="34" charset="0"/>
              </a:rPr>
              <a:t>jasa</a:t>
            </a:r>
            <a:r>
              <a:rPr lang="en-US" sz="2300" b="1" dirty="0" smtClean="0">
                <a:latin typeface="Agency FB" pitchFamily="34" charset="0"/>
              </a:rPr>
              <a:t>.</a:t>
            </a:r>
            <a:endParaRPr lang="en-US" sz="2300" b="1" dirty="0">
              <a:latin typeface="Agency FB" pitchFamily="34" charset="0"/>
            </a:endParaRPr>
          </a:p>
        </p:txBody>
      </p:sp>
      <p:sp>
        <p:nvSpPr>
          <p:cNvPr id="13" name="TextBox 5"/>
          <p:cNvSpPr txBox="1">
            <a:spLocks noChangeArrowheads="1"/>
          </p:cNvSpPr>
          <p:nvPr/>
        </p:nvSpPr>
        <p:spPr bwMode="auto">
          <a:xfrm>
            <a:off x="611560" y="272476"/>
            <a:ext cx="8231832" cy="780260"/>
          </a:xfrm>
          <a:prstGeom prst="rect">
            <a:avLst/>
          </a:prstGeom>
          <a:solidFill>
            <a:srgbClr val="002060"/>
          </a:solidFill>
        </p:spPr>
        <p:style>
          <a:lnRef idx="0">
            <a:schemeClr val="lt1">
              <a:hueOff val="0"/>
              <a:satOff val="0"/>
              <a:lumOff val="0"/>
              <a:alphaOff val="0"/>
            </a:schemeClr>
          </a:lnRef>
          <a:fillRef idx="3">
            <a:schemeClr val="accent3">
              <a:hueOff val="0"/>
              <a:satOff val="0"/>
              <a:lumOff val="0"/>
              <a:alphaOff val="0"/>
            </a:schemeClr>
          </a:fillRef>
          <a:effectRef idx="3">
            <a:schemeClr val="accent3">
              <a:hueOff val="0"/>
              <a:satOff val="0"/>
              <a:lumOff val="0"/>
              <a:alphaOff val="0"/>
            </a:schemeClr>
          </a:effectRef>
          <a:fontRef idx="minor">
            <a:schemeClr val="lt1"/>
          </a:fontRef>
        </p:style>
        <p:txBody>
          <a:bodyPr wrap="square" lIns="45720" rIns="45720" anchor="ctr">
            <a:noAutofit/>
          </a:bodyPr>
          <a:lstStyle>
            <a:defPPr>
              <a:defRPr lang="en-US"/>
            </a:defPPr>
            <a:lvl1pPr marL="342900" indent="-342900" algn="just">
              <a:buFont typeface="Arial" pitchFamily="34" charset="0"/>
              <a:buChar char="•"/>
              <a:defRPr sz="2000" b="1" u="sng">
                <a:solidFill>
                  <a:schemeClr val="tx1"/>
                </a:solidFill>
                <a:latin typeface="Agency FB"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buNone/>
            </a:pPr>
            <a:r>
              <a:rPr lang="en-US" sz="3700" u="none" dirty="0" smtClean="0">
                <a:solidFill>
                  <a:schemeClr val="bg1"/>
                </a:solidFill>
              </a:rPr>
              <a:t>TUGAS DAN WEWENANG PPK (2)</a:t>
            </a:r>
            <a:endParaRPr lang="en-US" sz="3700" u="none" dirty="0">
              <a:solidFill>
                <a:schemeClr val="bg1"/>
              </a:solidFill>
            </a:endParaRPr>
          </a:p>
        </p:txBody>
      </p:sp>
    </p:spTree>
    <p:custDataLst>
      <p:tags r:id="rId1"/>
    </p:custDataLst>
    <p:extLst>
      <p:ext uri="{BB962C8B-B14F-4D97-AF65-F5344CB8AC3E}">
        <p14:creationId xmlns:p14="http://schemas.microsoft.com/office/powerpoint/2010/main" val="1673495160"/>
      </p:ext>
    </p:extLst>
  </p:cSld>
  <p:clrMapOvr>
    <a:masterClrMapping/>
  </p:clrMapOvr>
  <p:transition spd="slow">
    <p:wipe di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81000" y="1268760"/>
            <a:ext cx="8458200" cy="5589240"/>
          </a:xfrm>
          <a:prstGeom prst="rect">
            <a:avLst/>
          </a:prstGeom>
          <a:noFill/>
        </p:spPr>
        <p:txBody>
          <a:bodyPr vert="horz" lIns="91440" tIns="45720" rIns="91440" bIns="45720" rtlCol="0">
            <a:noAutofit/>
          </a:bodyPr>
          <a:lstStyle>
            <a:lvl1pPr marL="515938" indent="-515938">
              <a:spcBef>
                <a:spcPts val="400"/>
              </a:spcBef>
              <a:buClr>
                <a:schemeClr val="tx1"/>
              </a:buClr>
              <a:buFont typeface="Arial" pitchFamily="34" charset="0"/>
              <a:buChar char="•"/>
              <a:defRPr sz="2400" b="1">
                <a:latin typeface="Agency FB" pitchFamily="34" charset="0"/>
              </a:defRPr>
            </a:lvl1pPr>
            <a:lvl2pPr marL="742950" indent="-285750">
              <a:spcBef>
                <a:spcPct val="20000"/>
              </a:spcBef>
              <a:buFont typeface="Arial" pitchFamily="34" charset="0"/>
              <a:buChar char="–"/>
              <a:defRPr sz="2400"/>
            </a:lvl2pPr>
            <a:lvl3pPr marL="1143000" indent="-228600">
              <a:spcBef>
                <a:spcPct val="20000"/>
              </a:spcBef>
              <a:buFont typeface="Arial" pitchFamily="34" charset="0"/>
              <a:buChar char="•"/>
              <a:defRPr sz="2000"/>
            </a:lvl3pPr>
            <a:lvl4pPr marL="1600200" indent="-228600">
              <a:spcBef>
                <a:spcPct val="20000"/>
              </a:spcBef>
              <a:buFont typeface="Arial" pitchFamily="34" charset="0"/>
              <a:buChar char="–"/>
            </a:lvl4pPr>
            <a:lvl5pPr marL="2057400" indent="-228600">
              <a:spcBef>
                <a:spcPct val="20000"/>
              </a:spcBef>
              <a:buFont typeface="Arial" pitchFamily="34" charset="0"/>
              <a:buChar char="»"/>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marL="0" indent="0" algn="just">
              <a:buNone/>
            </a:pPr>
            <a:r>
              <a:rPr lang="id-ID" sz="2800" dirty="0" smtClean="0"/>
              <a:t>Jenis-jenis temuan berulang pada Satuan Kerja Pelaksana Kegiatan Dekonsentrasi dari tahun 2016, 2017 dan 2018</a:t>
            </a:r>
          </a:p>
          <a:p>
            <a:pPr marL="457200" indent="-457200">
              <a:buFont typeface="+mj-lt"/>
              <a:buAutoNum type="arabicPeriod"/>
            </a:pPr>
            <a:r>
              <a:rPr lang="id-ID" sz="2800" dirty="0" smtClean="0"/>
              <a:t>Kelebihan pembayaran honorarium:</a:t>
            </a:r>
          </a:p>
          <a:p>
            <a:pPr marL="457200" indent="-6350">
              <a:buFont typeface="+mj-lt"/>
              <a:buAutoNum type="alphaLcParenR"/>
            </a:pPr>
            <a:r>
              <a:rPr lang="id-ID" sz="2800" dirty="0" smtClean="0"/>
              <a:t>Kelebihan pembayaran honorarium pengelola keuangan</a:t>
            </a:r>
          </a:p>
          <a:p>
            <a:pPr marL="457200" indent="-6350">
              <a:buFont typeface="+mj-lt"/>
              <a:buAutoNum type="alphaLcParenR"/>
            </a:pPr>
            <a:r>
              <a:rPr lang="id-ID" sz="2800" dirty="0" smtClean="0"/>
              <a:t>Kelebihan pembayaran honorarium Narasumber</a:t>
            </a:r>
          </a:p>
          <a:p>
            <a:pPr marL="457200" indent="-457200">
              <a:buFont typeface="+mj-lt"/>
              <a:buAutoNum type="arabicPeriod" startAt="2"/>
            </a:pPr>
            <a:r>
              <a:rPr lang="id-ID" sz="2800" dirty="0" smtClean="0"/>
              <a:t>Kelebihan pembayaran perjalanan dinas</a:t>
            </a:r>
          </a:p>
          <a:p>
            <a:pPr marL="457200" indent="-457200">
              <a:buFont typeface="+mj-lt"/>
              <a:buAutoNum type="arabicPeriod" startAt="2"/>
            </a:pPr>
            <a:r>
              <a:rPr lang="id-ID" sz="2800" dirty="0" smtClean="0"/>
              <a:t>Sisa kas di bendahara pengeluaran yang belum disetorkan/dikembalikan kepada negara</a:t>
            </a:r>
          </a:p>
          <a:p>
            <a:pPr marL="457200" indent="-457200">
              <a:buFont typeface="+mj-lt"/>
              <a:buAutoNum type="arabicPeriod" startAt="2"/>
            </a:pPr>
            <a:r>
              <a:rPr lang="en-US" sz="2800" dirty="0" err="1"/>
              <a:t>Kelebihan</a:t>
            </a:r>
            <a:r>
              <a:rPr lang="en-US" sz="2800" dirty="0"/>
              <a:t> </a:t>
            </a:r>
            <a:r>
              <a:rPr lang="en-US" sz="2800" dirty="0" err="1"/>
              <a:t>Pembayaran</a:t>
            </a:r>
            <a:r>
              <a:rPr lang="en-US" sz="2800" dirty="0"/>
              <a:t> </a:t>
            </a:r>
            <a:r>
              <a:rPr lang="en-US" sz="2800" dirty="0" err="1"/>
              <a:t>Paket</a:t>
            </a:r>
            <a:r>
              <a:rPr lang="en-US" sz="2800" dirty="0"/>
              <a:t> </a:t>
            </a:r>
            <a:r>
              <a:rPr lang="en-US" sz="2800" dirty="0" err="1" smtClean="0"/>
              <a:t>Fullboard</a:t>
            </a:r>
            <a:endParaRPr lang="id-ID" sz="2800" dirty="0" smtClean="0"/>
          </a:p>
          <a:p>
            <a:pPr marL="457200" indent="-457200">
              <a:buFont typeface="+mj-lt"/>
              <a:buAutoNum type="arabicPeriod" startAt="2"/>
            </a:pPr>
            <a:r>
              <a:rPr lang="id-ID" sz="2800" dirty="0" smtClean="0"/>
              <a:t>Pembayaran belanja tanpa didukung dokumen kelengkapan</a:t>
            </a:r>
            <a:endParaRPr lang="en-US" sz="2800" dirty="0"/>
          </a:p>
        </p:txBody>
      </p:sp>
      <p:sp>
        <p:nvSpPr>
          <p:cNvPr id="14" name="TextBox 5"/>
          <p:cNvSpPr txBox="1">
            <a:spLocks noChangeArrowheads="1"/>
          </p:cNvSpPr>
          <p:nvPr/>
        </p:nvSpPr>
        <p:spPr bwMode="auto">
          <a:xfrm>
            <a:off x="611560" y="272476"/>
            <a:ext cx="8231832" cy="780260"/>
          </a:xfrm>
          <a:prstGeom prst="rect">
            <a:avLst/>
          </a:prstGeom>
          <a:solidFill>
            <a:schemeClr val="accent2"/>
          </a:solidFill>
        </p:spPr>
        <p:style>
          <a:lnRef idx="0">
            <a:schemeClr val="lt1">
              <a:hueOff val="0"/>
              <a:satOff val="0"/>
              <a:lumOff val="0"/>
              <a:alphaOff val="0"/>
            </a:schemeClr>
          </a:lnRef>
          <a:fillRef idx="3">
            <a:schemeClr val="accent3">
              <a:hueOff val="0"/>
              <a:satOff val="0"/>
              <a:lumOff val="0"/>
              <a:alphaOff val="0"/>
            </a:schemeClr>
          </a:fillRef>
          <a:effectRef idx="3">
            <a:schemeClr val="accent3">
              <a:hueOff val="0"/>
              <a:satOff val="0"/>
              <a:lumOff val="0"/>
              <a:alphaOff val="0"/>
            </a:schemeClr>
          </a:effectRef>
          <a:fontRef idx="minor">
            <a:schemeClr val="lt1"/>
          </a:fontRef>
        </p:style>
        <p:txBody>
          <a:bodyPr wrap="square" lIns="45720" rIns="45720" anchor="ctr">
            <a:noAutofit/>
          </a:bodyPr>
          <a:lstStyle>
            <a:defPPr>
              <a:defRPr lang="en-US"/>
            </a:defPPr>
            <a:lvl1pPr marL="342900" indent="-342900" algn="just">
              <a:buFont typeface="Arial" pitchFamily="34" charset="0"/>
              <a:buChar char="•"/>
              <a:defRPr sz="2000" b="1" u="sng">
                <a:solidFill>
                  <a:schemeClr val="tx1"/>
                </a:solidFill>
                <a:latin typeface="Agency FB"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lgn="ctr">
              <a:buNone/>
            </a:pPr>
            <a:r>
              <a:rPr lang="id-ID" sz="3700" u="none" dirty="0" smtClean="0">
                <a:solidFill>
                  <a:schemeClr val="bg1"/>
                </a:solidFill>
              </a:rPr>
              <a:t>EVALUASI ATAS TEMUAN BERULANG TIM BPK RI</a:t>
            </a:r>
            <a:endParaRPr lang="en-US" sz="3700" u="none" dirty="0">
              <a:solidFill>
                <a:schemeClr val="bg1"/>
              </a:solidFill>
            </a:endParaRPr>
          </a:p>
        </p:txBody>
      </p:sp>
    </p:spTree>
    <p:extLst>
      <p:ext uri="{BB962C8B-B14F-4D97-AF65-F5344CB8AC3E}">
        <p14:creationId xmlns:p14="http://schemas.microsoft.com/office/powerpoint/2010/main" val="8262917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81000" y="1268760"/>
            <a:ext cx="8458200" cy="5589240"/>
          </a:xfrm>
          <a:prstGeom prst="rect">
            <a:avLst/>
          </a:prstGeom>
          <a:noFill/>
        </p:spPr>
        <p:txBody>
          <a:bodyPr vert="horz" lIns="91440" tIns="45720" rIns="91440" bIns="45720" rtlCol="0">
            <a:noAutofit/>
          </a:bodyPr>
          <a:lstStyle>
            <a:lvl1pPr marL="515938" indent="-515938">
              <a:spcBef>
                <a:spcPts val="400"/>
              </a:spcBef>
              <a:buClr>
                <a:schemeClr val="tx1"/>
              </a:buClr>
              <a:buFont typeface="Arial" pitchFamily="34" charset="0"/>
              <a:buChar char="•"/>
              <a:defRPr sz="2400" b="1">
                <a:latin typeface="Agency FB" pitchFamily="34" charset="0"/>
              </a:defRPr>
            </a:lvl1pPr>
            <a:lvl2pPr marL="742950" indent="-285750">
              <a:spcBef>
                <a:spcPct val="20000"/>
              </a:spcBef>
              <a:buFont typeface="Arial" pitchFamily="34" charset="0"/>
              <a:buChar char="–"/>
              <a:defRPr sz="2400"/>
            </a:lvl2pPr>
            <a:lvl3pPr marL="1143000" indent="-228600">
              <a:spcBef>
                <a:spcPct val="20000"/>
              </a:spcBef>
              <a:buFont typeface="Arial" pitchFamily="34" charset="0"/>
              <a:buChar char="•"/>
              <a:defRPr sz="2000"/>
            </a:lvl3pPr>
            <a:lvl4pPr marL="1600200" indent="-228600">
              <a:spcBef>
                <a:spcPct val="20000"/>
              </a:spcBef>
              <a:buFont typeface="Arial" pitchFamily="34" charset="0"/>
              <a:buChar char="–"/>
            </a:lvl4pPr>
            <a:lvl5pPr marL="2057400" indent="-228600">
              <a:spcBef>
                <a:spcPct val="20000"/>
              </a:spcBef>
              <a:buFont typeface="Arial" pitchFamily="34" charset="0"/>
              <a:buChar char="»"/>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marL="0" indent="0" algn="ctr">
              <a:buNone/>
            </a:pPr>
            <a:r>
              <a:rPr lang="id-ID" sz="2800" dirty="0" smtClean="0"/>
              <a:t>“Kelebihan Pembayaran Honorarium Pengelola Keuangan”</a:t>
            </a:r>
          </a:p>
          <a:p>
            <a:pPr marL="0" indent="0" algn="just">
              <a:buNone/>
            </a:pPr>
            <a:endParaRPr lang="id-ID" sz="2800" dirty="0"/>
          </a:p>
          <a:p>
            <a:pPr marL="0" indent="0" algn="just">
              <a:buNone/>
            </a:pPr>
            <a:endParaRPr lang="id-ID" sz="2800" dirty="0" smtClean="0"/>
          </a:p>
          <a:p>
            <a:pPr marL="0" indent="0" algn="just">
              <a:buNone/>
            </a:pPr>
            <a:r>
              <a:rPr lang="id-ID" sz="2800" dirty="0" smtClean="0"/>
              <a:t>Sesuai Standar Biaya Masukan (SBM) bahwa honorarium pengelola keuangan (KPA, PPK, PPSPM, Bendahara Pengeluaran, dan Staf Pengelola Keuangan) sudah ditetapkan besarannya sesuai dengan Pagu yang dikelola, jika melakukan revisi pagu, agar memperhatikan pembayaran honorarium sesuai pagu yang dikelola” (Lampiran I, Nomor 1, SBM Nomor 32 Tahun 2018)</a:t>
            </a:r>
          </a:p>
        </p:txBody>
      </p:sp>
      <p:sp>
        <p:nvSpPr>
          <p:cNvPr id="14" name="TextBox 5"/>
          <p:cNvSpPr txBox="1">
            <a:spLocks noChangeArrowheads="1"/>
          </p:cNvSpPr>
          <p:nvPr/>
        </p:nvSpPr>
        <p:spPr bwMode="auto">
          <a:xfrm>
            <a:off x="611560" y="272476"/>
            <a:ext cx="8231832" cy="780260"/>
          </a:xfrm>
          <a:prstGeom prst="rect">
            <a:avLst/>
          </a:prstGeom>
          <a:solidFill>
            <a:schemeClr val="accent2"/>
          </a:solidFill>
        </p:spPr>
        <p:style>
          <a:lnRef idx="0">
            <a:schemeClr val="lt1">
              <a:hueOff val="0"/>
              <a:satOff val="0"/>
              <a:lumOff val="0"/>
              <a:alphaOff val="0"/>
            </a:schemeClr>
          </a:lnRef>
          <a:fillRef idx="3">
            <a:schemeClr val="accent3">
              <a:hueOff val="0"/>
              <a:satOff val="0"/>
              <a:lumOff val="0"/>
              <a:alphaOff val="0"/>
            </a:schemeClr>
          </a:fillRef>
          <a:effectRef idx="3">
            <a:schemeClr val="accent3">
              <a:hueOff val="0"/>
              <a:satOff val="0"/>
              <a:lumOff val="0"/>
              <a:alphaOff val="0"/>
            </a:schemeClr>
          </a:effectRef>
          <a:fontRef idx="minor">
            <a:schemeClr val="lt1"/>
          </a:fontRef>
        </p:style>
        <p:txBody>
          <a:bodyPr wrap="square" lIns="45720" rIns="45720" anchor="ctr">
            <a:noAutofit/>
          </a:bodyPr>
          <a:lstStyle>
            <a:defPPr>
              <a:defRPr lang="en-US"/>
            </a:defPPr>
            <a:lvl1pPr marL="342900" indent="-342900" algn="just">
              <a:buFont typeface="Arial" pitchFamily="34" charset="0"/>
              <a:buChar char="•"/>
              <a:defRPr sz="2000" b="1" u="sng">
                <a:solidFill>
                  <a:schemeClr val="tx1"/>
                </a:solidFill>
                <a:latin typeface="Agency FB"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lgn="ctr">
              <a:buNone/>
            </a:pPr>
            <a:r>
              <a:rPr lang="id-ID" sz="3700" u="none" dirty="0" smtClean="0">
                <a:solidFill>
                  <a:schemeClr val="bg1"/>
                </a:solidFill>
              </a:rPr>
              <a:t>EVALUASI ATAS TEMUAN BERULANG TIM BPK RI</a:t>
            </a:r>
            <a:endParaRPr lang="en-US" sz="3700" u="none" dirty="0">
              <a:solidFill>
                <a:schemeClr val="bg1"/>
              </a:solidFill>
            </a:endParaRPr>
          </a:p>
        </p:txBody>
      </p:sp>
    </p:spTree>
    <p:extLst>
      <p:ext uri="{BB962C8B-B14F-4D97-AF65-F5344CB8AC3E}">
        <p14:creationId xmlns:p14="http://schemas.microsoft.com/office/powerpoint/2010/main" val="2214432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81000" y="1268760"/>
            <a:ext cx="8458200" cy="5589240"/>
          </a:xfrm>
          <a:prstGeom prst="rect">
            <a:avLst/>
          </a:prstGeom>
          <a:noFill/>
        </p:spPr>
        <p:txBody>
          <a:bodyPr vert="horz" lIns="91440" tIns="45720" rIns="91440" bIns="45720" rtlCol="0">
            <a:noAutofit/>
          </a:bodyPr>
          <a:lstStyle>
            <a:lvl1pPr marL="515938" indent="-515938">
              <a:spcBef>
                <a:spcPts val="400"/>
              </a:spcBef>
              <a:buClr>
                <a:schemeClr val="tx1"/>
              </a:buClr>
              <a:buFont typeface="Arial" pitchFamily="34" charset="0"/>
              <a:buChar char="•"/>
              <a:defRPr sz="2400" b="1">
                <a:latin typeface="Agency FB" pitchFamily="34" charset="0"/>
              </a:defRPr>
            </a:lvl1pPr>
            <a:lvl2pPr marL="742950" indent="-285750">
              <a:spcBef>
                <a:spcPct val="20000"/>
              </a:spcBef>
              <a:buFont typeface="Arial" pitchFamily="34" charset="0"/>
              <a:buChar char="–"/>
              <a:defRPr sz="2400"/>
            </a:lvl2pPr>
            <a:lvl3pPr marL="1143000" indent="-228600">
              <a:spcBef>
                <a:spcPct val="20000"/>
              </a:spcBef>
              <a:buFont typeface="Arial" pitchFamily="34" charset="0"/>
              <a:buChar char="•"/>
              <a:defRPr sz="2000"/>
            </a:lvl3pPr>
            <a:lvl4pPr marL="1600200" indent="-228600">
              <a:spcBef>
                <a:spcPct val="20000"/>
              </a:spcBef>
              <a:buFont typeface="Arial" pitchFamily="34" charset="0"/>
              <a:buChar char="–"/>
            </a:lvl4pPr>
            <a:lvl5pPr marL="2057400" indent="-228600">
              <a:spcBef>
                <a:spcPct val="20000"/>
              </a:spcBef>
              <a:buFont typeface="Arial" pitchFamily="34" charset="0"/>
              <a:buChar char="»"/>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marL="0" indent="0" algn="ctr">
              <a:buNone/>
            </a:pPr>
            <a:r>
              <a:rPr lang="id-ID" sz="2800" dirty="0" smtClean="0"/>
              <a:t>“Kelebihan Pembayaran Honorarium Narasumber”</a:t>
            </a:r>
          </a:p>
          <a:p>
            <a:pPr marL="0" indent="0" algn="ctr">
              <a:buNone/>
            </a:pPr>
            <a:endParaRPr lang="id-ID" sz="2800" dirty="0"/>
          </a:p>
          <a:p>
            <a:pPr marL="0" indent="0" algn="ctr">
              <a:buNone/>
            </a:pPr>
            <a:endParaRPr lang="id-ID" sz="2800" dirty="0" smtClean="0"/>
          </a:p>
          <a:p>
            <a:pPr marL="514350" indent="-514350" algn="just">
              <a:buAutoNum type="arabicPeriod"/>
            </a:pPr>
            <a:r>
              <a:rPr lang="id-ID" sz="2800" dirty="0" smtClean="0"/>
              <a:t>Pada saat hari H, bertugas sebagai narasumber, tidak diberikan uang harian, (PMK no 113 tahun 2012, Lampiran V, Tabel II)</a:t>
            </a:r>
          </a:p>
          <a:p>
            <a:pPr marL="514350" indent="-514350" algn="just">
              <a:buAutoNum type="arabicPeriod"/>
            </a:pPr>
            <a:endParaRPr lang="id-ID" sz="2800" dirty="0" smtClean="0"/>
          </a:p>
          <a:p>
            <a:pPr marL="514350" indent="-514350" algn="just">
              <a:buAutoNum type="arabicPeriod"/>
            </a:pPr>
            <a:r>
              <a:rPr lang="id-ID" sz="2800" dirty="0" smtClean="0"/>
              <a:t>Pada jadwal pertanggungjawaban narasumber, tidak sinkron dengan jadwal kedatangan dan kepulangan tiket pesawat (narasumber dari pusat).</a:t>
            </a:r>
          </a:p>
          <a:p>
            <a:pPr marL="0" indent="0" algn="just">
              <a:buNone/>
            </a:pPr>
            <a:endParaRPr lang="id-ID" sz="2800" dirty="0"/>
          </a:p>
        </p:txBody>
      </p:sp>
      <p:sp>
        <p:nvSpPr>
          <p:cNvPr id="14" name="TextBox 5"/>
          <p:cNvSpPr txBox="1">
            <a:spLocks noChangeArrowheads="1"/>
          </p:cNvSpPr>
          <p:nvPr/>
        </p:nvSpPr>
        <p:spPr bwMode="auto">
          <a:xfrm>
            <a:off x="611560" y="272476"/>
            <a:ext cx="8231832" cy="780260"/>
          </a:xfrm>
          <a:prstGeom prst="rect">
            <a:avLst/>
          </a:prstGeom>
          <a:solidFill>
            <a:schemeClr val="accent2"/>
          </a:solidFill>
        </p:spPr>
        <p:style>
          <a:lnRef idx="0">
            <a:schemeClr val="lt1">
              <a:hueOff val="0"/>
              <a:satOff val="0"/>
              <a:lumOff val="0"/>
              <a:alphaOff val="0"/>
            </a:schemeClr>
          </a:lnRef>
          <a:fillRef idx="3">
            <a:schemeClr val="accent3">
              <a:hueOff val="0"/>
              <a:satOff val="0"/>
              <a:lumOff val="0"/>
              <a:alphaOff val="0"/>
            </a:schemeClr>
          </a:fillRef>
          <a:effectRef idx="3">
            <a:schemeClr val="accent3">
              <a:hueOff val="0"/>
              <a:satOff val="0"/>
              <a:lumOff val="0"/>
              <a:alphaOff val="0"/>
            </a:schemeClr>
          </a:effectRef>
          <a:fontRef idx="minor">
            <a:schemeClr val="lt1"/>
          </a:fontRef>
        </p:style>
        <p:txBody>
          <a:bodyPr wrap="square" lIns="45720" rIns="45720" anchor="ctr">
            <a:noAutofit/>
          </a:bodyPr>
          <a:lstStyle>
            <a:defPPr>
              <a:defRPr lang="en-US"/>
            </a:defPPr>
            <a:lvl1pPr marL="342900" indent="-342900" algn="just">
              <a:buFont typeface="Arial" pitchFamily="34" charset="0"/>
              <a:buChar char="•"/>
              <a:defRPr sz="2000" b="1" u="sng">
                <a:solidFill>
                  <a:schemeClr val="tx1"/>
                </a:solidFill>
                <a:latin typeface="Agency FB"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lgn="ctr">
              <a:buNone/>
            </a:pPr>
            <a:r>
              <a:rPr lang="id-ID" sz="3700" u="none" dirty="0" smtClean="0">
                <a:solidFill>
                  <a:schemeClr val="bg1"/>
                </a:solidFill>
              </a:rPr>
              <a:t>EVALUASI ATAS TEMUAN BERULANG TIM BPK RI</a:t>
            </a:r>
            <a:endParaRPr lang="en-US" sz="3700" u="none" dirty="0">
              <a:solidFill>
                <a:schemeClr val="bg1"/>
              </a:solidFill>
            </a:endParaRPr>
          </a:p>
        </p:txBody>
      </p:sp>
    </p:spTree>
    <p:extLst>
      <p:ext uri="{BB962C8B-B14F-4D97-AF65-F5344CB8AC3E}">
        <p14:creationId xmlns:p14="http://schemas.microsoft.com/office/powerpoint/2010/main" val="183405499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81000" y="1268760"/>
            <a:ext cx="8458200" cy="5589240"/>
          </a:xfrm>
          <a:prstGeom prst="rect">
            <a:avLst/>
          </a:prstGeom>
          <a:noFill/>
        </p:spPr>
        <p:txBody>
          <a:bodyPr vert="horz" lIns="91440" tIns="45720" rIns="91440" bIns="45720" rtlCol="0">
            <a:noAutofit/>
          </a:bodyPr>
          <a:lstStyle>
            <a:lvl1pPr marL="515938" indent="-515938">
              <a:spcBef>
                <a:spcPts val="400"/>
              </a:spcBef>
              <a:buClr>
                <a:schemeClr val="tx1"/>
              </a:buClr>
              <a:buFont typeface="Arial" pitchFamily="34" charset="0"/>
              <a:buChar char="•"/>
              <a:defRPr sz="2400" b="1">
                <a:latin typeface="Agency FB" pitchFamily="34" charset="0"/>
              </a:defRPr>
            </a:lvl1pPr>
            <a:lvl2pPr marL="742950" indent="-285750">
              <a:spcBef>
                <a:spcPct val="20000"/>
              </a:spcBef>
              <a:buFont typeface="Arial" pitchFamily="34" charset="0"/>
              <a:buChar char="–"/>
              <a:defRPr sz="2400"/>
            </a:lvl2pPr>
            <a:lvl3pPr marL="1143000" indent="-228600">
              <a:spcBef>
                <a:spcPct val="20000"/>
              </a:spcBef>
              <a:buFont typeface="Arial" pitchFamily="34" charset="0"/>
              <a:buChar char="•"/>
              <a:defRPr sz="2000"/>
            </a:lvl3pPr>
            <a:lvl4pPr marL="1600200" indent="-228600">
              <a:spcBef>
                <a:spcPct val="20000"/>
              </a:spcBef>
              <a:buFont typeface="Arial" pitchFamily="34" charset="0"/>
              <a:buChar char="–"/>
            </a:lvl4pPr>
            <a:lvl5pPr marL="2057400" indent="-228600">
              <a:spcBef>
                <a:spcPct val="20000"/>
              </a:spcBef>
              <a:buFont typeface="Arial" pitchFamily="34" charset="0"/>
              <a:buChar char="»"/>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marL="0" indent="0" algn="ctr">
              <a:buNone/>
            </a:pPr>
            <a:r>
              <a:rPr lang="id-ID" sz="2800" dirty="0" smtClean="0"/>
              <a:t>“Kelebihan Pembayaran Perjalanan Dinas”</a:t>
            </a:r>
          </a:p>
          <a:p>
            <a:pPr marL="514350" indent="-514350" algn="just">
              <a:buAutoNum type="arabicPeriod"/>
            </a:pPr>
            <a:r>
              <a:rPr lang="id-ID" sz="2800" dirty="0" smtClean="0"/>
              <a:t>Perjalanan dinas tidak sesuai Standar Biaya Masukan yang berlaku, karena menggunakan Standar Biaya yang ditetapkan oleh masing-masing Gubernur; (contoh: uang harian)</a:t>
            </a:r>
          </a:p>
          <a:p>
            <a:pPr marL="514350" indent="-514350" algn="just">
              <a:buAutoNum type="arabicPeriod"/>
            </a:pPr>
            <a:r>
              <a:rPr lang="id-ID" sz="2800" dirty="0"/>
              <a:t>Perjalanan dinas dalam rangka menghadiri acara di pusat, (Pusat sudah menanggung biaya akomodasi dan </a:t>
            </a:r>
            <a:r>
              <a:rPr lang="id-ID" sz="2800" dirty="0" smtClean="0"/>
              <a:t>konsumsi), </a:t>
            </a:r>
            <a:r>
              <a:rPr lang="id-ID" sz="2800" dirty="0"/>
              <a:t>tetapi mempertanggungjawabkan uang harian perjalanan dinas biasa, seharusnya uang harian Uang Harian Kegiatan Rapat/Pertemuan di Luar </a:t>
            </a:r>
            <a:r>
              <a:rPr lang="id-ID" sz="2800" dirty="0" smtClean="0"/>
              <a:t>Kantor (SBM point 35.2)</a:t>
            </a:r>
          </a:p>
          <a:p>
            <a:pPr marL="514350" indent="-514350" algn="just">
              <a:buAutoNum type="arabicPeriod"/>
            </a:pPr>
            <a:r>
              <a:rPr lang="id-ID" sz="2800" dirty="0" smtClean="0"/>
              <a:t>Bukti pertanggungjawaban hotel perjalanan dinas biasa: </a:t>
            </a:r>
          </a:p>
          <a:p>
            <a:pPr marL="0" indent="0" algn="just">
              <a:buNone/>
            </a:pPr>
            <a:r>
              <a:rPr lang="id-ID" sz="2800" dirty="0" smtClean="0"/>
              <a:t>       fiktif, tidak dapat dipertanggungjawabkan.</a:t>
            </a:r>
          </a:p>
          <a:p>
            <a:pPr marL="0" indent="0" algn="just">
              <a:buNone/>
            </a:pPr>
            <a:endParaRPr lang="id-ID" sz="2800" dirty="0"/>
          </a:p>
        </p:txBody>
      </p:sp>
      <p:sp>
        <p:nvSpPr>
          <p:cNvPr id="14" name="TextBox 5"/>
          <p:cNvSpPr txBox="1">
            <a:spLocks noChangeArrowheads="1"/>
          </p:cNvSpPr>
          <p:nvPr/>
        </p:nvSpPr>
        <p:spPr bwMode="auto">
          <a:xfrm>
            <a:off x="611560" y="272476"/>
            <a:ext cx="8231832" cy="780260"/>
          </a:xfrm>
          <a:prstGeom prst="rect">
            <a:avLst/>
          </a:prstGeom>
          <a:solidFill>
            <a:schemeClr val="accent2"/>
          </a:solidFill>
        </p:spPr>
        <p:style>
          <a:lnRef idx="0">
            <a:schemeClr val="lt1">
              <a:hueOff val="0"/>
              <a:satOff val="0"/>
              <a:lumOff val="0"/>
              <a:alphaOff val="0"/>
            </a:schemeClr>
          </a:lnRef>
          <a:fillRef idx="3">
            <a:schemeClr val="accent3">
              <a:hueOff val="0"/>
              <a:satOff val="0"/>
              <a:lumOff val="0"/>
              <a:alphaOff val="0"/>
            </a:schemeClr>
          </a:fillRef>
          <a:effectRef idx="3">
            <a:schemeClr val="accent3">
              <a:hueOff val="0"/>
              <a:satOff val="0"/>
              <a:lumOff val="0"/>
              <a:alphaOff val="0"/>
            </a:schemeClr>
          </a:effectRef>
          <a:fontRef idx="minor">
            <a:schemeClr val="lt1"/>
          </a:fontRef>
        </p:style>
        <p:txBody>
          <a:bodyPr wrap="square" lIns="45720" rIns="45720" anchor="ctr">
            <a:noAutofit/>
          </a:bodyPr>
          <a:lstStyle>
            <a:defPPr>
              <a:defRPr lang="en-US"/>
            </a:defPPr>
            <a:lvl1pPr marL="342900" indent="-342900" algn="just">
              <a:buFont typeface="Arial" pitchFamily="34" charset="0"/>
              <a:buChar char="•"/>
              <a:defRPr sz="2000" b="1" u="sng">
                <a:solidFill>
                  <a:schemeClr val="tx1"/>
                </a:solidFill>
                <a:latin typeface="Agency FB"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lgn="ctr">
              <a:buNone/>
            </a:pPr>
            <a:r>
              <a:rPr lang="id-ID" sz="3700" u="none" dirty="0" smtClean="0">
                <a:solidFill>
                  <a:schemeClr val="bg1"/>
                </a:solidFill>
              </a:rPr>
              <a:t>EVALUASI ATAS TEMUAN BERULANG TIM BPK RI</a:t>
            </a:r>
            <a:endParaRPr lang="en-US" sz="3700" u="none" dirty="0">
              <a:solidFill>
                <a:schemeClr val="bg1"/>
              </a:solidFill>
            </a:endParaRPr>
          </a:p>
        </p:txBody>
      </p:sp>
    </p:spTree>
    <p:extLst>
      <p:ext uri="{BB962C8B-B14F-4D97-AF65-F5344CB8AC3E}">
        <p14:creationId xmlns:p14="http://schemas.microsoft.com/office/powerpoint/2010/main" val="233076947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81000" y="1268760"/>
            <a:ext cx="8458200" cy="5589240"/>
          </a:xfrm>
          <a:prstGeom prst="rect">
            <a:avLst/>
          </a:prstGeom>
          <a:noFill/>
        </p:spPr>
        <p:txBody>
          <a:bodyPr vert="horz" lIns="91440" tIns="45720" rIns="91440" bIns="45720" rtlCol="0">
            <a:noAutofit/>
          </a:bodyPr>
          <a:lstStyle>
            <a:lvl1pPr marL="515938" indent="-515938">
              <a:spcBef>
                <a:spcPts val="400"/>
              </a:spcBef>
              <a:buClr>
                <a:schemeClr val="tx1"/>
              </a:buClr>
              <a:buFont typeface="Arial" pitchFamily="34" charset="0"/>
              <a:buChar char="•"/>
              <a:defRPr sz="2400" b="1">
                <a:latin typeface="Agency FB" pitchFamily="34" charset="0"/>
              </a:defRPr>
            </a:lvl1pPr>
            <a:lvl2pPr marL="742950" indent="-285750">
              <a:spcBef>
                <a:spcPct val="20000"/>
              </a:spcBef>
              <a:buFont typeface="Arial" pitchFamily="34" charset="0"/>
              <a:buChar char="–"/>
              <a:defRPr sz="2400"/>
            </a:lvl2pPr>
            <a:lvl3pPr marL="1143000" indent="-228600">
              <a:spcBef>
                <a:spcPct val="20000"/>
              </a:spcBef>
              <a:buFont typeface="Arial" pitchFamily="34" charset="0"/>
              <a:buChar char="•"/>
              <a:defRPr sz="2000"/>
            </a:lvl3pPr>
            <a:lvl4pPr marL="1600200" indent="-228600">
              <a:spcBef>
                <a:spcPct val="20000"/>
              </a:spcBef>
              <a:buFont typeface="Arial" pitchFamily="34" charset="0"/>
              <a:buChar char="–"/>
            </a:lvl4pPr>
            <a:lvl5pPr marL="2057400" indent="-228600">
              <a:spcBef>
                <a:spcPct val="20000"/>
              </a:spcBef>
              <a:buFont typeface="Arial" pitchFamily="34" charset="0"/>
              <a:buChar char="»"/>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marL="0" indent="0" algn="ctr">
              <a:buNone/>
            </a:pPr>
            <a:r>
              <a:rPr lang="id-ID" sz="2800" dirty="0" smtClean="0"/>
              <a:t>“</a:t>
            </a:r>
            <a:r>
              <a:rPr lang="id-ID" sz="2800" dirty="0"/>
              <a:t>Sisa kas di bendahara pengeluaran yang belum disetorkan/dikembalikan kepada negara</a:t>
            </a:r>
            <a:r>
              <a:rPr lang="id-ID" sz="2800" dirty="0" smtClean="0"/>
              <a:t>”</a:t>
            </a:r>
          </a:p>
          <a:p>
            <a:pPr marL="0" indent="0" algn="ctr">
              <a:buNone/>
            </a:pPr>
            <a:endParaRPr lang="id-ID" sz="2800" dirty="0"/>
          </a:p>
          <a:p>
            <a:pPr marL="0" indent="0" algn="ctr">
              <a:buNone/>
            </a:pPr>
            <a:endParaRPr lang="id-ID" sz="2800" dirty="0" smtClean="0"/>
          </a:p>
          <a:p>
            <a:pPr marL="0" indent="0" algn="ctr">
              <a:buNone/>
            </a:pPr>
            <a:endParaRPr lang="id-ID" sz="2800" dirty="0"/>
          </a:p>
          <a:p>
            <a:pPr marL="0" indent="0" algn="ctr">
              <a:buNone/>
            </a:pPr>
            <a:r>
              <a:rPr lang="id-ID" sz="2800" dirty="0" smtClean="0"/>
              <a:t>“Pada akhir tahun anggaran, Bendahara Pengeluaran belum mempertanggungjawabkan/mengembalikan sisa penggunaan Uang Persediaan (UP) kepada Negara”</a:t>
            </a:r>
          </a:p>
          <a:p>
            <a:pPr marL="0" indent="0" algn="just">
              <a:buNone/>
            </a:pPr>
            <a:endParaRPr lang="id-ID" sz="2800" dirty="0"/>
          </a:p>
        </p:txBody>
      </p:sp>
      <p:sp>
        <p:nvSpPr>
          <p:cNvPr id="14" name="TextBox 5"/>
          <p:cNvSpPr txBox="1">
            <a:spLocks noChangeArrowheads="1"/>
          </p:cNvSpPr>
          <p:nvPr/>
        </p:nvSpPr>
        <p:spPr bwMode="auto">
          <a:xfrm>
            <a:off x="611560" y="272476"/>
            <a:ext cx="8231832" cy="780260"/>
          </a:xfrm>
          <a:prstGeom prst="rect">
            <a:avLst/>
          </a:prstGeom>
          <a:solidFill>
            <a:schemeClr val="accent2"/>
          </a:solidFill>
        </p:spPr>
        <p:style>
          <a:lnRef idx="0">
            <a:schemeClr val="lt1">
              <a:hueOff val="0"/>
              <a:satOff val="0"/>
              <a:lumOff val="0"/>
              <a:alphaOff val="0"/>
            </a:schemeClr>
          </a:lnRef>
          <a:fillRef idx="3">
            <a:schemeClr val="accent3">
              <a:hueOff val="0"/>
              <a:satOff val="0"/>
              <a:lumOff val="0"/>
              <a:alphaOff val="0"/>
            </a:schemeClr>
          </a:fillRef>
          <a:effectRef idx="3">
            <a:schemeClr val="accent3">
              <a:hueOff val="0"/>
              <a:satOff val="0"/>
              <a:lumOff val="0"/>
              <a:alphaOff val="0"/>
            </a:schemeClr>
          </a:effectRef>
          <a:fontRef idx="minor">
            <a:schemeClr val="lt1"/>
          </a:fontRef>
        </p:style>
        <p:txBody>
          <a:bodyPr wrap="square" lIns="45720" rIns="45720" anchor="ctr">
            <a:noAutofit/>
          </a:bodyPr>
          <a:lstStyle>
            <a:defPPr>
              <a:defRPr lang="en-US"/>
            </a:defPPr>
            <a:lvl1pPr marL="342900" indent="-342900" algn="just">
              <a:buFont typeface="Arial" pitchFamily="34" charset="0"/>
              <a:buChar char="•"/>
              <a:defRPr sz="2000" b="1" u="sng">
                <a:solidFill>
                  <a:schemeClr val="tx1"/>
                </a:solidFill>
                <a:latin typeface="Agency FB"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lgn="ctr">
              <a:buNone/>
            </a:pPr>
            <a:r>
              <a:rPr lang="id-ID" sz="3700" u="none" dirty="0" smtClean="0">
                <a:solidFill>
                  <a:schemeClr val="bg1"/>
                </a:solidFill>
              </a:rPr>
              <a:t>EVALUASI ATAS TEMUAN BERULANG TIM BPK RI</a:t>
            </a:r>
            <a:endParaRPr lang="en-US" sz="3700" u="none" dirty="0">
              <a:solidFill>
                <a:schemeClr val="bg1"/>
              </a:solidFill>
            </a:endParaRPr>
          </a:p>
        </p:txBody>
      </p:sp>
    </p:spTree>
    <p:extLst>
      <p:ext uri="{BB962C8B-B14F-4D97-AF65-F5344CB8AC3E}">
        <p14:creationId xmlns:p14="http://schemas.microsoft.com/office/powerpoint/2010/main" val="4499588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81000" y="1268760"/>
            <a:ext cx="8458200" cy="5589240"/>
          </a:xfrm>
          <a:prstGeom prst="rect">
            <a:avLst/>
          </a:prstGeom>
          <a:noFill/>
        </p:spPr>
        <p:txBody>
          <a:bodyPr vert="horz" lIns="91440" tIns="45720" rIns="91440" bIns="45720" rtlCol="0">
            <a:noAutofit/>
          </a:bodyPr>
          <a:lstStyle>
            <a:lvl1pPr marL="515938" indent="-515938">
              <a:spcBef>
                <a:spcPts val="400"/>
              </a:spcBef>
              <a:buClr>
                <a:schemeClr val="tx1"/>
              </a:buClr>
              <a:buFont typeface="Arial" pitchFamily="34" charset="0"/>
              <a:buChar char="•"/>
              <a:defRPr sz="2400" b="1">
                <a:latin typeface="Agency FB" pitchFamily="34" charset="0"/>
              </a:defRPr>
            </a:lvl1pPr>
            <a:lvl2pPr marL="742950" indent="-285750">
              <a:spcBef>
                <a:spcPct val="20000"/>
              </a:spcBef>
              <a:buFont typeface="Arial" pitchFamily="34" charset="0"/>
              <a:buChar char="–"/>
              <a:defRPr sz="2400"/>
            </a:lvl2pPr>
            <a:lvl3pPr marL="1143000" indent="-228600">
              <a:spcBef>
                <a:spcPct val="20000"/>
              </a:spcBef>
              <a:buFont typeface="Arial" pitchFamily="34" charset="0"/>
              <a:buChar char="•"/>
              <a:defRPr sz="2000"/>
            </a:lvl3pPr>
            <a:lvl4pPr marL="1600200" indent="-228600">
              <a:spcBef>
                <a:spcPct val="20000"/>
              </a:spcBef>
              <a:buFont typeface="Arial" pitchFamily="34" charset="0"/>
              <a:buChar char="–"/>
            </a:lvl4pPr>
            <a:lvl5pPr marL="2057400" indent="-228600">
              <a:spcBef>
                <a:spcPct val="20000"/>
              </a:spcBef>
              <a:buFont typeface="Arial" pitchFamily="34" charset="0"/>
              <a:buChar char="»"/>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marL="0" indent="0" algn="ctr">
              <a:buNone/>
            </a:pPr>
            <a:r>
              <a:rPr lang="id-ID" sz="2800" dirty="0" smtClean="0"/>
              <a:t>“</a:t>
            </a:r>
            <a:r>
              <a:rPr lang="en-US" sz="2800" dirty="0" err="1"/>
              <a:t>Kelebihan</a:t>
            </a:r>
            <a:r>
              <a:rPr lang="en-US" sz="2800" dirty="0"/>
              <a:t> </a:t>
            </a:r>
            <a:r>
              <a:rPr lang="en-US" sz="2800" dirty="0" err="1"/>
              <a:t>Pembayaran</a:t>
            </a:r>
            <a:r>
              <a:rPr lang="en-US" sz="2800" dirty="0"/>
              <a:t> </a:t>
            </a:r>
            <a:r>
              <a:rPr lang="en-US" sz="2800" dirty="0" err="1"/>
              <a:t>Paket</a:t>
            </a:r>
            <a:r>
              <a:rPr lang="en-US" sz="2800" dirty="0"/>
              <a:t> </a:t>
            </a:r>
            <a:r>
              <a:rPr lang="en-US" sz="2800" dirty="0" err="1" smtClean="0"/>
              <a:t>Fullboard</a:t>
            </a:r>
            <a:r>
              <a:rPr lang="id-ID" sz="2800" dirty="0" smtClean="0"/>
              <a:t>”</a:t>
            </a:r>
          </a:p>
          <a:p>
            <a:pPr marL="0" indent="0" algn="ctr">
              <a:buNone/>
            </a:pPr>
            <a:endParaRPr lang="id-ID" sz="2800" dirty="0" smtClean="0"/>
          </a:p>
          <a:p>
            <a:pPr marL="514350" indent="-514350" algn="just">
              <a:buFont typeface="+mj-lt"/>
              <a:buAutoNum type="arabicPeriod"/>
            </a:pPr>
            <a:r>
              <a:rPr lang="id-ID" sz="2800" dirty="0" smtClean="0"/>
              <a:t>Daftar absen kamar kurang daripada jumlah kamar yang telah dibayarkan kepada hotel;</a:t>
            </a:r>
          </a:p>
          <a:p>
            <a:pPr marL="514350" indent="-514350" algn="just">
              <a:buFont typeface="+mj-lt"/>
              <a:buAutoNum type="arabicPeriod"/>
            </a:pPr>
            <a:r>
              <a:rPr lang="id-ID" sz="2800" dirty="0" smtClean="0"/>
              <a:t>Jadwal pelaksanaan kegiatan tidak mendukung pembayaran paket fullboard (hari pertama hanya pendaftaran/registrasi)</a:t>
            </a:r>
          </a:p>
          <a:p>
            <a:pPr marL="514350" indent="-514350" algn="just">
              <a:buFont typeface="+mj-lt"/>
              <a:buAutoNum type="arabicPeriod"/>
            </a:pPr>
            <a:r>
              <a:rPr lang="id-ID" sz="2800" dirty="0" smtClean="0"/>
              <a:t>Daftar absen kamar untuk pejabat eselon III ke bawah 1 kamar untuk 1 orang (tidak sesuai dengan SBM point 35.1)</a:t>
            </a:r>
          </a:p>
          <a:p>
            <a:pPr marL="514350" indent="-514350" algn="just">
              <a:buFont typeface="+mj-lt"/>
              <a:buAutoNum type="arabicPeriod"/>
            </a:pPr>
            <a:r>
              <a:rPr lang="id-ID" sz="2800" dirty="0" smtClean="0"/>
              <a:t>Hasil konfirmasi kepada pihak hotel dan peserta dari daerah.</a:t>
            </a:r>
            <a:endParaRPr lang="id-ID" sz="2800" dirty="0"/>
          </a:p>
        </p:txBody>
      </p:sp>
      <p:sp>
        <p:nvSpPr>
          <p:cNvPr id="14" name="TextBox 5"/>
          <p:cNvSpPr txBox="1">
            <a:spLocks noChangeArrowheads="1"/>
          </p:cNvSpPr>
          <p:nvPr/>
        </p:nvSpPr>
        <p:spPr bwMode="auto">
          <a:xfrm>
            <a:off x="611560" y="272476"/>
            <a:ext cx="8231832" cy="780260"/>
          </a:xfrm>
          <a:prstGeom prst="rect">
            <a:avLst/>
          </a:prstGeom>
          <a:solidFill>
            <a:schemeClr val="accent2"/>
          </a:solidFill>
        </p:spPr>
        <p:style>
          <a:lnRef idx="0">
            <a:schemeClr val="lt1">
              <a:hueOff val="0"/>
              <a:satOff val="0"/>
              <a:lumOff val="0"/>
              <a:alphaOff val="0"/>
            </a:schemeClr>
          </a:lnRef>
          <a:fillRef idx="3">
            <a:schemeClr val="accent3">
              <a:hueOff val="0"/>
              <a:satOff val="0"/>
              <a:lumOff val="0"/>
              <a:alphaOff val="0"/>
            </a:schemeClr>
          </a:fillRef>
          <a:effectRef idx="3">
            <a:schemeClr val="accent3">
              <a:hueOff val="0"/>
              <a:satOff val="0"/>
              <a:lumOff val="0"/>
              <a:alphaOff val="0"/>
            </a:schemeClr>
          </a:effectRef>
          <a:fontRef idx="minor">
            <a:schemeClr val="lt1"/>
          </a:fontRef>
        </p:style>
        <p:txBody>
          <a:bodyPr wrap="square" lIns="45720" rIns="45720" anchor="ctr">
            <a:noAutofit/>
          </a:bodyPr>
          <a:lstStyle>
            <a:defPPr>
              <a:defRPr lang="en-US"/>
            </a:defPPr>
            <a:lvl1pPr marL="342900" indent="-342900" algn="just">
              <a:buFont typeface="Arial" pitchFamily="34" charset="0"/>
              <a:buChar char="•"/>
              <a:defRPr sz="2000" b="1" u="sng">
                <a:solidFill>
                  <a:schemeClr val="tx1"/>
                </a:solidFill>
                <a:latin typeface="Agency FB"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lgn="ctr">
              <a:buNone/>
            </a:pPr>
            <a:r>
              <a:rPr lang="id-ID" sz="3700" u="none" dirty="0" smtClean="0">
                <a:solidFill>
                  <a:schemeClr val="bg1"/>
                </a:solidFill>
              </a:rPr>
              <a:t>EVALUASI ATAS TEMUAN BERULANG TIM BPK RI</a:t>
            </a:r>
            <a:endParaRPr lang="en-US" sz="3700" u="none" dirty="0">
              <a:solidFill>
                <a:schemeClr val="bg1"/>
              </a:solidFill>
            </a:endParaRPr>
          </a:p>
        </p:txBody>
      </p:sp>
    </p:spTree>
    <p:extLst>
      <p:ext uri="{BB962C8B-B14F-4D97-AF65-F5344CB8AC3E}">
        <p14:creationId xmlns:p14="http://schemas.microsoft.com/office/powerpoint/2010/main" val="97077082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81000" y="1268760"/>
            <a:ext cx="8458200" cy="5589240"/>
          </a:xfrm>
          <a:prstGeom prst="rect">
            <a:avLst/>
          </a:prstGeom>
          <a:noFill/>
        </p:spPr>
        <p:txBody>
          <a:bodyPr vert="horz" lIns="91440" tIns="45720" rIns="91440" bIns="45720" rtlCol="0">
            <a:noAutofit/>
          </a:bodyPr>
          <a:lstStyle>
            <a:lvl1pPr marL="515938" indent="-515938">
              <a:spcBef>
                <a:spcPts val="400"/>
              </a:spcBef>
              <a:buClr>
                <a:schemeClr val="tx1"/>
              </a:buClr>
              <a:buFont typeface="Arial" pitchFamily="34" charset="0"/>
              <a:buChar char="•"/>
              <a:defRPr sz="2400" b="1">
                <a:latin typeface="Agency FB" pitchFamily="34" charset="0"/>
              </a:defRPr>
            </a:lvl1pPr>
            <a:lvl2pPr marL="742950" indent="-285750">
              <a:spcBef>
                <a:spcPct val="20000"/>
              </a:spcBef>
              <a:buFont typeface="Arial" pitchFamily="34" charset="0"/>
              <a:buChar char="–"/>
              <a:defRPr sz="2400"/>
            </a:lvl2pPr>
            <a:lvl3pPr marL="1143000" indent="-228600">
              <a:spcBef>
                <a:spcPct val="20000"/>
              </a:spcBef>
              <a:buFont typeface="Arial" pitchFamily="34" charset="0"/>
              <a:buChar char="•"/>
              <a:defRPr sz="2000"/>
            </a:lvl3pPr>
            <a:lvl4pPr marL="1600200" indent="-228600">
              <a:spcBef>
                <a:spcPct val="20000"/>
              </a:spcBef>
              <a:buFont typeface="Arial" pitchFamily="34" charset="0"/>
              <a:buChar char="–"/>
            </a:lvl4pPr>
            <a:lvl5pPr marL="2057400" indent="-228600">
              <a:spcBef>
                <a:spcPct val="20000"/>
              </a:spcBef>
              <a:buFont typeface="Arial" pitchFamily="34" charset="0"/>
              <a:buChar char="»"/>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marL="0" indent="0" algn="ctr">
              <a:buNone/>
            </a:pPr>
            <a:r>
              <a:rPr lang="id-ID" sz="2800" dirty="0" smtClean="0"/>
              <a:t>“</a:t>
            </a:r>
            <a:r>
              <a:rPr lang="id-ID" sz="2800" dirty="0"/>
              <a:t>Pembayaran belanja tanpa didukung dokumen kelengkapan</a:t>
            </a:r>
            <a:r>
              <a:rPr lang="id-ID" sz="2800" dirty="0" smtClean="0"/>
              <a:t>”</a:t>
            </a:r>
          </a:p>
          <a:p>
            <a:pPr marL="0" indent="0" algn="just">
              <a:buNone/>
            </a:pPr>
            <a:endParaRPr lang="id-ID" sz="2800" dirty="0"/>
          </a:p>
          <a:p>
            <a:pPr marL="0" indent="0" algn="just">
              <a:buNone/>
            </a:pPr>
            <a:r>
              <a:rPr lang="id-ID" sz="2800" dirty="0" smtClean="0"/>
              <a:t>Bukti pembayaran untuk mendukung transaksi tidak ada dan tidak diyakini kebenarannya.</a:t>
            </a:r>
          </a:p>
          <a:p>
            <a:pPr marL="0" indent="0" algn="just">
              <a:buNone/>
            </a:pPr>
            <a:endParaRPr lang="id-ID" sz="2800" dirty="0"/>
          </a:p>
          <a:p>
            <a:pPr marL="0" indent="0" algn="just">
              <a:buNone/>
            </a:pPr>
            <a:r>
              <a:rPr lang="id-ID" sz="2800" dirty="0" smtClean="0"/>
              <a:t>Agar menyusun bukti pertanggungjawaban sesuai dengan total nominal pada Surat Perintah Membayar (SPM), disertai dengan rincian pembayaran (jika UP) dan disusun lengkap dan rapih.</a:t>
            </a:r>
          </a:p>
          <a:p>
            <a:pPr marL="0" indent="0" algn="ctr">
              <a:buNone/>
            </a:pPr>
            <a:endParaRPr lang="id-ID" sz="2800" dirty="0" smtClean="0"/>
          </a:p>
        </p:txBody>
      </p:sp>
      <p:sp>
        <p:nvSpPr>
          <p:cNvPr id="14" name="TextBox 5"/>
          <p:cNvSpPr txBox="1">
            <a:spLocks noChangeArrowheads="1"/>
          </p:cNvSpPr>
          <p:nvPr/>
        </p:nvSpPr>
        <p:spPr bwMode="auto">
          <a:xfrm>
            <a:off x="611560" y="272476"/>
            <a:ext cx="8231832" cy="780260"/>
          </a:xfrm>
          <a:prstGeom prst="rect">
            <a:avLst/>
          </a:prstGeom>
          <a:solidFill>
            <a:schemeClr val="accent2"/>
          </a:solidFill>
        </p:spPr>
        <p:style>
          <a:lnRef idx="0">
            <a:schemeClr val="lt1">
              <a:hueOff val="0"/>
              <a:satOff val="0"/>
              <a:lumOff val="0"/>
              <a:alphaOff val="0"/>
            </a:schemeClr>
          </a:lnRef>
          <a:fillRef idx="3">
            <a:schemeClr val="accent3">
              <a:hueOff val="0"/>
              <a:satOff val="0"/>
              <a:lumOff val="0"/>
              <a:alphaOff val="0"/>
            </a:schemeClr>
          </a:fillRef>
          <a:effectRef idx="3">
            <a:schemeClr val="accent3">
              <a:hueOff val="0"/>
              <a:satOff val="0"/>
              <a:lumOff val="0"/>
              <a:alphaOff val="0"/>
            </a:schemeClr>
          </a:effectRef>
          <a:fontRef idx="minor">
            <a:schemeClr val="lt1"/>
          </a:fontRef>
        </p:style>
        <p:txBody>
          <a:bodyPr wrap="square" lIns="45720" rIns="45720" anchor="ctr">
            <a:noAutofit/>
          </a:bodyPr>
          <a:lstStyle>
            <a:defPPr>
              <a:defRPr lang="en-US"/>
            </a:defPPr>
            <a:lvl1pPr marL="342900" indent="-342900" algn="just">
              <a:buFont typeface="Arial" pitchFamily="34" charset="0"/>
              <a:buChar char="•"/>
              <a:defRPr sz="2000" b="1" u="sng">
                <a:solidFill>
                  <a:schemeClr val="tx1"/>
                </a:solidFill>
                <a:latin typeface="Agency FB"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lgn="ctr">
              <a:buNone/>
            </a:pPr>
            <a:r>
              <a:rPr lang="id-ID" sz="3700" u="none" dirty="0" smtClean="0">
                <a:solidFill>
                  <a:schemeClr val="bg1"/>
                </a:solidFill>
              </a:rPr>
              <a:t>EVALUASI ATAS TEMUAN BERULANG TIM BPK RI</a:t>
            </a:r>
            <a:endParaRPr lang="en-US" sz="3700" u="none" dirty="0">
              <a:solidFill>
                <a:schemeClr val="bg1"/>
              </a:solidFill>
            </a:endParaRPr>
          </a:p>
        </p:txBody>
      </p:sp>
    </p:spTree>
    <p:extLst>
      <p:ext uri="{BB962C8B-B14F-4D97-AF65-F5344CB8AC3E}">
        <p14:creationId xmlns:p14="http://schemas.microsoft.com/office/powerpoint/2010/main" val="148011700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81000" y="1268760"/>
            <a:ext cx="8458200" cy="5589240"/>
          </a:xfrm>
          <a:prstGeom prst="rect">
            <a:avLst/>
          </a:prstGeom>
          <a:noFill/>
        </p:spPr>
        <p:txBody>
          <a:bodyPr vert="horz" lIns="91440" tIns="45720" rIns="91440" bIns="45720" rtlCol="0">
            <a:noAutofit/>
          </a:bodyPr>
          <a:lstStyle>
            <a:lvl1pPr marL="515938" indent="-515938">
              <a:spcBef>
                <a:spcPts val="400"/>
              </a:spcBef>
              <a:buClr>
                <a:schemeClr val="tx1"/>
              </a:buClr>
              <a:buFont typeface="Arial" pitchFamily="34" charset="0"/>
              <a:buChar char="•"/>
              <a:defRPr sz="2400" b="1">
                <a:latin typeface="Agency FB" pitchFamily="34" charset="0"/>
              </a:defRPr>
            </a:lvl1pPr>
            <a:lvl2pPr marL="742950" indent="-285750">
              <a:spcBef>
                <a:spcPct val="20000"/>
              </a:spcBef>
              <a:buFont typeface="Arial" pitchFamily="34" charset="0"/>
              <a:buChar char="–"/>
              <a:defRPr sz="2400"/>
            </a:lvl2pPr>
            <a:lvl3pPr marL="1143000" indent="-228600">
              <a:spcBef>
                <a:spcPct val="20000"/>
              </a:spcBef>
              <a:buFont typeface="Arial" pitchFamily="34" charset="0"/>
              <a:buChar char="•"/>
              <a:defRPr sz="2000"/>
            </a:lvl3pPr>
            <a:lvl4pPr marL="1600200" indent="-228600">
              <a:spcBef>
                <a:spcPct val="20000"/>
              </a:spcBef>
              <a:buFont typeface="Arial" pitchFamily="34" charset="0"/>
              <a:buChar char="–"/>
            </a:lvl4pPr>
            <a:lvl5pPr marL="2057400" indent="-228600">
              <a:spcBef>
                <a:spcPct val="20000"/>
              </a:spcBef>
              <a:buFont typeface="Arial" pitchFamily="34" charset="0"/>
              <a:buChar char="»"/>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marL="0" indent="0" algn="just">
              <a:buNone/>
            </a:pPr>
            <a:endParaRPr lang="en-US" sz="2800" dirty="0"/>
          </a:p>
        </p:txBody>
      </p:sp>
      <p:sp>
        <p:nvSpPr>
          <p:cNvPr id="14" name="TextBox 5"/>
          <p:cNvSpPr txBox="1">
            <a:spLocks noChangeArrowheads="1"/>
          </p:cNvSpPr>
          <p:nvPr/>
        </p:nvSpPr>
        <p:spPr bwMode="auto">
          <a:xfrm>
            <a:off x="611560" y="272476"/>
            <a:ext cx="8231832" cy="780260"/>
          </a:xfrm>
          <a:prstGeom prst="rect">
            <a:avLst/>
          </a:prstGeom>
          <a:solidFill>
            <a:schemeClr val="accent2"/>
          </a:solidFill>
        </p:spPr>
        <p:style>
          <a:lnRef idx="0">
            <a:schemeClr val="lt1">
              <a:hueOff val="0"/>
              <a:satOff val="0"/>
              <a:lumOff val="0"/>
              <a:alphaOff val="0"/>
            </a:schemeClr>
          </a:lnRef>
          <a:fillRef idx="3">
            <a:schemeClr val="accent3">
              <a:hueOff val="0"/>
              <a:satOff val="0"/>
              <a:lumOff val="0"/>
              <a:alphaOff val="0"/>
            </a:schemeClr>
          </a:fillRef>
          <a:effectRef idx="3">
            <a:schemeClr val="accent3">
              <a:hueOff val="0"/>
              <a:satOff val="0"/>
              <a:lumOff val="0"/>
              <a:alphaOff val="0"/>
            </a:schemeClr>
          </a:effectRef>
          <a:fontRef idx="minor">
            <a:schemeClr val="lt1"/>
          </a:fontRef>
        </p:style>
        <p:txBody>
          <a:bodyPr wrap="square" lIns="45720" rIns="45720" anchor="ctr">
            <a:noAutofit/>
          </a:bodyPr>
          <a:lstStyle>
            <a:defPPr>
              <a:defRPr lang="en-US"/>
            </a:defPPr>
            <a:lvl1pPr marL="342900" indent="-342900" algn="just">
              <a:buFont typeface="Arial" pitchFamily="34" charset="0"/>
              <a:buChar char="•"/>
              <a:defRPr sz="2000" b="1" u="sng">
                <a:solidFill>
                  <a:schemeClr val="tx1"/>
                </a:solidFill>
                <a:latin typeface="Agency FB"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lgn="ctr">
              <a:buNone/>
            </a:pPr>
            <a:r>
              <a:rPr lang="id-ID" sz="3700" u="none" dirty="0" smtClean="0">
                <a:solidFill>
                  <a:schemeClr val="bg1"/>
                </a:solidFill>
              </a:rPr>
              <a:t>EVALUASI ATAS PELAKSANAAN ANGGARAN 2018</a:t>
            </a:r>
            <a:endParaRPr lang="en-US" sz="3700" u="none" dirty="0">
              <a:solidFill>
                <a:schemeClr val="bg1"/>
              </a:solidFill>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09788"/>
            <a:ext cx="9144000" cy="2903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0355107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81000" y="1196752"/>
            <a:ext cx="8458200" cy="5589240"/>
          </a:xfrm>
          <a:prstGeom prst="rect">
            <a:avLst/>
          </a:prstGeom>
          <a:noFill/>
        </p:spPr>
        <p:txBody>
          <a:bodyPr vert="horz" lIns="91440" tIns="45720" rIns="91440" bIns="45720" rtlCol="0">
            <a:noAutofit/>
          </a:bodyPr>
          <a:lstStyle>
            <a:lvl1pPr marL="515938" indent="-515938">
              <a:spcBef>
                <a:spcPts val="400"/>
              </a:spcBef>
              <a:buClr>
                <a:schemeClr val="tx1"/>
              </a:buClr>
              <a:buFont typeface="Arial" pitchFamily="34" charset="0"/>
              <a:buChar char="•"/>
              <a:defRPr sz="2400" b="1">
                <a:latin typeface="Agency FB" pitchFamily="34" charset="0"/>
              </a:defRPr>
            </a:lvl1pPr>
            <a:lvl2pPr marL="742950" indent="-285750">
              <a:spcBef>
                <a:spcPct val="20000"/>
              </a:spcBef>
              <a:buFont typeface="Arial" pitchFamily="34" charset="0"/>
              <a:buChar char="–"/>
              <a:defRPr sz="2400"/>
            </a:lvl2pPr>
            <a:lvl3pPr marL="1143000" indent="-228600">
              <a:spcBef>
                <a:spcPct val="20000"/>
              </a:spcBef>
              <a:buFont typeface="Arial" pitchFamily="34" charset="0"/>
              <a:buChar char="•"/>
              <a:defRPr sz="2000"/>
            </a:lvl3pPr>
            <a:lvl4pPr marL="1600200" indent="-228600">
              <a:spcBef>
                <a:spcPct val="20000"/>
              </a:spcBef>
              <a:buFont typeface="Arial" pitchFamily="34" charset="0"/>
              <a:buChar char="–"/>
            </a:lvl4pPr>
            <a:lvl5pPr marL="2057400" indent="-228600">
              <a:spcBef>
                <a:spcPct val="20000"/>
              </a:spcBef>
              <a:buFont typeface="Arial" pitchFamily="34" charset="0"/>
              <a:buChar char="»"/>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marL="514350" indent="-514350" algn="just">
              <a:buFont typeface="+mj-lt"/>
              <a:buAutoNum type="arabicPeriod"/>
            </a:pPr>
            <a:r>
              <a:rPr lang="id-ID" sz="2800" dirty="0" smtClean="0"/>
              <a:t>Pengelolaan Uang Persediaan</a:t>
            </a:r>
          </a:p>
          <a:p>
            <a:pPr marL="541338" indent="0" algn="just">
              <a:buFont typeface="+mj-lt"/>
              <a:buAutoNum type="alphaLcParenR"/>
            </a:pPr>
            <a:r>
              <a:rPr lang="id-ID" sz="2800" dirty="0" smtClean="0"/>
              <a:t>Uang Persediaan yang dikelola dan disimpan Bendahara Pengeluaran terlalu banyak dan tidak direncanakan</a:t>
            </a:r>
          </a:p>
          <a:p>
            <a:pPr marL="541338" indent="0" algn="just">
              <a:buFont typeface="+mj-lt"/>
              <a:buAutoNum type="alphaLcParenR"/>
            </a:pPr>
            <a:r>
              <a:rPr lang="id-ID" sz="2800" dirty="0" smtClean="0"/>
              <a:t>Terlambat melakukan pengajuan penggantian Uang Persediaan</a:t>
            </a:r>
          </a:p>
          <a:p>
            <a:pPr marL="541338" indent="0" algn="just">
              <a:buFont typeface="+mj-lt"/>
              <a:buAutoNum type="alphaLcParenR"/>
            </a:pPr>
            <a:r>
              <a:rPr lang="id-ID" sz="2800" dirty="0" smtClean="0"/>
              <a:t>Sisa Uang Persediaan belum dikembalikan/disetor ke kas negara pada akhir tahun anggaran</a:t>
            </a:r>
          </a:p>
          <a:p>
            <a:pPr marL="541338" indent="-541338" algn="just">
              <a:buAutoNum type="arabicPeriod" startAt="2"/>
            </a:pPr>
            <a:r>
              <a:rPr lang="id-ID" sz="2800" dirty="0" smtClean="0"/>
              <a:t>Data Kontrak</a:t>
            </a:r>
          </a:p>
          <a:p>
            <a:pPr marL="541338" indent="-541338" algn="just">
              <a:buNone/>
            </a:pPr>
            <a:r>
              <a:rPr lang="id-ID" sz="2800" dirty="0"/>
              <a:t>	</a:t>
            </a:r>
            <a:r>
              <a:rPr lang="id-ID" sz="2800" dirty="0" smtClean="0"/>
              <a:t>Data kontrak dengan hotel terlambat disampaikan kepada KPPNN, diatas 5 hari kerja sejak tanggal kontrak. Sehingga membutuhkan dispensasi KPA (PMK 190/tahun 2012 pasal 36 point 1) </a:t>
            </a:r>
          </a:p>
          <a:p>
            <a:pPr marL="514350" indent="-514350" algn="just">
              <a:buFont typeface="+mj-lt"/>
              <a:buAutoNum type="arabicPeriod"/>
            </a:pPr>
            <a:endParaRPr lang="en-US" sz="2800" dirty="0"/>
          </a:p>
        </p:txBody>
      </p:sp>
      <p:sp>
        <p:nvSpPr>
          <p:cNvPr id="14" name="TextBox 5"/>
          <p:cNvSpPr txBox="1">
            <a:spLocks noChangeArrowheads="1"/>
          </p:cNvSpPr>
          <p:nvPr/>
        </p:nvSpPr>
        <p:spPr bwMode="auto">
          <a:xfrm>
            <a:off x="611560" y="272476"/>
            <a:ext cx="8231832" cy="780260"/>
          </a:xfrm>
          <a:prstGeom prst="rect">
            <a:avLst/>
          </a:prstGeom>
          <a:solidFill>
            <a:schemeClr val="accent2"/>
          </a:solidFill>
        </p:spPr>
        <p:style>
          <a:lnRef idx="0">
            <a:schemeClr val="lt1">
              <a:hueOff val="0"/>
              <a:satOff val="0"/>
              <a:lumOff val="0"/>
              <a:alphaOff val="0"/>
            </a:schemeClr>
          </a:lnRef>
          <a:fillRef idx="3">
            <a:schemeClr val="accent3">
              <a:hueOff val="0"/>
              <a:satOff val="0"/>
              <a:lumOff val="0"/>
              <a:alphaOff val="0"/>
            </a:schemeClr>
          </a:fillRef>
          <a:effectRef idx="3">
            <a:schemeClr val="accent3">
              <a:hueOff val="0"/>
              <a:satOff val="0"/>
              <a:lumOff val="0"/>
              <a:alphaOff val="0"/>
            </a:schemeClr>
          </a:effectRef>
          <a:fontRef idx="minor">
            <a:schemeClr val="lt1"/>
          </a:fontRef>
        </p:style>
        <p:txBody>
          <a:bodyPr wrap="square" lIns="45720" rIns="45720" anchor="ctr">
            <a:noAutofit/>
          </a:bodyPr>
          <a:lstStyle>
            <a:defPPr>
              <a:defRPr lang="en-US"/>
            </a:defPPr>
            <a:lvl1pPr marL="342900" indent="-342900" algn="just">
              <a:buFont typeface="Arial" pitchFamily="34" charset="0"/>
              <a:buChar char="•"/>
              <a:defRPr sz="2000" b="1" u="sng">
                <a:solidFill>
                  <a:schemeClr val="tx1"/>
                </a:solidFill>
                <a:latin typeface="Agency FB"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lgn="ctr">
              <a:buNone/>
            </a:pPr>
            <a:r>
              <a:rPr lang="id-ID" sz="3700" u="none" dirty="0" smtClean="0">
                <a:solidFill>
                  <a:schemeClr val="bg1"/>
                </a:solidFill>
              </a:rPr>
              <a:t>EVALUASI ATAS PELAKSANAAN ANGGARAN 2018</a:t>
            </a:r>
            <a:endParaRPr lang="en-US" sz="3700" u="none" dirty="0">
              <a:solidFill>
                <a:schemeClr val="bg1"/>
              </a:solidFill>
            </a:endParaRPr>
          </a:p>
        </p:txBody>
      </p:sp>
    </p:spTree>
    <p:extLst>
      <p:ext uri="{BB962C8B-B14F-4D97-AF65-F5344CB8AC3E}">
        <p14:creationId xmlns:p14="http://schemas.microsoft.com/office/powerpoint/2010/main" val="373825589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81000" y="1196752"/>
            <a:ext cx="8458200" cy="5589240"/>
          </a:xfrm>
          <a:prstGeom prst="rect">
            <a:avLst/>
          </a:prstGeom>
          <a:noFill/>
        </p:spPr>
        <p:txBody>
          <a:bodyPr vert="horz" lIns="91440" tIns="45720" rIns="91440" bIns="45720" rtlCol="0">
            <a:noAutofit/>
          </a:bodyPr>
          <a:lstStyle>
            <a:lvl1pPr marL="515938" indent="-515938">
              <a:spcBef>
                <a:spcPts val="400"/>
              </a:spcBef>
              <a:buClr>
                <a:schemeClr val="tx1"/>
              </a:buClr>
              <a:buFont typeface="Arial" pitchFamily="34" charset="0"/>
              <a:buChar char="•"/>
              <a:defRPr sz="2400" b="1">
                <a:latin typeface="Agency FB" pitchFamily="34" charset="0"/>
              </a:defRPr>
            </a:lvl1pPr>
            <a:lvl2pPr marL="742950" indent="-285750">
              <a:spcBef>
                <a:spcPct val="20000"/>
              </a:spcBef>
              <a:buFont typeface="Arial" pitchFamily="34" charset="0"/>
              <a:buChar char="–"/>
              <a:defRPr sz="2400"/>
            </a:lvl2pPr>
            <a:lvl3pPr marL="1143000" indent="-228600">
              <a:spcBef>
                <a:spcPct val="20000"/>
              </a:spcBef>
              <a:buFont typeface="Arial" pitchFamily="34" charset="0"/>
              <a:buChar char="•"/>
              <a:defRPr sz="2000"/>
            </a:lvl3pPr>
            <a:lvl4pPr marL="1600200" indent="-228600">
              <a:spcBef>
                <a:spcPct val="20000"/>
              </a:spcBef>
              <a:buFont typeface="Arial" pitchFamily="34" charset="0"/>
              <a:buChar char="–"/>
            </a:lvl4pPr>
            <a:lvl5pPr marL="2057400" indent="-228600">
              <a:spcBef>
                <a:spcPct val="20000"/>
              </a:spcBef>
              <a:buFont typeface="Arial" pitchFamily="34" charset="0"/>
              <a:buChar char="»"/>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marL="541338" indent="-541338" algn="just">
              <a:buNone/>
            </a:pPr>
            <a:r>
              <a:rPr lang="id-ID" sz="2800" dirty="0" smtClean="0"/>
              <a:t>3. 	Kesalahan SPM</a:t>
            </a:r>
          </a:p>
          <a:p>
            <a:pPr marL="541338" indent="-541338" algn="just">
              <a:buNone/>
            </a:pPr>
            <a:r>
              <a:rPr lang="id-ID" sz="2800" dirty="0"/>
              <a:t>	</a:t>
            </a:r>
            <a:r>
              <a:rPr lang="id-ID" sz="2800" dirty="0" smtClean="0"/>
              <a:t>PPSPM tidak meneliti kembali uraian pada SPM (contoh uraian kalimat, no rekening bank hotel, tanggal dan nomor kontrak dengan hotel)</a:t>
            </a:r>
          </a:p>
          <a:p>
            <a:pPr marL="0" indent="0" algn="just">
              <a:buNone/>
            </a:pPr>
            <a:endParaRPr lang="id-ID" sz="2800" dirty="0" smtClean="0"/>
          </a:p>
          <a:p>
            <a:pPr marL="541338" indent="-541338" algn="just">
              <a:buAutoNum type="arabicPeriod" startAt="4"/>
            </a:pPr>
            <a:r>
              <a:rPr lang="id-ID" sz="2800" dirty="0" smtClean="0"/>
              <a:t>Rekon LPJ </a:t>
            </a:r>
          </a:p>
          <a:p>
            <a:pPr marL="541338" indent="0" algn="just">
              <a:buNone/>
            </a:pPr>
            <a:r>
              <a:rPr lang="id-ID" sz="2800" dirty="0"/>
              <a:t>Salah satu tugas bendahara pengeluaran pada PMK 190 tahun 2012 pasal 24 ayat 2 point g </a:t>
            </a:r>
            <a:endParaRPr lang="id-ID" sz="2800" dirty="0" smtClean="0"/>
          </a:p>
          <a:p>
            <a:pPr marL="541338" indent="0" algn="just">
              <a:buNone/>
            </a:pPr>
            <a:r>
              <a:rPr lang="id-ID" sz="2800" dirty="0" smtClean="0"/>
              <a:t>“</a:t>
            </a:r>
            <a:r>
              <a:rPr lang="id-ID" sz="2800" dirty="0"/>
              <a:t>menyampaikan Laporan Pertanggungjawaban (</a:t>
            </a:r>
            <a:r>
              <a:rPr lang="id-ID" sz="2800" dirty="0" smtClean="0"/>
              <a:t>LPJ) kepada </a:t>
            </a:r>
            <a:r>
              <a:rPr lang="id-ID" sz="2800" dirty="0"/>
              <a:t>Kepala KPPN selaku kuasa </a:t>
            </a:r>
            <a:r>
              <a:rPr lang="id-ID" sz="2800" dirty="0" smtClean="0"/>
              <a:t>BUN” </a:t>
            </a:r>
          </a:p>
          <a:p>
            <a:pPr marL="541338" indent="0" algn="just">
              <a:buNone/>
            </a:pPr>
            <a:r>
              <a:rPr lang="id-ID" sz="2800" dirty="0" smtClean="0"/>
              <a:t>setiap tanggal 10 bulan berikutnya, secara rutin selama tahun anggaran. </a:t>
            </a:r>
            <a:endParaRPr lang="id-ID" sz="2800" dirty="0"/>
          </a:p>
          <a:p>
            <a:pPr marL="514350" indent="-514350" algn="just">
              <a:buFont typeface="+mj-lt"/>
              <a:buAutoNum type="arabicPeriod"/>
            </a:pPr>
            <a:endParaRPr lang="en-US" sz="2800" dirty="0"/>
          </a:p>
        </p:txBody>
      </p:sp>
      <p:sp>
        <p:nvSpPr>
          <p:cNvPr id="14" name="TextBox 5"/>
          <p:cNvSpPr txBox="1">
            <a:spLocks noChangeArrowheads="1"/>
          </p:cNvSpPr>
          <p:nvPr/>
        </p:nvSpPr>
        <p:spPr bwMode="auto">
          <a:xfrm>
            <a:off x="611560" y="272476"/>
            <a:ext cx="8231832" cy="780260"/>
          </a:xfrm>
          <a:prstGeom prst="rect">
            <a:avLst/>
          </a:prstGeom>
          <a:solidFill>
            <a:schemeClr val="accent2"/>
          </a:solidFill>
        </p:spPr>
        <p:style>
          <a:lnRef idx="0">
            <a:schemeClr val="lt1">
              <a:hueOff val="0"/>
              <a:satOff val="0"/>
              <a:lumOff val="0"/>
              <a:alphaOff val="0"/>
            </a:schemeClr>
          </a:lnRef>
          <a:fillRef idx="3">
            <a:schemeClr val="accent3">
              <a:hueOff val="0"/>
              <a:satOff val="0"/>
              <a:lumOff val="0"/>
              <a:alphaOff val="0"/>
            </a:schemeClr>
          </a:fillRef>
          <a:effectRef idx="3">
            <a:schemeClr val="accent3">
              <a:hueOff val="0"/>
              <a:satOff val="0"/>
              <a:lumOff val="0"/>
              <a:alphaOff val="0"/>
            </a:schemeClr>
          </a:effectRef>
          <a:fontRef idx="minor">
            <a:schemeClr val="lt1"/>
          </a:fontRef>
        </p:style>
        <p:txBody>
          <a:bodyPr wrap="square" lIns="45720" rIns="45720" anchor="ctr">
            <a:noAutofit/>
          </a:bodyPr>
          <a:lstStyle>
            <a:defPPr>
              <a:defRPr lang="en-US"/>
            </a:defPPr>
            <a:lvl1pPr marL="342900" indent="-342900" algn="just">
              <a:buFont typeface="Arial" pitchFamily="34" charset="0"/>
              <a:buChar char="•"/>
              <a:defRPr sz="2000" b="1" u="sng">
                <a:solidFill>
                  <a:schemeClr val="tx1"/>
                </a:solidFill>
                <a:latin typeface="Agency FB"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lgn="ctr">
              <a:buNone/>
            </a:pPr>
            <a:r>
              <a:rPr lang="id-ID" sz="3700" u="none" dirty="0" smtClean="0">
                <a:solidFill>
                  <a:schemeClr val="bg1"/>
                </a:solidFill>
              </a:rPr>
              <a:t>EVALUASI ATAS PELAKSANAAN ANGGARAN 2018</a:t>
            </a:r>
            <a:endParaRPr lang="en-US" sz="3700" u="none" dirty="0">
              <a:solidFill>
                <a:schemeClr val="bg1"/>
              </a:solidFill>
            </a:endParaRPr>
          </a:p>
        </p:txBody>
      </p:sp>
    </p:spTree>
    <p:extLst>
      <p:ext uri="{BB962C8B-B14F-4D97-AF65-F5344CB8AC3E}">
        <p14:creationId xmlns:p14="http://schemas.microsoft.com/office/powerpoint/2010/main" val="285827992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81000" y="1196752"/>
            <a:ext cx="8458200" cy="5589240"/>
          </a:xfrm>
          <a:prstGeom prst="rect">
            <a:avLst/>
          </a:prstGeom>
          <a:noFill/>
        </p:spPr>
        <p:txBody>
          <a:bodyPr vert="horz" lIns="91440" tIns="45720" rIns="91440" bIns="45720" rtlCol="0">
            <a:noAutofit/>
          </a:bodyPr>
          <a:lstStyle>
            <a:lvl1pPr marL="515938" indent="-515938">
              <a:spcBef>
                <a:spcPts val="400"/>
              </a:spcBef>
              <a:buClr>
                <a:schemeClr val="tx1"/>
              </a:buClr>
              <a:buFont typeface="Arial" pitchFamily="34" charset="0"/>
              <a:buChar char="•"/>
              <a:defRPr sz="2400" b="1">
                <a:latin typeface="Agency FB" pitchFamily="34" charset="0"/>
              </a:defRPr>
            </a:lvl1pPr>
            <a:lvl2pPr marL="742950" indent="-285750">
              <a:spcBef>
                <a:spcPct val="20000"/>
              </a:spcBef>
              <a:buFont typeface="Arial" pitchFamily="34" charset="0"/>
              <a:buChar char="–"/>
              <a:defRPr sz="2400"/>
            </a:lvl2pPr>
            <a:lvl3pPr marL="1143000" indent="-228600">
              <a:spcBef>
                <a:spcPct val="20000"/>
              </a:spcBef>
              <a:buFont typeface="Arial" pitchFamily="34" charset="0"/>
              <a:buChar char="•"/>
              <a:defRPr sz="2000"/>
            </a:lvl3pPr>
            <a:lvl4pPr marL="1600200" indent="-228600">
              <a:spcBef>
                <a:spcPct val="20000"/>
              </a:spcBef>
              <a:buFont typeface="Arial" pitchFamily="34" charset="0"/>
              <a:buChar char="–"/>
            </a:lvl4pPr>
            <a:lvl5pPr marL="2057400" indent="-228600">
              <a:spcBef>
                <a:spcPct val="20000"/>
              </a:spcBef>
              <a:buFont typeface="Arial" pitchFamily="34" charset="0"/>
              <a:buChar char="»"/>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marL="541338" indent="-541338" algn="just">
              <a:buNone/>
            </a:pPr>
            <a:r>
              <a:rPr lang="id-ID" sz="2800" dirty="0" smtClean="0"/>
              <a:t>5. Penyelesaian Tagihan</a:t>
            </a:r>
          </a:p>
          <a:p>
            <a:pPr marL="269875" indent="-269875" algn="just">
              <a:buNone/>
            </a:pPr>
            <a:r>
              <a:rPr lang="id-ID" sz="2800" dirty="0"/>
              <a:t>	</a:t>
            </a:r>
            <a:r>
              <a:rPr lang="id-ID" sz="2800" dirty="0" smtClean="0"/>
              <a:t>keterlambatan penyelesaian tagihan (pembayaran kegiatan hotel) </a:t>
            </a:r>
          </a:p>
          <a:p>
            <a:pPr marL="541338" indent="-271463" algn="just">
              <a:buNone/>
            </a:pPr>
            <a:r>
              <a:rPr lang="id-ID" sz="2800" dirty="0" smtClean="0"/>
              <a:t>Pasal 41 PMK 190 Tahun 2012</a:t>
            </a:r>
          </a:p>
          <a:p>
            <a:pPr marL="269875" indent="0" algn="just">
              <a:buNone/>
            </a:pPr>
            <a:r>
              <a:rPr lang="id-ID" sz="2800" dirty="0"/>
              <a:t>“Tagihan atas pengadaan barang/jasa dan/atau </a:t>
            </a:r>
            <a:r>
              <a:rPr lang="id-ID" sz="2800" dirty="0" smtClean="0"/>
              <a:t>pelaksanaan kegiatan </a:t>
            </a:r>
            <a:r>
              <a:rPr lang="id-ID" sz="2800" dirty="0"/>
              <a:t>yang membebani APBN diajukan dengan </a:t>
            </a:r>
            <a:r>
              <a:rPr lang="id-ID" sz="2800" dirty="0" smtClean="0"/>
              <a:t>surat tagihan </a:t>
            </a:r>
            <a:r>
              <a:rPr lang="id-ID" sz="2800" dirty="0"/>
              <a:t>oleh penerima hak kepada PPK paling lambat 5 (</a:t>
            </a:r>
            <a:r>
              <a:rPr lang="id-ID" sz="2800" dirty="0" smtClean="0"/>
              <a:t>lima) hari </a:t>
            </a:r>
            <a:r>
              <a:rPr lang="id-ID" sz="2800" dirty="0"/>
              <a:t>kerja setelah timbulnya hak tagih kepada </a:t>
            </a:r>
            <a:r>
              <a:rPr lang="id-ID" sz="2800" dirty="0" smtClean="0"/>
              <a:t>negara”</a:t>
            </a:r>
            <a:endParaRPr lang="id-ID" sz="2800" dirty="0"/>
          </a:p>
          <a:p>
            <a:pPr marL="514350" indent="-514350" algn="just">
              <a:buFont typeface="+mj-lt"/>
              <a:buAutoNum type="arabicPeriod"/>
            </a:pPr>
            <a:endParaRPr lang="en-US" sz="2800" dirty="0"/>
          </a:p>
        </p:txBody>
      </p:sp>
      <p:sp>
        <p:nvSpPr>
          <p:cNvPr id="14" name="TextBox 5"/>
          <p:cNvSpPr txBox="1">
            <a:spLocks noChangeArrowheads="1"/>
          </p:cNvSpPr>
          <p:nvPr/>
        </p:nvSpPr>
        <p:spPr bwMode="auto">
          <a:xfrm>
            <a:off x="611560" y="272476"/>
            <a:ext cx="8231832" cy="780260"/>
          </a:xfrm>
          <a:prstGeom prst="rect">
            <a:avLst/>
          </a:prstGeom>
          <a:solidFill>
            <a:schemeClr val="accent2"/>
          </a:solidFill>
        </p:spPr>
        <p:style>
          <a:lnRef idx="0">
            <a:schemeClr val="lt1">
              <a:hueOff val="0"/>
              <a:satOff val="0"/>
              <a:lumOff val="0"/>
              <a:alphaOff val="0"/>
            </a:schemeClr>
          </a:lnRef>
          <a:fillRef idx="3">
            <a:schemeClr val="accent3">
              <a:hueOff val="0"/>
              <a:satOff val="0"/>
              <a:lumOff val="0"/>
              <a:alphaOff val="0"/>
            </a:schemeClr>
          </a:fillRef>
          <a:effectRef idx="3">
            <a:schemeClr val="accent3">
              <a:hueOff val="0"/>
              <a:satOff val="0"/>
              <a:lumOff val="0"/>
              <a:alphaOff val="0"/>
            </a:schemeClr>
          </a:effectRef>
          <a:fontRef idx="minor">
            <a:schemeClr val="lt1"/>
          </a:fontRef>
        </p:style>
        <p:txBody>
          <a:bodyPr wrap="square" lIns="45720" rIns="45720" anchor="ctr">
            <a:noAutofit/>
          </a:bodyPr>
          <a:lstStyle>
            <a:defPPr>
              <a:defRPr lang="en-US"/>
            </a:defPPr>
            <a:lvl1pPr marL="342900" indent="-342900" algn="just">
              <a:buFont typeface="Arial" pitchFamily="34" charset="0"/>
              <a:buChar char="•"/>
              <a:defRPr sz="2000" b="1" u="sng">
                <a:solidFill>
                  <a:schemeClr val="tx1"/>
                </a:solidFill>
                <a:latin typeface="Agency FB"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lgn="ctr">
              <a:buNone/>
            </a:pPr>
            <a:r>
              <a:rPr lang="id-ID" sz="3700" u="none" dirty="0" smtClean="0">
                <a:solidFill>
                  <a:schemeClr val="bg1"/>
                </a:solidFill>
              </a:rPr>
              <a:t>EVALUASI ATAS PELAKSANAAN ANGGARAN 2018</a:t>
            </a:r>
            <a:endParaRPr lang="en-US" sz="3700" u="none" dirty="0">
              <a:solidFill>
                <a:schemeClr val="bg1"/>
              </a:solidFill>
            </a:endParaRPr>
          </a:p>
        </p:txBody>
      </p:sp>
    </p:spTree>
    <p:extLst>
      <p:ext uri="{BB962C8B-B14F-4D97-AF65-F5344CB8AC3E}">
        <p14:creationId xmlns:p14="http://schemas.microsoft.com/office/powerpoint/2010/main" val="143642458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519336"/>
          </a:xfrm>
        </p:spPr>
        <p:txBody>
          <a:bodyPr vert="horz" lIns="91440" tIns="45720" rIns="91440" bIns="45720" rtlCol="0" anchor="ctr">
            <a:normAutofit fontScale="90000"/>
          </a:bodyPr>
          <a:lstStyle/>
          <a:p>
            <a:r>
              <a:rPr lang="en-US" sz="3000" b="1" dirty="0" err="1" smtClean="0">
                <a:solidFill>
                  <a:schemeClr val="tx1"/>
                </a:solidFill>
                <a:effectLst>
                  <a:outerShdw blurRad="38100" dist="38100" dir="2700000" algn="tl">
                    <a:srgbClr val="C0C0C0"/>
                  </a:outerShdw>
                </a:effectLst>
                <a:latin typeface="Maiandra GD" pitchFamily="34" charset="0"/>
              </a:rPr>
              <a:t>Catatan</a:t>
            </a:r>
            <a:r>
              <a:rPr lang="en-US" sz="3000" b="1" dirty="0" smtClean="0">
                <a:solidFill>
                  <a:schemeClr val="tx1"/>
                </a:solidFill>
                <a:effectLst>
                  <a:outerShdw blurRad="38100" dist="38100" dir="2700000" algn="tl">
                    <a:srgbClr val="C0C0C0"/>
                  </a:outerShdw>
                </a:effectLst>
                <a:latin typeface="Maiandra GD" pitchFamily="34" charset="0"/>
              </a:rPr>
              <a:t>:</a:t>
            </a:r>
            <a:endParaRPr lang="en-US" sz="3000" b="1" dirty="0">
              <a:solidFill>
                <a:schemeClr val="tx1"/>
              </a:solidFill>
              <a:effectLst>
                <a:outerShdw blurRad="38100" dist="38100" dir="2700000" algn="tl">
                  <a:srgbClr val="C0C0C0"/>
                </a:outerShdw>
              </a:effectLst>
              <a:latin typeface="Maiandra GD" pitchFamily="34" charset="0"/>
            </a:endParaRPr>
          </a:p>
        </p:txBody>
      </p:sp>
      <p:sp>
        <p:nvSpPr>
          <p:cNvPr id="4" name="Rectangle 3"/>
          <p:cNvSpPr>
            <a:spLocks noChangeArrowheads="1"/>
          </p:cNvSpPr>
          <p:nvPr/>
        </p:nvSpPr>
        <p:spPr bwMode="auto">
          <a:xfrm>
            <a:off x="467546" y="1196752"/>
            <a:ext cx="8359357" cy="1230312"/>
          </a:xfrm>
          <a:prstGeom prst="rect">
            <a:avLst/>
          </a:prstGeom>
          <a:noFill/>
          <a:ln>
            <a:headEnd/>
            <a:tailEnd/>
          </a:ln>
        </p:spPr>
        <p:style>
          <a:lnRef idx="2">
            <a:schemeClr val="accent4"/>
          </a:lnRef>
          <a:fillRef idx="1">
            <a:schemeClr val="lt1"/>
          </a:fillRef>
          <a:effectRef idx="0">
            <a:schemeClr val="accent4"/>
          </a:effectRef>
          <a:fontRef idx="minor">
            <a:schemeClr val="dk1"/>
          </a:fontRef>
        </p:style>
        <p:txBody>
          <a:bodyPr lIns="72000" tIns="72000" rIns="72000" bIns="72000" anchor="ctr"/>
          <a:lstStyle/>
          <a:p>
            <a:pPr marL="398463" indent="-398463" algn="l" eaLnBrk="1" hangingPunct="1">
              <a:buFont typeface="Trebuchet MS" pitchFamily="34" charset="0"/>
              <a:buAutoNum type="arabicPeriod"/>
              <a:defRPr/>
            </a:pPr>
            <a:r>
              <a:rPr lang="en-US" sz="1700" b="1" dirty="0" err="1" smtClean="0">
                <a:solidFill>
                  <a:srgbClr val="000000"/>
                </a:solidFill>
                <a:latin typeface="Maiandra GD" pitchFamily="34" charset="0"/>
                <a:ea typeface="Gulim" pitchFamily="34" charset="-127"/>
                <a:cs typeface="Arial" pitchFamily="34" charset="0"/>
              </a:rPr>
              <a:t>Tetap</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melakukan</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kewajiban</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rekonsiliasi</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dengan</a:t>
            </a:r>
            <a:r>
              <a:rPr lang="en-US" sz="1700" b="1" dirty="0" smtClean="0">
                <a:solidFill>
                  <a:srgbClr val="000000"/>
                </a:solidFill>
                <a:latin typeface="Maiandra GD" pitchFamily="34" charset="0"/>
                <a:ea typeface="Gulim" pitchFamily="34" charset="-127"/>
                <a:cs typeface="Arial" pitchFamily="34" charset="0"/>
              </a:rPr>
              <a:t> KPPN </a:t>
            </a:r>
            <a:r>
              <a:rPr lang="en-US" sz="1700" b="1" dirty="0" err="1" smtClean="0">
                <a:solidFill>
                  <a:srgbClr val="000000"/>
                </a:solidFill>
                <a:latin typeface="Maiandra GD" pitchFamily="34" charset="0"/>
                <a:ea typeface="Gulim" pitchFamily="34" charset="-127"/>
                <a:cs typeface="Arial" pitchFamily="34" charset="0"/>
              </a:rPr>
              <a:t>setempatdan</a:t>
            </a:r>
            <a:r>
              <a:rPr lang="en-US" sz="1700" b="1" dirty="0" smtClean="0">
                <a:solidFill>
                  <a:srgbClr val="000000"/>
                </a:solidFill>
                <a:latin typeface="Maiandra GD" pitchFamily="34" charset="0"/>
                <a:ea typeface="Gulim" pitchFamily="34" charset="-127"/>
                <a:cs typeface="Arial" pitchFamily="34" charset="0"/>
              </a:rPr>
              <a:t> LPJ </a:t>
            </a:r>
            <a:r>
              <a:rPr lang="en-US" sz="1700" b="1" dirty="0" err="1" smtClean="0">
                <a:solidFill>
                  <a:srgbClr val="000000"/>
                </a:solidFill>
                <a:latin typeface="Maiandra GD" pitchFamily="34" charset="0"/>
                <a:ea typeface="Gulim" pitchFamily="34" charset="-127"/>
                <a:cs typeface="Arial" pitchFamily="34" charset="0"/>
              </a:rPr>
              <a:t>walaupun</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tanpa</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ada</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kegiatan</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dan</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pencairan</a:t>
            </a:r>
            <a:endParaRPr lang="en-US" sz="1700" dirty="0">
              <a:solidFill>
                <a:srgbClr val="000000"/>
              </a:solidFill>
              <a:latin typeface="Maiandra GD" pitchFamily="34" charset="0"/>
              <a:ea typeface="Gulim" pitchFamily="34" charset="-127"/>
              <a:cs typeface="Arial" pitchFamily="34" charset="0"/>
            </a:endParaRPr>
          </a:p>
        </p:txBody>
      </p:sp>
      <p:sp>
        <p:nvSpPr>
          <p:cNvPr id="5" name="Rectangle 4"/>
          <p:cNvSpPr>
            <a:spLocks noChangeArrowheads="1"/>
          </p:cNvSpPr>
          <p:nvPr/>
        </p:nvSpPr>
        <p:spPr bwMode="auto">
          <a:xfrm>
            <a:off x="467546" y="2449401"/>
            <a:ext cx="8319452" cy="1066800"/>
          </a:xfrm>
          <a:prstGeom prst="rect">
            <a:avLst/>
          </a:prstGeom>
          <a:noFill/>
          <a:ln>
            <a:headEnd/>
            <a:tailEnd/>
          </a:ln>
        </p:spPr>
        <p:style>
          <a:lnRef idx="2">
            <a:schemeClr val="accent4"/>
          </a:lnRef>
          <a:fillRef idx="1">
            <a:schemeClr val="lt1"/>
          </a:fillRef>
          <a:effectRef idx="0">
            <a:schemeClr val="accent4"/>
          </a:effectRef>
          <a:fontRef idx="minor">
            <a:schemeClr val="dk1"/>
          </a:fontRef>
        </p:style>
        <p:txBody>
          <a:bodyPr lIns="72000" tIns="72000" rIns="72000" bIns="72000" anchor="ctr"/>
          <a:lstStyle/>
          <a:p>
            <a:pPr marL="398463" indent="-398463">
              <a:buFontTx/>
              <a:buAutoNum type="arabicPeriod" startAt="2"/>
              <a:defRPr/>
            </a:pPr>
            <a:r>
              <a:rPr lang="en-US" sz="1700" b="1" dirty="0" err="1" smtClean="0">
                <a:solidFill>
                  <a:srgbClr val="000000"/>
                </a:solidFill>
                <a:latin typeface="Maiandra GD" pitchFamily="34" charset="0"/>
                <a:ea typeface="Gulim" pitchFamily="34" charset="-127"/>
                <a:cs typeface="Arial" pitchFamily="34" charset="0"/>
              </a:rPr>
              <a:t>Rekonsiliasi</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dan</a:t>
            </a:r>
            <a:r>
              <a:rPr lang="en-US" sz="1700" b="1" dirty="0" smtClean="0">
                <a:solidFill>
                  <a:srgbClr val="000000"/>
                </a:solidFill>
                <a:latin typeface="Maiandra GD" pitchFamily="34" charset="0"/>
                <a:ea typeface="Gulim" pitchFamily="34" charset="-127"/>
                <a:cs typeface="Arial" pitchFamily="34" charset="0"/>
              </a:rPr>
              <a:t> LPJ</a:t>
            </a:r>
            <a:r>
              <a:rPr lang="id-ID" sz="1700" b="1" dirty="0" smtClean="0">
                <a:solidFill>
                  <a:srgbClr val="000000"/>
                </a:solidFill>
                <a:latin typeface="Maiandra GD" pitchFamily="34" charset="0"/>
                <a:ea typeface="Gulim" pitchFamily="34" charset="-127"/>
                <a:cs typeface="Arial" pitchFamily="34" charset="0"/>
              </a:rPr>
              <a:t> Bendahara</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tepat</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waktu</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dan</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sesuai</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jadwal</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sebelum</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tanggal</a:t>
            </a:r>
            <a:r>
              <a:rPr lang="en-US" sz="1700" b="1" dirty="0" smtClean="0">
                <a:solidFill>
                  <a:srgbClr val="000000"/>
                </a:solidFill>
                <a:latin typeface="Maiandra GD" pitchFamily="34" charset="0"/>
                <a:ea typeface="Gulim" pitchFamily="34" charset="-127"/>
                <a:cs typeface="Arial" pitchFamily="34" charset="0"/>
              </a:rPr>
              <a:t> 10 </a:t>
            </a:r>
            <a:r>
              <a:rPr lang="en-US" sz="1700" b="1" dirty="0" err="1" smtClean="0">
                <a:solidFill>
                  <a:srgbClr val="000000"/>
                </a:solidFill>
                <a:latin typeface="Maiandra GD" pitchFamily="34" charset="0"/>
                <a:ea typeface="Gulim" pitchFamily="34" charset="-127"/>
                <a:cs typeface="Arial" pitchFamily="34" charset="0"/>
              </a:rPr>
              <a:t>setiap</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bulannya</a:t>
            </a:r>
            <a:r>
              <a:rPr lang="en-US" sz="1700" b="1" dirty="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dan</a:t>
            </a:r>
            <a:r>
              <a:rPr lang="en-US" sz="1700" b="1" dirty="0" smtClean="0">
                <a:solidFill>
                  <a:srgbClr val="000000"/>
                </a:solidFill>
                <a:latin typeface="Maiandra GD" pitchFamily="34" charset="0"/>
                <a:ea typeface="Gulim" pitchFamily="34" charset="-127"/>
                <a:cs typeface="Arial" pitchFamily="34" charset="0"/>
              </a:rPr>
              <a:t> WAJIB </a:t>
            </a:r>
            <a:r>
              <a:rPr lang="en-US" sz="1700" b="1" dirty="0" err="1" smtClean="0">
                <a:solidFill>
                  <a:srgbClr val="000000"/>
                </a:solidFill>
                <a:latin typeface="Maiandra GD" pitchFamily="34" charset="0"/>
                <a:ea typeface="Gulim" pitchFamily="34" charset="-127"/>
                <a:cs typeface="Arial" pitchFamily="34" charset="0"/>
              </a:rPr>
              <a:t>mengirimkan</a:t>
            </a:r>
            <a:r>
              <a:rPr lang="en-US" sz="1700" b="1" dirty="0" smtClean="0">
                <a:solidFill>
                  <a:srgbClr val="000000"/>
                </a:solidFill>
                <a:latin typeface="Maiandra GD" pitchFamily="34" charset="0"/>
                <a:ea typeface="Gulim" pitchFamily="34" charset="-127"/>
                <a:cs typeface="Arial" pitchFamily="34" charset="0"/>
              </a:rPr>
              <a:t> back up SAIBA </a:t>
            </a:r>
            <a:r>
              <a:rPr lang="en-US" sz="1700" b="1" dirty="0" err="1" smtClean="0">
                <a:solidFill>
                  <a:srgbClr val="000000"/>
                </a:solidFill>
                <a:latin typeface="Maiandra GD" pitchFamily="34" charset="0"/>
                <a:ea typeface="Gulim" pitchFamily="34" charset="-127"/>
                <a:cs typeface="Arial" pitchFamily="34" charset="0"/>
              </a:rPr>
              <a:t>serta</a:t>
            </a:r>
            <a:r>
              <a:rPr lang="en-US" sz="1700" b="1" dirty="0" smtClean="0">
                <a:solidFill>
                  <a:srgbClr val="000000"/>
                </a:solidFill>
                <a:latin typeface="Maiandra GD" pitchFamily="34" charset="0"/>
                <a:ea typeface="Gulim" pitchFamily="34" charset="-127"/>
                <a:cs typeface="Arial" pitchFamily="34" charset="0"/>
              </a:rPr>
              <a:t> LAPORAN KEUANGAN </a:t>
            </a:r>
            <a:r>
              <a:rPr lang="en-US" sz="1700" b="1" dirty="0" err="1" smtClean="0">
                <a:solidFill>
                  <a:srgbClr val="000000"/>
                </a:solidFill>
                <a:latin typeface="Maiandra GD" pitchFamily="34" charset="0"/>
                <a:ea typeface="Gulim" pitchFamily="34" charset="-127"/>
                <a:cs typeface="Arial" pitchFamily="34" charset="0"/>
              </a:rPr>
              <a:t>disertai</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Catatan</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Atas</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Laporan</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Keuangan</a:t>
            </a:r>
            <a:r>
              <a:rPr lang="en-US" sz="1700" b="1" dirty="0" smtClean="0">
                <a:solidFill>
                  <a:srgbClr val="000000"/>
                </a:solidFill>
                <a:latin typeface="Maiandra GD" pitchFamily="34" charset="0"/>
                <a:ea typeface="Gulim" pitchFamily="34" charset="-127"/>
                <a:cs typeface="Arial" pitchFamily="34" charset="0"/>
              </a:rPr>
              <a:t> Semester 1 </a:t>
            </a:r>
            <a:r>
              <a:rPr lang="en-US" sz="1700" b="1" dirty="0" err="1" smtClean="0">
                <a:solidFill>
                  <a:srgbClr val="000000"/>
                </a:solidFill>
                <a:latin typeface="Maiandra GD" pitchFamily="34" charset="0"/>
                <a:ea typeface="Gulim" pitchFamily="34" charset="-127"/>
                <a:cs typeface="Arial" pitchFamily="34" charset="0"/>
              </a:rPr>
              <a:t>dan</a:t>
            </a:r>
            <a:r>
              <a:rPr lang="en-US" sz="1700" b="1" dirty="0" smtClean="0">
                <a:solidFill>
                  <a:srgbClr val="000000"/>
                </a:solidFill>
                <a:latin typeface="Maiandra GD" pitchFamily="34" charset="0"/>
                <a:ea typeface="Gulim" pitchFamily="34" charset="-127"/>
                <a:cs typeface="Arial" pitchFamily="34" charset="0"/>
              </a:rPr>
              <a:t> Semester II</a:t>
            </a:r>
            <a:endParaRPr lang="en-US" sz="1700" dirty="0">
              <a:solidFill>
                <a:srgbClr val="000000"/>
              </a:solidFill>
              <a:latin typeface="Maiandra GD" pitchFamily="34" charset="0"/>
              <a:ea typeface="Gulim" pitchFamily="34" charset="-127"/>
              <a:cs typeface="Arial" pitchFamily="34" charset="0"/>
            </a:endParaRPr>
          </a:p>
        </p:txBody>
      </p:sp>
      <p:sp>
        <p:nvSpPr>
          <p:cNvPr id="6" name="Rectangle 5"/>
          <p:cNvSpPr>
            <a:spLocks noChangeArrowheads="1"/>
          </p:cNvSpPr>
          <p:nvPr/>
        </p:nvSpPr>
        <p:spPr bwMode="auto">
          <a:xfrm>
            <a:off x="467545" y="3516201"/>
            <a:ext cx="8359283" cy="1143000"/>
          </a:xfrm>
          <a:prstGeom prst="rect">
            <a:avLst/>
          </a:prstGeom>
          <a:noFill/>
          <a:ln>
            <a:headEnd/>
            <a:tailEnd/>
          </a:ln>
        </p:spPr>
        <p:style>
          <a:lnRef idx="2">
            <a:schemeClr val="accent4"/>
          </a:lnRef>
          <a:fillRef idx="1">
            <a:schemeClr val="lt1"/>
          </a:fillRef>
          <a:effectRef idx="0">
            <a:schemeClr val="accent4"/>
          </a:effectRef>
          <a:fontRef idx="minor">
            <a:schemeClr val="dk1"/>
          </a:fontRef>
        </p:style>
        <p:txBody>
          <a:bodyPr lIns="72000" tIns="72000" rIns="72000" bIns="72000" anchor="ctr"/>
          <a:lstStyle/>
          <a:p>
            <a:pPr marL="398463" indent="-398463">
              <a:buFontTx/>
              <a:buAutoNum type="arabicPeriod" startAt="3"/>
              <a:defRPr/>
            </a:pPr>
            <a:r>
              <a:rPr lang="en-US" sz="1700" b="1" dirty="0" err="1" smtClean="0">
                <a:solidFill>
                  <a:srgbClr val="000000"/>
                </a:solidFill>
                <a:latin typeface="Maiandra GD" pitchFamily="34" charset="0"/>
                <a:ea typeface="Gulim" pitchFamily="34" charset="-127"/>
                <a:cs typeface="Arial" pitchFamily="34" charset="0"/>
              </a:rPr>
              <a:t>Apabila</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terdapat</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masalah</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dalam</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penyusunan</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Laporan</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Keuangan</a:t>
            </a:r>
            <a:r>
              <a:rPr lang="en-US" sz="1700" b="1" dirty="0" smtClean="0">
                <a:solidFill>
                  <a:srgbClr val="000000"/>
                </a:solidFill>
                <a:latin typeface="Maiandra GD" pitchFamily="34" charset="0"/>
                <a:ea typeface="Gulim" pitchFamily="34" charset="-127"/>
                <a:cs typeface="Arial" pitchFamily="34" charset="0"/>
              </a:rPr>
              <a:t>,</a:t>
            </a:r>
            <a:r>
              <a:rPr lang="id-ID" sz="1700" b="1" dirty="0" smtClean="0">
                <a:solidFill>
                  <a:srgbClr val="000000"/>
                </a:solidFill>
                <a:latin typeface="Maiandra GD" pitchFamily="34" charset="0"/>
                <a:ea typeface="Gulim" pitchFamily="34" charset="-127"/>
                <a:cs typeface="Arial" pitchFamily="34" charset="0"/>
              </a:rPr>
              <a:t> penyelesaian pertanggung jawaban</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harap</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segera</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berkoordinasi</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dengan</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bagian</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keuangan</a:t>
            </a:r>
            <a:r>
              <a:rPr lang="en-US" sz="1700" b="1" dirty="0" smtClean="0">
                <a:solidFill>
                  <a:srgbClr val="000000"/>
                </a:solidFill>
                <a:latin typeface="Maiandra GD" pitchFamily="34" charset="0"/>
                <a:ea typeface="Gulim" pitchFamily="34" charset="-127"/>
                <a:cs typeface="Arial" pitchFamily="34" charset="0"/>
              </a:rPr>
              <a:t> </a:t>
            </a:r>
            <a:endParaRPr lang="en-US" sz="1700" dirty="0">
              <a:solidFill>
                <a:srgbClr val="000000"/>
              </a:solidFill>
              <a:latin typeface="Maiandra GD" pitchFamily="34" charset="0"/>
              <a:ea typeface="Gulim" pitchFamily="34" charset="-127"/>
              <a:cs typeface="Arial" pitchFamily="34" charset="0"/>
            </a:endParaRPr>
          </a:p>
        </p:txBody>
      </p:sp>
      <p:sp>
        <p:nvSpPr>
          <p:cNvPr id="7" name="Rectangle 8"/>
          <p:cNvSpPr>
            <a:spLocks noChangeArrowheads="1"/>
          </p:cNvSpPr>
          <p:nvPr/>
        </p:nvSpPr>
        <p:spPr bwMode="auto">
          <a:xfrm>
            <a:off x="467545" y="4659201"/>
            <a:ext cx="8359358" cy="1443857"/>
          </a:xfrm>
          <a:prstGeom prst="rect">
            <a:avLst/>
          </a:prstGeom>
          <a:noFill/>
          <a:ln>
            <a:headEnd/>
            <a:tailEnd/>
          </a:ln>
        </p:spPr>
        <p:style>
          <a:lnRef idx="2">
            <a:schemeClr val="accent4"/>
          </a:lnRef>
          <a:fillRef idx="1">
            <a:schemeClr val="lt1"/>
          </a:fillRef>
          <a:effectRef idx="0">
            <a:schemeClr val="accent4"/>
          </a:effectRef>
          <a:fontRef idx="minor">
            <a:schemeClr val="dk1"/>
          </a:fontRef>
        </p:style>
        <p:txBody>
          <a:bodyPr lIns="72000" tIns="72000" rIns="72000" bIns="72000" anchor="ctr"/>
          <a:lstStyle/>
          <a:p>
            <a:pPr marL="398463" indent="-398463">
              <a:buAutoNum type="arabicPeriod" startAt="4"/>
              <a:defRPr/>
            </a:pPr>
            <a:r>
              <a:rPr lang="en-US" sz="1700" b="1" dirty="0" smtClean="0">
                <a:solidFill>
                  <a:srgbClr val="000000"/>
                </a:solidFill>
                <a:latin typeface="Maiandra GD" pitchFamily="34" charset="0"/>
                <a:ea typeface="Gulim" pitchFamily="34" charset="-127"/>
                <a:cs typeface="Arial" pitchFamily="34" charset="0"/>
              </a:rPr>
              <a:t>Contact person </a:t>
            </a:r>
            <a:r>
              <a:rPr lang="en-US" sz="1700" b="1" dirty="0" err="1" smtClean="0">
                <a:solidFill>
                  <a:srgbClr val="000000"/>
                </a:solidFill>
                <a:latin typeface="Maiandra GD" pitchFamily="34" charset="0"/>
                <a:ea typeface="Gulim" pitchFamily="34" charset="-127"/>
                <a:cs typeface="Arial" pitchFamily="34" charset="0"/>
              </a:rPr>
              <a:t>Bagian</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Keuangan</a:t>
            </a:r>
            <a:r>
              <a:rPr lang="en-US" sz="1700" b="1" dirty="0" smtClean="0">
                <a:solidFill>
                  <a:srgbClr val="000000"/>
                </a:solidFill>
                <a:latin typeface="Maiandra GD" pitchFamily="34" charset="0"/>
                <a:ea typeface="Gulim" pitchFamily="34" charset="-127"/>
                <a:cs typeface="Arial" pitchFamily="34" charset="0"/>
              </a:rPr>
              <a:t> </a:t>
            </a:r>
          </a:p>
          <a:p>
            <a:pPr>
              <a:defRPr/>
            </a:pPr>
            <a:r>
              <a:rPr lang="en-US" sz="1700" b="1" dirty="0">
                <a:solidFill>
                  <a:srgbClr val="000000"/>
                </a:solidFill>
                <a:latin typeface="Maiandra GD" pitchFamily="34" charset="0"/>
                <a:ea typeface="Gulim" pitchFamily="34" charset="-127"/>
                <a:cs typeface="Arial" pitchFamily="34" charset="0"/>
              </a:rPr>
              <a:t> </a:t>
            </a:r>
            <a:r>
              <a:rPr lang="en-US" sz="1700" b="1" dirty="0" smtClean="0">
                <a:solidFill>
                  <a:srgbClr val="000000"/>
                </a:solidFill>
                <a:latin typeface="Maiandra GD" pitchFamily="34" charset="0"/>
                <a:ea typeface="Gulim" pitchFamily="34" charset="-127"/>
                <a:cs typeface="Arial" pitchFamily="34" charset="0"/>
              </a:rPr>
              <a:t>      email: </a:t>
            </a:r>
            <a:r>
              <a:rPr lang="en-US" sz="1700" b="1" dirty="0" smtClean="0">
                <a:solidFill>
                  <a:srgbClr val="000000"/>
                </a:solidFill>
                <a:latin typeface="Maiandra GD" pitchFamily="34" charset="0"/>
                <a:ea typeface="Gulim" pitchFamily="34" charset="-127"/>
                <a:cs typeface="Arial" pitchFamily="34" charset="0"/>
                <a:hlinkClick r:id="rId2"/>
              </a:rPr>
              <a:t>lapkeu_dktp_adwil@yahoo.com</a:t>
            </a:r>
            <a:endParaRPr lang="id-ID" sz="1700" b="1" dirty="0" smtClean="0">
              <a:solidFill>
                <a:srgbClr val="000000"/>
              </a:solidFill>
              <a:latin typeface="Maiandra GD" pitchFamily="34" charset="0"/>
              <a:ea typeface="Gulim" pitchFamily="34" charset="-127"/>
              <a:cs typeface="Arial" pitchFamily="34" charset="0"/>
            </a:endParaRPr>
          </a:p>
          <a:p>
            <a:pPr indent="360363">
              <a:defRPr/>
            </a:pPr>
            <a:r>
              <a:rPr lang="id-ID" sz="1700" b="1" dirty="0" smtClean="0">
                <a:solidFill>
                  <a:srgbClr val="000000"/>
                </a:solidFill>
                <a:latin typeface="Maiandra GD" pitchFamily="34" charset="0"/>
                <a:ea typeface="Gulim" pitchFamily="34" charset="-127"/>
                <a:cs typeface="Arial" pitchFamily="34" charset="0"/>
              </a:rPr>
              <a:t>Kepala Bagian Keuangan, Asmonica Cherly RB, 0812 19699006)</a:t>
            </a:r>
            <a:endParaRPr lang="en-US" sz="1700" b="1" dirty="0" smtClean="0">
              <a:solidFill>
                <a:srgbClr val="000000"/>
              </a:solidFill>
              <a:latin typeface="Maiandra GD" pitchFamily="34" charset="0"/>
              <a:ea typeface="Gulim" pitchFamily="34" charset="-127"/>
              <a:cs typeface="Arial" pitchFamily="34" charset="0"/>
            </a:endParaRPr>
          </a:p>
          <a:p>
            <a:pPr marL="457200" indent="-96838">
              <a:defRPr/>
            </a:pPr>
            <a:r>
              <a:rPr lang="en-US" sz="1700" b="1" dirty="0">
                <a:solidFill>
                  <a:srgbClr val="000000"/>
                </a:solidFill>
                <a:latin typeface="Maiandra GD" pitchFamily="34" charset="0"/>
                <a:ea typeface="Gulim" pitchFamily="34" charset="-127"/>
                <a:cs typeface="Arial" pitchFamily="34" charset="0"/>
              </a:rPr>
              <a:t> </a:t>
            </a:r>
            <a:r>
              <a:rPr lang="id-ID" sz="1700" b="1" dirty="0" smtClean="0">
                <a:solidFill>
                  <a:srgbClr val="000000"/>
                </a:solidFill>
                <a:latin typeface="Maiandra GD" pitchFamily="34" charset="0"/>
                <a:ea typeface="Gulim" pitchFamily="34" charset="-127"/>
                <a:cs typeface="Arial" pitchFamily="34" charset="0"/>
              </a:rPr>
              <a:t>Plt. Kasubbag Verifikasi dan Akuntansi, </a:t>
            </a:r>
            <a:r>
              <a:rPr lang="en-US" sz="1700" b="1" dirty="0" err="1" smtClean="0">
                <a:solidFill>
                  <a:srgbClr val="000000"/>
                </a:solidFill>
                <a:latin typeface="Maiandra GD" pitchFamily="34" charset="0"/>
                <a:ea typeface="Gulim" pitchFamily="34" charset="-127"/>
                <a:cs typeface="Arial" pitchFamily="34" charset="0"/>
              </a:rPr>
              <a:t>Endang</a:t>
            </a:r>
            <a:r>
              <a:rPr lang="en-US" sz="1700" b="1" dirty="0" smtClean="0">
                <a:solidFill>
                  <a:srgbClr val="000000"/>
                </a:solidFill>
                <a:latin typeface="Maiandra GD" pitchFamily="34" charset="0"/>
                <a:ea typeface="Gulim" pitchFamily="34" charset="-127"/>
                <a:cs typeface="Arial" pitchFamily="34" charset="0"/>
              </a:rPr>
              <a:t> </a:t>
            </a:r>
            <a:r>
              <a:rPr lang="en-US" sz="1700" b="1" dirty="0" err="1" smtClean="0">
                <a:solidFill>
                  <a:srgbClr val="000000"/>
                </a:solidFill>
                <a:latin typeface="Maiandra GD" pitchFamily="34" charset="0"/>
                <a:ea typeface="Gulim" pitchFamily="34" charset="-127"/>
                <a:cs typeface="Arial" pitchFamily="34" charset="0"/>
              </a:rPr>
              <a:t>Murwaningsih</a:t>
            </a:r>
            <a:r>
              <a:rPr lang="en-US" sz="1700" b="1" dirty="0" smtClean="0">
                <a:solidFill>
                  <a:srgbClr val="000000"/>
                </a:solidFill>
                <a:latin typeface="Maiandra GD" pitchFamily="34" charset="0"/>
                <a:ea typeface="Gulim" pitchFamily="34" charset="-127"/>
                <a:cs typeface="Arial" pitchFamily="34" charset="0"/>
              </a:rPr>
              <a:t>, 0813 1629 2004)</a:t>
            </a:r>
          </a:p>
          <a:p>
            <a:pPr>
              <a:defRPr/>
            </a:pPr>
            <a:r>
              <a:rPr lang="en-US" sz="1700" b="1" dirty="0" smtClean="0">
                <a:solidFill>
                  <a:srgbClr val="000000"/>
                </a:solidFill>
                <a:latin typeface="Maiandra GD" pitchFamily="34" charset="0"/>
                <a:ea typeface="Gulim" pitchFamily="34" charset="-127"/>
                <a:cs typeface="Arial" pitchFamily="34" charset="0"/>
              </a:rPr>
              <a:t>       (H</a:t>
            </a:r>
            <a:r>
              <a:rPr lang="id-ID" sz="1700" b="1" dirty="0" smtClean="0">
                <a:solidFill>
                  <a:srgbClr val="000000"/>
                </a:solidFill>
                <a:latin typeface="Maiandra GD" pitchFamily="34" charset="0"/>
                <a:ea typeface="Gulim" pitchFamily="34" charset="-127"/>
                <a:cs typeface="Arial" pitchFamily="34" charset="0"/>
              </a:rPr>
              <a:t>amidi</a:t>
            </a:r>
            <a:r>
              <a:rPr lang="en-US" sz="1700" b="1" dirty="0" smtClean="0">
                <a:solidFill>
                  <a:srgbClr val="000000"/>
                </a:solidFill>
                <a:latin typeface="Maiandra GD" pitchFamily="34" charset="0"/>
                <a:ea typeface="Gulim" pitchFamily="34" charset="-127"/>
                <a:cs typeface="Arial" pitchFamily="34" charset="0"/>
              </a:rPr>
              <a:t>, 081584942241) (R</a:t>
            </a:r>
            <a:r>
              <a:rPr lang="id-ID" sz="1700" b="1" dirty="0" smtClean="0">
                <a:solidFill>
                  <a:srgbClr val="000000"/>
                </a:solidFill>
                <a:latin typeface="Maiandra GD" pitchFamily="34" charset="0"/>
                <a:ea typeface="Gulim" pitchFamily="34" charset="-127"/>
                <a:cs typeface="Arial" pitchFamily="34" charset="0"/>
              </a:rPr>
              <a:t>oy</a:t>
            </a:r>
            <a:r>
              <a:rPr lang="en-US" sz="1700" b="1" dirty="0" smtClean="0">
                <a:solidFill>
                  <a:srgbClr val="000000"/>
                </a:solidFill>
                <a:latin typeface="Maiandra GD" pitchFamily="34" charset="0"/>
                <a:ea typeface="Gulim" pitchFamily="34" charset="-127"/>
                <a:cs typeface="Arial" pitchFamily="34" charset="0"/>
              </a:rPr>
              <a:t>, 081</a:t>
            </a:r>
            <a:r>
              <a:rPr lang="id-ID" sz="1700" b="1" dirty="0" smtClean="0">
                <a:solidFill>
                  <a:srgbClr val="000000"/>
                </a:solidFill>
                <a:latin typeface="Maiandra GD" pitchFamily="34" charset="0"/>
                <a:ea typeface="Gulim" pitchFamily="34" charset="-127"/>
                <a:cs typeface="Arial" pitchFamily="34" charset="0"/>
              </a:rPr>
              <a:t>18331119</a:t>
            </a:r>
            <a:r>
              <a:rPr lang="en-US" sz="1700" b="1" dirty="0" smtClean="0">
                <a:solidFill>
                  <a:srgbClr val="000000"/>
                </a:solidFill>
                <a:latin typeface="Maiandra GD" pitchFamily="34" charset="0"/>
                <a:ea typeface="Gulim" pitchFamily="34" charset="-127"/>
                <a:cs typeface="Arial" pitchFamily="34" charset="0"/>
              </a:rPr>
              <a:t>)</a:t>
            </a:r>
            <a:r>
              <a:rPr lang="id-ID" sz="1700" b="1" dirty="0" smtClean="0">
                <a:solidFill>
                  <a:srgbClr val="000000"/>
                </a:solidFill>
                <a:latin typeface="Maiandra GD" pitchFamily="34" charset="0"/>
                <a:ea typeface="Gulim" pitchFamily="34" charset="-127"/>
                <a:cs typeface="Arial" pitchFamily="34" charset="0"/>
              </a:rPr>
              <a:t> (Prima, 081310948946)</a:t>
            </a:r>
            <a:endParaRPr lang="en-US" sz="1700" dirty="0">
              <a:solidFill>
                <a:srgbClr val="000000"/>
              </a:solidFill>
              <a:latin typeface="Maiandra GD" pitchFamily="34" charset="0"/>
              <a:ea typeface="Gulim" pitchFamily="34" charset="-127"/>
              <a:cs typeface="Arial" pitchFamily="34" charset="0"/>
            </a:endParaRPr>
          </a:p>
        </p:txBody>
      </p:sp>
    </p:spTree>
    <p:extLst>
      <p:ext uri="{BB962C8B-B14F-4D97-AF65-F5344CB8AC3E}">
        <p14:creationId xmlns:p14="http://schemas.microsoft.com/office/powerpoint/2010/main" val="1483232001"/>
      </p:ext>
    </p:extLst>
  </p:cSld>
  <p:clrMapOvr>
    <a:masterClrMapping/>
  </p:clrMapOvr>
  <p:transition spd="slow">
    <p:wipe di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0546" name="Rectangle 2"/>
          <p:cNvSpPr>
            <a:spLocks noGrp="1" noChangeArrowheads="1"/>
          </p:cNvSpPr>
          <p:nvPr>
            <p:ph type="title"/>
            <p:custDataLst>
              <p:tags r:id="rId2"/>
            </p:custDataLst>
          </p:nvPr>
        </p:nvSpPr>
        <p:spPr>
          <a:xfrm>
            <a:off x="1403648" y="2996952"/>
            <a:ext cx="5832648" cy="2376264"/>
          </a:xfrm>
        </p:spPr>
        <p:txBody>
          <a:bodyPr>
            <a:normAutofit/>
          </a:bodyPr>
          <a:lstStyle/>
          <a:p>
            <a:pPr>
              <a:defRPr/>
            </a:pPr>
            <a:r>
              <a:rPr lang="en-US" sz="5700" dirty="0" smtClean="0"/>
              <a:t>Ada </a:t>
            </a:r>
            <a:r>
              <a:rPr lang="en-US" sz="5700" dirty="0" err="1" smtClean="0"/>
              <a:t>Pertanyaan</a:t>
            </a:r>
            <a:r>
              <a:rPr lang="en-US" sz="5700" dirty="0" smtClean="0"/>
              <a:t>?</a:t>
            </a:r>
          </a:p>
        </p:txBody>
      </p:sp>
      <p:pic>
        <p:nvPicPr>
          <p:cNvPr id="4099" name="Picture 3" descr="C:\Program Files (x86)\Microsoft Office\MEDIA\CAGCAT10\j0195812.wmf"/>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3685489" y="1354545"/>
            <a:ext cx="2902736" cy="2986569"/>
          </a:xfrm>
          <a:prstGeom prst="rect">
            <a:avLst/>
          </a:prstGeom>
          <a:noFill/>
          <a:effectLst>
            <a:glow rad="63500">
              <a:schemeClr val="accent4">
                <a:satMod val="175000"/>
                <a:alpha val="40000"/>
              </a:schemeClr>
            </a:glow>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720322026"/>
      </p:ext>
    </p:extLst>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2"/>
          <p:cNvSpPr>
            <a:spLocks noGrp="1"/>
          </p:cNvSpPr>
          <p:nvPr>
            <p:ph type="ctrTitle"/>
          </p:nvPr>
        </p:nvSpPr>
        <p:spPr/>
        <p:txBody>
          <a:bodyPr/>
          <a:lstStyle/>
          <a:p>
            <a:endParaRPr lang="id-ID" smtClean="0"/>
          </a:p>
        </p:txBody>
      </p:sp>
      <p:pic>
        <p:nvPicPr>
          <p:cNvPr id="55299"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471488"/>
            <a:ext cx="8255000" cy="5913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81052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DVSECTIONID" val="yI2DOt6RzRcU51QxdhNewL"/>
</p:tagLst>
</file>

<file path=ppt/tags/tag2.xml><?xml version="1.0" encoding="utf-8"?>
<p:tagLst xmlns:a="http://schemas.openxmlformats.org/drawingml/2006/main" xmlns:r="http://schemas.openxmlformats.org/officeDocument/2006/relationships" xmlns:p="http://schemas.openxmlformats.org/presentationml/2006/main">
  <p:tag name="DVSHAPEID" val="HAGzTPKJNXuuOK4v20iPS7"/>
</p:tagLst>
</file>

<file path=ppt/tags/tag3.xml><?xml version="1.0" encoding="utf-8"?>
<p:tagLst xmlns:a="http://schemas.openxmlformats.org/drawingml/2006/main" xmlns:r="http://schemas.openxmlformats.org/officeDocument/2006/relationships" xmlns:p="http://schemas.openxmlformats.org/presentationml/2006/main">
  <p:tag name="DVSHAPEID" val="0uhWvCQomImT50qU5y4Znw"/>
</p:tagLst>
</file>

<file path=ppt/tags/tag4.xml><?xml version="1.0" encoding="utf-8"?>
<p:tagLst xmlns:a="http://schemas.openxmlformats.org/drawingml/2006/main" xmlns:r="http://schemas.openxmlformats.org/officeDocument/2006/relationships" xmlns:p="http://schemas.openxmlformats.org/presentationml/2006/main">
  <p:tag name="DVSHAPEID" val="HAGzTPKJNXuuOK4v20iPS7"/>
</p:tagLst>
</file>

<file path=ppt/tags/tag5.xml><?xml version="1.0" encoding="utf-8"?>
<p:tagLst xmlns:a="http://schemas.openxmlformats.org/drawingml/2006/main" xmlns:r="http://schemas.openxmlformats.org/officeDocument/2006/relationships" xmlns:p="http://schemas.openxmlformats.org/presentationml/2006/main">
  <p:tag name="DVSHAPEID" val="HAGzTPKJNXuuOK4v20iPS7"/>
</p:tagLst>
</file>

<file path=ppt/tags/tag6.xml><?xml version="1.0" encoding="utf-8"?>
<p:tagLst xmlns:a="http://schemas.openxmlformats.org/drawingml/2006/main" xmlns:r="http://schemas.openxmlformats.org/officeDocument/2006/relationships" xmlns:p="http://schemas.openxmlformats.org/presentationml/2006/main">
  <p:tag name="DVSHAPEID" val="HAGzTPKJNXuuOK4v20iPS7"/>
</p:tagLst>
</file>

<file path=ppt/tags/tag7.xml><?xml version="1.0" encoding="utf-8"?>
<p:tagLst xmlns:a="http://schemas.openxmlformats.org/drawingml/2006/main" xmlns:r="http://schemas.openxmlformats.org/officeDocument/2006/relationships" xmlns:p="http://schemas.openxmlformats.org/presentationml/2006/main">
  <p:tag name="DVSHAPEID" val="HAGzTPKJNXuuOK4v20iPS7"/>
</p:tagLst>
</file>

<file path=ppt/tags/tag8.xml><?xml version="1.0" encoding="utf-8"?>
<p:tagLst xmlns:a="http://schemas.openxmlformats.org/drawingml/2006/main" xmlns:r="http://schemas.openxmlformats.org/officeDocument/2006/relationships" xmlns:p="http://schemas.openxmlformats.org/presentationml/2006/main">
  <p:tag name="DVSHAPEID" val="HAGzTPKJNXuuOK4v20iPS7"/>
</p:tagLst>
</file>

<file path=ppt/tags/tag9.xml><?xml version="1.0" encoding="utf-8"?>
<p:tagLst xmlns:a="http://schemas.openxmlformats.org/drawingml/2006/main" xmlns:r="http://schemas.openxmlformats.org/officeDocument/2006/relationships" xmlns:p="http://schemas.openxmlformats.org/presentationml/2006/main">
  <p:tag name="DVSECTIONID" val="QUq8QELArFIgadhH063fpq"/>
</p:tagLst>
</file>

<file path=ppt/tags/tag10.xml><?xml version="1.0" encoding="utf-8"?>
<p:tagLst xmlns:a="http://schemas.openxmlformats.org/drawingml/2006/main" xmlns:r="http://schemas.openxmlformats.org/officeDocument/2006/relationships" xmlns:p="http://schemas.openxmlformats.org/presentationml/2006/main">
  <p:tag name="DVSECTIONID" val="QUq8QELArFIgadhH063fpq"/>
</p:tagLst>
</file>

<file path=ppt/tags/tag11.xml><?xml version="1.0" encoding="utf-8"?>
<p:tagLst xmlns:a="http://schemas.openxmlformats.org/drawingml/2006/main" xmlns:r="http://schemas.openxmlformats.org/officeDocument/2006/relationships" xmlns:p="http://schemas.openxmlformats.org/presentationml/2006/main">
  <p:tag name="DVSECTIONID" val="ezdaKHeWyBnZyZ2cDqRSoa"/>
</p:tagLst>
</file>

<file path=ppt/tags/tag12.xml><?xml version="1.0" encoding="utf-8"?>
<p:tagLst xmlns:a="http://schemas.openxmlformats.org/drawingml/2006/main" xmlns:r="http://schemas.openxmlformats.org/officeDocument/2006/relationships" xmlns:p="http://schemas.openxmlformats.org/presentationml/2006/main">
  <p:tag name="DVSHAPEID" val="LRMR96J2MVd0CGe2e5htjk"/>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0</TotalTime>
  <Words>1606</Words>
  <Application>Microsoft Office PowerPoint</Application>
  <PresentationFormat>On-screen Show (4:3)</PresentationFormat>
  <Paragraphs>191</Paragraphs>
  <Slides>27</Slides>
  <Notes>11</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Executive</vt:lpstr>
      <vt:lpstr>Sosialisasi dan Pembinaan Terhadap SKPD Dekonsentrasi</vt:lpstr>
      <vt:lpstr>PowerPoint Presentation</vt:lpstr>
      <vt:lpstr>Pagu Ditjen Bina Adwil tahun anggaran 2019</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Catatan:</vt:lpstr>
      <vt:lpstr>Ada Pertanyaan?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2015-06-29T04:24:33Z</dcterms:created>
  <dcterms:modified xsi:type="dcterms:W3CDTF">2019-03-28T22:37:10Z</dcterms:modified>
</cp:coreProperties>
</file>