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503" r:id="rId1"/>
  </p:sldMasterIdLst>
  <p:notesMasterIdLst>
    <p:notesMasterId r:id="rId47"/>
  </p:notesMasterIdLst>
  <p:handoutMasterIdLst>
    <p:handoutMasterId r:id="rId48"/>
  </p:handoutMasterIdLst>
  <p:sldIdLst>
    <p:sldId id="457" r:id="rId2"/>
    <p:sldId id="435" r:id="rId3"/>
    <p:sldId id="488" r:id="rId4"/>
    <p:sldId id="463" r:id="rId5"/>
    <p:sldId id="464" r:id="rId6"/>
    <p:sldId id="465" r:id="rId7"/>
    <p:sldId id="466" r:id="rId8"/>
    <p:sldId id="467" r:id="rId9"/>
    <p:sldId id="489" r:id="rId10"/>
    <p:sldId id="490" r:id="rId11"/>
    <p:sldId id="491" r:id="rId12"/>
    <p:sldId id="492" r:id="rId13"/>
    <p:sldId id="493" r:id="rId14"/>
    <p:sldId id="495" r:id="rId15"/>
    <p:sldId id="496" r:id="rId16"/>
    <p:sldId id="497" r:id="rId17"/>
    <p:sldId id="498" r:id="rId18"/>
    <p:sldId id="499" r:id="rId19"/>
    <p:sldId id="500" r:id="rId20"/>
    <p:sldId id="396" r:id="rId21"/>
    <p:sldId id="484" r:id="rId22"/>
    <p:sldId id="486" r:id="rId23"/>
    <p:sldId id="485" r:id="rId24"/>
    <p:sldId id="487" r:id="rId25"/>
    <p:sldId id="501" r:id="rId26"/>
    <p:sldId id="502" r:id="rId27"/>
    <p:sldId id="503" r:id="rId28"/>
    <p:sldId id="504" r:id="rId29"/>
    <p:sldId id="505" r:id="rId30"/>
    <p:sldId id="506" r:id="rId31"/>
    <p:sldId id="507" r:id="rId32"/>
    <p:sldId id="508" r:id="rId33"/>
    <p:sldId id="509" r:id="rId34"/>
    <p:sldId id="510" r:id="rId35"/>
    <p:sldId id="511" r:id="rId36"/>
    <p:sldId id="512" r:id="rId37"/>
    <p:sldId id="513" r:id="rId38"/>
    <p:sldId id="514" r:id="rId39"/>
    <p:sldId id="515" r:id="rId40"/>
    <p:sldId id="516" r:id="rId41"/>
    <p:sldId id="517" r:id="rId42"/>
    <p:sldId id="518" r:id="rId43"/>
    <p:sldId id="519" r:id="rId44"/>
    <p:sldId id="520" r:id="rId45"/>
    <p:sldId id="521" r:id="rId46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99FF33"/>
    <a:srgbClr val="996600"/>
    <a:srgbClr val="10253F"/>
    <a:srgbClr val="003366"/>
    <a:srgbClr val="FF9933"/>
    <a:srgbClr val="CC99FF"/>
    <a:srgbClr val="FF99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083" autoAdjust="0"/>
    <p:restoredTop sz="94049" autoAdjust="0"/>
  </p:normalViewPr>
  <p:slideViewPr>
    <p:cSldViewPr>
      <p:cViewPr varScale="1">
        <p:scale>
          <a:sx n="82" d="100"/>
          <a:sy n="82" d="100"/>
        </p:scale>
        <p:origin x="-1512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16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1884" y="84"/>
      </p:cViewPr>
      <p:guideLst>
        <p:guide orient="horz" pos="3025"/>
        <p:guide pos="2305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282B44-E894-4D1E-8FF3-D36CF5A9B0EB}" type="doc">
      <dgm:prSet loTypeId="urn:microsoft.com/office/officeart/2005/8/layout/hProcess11" loCatId="process" qsTypeId="urn:microsoft.com/office/officeart/2005/8/quickstyle/simple1" qsCatId="simple" csTypeId="urn:microsoft.com/office/officeart/2005/8/colors/accent2_1" csCatId="accent2" phldr="1"/>
      <dgm:spPr/>
    </dgm:pt>
    <dgm:pt modelId="{DCE73C9B-148A-4F6C-A1CF-D1DBB7966C6B}">
      <dgm:prSet phldrT="[Text]" custT="1"/>
      <dgm:spPr/>
      <dgm:t>
        <a:bodyPr/>
        <a:lstStyle/>
        <a:p>
          <a:r>
            <a:rPr lang="en-US" sz="1600" dirty="0" smtClean="0"/>
            <a:t>BAST</a:t>
          </a:r>
          <a:endParaRPr lang="id-ID" sz="1600" dirty="0"/>
        </a:p>
      </dgm:t>
    </dgm:pt>
    <dgm:pt modelId="{51F7CB22-0822-43F1-A36F-CB106E496F0A}" type="parTrans" cxnId="{C5FDE871-C2B1-4A36-87EB-1DCC7B41CFBE}">
      <dgm:prSet/>
      <dgm:spPr/>
      <dgm:t>
        <a:bodyPr/>
        <a:lstStyle/>
        <a:p>
          <a:endParaRPr lang="id-ID" sz="1600"/>
        </a:p>
      </dgm:t>
    </dgm:pt>
    <dgm:pt modelId="{59E9C885-D583-4122-83CA-D79CAC0DC083}" type="sibTrans" cxnId="{C5FDE871-C2B1-4A36-87EB-1DCC7B41CFBE}">
      <dgm:prSet/>
      <dgm:spPr/>
      <dgm:t>
        <a:bodyPr/>
        <a:lstStyle/>
        <a:p>
          <a:endParaRPr lang="id-ID" sz="1600"/>
        </a:p>
      </dgm:t>
    </dgm:pt>
    <dgm:pt modelId="{54E0C621-4D8F-4F8E-89A4-D76CC9ADF0D3}">
      <dgm:prSet phldrT="[Text]" custT="1"/>
      <dgm:spPr/>
      <dgm:t>
        <a:bodyPr/>
        <a:lstStyle/>
        <a:p>
          <a:r>
            <a:rPr lang="en-US" sz="1600" dirty="0" smtClean="0"/>
            <a:t>INVOICE</a:t>
          </a:r>
          <a:endParaRPr lang="id-ID" sz="1600" dirty="0"/>
        </a:p>
      </dgm:t>
    </dgm:pt>
    <dgm:pt modelId="{B3AB022A-CBA5-47AE-81BB-0A71A5A299AC}" type="parTrans" cxnId="{022714D6-C0DA-4ED9-A470-8315A87C3193}">
      <dgm:prSet/>
      <dgm:spPr/>
      <dgm:t>
        <a:bodyPr/>
        <a:lstStyle/>
        <a:p>
          <a:endParaRPr lang="id-ID" sz="1600"/>
        </a:p>
      </dgm:t>
    </dgm:pt>
    <dgm:pt modelId="{B647D037-924A-403D-B4B6-F2FF017506E0}" type="sibTrans" cxnId="{022714D6-C0DA-4ED9-A470-8315A87C3193}">
      <dgm:prSet/>
      <dgm:spPr/>
      <dgm:t>
        <a:bodyPr/>
        <a:lstStyle/>
        <a:p>
          <a:endParaRPr lang="id-ID" sz="1600"/>
        </a:p>
      </dgm:t>
    </dgm:pt>
    <dgm:pt modelId="{09BD527E-3C87-4143-AE02-A2AC9F0DCFB9}">
      <dgm:prSet phldrT="[Text]" custT="1"/>
      <dgm:spPr/>
      <dgm:t>
        <a:bodyPr/>
        <a:lstStyle/>
        <a:p>
          <a:r>
            <a:rPr lang="en-US" sz="1600" dirty="0" smtClean="0"/>
            <a:t>SPP</a:t>
          </a:r>
          <a:endParaRPr lang="id-ID" sz="1600" dirty="0"/>
        </a:p>
      </dgm:t>
    </dgm:pt>
    <dgm:pt modelId="{28C62F96-018D-4143-9EAE-EE9505264EEF}" type="parTrans" cxnId="{40458057-EE0C-4E9C-81E6-C4C5497161BF}">
      <dgm:prSet/>
      <dgm:spPr/>
      <dgm:t>
        <a:bodyPr/>
        <a:lstStyle/>
        <a:p>
          <a:endParaRPr lang="id-ID" sz="1600"/>
        </a:p>
      </dgm:t>
    </dgm:pt>
    <dgm:pt modelId="{DC051FCD-E0E3-4B25-93E7-6C3D857FDFCF}" type="sibTrans" cxnId="{40458057-EE0C-4E9C-81E6-C4C5497161BF}">
      <dgm:prSet/>
      <dgm:spPr/>
      <dgm:t>
        <a:bodyPr/>
        <a:lstStyle/>
        <a:p>
          <a:endParaRPr lang="id-ID" sz="1600"/>
        </a:p>
      </dgm:t>
    </dgm:pt>
    <dgm:pt modelId="{175A0A42-71C8-4A4D-BA48-B1F77D57B027}">
      <dgm:prSet phldrT="[Text]" custT="1"/>
      <dgm:spPr/>
      <dgm:t>
        <a:bodyPr/>
        <a:lstStyle/>
        <a:p>
          <a:r>
            <a:rPr lang="en-US" sz="1600" dirty="0" smtClean="0"/>
            <a:t>SPM</a:t>
          </a:r>
          <a:endParaRPr lang="id-ID" sz="1600" dirty="0"/>
        </a:p>
      </dgm:t>
    </dgm:pt>
    <dgm:pt modelId="{B5BCCC42-0545-4685-8389-E393BF4525F4}" type="parTrans" cxnId="{E229719E-2655-4079-AAA2-C86B094688B5}">
      <dgm:prSet/>
      <dgm:spPr/>
      <dgm:t>
        <a:bodyPr/>
        <a:lstStyle/>
        <a:p>
          <a:endParaRPr lang="id-ID" sz="1600"/>
        </a:p>
      </dgm:t>
    </dgm:pt>
    <dgm:pt modelId="{24C01D75-3F73-428F-B3E6-2AB3931D0337}" type="sibTrans" cxnId="{E229719E-2655-4079-AAA2-C86B094688B5}">
      <dgm:prSet/>
      <dgm:spPr/>
      <dgm:t>
        <a:bodyPr/>
        <a:lstStyle/>
        <a:p>
          <a:endParaRPr lang="id-ID" sz="1600"/>
        </a:p>
      </dgm:t>
    </dgm:pt>
    <dgm:pt modelId="{3211B847-6381-4A18-82E0-532D711191CE}">
      <dgm:prSet phldrT="[Text]" custT="1"/>
      <dgm:spPr/>
      <dgm:t>
        <a:bodyPr/>
        <a:lstStyle/>
        <a:p>
          <a:r>
            <a:rPr lang="en-US" sz="1600" dirty="0" smtClean="0"/>
            <a:t>KPPN</a:t>
          </a:r>
          <a:endParaRPr lang="id-ID" sz="1600" dirty="0"/>
        </a:p>
      </dgm:t>
    </dgm:pt>
    <dgm:pt modelId="{9894B5DD-46E9-4A9A-BB14-302EF2217FE7}" type="parTrans" cxnId="{C0CE2175-3F68-4DEC-B9DA-A7D952207F8A}">
      <dgm:prSet/>
      <dgm:spPr/>
      <dgm:t>
        <a:bodyPr/>
        <a:lstStyle/>
        <a:p>
          <a:endParaRPr lang="id-ID" sz="1600"/>
        </a:p>
      </dgm:t>
    </dgm:pt>
    <dgm:pt modelId="{4B151FBB-B2FA-41E3-95FE-A38C57CCF6BB}" type="sibTrans" cxnId="{C0CE2175-3F68-4DEC-B9DA-A7D952207F8A}">
      <dgm:prSet/>
      <dgm:spPr/>
      <dgm:t>
        <a:bodyPr/>
        <a:lstStyle/>
        <a:p>
          <a:endParaRPr lang="id-ID" sz="1600"/>
        </a:p>
      </dgm:t>
    </dgm:pt>
    <dgm:pt modelId="{142EEE63-D253-4E86-A6AD-512034FFA0EA}" type="pres">
      <dgm:prSet presAssocID="{2A282B44-E894-4D1E-8FF3-D36CF5A9B0EB}" presName="Name0" presStyleCnt="0">
        <dgm:presLayoutVars>
          <dgm:dir/>
          <dgm:resizeHandles val="exact"/>
        </dgm:presLayoutVars>
      </dgm:prSet>
      <dgm:spPr/>
    </dgm:pt>
    <dgm:pt modelId="{7BA25D57-6946-4051-8166-CD2E7A5D087E}" type="pres">
      <dgm:prSet presAssocID="{2A282B44-E894-4D1E-8FF3-D36CF5A9B0EB}" presName="arrow" presStyleLbl="bgShp" presStyleIdx="0" presStyleCn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</dgm:pt>
    <dgm:pt modelId="{C2C4D438-D400-4D4B-8EFD-2CAB69E89845}" type="pres">
      <dgm:prSet presAssocID="{2A282B44-E894-4D1E-8FF3-D36CF5A9B0EB}" presName="points" presStyleCnt="0"/>
      <dgm:spPr/>
    </dgm:pt>
    <dgm:pt modelId="{3FEA1C8E-546B-48DC-84DE-CDC3AC67593A}" type="pres">
      <dgm:prSet presAssocID="{DCE73C9B-148A-4F6C-A1CF-D1DBB7966C6B}" presName="compositeA" presStyleCnt="0"/>
      <dgm:spPr/>
    </dgm:pt>
    <dgm:pt modelId="{D5641D2C-FAE8-452E-B514-24404894DF23}" type="pres">
      <dgm:prSet presAssocID="{DCE73C9B-148A-4F6C-A1CF-D1DBB7966C6B}" presName="textA" presStyleLbl="revTx" presStyleIdx="0" presStyleCnt="5" custLinFactNeighborY="1809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8EFAFA4-94EB-4819-8002-3CB46A4BB70C}" type="pres">
      <dgm:prSet presAssocID="{DCE73C9B-148A-4F6C-A1CF-D1DBB7966C6B}" presName="circleA" presStyleLbl="node1" presStyleIdx="0" presStyleCnt="5" custScaleX="243739" custScaleY="243739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</dgm:pt>
    <dgm:pt modelId="{21B8CAF5-B3EA-4A3C-A1A4-FE92B83B473A}" type="pres">
      <dgm:prSet presAssocID="{DCE73C9B-148A-4F6C-A1CF-D1DBB7966C6B}" presName="spaceA" presStyleCnt="0"/>
      <dgm:spPr/>
    </dgm:pt>
    <dgm:pt modelId="{47AB5EB6-D1CA-47B4-84F3-C3D73AE215C1}" type="pres">
      <dgm:prSet presAssocID="{59E9C885-D583-4122-83CA-D79CAC0DC083}" presName="space" presStyleCnt="0"/>
      <dgm:spPr/>
    </dgm:pt>
    <dgm:pt modelId="{E08EF30C-4680-42F1-832F-9326A9CDCA8A}" type="pres">
      <dgm:prSet presAssocID="{54E0C621-4D8F-4F8E-89A4-D76CC9ADF0D3}" presName="compositeB" presStyleCnt="0"/>
      <dgm:spPr/>
    </dgm:pt>
    <dgm:pt modelId="{6AD9C3B0-0ECE-401A-9E8F-34ACBBA0070E}" type="pres">
      <dgm:prSet presAssocID="{54E0C621-4D8F-4F8E-89A4-D76CC9ADF0D3}" presName="textB" presStyleLbl="revTx" presStyleIdx="1" presStyleCnt="5" custLinFactNeighborX="1340" custLinFactNeighborY="-17391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552BC0B-2F9E-4ACD-8A64-EAA81095DCF2}" type="pres">
      <dgm:prSet presAssocID="{54E0C621-4D8F-4F8E-89A4-D76CC9ADF0D3}" presName="circleB" presStyleLbl="node1" presStyleIdx="1" presStyleCnt="5" custScaleX="256898" custScaleY="256898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</dgm:pt>
    <dgm:pt modelId="{7FE0F2BC-BF0E-4E02-9063-CC31FF2AEE1D}" type="pres">
      <dgm:prSet presAssocID="{54E0C621-4D8F-4F8E-89A4-D76CC9ADF0D3}" presName="spaceB" presStyleCnt="0"/>
      <dgm:spPr/>
    </dgm:pt>
    <dgm:pt modelId="{4BDFD9A4-5236-4218-B716-60E31D0C3B05}" type="pres">
      <dgm:prSet presAssocID="{B647D037-924A-403D-B4B6-F2FF017506E0}" presName="space" presStyleCnt="0"/>
      <dgm:spPr/>
    </dgm:pt>
    <dgm:pt modelId="{691B2DC3-8D1F-4792-83BC-02EA79E1AB7A}" type="pres">
      <dgm:prSet presAssocID="{09BD527E-3C87-4143-AE02-A2AC9F0DCFB9}" presName="compositeA" presStyleCnt="0"/>
      <dgm:spPr/>
    </dgm:pt>
    <dgm:pt modelId="{A37E60E6-749D-4551-AD1E-470A4331A8C7}" type="pres">
      <dgm:prSet presAssocID="{09BD527E-3C87-4143-AE02-A2AC9F0DCFB9}" presName="textA" presStyleLbl="revTx" presStyleIdx="2" presStyleCnt="5" custLinFactNeighborY="2068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71DF2FD-FAE1-46AB-B0F7-A0217FF78AD1}" type="pres">
      <dgm:prSet presAssocID="{09BD527E-3C87-4143-AE02-A2AC9F0DCFB9}" presName="circleA" presStyleLbl="node1" presStyleIdx="2" presStyleCnt="5" custScaleX="231083" custScaleY="231083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</dgm:pt>
    <dgm:pt modelId="{EDDC1B60-77AB-4FEC-B741-D146066F83CC}" type="pres">
      <dgm:prSet presAssocID="{09BD527E-3C87-4143-AE02-A2AC9F0DCFB9}" presName="spaceA" presStyleCnt="0"/>
      <dgm:spPr/>
    </dgm:pt>
    <dgm:pt modelId="{8C4EFC9B-527C-4CC2-9757-6FEF82C76C53}" type="pres">
      <dgm:prSet presAssocID="{DC051FCD-E0E3-4B25-93E7-6C3D857FDFCF}" presName="space" presStyleCnt="0"/>
      <dgm:spPr/>
    </dgm:pt>
    <dgm:pt modelId="{BA586076-FB9B-4805-8069-3A55331BD3CD}" type="pres">
      <dgm:prSet presAssocID="{175A0A42-71C8-4A4D-BA48-B1F77D57B027}" presName="compositeB" presStyleCnt="0"/>
      <dgm:spPr/>
    </dgm:pt>
    <dgm:pt modelId="{BD19ED9E-F255-4FAD-9D90-7D07B2963119}" type="pres">
      <dgm:prSet presAssocID="{175A0A42-71C8-4A4D-BA48-B1F77D57B027}" presName="textB" presStyleLbl="revTx" presStyleIdx="3" presStyleCnt="5" custScaleX="51871" custLinFactNeighborY="-2068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BA1A308-F75A-4F6F-B19A-CC4C168CCA8F}" type="pres">
      <dgm:prSet presAssocID="{175A0A42-71C8-4A4D-BA48-B1F77D57B027}" presName="circleB" presStyleLbl="node1" presStyleIdx="3" presStyleCnt="5" custScaleX="203432" custScaleY="203432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</dgm:pt>
    <dgm:pt modelId="{AA97690B-BFE6-4ED9-8FDF-48416F797E61}" type="pres">
      <dgm:prSet presAssocID="{175A0A42-71C8-4A4D-BA48-B1F77D57B027}" presName="spaceB" presStyleCnt="0"/>
      <dgm:spPr/>
    </dgm:pt>
    <dgm:pt modelId="{18EBEBDB-80F2-4451-B109-C6EA6721C435}" type="pres">
      <dgm:prSet presAssocID="{24C01D75-3F73-428F-B3E6-2AB3931D0337}" presName="space" presStyleCnt="0"/>
      <dgm:spPr/>
    </dgm:pt>
    <dgm:pt modelId="{815B71A2-FA80-4B1C-9185-DAF25B206669}" type="pres">
      <dgm:prSet presAssocID="{3211B847-6381-4A18-82E0-532D711191CE}" presName="compositeA" presStyleCnt="0"/>
      <dgm:spPr/>
    </dgm:pt>
    <dgm:pt modelId="{BD9304C2-4381-409B-8FC7-736B8D04012C}" type="pres">
      <dgm:prSet presAssocID="{3211B847-6381-4A18-82E0-532D711191CE}" presName="textA" presStyleLbl="revTx" presStyleIdx="4" presStyleCnt="5" custLinFactNeighborY="2068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5585EDE-E1AF-4176-800D-DB2F44C41581}" type="pres">
      <dgm:prSet presAssocID="{3211B847-6381-4A18-82E0-532D711191CE}" presName="circleA" presStyleLbl="node1" presStyleIdx="4" presStyleCnt="5" custScaleX="232347" custScaleY="232347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id-ID"/>
        </a:p>
      </dgm:t>
    </dgm:pt>
    <dgm:pt modelId="{8BA29BF3-EBCF-4F69-823C-E2AA987FFDE6}" type="pres">
      <dgm:prSet presAssocID="{3211B847-6381-4A18-82E0-532D711191CE}" presName="spaceA" presStyleCnt="0"/>
      <dgm:spPr/>
    </dgm:pt>
  </dgm:ptLst>
  <dgm:cxnLst>
    <dgm:cxn modelId="{022714D6-C0DA-4ED9-A470-8315A87C3193}" srcId="{2A282B44-E894-4D1E-8FF3-D36CF5A9B0EB}" destId="{54E0C621-4D8F-4F8E-89A4-D76CC9ADF0D3}" srcOrd="1" destOrd="0" parTransId="{B3AB022A-CBA5-47AE-81BB-0A71A5A299AC}" sibTransId="{B647D037-924A-403D-B4B6-F2FF017506E0}"/>
    <dgm:cxn modelId="{45DC40F3-F13F-458B-AFAE-B1803596C234}" type="presOf" srcId="{2A282B44-E894-4D1E-8FF3-D36CF5A9B0EB}" destId="{142EEE63-D253-4E86-A6AD-512034FFA0EA}" srcOrd="0" destOrd="0" presId="urn:microsoft.com/office/officeart/2005/8/layout/hProcess11"/>
    <dgm:cxn modelId="{003BBAF2-E66C-404C-8833-28C8E0999696}" type="presOf" srcId="{175A0A42-71C8-4A4D-BA48-B1F77D57B027}" destId="{BD19ED9E-F255-4FAD-9D90-7D07B2963119}" srcOrd="0" destOrd="0" presId="urn:microsoft.com/office/officeart/2005/8/layout/hProcess11"/>
    <dgm:cxn modelId="{B4F68F2E-1C10-482F-A708-9AB309346E63}" type="presOf" srcId="{09BD527E-3C87-4143-AE02-A2AC9F0DCFB9}" destId="{A37E60E6-749D-4551-AD1E-470A4331A8C7}" srcOrd="0" destOrd="0" presId="urn:microsoft.com/office/officeart/2005/8/layout/hProcess11"/>
    <dgm:cxn modelId="{DEA26E45-CDA9-4A0B-B219-AC8917BD32B3}" type="presOf" srcId="{DCE73C9B-148A-4F6C-A1CF-D1DBB7966C6B}" destId="{D5641D2C-FAE8-452E-B514-24404894DF23}" srcOrd="0" destOrd="0" presId="urn:microsoft.com/office/officeart/2005/8/layout/hProcess11"/>
    <dgm:cxn modelId="{C0CE2175-3F68-4DEC-B9DA-A7D952207F8A}" srcId="{2A282B44-E894-4D1E-8FF3-D36CF5A9B0EB}" destId="{3211B847-6381-4A18-82E0-532D711191CE}" srcOrd="4" destOrd="0" parTransId="{9894B5DD-46E9-4A9A-BB14-302EF2217FE7}" sibTransId="{4B151FBB-B2FA-41E3-95FE-A38C57CCF6BB}"/>
    <dgm:cxn modelId="{C5FDE871-C2B1-4A36-87EB-1DCC7B41CFBE}" srcId="{2A282B44-E894-4D1E-8FF3-D36CF5A9B0EB}" destId="{DCE73C9B-148A-4F6C-A1CF-D1DBB7966C6B}" srcOrd="0" destOrd="0" parTransId="{51F7CB22-0822-43F1-A36F-CB106E496F0A}" sibTransId="{59E9C885-D583-4122-83CA-D79CAC0DC083}"/>
    <dgm:cxn modelId="{4A7BD447-5CCF-4F9A-981F-5D55794D14E0}" type="presOf" srcId="{3211B847-6381-4A18-82E0-532D711191CE}" destId="{BD9304C2-4381-409B-8FC7-736B8D04012C}" srcOrd="0" destOrd="0" presId="urn:microsoft.com/office/officeart/2005/8/layout/hProcess11"/>
    <dgm:cxn modelId="{40458057-EE0C-4E9C-81E6-C4C5497161BF}" srcId="{2A282B44-E894-4D1E-8FF3-D36CF5A9B0EB}" destId="{09BD527E-3C87-4143-AE02-A2AC9F0DCFB9}" srcOrd="2" destOrd="0" parTransId="{28C62F96-018D-4143-9EAE-EE9505264EEF}" sibTransId="{DC051FCD-E0E3-4B25-93E7-6C3D857FDFCF}"/>
    <dgm:cxn modelId="{E229719E-2655-4079-AAA2-C86B094688B5}" srcId="{2A282B44-E894-4D1E-8FF3-D36CF5A9B0EB}" destId="{175A0A42-71C8-4A4D-BA48-B1F77D57B027}" srcOrd="3" destOrd="0" parTransId="{B5BCCC42-0545-4685-8389-E393BF4525F4}" sibTransId="{24C01D75-3F73-428F-B3E6-2AB3931D0337}"/>
    <dgm:cxn modelId="{55DC1486-C641-4BAC-B449-49D9F3CEC3F5}" type="presOf" srcId="{54E0C621-4D8F-4F8E-89A4-D76CC9ADF0D3}" destId="{6AD9C3B0-0ECE-401A-9E8F-34ACBBA0070E}" srcOrd="0" destOrd="0" presId="urn:microsoft.com/office/officeart/2005/8/layout/hProcess11"/>
    <dgm:cxn modelId="{00B8B1DB-35AC-4133-B41D-4342C8513FD5}" type="presParOf" srcId="{142EEE63-D253-4E86-A6AD-512034FFA0EA}" destId="{7BA25D57-6946-4051-8166-CD2E7A5D087E}" srcOrd="0" destOrd="0" presId="urn:microsoft.com/office/officeart/2005/8/layout/hProcess11"/>
    <dgm:cxn modelId="{62BE2D65-3B83-419C-9AC3-3D0AF8F80485}" type="presParOf" srcId="{142EEE63-D253-4E86-A6AD-512034FFA0EA}" destId="{C2C4D438-D400-4D4B-8EFD-2CAB69E89845}" srcOrd="1" destOrd="0" presId="urn:microsoft.com/office/officeart/2005/8/layout/hProcess11"/>
    <dgm:cxn modelId="{068849A9-D760-4354-9830-3DA37AB63FC0}" type="presParOf" srcId="{C2C4D438-D400-4D4B-8EFD-2CAB69E89845}" destId="{3FEA1C8E-546B-48DC-84DE-CDC3AC67593A}" srcOrd="0" destOrd="0" presId="urn:microsoft.com/office/officeart/2005/8/layout/hProcess11"/>
    <dgm:cxn modelId="{44242DDB-A608-4CB6-9F68-0F23D4FA20D3}" type="presParOf" srcId="{3FEA1C8E-546B-48DC-84DE-CDC3AC67593A}" destId="{D5641D2C-FAE8-452E-B514-24404894DF23}" srcOrd="0" destOrd="0" presId="urn:microsoft.com/office/officeart/2005/8/layout/hProcess11"/>
    <dgm:cxn modelId="{EF188AD7-7D8B-4258-A7A1-1C408B3B95C0}" type="presParOf" srcId="{3FEA1C8E-546B-48DC-84DE-CDC3AC67593A}" destId="{78EFAFA4-94EB-4819-8002-3CB46A4BB70C}" srcOrd="1" destOrd="0" presId="urn:microsoft.com/office/officeart/2005/8/layout/hProcess11"/>
    <dgm:cxn modelId="{7F3D4E55-EB00-46FE-AA77-BBBA275C7F78}" type="presParOf" srcId="{3FEA1C8E-546B-48DC-84DE-CDC3AC67593A}" destId="{21B8CAF5-B3EA-4A3C-A1A4-FE92B83B473A}" srcOrd="2" destOrd="0" presId="urn:microsoft.com/office/officeart/2005/8/layout/hProcess11"/>
    <dgm:cxn modelId="{20A09306-A51D-42F1-BF44-D1DC0D41C276}" type="presParOf" srcId="{C2C4D438-D400-4D4B-8EFD-2CAB69E89845}" destId="{47AB5EB6-D1CA-47B4-84F3-C3D73AE215C1}" srcOrd="1" destOrd="0" presId="urn:microsoft.com/office/officeart/2005/8/layout/hProcess11"/>
    <dgm:cxn modelId="{F74F9EE3-66C6-436C-8F04-0624A7CF56AC}" type="presParOf" srcId="{C2C4D438-D400-4D4B-8EFD-2CAB69E89845}" destId="{E08EF30C-4680-42F1-832F-9326A9CDCA8A}" srcOrd="2" destOrd="0" presId="urn:microsoft.com/office/officeart/2005/8/layout/hProcess11"/>
    <dgm:cxn modelId="{1360D840-46BB-4496-8BE4-8772CADC2969}" type="presParOf" srcId="{E08EF30C-4680-42F1-832F-9326A9CDCA8A}" destId="{6AD9C3B0-0ECE-401A-9E8F-34ACBBA0070E}" srcOrd="0" destOrd="0" presId="urn:microsoft.com/office/officeart/2005/8/layout/hProcess11"/>
    <dgm:cxn modelId="{8D753A78-EEB1-4A3B-BFA4-544223FEC043}" type="presParOf" srcId="{E08EF30C-4680-42F1-832F-9326A9CDCA8A}" destId="{6552BC0B-2F9E-4ACD-8A64-EAA81095DCF2}" srcOrd="1" destOrd="0" presId="urn:microsoft.com/office/officeart/2005/8/layout/hProcess11"/>
    <dgm:cxn modelId="{2B778509-DCC6-4EE0-8218-E5401F4E533D}" type="presParOf" srcId="{E08EF30C-4680-42F1-832F-9326A9CDCA8A}" destId="{7FE0F2BC-BF0E-4E02-9063-CC31FF2AEE1D}" srcOrd="2" destOrd="0" presId="urn:microsoft.com/office/officeart/2005/8/layout/hProcess11"/>
    <dgm:cxn modelId="{3AAACE4D-1082-446A-A5F8-1954E561DE20}" type="presParOf" srcId="{C2C4D438-D400-4D4B-8EFD-2CAB69E89845}" destId="{4BDFD9A4-5236-4218-B716-60E31D0C3B05}" srcOrd="3" destOrd="0" presId="urn:microsoft.com/office/officeart/2005/8/layout/hProcess11"/>
    <dgm:cxn modelId="{5FA92799-8708-46A5-A8A6-878EFC322555}" type="presParOf" srcId="{C2C4D438-D400-4D4B-8EFD-2CAB69E89845}" destId="{691B2DC3-8D1F-4792-83BC-02EA79E1AB7A}" srcOrd="4" destOrd="0" presId="urn:microsoft.com/office/officeart/2005/8/layout/hProcess11"/>
    <dgm:cxn modelId="{16706F4A-CF90-43D1-BDF1-82E72ECA960E}" type="presParOf" srcId="{691B2DC3-8D1F-4792-83BC-02EA79E1AB7A}" destId="{A37E60E6-749D-4551-AD1E-470A4331A8C7}" srcOrd="0" destOrd="0" presId="urn:microsoft.com/office/officeart/2005/8/layout/hProcess11"/>
    <dgm:cxn modelId="{A7736E89-6AA5-4940-961E-AB746954E25A}" type="presParOf" srcId="{691B2DC3-8D1F-4792-83BC-02EA79E1AB7A}" destId="{A71DF2FD-FAE1-46AB-B0F7-A0217FF78AD1}" srcOrd="1" destOrd="0" presId="urn:microsoft.com/office/officeart/2005/8/layout/hProcess11"/>
    <dgm:cxn modelId="{C3E60D45-5093-4CCB-ABF1-76C885D4ED74}" type="presParOf" srcId="{691B2DC3-8D1F-4792-83BC-02EA79E1AB7A}" destId="{EDDC1B60-77AB-4FEC-B741-D146066F83CC}" srcOrd="2" destOrd="0" presId="urn:microsoft.com/office/officeart/2005/8/layout/hProcess11"/>
    <dgm:cxn modelId="{35241203-6271-4C25-9F65-E0DFFB6EB4BF}" type="presParOf" srcId="{C2C4D438-D400-4D4B-8EFD-2CAB69E89845}" destId="{8C4EFC9B-527C-4CC2-9757-6FEF82C76C53}" srcOrd="5" destOrd="0" presId="urn:microsoft.com/office/officeart/2005/8/layout/hProcess11"/>
    <dgm:cxn modelId="{2B77C1D3-BE8E-4A34-B51E-BA8328AEC1C5}" type="presParOf" srcId="{C2C4D438-D400-4D4B-8EFD-2CAB69E89845}" destId="{BA586076-FB9B-4805-8069-3A55331BD3CD}" srcOrd="6" destOrd="0" presId="urn:microsoft.com/office/officeart/2005/8/layout/hProcess11"/>
    <dgm:cxn modelId="{5B6F375D-54D0-4743-BDA5-299B3A7AD799}" type="presParOf" srcId="{BA586076-FB9B-4805-8069-3A55331BD3CD}" destId="{BD19ED9E-F255-4FAD-9D90-7D07B2963119}" srcOrd="0" destOrd="0" presId="urn:microsoft.com/office/officeart/2005/8/layout/hProcess11"/>
    <dgm:cxn modelId="{C395782E-0353-4819-B10D-406FDA3340F3}" type="presParOf" srcId="{BA586076-FB9B-4805-8069-3A55331BD3CD}" destId="{EBA1A308-F75A-4F6F-B19A-CC4C168CCA8F}" srcOrd="1" destOrd="0" presId="urn:microsoft.com/office/officeart/2005/8/layout/hProcess11"/>
    <dgm:cxn modelId="{8A78320F-A56E-48F7-8A43-83A295BF7B84}" type="presParOf" srcId="{BA586076-FB9B-4805-8069-3A55331BD3CD}" destId="{AA97690B-BFE6-4ED9-8FDF-48416F797E61}" srcOrd="2" destOrd="0" presId="urn:microsoft.com/office/officeart/2005/8/layout/hProcess11"/>
    <dgm:cxn modelId="{3A8F8434-C366-49B5-AA9F-4BD65DE69D0C}" type="presParOf" srcId="{C2C4D438-D400-4D4B-8EFD-2CAB69E89845}" destId="{18EBEBDB-80F2-4451-B109-C6EA6721C435}" srcOrd="7" destOrd="0" presId="urn:microsoft.com/office/officeart/2005/8/layout/hProcess11"/>
    <dgm:cxn modelId="{B1CE1702-5926-49EA-AC13-232A6782887A}" type="presParOf" srcId="{C2C4D438-D400-4D4B-8EFD-2CAB69E89845}" destId="{815B71A2-FA80-4B1C-9185-DAF25B206669}" srcOrd="8" destOrd="0" presId="urn:microsoft.com/office/officeart/2005/8/layout/hProcess11"/>
    <dgm:cxn modelId="{CCE170A4-AC57-4257-AC00-C80774F73E1C}" type="presParOf" srcId="{815B71A2-FA80-4B1C-9185-DAF25B206669}" destId="{BD9304C2-4381-409B-8FC7-736B8D04012C}" srcOrd="0" destOrd="0" presId="urn:microsoft.com/office/officeart/2005/8/layout/hProcess11"/>
    <dgm:cxn modelId="{7B947513-AFCC-4601-AEFC-1C54D6E1CEBA}" type="presParOf" srcId="{815B71A2-FA80-4B1C-9185-DAF25B206669}" destId="{45585EDE-E1AF-4176-800D-DB2F44C41581}" srcOrd="1" destOrd="0" presId="urn:microsoft.com/office/officeart/2005/8/layout/hProcess11"/>
    <dgm:cxn modelId="{4C4B99FB-4F76-448E-BD7F-6555F3CFB001}" type="presParOf" srcId="{815B71A2-FA80-4B1C-9185-DAF25B206669}" destId="{8BA29BF3-EBCF-4F69-823C-E2AA987FFDE6}" srcOrd="2" destOrd="0" presId="urn:microsoft.com/office/officeart/2005/8/layout/hProcess1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81013"/>
          </a:xfrm>
          <a:prstGeom prst="rect">
            <a:avLst/>
          </a:prstGeom>
        </p:spPr>
        <p:txBody>
          <a:bodyPr vert="horz" lIns="95343" tIns="47672" rIns="95343" bIns="47672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375" y="0"/>
            <a:ext cx="3170238" cy="481013"/>
          </a:xfrm>
          <a:prstGeom prst="rect">
            <a:avLst/>
          </a:prstGeom>
        </p:spPr>
        <p:txBody>
          <a:bodyPr vert="horz" lIns="95343" tIns="47672" rIns="95343" bIns="47672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F8A4CA8-5E56-4F36-87C5-6759B790B687}" type="datetimeFigureOut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8600"/>
            <a:ext cx="3170238" cy="481013"/>
          </a:xfrm>
          <a:prstGeom prst="rect">
            <a:avLst/>
          </a:prstGeom>
        </p:spPr>
        <p:txBody>
          <a:bodyPr vert="horz" lIns="95343" tIns="47672" rIns="95343" bIns="47672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375" y="9118600"/>
            <a:ext cx="3170238" cy="481013"/>
          </a:xfrm>
          <a:prstGeom prst="rect">
            <a:avLst/>
          </a:prstGeom>
        </p:spPr>
        <p:txBody>
          <a:bodyPr vert="horz" wrap="square" lIns="95343" tIns="47672" rIns="95343" bIns="47672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289004B9-585F-47C4-A1C0-1AE63891D97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81013"/>
          </a:xfrm>
          <a:prstGeom prst="rect">
            <a:avLst/>
          </a:prstGeom>
        </p:spPr>
        <p:txBody>
          <a:bodyPr vert="horz" lIns="95343" tIns="47672" rIns="95343" bIns="47672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81013"/>
          </a:xfrm>
          <a:prstGeom prst="rect">
            <a:avLst/>
          </a:prstGeom>
        </p:spPr>
        <p:txBody>
          <a:bodyPr vert="horz" lIns="95343" tIns="47672" rIns="95343" bIns="47672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DD5B533-CDE8-45CB-A95E-77EDA48F928A}" type="datetimeFigureOut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8888" y="719138"/>
            <a:ext cx="4797425" cy="3598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43" tIns="47672" rIns="95343" bIns="47672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560888"/>
            <a:ext cx="5851525" cy="4319587"/>
          </a:xfrm>
          <a:prstGeom prst="rect">
            <a:avLst/>
          </a:prstGeom>
        </p:spPr>
        <p:txBody>
          <a:bodyPr vert="horz" lIns="95343" tIns="47672" rIns="95343" bIns="47672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8600"/>
            <a:ext cx="3170238" cy="481013"/>
          </a:xfrm>
          <a:prstGeom prst="rect">
            <a:avLst/>
          </a:prstGeom>
        </p:spPr>
        <p:txBody>
          <a:bodyPr vert="horz" lIns="95343" tIns="47672" rIns="95343" bIns="47672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18600"/>
            <a:ext cx="3170238" cy="481013"/>
          </a:xfrm>
          <a:prstGeom prst="rect">
            <a:avLst/>
          </a:prstGeom>
        </p:spPr>
        <p:txBody>
          <a:bodyPr vert="horz" wrap="square" lIns="95343" tIns="47672" rIns="95343" bIns="47672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7C158F74-53E6-4163-871E-26B46539CB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825D281-7AE2-437B-8B4A-A5BF405C6627}" type="slidenum">
              <a:rPr lang="en-US" altLang="en-US"/>
              <a:pPr/>
              <a:t>20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CF8B0B9-9E9B-4E4C-BFDD-7A58E39CB2C6}" type="slidenum">
              <a:rPr lang="en-US" altLang="en-US">
                <a:solidFill>
                  <a:srgbClr val="000000"/>
                </a:solidFill>
              </a:rPr>
              <a:pPr/>
              <a:t>21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31821DD-9833-445C-9032-140965B04F1C}" type="slidenum">
              <a:rPr lang="en-US" altLang="en-US">
                <a:solidFill>
                  <a:srgbClr val="000000"/>
                </a:solidFill>
              </a:rPr>
              <a:pPr/>
              <a:t>22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6DDFA83-A702-4707-B507-5F9AB5AF8BB0}" type="slidenum">
              <a:rPr lang="en-US" altLang="en-US"/>
              <a:pPr/>
              <a:t>23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4790652-726D-4E45-9E36-1807FD69D8AC}" type="slidenum">
              <a:rPr lang="en-US" altLang="en-US">
                <a:solidFill>
                  <a:srgbClr val="000000"/>
                </a:solidFill>
              </a:rPr>
              <a:pPr/>
              <a:t>24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 cstate="print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/>
          </a:extLst>
        </p:spPr>
      </p:pic>
      <p:grpSp>
        <p:nvGrpSpPr>
          <p:cNvPr id="5" name="Group 4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1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2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4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5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8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0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3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6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8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0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1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2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4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6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7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39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0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1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2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3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4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5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6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7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8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49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0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1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2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3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6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7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8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  <p:sp>
          <p:nvSpPr>
            <p:cNvPr id="59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/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0238" y="1122363"/>
            <a:ext cx="6593681" cy="2387600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0238" y="3602038"/>
            <a:ext cx="6593681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60" name="Date Placeholder 3"/>
          <p:cNvSpPr>
            <a:spLocks noGrp="1"/>
          </p:cNvSpPr>
          <p:nvPr>
            <p:ph type="dt" sz="half" idx="10"/>
          </p:nvPr>
        </p:nvSpPr>
        <p:spPr>
          <a:xfrm>
            <a:off x="5800725" y="5410200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ABC6C9-9B72-4BF0-847D-31A365AEE3D3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6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0238" y="5410200"/>
            <a:ext cx="38433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5275" y="5410200"/>
            <a:ext cx="579438" cy="365125"/>
          </a:xfrm>
        </p:spPr>
        <p:txBody>
          <a:bodyPr/>
          <a:lstStyle>
            <a:lvl1pPr>
              <a:defRPr/>
            </a:lvl1pPr>
          </a:lstStyle>
          <a:p>
            <a:fld id="{26F4A966-82DE-49C5-B37B-16500AF908B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8" name="Content Placeholder 2"/>
          <p:cNvSpPr>
            <a:spLocks noGrp="1"/>
          </p:cNvSpPr>
          <p:nvPr>
            <p:ph idx="1"/>
          </p:nvPr>
        </p:nvSpPr>
        <p:spPr>
          <a:xfrm>
            <a:off x="856060" y="2249487"/>
            <a:ext cx="742949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9D070-8244-4E9C-9EDC-F17313537979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E2D4B7-E659-4D94-8887-E683E2D45A0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1419227"/>
            <a:ext cx="7429500" cy="2852737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4424362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F12C7-9EAB-449D-ABD2-A4AA4F50E840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625F4-2DD6-4C95-803F-54A1B215BE0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8" y="2249486"/>
            <a:ext cx="3658792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6"/>
            <a:ext cx="3656408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31C96-12B2-40AD-B14E-012D07100B2D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9D5E5F-E724-47E9-8105-2AA5EF91A01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619127"/>
            <a:ext cx="74295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8902" y="2249486"/>
            <a:ext cx="3435949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58" y="3073398"/>
            <a:ext cx="3658793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1992" y="2249485"/>
            <a:ext cx="3433565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073398"/>
            <a:ext cx="3656408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6B58A-2788-4AEE-A55D-06ED0BEB822C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C4D9E2-C7AA-444A-B06B-5A09BEA8921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61042-6A12-4C7B-9B99-6702A6B08503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3BB038-857D-46C4-A919-1EE0C1D0F17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ED88D-2FFA-411A-95A1-20E3B11B3817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8BAB9-2809-4B01-8DF8-F1DC3088B1C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29" y="609601"/>
            <a:ext cx="2892028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0" y="592666"/>
            <a:ext cx="4418407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29" y="2249486"/>
            <a:ext cx="2892028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602AD-E955-4A86-BF26-C4222F2C5716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DDA33B-9371-422A-B1A9-A4D0E0EC897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1" y="609600"/>
            <a:ext cx="3753962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32866" y="609600"/>
            <a:ext cx="3452693" cy="5181602"/>
          </a:xfrm>
          <a:prstGeom prst="round2DiagRect">
            <a:avLst>
              <a:gd name="adj1" fmla="val 6074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>
              <a:defRPr lang="en-US"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6"/>
            <a:ext cx="3753964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57B88-DE68-4BAE-BD8C-FC090FC902A4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E0B27A-4D33-4C65-ABFF-22F19E1B6F9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4304665"/>
            <a:ext cx="7434266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8" y="606426"/>
            <a:ext cx="7434266" cy="3299778"/>
          </a:xfrm>
          <a:prstGeom prst="round2DiagRect">
            <a:avLst>
              <a:gd name="adj1" fmla="val 5101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>
              <a:buNone/>
              <a:defRPr lang="en-US"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95383-1D67-4839-A4BE-B636F6F283FB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755B94-913C-44CF-958A-82A5A1DF685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6" cy="342900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419600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DFCA5-A3BF-4C11-B82E-9A5EE88F7415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A80BC4-D619-4F89-95E6-2E436478D82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6913" y="719138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8000" dirty="0">
                <a:effectLst/>
              </a:rPr>
              <a:t>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16850" y="2765425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8000" dirty="0"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309919"/>
            <a:ext cx="74295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A47C7-C061-4F41-ADA6-064C7A929651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B174AD04-831C-46DA-8696-C16C24A24D3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134042"/>
            <a:ext cx="7429501" cy="2511835"/>
          </a:xfrm>
        </p:spPr>
        <p:txBody>
          <a:bodyPr anchor="b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3" y="4657655"/>
            <a:ext cx="7428379" cy="11406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0EBDF-65D1-47AD-9EC1-FDC05E2DA71E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F3C6B-A6AD-4D73-A266-8FA523117EA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74294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4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56059" y="3360263"/>
            <a:ext cx="2396432" cy="243093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5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6075" y="3363435"/>
            <a:ext cx="2388958" cy="243093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2" y="2674463"/>
            <a:ext cx="2396226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2" y="3360263"/>
            <a:ext cx="2396226" cy="243093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E7E2A-14E7-45DE-877B-C2EC979DA0D1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CCAFFBDB-7045-477F-81BA-98AADB526F9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0" y="4404596"/>
            <a:ext cx="239643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0" y="2666998"/>
            <a:ext cx="239643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>
              <a:buNone/>
              <a:defRPr lang="en-US" sz="1800" dirty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0" y="4980859"/>
            <a:ext cx="2396430" cy="81784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0" y="4404596"/>
            <a:ext cx="24003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0" y="2666998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>
              <a:buNone/>
              <a:defRPr lang="en-US" sz="1800" dirty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57"/>
            <a:ext cx="2400300" cy="81034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6" y="4404595"/>
            <a:ext cx="2393056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32" y="2666998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>
              <a:buNone/>
              <a:defRPr lang="en-US" sz="1800" dirty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2" y="4980855"/>
            <a:ext cx="2396226" cy="810345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223AC-4ADC-4E83-84D0-ABC46BA59E98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 cap="all" baseline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88113DFF-7C54-47D2-97B2-68F7424CE31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BC80D-1263-4F55-8CC8-59D01408AB82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B6A35-8ABE-4A50-83EE-4CA9E8528AF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1" y="609600"/>
            <a:ext cx="1503758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0"/>
            <a:ext cx="5811443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04123-D3A2-4254-8542-947A0C635268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E48A0C-AEE8-4515-A9BA-5B5E41F6E6C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54592" y="13648"/>
            <a:ext cx="8093122" cy="578769"/>
          </a:xfrm>
          <a:prstGeom prst="rect">
            <a:avLst/>
          </a:prstGeom>
          <a:gradFill flip="none" rotWithShape="1">
            <a:gsLst>
              <a:gs pos="100000">
                <a:srgbClr val="FFC000"/>
              </a:gs>
              <a:gs pos="44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7847037" cy="601525"/>
          </a:xfrm>
        </p:spPr>
        <p:txBody>
          <a:bodyPr/>
          <a:lstStyle>
            <a:lvl1pPr marL="723900" indent="0" algn="r">
              <a:defRPr>
                <a:latin typeface="Cambria" panose="020405030504060302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59253" y="6452534"/>
            <a:ext cx="469140" cy="365125"/>
          </a:xfrm>
          <a:prstGeom prst="rect">
            <a:avLst/>
          </a:prstGeom>
        </p:spPr>
        <p:txBody>
          <a:bodyPr/>
          <a:lstStyle>
            <a:lvl1pPr>
              <a:defRPr sz="1400" b="1">
                <a:latin typeface="Cambria" panose="02040503050406030204" pitchFamily="18" charset="0"/>
              </a:defRPr>
            </a:lvl1pPr>
          </a:lstStyle>
          <a:p>
            <a:fld id="{1BF51DC2-30DE-4F6D-8532-DAC4F9C2D2D9}" type="slidenum">
              <a:rPr lang="id-ID" smtClean="0"/>
              <a:pPr/>
              <a:t>‹#›</a:t>
            </a:fld>
            <a:endParaRPr lang="id-ID" dirty="0"/>
          </a:p>
        </p:txBody>
      </p:sp>
      <p:sp>
        <p:nvSpPr>
          <p:cNvPr id="4" name="Rectangle 3"/>
          <p:cNvSpPr/>
          <p:nvPr userDrawn="1"/>
        </p:nvSpPr>
        <p:spPr>
          <a:xfrm>
            <a:off x="8093122" y="1"/>
            <a:ext cx="1050878" cy="578769"/>
          </a:xfrm>
          <a:prstGeom prst="rect">
            <a:avLst/>
          </a:prstGeom>
          <a:solidFill>
            <a:srgbClr val="1224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biLevel thresh="5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5852" y="-27296"/>
            <a:ext cx="602064" cy="5614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563982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54592" y="13648"/>
            <a:ext cx="8093122" cy="578769"/>
          </a:xfrm>
          <a:prstGeom prst="rect">
            <a:avLst/>
          </a:prstGeom>
          <a:gradFill flip="none" rotWithShape="1">
            <a:gsLst>
              <a:gs pos="100000">
                <a:srgbClr val="FFC000"/>
              </a:gs>
              <a:gs pos="44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7847037" cy="601525"/>
          </a:xfrm>
        </p:spPr>
        <p:txBody>
          <a:bodyPr/>
          <a:lstStyle>
            <a:lvl1pPr marL="723900" indent="0" algn="r">
              <a:defRPr>
                <a:latin typeface="Cambria" panose="020405030504060302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59253" y="6452534"/>
            <a:ext cx="469140" cy="365125"/>
          </a:xfrm>
          <a:prstGeom prst="rect">
            <a:avLst/>
          </a:prstGeom>
        </p:spPr>
        <p:txBody>
          <a:bodyPr/>
          <a:lstStyle>
            <a:lvl1pPr>
              <a:defRPr sz="1400" b="1">
                <a:latin typeface="Cambria" panose="02040503050406030204" pitchFamily="18" charset="0"/>
              </a:defRPr>
            </a:lvl1pPr>
          </a:lstStyle>
          <a:p>
            <a:fld id="{1BF51DC2-30DE-4F6D-8532-DAC4F9C2D2D9}" type="slidenum">
              <a:rPr lang="id-ID" smtClean="0"/>
              <a:pPr/>
              <a:t>‹#›</a:t>
            </a:fld>
            <a:endParaRPr lang="id-ID" dirty="0"/>
          </a:p>
        </p:txBody>
      </p:sp>
      <p:sp>
        <p:nvSpPr>
          <p:cNvPr id="4" name="Rectangle 3"/>
          <p:cNvSpPr/>
          <p:nvPr userDrawn="1"/>
        </p:nvSpPr>
        <p:spPr>
          <a:xfrm>
            <a:off x="8093122" y="1"/>
            <a:ext cx="1050878" cy="578769"/>
          </a:xfrm>
          <a:prstGeom prst="rect">
            <a:avLst/>
          </a:prstGeom>
          <a:solidFill>
            <a:srgbClr val="1224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biLevel thresh="5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5852" y="-27296"/>
            <a:ext cx="602064" cy="5614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0521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 userDrawn="1"/>
        </p:nvGrpSpPr>
        <p:grpSpPr bwMode="auto">
          <a:xfrm>
            <a:off x="0" y="1"/>
            <a:ext cx="9144000" cy="1093788"/>
            <a:chOff x="0" y="0"/>
            <a:chExt cx="12192000" cy="1094282"/>
          </a:xfrm>
        </p:grpSpPr>
        <p:sp>
          <p:nvSpPr>
            <p:cNvPr id="4" name="Flowchart: Process 3"/>
            <p:cNvSpPr/>
            <p:nvPr userDrawn="1"/>
          </p:nvSpPr>
          <p:spPr>
            <a:xfrm>
              <a:off x="0" y="0"/>
              <a:ext cx="12192000" cy="1094282"/>
            </a:xfrm>
            <a:prstGeom prst="flowChartProcess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dirty="0"/>
            </a:p>
          </p:txBody>
        </p:sp>
        <p:sp>
          <p:nvSpPr>
            <p:cNvPr id="5" name="Right Triangle 4"/>
            <p:cNvSpPr/>
            <p:nvPr userDrawn="1"/>
          </p:nvSpPr>
          <p:spPr>
            <a:xfrm flipH="1">
              <a:off x="4038600" y="0"/>
              <a:ext cx="8153400" cy="1094282"/>
            </a:xfrm>
            <a:prstGeom prst="rtTriangle">
              <a:avLst/>
            </a:prstGeom>
            <a:solidFill>
              <a:schemeClr val="bg1">
                <a:alpha val="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dirty="0"/>
            </a:p>
          </p:txBody>
        </p:sp>
      </p:grpSp>
      <p:cxnSp>
        <p:nvCxnSpPr>
          <p:cNvPr id="6" name="Straight Connector 5"/>
          <p:cNvCxnSpPr/>
          <p:nvPr userDrawn="1"/>
        </p:nvCxnSpPr>
        <p:spPr>
          <a:xfrm>
            <a:off x="0" y="1123950"/>
            <a:ext cx="9144000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301" y="224473"/>
            <a:ext cx="3497580" cy="651827"/>
          </a:xfrm>
        </p:spPr>
        <p:txBody>
          <a:bodyPr>
            <a:normAutofit/>
          </a:bodyPr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id-ID" dirty="0"/>
          </a:p>
        </p:txBody>
      </p:sp>
      <p:sp>
        <p:nvSpPr>
          <p:cNvPr id="8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4ED95-FC8B-4566-9A1B-A4BE6EA4D914}" type="datetime1">
              <a:rPr lang="id-ID"/>
              <a:pPr>
                <a:defRPr/>
              </a:pPr>
              <a:t>04/04/2019</a:t>
            </a:fld>
            <a:endParaRPr lang="id-ID"/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91C7D-F5BD-49F4-8B1B-779AA1A676C8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3" cstate="print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/>
          </a:extLst>
        </p:spPr>
      </p:pic>
      <p:grpSp>
        <p:nvGrpSpPr>
          <p:cNvPr id="1027" name="Group 7"/>
          <p:cNvGrpSpPr>
            <a:grpSpLocks/>
          </p:cNvGrpSpPr>
          <p:nvPr/>
        </p:nvGrpSpPr>
        <p:grpSpPr bwMode="auto">
          <a:xfrm>
            <a:off x="-14288" y="0"/>
            <a:ext cx="9042401" cy="6858000"/>
            <a:chOff x="-14288" y="0"/>
            <a:chExt cx="9041774" cy="6858001"/>
          </a:xfrm>
        </p:grpSpPr>
        <p:grpSp>
          <p:nvGrpSpPr>
            <p:cNvPr id="8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</p:grpSp>
        <p:grpSp>
          <p:nvGrpSpPr>
            <p:cNvPr id="9" name="Group 9"/>
            <p:cNvGrpSpPr/>
            <p:nvPr/>
          </p:nvGrpSpPr>
          <p:grpSpPr>
            <a:xfrm>
              <a:off x="8352798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/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/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5663" y="619125"/>
            <a:ext cx="7429500" cy="1477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55663" y="2249488"/>
            <a:ext cx="7429500" cy="354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2763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E224250-E133-44B6-8373-3DB2CF6FFF91}" type="datetime1">
              <a:rPr lang="en-US"/>
              <a:pPr>
                <a:defRPr/>
              </a:pPr>
              <a:t>4/4/2019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5663" y="5883275"/>
            <a:ext cx="46799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07313" y="5883275"/>
            <a:ext cx="5778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FFFFFF"/>
                </a:solidFill>
              </a:defRPr>
            </a:lvl1pPr>
          </a:lstStyle>
          <a:p>
            <a:fld id="{D86801DD-3EBF-4B42-9533-600FB1315FA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6228" r:id="rId1"/>
    <p:sldLayoutId id="2147486214" r:id="rId2"/>
    <p:sldLayoutId id="2147486215" r:id="rId3"/>
    <p:sldLayoutId id="2147486216" r:id="rId4"/>
    <p:sldLayoutId id="2147486217" r:id="rId5"/>
    <p:sldLayoutId id="2147486218" r:id="rId6"/>
    <p:sldLayoutId id="2147486219" r:id="rId7"/>
    <p:sldLayoutId id="2147486220" r:id="rId8"/>
    <p:sldLayoutId id="2147486221" r:id="rId9"/>
    <p:sldLayoutId id="2147486222" r:id="rId10"/>
    <p:sldLayoutId id="2147486223" r:id="rId11"/>
    <p:sldLayoutId id="2147486229" r:id="rId12"/>
    <p:sldLayoutId id="2147486224" r:id="rId13"/>
    <p:sldLayoutId id="2147486225" r:id="rId14"/>
    <p:sldLayoutId id="2147486230" r:id="rId15"/>
    <p:sldLayoutId id="2147486226" r:id="rId16"/>
    <p:sldLayoutId id="2147486227" r:id="rId17"/>
    <p:sldLayoutId id="2147486231" r:id="rId18"/>
    <p:sldLayoutId id="2147486232" r:id="rId19"/>
    <p:sldLayoutId id="2147486233" r:id="rId20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SzPct val="12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SzPct val="12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SzPct val="12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SzPct val="125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SzPct val="125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8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mailto:hai.djpb@kemenkeu.go.id" TargetMode="External"/><Relationship Id="rId13" Type="http://schemas.openxmlformats.org/officeDocument/2006/relationships/image" Target="../media/image31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29.png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image" Target="../media/image24.png"/><Relationship Id="rId9" Type="http://schemas.openxmlformats.org/officeDocument/2006/relationships/hyperlink" Target="https://zoom.us/j/8903575009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10"/>
          <p:cNvGrpSpPr>
            <a:grpSpLocks/>
          </p:cNvGrpSpPr>
          <p:nvPr/>
        </p:nvGrpSpPr>
        <p:grpSpPr bwMode="auto">
          <a:xfrm>
            <a:off x="228600" y="217488"/>
            <a:ext cx="8686800" cy="1069975"/>
            <a:chOff x="937895" y="371793"/>
            <a:chExt cx="8785225" cy="1030060"/>
          </a:xfrm>
        </p:grpSpPr>
        <p:sp>
          <p:nvSpPr>
            <p:cNvPr id="4" name="Rectangle 2"/>
            <p:cNvSpPr>
              <a:spLocks noChangeArrowheads="1"/>
            </p:cNvSpPr>
            <p:nvPr/>
          </p:nvSpPr>
          <p:spPr bwMode="auto">
            <a:xfrm>
              <a:off x="937895" y="371793"/>
              <a:ext cx="8785225" cy="103006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Century Gothic" panose="020B0502020202020204"/>
              </a:endParaRPr>
            </a:p>
          </p:txBody>
        </p:sp>
        <p:sp>
          <p:nvSpPr>
            <p:cNvPr id="8204" name="Text Box 6"/>
            <p:cNvSpPr txBox="1">
              <a:spLocks noChangeArrowheads="1"/>
            </p:cNvSpPr>
            <p:nvPr/>
          </p:nvSpPr>
          <p:spPr bwMode="auto">
            <a:xfrm>
              <a:off x="2388870" y="410614"/>
              <a:ext cx="7334250" cy="622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buFont typeface="Wingdings" pitchFamily="2" charset="2"/>
                <a:buNone/>
              </a:pPr>
              <a:r>
                <a:rPr lang="en-US" altLang="en-US" b="1">
                  <a:solidFill>
                    <a:srgbClr val="002060"/>
                  </a:solidFill>
                  <a:latin typeface="Levenim MT" pitchFamily="2" charset="-79"/>
                  <a:cs typeface="Levenim MT" pitchFamily="2" charset="-79"/>
                </a:rPr>
                <a:t>KEMENTERIAN KEUANGAN REPUBLIK INDONESIA</a:t>
              </a:r>
            </a:p>
            <a:p>
              <a:pPr algn="ctr" eaLnBrk="1" hangingPunct="1">
                <a:buFont typeface="Wingdings" pitchFamily="2" charset="2"/>
                <a:buNone/>
              </a:pPr>
              <a:r>
                <a:rPr lang="en-US" altLang="en-US" b="1">
                  <a:solidFill>
                    <a:srgbClr val="002060"/>
                  </a:solidFill>
                  <a:latin typeface="Levenim MT" pitchFamily="2" charset="-79"/>
                  <a:cs typeface="Levenim MT" pitchFamily="2" charset="-79"/>
                </a:rPr>
                <a:t>DIREKTORAT JENDERAL PERBENDAHARAAN</a:t>
              </a:r>
              <a:endParaRPr lang="id-ID" altLang="en-US" b="1">
                <a:solidFill>
                  <a:srgbClr val="002060"/>
                </a:solidFill>
                <a:latin typeface="Levenim MT" pitchFamily="2" charset="-79"/>
                <a:cs typeface="Levenim MT" pitchFamily="2" charset="-79"/>
              </a:endParaRPr>
            </a:p>
          </p:txBody>
        </p:sp>
        <p:pic>
          <p:nvPicPr>
            <p:cNvPr id="8205" name="Picture 5" descr="depkeuRocks.pn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92994" y="467042"/>
              <a:ext cx="895350" cy="85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Title 1"/>
          <p:cNvSpPr txBox="1">
            <a:spLocks/>
          </p:cNvSpPr>
          <p:nvPr/>
        </p:nvSpPr>
        <p:spPr bwMode="auto">
          <a:xfrm>
            <a:off x="1270593" y="1341431"/>
            <a:ext cx="6858000" cy="1481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prstClr val="white"/>
                </a:solidFill>
                <a:effectLst>
                  <a:reflection blurRad="6350" stA="55000" endA="300" endPos="45500" dir="5400000" sy="-100000" algn="bl" rotWithShape="0"/>
                </a:effectLst>
                <a:latin typeface="Cooper Black" pitchFamily="18" charset="0"/>
              </a:rPr>
              <a:t>PEDOMAN TEKNIS PENGELOLAAN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prstClr val="white"/>
                </a:solidFill>
                <a:effectLst>
                  <a:reflection blurRad="6350" stA="55000" endA="300" endPos="45500" dir="5400000" sy="-100000" algn="bl" rotWithShape="0"/>
                </a:effectLst>
                <a:latin typeface="Cooper Black" pitchFamily="18" charset="0"/>
              </a:rPr>
              <a:t>DANA DEKONSENTRASI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prstClr val="white"/>
                </a:solidFill>
                <a:effectLst>
                  <a:reflection blurRad="6350" stA="55000" endA="300" endPos="45500" dir="5400000" sy="-100000" algn="bl" rotWithShape="0"/>
                </a:effectLst>
                <a:latin typeface="Cooper Black" pitchFamily="18" charset="0"/>
              </a:rPr>
              <a:t>TAHUN </a:t>
            </a:r>
            <a:r>
              <a:rPr lang="en-US" sz="2800" b="1" dirty="0" smtClean="0">
                <a:solidFill>
                  <a:prstClr val="white"/>
                </a:solidFill>
                <a:effectLst>
                  <a:reflection blurRad="6350" stA="55000" endA="300" endPos="45500" dir="5400000" sy="-100000" algn="bl" rotWithShape="0"/>
                </a:effectLst>
                <a:latin typeface="Cooper Black" pitchFamily="18" charset="0"/>
              </a:rPr>
              <a:t>2019</a:t>
            </a:r>
            <a:endParaRPr lang="en-US" sz="2800" b="1" dirty="0">
              <a:solidFill>
                <a:prstClr val="white"/>
              </a:solidFill>
              <a:effectLst>
                <a:reflection blurRad="6350" stA="55000" endA="300" endPos="45500" dir="5400000" sy="-100000" algn="bl" rotWithShape="0"/>
              </a:effectLst>
              <a:latin typeface="Cooper Black" pitchFamily="18" charset="0"/>
            </a:endParaRPr>
          </a:p>
        </p:txBody>
      </p:sp>
      <p:pic>
        <p:nvPicPr>
          <p:cNvPr id="8196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26100" y="3011488"/>
            <a:ext cx="1608138" cy="160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5114925" y="4916488"/>
            <a:ext cx="2628900" cy="4572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75" b="1" dirty="0">
                <a:solidFill>
                  <a:srgbClr val="002060"/>
                </a:solidFill>
              </a:rPr>
              <a:t>April </a:t>
            </a:r>
            <a:r>
              <a:rPr lang="en-US" sz="1875" b="1" dirty="0" smtClean="0">
                <a:solidFill>
                  <a:srgbClr val="002060"/>
                </a:solidFill>
              </a:rPr>
              <a:t>2019</a:t>
            </a:r>
            <a:endParaRPr lang="en-US" sz="1875" b="1" dirty="0">
              <a:solidFill>
                <a:srgbClr val="00206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621463"/>
            <a:ext cx="9144000" cy="2365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5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05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05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05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05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05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05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05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05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05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05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05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05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05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05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05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05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050" b="1" dirty="0">
              <a:solidFill>
                <a:srgbClr val="002060"/>
              </a:solidFill>
              <a:cs typeface="Gautami" pitchFamily="2"/>
            </a:endParaRPr>
          </a:p>
        </p:txBody>
      </p:sp>
      <p:grpSp>
        <p:nvGrpSpPr>
          <p:cNvPr id="8199" name="Group 12"/>
          <p:cNvGrpSpPr>
            <a:grpSpLocks/>
          </p:cNvGrpSpPr>
          <p:nvPr/>
        </p:nvGrpSpPr>
        <p:grpSpPr bwMode="auto">
          <a:xfrm>
            <a:off x="1455738" y="3429000"/>
            <a:ext cx="2166937" cy="1922463"/>
            <a:chOff x="9525" y="4343400"/>
            <a:chExt cx="2581275" cy="2362200"/>
          </a:xfrm>
        </p:grpSpPr>
        <p:sp>
          <p:nvSpPr>
            <p:cNvPr id="8200" name="AutoShape 9"/>
            <p:cNvSpPr>
              <a:spLocks/>
            </p:cNvSpPr>
            <p:nvPr/>
          </p:nvSpPr>
          <p:spPr bwMode="auto">
            <a:xfrm>
              <a:off x="1143000" y="5562600"/>
              <a:ext cx="1447800" cy="1143000"/>
            </a:xfrm>
            <a:custGeom>
              <a:avLst/>
              <a:gdLst>
                <a:gd name="T0" fmla="*/ 2147483646 w 21600"/>
                <a:gd name="T1" fmla="*/ 0 h 21600"/>
                <a:gd name="T2" fmla="*/ 0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0 h 21600"/>
                <a:gd name="T12" fmla="*/ 2147483646 w 21600"/>
                <a:gd name="T13" fmla="*/ 0 h 21600"/>
                <a:gd name="T14" fmla="*/ 2147483646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600"/>
                <a:gd name="T25" fmla="*/ 0 h 21600"/>
                <a:gd name="T26" fmla="*/ 21600 w 21600"/>
                <a:gd name="T27" fmla="*/ 2160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5400" y="0"/>
                  </a:moveTo>
                  <a:lnTo>
                    <a:pt x="0" y="10800"/>
                  </a:lnTo>
                  <a:lnTo>
                    <a:pt x="5400" y="216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lnTo>
                    <a:pt x="5400" y="0"/>
                  </a:lnTo>
                  <a:close/>
                  <a:moveTo>
                    <a:pt x="5400" y="0"/>
                  </a:moveTo>
                </a:path>
              </a:pathLst>
            </a:custGeom>
            <a:blipFill dpi="0" rotWithShape="0">
              <a:blip r:embed="rId4"/>
              <a:srcRect/>
              <a:stretch>
                <a:fillRect/>
              </a:stretch>
            </a:blipFill>
            <a:ln w="57150">
              <a:solidFill>
                <a:srgbClr val="FFFFFF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8201" name="AutoShape 10"/>
            <p:cNvSpPr>
              <a:spLocks/>
            </p:cNvSpPr>
            <p:nvPr/>
          </p:nvSpPr>
          <p:spPr bwMode="auto">
            <a:xfrm>
              <a:off x="1066800" y="4343400"/>
              <a:ext cx="1524000" cy="1219200"/>
            </a:xfrm>
            <a:custGeom>
              <a:avLst/>
              <a:gdLst>
                <a:gd name="T0" fmla="*/ 2147483646 w 21600"/>
                <a:gd name="T1" fmla="*/ 0 h 21600"/>
                <a:gd name="T2" fmla="*/ 0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0 h 21600"/>
                <a:gd name="T12" fmla="*/ 2147483646 w 21600"/>
                <a:gd name="T13" fmla="*/ 0 h 21600"/>
                <a:gd name="T14" fmla="*/ 2147483646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600"/>
                <a:gd name="T25" fmla="*/ 0 h 21600"/>
                <a:gd name="T26" fmla="*/ 21600 w 21600"/>
                <a:gd name="T27" fmla="*/ 2160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5400" y="0"/>
                  </a:moveTo>
                  <a:lnTo>
                    <a:pt x="0" y="10800"/>
                  </a:lnTo>
                  <a:lnTo>
                    <a:pt x="5400" y="216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lnTo>
                    <a:pt x="5400" y="0"/>
                  </a:lnTo>
                  <a:close/>
                  <a:moveTo>
                    <a:pt x="5400" y="0"/>
                  </a:moveTo>
                </a:path>
              </a:pathLst>
            </a:custGeom>
            <a:blipFill dpi="0" rotWithShape="0">
              <a:blip r:embed="rId5"/>
              <a:srcRect/>
              <a:stretch>
                <a:fillRect/>
              </a:stretch>
            </a:blipFill>
            <a:ln w="57150">
              <a:solidFill>
                <a:srgbClr val="FFFFFF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/>
            </a:p>
          </p:txBody>
        </p:sp>
        <p:pic>
          <p:nvPicPr>
            <p:cNvPr id="8202" name="Picture 15" descr="lpse1-1.gif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9525" y="5029200"/>
              <a:ext cx="1447800" cy="1143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828800" y="304800"/>
            <a:ext cx="5486400" cy="914400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id-ID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DASAR HUKUM</a:t>
            </a:r>
            <a:r>
              <a:rPr lang="en-US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(1)</a:t>
            </a:r>
            <a:endParaRPr lang="en-US" b="1" dirty="0">
              <a:solidFill>
                <a:srgbClr val="FFFF00"/>
              </a:solidFill>
              <a:latin typeface="Century Schoolbook" panose="02040604050505020304" pitchFamily="18" charset="0"/>
              <a:ea typeface="BatangChe" panose="02030609000101010101" pitchFamily="49" charset="-127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523364"/>
            <a:ext cx="8229600" cy="4714876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15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lin ang="0" scaled="1"/>
            <a:tileRect/>
          </a:gradFill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Autofit/>
          </a:bodyPr>
          <a:lstStyle/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/>
              <a:defRPr/>
            </a:pPr>
            <a:r>
              <a:rPr lang="en-US" sz="18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Peraturan</a:t>
            </a:r>
            <a:r>
              <a:rPr 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Nomor</a:t>
            </a:r>
            <a:r>
              <a:rPr 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7/2008 </a:t>
            </a:r>
            <a:r>
              <a:rPr lang="en-US" sz="18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Dekonsentrasi</a:t>
            </a:r>
            <a:r>
              <a:rPr 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Tugas</a:t>
            </a:r>
            <a:r>
              <a:rPr 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Pembantuan</a:t>
            </a:r>
            <a:r>
              <a:rPr 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/>
              <a:defRPr/>
            </a:pPr>
            <a:r>
              <a:rPr lang="sv-SE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Peraturan Menteri Keuangan Nomor 156/PMK.07/2008 tentang Pedoman Pengelolaan Dana Dekonsentrasi dan Tugas Pembantuan. </a:t>
            </a: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/>
              <a:defRPr/>
            </a:pPr>
            <a:r>
              <a:rPr lang="sv-SE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Peraturan Menteri Keuangan Nomor </a:t>
            </a:r>
            <a:r>
              <a:rPr lang="sv-SE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248/PMK.07/2010 </a:t>
            </a:r>
            <a:r>
              <a:rPr lang="sv-SE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tentang </a:t>
            </a:r>
            <a:r>
              <a:rPr lang="sv-SE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Perubahan atas Peraturan </a:t>
            </a:r>
            <a:r>
              <a:rPr lang="sv-SE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Menteri Keuangan Nomor 156/PMK.07/2008 </a:t>
            </a:r>
            <a:r>
              <a:rPr lang="sv-SE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tentang Pengelolaan </a:t>
            </a:r>
            <a:r>
              <a:rPr lang="sv-SE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Dana Dekonsentrasi dan Tugas </a:t>
            </a:r>
            <a:r>
              <a:rPr lang="sv-SE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Pembantuan</a:t>
            </a: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/>
              <a:defRPr/>
            </a:pPr>
            <a:r>
              <a:rPr lang="sv-SE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Peraturan </a:t>
            </a:r>
            <a:r>
              <a:rPr lang="sv-SE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Menteri Keuangan Nomor </a:t>
            </a:r>
            <a:r>
              <a:rPr lang="sv-SE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190/PMK.05/2010 </a:t>
            </a:r>
            <a:r>
              <a:rPr lang="sv-SE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tentang </a:t>
            </a:r>
            <a:r>
              <a:rPr lang="sv-SE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Tata Cara Pembayaran Dalam Rangka Pelaksanaan APBN</a:t>
            </a: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/>
              <a:defRPr/>
            </a:pPr>
            <a:r>
              <a:rPr lang="en-US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Peraturan</a:t>
            </a:r>
            <a:r>
              <a:rPr 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Menteri</a:t>
            </a:r>
            <a:r>
              <a:rPr 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Keuangan</a:t>
            </a:r>
            <a:r>
              <a:rPr 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Nomor</a:t>
            </a:r>
            <a:r>
              <a:rPr 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214/PMK.05/2015 </a:t>
            </a:r>
            <a:r>
              <a:rPr lang="en-US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Bagan </a:t>
            </a:r>
            <a:r>
              <a:rPr lang="en-US" sz="18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Akun</a:t>
            </a:r>
            <a:r>
              <a:rPr 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</a:t>
            </a:r>
            <a:r>
              <a:rPr lang="en-US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224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5AB6A41-4B51-4CC3-A600-A686A492810A}" type="slidenum">
              <a:rPr lang="en-US" altLang="en-US">
                <a:solidFill>
                  <a:schemeClr val="accent1"/>
                </a:solidFill>
              </a:rPr>
              <a:pPr/>
              <a:t>2</a:t>
            </a:fld>
            <a:endParaRPr lang="en-US" altLang="en-US">
              <a:solidFill>
                <a:schemeClr val="accent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828800" y="304800"/>
            <a:ext cx="5486400" cy="914400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id-ID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DASAR HUKUM</a:t>
            </a:r>
            <a:r>
              <a:rPr lang="en-US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(2)</a:t>
            </a:r>
            <a:endParaRPr lang="en-US" b="1" dirty="0">
              <a:solidFill>
                <a:srgbClr val="FFFF00"/>
              </a:solidFill>
              <a:latin typeface="Century Schoolbook" panose="02040604050505020304" pitchFamily="18" charset="0"/>
              <a:ea typeface="BatangChe" panose="02030609000101010101" pitchFamily="49" charset="-127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523364"/>
            <a:ext cx="8229600" cy="4714876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15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lin ang="0" scaled="1"/>
            <a:tileRect/>
          </a:gradFill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Autofit/>
          </a:bodyPr>
          <a:lstStyle/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 startAt="6"/>
              <a:defRPr/>
            </a:pPr>
            <a:r>
              <a:rPr lang="id-ID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Peraturan Menteri Keuangan Nomor 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163</a:t>
            </a:r>
            <a:r>
              <a:rPr lang="id-ID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/PMK.02/201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id-ID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tentang Petunjuk Penyusunan dan Penelaahan  Rencana Kerja dan Anggaran Kementerian Negara/Lembaga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Pengesahan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Daftar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Isian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Anggaran</a:t>
            </a:r>
            <a:r>
              <a:rPr lang="id-ID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 startAt="6"/>
              <a:defRPr/>
            </a:pP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Peraturan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Menteri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Keuangan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Nomor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32/PMK.02/2018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Biaya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Masukan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  <a:endParaRPr lang="en-US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 startAt="6"/>
              <a:defRPr/>
            </a:pP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Direktur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Jenderal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Perbendaharaan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Nomor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KEP-157/PB/2014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Pemutakhiran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Bagan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Akun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 startAt="6"/>
              <a:defRPr/>
            </a:pPr>
            <a:endParaRPr lang="id-ID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48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66BC949-9200-490D-847A-168DF30A16A4}" type="slidenum">
              <a:rPr lang="en-US" altLang="en-US">
                <a:solidFill>
                  <a:schemeClr val="accent1"/>
                </a:solidFill>
              </a:rPr>
              <a:pPr/>
              <a:t>3</a:t>
            </a:fld>
            <a:endParaRPr lang="en-US" altLang="en-US">
              <a:solidFill>
                <a:schemeClr val="accent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828800" y="304800"/>
            <a:ext cx="5486400" cy="914400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PRINSIP DASAR</a:t>
            </a:r>
            <a:endParaRPr lang="en-US" b="1" dirty="0">
              <a:solidFill>
                <a:srgbClr val="FFFF00"/>
              </a:solidFill>
              <a:latin typeface="Century Schoolbook" panose="02040604050505020304" pitchFamily="18" charset="0"/>
              <a:ea typeface="BatangChe" panose="02030609000101010101" pitchFamily="49" charset="-127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523364"/>
            <a:ext cx="8229600" cy="4714876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15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lin ang="0" scaled="1"/>
            <a:tileRect/>
          </a:gradFill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Autofit/>
          </a:bodyPr>
          <a:lstStyle/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/>
              <a:defRPr/>
            </a:pP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Urusan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Pemerintahan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dekonsentrasikan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didanai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APBN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urusan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pusat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/>
              <a:defRPr/>
            </a:pPr>
            <a:r>
              <a:rPr lang="sv-SE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Pendanaan Dekonsentrasi dialokasikan untuk kegiatan </a:t>
            </a:r>
            <a:r>
              <a:rPr lang="sv-SE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non-fisik</a:t>
            </a:r>
            <a:r>
              <a:rPr lang="sv-SE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seperti koordinasi, perencanaan, fasilitasi, pelatihan, pembinaan, pengawasan, dan pengendalian. Sebagian kecil dapat digunakan untuk kegiatan penunjang berupa pengadaan barang/jasa dan penunjang lainnya.</a:t>
            </a:r>
          </a:p>
        </p:txBody>
      </p:sp>
      <p:sp>
        <p:nvSpPr>
          <p:cNvPr id="11272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4D6ABD8-0F03-45DA-B848-7D3E0FA25493}" type="slidenum">
              <a:rPr lang="en-US" altLang="en-US">
                <a:solidFill>
                  <a:srgbClr val="9ACD4C"/>
                </a:solidFill>
              </a:rPr>
              <a:pPr/>
              <a:t>4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85800" y="285114"/>
            <a:ext cx="7772400" cy="914400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Yang </a:t>
            </a: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Perlu</a:t>
            </a: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diperhatikan</a:t>
            </a: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dalam</a:t>
            </a: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pengalokasian</a:t>
            </a: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anggaran </a:t>
            </a: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dekonsentrasi</a:t>
            </a: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(1)</a:t>
            </a:r>
            <a:endParaRPr lang="en-US" sz="2000" b="1" dirty="0">
              <a:solidFill>
                <a:srgbClr val="FFFF00"/>
              </a:solidFill>
              <a:latin typeface="Century Schoolbook" panose="02040604050505020304" pitchFamily="18" charset="0"/>
              <a:ea typeface="BatangChe" panose="02030609000101010101" pitchFamily="49" charset="-127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523364"/>
            <a:ext cx="8229600" cy="4714876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15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lin ang="0" scaled="1"/>
            <a:tileRect/>
          </a:gradFill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Autofit/>
          </a:bodyPr>
          <a:lstStyle/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/>
              <a:defRPr/>
            </a:pP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danai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tertuang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RKA-K/L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Eselon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rumusan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restrukturisasi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program/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sepenuhnya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danai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APBN;</a:t>
            </a: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/>
              <a:defRPr/>
            </a:pP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didanai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urusan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pusat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/>
              <a:defRPr/>
            </a:pP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Target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Kinerja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volume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keluaran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besarnya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alokasi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anggaran yang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tanggung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jawab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masing-masing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SKPD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dituangkan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RKA-K/L;</a:t>
            </a: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/>
              <a:defRPr/>
            </a:pP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K/L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diperkenankan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mensyaratkan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dana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pendamping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/>
              <a:defRPr/>
            </a:pP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Pembebanan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APBD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mendanai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urusan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disinergikan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dekonsentrasikan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/>
              <a:defRPr/>
            </a:pP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Dana DK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setelah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pelimpahan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wewenang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K/L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Gubernur</a:t>
            </a:r>
            <a:endParaRPr lang="en-US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96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EF56D04-CA16-447F-A29C-14DBA1181E1E}" type="slidenum">
              <a:rPr lang="en-US" altLang="en-US">
                <a:solidFill>
                  <a:srgbClr val="9ACD4C"/>
                </a:solidFill>
              </a:rPr>
              <a:pPr/>
              <a:t>5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85800" y="285114"/>
            <a:ext cx="7772400" cy="914400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Yang </a:t>
            </a: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Perlu</a:t>
            </a: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diperhatikan</a:t>
            </a: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dalam</a:t>
            </a: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pengalokasian</a:t>
            </a: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anggaran </a:t>
            </a: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dekonsentrasi</a:t>
            </a: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(2)</a:t>
            </a:r>
            <a:endParaRPr lang="en-US" sz="2000" b="1" dirty="0">
              <a:solidFill>
                <a:srgbClr val="FFFF00"/>
              </a:solidFill>
              <a:latin typeface="Century Schoolbook" panose="02040604050505020304" pitchFamily="18" charset="0"/>
              <a:ea typeface="BatangChe" panose="02030609000101010101" pitchFamily="49" charset="-127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523364"/>
            <a:ext cx="8229600" cy="4714876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15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lin ang="0" scaled="1"/>
            <a:tileRect/>
          </a:gradFill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Autofit/>
          </a:bodyPr>
          <a:lstStyle/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 startAt="7"/>
              <a:defRPr/>
            </a:pP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mendukung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K/L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juga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memperhitungkan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anggaran:</a:t>
            </a:r>
          </a:p>
          <a:p>
            <a:pPr marL="800100" indent="-342900" algn="just" eaLnBrk="1" fontAlgn="auto" hangingPunct="1">
              <a:spcAft>
                <a:spcPts val="0"/>
              </a:spcAft>
              <a:buSzPct val="100000"/>
              <a:buFont typeface="Arial" pitchFamily="34" charset="0"/>
              <a:buAutoNum type="alphaLcPeriod"/>
              <a:tabLst>
                <a:tab pos="690563" algn="l"/>
              </a:tabLst>
              <a:defRPr/>
            </a:pP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Biaya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pengiriman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laporan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oleh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SKPD;</a:t>
            </a:r>
          </a:p>
          <a:p>
            <a:pPr marL="800100" indent="-342900" algn="just" eaLnBrk="1" fontAlgn="auto" hangingPunct="1">
              <a:spcAft>
                <a:spcPts val="0"/>
              </a:spcAft>
              <a:buSzPct val="100000"/>
              <a:buFont typeface="Arial" pitchFamily="34" charset="0"/>
              <a:buAutoNum type="alphaLcPeriod"/>
              <a:tabLst>
                <a:tab pos="690563" algn="l"/>
              </a:tabLst>
              <a:defRPr/>
            </a:pP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Honorarium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pejabat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pengelola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keuangan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dana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dekonsentrasi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800100" indent="-342900" algn="just" eaLnBrk="1" fontAlgn="auto" hangingPunct="1">
              <a:spcAft>
                <a:spcPts val="0"/>
              </a:spcAft>
              <a:buSzPct val="100000"/>
              <a:buFont typeface="Arial" pitchFamily="34" charset="0"/>
              <a:buAutoNum type="alphaLcPeriod"/>
              <a:tabLst>
                <a:tab pos="690563" algn="l"/>
              </a:tabLst>
              <a:defRPr/>
            </a:pP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Biaya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rangka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pencapaian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target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dekonsentrasi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Arial" pitchFamily="34" charset="0"/>
              <a:buAutoNum type="arabicPeriod" startAt="8"/>
              <a:tabLst>
                <a:tab pos="457200" algn="l"/>
              </a:tabLst>
              <a:defRPr/>
            </a:pP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Pengalokasian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dana DK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keuangan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negara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keseimbangan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pendanaan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besarnya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transfer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keuangan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 algn="just" eaLnBrk="1" fontAlgn="auto" hangingPunct="1">
              <a:spcAft>
                <a:spcPts val="0"/>
              </a:spcAft>
              <a:buSzPct val="100000"/>
              <a:buFont typeface="Arial" pitchFamily="34" charset="0"/>
              <a:buNone/>
              <a:tabLst>
                <a:tab pos="457200" algn="l"/>
              </a:tabLst>
              <a:defRPr/>
            </a:pPr>
            <a:endParaRPr lang="en-US" sz="1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20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2CC7D17-99DA-405D-BF15-19C74F1A2FDB}" type="slidenum">
              <a:rPr lang="en-US" altLang="en-US">
                <a:solidFill>
                  <a:srgbClr val="9ACD4C"/>
                </a:solidFill>
              </a:rPr>
              <a:pPr/>
              <a:t>6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85800" y="285114"/>
            <a:ext cx="7772400" cy="914400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karakteristik</a:t>
            </a: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dekonsentrasi</a:t>
            </a:r>
            <a:endParaRPr lang="en-US" sz="2000" b="1" dirty="0">
              <a:solidFill>
                <a:srgbClr val="FFFF00"/>
              </a:solidFill>
              <a:latin typeface="Century Schoolbook" panose="02040604050505020304" pitchFamily="18" charset="0"/>
              <a:ea typeface="BatangChe" panose="02030609000101010101" pitchFamily="49" charset="-127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523364"/>
            <a:ext cx="8229600" cy="4714876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15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lin ang="0" scaled="1"/>
            <a:tileRect/>
          </a:gradFill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Autofit/>
          </a:bodyPr>
          <a:lstStyle/>
          <a:p>
            <a:pPr marL="0" indent="0" algn="just" eaLnBrk="1" fontAlgn="auto" hangingPunct="1">
              <a:spcAft>
                <a:spcPts val="0"/>
              </a:spcAft>
              <a:buSzPct val="100000"/>
              <a:buFont typeface="Arial" pitchFamily="34" charset="0"/>
              <a:buNone/>
              <a:tabLst>
                <a:tab pos="457200" algn="l"/>
              </a:tabLst>
              <a:defRPr/>
            </a:pP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non-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menghasilkan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keluaran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(output) yang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menambah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asset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tetap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non-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lain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sinkronisasi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koordinasi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fasilitasi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bimbingan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pelatihan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supervise,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survei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pembinaan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pengawasan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pengendalian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4344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79D49B6-372E-4D9C-8CBC-1E4E67CCC5A9}" type="slidenum">
              <a:rPr lang="en-US" altLang="en-US">
                <a:solidFill>
                  <a:srgbClr val="9ACD4C"/>
                </a:solidFill>
              </a:rPr>
              <a:pPr/>
              <a:t>7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85800" y="285114"/>
            <a:ext cx="7772400" cy="914400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Penuangan</a:t>
            </a: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alokasi</a:t>
            </a: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anggaran </a:t>
            </a: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kegiatan</a:t>
            </a:r>
            <a:r>
              <a:rPr lang="en-US" sz="2000" b="1" dirty="0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Century Schoolbook" panose="02040604050505020304" pitchFamily="18" charset="0"/>
                <a:ea typeface="BatangChe" panose="02030609000101010101" pitchFamily="49" charset="-127"/>
              </a:rPr>
              <a:t>dekonsentrasi</a:t>
            </a:r>
            <a:endParaRPr lang="en-US" sz="2000" b="1" dirty="0">
              <a:solidFill>
                <a:srgbClr val="FFFF00"/>
              </a:solidFill>
              <a:latin typeface="Century Schoolbook" panose="02040604050505020304" pitchFamily="18" charset="0"/>
              <a:ea typeface="BatangChe" panose="02030609000101010101" pitchFamily="49" charset="-127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523364"/>
            <a:ext cx="8229600" cy="4714876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15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lin ang="0" scaled="1"/>
            <a:tileRect/>
          </a:gradFill>
          <a:scene3d>
            <a:camera prst="orthographicFront"/>
            <a:lightRig rig="threePt" dir="t"/>
          </a:scene3d>
          <a:sp3d>
            <a:bevelT/>
          </a:sp3d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Autofit/>
          </a:bodyPr>
          <a:lstStyle/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+mj-lt"/>
              <a:buAutoNum type="arabicPeriod"/>
              <a:defRPr/>
            </a:pPr>
            <a:r>
              <a:rPr lang="en-US" sz="1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Komponen</a:t>
            </a:r>
            <a:r>
              <a:rPr 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0" algn="just" eaLnBrk="1" fontAlgn="auto" hangingPunct="1">
              <a:spcAft>
                <a:spcPts val="0"/>
              </a:spcAft>
              <a:buSzPct val="100000"/>
              <a:buFont typeface="Arial" pitchFamily="34" charset="0"/>
              <a:buNone/>
              <a:defRPr/>
            </a:pP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bersifat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non-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menghasilkan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keluaran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(output) yang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menambah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asset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tetap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non-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fisik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lain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sinkronisasi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koordinasi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fasilitasi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bimbingan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pelatihan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supervise,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survei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pembinaan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pengawasan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pengendalian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</a:p>
          <a:p>
            <a:pPr marL="457200" indent="-457200" algn="just" eaLnBrk="1" fontAlgn="auto" hangingPunct="1">
              <a:spcAft>
                <a:spcPts val="0"/>
              </a:spcAft>
              <a:buSzPct val="100000"/>
              <a:buFont typeface="Arial" pitchFamily="34" charset="0"/>
              <a:buAutoNum type="arabicPeriod" startAt="2"/>
              <a:defRPr/>
            </a:pPr>
            <a:r>
              <a:rPr lang="en-US" sz="1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Komponen</a:t>
            </a:r>
            <a:r>
              <a:rPr 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Penunjang</a:t>
            </a:r>
            <a:r>
              <a:rPr lang="en-US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0" algn="just" eaLnBrk="1" fontAlgn="auto" hangingPunct="1">
              <a:spcAft>
                <a:spcPts val="0"/>
              </a:spcAft>
              <a:buSzPct val="100000"/>
              <a:buFont typeface="Arial" pitchFamily="34" charset="0"/>
              <a:buNone/>
              <a:defRPr/>
            </a:pP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tugas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administrative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pengadaan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input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pengadaan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barang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jasa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penunjang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dialokasikan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akun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belanja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barang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peruntukannya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0" algn="just" eaLnBrk="1" fontAlgn="auto" hangingPunct="1">
              <a:spcAft>
                <a:spcPts val="0"/>
              </a:spcAft>
              <a:buSzPct val="100000"/>
              <a:buFont typeface="Arial" pitchFamily="34" charset="0"/>
              <a:buNone/>
              <a:tabLst>
                <a:tab pos="457200" algn="l"/>
              </a:tabLst>
              <a:defRPr/>
            </a:pP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Komponen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Penunjang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pengadaan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barang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set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tetap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pengalokasiann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anggaran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akun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Belanja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Barang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Penunjang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Dekonsentrasi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Diserahkan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US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Daerah (526211)</a:t>
            </a:r>
          </a:p>
        </p:txBody>
      </p:sp>
      <p:sp>
        <p:nvSpPr>
          <p:cNvPr id="15368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E01980E-49DA-4846-B29C-FE2D46C2A1CA}" type="slidenum">
              <a:rPr lang="en-US" altLang="en-US">
                <a:solidFill>
                  <a:srgbClr val="9ACD4C"/>
                </a:solidFill>
              </a:rPr>
              <a:pPr/>
              <a:t>8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4846BAD-883E-4E7C-BC2C-85BA629781A8}" type="slidenum">
              <a:rPr lang="en-US" altLang="en-US">
                <a:solidFill>
                  <a:srgbClr val="9ACD4C"/>
                </a:solidFill>
              </a:rPr>
              <a:pPr/>
              <a:t>9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  <p:sp>
        <p:nvSpPr>
          <p:cNvPr id="16388" name="Content Placeholder 5"/>
          <p:cNvSpPr>
            <a:spLocks noGrp="1"/>
          </p:cNvSpPr>
          <p:nvPr>
            <p:ph idx="1"/>
          </p:nvPr>
        </p:nvSpPr>
        <p:spPr>
          <a:xfrm>
            <a:off x="855663" y="2249488"/>
            <a:ext cx="7429500" cy="3541712"/>
          </a:xfrm>
        </p:spPr>
        <p:txBody>
          <a:bodyPr/>
          <a:lstStyle/>
          <a:p>
            <a:endParaRPr lang="id-ID" altLang="id-ID" smtClean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55663" y="619125"/>
            <a:ext cx="7429500" cy="1477963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Plaque 10"/>
          <p:cNvSpPr/>
          <p:nvPr/>
        </p:nvSpPr>
        <p:spPr>
          <a:xfrm>
            <a:off x="762000" y="2133600"/>
            <a:ext cx="7715304" cy="2428892"/>
          </a:xfrm>
          <a:prstGeom prst="plaque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flat" dir="tl">
              <a:rot lat="0" lon="0" rev="6600000"/>
            </a:lightRig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44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id-ID" sz="44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</a:t>
            </a:r>
            <a:r>
              <a:rPr lang="en-US" sz="44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EJABAT PERBENDAHARAAN NEGARA </a:t>
            </a:r>
            <a:endParaRPr lang="id-ID" sz="44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endParaRPr lang="id-ID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6569E87-5A03-4D20-B1B7-0932EE7C266F}" type="slidenum">
              <a:rPr lang="en-US" altLang="en-US">
                <a:solidFill>
                  <a:srgbClr val="9ACD4C"/>
                </a:solidFill>
              </a:rPr>
              <a:pPr/>
              <a:t>10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  <p:sp>
        <p:nvSpPr>
          <p:cNvPr id="17412" name="Content Placeholder 5"/>
          <p:cNvSpPr>
            <a:spLocks noGrp="1"/>
          </p:cNvSpPr>
          <p:nvPr>
            <p:ph idx="1"/>
          </p:nvPr>
        </p:nvSpPr>
        <p:spPr>
          <a:xfrm>
            <a:off x="855663" y="2249488"/>
            <a:ext cx="7429500" cy="3541712"/>
          </a:xfrm>
        </p:spPr>
        <p:txBody>
          <a:bodyPr/>
          <a:lstStyle/>
          <a:p>
            <a:endParaRPr lang="id-ID" altLang="id-ID" smtClean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55663" y="619125"/>
            <a:ext cx="7429500" cy="1477963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grpSp>
        <p:nvGrpSpPr>
          <p:cNvPr id="17414" name="Group 13"/>
          <p:cNvGrpSpPr>
            <a:grpSpLocks/>
          </p:cNvGrpSpPr>
          <p:nvPr/>
        </p:nvGrpSpPr>
        <p:grpSpPr bwMode="auto">
          <a:xfrm>
            <a:off x="285750" y="142875"/>
            <a:ext cx="8358188" cy="928688"/>
            <a:chOff x="357188" y="0"/>
            <a:chExt cx="8358216" cy="928670"/>
          </a:xfrm>
        </p:grpSpPr>
        <p:sp>
          <p:nvSpPr>
            <p:cNvPr id="8" name="TextBox 5"/>
            <p:cNvSpPr txBox="1">
              <a:spLocks noChangeArrowheads="1"/>
            </p:cNvSpPr>
            <p:nvPr/>
          </p:nvSpPr>
          <p:spPr bwMode="auto">
            <a:xfrm>
              <a:off x="1357316" y="142872"/>
              <a:ext cx="7358088" cy="64610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b="1" dirty="0">
                  <a:solidFill>
                    <a:srgbClr val="FFFF00"/>
                  </a:solidFill>
                </a:rPr>
                <a:t>KUASA PENGGUNA ANGGARAN</a:t>
              </a:r>
              <a:endParaRPr lang="en-US" sz="3600" b="1" dirty="0">
                <a:solidFill>
                  <a:srgbClr val="FFFF00"/>
                </a:solidFill>
                <a:latin typeface="Cambria" pitchFamily="18" charset="0"/>
                <a:ea typeface="Cambria Math" pitchFamily="18" charset="0"/>
              </a:endParaRPr>
            </a:p>
          </p:txBody>
        </p:sp>
        <p:pic>
          <p:nvPicPr>
            <p:cNvPr id="17417" name="Picture 8" descr="depkeuRocks.pn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57188" y="0"/>
              <a:ext cx="901700" cy="9286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398463" y="1500188"/>
            <a:ext cx="8461375" cy="4214812"/>
            <a:chOff x="398386" y="497428"/>
            <a:chExt cx="8462531" cy="3714170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100000">
                <a:schemeClr val="accent5">
                  <a:tint val="81000"/>
                  <a:satMod val="109000"/>
                  <a:lumMod val="105000"/>
                </a:schemeClr>
              </a:gs>
            </a:gsLst>
            <a:lin ang="0" scaled="0"/>
          </a:gradFill>
        </p:grpSpPr>
        <p:sp>
          <p:nvSpPr>
            <p:cNvPr id="14" name="Rounded Rectangle 13"/>
            <p:cNvSpPr/>
            <p:nvPr/>
          </p:nvSpPr>
          <p:spPr>
            <a:xfrm>
              <a:off x="398386" y="497428"/>
              <a:ext cx="8427601" cy="2143167"/>
            </a:xfrm>
            <a:prstGeom prst="roundRect">
              <a:avLst/>
            </a:prstGeom>
            <a:grpFill/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just">
                <a:defRPr/>
              </a:pPr>
              <a:r>
                <a:rPr lang="sv-SE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Penunjukan KPA atas pelaksanaan dana Dekonsentrasi </a:t>
              </a:r>
              <a:r>
                <a:rPr lang="en-US" dirty="0" err="1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dilakukan</a:t>
              </a:r>
              <a:r>
                <a:rPr lang="en-US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oleh</a:t>
              </a:r>
              <a:r>
                <a:rPr lang="en-US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Gubernur</a:t>
              </a:r>
              <a:r>
                <a:rPr lang="en-US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selaku</a:t>
              </a:r>
              <a:r>
                <a:rPr lang="en-US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pihak</a:t>
              </a:r>
              <a:r>
                <a:rPr lang="en-US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 yang </a:t>
              </a:r>
              <a:r>
                <a:rPr lang="en-US" dirty="0" err="1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diberikan</a:t>
              </a:r>
              <a:r>
                <a:rPr lang="en-US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fi-FI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pelimpahan sebagian urusan pemerintahan yang menjadi </a:t>
              </a:r>
              <a:r>
                <a:rPr lang="en-US" dirty="0" err="1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kewenangan</a:t>
              </a:r>
              <a:r>
                <a:rPr lang="en-US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Kementerian</a:t>
              </a:r>
              <a:r>
                <a:rPr lang="en-US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 Negara/</a:t>
              </a:r>
              <a:r>
                <a:rPr lang="en-US" dirty="0" err="1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Lembaga</a:t>
              </a:r>
              <a:r>
                <a:rPr lang="en-US" sz="2000" dirty="0"/>
                <a:t>.</a:t>
              </a:r>
              <a:endParaRPr lang="en-US" sz="2000" dirty="0">
                <a:solidFill>
                  <a:srgbClr val="1F497D">
                    <a:lumMod val="50000"/>
                  </a:srgbClr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430140" y="3573684"/>
              <a:ext cx="8430777" cy="637914"/>
            </a:xfrm>
            <a:prstGeom prst="roundRect">
              <a:avLst/>
            </a:prstGeom>
            <a:grpFill/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 err="1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Untuk</a:t>
              </a:r>
              <a:r>
                <a:rPr lang="en-US" dirty="0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mendorong</a:t>
              </a:r>
              <a:r>
                <a:rPr lang="en-US" dirty="0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pelaksanaan</a:t>
              </a:r>
              <a:r>
                <a:rPr lang="en-US" dirty="0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 anggaran </a:t>
              </a:r>
              <a:r>
                <a:rPr lang="en-US" dirty="0" err="1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dekonsentrasi</a:t>
              </a:r>
              <a:r>
                <a:rPr lang="en-US" dirty="0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perlu</a:t>
              </a:r>
              <a:r>
                <a:rPr lang="en-US" dirty="0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diperhatikan</a:t>
              </a:r>
              <a:r>
                <a:rPr lang="en-US" dirty="0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ketepatan</a:t>
              </a:r>
              <a:r>
                <a:rPr lang="en-US" dirty="0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waktu</a:t>
              </a:r>
              <a:r>
                <a:rPr lang="en-US" dirty="0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penetapan</a:t>
              </a:r>
              <a:r>
                <a:rPr lang="en-US" dirty="0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pejabat</a:t>
              </a:r>
              <a:r>
                <a:rPr lang="en-US" dirty="0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perbendaharaan</a:t>
              </a:r>
              <a:r>
                <a:rPr lang="en-US" dirty="0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khususnya</a:t>
              </a:r>
              <a:r>
                <a:rPr lang="en-US" dirty="0">
                  <a:solidFill>
                    <a:srgbClr val="10253F"/>
                  </a:solidFill>
                  <a:latin typeface="Arial" pitchFamily="34" charset="0"/>
                  <a:cs typeface="Arial" pitchFamily="34" charset="0"/>
                </a:rPr>
                <a:t> KPA</a:t>
              </a:r>
            </a:p>
            <a:p>
              <a:pPr marL="269875" indent="-269875"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dirty="0">
                <a:solidFill>
                  <a:srgbClr val="1F497D">
                    <a:lumMod val="50000"/>
                  </a:srgbClr>
                </a:solidFill>
                <a:latin typeface="Cambria" pitchFamily="18" charset="0"/>
              </a:endParaRP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430140" y="2833648"/>
              <a:ext cx="8430777" cy="558174"/>
            </a:xfrm>
            <a:prstGeom prst="roundRect">
              <a:avLst/>
            </a:prstGeom>
            <a:grpFill/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Kewenangan PA untuk menetapkan </a:t>
              </a:r>
              <a:r>
                <a:rPr lang="en-US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PPK </a:t>
              </a:r>
              <a:r>
                <a:rPr lang="en-US" dirty="0" err="1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dan</a:t>
              </a:r>
              <a:r>
                <a:rPr lang="en-US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 PPSPM </a:t>
              </a:r>
              <a:r>
                <a:rPr lang="id-ID" dirty="0">
                  <a:solidFill>
                    <a:srgbClr val="003366"/>
                  </a:solidFill>
                  <a:latin typeface="Arial" pitchFamily="34" charset="0"/>
                  <a:cs typeface="Arial" pitchFamily="34" charset="0"/>
                </a:rPr>
                <a:t>dilimpahkan kepada KPA.</a:t>
              </a:r>
              <a:endParaRPr lang="en-US" dirty="0">
                <a:solidFill>
                  <a:srgbClr val="003366"/>
                </a:solidFill>
                <a:latin typeface="Arial" pitchFamily="34" charset="0"/>
                <a:cs typeface="Arial" pitchFamily="34" charset="0"/>
              </a:endParaRPr>
            </a:p>
            <a:p>
              <a:pPr marL="269875" indent="-269875"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dirty="0">
                <a:solidFill>
                  <a:srgbClr val="1F497D">
                    <a:lumMod val="50000"/>
                  </a:srgbClr>
                </a:solidFill>
                <a:latin typeface="Cambria" pitchFamily="18" charset="0"/>
              </a:endParaRPr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F20F649-AE6A-48B5-89CB-8E1EC9F7052D}" type="slidenum">
              <a:rPr lang="en-US" altLang="en-US">
                <a:solidFill>
                  <a:srgbClr val="9ACD4C"/>
                </a:solidFill>
              </a:rPr>
              <a:pPr/>
              <a:t>11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  <p:sp>
        <p:nvSpPr>
          <p:cNvPr id="18436" name="Content Placeholder 5"/>
          <p:cNvSpPr>
            <a:spLocks noGrp="1"/>
          </p:cNvSpPr>
          <p:nvPr>
            <p:ph idx="1"/>
          </p:nvPr>
        </p:nvSpPr>
        <p:spPr>
          <a:xfrm>
            <a:off x="855663" y="2249488"/>
            <a:ext cx="7429500" cy="3541712"/>
          </a:xfrm>
        </p:spPr>
        <p:txBody>
          <a:bodyPr/>
          <a:lstStyle/>
          <a:p>
            <a:endParaRPr lang="id-ID" altLang="id-ID" smtClean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55663" y="619125"/>
            <a:ext cx="7429500" cy="1477963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grpSp>
        <p:nvGrpSpPr>
          <p:cNvPr id="18438" name="Group 13"/>
          <p:cNvGrpSpPr>
            <a:grpSpLocks/>
          </p:cNvGrpSpPr>
          <p:nvPr/>
        </p:nvGrpSpPr>
        <p:grpSpPr bwMode="auto">
          <a:xfrm>
            <a:off x="285750" y="142875"/>
            <a:ext cx="8358188" cy="928688"/>
            <a:chOff x="357188" y="0"/>
            <a:chExt cx="8358216" cy="928670"/>
          </a:xfrm>
        </p:grpSpPr>
        <p:sp>
          <p:nvSpPr>
            <p:cNvPr id="8" name="TextBox 5"/>
            <p:cNvSpPr txBox="1">
              <a:spLocks noChangeArrowheads="1"/>
            </p:cNvSpPr>
            <p:nvPr/>
          </p:nvSpPr>
          <p:spPr bwMode="auto">
            <a:xfrm>
              <a:off x="1357316" y="142872"/>
              <a:ext cx="7358088" cy="64610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b="1" dirty="0">
                  <a:solidFill>
                    <a:srgbClr val="FFFF00"/>
                  </a:solidFill>
                </a:rPr>
                <a:t>BENDAHARA PENGELUARAN</a:t>
              </a:r>
              <a:endParaRPr lang="en-US" sz="3600" b="1" dirty="0">
                <a:solidFill>
                  <a:srgbClr val="FFFF00"/>
                </a:solidFill>
                <a:latin typeface="Cambria" pitchFamily="18" charset="0"/>
                <a:ea typeface="Cambria Math" pitchFamily="18" charset="0"/>
              </a:endParaRPr>
            </a:p>
          </p:txBody>
        </p:sp>
        <p:pic>
          <p:nvPicPr>
            <p:cNvPr id="18441" name="Picture 8" descr="depkeuRocks.pn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57188" y="0"/>
              <a:ext cx="901700" cy="9286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762000" y="1219200"/>
            <a:ext cx="7943850" cy="4972050"/>
          </a:xfrm>
          <a:prstGeom prst="rect">
            <a:avLst/>
          </a:prstGeo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0" scaled="0"/>
          </a:gradFill>
          <a:ln w="9525" cap="flat" cmpd="sng" algn="ctr">
            <a:solidFill>
              <a:schemeClr val="accent1"/>
            </a:solidFill>
            <a:prstDash val="solid"/>
            <a:miter lim="800000"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228600" indent="-228600" eaLnBrk="1" fontAlgn="auto" hangingPunct="1">
              <a:spcBef>
                <a:spcPts val="1000"/>
              </a:spcBef>
              <a:spcAft>
                <a:spcPts val="0"/>
              </a:spcAft>
              <a:buSzPct val="125000"/>
              <a:buFont typeface="Arial" pitchFamily="34" charset="0"/>
              <a:buChar char="•"/>
              <a:defRPr/>
            </a:pPr>
            <a:r>
              <a:rPr lang="en-US" sz="1600" dirty="0" err="1"/>
              <a:t>Menteri</a:t>
            </a:r>
            <a:r>
              <a:rPr lang="en-US" sz="1600" dirty="0"/>
              <a:t>/</a:t>
            </a:r>
            <a:r>
              <a:rPr lang="en-US" sz="1600" dirty="0" err="1"/>
              <a:t>Ketua</a:t>
            </a:r>
            <a:r>
              <a:rPr lang="en-US" sz="1600" dirty="0"/>
              <a:t> </a:t>
            </a:r>
            <a:r>
              <a:rPr lang="en-US" sz="1600" dirty="0" err="1"/>
              <a:t>Lembaga</a:t>
            </a:r>
            <a:r>
              <a:rPr lang="en-US" sz="1600" dirty="0"/>
              <a:t> </a:t>
            </a:r>
            <a:r>
              <a:rPr lang="en-US" sz="1600" dirty="0" err="1"/>
              <a:t>menetapkan</a:t>
            </a:r>
            <a:r>
              <a:rPr lang="en-US" sz="1600" dirty="0"/>
              <a:t> </a:t>
            </a:r>
            <a:r>
              <a:rPr lang="en-US" sz="1600" dirty="0" err="1"/>
              <a:t>Bendahara</a:t>
            </a:r>
            <a:r>
              <a:rPr lang="en-US" sz="1600" dirty="0"/>
              <a:t> </a:t>
            </a:r>
            <a:r>
              <a:rPr lang="en-US" sz="1600" dirty="0" err="1"/>
              <a:t>Pengeluaran</a:t>
            </a:r>
            <a:r>
              <a:rPr lang="en-US" sz="1600" dirty="0"/>
              <a:t>;</a:t>
            </a:r>
          </a:p>
          <a:p>
            <a:pPr marL="228600" indent="-228600" eaLnBrk="1" fontAlgn="auto" hangingPunct="1">
              <a:spcBef>
                <a:spcPts val="1000"/>
              </a:spcBef>
              <a:spcAft>
                <a:spcPts val="0"/>
              </a:spcAft>
              <a:buSzPct val="125000"/>
              <a:buFont typeface="Arial" pitchFamily="34" charset="0"/>
              <a:buChar char="•"/>
              <a:defRPr/>
            </a:pPr>
            <a:r>
              <a:rPr lang="en-US" sz="1600" dirty="0" err="1"/>
              <a:t>Penetapan</a:t>
            </a:r>
            <a:r>
              <a:rPr lang="en-US" sz="1600" dirty="0"/>
              <a:t> </a:t>
            </a:r>
            <a:r>
              <a:rPr lang="en-US" sz="1600" dirty="0" err="1"/>
              <a:t>Bendahara</a:t>
            </a:r>
            <a:r>
              <a:rPr lang="en-US" sz="1600" dirty="0"/>
              <a:t> </a:t>
            </a:r>
            <a:r>
              <a:rPr lang="en-US" sz="1600" dirty="0" err="1"/>
              <a:t>Pengeluaran</a:t>
            </a:r>
            <a:r>
              <a:rPr lang="en-US" sz="1600" dirty="0"/>
              <a:t>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didelegasikan</a:t>
            </a:r>
            <a:r>
              <a:rPr lang="en-US" sz="1600" dirty="0"/>
              <a:t> </a:t>
            </a:r>
            <a:r>
              <a:rPr lang="en-US" sz="1600" dirty="0" err="1"/>
              <a:t>kepada</a:t>
            </a:r>
            <a:r>
              <a:rPr lang="en-US" sz="1600" dirty="0"/>
              <a:t> </a:t>
            </a:r>
            <a:r>
              <a:rPr lang="en-US" sz="1600" dirty="0" err="1"/>
              <a:t>Kepala</a:t>
            </a:r>
            <a:r>
              <a:rPr lang="en-US" sz="1600" dirty="0"/>
              <a:t> </a:t>
            </a:r>
            <a:r>
              <a:rPr lang="en-US" sz="1600" dirty="0" err="1"/>
              <a:t>satker</a:t>
            </a:r>
            <a:endParaRPr lang="id-ID" sz="1600" dirty="0"/>
          </a:p>
          <a:p>
            <a:pPr marL="228600" indent="-228600" eaLnBrk="1" fontAlgn="auto" hangingPunct="1">
              <a:spcBef>
                <a:spcPts val="1000"/>
              </a:spcBef>
              <a:spcAft>
                <a:spcPts val="0"/>
              </a:spcAft>
              <a:buSzPct val="125000"/>
              <a:buFont typeface="Arial" pitchFamily="34" charset="0"/>
              <a:buChar char="•"/>
              <a:defRPr/>
            </a:pPr>
            <a:r>
              <a:rPr lang="id-ID" sz="1600" dirty="0"/>
              <a:t>Pengangkatan Bendahara Pengeluaran tidak terikat periode tahun anggaran.</a:t>
            </a:r>
          </a:p>
          <a:p>
            <a:pPr marL="228600" indent="-228600" eaLnBrk="1" fontAlgn="auto" hangingPunct="1">
              <a:spcBef>
                <a:spcPts val="1000"/>
              </a:spcBef>
              <a:spcAft>
                <a:spcPts val="0"/>
              </a:spcAft>
              <a:buSzPct val="125000"/>
              <a:buFont typeface="Arial" pitchFamily="34" charset="0"/>
              <a:buChar char="•"/>
              <a:defRPr/>
            </a:pPr>
            <a:r>
              <a:rPr lang="en-US" sz="1600" dirty="0" err="1"/>
              <a:t>Surat</a:t>
            </a:r>
            <a:r>
              <a:rPr lang="en-US" sz="1600" dirty="0"/>
              <a:t> </a:t>
            </a:r>
            <a:r>
              <a:rPr lang="en-US" sz="1600" dirty="0" err="1"/>
              <a:t>Penetapan</a:t>
            </a:r>
            <a:r>
              <a:rPr lang="en-US" sz="1600" dirty="0"/>
              <a:t> BP </a:t>
            </a:r>
            <a:r>
              <a:rPr lang="en-US" sz="1600" dirty="0" err="1"/>
              <a:t>disampaikan</a:t>
            </a:r>
            <a:r>
              <a:rPr lang="en-US" sz="1600" dirty="0"/>
              <a:t> </a:t>
            </a:r>
            <a:r>
              <a:rPr lang="en-US" sz="1600" dirty="0" err="1"/>
              <a:t>kepada</a:t>
            </a:r>
            <a:r>
              <a:rPr lang="en-US" sz="1600" dirty="0"/>
              <a:t> PPSPM </a:t>
            </a:r>
            <a:r>
              <a:rPr lang="en-US" sz="1600" dirty="0" err="1"/>
              <a:t>dan</a:t>
            </a:r>
            <a:r>
              <a:rPr lang="en-US" sz="1600" dirty="0"/>
              <a:t> PPK, </a:t>
            </a:r>
            <a:r>
              <a:rPr lang="en-US" sz="1600" dirty="0" err="1"/>
              <a:t>serta</a:t>
            </a:r>
            <a:r>
              <a:rPr lang="en-US" sz="1600" dirty="0"/>
              <a:t> </a:t>
            </a:r>
            <a:r>
              <a:rPr lang="en-US" sz="1600" dirty="0" err="1"/>
              <a:t>kepada</a:t>
            </a:r>
            <a:r>
              <a:rPr lang="en-US" sz="1600" dirty="0"/>
              <a:t> </a:t>
            </a:r>
            <a:r>
              <a:rPr lang="id-ID" sz="1600" dirty="0"/>
              <a:t>Kepala KPPN dalam rangka penyampaian Laporan Pertanggungjawaban</a:t>
            </a:r>
            <a:r>
              <a:rPr lang="en-US" sz="1600" dirty="0"/>
              <a:t> (LPJ)</a:t>
            </a:r>
            <a:endParaRPr lang="id-ID" sz="1600" dirty="0"/>
          </a:p>
          <a:p>
            <a:pPr marL="228600" indent="-228600" eaLnBrk="1" fontAlgn="auto" hangingPunct="1">
              <a:spcBef>
                <a:spcPts val="1000"/>
              </a:spcBef>
              <a:spcAft>
                <a:spcPts val="0"/>
              </a:spcAft>
              <a:buSzPct val="125000"/>
              <a:buFont typeface="Arial" pitchFamily="34" charset="0"/>
              <a:buChar char="•"/>
              <a:defRPr/>
            </a:pPr>
            <a:r>
              <a:rPr lang="id-ID" sz="1600" dirty="0"/>
              <a:t>Bendahara Pengeluaran tidak dapat dirangkap oleh KPA, PPK atau PPSPM.</a:t>
            </a:r>
          </a:p>
          <a:p>
            <a:pPr marL="228600" indent="-228600" eaLnBrk="1" fontAlgn="auto" hangingPunct="1">
              <a:spcBef>
                <a:spcPts val="1000"/>
              </a:spcBef>
              <a:spcAft>
                <a:spcPts val="0"/>
              </a:spcAft>
              <a:buSzPct val="125000"/>
              <a:buFont typeface="Arial" pitchFamily="34" charset="0"/>
              <a:buChar char="•"/>
              <a:defRPr/>
            </a:pPr>
            <a:r>
              <a:rPr lang="id-ID" sz="1600" dirty="0"/>
              <a:t>Dalam hal tidak terdapat pergantian Bendahara Pengeluaran, penetapan Bendahara Pengeluaran tahun anggaran yang lalu masih tetap berlaku</a:t>
            </a:r>
          </a:p>
          <a:p>
            <a:pPr marL="228600" indent="-228600" eaLnBrk="1" fontAlgn="auto" hangingPunct="1">
              <a:spcBef>
                <a:spcPts val="1000"/>
              </a:spcBef>
              <a:spcAft>
                <a:spcPts val="0"/>
              </a:spcAft>
              <a:buSzPct val="125000"/>
              <a:buFont typeface="Arial" pitchFamily="34" charset="0"/>
              <a:buChar char="•"/>
              <a:defRPr/>
            </a:pPr>
            <a:r>
              <a:rPr lang="id-ID" sz="1600" dirty="0"/>
              <a:t>Dalam hal Bendahara Pengeluaran dipindahtugaskan/ pensiun/diberhentikan dari jabatannya/berhalangan sementara, Menteri/Pimpinan Lembaga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id-ID" sz="1600" dirty="0"/>
              <a:t>kepala Satker menetapkan pejabat pengganti sebagai Bendahara Pengeluaran.</a:t>
            </a:r>
          </a:p>
          <a:p>
            <a:pPr marL="228600" indent="-228600" eaLnBrk="1" fontAlgn="auto" hangingPunct="1">
              <a:spcBef>
                <a:spcPts val="1000"/>
              </a:spcBef>
              <a:spcAft>
                <a:spcPts val="0"/>
              </a:spcAft>
              <a:buSzPct val="125000"/>
              <a:buFont typeface="Arial" pitchFamily="34" charset="0"/>
              <a:buChar char="•"/>
              <a:defRPr/>
            </a:pPr>
            <a:r>
              <a:rPr lang="id-ID" sz="1600" dirty="0"/>
              <a:t>Bendahara Pengeluaran yang dipindahtugaskan/ pensiun/diberhentikan dari jabatannya/berhalangan sementara </a:t>
            </a:r>
            <a:r>
              <a:rPr lang="en-US" sz="1600" dirty="0" err="1"/>
              <a:t>bertanggung</a:t>
            </a:r>
            <a:r>
              <a:rPr lang="id-ID" sz="1600" dirty="0"/>
              <a:t>jawab untuk menyelesaikan seluruh administrasi keuangan;</a:t>
            </a:r>
            <a:endParaRPr lang="en-US" sz="1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48B3DA7-B74A-4C1D-BC20-B8F817BBEAD7}" type="slidenum">
              <a:rPr lang="en-US" altLang="en-US">
                <a:solidFill>
                  <a:srgbClr val="9ACD4C"/>
                </a:solidFill>
              </a:rPr>
              <a:pPr/>
              <a:t>12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  <p:sp>
        <p:nvSpPr>
          <p:cNvPr id="19460" name="Content Placeholder 5"/>
          <p:cNvSpPr>
            <a:spLocks noGrp="1"/>
          </p:cNvSpPr>
          <p:nvPr>
            <p:ph idx="1"/>
          </p:nvPr>
        </p:nvSpPr>
        <p:spPr>
          <a:xfrm>
            <a:off x="855663" y="2249488"/>
            <a:ext cx="7429500" cy="3541712"/>
          </a:xfrm>
        </p:spPr>
        <p:txBody>
          <a:bodyPr/>
          <a:lstStyle/>
          <a:p>
            <a:endParaRPr lang="id-ID" altLang="id-ID" smtClean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55663" y="619125"/>
            <a:ext cx="7429500" cy="1477963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1" name="Horizontal Scroll 10"/>
          <p:cNvSpPr/>
          <p:nvPr/>
        </p:nvSpPr>
        <p:spPr>
          <a:xfrm>
            <a:off x="1000125" y="2143125"/>
            <a:ext cx="7286625" cy="2643188"/>
          </a:xfrm>
          <a:prstGeom prst="horizontalScroll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hangingPunct="1">
              <a:defRPr/>
            </a:pPr>
            <a:endParaRPr lang="id-ID" b="1" dirty="0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214414" y="2928934"/>
            <a:ext cx="7143800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eaLnBrk="1" hangingPunct="1">
              <a:defRPr/>
            </a:pPr>
            <a:r>
              <a:rPr lang="id-ID" sz="36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MEKANISME PEMBAYARAN DENGAN UP DAN TUP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A00DB6D-3C43-405D-8F45-9EBB1C8070DA}" type="slidenum">
              <a:rPr lang="en-US" altLang="en-US">
                <a:solidFill>
                  <a:srgbClr val="9ACD4C"/>
                </a:solidFill>
              </a:rPr>
              <a:pPr/>
              <a:t>13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  <p:sp>
        <p:nvSpPr>
          <p:cNvPr id="20484" name="Content Placeholder 5"/>
          <p:cNvSpPr>
            <a:spLocks noGrp="1"/>
          </p:cNvSpPr>
          <p:nvPr>
            <p:ph idx="1"/>
          </p:nvPr>
        </p:nvSpPr>
        <p:spPr>
          <a:xfrm>
            <a:off x="855663" y="2249488"/>
            <a:ext cx="7429500" cy="3541712"/>
          </a:xfrm>
        </p:spPr>
        <p:txBody>
          <a:bodyPr/>
          <a:lstStyle/>
          <a:p>
            <a:endParaRPr lang="id-ID" altLang="id-ID" smtClean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55663" y="619125"/>
            <a:ext cx="7429500" cy="1477963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14349" y="357166"/>
            <a:ext cx="7929617" cy="646331"/>
          </a:xfrm>
          <a:prstGeom prst="rect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id-ID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UANG PERSEDIAAN (UP)</a:t>
            </a:r>
            <a:endParaRPr lang="en-US" sz="36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642938" y="1214438"/>
            <a:ext cx="8001000" cy="5033962"/>
          </a:xfrm>
          <a:prstGeom prst="rect">
            <a:avLst/>
          </a:prstGeom>
          <a:gradFill>
            <a:gsLst>
              <a:gs pos="0">
                <a:schemeClr val="accent5">
                  <a:tint val="58000"/>
                  <a:satMod val="108000"/>
                  <a:lumMod val="110000"/>
                </a:schemeClr>
              </a:gs>
              <a:gs pos="100000">
                <a:schemeClr val="accent5">
                  <a:tint val="81000"/>
                  <a:satMod val="109000"/>
                  <a:lumMod val="105000"/>
                </a:schemeClr>
              </a:gs>
            </a:gsLst>
            <a:lin ang="5040000" scaled="0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>
              <a:lnSpc>
                <a:spcPct val="120000"/>
              </a:lnSpc>
              <a:spcBef>
                <a:spcPts val="1000"/>
              </a:spcBef>
              <a:buSzPct val="125000"/>
              <a:buFont typeface="+mj-lt"/>
              <a:buAutoNum type="arabicPeriod"/>
              <a:defRPr/>
            </a:pPr>
            <a:endParaRPr lang="en-US" dirty="0">
              <a:solidFill>
                <a:schemeClr val="bg1"/>
              </a:solidFill>
              <a:latin typeface="+mn-lt"/>
            </a:endParaRPr>
          </a:p>
          <a:p>
            <a:pPr marL="514350" indent="-514350">
              <a:lnSpc>
                <a:spcPct val="120000"/>
              </a:lnSpc>
              <a:spcBef>
                <a:spcPts val="1000"/>
              </a:spcBef>
              <a:buSzPct val="125000"/>
              <a:buFont typeface="+mj-lt"/>
              <a:buAutoNum type="arabicPeriod"/>
              <a:defRPr/>
            </a:pP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UP digunakan untuk keperluan membiayai kegiatan operasional sehari-hari Satker dan membiayai pengeluaran yang tidak dapat dilakukan melalui mekanisme </a:t>
            </a: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Pembayaran LS. </a:t>
            </a:r>
          </a:p>
          <a:p>
            <a:pPr marL="514350" indent="-514350">
              <a:lnSpc>
                <a:spcPct val="120000"/>
              </a:lnSpc>
              <a:spcBef>
                <a:spcPts val="1000"/>
              </a:spcBef>
              <a:buSzPct val="125000"/>
              <a:buFont typeface="+mj-lt"/>
              <a:buAutoNum type="arabicPeriod"/>
              <a:defRPr/>
            </a:pP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UP merupakan uang muka kerja dari Kuasa BUN kepada Bendahara Pengeluaran yang dapat dimintakan penggantiannya (revolving).</a:t>
            </a:r>
          </a:p>
          <a:p>
            <a:pPr marL="514350" indent="-514350">
              <a:lnSpc>
                <a:spcPct val="120000"/>
              </a:lnSpc>
              <a:spcBef>
                <a:spcPts val="1000"/>
              </a:spcBef>
              <a:buSzPct val="125000"/>
              <a:buFont typeface="+mj-lt"/>
              <a:buAutoNum type="arabicPeriod"/>
              <a:defRPr/>
            </a:pP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Pembayaran dengan UP yang dapat dilakukan oleh Bendahara Pengeluaran/BPP kepada 1 (satu) penerima/ penyedia barang/jasa </a:t>
            </a: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paling </a:t>
            </a:r>
            <a:r>
              <a:rPr lang="en-US" dirty="0" err="1">
                <a:solidFill>
                  <a:schemeClr val="bg1"/>
                </a:solidFill>
                <a:cs typeface="Arial" pitchFamily="34" charset="0"/>
              </a:rPr>
              <a:t>banyak</a:t>
            </a: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cs typeface="Arial" pitchFamily="34" charset="0"/>
              </a:rPr>
              <a:t>sebesar</a:t>
            </a: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Rp.50.000.000,- (lima puluh juta rupiah) kecuali untuk pembayaran honorarium dan perjalanan dinas. </a:t>
            </a:r>
          </a:p>
          <a:p>
            <a:pPr marL="514350" indent="-514350">
              <a:lnSpc>
                <a:spcPct val="120000"/>
              </a:lnSpc>
              <a:spcBef>
                <a:spcPts val="1000"/>
              </a:spcBef>
              <a:buSzPct val="125000"/>
              <a:buFont typeface="+mj-lt"/>
              <a:buAutoNum type="arabicPeriod"/>
              <a:defRPr/>
            </a:pPr>
            <a:r>
              <a:rPr lang="id-ID" b="1" dirty="0">
                <a:solidFill>
                  <a:schemeClr val="bg1"/>
                </a:solidFill>
                <a:cs typeface="Arial" pitchFamily="34" charset="0"/>
              </a:rPr>
              <a:t>Pada setiap akhir hari kerja, uang tunai yang berasal dari </a:t>
            </a:r>
            <a:r>
              <a:rPr lang="en-US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id-ID" b="1" dirty="0">
                <a:solidFill>
                  <a:schemeClr val="bg1"/>
                </a:solidFill>
                <a:cs typeface="Arial" pitchFamily="34" charset="0"/>
              </a:rPr>
              <a:t>UP yang ada pada Kas Bendahara Pengeluaran/BPP </a:t>
            </a:r>
            <a:r>
              <a:rPr lang="en-US" b="1" dirty="0">
                <a:solidFill>
                  <a:schemeClr val="bg1"/>
                </a:solidFill>
                <a:cs typeface="Arial" pitchFamily="34" charset="0"/>
              </a:rPr>
              <a:t>paling </a:t>
            </a:r>
            <a:r>
              <a:rPr lang="en-US" b="1" dirty="0" err="1">
                <a:solidFill>
                  <a:schemeClr val="bg1"/>
                </a:solidFill>
                <a:cs typeface="Arial" pitchFamily="34" charset="0"/>
              </a:rPr>
              <a:t>banyak</a:t>
            </a:r>
            <a:r>
              <a:rPr lang="en-US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cs typeface="Arial" pitchFamily="34" charset="0"/>
              </a:rPr>
              <a:t>sebesar</a:t>
            </a:r>
            <a:r>
              <a:rPr lang="id-ID" b="1" dirty="0">
                <a:solidFill>
                  <a:schemeClr val="bg1"/>
                </a:solidFill>
                <a:cs typeface="Arial" pitchFamily="34" charset="0"/>
              </a:rPr>
              <a:t> Rp.50.000.000,- (lima puluh juta rupiah).</a:t>
            </a:r>
            <a:endParaRPr lang="en-US" b="1" dirty="0">
              <a:solidFill>
                <a:schemeClr val="bg1"/>
              </a:solidFill>
              <a:cs typeface="Arial" pitchFamily="34" charset="0"/>
            </a:endParaRPr>
          </a:p>
          <a:p>
            <a:pPr marL="514350" indent="-514350">
              <a:lnSpc>
                <a:spcPct val="120000"/>
              </a:lnSpc>
              <a:spcBef>
                <a:spcPts val="1000"/>
              </a:spcBef>
              <a:buSzPct val="125000"/>
              <a:buFont typeface="+mj-lt"/>
              <a:buAutoNum type="arabicPeriod"/>
              <a:defRPr/>
            </a:pPr>
            <a:endParaRPr lang="id-ID" b="1" dirty="0">
              <a:solidFill>
                <a:srgbClr val="C00000"/>
              </a:solidFill>
              <a:latin typeface="+mn-lt"/>
            </a:endParaRPr>
          </a:p>
          <a:p>
            <a:pPr marL="514350" indent="-514350">
              <a:lnSpc>
                <a:spcPct val="120000"/>
              </a:lnSpc>
              <a:spcBef>
                <a:spcPts val="1000"/>
              </a:spcBef>
              <a:buSzPct val="125000"/>
              <a:buFont typeface="Arial" pitchFamily="34" charset="0"/>
              <a:buNone/>
              <a:defRPr/>
            </a:pPr>
            <a:endParaRPr lang="id-ID" sz="1900" dirty="0">
              <a:latin typeface="+mn-lt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D9ECEF5-2235-4C0A-BC32-BF760B4A390A}" type="slidenum">
              <a:rPr lang="en-US" altLang="en-US">
                <a:solidFill>
                  <a:srgbClr val="9ACD4C"/>
                </a:solidFill>
              </a:rPr>
              <a:pPr/>
              <a:t>14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  <p:sp>
        <p:nvSpPr>
          <p:cNvPr id="21508" name="Content Placeholder 5"/>
          <p:cNvSpPr>
            <a:spLocks noGrp="1"/>
          </p:cNvSpPr>
          <p:nvPr>
            <p:ph idx="1"/>
          </p:nvPr>
        </p:nvSpPr>
        <p:spPr>
          <a:xfrm>
            <a:off x="855663" y="2249488"/>
            <a:ext cx="7429500" cy="3541712"/>
          </a:xfrm>
        </p:spPr>
        <p:txBody>
          <a:bodyPr/>
          <a:lstStyle/>
          <a:p>
            <a:endParaRPr lang="id-ID" altLang="id-ID" smtClean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55663" y="619125"/>
            <a:ext cx="7429500" cy="1477963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14349" y="357166"/>
            <a:ext cx="7929617" cy="646331"/>
          </a:xfrm>
          <a:prstGeom prst="rect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id-ID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UANG PERSEDIAAN (UP)</a:t>
            </a:r>
            <a:endParaRPr lang="en-US" sz="36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642938" y="1214438"/>
            <a:ext cx="8001000" cy="4957762"/>
          </a:xfrm>
          <a:prstGeom prst="rect">
            <a:avLst/>
          </a:prstGeo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100000">
                <a:schemeClr val="accent5">
                  <a:tint val="81000"/>
                  <a:satMod val="109000"/>
                  <a:lumMod val="105000"/>
                </a:schemeClr>
              </a:gs>
            </a:gsLst>
            <a:lin ang="0" scaled="0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>
              <a:lnSpc>
                <a:spcPct val="120000"/>
              </a:lnSpc>
              <a:spcBef>
                <a:spcPts val="1000"/>
              </a:spcBef>
              <a:buSzPct val="125000"/>
              <a:buFont typeface="+mj-lt"/>
              <a:buAutoNum type="arabicPeriod" startAt="5"/>
              <a:defRPr/>
            </a:pPr>
            <a:endParaRPr lang="id-ID" sz="2000" dirty="0">
              <a:latin typeface="+mn-lt"/>
            </a:endParaRPr>
          </a:p>
          <a:p>
            <a:pPr marL="514350" indent="-514350">
              <a:spcBef>
                <a:spcPts val="1000"/>
              </a:spcBef>
              <a:buSzPct val="125000"/>
              <a:buFont typeface="+mj-lt"/>
              <a:buAutoNum type="arabicPeriod" startAt="5"/>
              <a:defRPr/>
            </a:pP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UP dapat diberikan untuk pengeluaran-pengeluaran:</a:t>
            </a:r>
          </a:p>
          <a:p>
            <a:pPr marL="982663" indent="-446088">
              <a:spcBef>
                <a:spcPts val="1000"/>
              </a:spcBef>
              <a:buSzPct val="125000"/>
              <a:buFont typeface="Wingdings" pitchFamily="2" charset="2"/>
              <a:buChar char="q"/>
              <a:defRPr/>
            </a:pP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Belanja Barang;</a:t>
            </a:r>
          </a:p>
          <a:p>
            <a:pPr marL="982663" indent="-446088">
              <a:spcBef>
                <a:spcPts val="1000"/>
              </a:spcBef>
              <a:buSzPct val="125000"/>
              <a:buFont typeface="Wingdings" pitchFamily="2" charset="2"/>
              <a:buChar char="q"/>
              <a:defRPr/>
            </a:pP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Belanja Modal; dan</a:t>
            </a:r>
          </a:p>
          <a:p>
            <a:pPr marL="982663" indent="-446088">
              <a:spcBef>
                <a:spcPts val="1000"/>
              </a:spcBef>
              <a:buSzPct val="125000"/>
              <a:buFont typeface="Wingdings" pitchFamily="2" charset="2"/>
              <a:buChar char="q"/>
              <a:defRPr/>
            </a:pP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Belanja Lain-lain. </a:t>
            </a:r>
          </a:p>
          <a:p>
            <a:pPr marL="457200" indent="-457200">
              <a:spcBef>
                <a:spcPts val="1000"/>
              </a:spcBef>
              <a:buSzPct val="125000"/>
              <a:buFont typeface="+mj-lt"/>
              <a:buAutoNum type="arabicPeriod" startAt="6"/>
              <a:defRPr/>
            </a:pP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Bendahara Pengeluaran melakukan penggantian (</a:t>
            </a:r>
            <a:r>
              <a:rPr lang="id-ID" i="1" dirty="0">
                <a:solidFill>
                  <a:schemeClr val="bg1"/>
                </a:solidFill>
                <a:cs typeface="Arial" pitchFamily="34" charset="0"/>
              </a:rPr>
              <a:t>revolving</a:t>
            </a: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) UP yang telah digunakan sepanjang dana yang dapat dibayarkan dengan UP masih tersedia dalam DIPA. </a:t>
            </a:r>
          </a:p>
          <a:p>
            <a:pPr marL="457200" indent="-457200">
              <a:spcBef>
                <a:spcPts val="1000"/>
              </a:spcBef>
              <a:buSzPct val="125000"/>
              <a:buFont typeface="+mj-lt"/>
              <a:buAutoNum type="arabicPeriod" startAt="6"/>
              <a:defRPr/>
            </a:pP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Penggantian UP </a:t>
            </a:r>
            <a:r>
              <a:rPr lang="en-US" dirty="0" err="1">
                <a:solidFill>
                  <a:schemeClr val="bg1"/>
                </a:solidFill>
                <a:cs typeface="Arial" pitchFamily="34" charset="0"/>
              </a:rPr>
              <a:t>tersebut</a:t>
            </a: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dilakukan apabila UP telah dipergunakan paling </a:t>
            </a:r>
            <a:r>
              <a:rPr lang="en-US" dirty="0" err="1">
                <a:solidFill>
                  <a:schemeClr val="bg1"/>
                </a:solidFill>
                <a:cs typeface="Arial" pitchFamily="34" charset="0"/>
              </a:rPr>
              <a:t>sedikit</a:t>
            </a: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50% (lima puluh persen).</a:t>
            </a:r>
          </a:p>
          <a:p>
            <a:pPr marL="457200" indent="-457200">
              <a:spcBef>
                <a:spcPts val="1000"/>
              </a:spcBef>
              <a:buSzPct val="125000"/>
              <a:buFont typeface="+mj-lt"/>
              <a:buAutoNum type="arabicPeriod" startAt="6"/>
              <a:defRPr/>
            </a:pP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Setiap BPP mengajukan penggantian UP melalui Bendahara Pengeluaran, apabila UP yang dikelolanya telah dipergunakan paling </a:t>
            </a:r>
            <a:r>
              <a:rPr lang="en-US" dirty="0" err="1">
                <a:solidFill>
                  <a:schemeClr val="bg1"/>
                </a:solidFill>
                <a:cs typeface="Arial" pitchFamily="34" charset="0"/>
              </a:rPr>
              <a:t>sedikit</a:t>
            </a: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50</a:t>
            </a: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%</a:t>
            </a: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 (lima puluh persen).</a:t>
            </a:r>
          </a:p>
          <a:p>
            <a:pPr marL="982663" indent="-446088">
              <a:lnSpc>
                <a:spcPct val="120000"/>
              </a:lnSpc>
              <a:spcBef>
                <a:spcPts val="1000"/>
              </a:spcBef>
              <a:buSzPct val="125000"/>
              <a:buFont typeface="Wingdings" pitchFamily="2" charset="2"/>
              <a:buChar char="q"/>
              <a:defRPr/>
            </a:pPr>
            <a:endParaRPr lang="id-ID" sz="1900" dirty="0">
              <a:latin typeface="+mn-lt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0C773F1-36B1-4659-9271-DC0AFBC2DA10}" type="slidenum">
              <a:rPr lang="en-US" altLang="en-US">
                <a:solidFill>
                  <a:srgbClr val="9ACD4C"/>
                </a:solidFill>
              </a:rPr>
              <a:pPr/>
              <a:t>15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  <p:sp>
        <p:nvSpPr>
          <p:cNvPr id="22532" name="Content Placeholder 5"/>
          <p:cNvSpPr>
            <a:spLocks noGrp="1"/>
          </p:cNvSpPr>
          <p:nvPr>
            <p:ph idx="1"/>
          </p:nvPr>
        </p:nvSpPr>
        <p:spPr>
          <a:xfrm>
            <a:off x="855663" y="2249488"/>
            <a:ext cx="7429500" cy="3541712"/>
          </a:xfrm>
        </p:spPr>
        <p:txBody>
          <a:bodyPr/>
          <a:lstStyle/>
          <a:p>
            <a:endParaRPr lang="id-ID" altLang="id-ID" smtClean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55663" y="619125"/>
            <a:ext cx="7429500" cy="1477963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14349" y="191869"/>
            <a:ext cx="7929617" cy="646331"/>
          </a:xfrm>
          <a:prstGeom prst="rect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PENGAWASAN </a:t>
            </a:r>
            <a:r>
              <a:rPr lang="id-ID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UP</a:t>
            </a:r>
            <a:r>
              <a:rPr lang="en-US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OLEH KPPN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14313" y="976313"/>
            <a:ext cx="5500687" cy="107156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Kepala KPPN menyampaikan surat pemberitahuan kepada KPA, </a:t>
            </a:r>
            <a:r>
              <a:rPr lang="en-US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id-ID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16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satu</a:t>
            </a:r>
            <a:r>
              <a:rPr lang="id-ID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id-ID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bulan sejak SP2D-UP diterbitkan belum dilakukan pengajuan penggantian UP.</a:t>
            </a:r>
            <a:endParaRPr lang="en-US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dirty="0">
              <a:solidFill>
                <a:prstClr val="black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14313" y="2262188"/>
            <a:ext cx="5473700" cy="107156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(satu) bulan sejak disampaikan surat pemberitahuan, belum dilakukan pengajuan penggantian UP, Kepala KPPN memotong UP sebesar 25% (dua puluh lima persen).</a:t>
            </a:r>
            <a:endParaRPr lang="en-US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14313" y="4976813"/>
            <a:ext cx="5502275" cy="1143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Pemotongan dana UP dilakukan dengan cara:</a:t>
            </a:r>
          </a:p>
          <a:p>
            <a:pPr marL="261938" indent="-261938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id-ID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memperhitungkan potongan UP dlm SPM dan/atau </a:t>
            </a:r>
          </a:p>
          <a:p>
            <a:pPr marL="261938" indent="-261938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id-ID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menyetorkan ke Kas Negara.</a:t>
            </a:r>
            <a:endParaRPr lang="en-US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891213" y="976313"/>
            <a:ext cx="3100387" cy="550068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just" eaLnBrk="1" hangingPunct="1">
              <a:defRPr/>
            </a:pPr>
            <a:r>
              <a:rPr lang="en-US" b="1" dirty="0" err="1">
                <a:solidFill>
                  <a:prstClr val="black"/>
                </a:solidFill>
              </a:rPr>
              <a:t>Ilustrasi</a:t>
            </a:r>
            <a:r>
              <a:rPr lang="en-US" b="1" dirty="0">
                <a:solidFill>
                  <a:prstClr val="black"/>
                </a:solidFill>
              </a:rPr>
              <a:t> :</a:t>
            </a:r>
            <a:endParaRPr lang="id-ID" b="1" dirty="0">
              <a:solidFill>
                <a:prstClr val="black"/>
              </a:solidFill>
            </a:endParaRPr>
          </a:p>
        </p:txBody>
      </p:sp>
      <p:grpSp>
        <p:nvGrpSpPr>
          <p:cNvPr id="22539" name="Group 24"/>
          <p:cNvGrpSpPr>
            <a:grpSpLocks/>
          </p:cNvGrpSpPr>
          <p:nvPr/>
        </p:nvGrpSpPr>
        <p:grpSpPr bwMode="auto">
          <a:xfrm>
            <a:off x="5940425" y="1560513"/>
            <a:ext cx="3009900" cy="4738687"/>
            <a:chOff x="5766812" y="1167296"/>
            <a:chExt cx="3297431" cy="4739430"/>
          </a:xfrm>
        </p:grpSpPr>
        <p:sp>
          <p:nvSpPr>
            <p:cNvPr id="18" name="Rectangle 17"/>
            <p:cNvSpPr/>
            <p:nvPr/>
          </p:nvSpPr>
          <p:spPr>
            <a:xfrm>
              <a:off x="5766812" y="1167296"/>
              <a:ext cx="1600019" cy="457272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rgbClr val="002060"/>
                  </a:solidFill>
                </a:rPr>
                <a:t>UP: 100 </a:t>
              </a:r>
              <a:r>
                <a:rPr lang="en-US" sz="1400" dirty="0" err="1">
                  <a:solidFill>
                    <a:srgbClr val="002060"/>
                  </a:solidFill>
                </a:rPr>
                <a:t>Juta</a:t>
              </a:r>
              <a:endParaRPr lang="en-US" sz="1400" dirty="0">
                <a:solidFill>
                  <a:srgbClr val="002060"/>
                </a:solidFill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rgbClr val="002060"/>
                  </a:solidFill>
                </a:rPr>
                <a:t>10 </a:t>
              </a:r>
              <a:r>
                <a:rPr lang="en-US" sz="1400" dirty="0" err="1">
                  <a:solidFill>
                    <a:srgbClr val="002060"/>
                  </a:solidFill>
                </a:rPr>
                <a:t>Januari</a:t>
              </a:r>
              <a:endParaRPr lang="en-US" sz="1400" dirty="0">
                <a:solidFill>
                  <a:srgbClr val="002060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808552" y="1797632"/>
              <a:ext cx="1565236" cy="457272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dirty="0">
                  <a:solidFill>
                    <a:srgbClr val="002060"/>
                  </a:solidFill>
                </a:rPr>
                <a:t>S.D 10 </a:t>
              </a:r>
              <a:r>
                <a:rPr lang="en-US" sz="1200" dirty="0" err="1" smtClean="0">
                  <a:solidFill>
                    <a:srgbClr val="002060"/>
                  </a:solidFill>
                </a:rPr>
                <a:t>Februari</a:t>
              </a:r>
              <a:r>
                <a:rPr lang="en-US" sz="1200" dirty="0" smtClean="0">
                  <a:solidFill>
                    <a:srgbClr val="002060"/>
                  </a:solidFill>
                </a:rPr>
                <a:t> </a:t>
              </a:r>
              <a:r>
                <a:rPr lang="en-US" sz="1200" dirty="0" err="1">
                  <a:solidFill>
                    <a:srgbClr val="002060"/>
                  </a:solidFill>
                </a:rPr>
                <a:t>belum</a:t>
              </a:r>
              <a:r>
                <a:rPr lang="en-US" sz="1200" dirty="0">
                  <a:solidFill>
                    <a:srgbClr val="002060"/>
                  </a:solidFill>
                </a:rPr>
                <a:t> </a:t>
              </a:r>
              <a:r>
                <a:rPr lang="en-US" sz="1200" dirty="0" err="1">
                  <a:solidFill>
                    <a:srgbClr val="002060"/>
                  </a:solidFill>
                </a:rPr>
                <a:t>ajukan</a:t>
              </a:r>
              <a:r>
                <a:rPr lang="en-US" sz="1200" dirty="0">
                  <a:solidFill>
                    <a:srgbClr val="002060"/>
                  </a:solidFill>
                </a:rPr>
                <a:t> GUP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808552" y="2369221"/>
              <a:ext cx="1600019" cy="60969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 err="1">
                  <a:solidFill>
                    <a:srgbClr val="002060"/>
                  </a:solidFill>
                </a:rPr>
                <a:t>Kepala</a:t>
              </a:r>
              <a:r>
                <a:rPr lang="en-US" sz="1400" dirty="0">
                  <a:solidFill>
                    <a:srgbClr val="002060"/>
                  </a:solidFill>
                </a:rPr>
                <a:t> KPPN </a:t>
              </a:r>
              <a:r>
                <a:rPr lang="en-US" sz="1400" dirty="0" err="1">
                  <a:solidFill>
                    <a:srgbClr val="002060"/>
                  </a:solidFill>
                </a:rPr>
                <a:t>menyampaikan</a:t>
              </a:r>
              <a:r>
                <a:rPr lang="en-US" sz="1400" dirty="0">
                  <a:solidFill>
                    <a:srgbClr val="002060"/>
                  </a:solidFill>
                </a:rPr>
                <a:t> </a:t>
              </a:r>
              <a:r>
                <a:rPr lang="en-US" sz="1400" dirty="0" err="1">
                  <a:solidFill>
                    <a:srgbClr val="002060"/>
                  </a:solidFill>
                </a:rPr>
                <a:t>Surat</a:t>
              </a:r>
              <a:endParaRPr lang="en-US" sz="1400" dirty="0">
                <a:solidFill>
                  <a:srgbClr val="002060"/>
                </a:solidFill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5808552" y="3083708"/>
              <a:ext cx="1600019" cy="685908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dirty="0">
                  <a:solidFill>
                    <a:srgbClr val="002060"/>
                  </a:solidFill>
                </a:rPr>
                <a:t>S.D 10 </a:t>
              </a:r>
              <a:r>
                <a:rPr lang="en-US" sz="1200" dirty="0" err="1" smtClean="0">
                  <a:solidFill>
                    <a:srgbClr val="002060"/>
                  </a:solidFill>
                </a:rPr>
                <a:t>Maret</a:t>
              </a:r>
              <a:r>
                <a:rPr lang="en-US" sz="1200" dirty="0" smtClean="0">
                  <a:solidFill>
                    <a:srgbClr val="002060"/>
                  </a:solidFill>
                </a:rPr>
                <a:t> </a:t>
              </a:r>
              <a:r>
                <a:rPr lang="en-US" sz="1200" dirty="0" err="1" smtClean="0">
                  <a:solidFill>
                    <a:srgbClr val="002060"/>
                  </a:solidFill>
                </a:rPr>
                <a:t>belum</a:t>
              </a:r>
              <a:r>
                <a:rPr lang="en-US" sz="1200" dirty="0" smtClean="0">
                  <a:solidFill>
                    <a:srgbClr val="002060"/>
                  </a:solidFill>
                </a:rPr>
                <a:t> </a:t>
              </a:r>
              <a:r>
                <a:rPr lang="en-US" sz="1200" dirty="0" err="1">
                  <a:solidFill>
                    <a:srgbClr val="002060"/>
                  </a:solidFill>
                </a:rPr>
                <a:t>ajukan</a:t>
              </a:r>
              <a:r>
                <a:rPr lang="en-US" sz="1200" dirty="0">
                  <a:solidFill>
                    <a:srgbClr val="002060"/>
                  </a:solidFill>
                </a:rPr>
                <a:t> GUP</a:t>
              </a:r>
              <a:r>
                <a:rPr lang="en-US" sz="1200" dirty="0">
                  <a:solidFill>
                    <a:srgbClr val="002060"/>
                  </a:solidFill>
                  <a:sym typeface="Wingdings" pitchFamily="2" charset="2"/>
                </a:rPr>
                <a:t> UP </a:t>
              </a:r>
              <a:r>
                <a:rPr lang="en-US" sz="1200" dirty="0" err="1">
                  <a:solidFill>
                    <a:srgbClr val="002060"/>
                  </a:solidFill>
                  <a:sym typeface="Wingdings" pitchFamily="2" charset="2"/>
                </a:rPr>
                <a:t>dipotong</a:t>
              </a:r>
              <a:r>
                <a:rPr lang="en-US" sz="1200" dirty="0">
                  <a:solidFill>
                    <a:srgbClr val="002060"/>
                  </a:solidFill>
                  <a:sym typeface="Wingdings" pitchFamily="2" charset="2"/>
                </a:rPr>
                <a:t> 25%</a:t>
              </a:r>
              <a:endParaRPr lang="en-US" sz="1200" dirty="0">
                <a:solidFill>
                  <a:srgbClr val="002060"/>
                </a:solidFill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808552" y="3869645"/>
              <a:ext cx="1600019" cy="685908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 err="1">
                  <a:solidFill>
                    <a:srgbClr val="002060"/>
                  </a:solidFill>
                </a:rPr>
                <a:t>Pemotongan</a:t>
              </a:r>
              <a:r>
                <a:rPr lang="en-US" sz="1400" dirty="0">
                  <a:solidFill>
                    <a:srgbClr val="002060"/>
                  </a:solidFill>
                </a:rPr>
                <a:t> </a:t>
              </a:r>
              <a:r>
                <a:rPr lang="en-US" sz="1400" dirty="0" err="1">
                  <a:solidFill>
                    <a:srgbClr val="002060"/>
                  </a:solidFill>
                </a:rPr>
                <a:t>pada</a:t>
              </a:r>
              <a:r>
                <a:rPr lang="en-US" sz="1400" dirty="0">
                  <a:solidFill>
                    <a:srgbClr val="002060"/>
                  </a:solidFill>
                </a:rPr>
                <a:t> SPM GUP </a:t>
              </a:r>
              <a:r>
                <a:rPr lang="en-US" sz="1400" dirty="0" err="1">
                  <a:solidFill>
                    <a:srgbClr val="002060"/>
                  </a:solidFill>
                </a:rPr>
                <a:t>atau</a:t>
              </a:r>
              <a:r>
                <a:rPr lang="en-US" sz="1400" dirty="0">
                  <a:solidFill>
                    <a:srgbClr val="002060"/>
                  </a:solidFill>
                </a:rPr>
                <a:t> </a:t>
              </a:r>
              <a:r>
                <a:rPr lang="en-US" sz="1400" dirty="0" err="1">
                  <a:solidFill>
                    <a:srgbClr val="002060"/>
                  </a:solidFill>
                </a:rPr>
                <a:t>disetor</a:t>
              </a:r>
              <a:endParaRPr lang="en-US" sz="1400" dirty="0">
                <a:solidFill>
                  <a:srgbClr val="002060"/>
                </a:solidFill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5808552" y="4727029"/>
              <a:ext cx="1600019" cy="11796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 err="1">
                  <a:solidFill>
                    <a:srgbClr val="002060"/>
                  </a:solidFill>
                </a:rPr>
                <a:t>Setelah</a:t>
              </a:r>
              <a:r>
                <a:rPr lang="en-US" sz="1400" dirty="0">
                  <a:solidFill>
                    <a:srgbClr val="002060"/>
                  </a:solidFill>
                </a:rPr>
                <a:t> </a:t>
              </a:r>
              <a:r>
                <a:rPr lang="en-US" sz="1400" dirty="0" err="1">
                  <a:solidFill>
                    <a:srgbClr val="002060"/>
                  </a:solidFill>
                </a:rPr>
                <a:t>dipotong</a:t>
              </a:r>
              <a:r>
                <a:rPr lang="en-US" sz="1400" dirty="0">
                  <a:solidFill>
                    <a:srgbClr val="002060"/>
                  </a:solidFill>
                </a:rPr>
                <a:t>/</a:t>
              </a:r>
              <a:r>
                <a:rPr lang="en-US" sz="1400" dirty="0" err="1">
                  <a:solidFill>
                    <a:srgbClr val="002060"/>
                  </a:solidFill>
                </a:rPr>
                <a:t>disetor</a:t>
              </a:r>
              <a:r>
                <a:rPr lang="en-US" sz="1400" dirty="0">
                  <a:solidFill>
                    <a:srgbClr val="002060"/>
                  </a:solidFill>
                </a:rPr>
                <a:t> UP, </a:t>
              </a:r>
              <a:r>
                <a:rPr lang="en-US" sz="1400" dirty="0" err="1">
                  <a:solidFill>
                    <a:srgbClr val="002060"/>
                  </a:solidFill>
                </a:rPr>
                <a:t>pengajuan</a:t>
              </a:r>
              <a:r>
                <a:rPr lang="en-US" sz="1400" dirty="0">
                  <a:solidFill>
                    <a:srgbClr val="002060"/>
                  </a:solidFill>
                </a:rPr>
                <a:t> GUP </a:t>
              </a:r>
              <a:r>
                <a:rPr lang="en-US" sz="1400" dirty="0" err="1">
                  <a:solidFill>
                    <a:srgbClr val="002060"/>
                  </a:solidFill>
                </a:rPr>
                <a:t>berikutnya</a:t>
              </a:r>
              <a:r>
                <a:rPr lang="en-US" sz="1400" dirty="0">
                  <a:solidFill>
                    <a:srgbClr val="002060"/>
                  </a:solidFill>
                </a:rPr>
                <a:t> </a:t>
              </a:r>
              <a:r>
                <a:rPr lang="en-US" sz="1400" dirty="0" err="1">
                  <a:solidFill>
                    <a:srgbClr val="002060"/>
                  </a:solidFill>
                </a:rPr>
                <a:t>diawasi</a:t>
              </a:r>
              <a:endParaRPr lang="en-US" sz="1400" dirty="0">
                <a:solidFill>
                  <a:srgbClr val="002060"/>
                </a:solidFill>
              </a:endParaRPr>
            </a:p>
          </p:txBody>
        </p:sp>
        <p:cxnSp>
          <p:nvCxnSpPr>
            <p:cNvPr id="24" name="Elbow Connector 23"/>
            <p:cNvCxnSpPr>
              <a:stCxn id="23" idx="1"/>
              <a:endCxn id="19" idx="1"/>
            </p:cNvCxnSpPr>
            <p:nvPr/>
          </p:nvCxnSpPr>
          <p:spPr>
            <a:xfrm rot="10800000">
              <a:off x="5808552" y="2026268"/>
              <a:ext cx="1740" cy="3289816"/>
            </a:xfrm>
            <a:prstGeom prst="bentConnector3">
              <a:avLst>
                <a:gd name="adj1" fmla="val 14395466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/>
            <p:cNvSpPr/>
            <p:nvPr/>
          </p:nvSpPr>
          <p:spPr>
            <a:xfrm>
              <a:off x="7530311" y="2931285"/>
              <a:ext cx="1533932" cy="938360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solidFill>
                    <a:srgbClr val="002060"/>
                  </a:solidFill>
                </a:rPr>
                <a:t>S.D 10 </a:t>
              </a:r>
              <a:r>
                <a:rPr lang="en-US" sz="1400" dirty="0" smtClean="0">
                  <a:solidFill>
                    <a:srgbClr val="002060"/>
                  </a:solidFill>
                </a:rPr>
                <a:t>April </a:t>
              </a:r>
              <a:r>
                <a:rPr lang="en-US" sz="1400" dirty="0" err="1">
                  <a:solidFill>
                    <a:srgbClr val="002060"/>
                  </a:solidFill>
                </a:rPr>
                <a:t>belum</a:t>
              </a:r>
              <a:r>
                <a:rPr lang="en-US" sz="1400" dirty="0">
                  <a:solidFill>
                    <a:srgbClr val="002060"/>
                  </a:solidFill>
                </a:rPr>
                <a:t> </a:t>
              </a:r>
              <a:r>
                <a:rPr lang="en-US" sz="1400" dirty="0" err="1">
                  <a:solidFill>
                    <a:srgbClr val="002060"/>
                  </a:solidFill>
                </a:rPr>
                <a:t>ajukan</a:t>
              </a:r>
              <a:r>
                <a:rPr lang="en-US" sz="1400" dirty="0">
                  <a:solidFill>
                    <a:srgbClr val="002060"/>
                  </a:solidFill>
                </a:rPr>
                <a:t> GUP</a:t>
              </a:r>
              <a:r>
                <a:rPr lang="en-US" sz="1400" dirty="0">
                  <a:solidFill>
                    <a:srgbClr val="002060"/>
                  </a:solidFill>
                  <a:sym typeface="Wingdings" pitchFamily="2" charset="2"/>
                </a:rPr>
                <a:t> UP </a:t>
              </a:r>
              <a:r>
                <a:rPr lang="en-US" sz="1400" dirty="0" err="1">
                  <a:solidFill>
                    <a:srgbClr val="002060"/>
                  </a:solidFill>
                  <a:sym typeface="Wingdings" pitchFamily="2" charset="2"/>
                </a:rPr>
                <a:t>dipotong</a:t>
              </a:r>
              <a:r>
                <a:rPr lang="en-US" sz="1400" dirty="0">
                  <a:solidFill>
                    <a:srgbClr val="002060"/>
                  </a:solidFill>
                  <a:sym typeface="Wingdings" pitchFamily="2" charset="2"/>
                </a:rPr>
                <a:t> 50%</a:t>
              </a:r>
              <a:endParaRPr lang="en-US" sz="1400" dirty="0">
                <a:solidFill>
                  <a:srgbClr val="002060"/>
                </a:solidFill>
              </a:endParaRP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214313" y="3619500"/>
            <a:ext cx="5473700" cy="107156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(satu) bulan berikutnya jika belum dilakukan pengajuan penggantian UP, Kepala KPPN memotong UP sebesar 50% (lima puluh persen).</a:t>
            </a:r>
            <a:endParaRPr lang="en-US" sz="16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0A862B5-07C7-428E-AE5E-FC70D09BB733}" type="slidenum">
              <a:rPr lang="en-US" altLang="en-US">
                <a:solidFill>
                  <a:srgbClr val="9ACD4C"/>
                </a:solidFill>
              </a:rPr>
              <a:pPr/>
              <a:t>16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  <p:sp>
        <p:nvSpPr>
          <p:cNvPr id="23556" name="Content Placeholder 5"/>
          <p:cNvSpPr>
            <a:spLocks noGrp="1"/>
          </p:cNvSpPr>
          <p:nvPr>
            <p:ph idx="1"/>
          </p:nvPr>
        </p:nvSpPr>
        <p:spPr>
          <a:xfrm>
            <a:off x="855663" y="2249488"/>
            <a:ext cx="7429500" cy="3541712"/>
          </a:xfrm>
        </p:spPr>
        <p:txBody>
          <a:bodyPr/>
          <a:lstStyle/>
          <a:p>
            <a:endParaRPr lang="id-ID" altLang="id-ID" smtClean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55663" y="619125"/>
            <a:ext cx="7429500" cy="1477963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14349" y="115669"/>
            <a:ext cx="7929617" cy="646331"/>
          </a:xfrm>
          <a:prstGeom prst="rect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BESARAN </a:t>
            </a:r>
            <a:r>
              <a:rPr lang="id-ID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UP</a:t>
            </a:r>
            <a:r>
              <a:rPr lang="en-US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</p:txBody>
      </p:sp>
      <p:sp>
        <p:nvSpPr>
          <p:cNvPr id="27" name="Content Placeholder 2"/>
          <p:cNvSpPr txBox="1">
            <a:spLocks/>
          </p:cNvSpPr>
          <p:nvPr/>
        </p:nvSpPr>
        <p:spPr bwMode="auto">
          <a:xfrm>
            <a:off x="857250" y="914400"/>
            <a:ext cx="7643813" cy="795338"/>
          </a:xfrm>
          <a:prstGeom prst="rect">
            <a:avLst/>
          </a:prstGeo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100000">
                <a:schemeClr val="accent5">
                  <a:tint val="81000"/>
                  <a:satMod val="109000"/>
                  <a:lumMod val="105000"/>
                </a:schemeClr>
              </a:gs>
            </a:gsLst>
            <a:lin ang="0" scaled="0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itchFamily="34" charset="0"/>
              <a:buNone/>
              <a:defRPr/>
            </a:pP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KPA mengajukan UP kepada KPPN sebesar kebutuhan operasional Satker dalam </a:t>
            </a: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1 (</a:t>
            </a: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satu</a:t>
            </a: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)</a:t>
            </a:r>
            <a:r>
              <a:rPr lang="id-ID" dirty="0">
                <a:solidFill>
                  <a:schemeClr val="bg1"/>
                </a:solidFill>
                <a:cs typeface="Arial" pitchFamily="34" charset="0"/>
              </a:rPr>
              <a:t> bulan yang direncanakan dibayarkan melalui UP</a:t>
            </a:r>
            <a:endParaRPr lang="en-US" dirty="0">
              <a:solidFill>
                <a:schemeClr val="bg1"/>
              </a:solidFill>
              <a:cs typeface="Arial" pitchFamily="34" charset="0"/>
            </a:endParaRPr>
          </a:p>
          <a:p>
            <a:pPr marL="228600" indent="-228600" eaLnBrk="1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itchFamily="34" charset="0"/>
              <a:buChar char="•"/>
              <a:defRPr/>
            </a:pPr>
            <a:endParaRPr lang="en-US" dirty="0">
              <a:latin typeface="+mn-lt"/>
            </a:endParaRPr>
          </a:p>
        </p:txBody>
      </p:sp>
      <p:graphicFrame>
        <p:nvGraphicFramePr>
          <p:cNvPr id="28" name="Table 27"/>
          <p:cNvGraphicFramePr>
            <a:graphicFrameLocks noGrp="1"/>
          </p:cNvGraphicFramePr>
          <p:nvPr/>
        </p:nvGraphicFramePr>
        <p:xfrm>
          <a:off x="914400" y="1828800"/>
          <a:ext cx="7543800" cy="38037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2025"/>
                <a:gridCol w="7091775"/>
              </a:tblGrid>
              <a:tr h="369506">
                <a:tc gridSpan="2">
                  <a:txBody>
                    <a:bodyPr/>
                    <a:lstStyle/>
                    <a:p>
                      <a:pPr marL="0" marR="0"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id-ID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Pemberian UP diberikan paling banyak:</a:t>
                      </a:r>
                      <a:endParaRPr lang="en-US" sz="16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5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tint val="81000"/>
                            <a:satMod val="109000"/>
                            <a:lumMod val="105000"/>
                          </a:schemeClr>
                        </a:gs>
                      </a:gsLst>
                      <a:lin ang="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31471">
                <a:tc>
                  <a:txBody>
                    <a:bodyPr/>
                    <a:lstStyle/>
                    <a:p>
                      <a:pPr marL="342900" marR="0" lvl="0" indent="-342900" algn="just">
                        <a:spcBef>
                          <a:spcPts val="300"/>
                        </a:spcBef>
                        <a:spcAft>
                          <a:spcPts val="0"/>
                        </a:spcAft>
                        <a:buFont typeface="+mj-lt"/>
                        <a:buAutoNum type="alphaLcPeriod"/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5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tint val="81000"/>
                            <a:satMod val="109000"/>
                            <a:lumMod val="105000"/>
                          </a:schemeClr>
                        </a:gs>
                      </a:gsLst>
                      <a:lin ang="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Rp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. 50.000.000,- (lima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puluh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juta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rupiah)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untuk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pagu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id-ID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jenis belanja yang bisa dibayarkan melalui UP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sampai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dengan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Rp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. 900</a:t>
                      </a:r>
                      <a:r>
                        <a:rPr lang="id-ID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000.000 (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sembilan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ratus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juta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rupiah); </a:t>
                      </a:r>
                      <a:endParaRPr lang="en-US" sz="16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5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tint val="81000"/>
                            <a:satMod val="109000"/>
                            <a:lumMod val="105000"/>
                          </a:schemeClr>
                        </a:gs>
                      </a:gsLst>
                      <a:lin ang="0" scaled="0"/>
                    </a:gradFill>
                  </a:tcPr>
                </a:tc>
              </a:tr>
              <a:tr h="1013502">
                <a:tc>
                  <a:txBody>
                    <a:bodyPr/>
                    <a:lstStyle/>
                    <a:p>
                      <a:pPr marL="342900" marR="0" lvl="0" indent="-342900" algn="just">
                        <a:spcBef>
                          <a:spcPts val="30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b. 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5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tint val="81000"/>
                            <a:satMod val="109000"/>
                            <a:lumMod val="105000"/>
                          </a:schemeClr>
                        </a:gs>
                      </a:gsLst>
                      <a:lin ang="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Rp.100.000.000 (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seratus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juta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rupiah)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untuk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pagu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id-ID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jenis belanja yang bisa dibayarkan melalui UP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diatas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Rp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. 900.000.000 (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sembilan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ratus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juta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rupiah)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sampai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dengan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Rp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. 2.400.000.000 (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dua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miliar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empat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ratus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juta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rupiah);</a:t>
                      </a:r>
                      <a:endParaRPr lang="en-US" sz="16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5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tint val="81000"/>
                            <a:satMod val="109000"/>
                            <a:lumMod val="105000"/>
                          </a:schemeClr>
                        </a:gs>
                      </a:gsLst>
                      <a:lin ang="0" scaled="0"/>
                    </a:gradFill>
                  </a:tcPr>
                </a:tc>
              </a:tr>
              <a:tr h="1013502">
                <a:tc>
                  <a:txBody>
                    <a:bodyPr/>
                    <a:lstStyle/>
                    <a:p>
                      <a:pPr marL="342900" marR="0" lvl="0" indent="-342900" algn="just">
                        <a:spcBef>
                          <a:spcPts val="30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c.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5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tint val="81000"/>
                            <a:satMod val="109000"/>
                            <a:lumMod val="105000"/>
                          </a:schemeClr>
                        </a:gs>
                      </a:gsLst>
                      <a:lin ang="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Rp.200.000.000 (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dua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ratus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juta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rupiah)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untuk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pagu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id-ID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jenis belanja yang bisa dibayarkan melalui UP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diatas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Rp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. 2.400.000.000 (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dua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miliar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empat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ratus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juta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rupiah)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sampai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dengan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Rp.6.000.000.000 (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enam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miliar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rupiah);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atau</a:t>
                      </a:r>
                      <a:endParaRPr lang="en-US" sz="16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5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tint val="81000"/>
                            <a:satMod val="109000"/>
                            <a:lumMod val="105000"/>
                          </a:schemeClr>
                        </a:gs>
                      </a:gsLst>
                      <a:lin ang="0" scaled="0"/>
                    </a:gradFill>
                  </a:tcPr>
                </a:tc>
              </a:tr>
              <a:tr h="675670">
                <a:tc>
                  <a:txBody>
                    <a:bodyPr/>
                    <a:lstStyle/>
                    <a:p>
                      <a:pPr marL="342900" marR="0" lvl="0" indent="-342900" algn="just">
                        <a:spcBef>
                          <a:spcPts val="30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d.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5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tint val="81000"/>
                            <a:satMod val="109000"/>
                            <a:lumMod val="105000"/>
                          </a:schemeClr>
                        </a:gs>
                      </a:gsLst>
                      <a:lin ang="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Rp.500.000.000 (lima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ratus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juta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rupiah)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untuk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pagu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id-ID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jenis belanja yang bisa dibayarkan melalui UP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diatas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Rp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. 6.000.000.000 (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enam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miliar</a:t>
                      </a:r>
                      <a:r>
                        <a:rPr lang="en-US" sz="16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rupiah).</a:t>
                      </a:r>
                      <a:endParaRPr lang="en-US" sz="16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5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tint val="81000"/>
                            <a:satMod val="109000"/>
                            <a:lumMod val="105000"/>
                          </a:schemeClr>
                        </a:gs>
                      </a:gsLst>
                      <a:lin ang="0" scaled="0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/>
        </p:nvGraphicFramePr>
        <p:xfrm>
          <a:off x="857250" y="5791200"/>
          <a:ext cx="7662863" cy="609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62863"/>
              </a:tblGrid>
              <a:tr h="60960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d-ID" sz="18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Persetujuan perubahan besaran</a:t>
                      </a:r>
                      <a:r>
                        <a:rPr lang="id-ID" sz="18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UP dilaksanakan oleh </a:t>
                      </a:r>
                      <a:r>
                        <a:rPr lang="id-ID" sz="18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Kepala </a:t>
                      </a:r>
                      <a:r>
                        <a:rPr lang="id-ID" sz="18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Kantor Wilayah Direktorat Jenderal </a:t>
                      </a:r>
                      <a:r>
                        <a:rPr lang="id-ID" sz="18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Perbendaharaan</a:t>
                      </a:r>
                      <a:endParaRPr lang="en-US" sz="18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5">
                            <a:lumMod val="40000"/>
                            <a:lumOff val="60000"/>
                          </a:schemeClr>
                        </a:gs>
                        <a:gs pos="100000">
                          <a:schemeClr val="accent5">
                            <a:tint val="81000"/>
                            <a:satMod val="109000"/>
                            <a:lumMod val="105000"/>
                          </a:schemeClr>
                        </a:gs>
                      </a:gsLst>
                      <a:lin ang="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CAA835-096F-4F1D-8524-1724672766DE}" type="slidenum">
              <a:rPr lang="en-US" altLang="en-US">
                <a:solidFill>
                  <a:srgbClr val="9ACD4C"/>
                </a:solidFill>
              </a:rPr>
              <a:pPr/>
              <a:t>17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  <p:sp>
        <p:nvSpPr>
          <p:cNvPr id="24580" name="Content Placeholder 5"/>
          <p:cNvSpPr>
            <a:spLocks noGrp="1"/>
          </p:cNvSpPr>
          <p:nvPr>
            <p:ph idx="1"/>
          </p:nvPr>
        </p:nvSpPr>
        <p:spPr>
          <a:xfrm>
            <a:off x="855663" y="2249488"/>
            <a:ext cx="7429500" cy="3541712"/>
          </a:xfrm>
        </p:spPr>
        <p:txBody>
          <a:bodyPr/>
          <a:lstStyle/>
          <a:p>
            <a:endParaRPr lang="id-ID" altLang="id-ID" smtClean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55663" y="619125"/>
            <a:ext cx="7429500" cy="1477963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14349" y="115669"/>
            <a:ext cx="7929617" cy="646331"/>
          </a:xfrm>
          <a:prstGeom prst="rect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KETENTUAN </a:t>
            </a:r>
            <a:r>
              <a:rPr lang="id-ID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UP</a:t>
            </a:r>
            <a:r>
              <a:rPr lang="en-US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785813" y="1033463"/>
            <a:ext cx="7786687" cy="5214937"/>
          </a:xfrm>
          <a:prstGeom prst="rect">
            <a:avLst/>
          </a:prstGeo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100000">
                <a:schemeClr val="accent5">
                  <a:tint val="81000"/>
                  <a:satMod val="109000"/>
                  <a:lumMod val="105000"/>
                </a:schemeClr>
              </a:gs>
            </a:gsLst>
            <a:lin ang="0" scaled="0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 algn="just" eaLnBrk="1" fontAlgn="auto" hangingPunct="1">
              <a:spcBef>
                <a:spcPts val="200"/>
              </a:spcBef>
              <a:spcAft>
                <a:spcPts val="200"/>
              </a:spcAft>
              <a:buSzPct val="125000"/>
              <a:buFont typeface="+mj-lt"/>
              <a:buAutoNum type="arabicPeriod"/>
              <a:defRPr/>
            </a:pPr>
            <a:r>
              <a:rPr lang="id-ID" sz="1600" b="1" dirty="0">
                <a:solidFill>
                  <a:schemeClr val="bg1"/>
                </a:solidFill>
                <a:cs typeface="Arial" pitchFamily="34" charset="0"/>
              </a:rPr>
              <a:t>Persetujuan TUP dilakukan oleh Kepala KPPN (nilai berapapun) dengan disertai:</a:t>
            </a:r>
          </a:p>
          <a:p>
            <a:pPr marL="812800" lvl="1" indent="-276225" algn="just" eaLnBrk="1" fontAlgn="auto" hangingPunct="1">
              <a:spcBef>
                <a:spcPts val="200"/>
              </a:spcBef>
              <a:spcAft>
                <a:spcPts val="200"/>
              </a:spcAft>
              <a:buSzPct val="125000"/>
              <a:buFont typeface="Arial" pitchFamily="34" charset="0"/>
              <a:buChar char="•"/>
              <a:defRPr/>
            </a:pP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Rincian Rencana Pengguna TUP; dan</a:t>
            </a:r>
          </a:p>
          <a:p>
            <a:pPr marL="812800" lvl="1" indent="-276225" algn="just" eaLnBrk="1" fontAlgn="auto" hangingPunct="1">
              <a:spcBef>
                <a:spcPts val="200"/>
              </a:spcBef>
              <a:spcAft>
                <a:spcPts val="200"/>
              </a:spcAft>
              <a:buSzPct val="125000"/>
              <a:buFont typeface="Arial" pitchFamily="34" charset="0"/>
              <a:buChar char="•"/>
              <a:defRPr/>
            </a:pP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Surat Pernyataan dari KPA  bahwa TUP:</a:t>
            </a:r>
          </a:p>
          <a:p>
            <a:pPr marL="1074738" indent="-261938">
              <a:spcBef>
                <a:spcPts val="200"/>
              </a:spcBef>
              <a:spcAft>
                <a:spcPts val="200"/>
              </a:spcAft>
              <a:buSzPct val="125000"/>
              <a:buFont typeface="Wingdings" pitchFamily="2" charset="2"/>
              <a:buChar char="§"/>
              <a:defRPr/>
            </a:pP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d</a:t>
            </a:r>
            <a:r>
              <a:rPr lang="en-US" sz="1600" dirty="0" err="1">
                <a:solidFill>
                  <a:schemeClr val="bg1"/>
                </a:solidFill>
                <a:cs typeface="Arial" pitchFamily="34" charset="0"/>
              </a:rPr>
              <a:t>igunakan</a:t>
            </a: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 dan dipertanggungjawabkan</a:t>
            </a:r>
            <a:r>
              <a:rPr lang="en-US" sz="1600" dirty="0">
                <a:solidFill>
                  <a:schemeClr val="bg1"/>
                </a:solidFill>
                <a:cs typeface="Arial" pitchFamily="34" charset="0"/>
              </a:rPr>
              <a:t> paling lama </a:t>
            </a: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1600" dirty="0">
                <a:solidFill>
                  <a:schemeClr val="bg1"/>
                </a:solidFill>
                <a:cs typeface="Arial" pitchFamily="34" charset="0"/>
              </a:rPr>
              <a:t>1 (</a:t>
            </a:r>
            <a:r>
              <a:rPr lang="en-US" sz="1600" dirty="0" err="1">
                <a:solidFill>
                  <a:schemeClr val="bg1"/>
                </a:solidFill>
                <a:cs typeface="Arial" pitchFamily="34" charset="0"/>
              </a:rPr>
              <a:t>satu</a:t>
            </a:r>
            <a:r>
              <a:rPr lang="en-US" sz="1600" dirty="0">
                <a:solidFill>
                  <a:schemeClr val="bg1"/>
                </a:solidFill>
                <a:cs typeface="Arial" pitchFamily="34" charset="0"/>
              </a:rPr>
              <a:t>) </a:t>
            </a:r>
            <a:r>
              <a:rPr lang="en-US" sz="1600" dirty="0" err="1">
                <a:solidFill>
                  <a:schemeClr val="bg1"/>
                </a:solidFill>
                <a:cs typeface="Arial" pitchFamily="34" charset="0"/>
              </a:rPr>
              <a:t>bulan</a:t>
            </a:r>
            <a:r>
              <a:rPr lang="en-US" sz="16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cs typeface="Arial" pitchFamily="34" charset="0"/>
              </a:rPr>
              <a:t>sejak</a:t>
            </a:r>
            <a:r>
              <a:rPr lang="en-US" sz="16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cs typeface="Arial" pitchFamily="34" charset="0"/>
              </a:rPr>
              <a:t>tanggal</a:t>
            </a:r>
            <a:r>
              <a:rPr lang="en-US" sz="1600" dirty="0">
                <a:solidFill>
                  <a:schemeClr val="bg1"/>
                </a:solidFill>
                <a:cs typeface="Arial" pitchFamily="34" charset="0"/>
              </a:rPr>
              <a:t> SP2D </a:t>
            </a:r>
            <a:r>
              <a:rPr lang="en-US" sz="1600" dirty="0" err="1">
                <a:solidFill>
                  <a:schemeClr val="bg1"/>
                </a:solidFill>
                <a:cs typeface="Arial" pitchFamily="34" charset="0"/>
              </a:rPr>
              <a:t>diterbitkan</a:t>
            </a: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; dan</a:t>
            </a:r>
          </a:p>
          <a:p>
            <a:pPr marL="1074738" indent="-261938">
              <a:spcBef>
                <a:spcPts val="200"/>
              </a:spcBef>
              <a:spcAft>
                <a:spcPts val="200"/>
              </a:spcAft>
              <a:buSzPct val="125000"/>
              <a:buFont typeface="Wingdings" pitchFamily="2" charset="2"/>
              <a:buChar char="§"/>
              <a:defRPr/>
            </a:pP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tidak digunakan untuk kegiatan yang harus dilaksanakan dengan pembayaran LS.</a:t>
            </a:r>
            <a:endParaRPr lang="id-ID" sz="1600" b="1" dirty="0">
              <a:solidFill>
                <a:schemeClr val="bg1"/>
              </a:solidFill>
              <a:cs typeface="Arial" pitchFamily="34" charset="0"/>
            </a:endParaRPr>
          </a:p>
          <a:p>
            <a:pPr marL="514350" indent="-514350" algn="just" eaLnBrk="1" fontAlgn="auto" hangingPunct="1">
              <a:spcBef>
                <a:spcPts val="200"/>
              </a:spcBef>
              <a:spcAft>
                <a:spcPts val="200"/>
              </a:spcAft>
              <a:buSzPct val="125000"/>
              <a:buFont typeface="+mj-lt"/>
              <a:buAutoNum type="arabicPeriod" startAt="2"/>
              <a:defRPr/>
            </a:pPr>
            <a:r>
              <a:rPr lang="id-ID" sz="1600" b="1" dirty="0">
                <a:solidFill>
                  <a:schemeClr val="bg1"/>
                </a:solidFill>
                <a:cs typeface="Arial" pitchFamily="34" charset="0"/>
              </a:rPr>
              <a:t>Kepala KPPN melakukan penilaian atas pengajuan TUP meliputi:</a:t>
            </a:r>
          </a:p>
          <a:p>
            <a:pPr marL="900113" lvl="1" indent="-363538" algn="just" eaLnBrk="1" fontAlgn="auto" hangingPunct="1">
              <a:spcBef>
                <a:spcPts val="200"/>
              </a:spcBef>
              <a:spcAft>
                <a:spcPts val="200"/>
              </a:spcAft>
              <a:buSzPct val="125000"/>
              <a:buFont typeface="Arial" pitchFamily="34" charset="0"/>
              <a:buChar char="•"/>
              <a:defRPr/>
            </a:pP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pengeluaran pada rincian rencana penggunaan TUP bukan merupakan pengeluaran yang harus dilakukan dengan pembayaran LS;</a:t>
            </a:r>
            <a:endParaRPr lang="en-US" sz="1600" dirty="0">
              <a:solidFill>
                <a:schemeClr val="bg1"/>
              </a:solidFill>
              <a:cs typeface="Arial" pitchFamily="34" charset="0"/>
            </a:endParaRPr>
          </a:p>
          <a:p>
            <a:pPr marL="900113" lvl="1" indent="-363538" algn="just" eaLnBrk="1" fontAlgn="auto" hangingPunct="1">
              <a:spcBef>
                <a:spcPts val="200"/>
              </a:spcBef>
              <a:spcAft>
                <a:spcPts val="200"/>
              </a:spcAft>
              <a:buSzPct val="125000"/>
              <a:buFont typeface="Arial" pitchFamily="34" charset="0"/>
              <a:buChar char="•"/>
              <a:defRPr/>
            </a:pP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pengeluaran pada rincian rencana penggunaan TUP masih/cukup tersedia dananya dalam DIPA;</a:t>
            </a:r>
            <a:endParaRPr lang="en-US" sz="1600" dirty="0">
              <a:solidFill>
                <a:schemeClr val="bg1"/>
              </a:solidFill>
              <a:cs typeface="Arial" pitchFamily="34" charset="0"/>
            </a:endParaRPr>
          </a:p>
          <a:p>
            <a:pPr marL="900113" lvl="1" indent="-363538" algn="just" eaLnBrk="1" fontAlgn="auto" hangingPunct="1">
              <a:spcBef>
                <a:spcPts val="200"/>
              </a:spcBef>
              <a:spcAft>
                <a:spcPts val="200"/>
              </a:spcAft>
              <a:buSzPct val="125000"/>
              <a:buFont typeface="Arial" pitchFamily="34" charset="0"/>
              <a:buChar char="•"/>
              <a:defRPr/>
            </a:pP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TUP sebelumnya sudah dipertanggungjawabkan seluruhnya; dan</a:t>
            </a:r>
            <a:endParaRPr lang="en-US" sz="1600" dirty="0">
              <a:solidFill>
                <a:schemeClr val="bg1"/>
              </a:solidFill>
              <a:cs typeface="Arial" pitchFamily="34" charset="0"/>
            </a:endParaRPr>
          </a:p>
          <a:p>
            <a:pPr marL="900113" lvl="1" indent="-363538" algn="just" eaLnBrk="1" fontAlgn="auto" hangingPunct="1">
              <a:spcBef>
                <a:spcPts val="200"/>
              </a:spcBef>
              <a:spcAft>
                <a:spcPts val="200"/>
              </a:spcAft>
              <a:buSzPct val="125000"/>
              <a:buFont typeface="Arial" pitchFamily="34" charset="0"/>
              <a:buChar char="•"/>
              <a:defRPr/>
            </a:pP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TUP sebelumnya yang tidak digunakan telah disetor ke Kas Negara.</a:t>
            </a:r>
          </a:p>
          <a:p>
            <a:pPr marL="536575" lvl="1" indent="-536575" algn="just" eaLnBrk="1" fontAlgn="auto" hangingPunct="1">
              <a:spcBef>
                <a:spcPts val="200"/>
              </a:spcBef>
              <a:spcAft>
                <a:spcPts val="200"/>
              </a:spcAft>
              <a:buSzPct val="125000"/>
              <a:buFont typeface="+mj-lt"/>
              <a:buAutoNum type="arabicPeriod" startAt="3"/>
              <a:defRPr/>
            </a:pPr>
            <a:r>
              <a:rPr lang="id-ID" sz="1600" b="1" dirty="0">
                <a:solidFill>
                  <a:schemeClr val="bg1"/>
                </a:solidFill>
                <a:cs typeface="Arial" pitchFamily="34" charset="0"/>
              </a:rPr>
              <a:t>KPA dapat mengajukan permintaan TUP untuk kebutuhan melebihi waktu 1 (satu) bulan dengan pertimbangan kegiatan yang akan dilaksanakan memerlukan waktu melebihi  1 (satu) bulan.</a:t>
            </a:r>
            <a:endParaRPr 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FDD09EE-3753-4E8F-8230-1F35C32DCD07}" type="slidenum">
              <a:rPr lang="en-US" altLang="en-US">
                <a:solidFill>
                  <a:srgbClr val="9ACD4C"/>
                </a:solidFill>
              </a:rPr>
              <a:pPr/>
              <a:t>18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  <p:sp>
        <p:nvSpPr>
          <p:cNvPr id="25604" name="Content Placeholder 5"/>
          <p:cNvSpPr>
            <a:spLocks noGrp="1"/>
          </p:cNvSpPr>
          <p:nvPr>
            <p:ph idx="1"/>
          </p:nvPr>
        </p:nvSpPr>
        <p:spPr>
          <a:xfrm>
            <a:off x="855663" y="2249488"/>
            <a:ext cx="7429500" cy="3541712"/>
          </a:xfrm>
        </p:spPr>
        <p:txBody>
          <a:bodyPr/>
          <a:lstStyle/>
          <a:p>
            <a:endParaRPr lang="id-ID" altLang="id-ID" smtClean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55663" y="619125"/>
            <a:ext cx="7429500" cy="1477963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14349" y="115669"/>
            <a:ext cx="7929617" cy="646331"/>
          </a:xfrm>
          <a:prstGeom prst="rect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KETENTUAN </a:t>
            </a:r>
            <a:r>
              <a:rPr lang="id-ID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UP</a:t>
            </a:r>
            <a:r>
              <a:rPr lang="en-US" sz="36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685800" y="1095375"/>
            <a:ext cx="7786688" cy="5000625"/>
          </a:xfrm>
          <a:prstGeom prst="rect">
            <a:avLst/>
          </a:prstGeo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100000">
                <a:schemeClr val="accent5">
                  <a:tint val="81000"/>
                  <a:satMod val="109000"/>
                  <a:lumMod val="105000"/>
                </a:schemeClr>
              </a:gs>
            </a:gsLst>
            <a:lin ang="0" scaled="0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228600" algn="just" eaLnBrk="1" fontAlgn="auto" hangingPunct="1">
              <a:spcBef>
                <a:spcPts val="1000"/>
              </a:spcBef>
              <a:spcAft>
                <a:spcPts val="600"/>
              </a:spcAft>
              <a:buSzPct val="125000"/>
              <a:buFont typeface="+mj-lt"/>
              <a:buAutoNum type="arabicPeriod" startAt="4"/>
              <a:defRPr/>
            </a:pPr>
            <a:r>
              <a:rPr lang="id-ID" sz="1600" b="1" dirty="0">
                <a:solidFill>
                  <a:schemeClr val="bg1"/>
                </a:solidFill>
                <a:cs typeface="Arial" pitchFamily="34" charset="0"/>
              </a:rPr>
              <a:t>TUP harus dipertanggungjawabkan dalam waktu 1 (satu) bulan dan dapat dilakukan secara bertahap.</a:t>
            </a:r>
          </a:p>
          <a:p>
            <a:pPr marL="228600" indent="-228600" algn="just" eaLnBrk="1" fontAlgn="auto" hangingPunct="1">
              <a:spcBef>
                <a:spcPts val="1000"/>
              </a:spcBef>
              <a:spcAft>
                <a:spcPts val="600"/>
              </a:spcAft>
              <a:buSzPct val="125000"/>
              <a:buFont typeface="+mj-lt"/>
              <a:buAutoNum type="arabicPeriod" startAt="4"/>
              <a:defRPr/>
            </a:pPr>
            <a:r>
              <a:rPr lang="id-ID" sz="1600" b="1" dirty="0">
                <a:solidFill>
                  <a:schemeClr val="bg1"/>
                </a:solidFill>
                <a:cs typeface="Arial" pitchFamily="34" charset="0"/>
              </a:rPr>
              <a:t>Bila 1 bulan (</a:t>
            </a:r>
            <a:r>
              <a:rPr lang="id-ID" sz="1600" b="1" i="1" dirty="0">
                <a:solidFill>
                  <a:schemeClr val="bg1"/>
                </a:solidFill>
                <a:cs typeface="Arial" pitchFamily="34" charset="0"/>
              </a:rPr>
              <a:t>sesuai waktu pertanggungjawab UP</a:t>
            </a:r>
            <a:r>
              <a:rPr lang="id-ID" sz="1600" b="1" dirty="0">
                <a:solidFill>
                  <a:schemeClr val="bg1"/>
                </a:solidFill>
                <a:cs typeface="Arial" pitchFamily="34" charset="0"/>
              </a:rPr>
              <a:t>) belum dilakukan pengesahan dan pertanggungjawaban TUP, maka Kepala KPPN menyampaikan surat teguran TP kepada KPA.</a:t>
            </a:r>
          </a:p>
          <a:p>
            <a:pPr marL="228600" indent="-228600" algn="just" eaLnBrk="1" fontAlgn="auto" hangingPunct="1">
              <a:spcBef>
                <a:spcPts val="1000"/>
              </a:spcBef>
              <a:spcAft>
                <a:spcPts val="600"/>
              </a:spcAft>
              <a:buSzPct val="125000"/>
              <a:buFont typeface="+mj-lt"/>
              <a:buAutoNum type="arabicPeriod" startAt="4"/>
              <a:defRPr/>
            </a:pPr>
            <a:r>
              <a:rPr lang="id-ID" sz="1600" b="1" dirty="0">
                <a:solidFill>
                  <a:schemeClr val="bg1"/>
                </a:solidFill>
                <a:cs typeface="Arial" pitchFamily="34" charset="0"/>
              </a:rPr>
              <a:t>Sisa TUP yang tidak </a:t>
            </a:r>
            <a:r>
              <a:rPr lang="en-US" sz="1600" b="1" dirty="0" err="1">
                <a:solidFill>
                  <a:schemeClr val="bg1"/>
                </a:solidFill>
                <a:cs typeface="Arial" pitchFamily="34" charset="0"/>
              </a:rPr>
              <a:t>habis</a:t>
            </a:r>
            <a:r>
              <a:rPr 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cs typeface="Arial" pitchFamily="34" charset="0"/>
              </a:rPr>
              <a:t>digunakan</a:t>
            </a:r>
            <a:r>
              <a:rPr 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cs typeface="Arial" pitchFamily="34" charset="0"/>
              </a:rPr>
              <a:t>harus</a:t>
            </a:r>
            <a:r>
              <a:rPr 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cs typeface="Arial" pitchFamily="34" charset="0"/>
              </a:rPr>
              <a:t>disetor</a:t>
            </a:r>
            <a:r>
              <a:rPr 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cs typeface="Arial" pitchFamily="34" charset="0"/>
              </a:rPr>
              <a:t>ke</a:t>
            </a:r>
            <a:r>
              <a:rPr 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id-ID" sz="1600" b="1" dirty="0">
                <a:solidFill>
                  <a:schemeClr val="bg1"/>
                </a:solidFill>
                <a:cs typeface="Arial" pitchFamily="34" charset="0"/>
              </a:rPr>
              <a:t>Kas Negara paling lambat 2 (dua) hari kerja setelah batas waktu </a:t>
            </a:r>
            <a:r>
              <a:rPr lang="en-US" sz="1600" b="1" dirty="0" err="1">
                <a:solidFill>
                  <a:schemeClr val="bg1"/>
                </a:solidFill>
                <a:cs typeface="Arial" pitchFamily="34" charset="0"/>
              </a:rPr>
              <a:t>pengajuan</a:t>
            </a:r>
            <a:r>
              <a:rPr 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id-ID" sz="1600" b="1" dirty="0">
                <a:solidFill>
                  <a:schemeClr val="bg1"/>
                </a:solidFill>
                <a:cs typeface="Arial" pitchFamily="34" charset="0"/>
              </a:rPr>
              <a:t>pertanggungjawaban </a:t>
            </a:r>
            <a:r>
              <a:rPr lang="en-US" sz="1600" b="1" dirty="0">
                <a:solidFill>
                  <a:schemeClr val="bg1"/>
                </a:solidFill>
                <a:cs typeface="Arial" pitchFamily="34" charset="0"/>
              </a:rPr>
              <a:t>TUP</a:t>
            </a:r>
            <a:r>
              <a:rPr lang="id-ID" sz="1600" b="1" dirty="0">
                <a:solidFill>
                  <a:schemeClr val="bg1"/>
                </a:solidFill>
                <a:cs typeface="Arial" pitchFamily="34" charset="0"/>
              </a:rPr>
              <a:t>. (SPM-PTUP)</a:t>
            </a:r>
          </a:p>
          <a:p>
            <a:pPr marL="228600" indent="-228600" algn="just" eaLnBrk="1" fontAlgn="auto" hangingPunct="1">
              <a:spcBef>
                <a:spcPts val="1000"/>
              </a:spcBef>
              <a:spcAft>
                <a:spcPts val="600"/>
              </a:spcAft>
              <a:buSzPct val="125000"/>
              <a:buFont typeface="+mj-lt"/>
              <a:buAutoNum type="arabicPeriod" startAt="4"/>
              <a:defRPr/>
            </a:pPr>
            <a:r>
              <a:rPr lang="id-ID" sz="1600" b="1" dirty="0">
                <a:solidFill>
                  <a:schemeClr val="bg1"/>
                </a:solidFill>
                <a:cs typeface="Arial" pitchFamily="34" charset="0"/>
              </a:rPr>
              <a:t>Kepala KPPN dapat menyetujui permohonan </a:t>
            </a:r>
            <a:r>
              <a:rPr lang="en-US" sz="1600" b="1" dirty="0" err="1">
                <a:solidFill>
                  <a:schemeClr val="bg1"/>
                </a:solidFill>
                <a:cs typeface="Arial" pitchFamily="34" charset="0"/>
              </a:rPr>
              <a:t>perpanjangan</a:t>
            </a:r>
            <a:r>
              <a:rPr lang="en-US" sz="16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cs typeface="Arial" pitchFamily="34" charset="0"/>
              </a:rPr>
              <a:t>pertang</a:t>
            </a:r>
            <a:r>
              <a:rPr lang="id-ID" sz="1600" b="1" dirty="0">
                <a:solidFill>
                  <a:schemeClr val="bg1"/>
                </a:solidFill>
                <a:cs typeface="Arial" pitchFamily="34" charset="0"/>
              </a:rPr>
              <a:t>g</a:t>
            </a:r>
            <a:r>
              <a:rPr lang="en-US" sz="1600" b="1" dirty="0" err="1">
                <a:solidFill>
                  <a:schemeClr val="bg1"/>
                </a:solidFill>
                <a:cs typeface="Arial" pitchFamily="34" charset="0"/>
              </a:rPr>
              <a:t>ungjawaban</a:t>
            </a:r>
            <a:r>
              <a:rPr lang="en-US" sz="1600" b="1" dirty="0">
                <a:solidFill>
                  <a:schemeClr val="bg1"/>
                </a:solidFill>
                <a:cs typeface="Arial" pitchFamily="34" charset="0"/>
              </a:rPr>
              <a:t> TUP </a:t>
            </a:r>
            <a:r>
              <a:rPr lang="en-US" sz="1600" b="1" dirty="0" err="1">
                <a:solidFill>
                  <a:schemeClr val="bg1"/>
                </a:solidFill>
                <a:cs typeface="Arial" pitchFamily="34" charset="0"/>
              </a:rPr>
              <a:t>melampaui</a:t>
            </a:r>
            <a:r>
              <a:rPr lang="en-US" sz="1600" b="1" dirty="0">
                <a:solidFill>
                  <a:schemeClr val="bg1"/>
                </a:solidFill>
                <a:cs typeface="Arial" pitchFamily="34" charset="0"/>
              </a:rPr>
              <a:t> 1 (</a:t>
            </a:r>
            <a:r>
              <a:rPr lang="en-US" sz="1600" b="1" dirty="0" err="1">
                <a:solidFill>
                  <a:schemeClr val="bg1"/>
                </a:solidFill>
                <a:cs typeface="Arial" pitchFamily="34" charset="0"/>
              </a:rPr>
              <a:t>satu</a:t>
            </a:r>
            <a:r>
              <a:rPr lang="en-US" sz="1600" b="1" dirty="0">
                <a:solidFill>
                  <a:schemeClr val="bg1"/>
                </a:solidFill>
                <a:cs typeface="Arial" pitchFamily="34" charset="0"/>
              </a:rPr>
              <a:t>) </a:t>
            </a:r>
            <a:r>
              <a:rPr lang="en-US" sz="1600" b="1" dirty="0" err="1">
                <a:solidFill>
                  <a:schemeClr val="bg1"/>
                </a:solidFill>
                <a:cs typeface="Arial" pitchFamily="34" charset="0"/>
              </a:rPr>
              <a:t>bulan</a:t>
            </a:r>
            <a:r>
              <a:rPr lang="en-US" sz="1600" b="1" dirty="0">
                <a:solidFill>
                  <a:schemeClr val="bg1"/>
                </a:solidFill>
                <a:cs typeface="Arial" pitchFamily="34" charset="0"/>
              </a:rPr>
              <a:t>, </a:t>
            </a:r>
            <a:r>
              <a:rPr lang="id-ID" sz="1600" b="1" dirty="0">
                <a:solidFill>
                  <a:schemeClr val="bg1"/>
                </a:solidFill>
                <a:cs typeface="Arial" pitchFamily="34" charset="0"/>
              </a:rPr>
              <a:t>dengan pertimbangan</a:t>
            </a:r>
            <a:r>
              <a:rPr lang="en-US" sz="1600" b="1" dirty="0">
                <a:solidFill>
                  <a:schemeClr val="bg1"/>
                </a:solidFill>
                <a:cs typeface="Arial" pitchFamily="34" charset="0"/>
              </a:rPr>
              <a:t>:</a:t>
            </a:r>
          </a:p>
          <a:p>
            <a:pPr marL="685800" lvl="1" indent="-228600" eaLnBrk="1" fontAlgn="auto" hangingPunct="1">
              <a:spcBef>
                <a:spcPts val="500"/>
              </a:spcBef>
              <a:spcAft>
                <a:spcPts val="600"/>
              </a:spcAft>
              <a:buSzPct val="125000"/>
              <a:buFont typeface="Arial" pitchFamily="34" charset="0"/>
              <a:buChar char="•"/>
              <a:defRPr/>
            </a:pP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KPA harus mempertanggungjawabkan TUP yang telah dipergunakan; </a:t>
            </a:r>
            <a:r>
              <a:rPr lang="en-US" sz="1600" dirty="0" err="1">
                <a:solidFill>
                  <a:schemeClr val="bg1"/>
                </a:solidFill>
                <a:cs typeface="Arial" pitchFamily="34" charset="0"/>
              </a:rPr>
              <a:t>dan</a:t>
            </a:r>
            <a:endParaRPr lang="en-US" sz="1600" dirty="0">
              <a:solidFill>
                <a:schemeClr val="bg1"/>
              </a:solidFill>
              <a:cs typeface="Arial" pitchFamily="34" charset="0"/>
            </a:endParaRPr>
          </a:p>
          <a:p>
            <a:pPr marL="685800" lvl="1" indent="-228600" eaLnBrk="1" fontAlgn="auto" hangingPunct="1">
              <a:spcBef>
                <a:spcPts val="500"/>
              </a:spcBef>
              <a:spcAft>
                <a:spcPts val="600"/>
              </a:spcAft>
              <a:buSzPct val="125000"/>
              <a:buFont typeface="Arial" pitchFamily="34" charset="0"/>
              <a:buChar char="•"/>
              <a:defRPr/>
            </a:pP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KPA menyampaikan pernyataan kesanggupan untuk mempertanggungjawabkan sisa TUP tidak lebih dari </a:t>
            </a:r>
            <a:r>
              <a:rPr lang="en-US" sz="1600" dirty="0">
                <a:solidFill>
                  <a:schemeClr val="bg1"/>
                </a:solidFill>
                <a:cs typeface="Arial" pitchFamily="34" charset="0"/>
              </a:rPr>
              <a:t>1 (</a:t>
            </a: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satu</a:t>
            </a:r>
            <a:r>
              <a:rPr lang="en-US" sz="1600" dirty="0">
                <a:solidFill>
                  <a:schemeClr val="bg1"/>
                </a:solidFill>
                <a:cs typeface="Arial" pitchFamily="34" charset="0"/>
              </a:rPr>
              <a:t>)</a:t>
            </a:r>
            <a:r>
              <a:rPr lang="id-ID" sz="1600" dirty="0">
                <a:solidFill>
                  <a:schemeClr val="bg1"/>
                </a:solidFill>
                <a:cs typeface="Arial" pitchFamily="34" charset="0"/>
              </a:rPr>
              <a:t> bulan berikutnya.</a:t>
            </a:r>
          </a:p>
          <a:p>
            <a:pPr marL="228600" indent="-228600" algn="just" eaLnBrk="1" fontAlgn="auto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SzPct val="125000"/>
              <a:buFont typeface="+mj-lt"/>
              <a:buAutoNum type="arabicPeriod" startAt="4"/>
              <a:defRPr/>
            </a:pPr>
            <a:endParaRPr lang="en-US" sz="1600" dirty="0">
              <a:latin typeface="+mn-lt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5BFD747-ED04-4ACC-831C-264E8FEA8CE4}" type="slidenum">
              <a:rPr lang="en-US" altLang="en-US">
                <a:solidFill>
                  <a:srgbClr val="9ACD4C"/>
                </a:solidFill>
              </a:rPr>
              <a:pPr/>
              <a:t>19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  <p:sp>
        <p:nvSpPr>
          <p:cNvPr id="26628" name="Content Placeholder 5"/>
          <p:cNvSpPr>
            <a:spLocks noGrp="1"/>
          </p:cNvSpPr>
          <p:nvPr>
            <p:ph idx="1"/>
          </p:nvPr>
        </p:nvSpPr>
        <p:spPr>
          <a:xfrm>
            <a:off x="855663" y="2249488"/>
            <a:ext cx="7429500" cy="3541712"/>
          </a:xfrm>
        </p:spPr>
        <p:txBody>
          <a:bodyPr/>
          <a:lstStyle/>
          <a:p>
            <a:endParaRPr lang="id-ID" altLang="id-ID" smtClean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55663" y="619125"/>
            <a:ext cx="7429500" cy="1477963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1" name="Horizontal Scroll 10"/>
          <p:cNvSpPr/>
          <p:nvPr/>
        </p:nvSpPr>
        <p:spPr>
          <a:xfrm>
            <a:off x="1000125" y="2143125"/>
            <a:ext cx="7286625" cy="2643188"/>
          </a:xfrm>
          <a:prstGeom prst="horizontalScroll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hangingPunct="1">
              <a:defRPr/>
            </a:pPr>
            <a:endParaRPr lang="id-ID" b="1" dirty="0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214414" y="2928934"/>
            <a:ext cx="7143800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eaLnBrk="1" hangingPunct="1">
              <a:defRPr/>
            </a:pPr>
            <a:r>
              <a:rPr lang="en-US" sz="36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STANDAR BIAYA MASUKAN (SBM)</a:t>
            </a:r>
            <a:endParaRPr lang="id-ID" sz="36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87255" y="175544"/>
            <a:ext cx="8728145" cy="750386"/>
          </a:xfr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b="1" dirty="0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PENGERTIAN</a:t>
            </a:r>
            <a:endParaRPr lang="id-ID" sz="2800" b="1" dirty="0">
              <a:solidFill>
                <a:srgbClr val="FFFF00"/>
              </a:solidFill>
              <a:latin typeface="+mn-lt"/>
              <a:ea typeface="BatangChe" panose="02030609000101010101" pitchFamily="49" charset="-127"/>
              <a:cs typeface="Calibri" pitchFamily="34" charset="0"/>
            </a:endParaRPr>
          </a:p>
        </p:txBody>
      </p:sp>
      <p:sp>
        <p:nvSpPr>
          <p:cNvPr id="27653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06B4E7D-2B4B-4818-B761-E67802F7D5FD}" type="slidenum">
              <a:rPr lang="en-US" altLang="en-US">
                <a:solidFill>
                  <a:schemeClr val="accent1"/>
                </a:solidFill>
              </a:rPr>
              <a:pPr/>
              <a:t>20</a:t>
            </a:fld>
            <a:endParaRPr lang="en-US" altLang="en-US">
              <a:solidFill>
                <a:schemeClr val="accent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8837" y="2471817"/>
            <a:ext cx="8153400" cy="22467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Standar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Biaya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Masukan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Tahun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Anggaran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cs typeface="Arial" pitchFamily="34" charset="0"/>
              </a:rPr>
              <a:t>2018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adalah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satuan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biaya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berupa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harga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satuan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tarif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dan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indeks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yang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ditetapkan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untuk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menghasilkan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biaya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komponen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keluaran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dalam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penyusunan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RKAK/L TA </a:t>
            </a:r>
            <a:r>
              <a:rPr lang="en-US" sz="2800" dirty="0" smtClean="0">
                <a:solidFill>
                  <a:schemeClr val="bg1"/>
                </a:solidFill>
                <a:cs typeface="Arial" pitchFamily="34" charset="0"/>
              </a:rPr>
              <a:t>2018.</a:t>
            </a:r>
            <a:endParaRPr lang="en-US" sz="28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87255" y="175544"/>
            <a:ext cx="8728145" cy="750386"/>
          </a:xfr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b="1" dirty="0" err="1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Latar</a:t>
            </a:r>
            <a:r>
              <a:rPr lang="en-US" sz="2800" b="1" dirty="0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belakang</a:t>
            </a:r>
            <a:r>
              <a:rPr lang="en-US" sz="2800" b="1" dirty="0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sbm</a:t>
            </a:r>
            <a:r>
              <a:rPr lang="en-US" sz="2800" b="1" dirty="0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…… (1)</a:t>
            </a:r>
            <a:endParaRPr lang="id-ID" sz="2800" b="1" dirty="0">
              <a:solidFill>
                <a:srgbClr val="FFFF00"/>
              </a:solidFill>
              <a:latin typeface="+mn-lt"/>
              <a:ea typeface="BatangChe" panose="02030609000101010101" pitchFamily="49" charset="-127"/>
              <a:cs typeface="Calibri" pitchFamily="34" charset="0"/>
            </a:endParaRPr>
          </a:p>
        </p:txBody>
      </p:sp>
      <p:sp>
        <p:nvSpPr>
          <p:cNvPr id="29701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6D835F6-F311-4990-8C29-72C2EA415462}" type="slidenum">
              <a:rPr lang="en-US" altLang="en-US">
                <a:solidFill>
                  <a:srgbClr val="9ACD4C"/>
                </a:solidFill>
              </a:rPr>
              <a:pPr/>
              <a:t>21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5300" y="1385530"/>
            <a:ext cx="8153400" cy="48628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marL="514350" indent="-514350" defTabSz="457200">
              <a:spcAft>
                <a:spcPts val="1200"/>
              </a:spcAft>
              <a:buFontTx/>
              <a:buAutoNum type="arabicPlain"/>
              <a:defRPr/>
            </a:pP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SBM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merupakan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salah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satu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instrumen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penting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untuk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menjamin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keberhasilan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implementasi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Penganggaran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Berbasis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Kinerja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(PBK);</a:t>
            </a:r>
          </a:p>
          <a:p>
            <a:pPr marL="514350" indent="-514350" defTabSz="457200">
              <a:spcAft>
                <a:spcPts val="1200"/>
              </a:spcAft>
              <a:buFontTx/>
              <a:buAutoNum type="arabicPlain"/>
              <a:defRPr/>
            </a:pP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SBM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penetapannya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setiap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tahun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anggaran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melalui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PMK;</a:t>
            </a:r>
          </a:p>
          <a:p>
            <a:pPr marL="514350" indent="-514350" defTabSz="457200">
              <a:spcAft>
                <a:spcPts val="1200"/>
              </a:spcAft>
              <a:buFontTx/>
              <a:buAutoNum type="arabicPlain"/>
              <a:defRPr/>
            </a:pP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Penyusunan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SBM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berguna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untuk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mencapai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efisiensi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dan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efektivitas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alokasi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anggaran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dalam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pencapaian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keluaran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(output)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kegiatan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pada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tataran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perencanaan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;</a:t>
            </a:r>
          </a:p>
          <a:p>
            <a:pPr>
              <a:spcAft>
                <a:spcPts val="1200"/>
              </a:spcAft>
              <a:defRPr/>
            </a:pPr>
            <a:endParaRPr lang="en-US" sz="2800" dirty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87255" y="175544"/>
            <a:ext cx="8728145" cy="750386"/>
          </a:xfr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b="1" dirty="0" err="1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Latar</a:t>
            </a:r>
            <a:r>
              <a:rPr lang="en-US" sz="2800" b="1" dirty="0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belakang</a:t>
            </a:r>
            <a:r>
              <a:rPr lang="en-US" sz="2800" b="1" dirty="0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sbm</a:t>
            </a:r>
            <a:r>
              <a:rPr lang="en-US" sz="2800" b="1" dirty="0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…… (2)</a:t>
            </a:r>
            <a:endParaRPr lang="id-ID" sz="2800" b="1" dirty="0">
              <a:solidFill>
                <a:srgbClr val="FFFF00"/>
              </a:solidFill>
              <a:latin typeface="+mn-lt"/>
              <a:ea typeface="BatangChe" panose="02030609000101010101" pitchFamily="49" charset="-127"/>
              <a:cs typeface="Calibri" pitchFamily="34" charset="0"/>
            </a:endParaRPr>
          </a:p>
        </p:txBody>
      </p:sp>
      <p:sp>
        <p:nvSpPr>
          <p:cNvPr id="31749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987427E-CC6D-418A-9731-6DB2BF280DC7}" type="slidenum">
              <a:rPr lang="en-US" altLang="en-US">
                <a:solidFill>
                  <a:srgbClr val="9ACD4C"/>
                </a:solidFill>
              </a:rPr>
              <a:pPr/>
              <a:t>22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5300" y="1538942"/>
            <a:ext cx="8153400" cy="384720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marL="514350" indent="-514350" defTabSz="457200">
              <a:spcAft>
                <a:spcPts val="1200"/>
              </a:spcAft>
              <a:buFont typeface="Wingdings" panose="05000000000000000000" pitchFamily="2" charset="2"/>
              <a:buAutoNum type="arabicPlain" startAt="4"/>
              <a:defRPr/>
            </a:pP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Kementerian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Negara /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Lembaga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wajib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menggunakan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SBM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dalam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penyusunan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RKA-K/L;</a:t>
            </a:r>
          </a:p>
          <a:p>
            <a:pPr marL="514350" indent="-514350" defTabSz="457200">
              <a:spcAft>
                <a:spcPts val="1200"/>
              </a:spcAft>
              <a:buFontTx/>
              <a:buAutoNum type="arabicPlain" startAt="4"/>
              <a:defRPr/>
            </a:pP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Kesesuaian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dan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Kebenaran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atas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penggunaan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SBM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sepenuhnya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menjadi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tanggung-jawab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PA/KPA;</a:t>
            </a:r>
          </a:p>
          <a:p>
            <a:pPr marL="514350" indent="-514350" defTabSz="457200">
              <a:spcAft>
                <a:spcPts val="1200"/>
              </a:spcAft>
              <a:buFontTx/>
              <a:buAutoNum type="arabicPlain" startAt="4"/>
              <a:defRPr/>
            </a:pP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Pengawasan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atas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penggunaan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SBM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dilakukan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oleh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Aparat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Pengawasan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Fungsional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K/L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87255" y="175544"/>
            <a:ext cx="8728145" cy="750386"/>
          </a:xfr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b="1" dirty="0" err="1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Manfaat</a:t>
            </a:r>
            <a:r>
              <a:rPr lang="en-US" sz="2800" b="1" dirty="0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sbm</a:t>
            </a:r>
            <a:endParaRPr lang="id-ID" sz="2800" b="1" dirty="0">
              <a:solidFill>
                <a:srgbClr val="FFFF00"/>
              </a:solidFill>
              <a:latin typeface="+mn-lt"/>
              <a:ea typeface="BatangChe" panose="02030609000101010101" pitchFamily="49" charset="-127"/>
              <a:cs typeface="Calibri" pitchFamily="34" charset="0"/>
            </a:endParaRPr>
          </a:p>
        </p:txBody>
      </p:sp>
      <p:sp>
        <p:nvSpPr>
          <p:cNvPr id="33797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CD74F7-F6A2-4963-A082-DE3E54F0FF8E}" type="slidenum">
              <a:rPr lang="en-US" altLang="en-US">
                <a:solidFill>
                  <a:schemeClr val="accent1"/>
                </a:solidFill>
              </a:rPr>
              <a:pPr/>
              <a:t>23</a:t>
            </a:fld>
            <a:endParaRPr lang="en-US" altLang="en-US">
              <a:solidFill>
                <a:schemeClr val="accent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8837" y="1577469"/>
            <a:ext cx="8153400" cy="1384995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Sebagai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upaya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memperbaiki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kualitas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perencanaan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untuk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menjamin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terjadinya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proses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alokasi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anggaran yang lebih efeisien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8837" y="3324032"/>
            <a:ext cx="8153400" cy="95410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Mempercepat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penyusunan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dan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penelaahan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RKA-K/L </a:t>
            </a:r>
          </a:p>
        </p:txBody>
      </p:sp>
      <p:sp>
        <p:nvSpPr>
          <p:cNvPr id="9" name="Rectangle 8"/>
          <p:cNvSpPr/>
          <p:nvPr/>
        </p:nvSpPr>
        <p:spPr>
          <a:xfrm>
            <a:off x="378837" y="4608493"/>
            <a:ext cx="8153400" cy="95410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Memudahkan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pelaksanaan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monitoring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dan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evaluasi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dalam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pencapaian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keluaran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(output)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87255" y="175544"/>
            <a:ext cx="8728145" cy="750386"/>
          </a:xfr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800" b="1" dirty="0" err="1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Fungsi</a:t>
            </a:r>
            <a:r>
              <a:rPr lang="en-US" sz="2800" b="1" dirty="0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+mn-lt"/>
                <a:ea typeface="BatangChe" panose="02030609000101010101" pitchFamily="49" charset="-127"/>
                <a:cs typeface="Calibri" pitchFamily="34" charset="0"/>
              </a:rPr>
              <a:t>sbm</a:t>
            </a:r>
            <a:endParaRPr lang="id-ID" sz="2800" b="1" dirty="0">
              <a:solidFill>
                <a:srgbClr val="FFFF00"/>
              </a:solidFill>
              <a:latin typeface="+mn-lt"/>
              <a:ea typeface="BatangChe" panose="02030609000101010101" pitchFamily="49" charset="-127"/>
              <a:cs typeface="Calibri" pitchFamily="34" charset="0"/>
            </a:endParaRPr>
          </a:p>
        </p:txBody>
      </p:sp>
      <p:sp>
        <p:nvSpPr>
          <p:cNvPr id="35845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7D74E6D-3BE8-4D52-9DE7-F381915C884A}" type="slidenum">
              <a:rPr lang="en-US" altLang="en-US">
                <a:solidFill>
                  <a:srgbClr val="9ACD4C"/>
                </a:solidFill>
              </a:rPr>
              <a:pPr/>
              <a:t>24</a:t>
            </a:fld>
            <a:endParaRPr lang="en-US" altLang="en-US">
              <a:solidFill>
                <a:srgbClr val="9ACD4C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8837" y="1577469"/>
            <a:ext cx="8153400" cy="1692771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marL="514350" indent="-514350">
              <a:spcAft>
                <a:spcPts val="1200"/>
              </a:spcAft>
              <a:buFontTx/>
              <a:buAutoNum type="arabicPeriod"/>
              <a:tabLst>
                <a:tab pos="457200" algn="l"/>
              </a:tabLst>
              <a:defRPr/>
            </a:pP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Dalam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Perencanaan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:</a:t>
            </a:r>
          </a:p>
          <a:p>
            <a:pPr marL="914400" indent="-457200">
              <a:spcAft>
                <a:spcPts val="1200"/>
              </a:spcAft>
              <a:buFontTx/>
              <a:buChar char="-"/>
              <a:tabLst>
                <a:tab pos="457200" algn="l"/>
              </a:tabLst>
              <a:defRPr/>
            </a:pP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Batas Tertinggi</a:t>
            </a:r>
          </a:p>
          <a:p>
            <a:pPr marL="914400" indent="-457200">
              <a:spcAft>
                <a:spcPts val="1200"/>
              </a:spcAft>
              <a:buFontTx/>
              <a:buChar char="-"/>
              <a:tabLst>
                <a:tab pos="457200" algn="l"/>
              </a:tabLst>
              <a:defRPr/>
            </a:pP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Alat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Reviu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Angka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Dasar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(</a:t>
            </a:r>
            <a:r>
              <a:rPr lang="en-US" sz="2800" i="1" dirty="0">
                <a:solidFill>
                  <a:schemeClr val="bg1"/>
                </a:solidFill>
                <a:cs typeface="Arial" pitchFamily="34" charset="0"/>
              </a:rPr>
              <a:t>Baseline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)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I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NTEGRITAS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ROFESIONALISME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S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INERGI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 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P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ELAYANAN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  <a:sym typeface="Symbol"/>
              </a:rPr>
              <a:t>  </a:t>
            </a:r>
            <a:r>
              <a:rPr lang="en-US" sz="1400" b="1" dirty="0">
                <a:solidFill>
                  <a:srgbClr val="002060"/>
                </a:solidFill>
                <a:cs typeface="Gautami" pitchFamily="2"/>
              </a:rPr>
              <a:t>K</a:t>
            </a:r>
            <a:r>
              <a:rPr lang="id-ID" sz="1400" b="1" dirty="0">
                <a:solidFill>
                  <a:srgbClr val="002060"/>
                </a:solidFill>
                <a:cs typeface="Gautami" pitchFamily="2"/>
              </a:rPr>
              <a:t>ESEMPURNAAN</a:t>
            </a:r>
            <a:endParaRPr lang="en-US" sz="1400" b="1" dirty="0">
              <a:solidFill>
                <a:srgbClr val="002060"/>
              </a:solidFill>
              <a:cs typeface="Gautami" pitchFamily="2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8837" y="4028579"/>
            <a:ext cx="8153400" cy="1692771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marL="514350" indent="-514350">
              <a:spcAft>
                <a:spcPts val="1200"/>
              </a:spcAft>
              <a:buFontTx/>
              <a:buAutoNum type="arabicPeriod" startAt="2"/>
              <a:tabLst>
                <a:tab pos="457200" algn="l"/>
              </a:tabLst>
              <a:defRPr/>
            </a:pP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Dalam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Pelaksanaan</a:t>
            </a: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:</a:t>
            </a:r>
          </a:p>
          <a:p>
            <a:pPr>
              <a:spcAft>
                <a:spcPts val="1200"/>
              </a:spcAft>
              <a:tabLst>
                <a:tab pos="457200" algn="l"/>
              </a:tabLst>
              <a:defRPr/>
            </a:pP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	-	Batas Tertinggi</a:t>
            </a:r>
          </a:p>
          <a:p>
            <a:pPr>
              <a:spcAft>
                <a:spcPts val="1200"/>
              </a:spcAft>
              <a:tabLst>
                <a:tab pos="457200" algn="l"/>
              </a:tabLst>
              <a:defRPr/>
            </a:pPr>
            <a:r>
              <a:rPr lang="en-US" sz="2800" dirty="0">
                <a:solidFill>
                  <a:schemeClr val="bg1"/>
                </a:solidFill>
                <a:cs typeface="Arial" pitchFamily="34" charset="0"/>
              </a:rPr>
              <a:t>	-	</a:t>
            </a:r>
            <a:r>
              <a:rPr lang="en-US" sz="2800" dirty="0" err="1">
                <a:solidFill>
                  <a:schemeClr val="bg1"/>
                </a:solidFill>
                <a:cs typeface="Arial" pitchFamily="34" charset="0"/>
              </a:rPr>
              <a:t>Estimasi</a:t>
            </a:r>
            <a:endParaRPr lang="en-US" sz="2800" dirty="0">
              <a:solidFill>
                <a:schemeClr val="bg1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533400" y="4267200"/>
            <a:ext cx="8046000" cy="108000"/>
            <a:chOff x="350728" y="3741106"/>
            <a:chExt cx="7379917" cy="179539"/>
          </a:xfrm>
        </p:grpSpPr>
        <p:sp>
          <p:nvSpPr>
            <p:cNvPr id="5" name="Rounded Rectangle 4"/>
            <p:cNvSpPr/>
            <p:nvPr/>
          </p:nvSpPr>
          <p:spPr>
            <a:xfrm>
              <a:off x="2824619" y="3757808"/>
              <a:ext cx="1215024" cy="156575"/>
            </a:xfrm>
            <a:prstGeom prst="roundRect">
              <a:avLst/>
            </a:prstGeom>
            <a:solidFill>
              <a:srgbClr val="FFC000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4054257" y="3747369"/>
              <a:ext cx="1215024" cy="156575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1576191" y="3761983"/>
              <a:ext cx="1215024" cy="156575"/>
            </a:xfrm>
            <a:prstGeom prst="roundRect">
              <a:avLst/>
            </a:prstGeom>
            <a:solidFill>
              <a:srgbClr val="C00000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5285983" y="3751545"/>
              <a:ext cx="1215024" cy="15657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6515621" y="3741106"/>
              <a:ext cx="1215024" cy="167015"/>
            </a:xfrm>
            <a:prstGeom prst="roundRect">
              <a:avLst/>
            </a:prstGeom>
            <a:solidFill>
              <a:srgbClr val="FFC000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350728" y="3764070"/>
              <a:ext cx="1215024" cy="156575"/>
            </a:xfrm>
            <a:prstGeom prst="roundRect">
              <a:avLst/>
            </a:prstGeom>
            <a:solidFill>
              <a:srgbClr val="002060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1676400" y="1981200"/>
            <a:ext cx="5699554" cy="1561950"/>
          </a:xfrm>
          <a:prstGeom prst="rect">
            <a:avLst/>
          </a:prstGeom>
          <a:noFill/>
        </p:spPr>
        <p:txBody>
          <a:bodyPr wrap="square" lIns="83806" tIns="41902" rIns="83806" bIns="41902">
            <a:spAutoFit/>
          </a:bodyPr>
          <a:lstStyle/>
          <a:p>
            <a:pPr algn="ctr"/>
            <a:r>
              <a:rPr lang="en-US" sz="32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L</a:t>
            </a:r>
            <a:r>
              <a:rPr lang="id-ID" sz="32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ANGKAH-LANGKAH STRATEGIS PELAKSANAAN ANGGARAN TA. 201</a:t>
            </a:r>
            <a:r>
              <a:rPr lang="en-US" sz="32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mbria" panose="02040503050406030204" pitchFamily="18" charset="0"/>
                <a:cs typeface="Arial" panose="020B0604020202020204" pitchFamily="34" charset="0"/>
              </a:rPr>
              <a:t>9</a:t>
            </a:r>
            <a:endParaRPr lang="en-US" sz="32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154" y="1"/>
            <a:ext cx="1300935" cy="158498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4091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0800000" flipV="1">
            <a:off x="944088" y="438961"/>
            <a:ext cx="7560912" cy="715564"/>
          </a:xfrm>
          <a:prstGeom prst="rect">
            <a:avLst/>
          </a:prstGeom>
          <a:noFill/>
        </p:spPr>
        <p:txBody>
          <a:bodyPr wrap="square" lIns="83806" tIns="41902" rIns="83806" bIns="41902">
            <a:spAutoFit/>
          </a:bodyPr>
          <a:lstStyle/>
          <a:p>
            <a:pPr algn="r"/>
            <a:r>
              <a:rPr lang="id-ID" sz="4100" b="1" dirty="0" smtClean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mbria" panose="02040503050406030204" pitchFamily="18" charset="0"/>
              </a:rPr>
              <a:t>Dasar Hukum</a:t>
            </a:r>
            <a:endParaRPr lang="en-US" sz="4100" b="1" dirty="0">
              <a:ln w="0"/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5001" y="2060358"/>
            <a:ext cx="8100000" cy="3421606"/>
          </a:xfrm>
          <a:prstGeom prst="re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lIns="83806" tIns="41902" rIns="83806" bIns="41902">
            <a:noAutofit/>
          </a:bodyPr>
          <a:lstStyle/>
          <a:p>
            <a:pPr marL="313480" indent="-313480" algn="just">
              <a:lnSpc>
                <a:spcPts val="2017"/>
              </a:lnSpc>
              <a:buFont typeface="Wingdings" panose="05000000000000000000" pitchFamily="2" charset="2"/>
              <a:buChar char="v"/>
            </a:pPr>
            <a:r>
              <a:rPr lang="id-ID" sz="1600" dirty="0" smtClean="0">
                <a:solidFill>
                  <a:schemeClr val="tx1"/>
                </a:solidFill>
              </a:rPr>
              <a:t>Peraturan Menteri Keuangan Nomor 190/PMK.05/2012</a:t>
            </a:r>
          </a:p>
          <a:p>
            <a:pPr marL="313480" indent="-313480" algn="just">
              <a:lnSpc>
                <a:spcPts val="2017"/>
              </a:lnSpc>
              <a:buFont typeface="Wingdings" panose="05000000000000000000" pitchFamily="2" charset="2"/>
              <a:buChar char="v"/>
            </a:pPr>
            <a:r>
              <a:rPr lang="id-ID" sz="1600" dirty="0" smtClean="0">
                <a:solidFill>
                  <a:schemeClr val="tx1"/>
                </a:solidFill>
              </a:rPr>
              <a:t>Surat Menteri Keuangan RI nomor S-6</a:t>
            </a:r>
            <a:r>
              <a:rPr lang="en-US" sz="1600" dirty="0" smtClean="0">
                <a:solidFill>
                  <a:schemeClr val="tx1"/>
                </a:solidFill>
              </a:rPr>
              <a:t>6</a:t>
            </a:r>
            <a:r>
              <a:rPr lang="id-ID" sz="1600" dirty="0" smtClean="0">
                <a:solidFill>
                  <a:schemeClr val="tx1"/>
                </a:solidFill>
              </a:rPr>
              <a:t>/MK.05/201</a:t>
            </a:r>
            <a:r>
              <a:rPr lang="en-US" sz="1600" dirty="0" smtClean="0">
                <a:solidFill>
                  <a:schemeClr val="tx1"/>
                </a:solidFill>
              </a:rPr>
              <a:t>9</a:t>
            </a:r>
            <a:r>
              <a:rPr lang="id-ID" sz="1600" dirty="0" smtClean="0">
                <a:solidFill>
                  <a:schemeClr val="tx1"/>
                </a:solidFill>
              </a:rPr>
              <a:t> tanggal </a:t>
            </a:r>
            <a:r>
              <a:rPr lang="en-US" sz="1600" dirty="0" smtClean="0">
                <a:solidFill>
                  <a:schemeClr val="tx1"/>
                </a:solidFill>
              </a:rPr>
              <a:t>22 </a:t>
            </a:r>
            <a:r>
              <a:rPr lang="en-US" sz="1600" dirty="0" err="1" smtClean="0">
                <a:solidFill>
                  <a:schemeClr val="tx1"/>
                </a:solidFill>
              </a:rPr>
              <a:t>Januari</a:t>
            </a:r>
            <a:r>
              <a:rPr lang="en-US" sz="1600" dirty="0" smtClean="0">
                <a:solidFill>
                  <a:schemeClr val="tx1"/>
                </a:solidFill>
              </a:rPr>
              <a:t> 2019 </a:t>
            </a:r>
            <a:r>
              <a:rPr lang="id-ID" sz="1600" dirty="0" smtClean="0">
                <a:solidFill>
                  <a:schemeClr val="tx1"/>
                </a:solidFill>
              </a:rPr>
              <a:t>tentang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Langkah-Langkah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Strategis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Pelaksanaan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Anggaran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Kementerian</a:t>
            </a:r>
            <a:r>
              <a:rPr lang="en-US" sz="1600" dirty="0" smtClean="0">
                <a:solidFill>
                  <a:schemeClr val="tx1"/>
                </a:solidFill>
              </a:rPr>
              <a:t> Negara/</a:t>
            </a:r>
            <a:r>
              <a:rPr lang="en-US" sz="1600" dirty="0" err="1" smtClean="0">
                <a:solidFill>
                  <a:schemeClr val="tx1"/>
                </a:solidFill>
              </a:rPr>
              <a:t>Lembaga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Tahun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Anggaran</a:t>
            </a:r>
            <a:r>
              <a:rPr lang="en-US" sz="1600" dirty="0" smtClean="0">
                <a:solidFill>
                  <a:schemeClr val="tx1"/>
                </a:solidFill>
              </a:rPr>
              <a:t> 2019 yang </a:t>
            </a:r>
            <a:r>
              <a:rPr lang="en-US" sz="1600" dirty="0" err="1" smtClean="0">
                <a:solidFill>
                  <a:schemeClr val="tx1"/>
                </a:solidFill>
              </a:rPr>
              <a:t>ditujukan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kepada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para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Menteri</a:t>
            </a:r>
            <a:r>
              <a:rPr lang="en-US" sz="1600" dirty="0" smtClean="0">
                <a:solidFill>
                  <a:schemeClr val="tx1"/>
                </a:solidFill>
              </a:rPr>
              <a:t>/</a:t>
            </a:r>
            <a:r>
              <a:rPr lang="en-US" sz="1600" dirty="0" err="1" smtClean="0">
                <a:solidFill>
                  <a:schemeClr val="tx1"/>
                </a:solidFill>
              </a:rPr>
              <a:t>Pimpinan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Lembaga</a:t>
            </a:r>
            <a:endParaRPr lang="id-ID" sz="1600" dirty="0" smtClean="0">
              <a:solidFill>
                <a:schemeClr val="tx1"/>
              </a:solidFill>
            </a:endParaRPr>
          </a:p>
          <a:p>
            <a:pPr marL="313480" indent="-313480" algn="just">
              <a:lnSpc>
                <a:spcPts val="2017"/>
              </a:lnSpc>
              <a:buFont typeface="Wingdings" panose="05000000000000000000" pitchFamily="2" charset="2"/>
              <a:buChar char="v"/>
            </a:pPr>
            <a:r>
              <a:rPr lang="id-ID" sz="1600" dirty="0" smtClean="0">
                <a:solidFill>
                  <a:schemeClr val="tx1"/>
                </a:solidFill>
              </a:rPr>
              <a:t>Surat Direktur Jenderal Perbendaharaan nomor S-</a:t>
            </a:r>
            <a:r>
              <a:rPr lang="en-US" sz="1600" dirty="0" smtClean="0">
                <a:solidFill>
                  <a:schemeClr val="tx1"/>
                </a:solidFill>
              </a:rPr>
              <a:t>145</a:t>
            </a:r>
            <a:r>
              <a:rPr lang="id-ID" sz="1600" dirty="0" smtClean="0">
                <a:solidFill>
                  <a:schemeClr val="tx1"/>
                </a:solidFill>
              </a:rPr>
              <a:t>/PB</a:t>
            </a:r>
            <a:r>
              <a:rPr lang="en-US" sz="1600" dirty="0" smtClean="0">
                <a:solidFill>
                  <a:schemeClr val="tx1"/>
                </a:solidFill>
              </a:rPr>
              <a:t>/2019 </a:t>
            </a:r>
            <a:r>
              <a:rPr lang="en-US" sz="1600" dirty="0" err="1" smtClean="0">
                <a:solidFill>
                  <a:schemeClr val="tx1"/>
                </a:solidFill>
              </a:rPr>
              <a:t>tanggal</a:t>
            </a:r>
            <a:r>
              <a:rPr lang="en-US" sz="1600" dirty="0" smtClean="0">
                <a:solidFill>
                  <a:schemeClr val="tx1"/>
                </a:solidFill>
              </a:rPr>
              <a:t> 01 </a:t>
            </a:r>
            <a:r>
              <a:rPr lang="en-US" sz="1600" dirty="0" err="1" smtClean="0">
                <a:solidFill>
                  <a:schemeClr val="tx1"/>
                </a:solidFill>
              </a:rPr>
              <a:t>Pebruari</a:t>
            </a:r>
            <a:r>
              <a:rPr lang="en-US" sz="1600" dirty="0" smtClean="0">
                <a:solidFill>
                  <a:schemeClr val="tx1"/>
                </a:solidFill>
              </a:rPr>
              <a:t> 2019 </a:t>
            </a:r>
            <a:r>
              <a:rPr lang="en-US" sz="1600" dirty="0" err="1" smtClean="0">
                <a:solidFill>
                  <a:schemeClr val="tx1"/>
                </a:solidFill>
              </a:rPr>
              <a:t>tentang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Tindak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Lanjut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Langkah-Langkah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Strategis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Pelaksanaan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Anggaran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Kementerian</a:t>
            </a:r>
            <a:r>
              <a:rPr lang="en-US" sz="1600" dirty="0" smtClean="0">
                <a:solidFill>
                  <a:schemeClr val="tx1"/>
                </a:solidFill>
              </a:rPr>
              <a:t> Negara/</a:t>
            </a:r>
            <a:r>
              <a:rPr lang="en-US" sz="1600" dirty="0" err="1" smtClean="0">
                <a:solidFill>
                  <a:schemeClr val="tx1"/>
                </a:solidFill>
              </a:rPr>
              <a:t>Lembaga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Tahun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Anggaran</a:t>
            </a:r>
            <a:r>
              <a:rPr lang="en-US" sz="1600" dirty="0" smtClean="0">
                <a:solidFill>
                  <a:schemeClr val="tx1"/>
                </a:solidFill>
              </a:rPr>
              <a:t> 2019 yang </a:t>
            </a:r>
            <a:r>
              <a:rPr lang="en-US" sz="1600" dirty="0" err="1" smtClean="0">
                <a:solidFill>
                  <a:schemeClr val="tx1"/>
                </a:solidFill>
              </a:rPr>
              <a:t>ditujukan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kepada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para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Sekretaris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Jenderal</a:t>
            </a:r>
            <a:r>
              <a:rPr lang="en-US" sz="1600" dirty="0" smtClean="0">
                <a:solidFill>
                  <a:schemeClr val="tx1"/>
                </a:solidFill>
              </a:rPr>
              <a:t>/</a:t>
            </a:r>
            <a:r>
              <a:rPr lang="en-US" sz="1600" dirty="0" err="1" smtClean="0">
                <a:solidFill>
                  <a:schemeClr val="tx1"/>
                </a:solidFill>
              </a:rPr>
              <a:t>Sekretaris</a:t>
            </a:r>
            <a:r>
              <a:rPr lang="en-US" sz="1600" dirty="0" smtClean="0">
                <a:solidFill>
                  <a:schemeClr val="tx1"/>
                </a:solidFill>
              </a:rPr>
              <a:t>/</a:t>
            </a:r>
            <a:r>
              <a:rPr lang="en-US" sz="1600" dirty="0" err="1" smtClean="0">
                <a:solidFill>
                  <a:schemeClr val="tx1"/>
                </a:solidFill>
              </a:rPr>
              <a:t>Sestama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Pimpinan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Eselon</a:t>
            </a:r>
            <a:r>
              <a:rPr lang="en-US" sz="1600" dirty="0" smtClean="0">
                <a:solidFill>
                  <a:schemeClr val="tx1"/>
                </a:solidFill>
              </a:rPr>
              <a:t> I </a:t>
            </a:r>
            <a:r>
              <a:rPr lang="en-US" sz="1600" dirty="0" err="1" smtClean="0">
                <a:solidFill>
                  <a:schemeClr val="tx1"/>
                </a:solidFill>
              </a:rPr>
              <a:t>Kementerian</a:t>
            </a:r>
            <a:r>
              <a:rPr lang="en-US" sz="1600" dirty="0" smtClean="0">
                <a:solidFill>
                  <a:schemeClr val="tx1"/>
                </a:solidFill>
              </a:rPr>
              <a:t> Negara/</a:t>
            </a:r>
            <a:r>
              <a:rPr lang="en-US" sz="1600" dirty="0" err="1" smtClean="0">
                <a:solidFill>
                  <a:schemeClr val="tx1"/>
                </a:solidFill>
              </a:rPr>
              <a:t>Lembaga</a:t>
            </a:r>
            <a:endParaRPr lang="en-US" sz="1600" dirty="0" smtClean="0">
              <a:solidFill>
                <a:schemeClr val="tx1"/>
              </a:solidFill>
            </a:endParaRPr>
          </a:p>
          <a:p>
            <a:pPr marL="313480" indent="-313480" algn="just">
              <a:lnSpc>
                <a:spcPts val="2017"/>
              </a:lnSpc>
              <a:buFont typeface="Wingdings" panose="05000000000000000000" pitchFamily="2" charset="2"/>
              <a:buChar char="v"/>
            </a:pPr>
            <a:r>
              <a:rPr lang="en-US" sz="1600" dirty="0" smtClean="0">
                <a:solidFill>
                  <a:schemeClr val="tx1"/>
                </a:solidFill>
              </a:rPr>
              <a:t>Nota </a:t>
            </a:r>
            <a:r>
              <a:rPr lang="en-US" sz="1600" dirty="0" err="1" smtClean="0">
                <a:solidFill>
                  <a:schemeClr val="tx1"/>
                </a:solidFill>
              </a:rPr>
              <a:t>Dinas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Direktur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id-ID" sz="1600" dirty="0" smtClean="0">
                <a:solidFill>
                  <a:schemeClr val="tx1"/>
                </a:solidFill>
              </a:rPr>
              <a:t>Jenderal Perbendaharaan nomor </a:t>
            </a:r>
            <a:r>
              <a:rPr lang="en-US" sz="1600" dirty="0" smtClean="0">
                <a:solidFill>
                  <a:schemeClr val="tx1"/>
                </a:solidFill>
              </a:rPr>
              <a:t>ND-103</a:t>
            </a:r>
            <a:r>
              <a:rPr lang="id-ID" sz="1600" dirty="0" smtClean="0">
                <a:solidFill>
                  <a:schemeClr val="tx1"/>
                </a:solidFill>
              </a:rPr>
              <a:t>/PB</a:t>
            </a:r>
            <a:r>
              <a:rPr lang="en-US" sz="1600" dirty="0" smtClean="0">
                <a:solidFill>
                  <a:schemeClr val="tx1"/>
                </a:solidFill>
              </a:rPr>
              <a:t>/2019 </a:t>
            </a:r>
            <a:r>
              <a:rPr lang="en-US" sz="1600" dirty="0" err="1" smtClean="0">
                <a:solidFill>
                  <a:schemeClr val="tx1"/>
                </a:solidFill>
              </a:rPr>
              <a:t>tanggal</a:t>
            </a:r>
            <a:r>
              <a:rPr lang="en-US" sz="1600" dirty="0" smtClean="0">
                <a:solidFill>
                  <a:schemeClr val="tx1"/>
                </a:solidFill>
              </a:rPr>
              <a:t> 1 </a:t>
            </a:r>
            <a:r>
              <a:rPr lang="en-US" sz="1600" dirty="0" err="1" smtClean="0">
                <a:solidFill>
                  <a:schemeClr val="tx1"/>
                </a:solidFill>
              </a:rPr>
              <a:t>Februari</a:t>
            </a:r>
            <a:r>
              <a:rPr lang="en-US" sz="1600" dirty="0" smtClean="0">
                <a:solidFill>
                  <a:schemeClr val="tx1"/>
                </a:solidFill>
              </a:rPr>
              <a:t> 2019 </a:t>
            </a:r>
            <a:r>
              <a:rPr lang="en-US" sz="1600" dirty="0" err="1" smtClean="0">
                <a:solidFill>
                  <a:schemeClr val="tx1"/>
                </a:solidFill>
              </a:rPr>
              <a:t>tentang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Petunjuk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Teknis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Langkah-Langkah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Strategis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Pelaksanaan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Anggaran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Kementerian</a:t>
            </a:r>
            <a:r>
              <a:rPr lang="en-US" sz="1600" dirty="0" smtClean="0">
                <a:solidFill>
                  <a:schemeClr val="tx1"/>
                </a:solidFill>
              </a:rPr>
              <a:t> Negara/</a:t>
            </a:r>
            <a:r>
              <a:rPr lang="en-US" sz="1600" dirty="0" err="1" smtClean="0">
                <a:solidFill>
                  <a:schemeClr val="tx1"/>
                </a:solidFill>
              </a:rPr>
              <a:t>Lembaga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Tahun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Anggaran</a:t>
            </a:r>
            <a:r>
              <a:rPr lang="en-US" sz="1600" dirty="0" smtClean="0">
                <a:solidFill>
                  <a:schemeClr val="tx1"/>
                </a:solidFill>
              </a:rPr>
              <a:t> 2019 </a:t>
            </a:r>
            <a:r>
              <a:rPr lang="en-US" sz="1600" dirty="0" err="1" smtClean="0">
                <a:solidFill>
                  <a:schemeClr val="tx1"/>
                </a:solidFill>
              </a:rPr>
              <a:t>pada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Kanwil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DJPb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dan</a:t>
            </a:r>
            <a:r>
              <a:rPr lang="en-US" sz="1600" dirty="0" smtClean="0">
                <a:solidFill>
                  <a:schemeClr val="tx1"/>
                </a:solidFill>
              </a:rPr>
              <a:t> KPPN</a:t>
            </a:r>
            <a:endParaRPr lang="id-ID" sz="1600" dirty="0">
              <a:solidFill>
                <a:schemeClr val="tx1"/>
              </a:solidFill>
            </a:endParaRPr>
          </a:p>
          <a:p>
            <a:pPr marL="312655" lvl="1" algn="just">
              <a:lnSpc>
                <a:spcPts val="2017"/>
              </a:lnSpc>
            </a:pPr>
            <a:endParaRPr lang="id-ID" sz="1600" dirty="0" smtClean="0">
              <a:solidFill>
                <a:srgbClr val="00206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  <p:extLst>
      <p:ext uri="{BB962C8B-B14F-4D97-AF65-F5344CB8AC3E}">
        <p14:creationId xmlns="" xmlns:p14="http://schemas.microsoft.com/office/powerpoint/2010/main" val="3165420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">
            <a:extLst>
              <a:ext uri="{FF2B5EF4-FFF2-40B4-BE49-F238E27FC236}">
                <a16:creationId xmlns:a16="http://schemas.microsoft.com/office/drawing/2014/main" xmlns="" id="{2C2BFAE1-45D3-4B3B-81D2-0BF25FA84FB8}"/>
              </a:ext>
            </a:extLst>
          </p:cNvPr>
          <p:cNvSpPr txBox="1">
            <a:spLocks/>
          </p:cNvSpPr>
          <p:nvPr/>
        </p:nvSpPr>
        <p:spPr>
          <a:xfrm>
            <a:off x="628652" y="163484"/>
            <a:ext cx="7886700" cy="739056"/>
          </a:xfrm>
          <a:prstGeom prst="rect">
            <a:avLst/>
          </a:prstGeom>
        </p:spPr>
        <p:txBody>
          <a:bodyPr lIns="83806" tIns="41902" rIns="83806" bIns="41902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>
                <a:solidFill>
                  <a:schemeClr val="tx1"/>
                </a:solidFill>
                <a:latin typeface="Helvetica" panose="020B0500000000000000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Langkah-Langkah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Strategis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Pelaksanaan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Anggaran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K/L TA 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2019</a:t>
            </a:r>
            <a:endParaRPr lang="en-US" sz="2200" dirty="0">
              <a:solidFill>
                <a:srgbClr val="FFFF00"/>
              </a:solidFill>
              <a:latin typeface="Maiandra GD" pitchFamily="34" charset="0"/>
            </a:endParaRPr>
          </a:p>
        </p:txBody>
      </p:sp>
      <p:sp>
        <p:nvSpPr>
          <p:cNvPr id="34" name="Freeform: Shape 32">
            <a:extLst>
              <a:ext uri="{FF2B5EF4-FFF2-40B4-BE49-F238E27FC236}">
                <a16:creationId xmlns:a16="http://schemas.microsoft.com/office/drawing/2014/main" xmlns="" id="{D297BC88-9905-4468-8A17-A88268C017D5}"/>
              </a:ext>
            </a:extLst>
          </p:cNvPr>
          <p:cNvSpPr/>
          <p:nvPr/>
        </p:nvSpPr>
        <p:spPr>
          <a:xfrm>
            <a:off x="4209556" y="1904979"/>
            <a:ext cx="503798" cy="517212"/>
          </a:xfrm>
          <a:custGeom>
            <a:avLst/>
            <a:gdLst>
              <a:gd name="connsiteX0" fmla="*/ 508514 w 778534"/>
              <a:gd name="connsiteY0" fmla="*/ 0 h 599447"/>
              <a:gd name="connsiteX1" fmla="*/ 508514 w 778534"/>
              <a:gd name="connsiteY1" fmla="*/ 270202 h 599447"/>
              <a:gd name="connsiteX2" fmla="*/ 627111 w 778534"/>
              <a:gd name="connsiteY2" fmla="*/ 151605 h 599447"/>
              <a:gd name="connsiteX3" fmla="*/ 723211 w 778534"/>
              <a:gd name="connsiteY3" fmla="*/ 132120 h 599447"/>
              <a:gd name="connsiteX4" fmla="*/ 752554 w 778534"/>
              <a:gd name="connsiteY4" fmla="*/ 151605 h 599447"/>
              <a:gd name="connsiteX5" fmla="*/ 763921 w 778534"/>
              <a:gd name="connsiteY5" fmla="*/ 165520 h 599447"/>
              <a:gd name="connsiteX6" fmla="*/ 752554 w 778534"/>
              <a:gd name="connsiteY6" fmla="*/ 277049 h 599447"/>
              <a:gd name="connsiteX7" fmla="*/ 456136 w 778534"/>
              <a:gd name="connsiteY7" fmla="*/ 573467 h 599447"/>
              <a:gd name="connsiteX8" fmla="*/ 393414 w 778534"/>
              <a:gd name="connsiteY8" fmla="*/ 599447 h 599447"/>
              <a:gd name="connsiteX9" fmla="*/ 389268 w 778534"/>
              <a:gd name="connsiteY9" fmla="*/ 598640 h 599447"/>
              <a:gd name="connsiteX10" fmla="*/ 385120 w 778534"/>
              <a:gd name="connsiteY10" fmla="*/ 599447 h 599447"/>
              <a:gd name="connsiteX11" fmla="*/ 322399 w 778534"/>
              <a:gd name="connsiteY11" fmla="*/ 573467 h 599447"/>
              <a:gd name="connsiteX12" fmla="*/ 25981 w 778534"/>
              <a:gd name="connsiteY12" fmla="*/ 277049 h 599447"/>
              <a:gd name="connsiteX13" fmla="*/ 14615 w 778534"/>
              <a:gd name="connsiteY13" fmla="*/ 165520 h 599447"/>
              <a:gd name="connsiteX14" fmla="*/ 25981 w 778534"/>
              <a:gd name="connsiteY14" fmla="*/ 151605 h 599447"/>
              <a:gd name="connsiteX15" fmla="*/ 55324 w 778534"/>
              <a:gd name="connsiteY15" fmla="*/ 132120 h 599447"/>
              <a:gd name="connsiteX16" fmla="*/ 151425 w 778534"/>
              <a:gd name="connsiteY16" fmla="*/ 151605 h 599447"/>
              <a:gd name="connsiteX17" fmla="*/ 284986 w 778534"/>
              <a:gd name="connsiteY17" fmla="*/ 285166 h 599447"/>
              <a:gd name="connsiteX18" fmla="*/ 284986 w 778534"/>
              <a:gd name="connsiteY18" fmla="*/ 384 h 599447"/>
              <a:gd name="connsiteX19" fmla="*/ 394829 w 778534"/>
              <a:gd name="connsiteY19" fmla="*/ 11355 h 599447"/>
              <a:gd name="connsiteX20" fmla="*/ 508514 w 778534"/>
              <a:gd name="connsiteY20" fmla="*/ 0 h 599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78534" h="599447">
                <a:moveTo>
                  <a:pt x="508514" y="0"/>
                </a:moveTo>
                <a:lnTo>
                  <a:pt x="508514" y="270202"/>
                </a:lnTo>
                <a:lnTo>
                  <a:pt x="627111" y="151605"/>
                </a:lnTo>
                <a:cubicBezTo>
                  <a:pt x="653091" y="125625"/>
                  <a:pt x="691178" y="119130"/>
                  <a:pt x="723211" y="132120"/>
                </a:cubicBezTo>
                <a:lnTo>
                  <a:pt x="752554" y="151605"/>
                </a:lnTo>
                <a:lnTo>
                  <a:pt x="763921" y="165520"/>
                </a:lnTo>
                <a:cubicBezTo>
                  <a:pt x="786653" y="199950"/>
                  <a:pt x="782864" y="246739"/>
                  <a:pt x="752554" y="277049"/>
                </a:cubicBezTo>
                <a:lnTo>
                  <a:pt x="456136" y="573467"/>
                </a:lnTo>
                <a:cubicBezTo>
                  <a:pt x="438816" y="590787"/>
                  <a:pt x="416115" y="599447"/>
                  <a:pt x="393414" y="599447"/>
                </a:cubicBezTo>
                <a:lnTo>
                  <a:pt x="389268" y="598640"/>
                </a:lnTo>
                <a:lnTo>
                  <a:pt x="385120" y="599447"/>
                </a:lnTo>
                <a:cubicBezTo>
                  <a:pt x="362419" y="599447"/>
                  <a:pt x="339719" y="590787"/>
                  <a:pt x="322399" y="573467"/>
                </a:cubicBezTo>
                <a:lnTo>
                  <a:pt x="25981" y="277049"/>
                </a:lnTo>
                <a:cubicBezTo>
                  <a:pt x="-4329" y="246739"/>
                  <a:pt x="-8118" y="199950"/>
                  <a:pt x="14615" y="165520"/>
                </a:cubicBezTo>
                <a:lnTo>
                  <a:pt x="25981" y="151605"/>
                </a:lnTo>
                <a:lnTo>
                  <a:pt x="55324" y="132120"/>
                </a:lnTo>
                <a:cubicBezTo>
                  <a:pt x="87357" y="119130"/>
                  <a:pt x="125444" y="125625"/>
                  <a:pt x="151425" y="151605"/>
                </a:cubicBezTo>
                <a:lnTo>
                  <a:pt x="284986" y="285166"/>
                </a:lnTo>
                <a:lnTo>
                  <a:pt x="284986" y="384"/>
                </a:lnTo>
                <a:lnTo>
                  <a:pt x="394829" y="11355"/>
                </a:lnTo>
                <a:lnTo>
                  <a:pt x="508514" y="0"/>
                </a:lnTo>
                <a:close/>
              </a:path>
            </a:pathLst>
          </a:custGeom>
          <a:solidFill>
            <a:srgbClr val="3A5C84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3806" tIns="41902" rIns="83806" bIns="41902" rtlCol="0" anchor="ctr"/>
          <a:lstStyle/>
          <a:p>
            <a:pPr algn="ctr" defTabSz="838146">
              <a:defRPr/>
            </a:pPr>
            <a:endParaRPr lang="en-US" sz="1800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5" name="Freeform: Shape 33">
            <a:extLst>
              <a:ext uri="{FF2B5EF4-FFF2-40B4-BE49-F238E27FC236}">
                <a16:creationId xmlns:a16="http://schemas.microsoft.com/office/drawing/2014/main" xmlns="" id="{C061BED4-744C-4090-8C6E-920D741FF216}"/>
              </a:ext>
            </a:extLst>
          </p:cNvPr>
          <p:cNvSpPr/>
          <p:nvPr/>
        </p:nvSpPr>
        <p:spPr>
          <a:xfrm>
            <a:off x="5130453" y="2266600"/>
            <a:ext cx="389865" cy="519818"/>
          </a:xfrm>
          <a:custGeom>
            <a:avLst/>
            <a:gdLst>
              <a:gd name="connsiteX0" fmla="*/ 88703 w 602468"/>
              <a:gd name="connsiteY0" fmla="*/ 0 h 602467"/>
              <a:gd name="connsiteX1" fmla="*/ 123229 w 602468"/>
              <a:gd name="connsiteY1" fmla="*/ 6971 h 602467"/>
              <a:gd name="connsiteX2" fmla="*/ 177405 w 602468"/>
              <a:gd name="connsiteY2" fmla="*/ 88702 h 602467"/>
              <a:gd name="connsiteX3" fmla="*/ 177405 w 602468"/>
              <a:gd name="connsiteY3" fmla="*/ 277586 h 602467"/>
              <a:gd name="connsiteX4" fmla="*/ 368351 w 602468"/>
              <a:gd name="connsiteY4" fmla="*/ 86641 h 602467"/>
              <a:gd name="connsiteX5" fmla="*/ 381812 w 602468"/>
              <a:gd name="connsiteY5" fmla="*/ 102978 h 602467"/>
              <a:gd name="connsiteX6" fmla="*/ 470151 w 602468"/>
              <a:gd name="connsiteY6" fmla="*/ 175962 h 602467"/>
              <a:gd name="connsiteX7" fmla="*/ 551133 w 602468"/>
              <a:gd name="connsiteY7" fmla="*/ 219976 h 602467"/>
              <a:gd name="connsiteX8" fmla="*/ 346045 w 602468"/>
              <a:gd name="connsiteY8" fmla="*/ 425063 h 602467"/>
              <a:gd name="connsiteX9" fmla="*/ 513766 w 602468"/>
              <a:gd name="connsiteY9" fmla="*/ 425063 h 602467"/>
              <a:gd name="connsiteX10" fmla="*/ 595497 w 602468"/>
              <a:gd name="connsiteY10" fmla="*/ 479238 h 602467"/>
              <a:gd name="connsiteX11" fmla="*/ 602468 w 602468"/>
              <a:gd name="connsiteY11" fmla="*/ 513765 h 602467"/>
              <a:gd name="connsiteX12" fmla="*/ 600666 w 602468"/>
              <a:gd name="connsiteY12" fmla="*/ 531641 h 602467"/>
              <a:gd name="connsiteX13" fmla="*/ 513766 w 602468"/>
              <a:gd name="connsiteY13" fmla="*/ 602467 h 602467"/>
              <a:gd name="connsiteX14" fmla="*/ 94567 w 602468"/>
              <a:gd name="connsiteY14" fmla="*/ 602467 h 602467"/>
              <a:gd name="connsiteX15" fmla="*/ 31845 w 602468"/>
              <a:gd name="connsiteY15" fmla="*/ 576487 h 602467"/>
              <a:gd name="connsiteX16" fmla="*/ 29484 w 602468"/>
              <a:gd name="connsiteY16" fmla="*/ 572984 h 602467"/>
              <a:gd name="connsiteX17" fmla="*/ 25981 w 602468"/>
              <a:gd name="connsiteY17" fmla="*/ 570622 h 602467"/>
              <a:gd name="connsiteX18" fmla="*/ 0 w 602468"/>
              <a:gd name="connsiteY18" fmla="*/ 507900 h 602467"/>
              <a:gd name="connsiteX19" fmla="*/ 1 w 602468"/>
              <a:gd name="connsiteY19" fmla="*/ 88702 h 602467"/>
              <a:gd name="connsiteX20" fmla="*/ 70827 w 602468"/>
              <a:gd name="connsiteY20" fmla="*/ 1802 h 602467"/>
              <a:gd name="connsiteX21" fmla="*/ 88703 w 602468"/>
              <a:gd name="connsiteY21" fmla="*/ 0 h 6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2468" h="602467">
                <a:moveTo>
                  <a:pt x="88703" y="0"/>
                </a:moveTo>
                <a:lnTo>
                  <a:pt x="123229" y="6971"/>
                </a:lnTo>
                <a:cubicBezTo>
                  <a:pt x="155066" y="20436"/>
                  <a:pt x="177405" y="51960"/>
                  <a:pt x="177405" y="88702"/>
                </a:cubicBezTo>
                <a:lnTo>
                  <a:pt x="177405" y="277586"/>
                </a:lnTo>
                <a:lnTo>
                  <a:pt x="368351" y="86641"/>
                </a:lnTo>
                <a:lnTo>
                  <a:pt x="381812" y="102978"/>
                </a:lnTo>
                <a:cubicBezTo>
                  <a:pt x="408817" y="130019"/>
                  <a:pt x="438396" y="154480"/>
                  <a:pt x="470151" y="175962"/>
                </a:cubicBezTo>
                <a:lnTo>
                  <a:pt x="551133" y="219976"/>
                </a:lnTo>
                <a:lnTo>
                  <a:pt x="346045" y="425063"/>
                </a:lnTo>
                <a:lnTo>
                  <a:pt x="513766" y="425063"/>
                </a:lnTo>
                <a:cubicBezTo>
                  <a:pt x="550508" y="425063"/>
                  <a:pt x="582032" y="447402"/>
                  <a:pt x="595497" y="479238"/>
                </a:cubicBezTo>
                <a:lnTo>
                  <a:pt x="602468" y="513765"/>
                </a:lnTo>
                <a:lnTo>
                  <a:pt x="600666" y="531641"/>
                </a:lnTo>
                <a:cubicBezTo>
                  <a:pt x="592395" y="572061"/>
                  <a:pt x="556631" y="602467"/>
                  <a:pt x="513766" y="602467"/>
                </a:cubicBezTo>
                <a:lnTo>
                  <a:pt x="94567" y="602467"/>
                </a:lnTo>
                <a:cubicBezTo>
                  <a:pt x="70073" y="602467"/>
                  <a:pt x="47897" y="592539"/>
                  <a:pt x="31845" y="576487"/>
                </a:cubicBezTo>
                <a:lnTo>
                  <a:pt x="29484" y="572984"/>
                </a:lnTo>
                <a:lnTo>
                  <a:pt x="25981" y="570622"/>
                </a:lnTo>
                <a:cubicBezTo>
                  <a:pt x="9929" y="554570"/>
                  <a:pt x="0" y="532394"/>
                  <a:pt x="0" y="507900"/>
                </a:cubicBezTo>
                <a:lnTo>
                  <a:pt x="1" y="88702"/>
                </a:lnTo>
                <a:cubicBezTo>
                  <a:pt x="1" y="45837"/>
                  <a:pt x="30406" y="10073"/>
                  <a:pt x="70827" y="1802"/>
                </a:cubicBezTo>
                <a:lnTo>
                  <a:pt x="88703" y="0"/>
                </a:lnTo>
                <a:close/>
              </a:path>
            </a:pathLst>
          </a:custGeom>
          <a:solidFill>
            <a:srgbClr val="F7931F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3806" tIns="41902" rIns="83806" bIns="41902" rtlCol="0" anchor="ctr"/>
          <a:lstStyle/>
          <a:p>
            <a:pPr algn="ctr" defTabSz="838146">
              <a:defRPr/>
            </a:pPr>
            <a:endParaRPr lang="en-US" sz="1800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6" name="Freeform: Shape 34">
            <a:extLst>
              <a:ext uri="{FF2B5EF4-FFF2-40B4-BE49-F238E27FC236}">
                <a16:creationId xmlns:a16="http://schemas.microsoft.com/office/drawing/2014/main" xmlns="" id="{769FA9F6-ECF8-4209-8EB7-A081FB66EAFA}"/>
              </a:ext>
            </a:extLst>
          </p:cNvPr>
          <p:cNvSpPr/>
          <p:nvPr/>
        </p:nvSpPr>
        <p:spPr>
          <a:xfrm>
            <a:off x="3431533" y="2567021"/>
            <a:ext cx="389865" cy="519818"/>
          </a:xfrm>
          <a:custGeom>
            <a:avLst/>
            <a:gdLst>
              <a:gd name="connsiteX0" fmla="*/ 513764 w 602467"/>
              <a:gd name="connsiteY0" fmla="*/ 0 h 602468"/>
              <a:gd name="connsiteX1" fmla="*/ 531641 w 602467"/>
              <a:gd name="connsiteY1" fmla="*/ 1802 h 602468"/>
              <a:gd name="connsiteX2" fmla="*/ 602467 w 602467"/>
              <a:gd name="connsiteY2" fmla="*/ 88702 h 602468"/>
              <a:gd name="connsiteX3" fmla="*/ 602467 w 602467"/>
              <a:gd name="connsiteY3" fmla="*/ 507901 h 602468"/>
              <a:gd name="connsiteX4" fmla="*/ 576486 w 602467"/>
              <a:gd name="connsiteY4" fmla="*/ 570622 h 602468"/>
              <a:gd name="connsiteX5" fmla="*/ 572983 w 602467"/>
              <a:gd name="connsiteY5" fmla="*/ 572984 h 602468"/>
              <a:gd name="connsiteX6" fmla="*/ 570622 w 602467"/>
              <a:gd name="connsiteY6" fmla="*/ 576487 h 602468"/>
              <a:gd name="connsiteX7" fmla="*/ 507900 w 602467"/>
              <a:gd name="connsiteY7" fmla="*/ 602468 h 602468"/>
              <a:gd name="connsiteX8" fmla="*/ 88702 w 602467"/>
              <a:gd name="connsiteY8" fmla="*/ 602467 h 602468"/>
              <a:gd name="connsiteX9" fmla="*/ 1802 w 602467"/>
              <a:gd name="connsiteY9" fmla="*/ 531641 h 602468"/>
              <a:gd name="connsiteX10" fmla="*/ 0 w 602467"/>
              <a:gd name="connsiteY10" fmla="*/ 513765 h 602468"/>
              <a:gd name="connsiteX11" fmla="*/ 6970 w 602467"/>
              <a:gd name="connsiteY11" fmla="*/ 479238 h 602468"/>
              <a:gd name="connsiteX12" fmla="*/ 88702 w 602467"/>
              <a:gd name="connsiteY12" fmla="*/ 425063 h 602468"/>
              <a:gd name="connsiteX13" fmla="*/ 277586 w 602467"/>
              <a:gd name="connsiteY13" fmla="*/ 425063 h 602468"/>
              <a:gd name="connsiteX14" fmla="*/ 69388 w 602467"/>
              <a:gd name="connsiteY14" fmla="*/ 216865 h 602468"/>
              <a:gd name="connsiteX15" fmla="*/ 144647 w 602467"/>
              <a:gd name="connsiteY15" fmla="*/ 175961 h 602468"/>
              <a:gd name="connsiteX16" fmla="*/ 232986 w 602467"/>
              <a:gd name="connsiteY16" fmla="*/ 102977 h 602468"/>
              <a:gd name="connsiteX17" fmla="*/ 250438 w 602467"/>
              <a:gd name="connsiteY17" fmla="*/ 81798 h 602468"/>
              <a:gd name="connsiteX18" fmla="*/ 425063 w 602467"/>
              <a:gd name="connsiteY18" fmla="*/ 256423 h 602468"/>
              <a:gd name="connsiteX19" fmla="*/ 425063 w 602467"/>
              <a:gd name="connsiteY19" fmla="*/ 88702 h 602468"/>
              <a:gd name="connsiteX20" fmla="*/ 479238 w 602467"/>
              <a:gd name="connsiteY20" fmla="*/ 6971 h 602468"/>
              <a:gd name="connsiteX21" fmla="*/ 513764 w 602467"/>
              <a:gd name="connsiteY21" fmla="*/ 0 h 602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2467" h="602468">
                <a:moveTo>
                  <a:pt x="513764" y="0"/>
                </a:moveTo>
                <a:lnTo>
                  <a:pt x="531641" y="1802"/>
                </a:lnTo>
                <a:cubicBezTo>
                  <a:pt x="572061" y="10073"/>
                  <a:pt x="602467" y="45837"/>
                  <a:pt x="602467" y="88702"/>
                </a:cubicBezTo>
                <a:lnTo>
                  <a:pt x="602467" y="507901"/>
                </a:lnTo>
                <a:cubicBezTo>
                  <a:pt x="602467" y="532395"/>
                  <a:pt x="592538" y="554570"/>
                  <a:pt x="576486" y="570622"/>
                </a:cubicBezTo>
                <a:lnTo>
                  <a:pt x="572983" y="572984"/>
                </a:lnTo>
                <a:lnTo>
                  <a:pt x="570622" y="576487"/>
                </a:lnTo>
                <a:cubicBezTo>
                  <a:pt x="554569" y="592539"/>
                  <a:pt x="532394" y="602468"/>
                  <a:pt x="507900" y="602468"/>
                </a:cubicBezTo>
                <a:lnTo>
                  <a:pt x="88702" y="602467"/>
                </a:lnTo>
                <a:cubicBezTo>
                  <a:pt x="45837" y="602467"/>
                  <a:pt x="10073" y="572061"/>
                  <a:pt x="1802" y="531641"/>
                </a:cubicBezTo>
                <a:lnTo>
                  <a:pt x="0" y="513765"/>
                </a:lnTo>
                <a:lnTo>
                  <a:pt x="6970" y="479238"/>
                </a:lnTo>
                <a:cubicBezTo>
                  <a:pt x="20436" y="447402"/>
                  <a:pt x="51960" y="425063"/>
                  <a:pt x="88702" y="425063"/>
                </a:cubicBezTo>
                <a:lnTo>
                  <a:pt x="277586" y="425063"/>
                </a:lnTo>
                <a:lnTo>
                  <a:pt x="69388" y="216865"/>
                </a:lnTo>
                <a:lnTo>
                  <a:pt x="144647" y="175961"/>
                </a:lnTo>
                <a:cubicBezTo>
                  <a:pt x="176402" y="154479"/>
                  <a:pt x="205982" y="130018"/>
                  <a:pt x="232986" y="102977"/>
                </a:cubicBezTo>
                <a:lnTo>
                  <a:pt x="250438" y="81798"/>
                </a:lnTo>
                <a:lnTo>
                  <a:pt x="425063" y="256423"/>
                </a:lnTo>
                <a:lnTo>
                  <a:pt x="425063" y="88702"/>
                </a:lnTo>
                <a:cubicBezTo>
                  <a:pt x="425063" y="51960"/>
                  <a:pt x="447402" y="20436"/>
                  <a:pt x="479238" y="6971"/>
                </a:cubicBezTo>
                <a:lnTo>
                  <a:pt x="513764" y="0"/>
                </a:lnTo>
                <a:close/>
              </a:path>
            </a:pathLst>
          </a:custGeom>
          <a:solidFill>
            <a:srgbClr val="F4849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3806" tIns="41902" rIns="83806" bIns="41902" rtlCol="0" anchor="ctr"/>
          <a:lstStyle/>
          <a:p>
            <a:pPr algn="ctr" defTabSz="838146">
              <a:defRPr/>
            </a:pPr>
            <a:endParaRPr lang="en-US" sz="1800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7" name="Freeform: Shape 35">
            <a:extLst>
              <a:ext uri="{FF2B5EF4-FFF2-40B4-BE49-F238E27FC236}">
                <a16:creationId xmlns:a16="http://schemas.microsoft.com/office/drawing/2014/main" xmlns="" id="{7413E8D0-E41E-4EAD-9DFF-8758197E0485}"/>
              </a:ext>
            </a:extLst>
          </p:cNvPr>
          <p:cNvSpPr/>
          <p:nvPr/>
        </p:nvSpPr>
        <p:spPr>
          <a:xfrm>
            <a:off x="3780424" y="2422192"/>
            <a:ext cx="1576988" cy="2102651"/>
          </a:xfrm>
          <a:custGeom>
            <a:avLst/>
            <a:gdLst>
              <a:gd name="connsiteX0" fmla="*/ 1218481 w 2436962"/>
              <a:gd name="connsiteY0" fmla="*/ 0 h 2436962"/>
              <a:gd name="connsiteX1" fmla="*/ 2436962 w 2436962"/>
              <a:gd name="connsiteY1" fmla="*/ 1218481 h 2436962"/>
              <a:gd name="connsiteX2" fmla="*/ 1218481 w 2436962"/>
              <a:gd name="connsiteY2" fmla="*/ 2436962 h 2436962"/>
              <a:gd name="connsiteX3" fmla="*/ 0 w 2436962"/>
              <a:gd name="connsiteY3" fmla="*/ 1218481 h 2436962"/>
              <a:gd name="connsiteX4" fmla="*/ 1218481 w 2436962"/>
              <a:gd name="connsiteY4" fmla="*/ 0 h 2436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6962" h="2436962">
                <a:moveTo>
                  <a:pt x="1218481" y="0"/>
                </a:moveTo>
                <a:cubicBezTo>
                  <a:pt x="1891429" y="0"/>
                  <a:pt x="2436962" y="545533"/>
                  <a:pt x="2436962" y="1218481"/>
                </a:cubicBezTo>
                <a:cubicBezTo>
                  <a:pt x="2436962" y="1891429"/>
                  <a:pt x="1891429" y="2436962"/>
                  <a:pt x="1218481" y="2436962"/>
                </a:cubicBezTo>
                <a:cubicBezTo>
                  <a:pt x="545533" y="2436962"/>
                  <a:pt x="0" y="1891429"/>
                  <a:pt x="0" y="1218481"/>
                </a:cubicBezTo>
                <a:cubicBezTo>
                  <a:pt x="0" y="545533"/>
                  <a:pt x="545533" y="0"/>
                  <a:pt x="1218481" y="0"/>
                </a:cubicBezTo>
                <a:close/>
              </a:path>
            </a:pathLst>
          </a:custGeom>
          <a:solidFill>
            <a:sysClr val="window" lastClr="FFFFFF">
              <a:lumMod val="50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3806" tIns="41902" rIns="83806" bIns="41902" rtlCol="0" anchor="ctr"/>
          <a:lstStyle/>
          <a:p>
            <a:pPr algn="ctr" defTabSz="838146">
              <a:defRPr/>
            </a:pPr>
            <a:endParaRPr lang="en-US" sz="1800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8" name="Freeform: Shape 36">
            <a:extLst>
              <a:ext uri="{FF2B5EF4-FFF2-40B4-BE49-F238E27FC236}">
                <a16:creationId xmlns:a16="http://schemas.microsoft.com/office/drawing/2014/main" xmlns="" id="{738874FF-473C-4F7A-A7C1-78FDD20F5038}"/>
              </a:ext>
            </a:extLst>
          </p:cNvPr>
          <p:cNvSpPr/>
          <p:nvPr/>
        </p:nvSpPr>
        <p:spPr>
          <a:xfrm>
            <a:off x="5357413" y="3137650"/>
            <a:ext cx="357454" cy="671732"/>
          </a:xfrm>
          <a:custGeom>
            <a:avLst/>
            <a:gdLst>
              <a:gd name="connsiteX0" fmla="*/ 376618 w 552382"/>
              <a:gd name="connsiteY0" fmla="*/ 406 h 778534"/>
              <a:gd name="connsiteX1" fmla="*/ 433927 w 552382"/>
              <a:gd name="connsiteY1" fmla="*/ 14614 h 778534"/>
              <a:gd name="connsiteX2" fmla="*/ 447842 w 552382"/>
              <a:gd name="connsiteY2" fmla="*/ 25981 h 778534"/>
              <a:gd name="connsiteX3" fmla="*/ 467327 w 552382"/>
              <a:gd name="connsiteY3" fmla="*/ 55323 h 778534"/>
              <a:gd name="connsiteX4" fmla="*/ 447841 w 552382"/>
              <a:gd name="connsiteY4" fmla="*/ 151424 h 778534"/>
              <a:gd name="connsiteX5" fmla="*/ 314281 w 552382"/>
              <a:gd name="connsiteY5" fmla="*/ 284985 h 778534"/>
              <a:gd name="connsiteX6" fmla="*/ 550887 w 552382"/>
              <a:gd name="connsiteY6" fmla="*/ 284985 h 778534"/>
              <a:gd name="connsiteX7" fmla="*/ 540471 w 552382"/>
              <a:gd name="connsiteY7" fmla="*/ 389268 h 778534"/>
              <a:gd name="connsiteX8" fmla="*/ 552382 w 552382"/>
              <a:gd name="connsiteY8" fmla="*/ 508514 h 778534"/>
              <a:gd name="connsiteX9" fmla="*/ 329245 w 552382"/>
              <a:gd name="connsiteY9" fmla="*/ 508514 h 778534"/>
              <a:gd name="connsiteX10" fmla="*/ 447841 w 552382"/>
              <a:gd name="connsiteY10" fmla="*/ 627110 h 778534"/>
              <a:gd name="connsiteX11" fmla="*/ 467327 w 552382"/>
              <a:gd name="connsiteY11" fmla="*/ 723211 h 778534"/>
              <a:gd name="connsiteX12" fmla="*/ 447842 w 552382"/>
              <a:gd name="connsiteY12" fmla="*/ 752554 h 778534"/>
              <a:gd name="connsiteX13" fmla="*/ 433927 w 552382"/>
              <a:gd name="connsiteY13" fmla="*/ 763920 h 778534"/>
              <a:gd name="connsiteX14" fmla="*/ 322398 w 552382"/>
              <a:gd name="connsiteY14" fmla="*/ 752554 h 778534"/>
              <a:gd name="connsiteX15" fmla="*/ 25980 w 552382"/>
              <a:gd name="connsiteY15" fmla="*/ 456136 h 778534"/>
              <a:gd name="connsiteX16" fmla="*/ 0 w 552382"/>
              <a:gd name="connsiteY16" fmla="*/ 393414 h 778534"/>
              <a:gd name="connsiteX17" fmla="*/ 807 w 552382"/>
              <a:gd name="connsiteY17" fmla="*/ 389267 h 778534"/>
              <a:gd name="connsiteX18" fmla="*/ 0 w 552382"/>
              <a:gd name="connsiteY18" fmla="*/ 385120 h 778534"/>
              <a:gd name="connsiteX19" fmla="*/ 25980 w 552382"/>
              <a:gd name="connsiteY19" fmla="*/ 322398 h 778534"/>
              <a:gd name="connsiteX20" fmla="*/ 322398 w 552382"/>
              <a:gd name="connsiteY20" fmla="*/ 25981 h 778534"/>
              <a:gd name="connsiteX21" fmla="*/ 376618 w 552382"/>
              <a:gd name="connsiteY21" fmla="*/ 406 h 77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52382" h="778534">
                <a:moveTo>
                  <a:pt x="376618" y="406"/>
                </a:moveTo>
                <a:cubicBezTo>
                  <a:pt x="396407" y="-1488"/>
                  <a:pt x="416712" y="3248"/>
                  <a:pt x="433927" y="14614"/>
                </a:cubicBezTo>
                <a:lnTo>
                  <a:pt x="447842" y="25981"/>
                </a:lnTo>
                <a:lnTo>
                  <a:pt x="467327" y="55323"/>
                </a:lnTo>
                <a:cubicBezTo>
                  <a:pt x="480317" y="87357"/>
                  <a:pt x="473822" y="125444"/>
                  <a:pt x="447841" y="151424"/>
                </a:cubicBezTo>
                <a:lnTo>
                  <a:pt x="314281" y="284985"/>
                </a:lnTo>
                <a:lnTo>
                  <a:pt x="550887" y="284985"/>
                </a:lnTo>
                <a:lnTo>
                  <a:pt x="540471" y="389268"/>
                </a:lnTo>
                <a:lnTo>
                  <a:pt x="552382" y="508514"/>
                </a:lnTo>
                <a:lnTo>
                  <a:pt x="329245" y="508514"/>
                </a:lnTo>
                <a:lnTo>
                  <a:pt x="447841" y="627110"/>
                </a:lnTo>
                <a:cubicBezTo>
                  <a:pt x="473822" y="653091"/>
                  <a:pt x="480317" y="691178"/>
                  <a:pt x="467327" y="723211"/>
                </a:cubicBezTo>
                <a:lnTo>
                  <a:pt x="447842" y="752554"/>
                </a:lnTo>
                <a:lnTo>
                  <a:pt x="433927" y="763920"/>
                </a:lnTo>
                <a:cubicBezTo>
                  <a:pt x="399497" y="786653"/>
                  <a:pt x="352708" y="782864"/>
                  <a:pt x="322398" y="752554"/>
                </a:cubicBezTo>
                <a:lnTo>
                  <a:pt x="25980" y="456136"/>
                </a:lnTo>
                <a:cubicBezTo>
                  <a:pt x="8660" y="438816"/>
                  <a:pt x="0" y="416115"/>
                  <a:pt x="0" y="393414"/>
                </a:cubicBezTo>
                <a:lnTo>
                  <a:pt x="807" y="389267"/>
                </a:lnTo>
                <a:lnTo>
                  <a:pt x="0" y="385120"/>
                </a:lnTo>
                <a:cubicBezTo>
                  <a:pt x="0" y="362419"/>
                  <a:pt x="8660" y="339718"/>
                  <a:pt x="25980" y="322398"/>
                </a:cubicBezTo>
                <a:lnTo>
                  <a:pt x="322398" y="25981"/>
                </a:lnTo>
                <a:cubicBezTo>
                  <a:pt x="337553" y="10826"/>
                  <a:pt x="356828" y="2301"/>
                  <a:pt x="376618" y="406"/>
                </a:cubicBezTo>
                <a:close/>
              </a:path>
            </a:pathLst>
          </a:custGeom>
          <a:solidFill>
            <a:srgbClr val="4CC1EF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3806" tIns="41902" rIns="83806" bIns="41902" rtlCol="0" anchor="ctr"/>
          <a:lstStyle/>
          <a:p>
            <a:pPr algn="ctr" defTabSz="838146">
              <a:defRPr/>
            </a:pPr>
            <a:endParaRPr lang="en-US" sz="1800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0" name="Freeform: Shape 38">
            <a:extLst>
              <a:ext uri="{FF2B5EF4-FFF2-40B4-BE49-F238E27FC236}">
                <a16:creationId xmlns:a16="http://schemas.microsoft.com/office/drawing/2014/main" xmlns="" id="{9FBB81A5-C716-4EDC-8178-3E6DA06DAA61}"/>
              </a:ext>
            </a:extLst>
          </p:cNvPr>
          <p:cNvSpPr/>
          <p:nvPr/>
        </p:nvSpPr>
        <p:spPr>
          <a:xfrm>
            <a:off x="3420553" y="3913966"/>
            <a:ext cx="359872" cy="534938"/>
          </a:xfrm>
          <a:custGeom>
            <a:avLst/>
            <a:gdLst>
              <a:gd name="connsiteX0" fmla="*/ 88702 w 602467"/>
              <a:gd name="connsiteY0" fmla="*/ 0 h 602467"/>
              <a:gd name="connsiteX1" fmla="*/ 507900 w 602467"/>
              <a:gd name="connsiteY1" fmla="*/ 0 h 602467"/>
              <a:gd name="connsiteX2" fmla="*/ 570622 w 602467"/>
              <a:gd name="connsiteY2" fmla="*/ 25981 h 602467"/>
              <a:gd name="connsiteX3" fmla="*/ 572984 w 602467"/>
              <a:gd name="connsiteY3" fmla="*/ 29484 h 602467"/>
              <a:gd name="connsiteX4" fmla="*/ 576487 w 602467"/>
              <a:gd name="connsiteY4" fmla="*/ 31845 h 602467"/>
              <a:gd name="connsiteX5" fmla="*/ 602467 w 602467"/>
              <a:gd name="connsiteY5" fmla="*/ 94567 h 602467"/>
              <a:gd name="connsiteX6" fmla="*/ 602467 w 602467"/>
              <a:gd name="connsiteY6" fmla="*/ 513765 h 602467"/>
              <a:gd name="connsiteX7" fmla="*/ 531641 w 602467"/>
              <a:gd name="connsiteY7" fmla="*/ 600665 h 602467"/>
              <a:gd name="connsiteX8" fmla="*/ 513764 w 602467"/>
              <a:gd name="connsiteY8" fmla="*/ 602467 h 602467"/>
              <a:gd name="connsiteX9" fmla="*/ 479238 w 602467"/>
              <a:gd name="connsiteY9" fmla="*/ 595497 h 602467"/>
              <a:gd name="connsiteX10" fmla="*/ 425063 w 602467"/>
              <a:gd name="connsiteY10" fmla="*/ 513765 h 602467"/>
              <a:gd name="connsiteX11" fmla="*/ 425063 w 602467"/>
              <a:gd name="connsiteY11" fmla="*/ 324881 h 602467"/>
              <a:gd name="connsiteX12" fmla="*/ 287463 w 602467"/>
              <a:gd name="connsiteY12" fmla="*/ 462482 h 602467"/>
              <a:gd name="connsiteX13" fmla="*/ 232988 w 602467"/>
              <a:gd name="connsiteY13" fmla="*/ 396458 h 602467"/>
              <a:gd name="connsiteX14" fmla="*/ 144649 w 602467"/>
              <a:gd name="connsiteY14" fmla="*/ 323571 h 602467"/>
              <a:gd name="connsiteX15" fmla="*/ 122356 w 602467"/>
              <a:gd name="connsiteY15" fmla="*/ 311471 h 602467"/>
              <a:gd name="connsiteX16" fmla="*/ 256423 w 602467"/>
              <a:gd name="connsiteY16" fmla="*/ 177404 h 602467"/>
              <a:gd name="connsiteX17" fmla="*/ 88702 w 602467"/>
              <a:gd name="connsiteY17" fmla="*/ 177404 h 602467"/>
              <a:gd name="connsiteX18" fmla="*/ 6970 w 602467"/>
              <a:gd name="connsiteY18" fmla="*/ 123229 h 602467"/>
              <a:gd name="connsiteX19" fmla="*/ 0 w 602467"/>
              <a:gd name="connsiteY19" fmla="*/ 88703 h 602467"/>
              <a:gd name="connsiteX20" fmla="*/ 1802 w 602467"/>
              <a:gd name="connsiteY20" fmla="*/ 70826 h 602467"/>
              <a:gd name="connsiteX21" fmla="*/ 88702 w 602467"/>
              <a:gd name="connsiteY21" fmla="*/ 0 h 6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2467" h="602467">
                <a:moveTo>
                  <a:pt x="88702" y="0"/>
                </a:moveTo>
                <a:lnTo>
                  <a:pt x="507900" y="0"/>
                </a:lnTo>
                <a:cubicBezTo>
                  <a:pt x="532394" y="0"/>
                  <a:pt x="554570" y="9929"/>
                  <a:pt x="570622" y="25981"/>
                </a:cubicBezTo>
                <a:lnTo>
                  <a:pt x="572984" y="29484"/>
                </a:lnTo>
                <a:lnTo>
                  <a:pt x="576487" y="31845"/>
                </a:lnTo>
                <a:cubicBezTo>
                  <a:pt x="592539" y="47898"/>
                  <a:pt x="602467" y="70073"/>
                  <a:pt x="602467" y="94567"/>
                </a:cubicBezTo>
                <a:lnTo>
                  <a:pt x="602467" y="513765"/>
                </a:lnTo>
                <a:cubicBezTo>
                  <a:pt x="602467" y="556630"/>
                  <a:pt x="572061" y="592394"/>
                  <a:pt x="531641" y="600665"/>
                </a:cubicBezTo>
                <a:lnTo>
                  <a:pt x="513764" y="602467"/>
                </a:lnTo>
                <a:lnTo>
                  <a:pt x="479238" y="595497"/>
                </a:lnTo>
                <a:cubicBezTo>
                  <a:pt x="447402" y="582031"/>
                  <a:pt x="425063" y="550507"/>
                  <a:pt x="425063" y="513765"/>
                </a:cubicBezTo>
                <a:lnTo>
                  <a:pt x="425063" y="324881"/>
                </a:lnTo>
                <a:lnTo>
                  <a:pt x="287463" y="462482"/>
                </a:lnTo>
                <a:lnTo>
                  <a:pt x="232988" y="396458"/>
                </a:lnTo>
                <a:cubicBezTo>
                  <a:pt x="205984" y="369454"/>
                  <a:pt x="176404" y="345025"/>
                  <a:pt x="144649" y="323571"/>
                </a:cubicBezTo>
                <a:lnTo>
                  <a:pt x="122356" y="311471"/>
                </a:lnTo>
                <a:lnTo>
                  <a:pt x="256423" y="177404"/>
                </a:lnTo>
                <a:lnTo>
                  <a:pt x="88702" y="177404"/>
                </a:lnTo>
                <a:cubicBezTo>
                  <a:pt x="51960" y="177404"/>
                  <a:pt x="20436" y="155065"/>
                  <a:pt x="6970" y="123229"/>
                </a:cubicBezTo>
                <a:lnTo>
                  <a:pt x="0" y="88703"/>
                </a:lnTo>
                <a:lnTo>
                  <a:pt x="1802" y="70826"/>
                </a:lnTo>
                <a:cubicBezTo>
                  <a:pt x="10073" y="30406"/>
                  <a:pt x="45837" y="0"/>
                  <a:pt x="88702" y="0"/>
                </a:cubicBezTo>
                <a:close/>
              </a:path>
            </a:pathLst>
          </a:custGeom>
          <a:solidFill>
            <a:srgbClr val="A2B969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3806" tIns="41902" rIns="83806" bIns="41902" rtlCol="0" anchor="ctr"/>
          <a:lstStyle/>
          <a:p>
            <a:pPr algn="ctr" defTabSz="838146">
              <a:defRPr/>
            </a:pPr>
            <a:endParaRPr lang="en-US" sz="1800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1" name="Freeform: Shape 39">
            <a:extLst>
              <a:ext uri="{FF2B5EF4-FFF2-40B4-BE49-F238E27FC236}">
                <a16:creationId xmlns:a16="http://schemas.microsoft.com/office/drawing/2014/main" xmlns="" id="{4DB3D701-A570-42DE-BAF6-030598607713}"/>
              </a:ext>
            </a:extLst>
          </p:cNvPr>
          <p:cNvSpPr/>
          <p:nvPr/>
        </p:nvSpPr>
        <p:spPr>
          <a:xfrm>
            <a:off x="5057837" y="4448904"/>
            <a:ext cx="389865" cy="519818"/>
          </a:xfrm>
          <a:custGeom>
            <a:avLst/>
            <a:gdLst>
              <a:gd name="connsiteX0" fmla="*/ 94567 w 602467"/>
              <a:gd name="connsiteY0" fmla="*/ 0 h 602467"/>
              <a:gd name="connsiteX1" fmla="*/ 513765 w 602467"/>
              <a:gd name="connsiteY1" fmla="*/ 0 h 602467"/>
              <a:gd name="connsiteX2" fmla="*/ 600665 w 602467"/>
              <a:gd name="connsiteY2" fmla="*/ 70826 h 602467"/>
              <a:gd name="connsiteX3" fmla="*/ 602467 w 602467"/>
              <a:gd name="connsiteY3" fmla="*/ 88703 h 602467"/>
              <a:gd name="connsiteX4" fmla="*/ 595496 w 602467"/>
              <a:gd name="connsiteY4" fmla="*/ 123229 h 602467"/>
              <a:gd name="connsiteX5" fmla="*/ 513765 w 602467"/>
              <a:gd name="connsiteY5" fmla="*/ 177404 h 602467"/>
              <a:gd name="connsiteX6" fmla="*/ 324881 w 602467"/>
              <a:gd name="connsiteY6" fmla="*/ 177404 h 602467"/>
              <a:gd name="connsiteX7" fmla="*/ 470732 w 602467"/>
              <a:gd name="connsiteY7" fmla="*/ 323255 h 602467"/>
              <a:gd name="connsiteX8" fmla="*/ 470150 w 602467"/>
              <a:gd name="connsiteY8" fmla="*/ 323570 h 602467"/>
              <a:gd name="connsiteX9" fmla="*/ 381811 w 602467"/>
              <a:gd name="connsiteY9" fmla="*/ 396457 h 602467"/>
              <a:gd name="connsiteX10" fmla="*/ 312194 w 602467"/>
              <a:gd name="connsiteY10" fmla="*/ 480834 h 602467"/>
              <a:gd name="connsiteX11" fmla="*/ 177404 w 602467"/>
              <a:gd name="connsiteY11" fmla="*/ 346044 h 602467"/>
              <a:gd name="connsiteX12" fmla="*/ 177404 w 602467"/>
              <a:gd name="connsiteY12" fmla="*/ 513765 h 602467"/>
              <a:gd name="connsiteX13" fmla="*/ 123228 w 602467"/>
              <a:gd name="connsiteY13" fmla="*/ 595497 h 602467"/>
              <a:gd name="connsiteX14" fmla="*/ 88702 w 602467"/>
              <a:gd name="connsiteY14" fmla="*/ 602467 h 602467"/>
              <a:gd name="connsiteX15" fmla="*/ 70826 w 602467"/>
              <a:gd name="connsiteY15" fmla="*/ 600665 h 602467"/>
              <a:gd name="connsiteX16" fmla="*/ 0 w 602467"/>
              <a:gd name="connsiteY16" fmla="*/ 513765 h 602467"/>
              <a:gd name="connsiteX17" fmla="*/ 0 w 602467"/>
              <a:gd name="connsiteY17" fmla="*/ 94567 h 602467"/>
              <a:gd name="connsiteX18" fmla="*/ 25980 w 602467"/>
              <a:gd name="connsiteY18" fmla="*/ 31845 h 602467"/>
              <a:gd name="connsiteX19" fmla="*/ 29483 w 602467"/>
              <a:gd name="connsiteY19" fmla="*/ 29483 h 602467"/>
              <a:gd name="connsiteX20" fmla="*/ 31845 w 602467"/>
              <a:gd name="connsiteY20" fmla="*/ 25980 h 602467"/>
              <a:gd name="connsiteX21" fmla="*/ 94567 w 602467"/>
              <a:gd name="connsiteY21" fmla="*/ 0 h 6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2467" h="602467">
                <a:moveTo>
                  <a:pt x="94567" y="0"/>
                </a:moveTo>
                <a:lnTo>
                  <a:pt x="513765" y="0"/>
                </a:lnTo>
                <a:cubicBezTo>
                  <a:pt x="556630" y="0"/>
                  <a:pt x="592394" y="30406"/>
                  <a:pt x="600665" y="70826"/>
                </a:cubicBezTo>
                <a:lnTo>
                  <a:pt x="602467" y="88703"/>
                </a:lnTo>
                <a:lnTo>
                  <a:pt x="595496" y="123229"/>
                </a:lnTo>
                <a:cubicBezTo>
                  <a:pt x="582031" y="155065"/>
                  <a:pt x="550507" y="177404"/>
                  <a:pt x="513765" y="177404"/>
                </a:cubicBezTo>
                <a:lnTo>
                  <a:pt x="324881" y="177404"/>
                </a:lnTo>
                <a:lnTo>
                  <a:pt x="470732" y="323255"/>
                </a:lnTo>
                <a:lnTo>
                  <a:pt x="470150" y="323570"/>
                </a:lnTo>
                <a:cubicBezTo>
                  <a:pt x="438395" y="345024"/>
                  <a:pt x="408816" y="369453"/>
                  <a:pt x="381811" y="396457"/>
                </a:cubicBezTo>
                <a:lnTo>
                  <a:pt x="312194" y="480834"/>
                </a:lnTo>
                <a:lnTo>
                  <a:pt x="177404" y="346044"/>
                </a:lnTo>
                <a:lnTo>
                  <a:pt x="177404" y="513765"/>
                </a:lnTo>
                <a:cubicBezTo>
                  <a:pt x="177404" y="550507"/>
                  <a:pt x="155065" y="582031"/>
                  <a:pt x="123228" y="595497"/>
                </a:cubicBezTo>
                <a:lnTo>
                  <a:pt x="88702" y="602467"/>
                </a:lnTo>
                <a:lnTo>
                  <a:pt x="70826" y="600665"/>
                </a:lnTo>
                <a:cubicBezTo>
                  <a:pt x="30405" y="592394"/>
                  <a:pt x="0" y="556630"/>
                  <a:pt x="0" y="513765"/>
                </a:cubicBezTo>
                <a:lnTo>
                  <a:pt x="0" y="94567"/>
                </a:lnTo>
                <a:cubicBezTo>
                  <a:pt x="0" y="70073"/>
                  <a:pt x="9928" y="47897"/>
                  <a:pt x="25980" y="31845"/>
                </a:cubicBezTo>
                <a:lnTo>
                  <a:pt x="29483" y="29483"/>
                </a:lnTo>
                <a:lnTo>
                  <a:pt x="31845" y="25980"/>
                </a:lnTo>
                <a:cubicBezTo>
                  <a:pt x="47897" y="9928"/>
                  <a:pt x="70072" y="0"/>
                  <a:pt x="94567" y="0"/>
                </a:cubicBezTo>
                <a:close/>
              </a:path>
            </a:pathLst>
          </a:custGeom>
          <a:solidFill>
            <a:srgbClr val="3A5C84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83806" tIns="41902" rIns="83806" bIns="4190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38146">
              <a:defRPr/>
            </a:pPr>
            <a:endParaRPr lang="en-US" sz="1800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2" name="Freeform: Shape 40">
            <a:extLst>
              <a:ext uri="{FF2B5EF4-FFF2-40B4-BE49-F238E27FC236}">
                <a16:creationId xmlns:a16="http://schemas.microsoft.com/office/drawing/2014/main" xmlns="" id="{E1EBEC17-F250-4F29-9BDA-7DD0201C3612}"/>
              </a:ext>
            </a:extLst>
          </p:cNvPr>
          <p:cNvSpPr/>
          <p:nvPr/>
        </p:nvSpPr>
        <p:spPr>
          <a:xfrm>
            <a:off x="4209556" y="4745418"/>
            <a:ext cx="503798" cy="429751"/>
          </a:xfrm>
          <a:custGeom>
            <a:avLst/>
            <a:gdLst>
              <a:gd name="connsiteX0" fmla="*/ 385121 w 778534"/>
              <a:gd name="connsiteY0" fmla="*/ 0 h 498080"/>
              <a:gd name="connsiteX1" fmla="*/ 389268 w 778534"/>
              <a:gd name="connsiteY1" fmla="*/ 807 h 498080"/>
              <a:gd name="connsiteX2" fmla="*/ 393415 w 778534"/>
              <a:gd name="connsiteY2" fmla="*/ 0 h 498080"/>
              <a:gd name="connsiteX3" fmla="*/ 456137 w 778534"/>
              <a:gd name="connsiteY3" fmla="*/ 25980 h 498080"/>
              <a:gd name="connsiteX4" fmla="*/ 752554 w 778534"/>
              <a:gd name="connsiteY4" fmla="*/ 322398 h 498080"/>
              <a:gd name="connsiteX5" fmla="*/ 763921 w 778534"/>
              <a:gd name="connsiteY5" fmla="*/ 433928 h 498080"/>
              <a:gd name="connsiteX6" fmla="*/ 752554 w 778534"/>
              <a:gd name="connsiteY6" fmla="*/ 447842 h 498080"/>
              <a:gd name="connsiteX7" fmla="*/ 723211 w 778534"/>
              <a:gd name="connsiteY7" fmla="*/ 467327 h 498080"/>
              <a:gd name="connsiteX8" fmla="*/ 627111 w 778534"/>
              <a:gd name="connsiteY8" fmla="*/ 447842 h 498080"/>
              <a:gd name="connsiteX9" fmla="*/ 493550 w 778534"/>
              <a:gd name="connsiteY9" fmla="*/ 314281 h 498080"/>
              <a:gd name="connsiteX10" fmla="*/ 493550 w 778534"/>
              <a:gd name="connsiteY10" fmla="*/ 494769 h 498080"/>
              <a:gd name="connsiteX11" fmla="*/ 394830 w 778534"/>
              <a:gd name="connsiteY11" fmla="*/ 484909 h 498080"/>
              <a:gd name="connsiteX12" fmla="*/ 273414 w 778534"/>
              <a:gd name="connsiteY12" fmla="*/ 497036 h 498080"/>
              <a:gd name="connsiteX13" fmla="*/ 270021 w 778534"/>
              <a:gd name="connsiteY13" fmla="*/ 498080 h 498080"/>
              <a:gd name="connsiteX14" fmla="*/ 270021 w 778534"/>
              <a:gd name="connsiteY14" fmla="*/ 329245 h 498080"/>
              <a:gd name="connsiteX15" fmla="*/ 151425 w 778534"/>
              <a:gd name="connsiteY15" fmla="*/ 447842 h 498080"/>
              <a:gd name="connsiteX16" fmla="*/ 55324 w 778534"/>
              <a:gd name="connsiteY16" fmla="*/ 467327 h 498080"/>
              <a:gd name="connsiteX17" fmla="*/ 25981 w 778534"/>
              <a:gd name="connsiteY17" fmla="*/ 447842 h 498080"/>
              <a:gd name="connsiteX18" fmla="*/ 14615 w 778534"/>
              <a:gd name="connsiteY18" fmla="*/ 433928 h 498080"/>
              <a:gd name="connsiteX19" fmla="*/ 25981 w 778534"/>
              <a:gd name="connsiteY19" fmla="*/ 322398 h 498080"/>
              <a:gd name="connsiteX20" fmla="*/ 322399 w 778534"/>
              <a:gd name="connsiteY20" fmla="*/ 25980 h 498080"/>
              <a:gd name="connsiteX21" fmla="*/ 385121 w 778534"/>
              <a:gd name="connsiteY21" fmla="*/ 0 h 498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778534" h="498080">
                <a:moveTo>
                  <a:pt x="385121" y="0"/>
                </a:moveTo>
                <a:lnTo>
                  <a:pt x="389268" y="807"/>
                </a:lnTo>
                <a:lnTo>
                  <a:pt x="393415" y="0"/>
                </a:lnTo>
                <a:cubicBezTo>
                  <a:pt x="416116" y="0"/>
                  <a:pt x="438817" y="8660"/>
                  <a:pt x="456137" y="25980"/>
                </a:cubicBezTo>
                <a:lnTo>
                  <a:pt x="752554" y="322398"/>
                </a:lnTo>
                <a:cubicBezTo>
                  <a:pt x="782864" y="352709"/>
                  <a:pt x="786653" y="399497"/>
                  <a:pt x="763921" y="433928"/>
                </a:cubicBezTo>
                <a:lnTo>
                  <a:pt x="752554" y="447842"/>
                </a:lnTo>
                <a:lnTo>
                  <a:pt x="723211" y="467327"/>
                </a:lnTo>
                <a:cubicBezTo>
                  <a:pt x="691178" y="480317"/>
                  <a:pt x="653091" y="473822"/>
                  <a:pt x="627111" y="447842"/>
                </a:cubicBezTo>
                <a:lnTo>
                  <a:pt x="493550" y="314281"/>
                </a:lnTo>
                <a:lnTo>
                  <a:pt x="493550" y="494769"/>
                </a:lnTo>
                <a:lnTo>
                  <a:pt x="394830" y="484909"/>
                </a:lnTo>
                <a:cubicBezTo>
                  <a:pt x="353239" y="484909"/>
                  <a:pt x="312633" y="489085"/>
                  <a:pt x="273414" y="497036"/>
                </a:cubicBezTo>
                <a:lnTo>
                  <a:pt x="270021" y="498080"/>
                </a:lnTo>
                <a:lnTo>
                  <a:pt x="270021" y="329245"/>
                </a:lnTo>
                <a:lnTo>
                  <a:pt x="151425" y="447842"/>
                </a:lnTo>
                <a:cubicBezTo>
                  <a:pt x="125444" y="473822"/>
                  <a:pt x="87357" y="480317"/>
                  <a:pt x="55324" y="467327"/>
                </a:cubicBezTo>
                <a:lnTo>
                  <a:pt x="25981" y="447842"/>
                </a:lnTo>
                <a:lnTo>
                  <a:pt x="14615" y="433928"/>
                </a:lnTo>
                <a:cubicBezTo>
                  <a:pt x="-8118" y="399497"/>
                  <a:pt x="-4329" y="352709"/>
                  <a:pt x="25981" y="322398"/>
                </a:cubicBezTo>
                <a:lnTo>
                  <a:pt x="322399" y="25980"/>
                </a:lnTo>
                <a:cubicBezTo>
                  <a:pt x="339719" y="8660"/>
                  <a:pt x="362420" y="0"/>
                  <a:pt x="385121" y="0"/>
                </a:cubicBezTo>
                <a:close/>
              </a:path>
            </a:pathLst>
          </a:custGeom>
          <a:solidFill>
            <a:srgbClr val="C13018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3806" tIns="41902" rIns="83806" bIns="41902" rtlCol="0" anchor="ctr"/>
          <a:lstStyle/>
          <a:p>
            <a:pPr algn="ctr" defTabSz="838146">
              <a:defRPr/>
            </a:pPr>
            <a:endParaRPr lang="en-US" sz="1800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3" name="Oval 5">
            <a:extLst>
              <a:ext uri="{FF2B5EF4-FFF2-40B4-BE49-F238E27FC236}">
                <a16:creationId xmlns:a16="http://schemas.microsoft.com/office/drawing/2014/main" xmlns="" id="{4E492E98-AA53-42B8-9744-5421E3927F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1598" y="874947"/>
            <a:ext cx="779714" cy="1030032"/>
          </a:xfrm>
          <a:prstGeom prst="ellipse">
            <a:avLst/>
          </a:prstGeom>
          <a:solidFill>
            <a:srgbClr val="3A5C8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83806" tIns="41902" rIns="83806" bIns="41902" numCol="1" anchor="ctr" anchorCtr="0" compatLnSpc="1">
            <a:prstTxWarp prst="textNoShape">
              <a:avLst/>
            </a:prstTxWarp>
          </a:bodyPr>
          <a:lstStyle/>
          <a:p>
            <a:pPr defTabSz="838146">
              <a:defRPr/>
            </a:pPr>
            <a:r>
              <a:rPr lang="en-US" sz="3200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01</a:t>
            </a:r>
          </a:p>
        </p:txBody>
      </p:sp>
      <p:sp>
        <p:nvSpPr>
          <p:cNvPr id="44" name="Oval 9">
            <a:extLst>
              <a:ext uri="{FF2B5EF4-FFF2-40B4-BE49-F238E27FC236}">
                <a16:creationId xmlns:a16="http://schemas.microsoft.com/office/drawing/2014/main" xmlns="" id="{76860779-59B9-485B-9D5A-0A467C538B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4398" y="1475097"/>
            <a:ext cx="772522" cy="1031400"/>
          </a:xfrm>
          <a:prstGeom prst="ellipse">
            <a:avLst/>
          </a:prstGeom>
          <a:solidFill>
            <a:srgbClr val="F7931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83806" tIns="41902" rIns="83806" bIns="41902" numCol="1" anchor="ctr" anchorCtr="0" compatLnSpc="1">
            <a:prstTxWarp prst="textNoShape">
              <a:avLst/>
            </a:prstTxWarp>
          </a:bodyPr>
          <a:lstStyle/>
          <a:p>
            <a:pPr algn="ctr" defTabSz="838146">
              <a:defRPr/>
            </a:pPr>
            <a:r>
              <a:rPr lang="en-US" sz="3200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02</a:t>
            </a:r>
          </a:p>
        </p:txBody>
      </p:sp>
      <p:sp>
        <p:nvSpPr>
          <p:cNvPr id="45" name="Oval 13">
            <a:extLst>
              <a:ext uri="{FF2B5EF4-FFF2-40B4-BE49-F238E27FC236}">
                <a16:creationId xmlns:a16="http://schemas.microsoft.com/office/drawing/2014/main" xmlns="" id="{2DEB12FD-CFCD-46DE-8347-20D166AD5A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7161" y="2953706"/>
            <a:ext cx="772522" cy="1039620"/>
          </a:xfrm>
          <a:prstGeom prst="ellipse">
            <a:avLst/>
          </a:prstGeom>
          <a:solidFill>
            <a:srgbClr val="4CC1E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83806" tIns="41902" rIns="83806" bIns="41902" numCol="1" anchor="ctr" anchorCtr="0" compatLnSpc="1">
            <a:prstTxWarp prst="textNoShape">
              <a:avLst/>
            </a:prstTxWarp>
          </a:bodyPr>
          <a:lstStyle/>
          <a:p>
            <a:pPr algn="ctr" defTabSz="838146">
              <a:defRPr/>
            </a:pPr>
            <a:r>
              <a:rPr lang="en-US" sz="3200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03</a:t>
            </a:r>
          </a:p>
        </p:txBody>
      </p:sp>
      <p:sp>
        <p:nvSpPr>
          <p:cNvPr id="46" name="Oval 17">
            <a:extLst>
              <a:ext uri="{FF2B5EF4-FFF2-40B4-BE49-F238E27FC236}">
                <a16:creationId xmlns:a16="http://schemas.microsoft.com/office/drawing/2014/main" xmlns="" id="{69FF6485-24BF-44C3-B8E1-3768CC005E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4398" y="4794093"/>
            <a:ext cx="772522" cy="1030032"/>
          </a:xfrm>
          <a:prstGeom prst="ellipse">
            <a:avLst/>
          </a:prstGeom>
          <a:solidFill>
            <a:srgbClr val="06395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83806" tIns="41902" rIns="83806" bIns="41902" numCol="1" anchor="ctr" anchorCtr="0" compatLnSpc="1">
            <a:prstTxWarp prst="textNoShape">
              <a:avLst/>
            </a:prstTxWarp>
          </a:bodyPr>
          <a:lstStyle/>
          <a:p>
            <a:pPr algn="ctr" defTabSz="838146">
              <a:defRPr/>
            </a:pPr>
            <a:r>
              <a:rPr lang="en-US" sz="3200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04</a:t>
            </a:r>
          </a:p>
        </p:txBody>
      </p:sp>
      <p:sp>
        <p:nvSpPr>
          <p:cNvPr id="47" name="Oval 21">
            <a:extLst>
              <a:ext uri="{FF2B5EF4-FFF2-40B4-BE49-F238E27FC236}">
                <a16:creationId xmlns:a16="http://schemas.microsoft.com/office/drawing/2014/main" xmlns="" id="{3C8A4F6E-88F5-4C26-A2E7-F51856CB0E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8740" y="5259054"/>
            <a:ext cx="779714" cy="1030032"/>
          </a:xfrm>
          <a:prstGeom prst="ellipse">
            <a:avLst/>
          </a:prstGeom>
          <a:solidFill>
            <a:srgbClr val="C13018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83806" tIns="41902" rIns="83806" bIns="41902" numCol="1" anchor="ctr" anchorCtr="0" compatLnSpc="1">
            <a:prstTxWarp prst="textNoShape">
              <a:avLst/>
            </a:prstTxWarp>
          </a:bodyPr>
          <a:lstStyle/>
          <a:p>
            <a:pPr algn="ctr" defTabSz="838146">
              <a:defRPr/>
            </a:pPr>
            <a:r>
              <a:rPr lang="en-US" sz="3200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05</a:t>
            </a:r>
          </a:p>
        </p:txBody>
      </p:sp>
      <p:sp>
        <p:nvSpPr>
          <p:cNvPr id="48" name="Oval 25">
            <a:extLst>
              <a:ext uri="{FF2B5EF4-FFF2-40B4-BE49-F238E27FC236}">
                <a16:creationId xmlns:a16="http://schemas.microsoft.com/office/drawing/2014/main" xmlns="" id="{FE0FB50E-FE20-4298-8A91-E20EE27409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9618" y="4118648"/>
            <a:ext cx="772522" cy="1030032"/>
          </a:xfrm>
          <a:prstGeom prst="ellipse">
            <a:avLst/>
          </a:prstGeom>
          <a:solidFill>
            <a:srgbClr val="A2B969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83806" tIns="41902" rIns="83806" bIns="41902" numCol="1" anchor="ctr" anchorCtr="0" compatLnSpc="1">
            <a:prstTxWarp prst="textNoShape">
              <a:avLst/>
            </a:prstTxWarp>
          </a:bodyPr>
          <a:lstStyle/>
          <a:p>
            <a:pPr algn="ctr" defTabSz="838146">
              <a:defRPr/>
            </a:pPr>
            <a:r>
              <a:rPr lang="en-US" sz="3200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06</a:t>
            </a:r>
          </a:p>
        </p:txBody>
      </p:sp>
      <p:sp>
        <p:nvSpPr>
          <p:cNvPr id="49" name="Oval 29">
            <a:extLst>
              <a:ext uri="{FF2B5EF4-FFF2-40B4-BE49-F238E27FC236}">
                <a16:creationId xmlns:a16="http://schemas.microsoft.com/office/drawing/2014/main" xmlns="" id="{4AF29C09-5FA1-4B0D-81A6-064408311C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3116" y="1821343"/>
            <a:ext cx="855569" cy="1039620"/>
          </a:xfrm>
          <a:prstGeom prst="ellipse">
            <a:avLst/>
          </a:prstGeom>
          <a:solidFill>
            <a:srgbClr val="FFCC4C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83806" tIns="41902" rIns="83806" bIns="41902" numCol="1" anchor="ctr" anchorCtr="0" compatLnSpc="1">
            <a:prstTxWarp prst="textNoShape">
              <a:avLst/>
            </a:prstTxWarp>
          </a:bodyPr>
          <a:lstStyle/>
          <a:p>
            <a:pPr algn="ctr" defTabSz="838146">
              <a:defRPr/>
            </a:pPr>
            <a:r>
              <a:rPr lang="en-US" sz="3200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07</a:t>
            </a:r>
          </a:p>
        </p:txBody>
      </p:sp>
      <p:sp>
        <p:nvSpPr>
          <p:cNvPr id="51" name="Freeform: Shape 85">
            <a:extLst>
              <a:ext uri="{FF2B5EF4-FFF2-40B4-BE49-F238E27FC236}">
                <a16:creationId xmlns:a16="http://schemas.microsoft.com/office/drawing/2014/main" xmlns="" id="{928B4823-865C-4AD7-921B-16330F5F332F}"/>
              </a:ext>
            </a:extLst>
          </p:cNvPr>
          <p:cNvSpPr/>
          <p:nvPr/>
        </p:nvSpPr>
        <p:spPr>
          <a:xfrm>
            <a:off x="3883838" y="2560075"/>
            <a:ext cx="1370165" cy="1826886"/>
          </a:xfrm>
          <a:custGeom>
            <a:avLst/>
            <a:gdLst>
              <a:gd name="connsiteX0" fmla="*/ 1218481 w 2436962"/>
              <a:gd name="connsiteY0" fmla="*/ 0 h 2436962"/>
              <a:gd name="connsiteX1" fmla="*/ 2436962 w 2436962"/>
              <a:gd name="connsiteY1" fmla="*/ 1218481 h 2436962"/>
              <a:gd name="connsiteX2" fmla="*/ 1218481 w 2436962"/>
              <a:gd name="connsiteY2" fmla="*/ 2436962 h 2436962"/>
              <a:gd name="connsiteX3" fmla="*/ 0 w 2436962"/>
              <a:gd name="connsiteY3" fmla="*/ 1218481 h 2436962"/>
              <a:gd name="connsiteX4" fmla="*/ 1218481 w 2436962"/>
              <a:gd name="connsiteY4" fmla="*/ 0 h 2436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6962" h="2436962">
                <a:moveTo>
                  <a:pt x="1218481" y="0"/>
                </a:moveTo>
                <a:cubicBezTo>
                  <a:pt x="1891429" y="0"/>
                  <a:pt x="2436962" y="545533"/>
                  <a:pt x="2436962" y="1218481"/>
                </a:cubicBezTo>
                <a:cubicBezTo>
                  <a:pt x="2436962" y="1891429"/>
                  <a:pt x="1891429" y="2436962"/>
                  <a:pt x="1218481" y="2436962"/>
                </a:cubicBezTo>
                <a:cubicBezTo>
                  <a:pt x="545533" y="2436962"/>
                  <a:pt x="0" y="1891429"/>
                  <a:pt x="0" y="1218481"/>
                </a:cubicBezTo>
                <a:cubicBezTo>
                  <a:pt x="0" y="545533"/>
                  <a:pt x="545533" y="0"/>
                  <a:pt x="1218481" y="0"/>
                </a:cubicBezTo>
                <a:close/>
              </a:path>
            </a:pathLst>
          </a:cu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83806" tIns="41902" rIns="83806" bIns="41902" rtlCol="0" anchor="ctr"/>
          <a:lstStyle/>
          <a:p>
            <a:pPr algn="ctr" defTabSz="838146">
              <a:defRPr/>
            </a:pPr>
            <a:r>
              <a:rPr lang="id-ID" sz="1300" kern="0" dirty="0" smtClean="0">
                <a:latin typeface="Maiandra GD" pitchFamily="34" charset="0"/>
              </a:rPr>
              <a:t>Memantapkan Pengelolaan Fiskal untuk Mengakselerasi</a:t>
            </a:r>
            <a:r>
              <a:rPr lang="en-US" sz="1300" kern="0" dirty="0" smtClean="0">
                <a:latin typeface="Maiandra GD" pitchFamily="34" charset="0"/>
              </a:rPr>
              <a:t> </a:t>
            </a:r>
            <a:r>
              <a:rPr lang="id-ID" sz="1300" kern="0" dirty="0" smtClean="0">
                <a:latin typeface="Maiandra GD" pitchFamily="34" charset="0"/>
              </a:rPr>
              <a:t>Pertumbuhan yang Berkeadilan</a:t>
            </a:r>
            <a:endParaRPr lang="id-ID" sz="1300" kern="0" dirty="0">
              <a:latin typeface="Maiandra GD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38EFF8EF-576A-4E10-B8C7-9A19671EB1BD}"/>
              </a:ext>
            </a:extLst>
          </p:cNvPr>
          <p:cNvSpPr txBox="1"/>
          <p:nvPr/>
        </p:nvSpPr>
        <p:spPr>
          <a:xfrm>
            <a:off x="6390978" y="1066834"/>
            <a:ext cx="2530970" cy="1069507"/>
          </a:xfrm>
          <a:prstGeom prst="rect">
            <a:avLst/>
          </a:prstGeom>
          <a:noFill/>
        </p:spPr>
        <p:txBody>
          <a:bodyPr wrap="square" lIns="0" tIns="41902" rIns="0" bIns="41902" rtlCol="0" anchor="ctr">
            <a:spAutoFit/>
          </a:bodyPr>
          <a:lstStyle/>
          <a:p>
            <a:pPr defTabSz="838146">
              <a:defRPr/>
            </a:pPr>
            <a:r>
              <a:rPr lang="en-US" sz="1600" b="1" kern="0" dirty="0">
                <a:latin typeface="Maiandra GD" pitchFamily="34" charset="0"/>
              </a:rPr>
              <a:t>01 </a:t>
            </a:r>
            <a:r>
              <a:rPr lang="en-US" sz="1600" b="1" kern="0" dirty="0" smtClean="0">
                <a:latin typeface="Maiandra GD" pitchFamily="34" charset="0"/>
              </a:rPr>
              <a:t>– </a:t>
            </a:r>
            <a:r>
              <a:rPr lang="en-US" sz="1600" b="1" kern="0" dirty="0" err="1" smtClean="0">
                <a:latin typeface="Maiandra GD" pitchFamily="34" charset="0"/>
              </a:rPr>
              <a:t>Melakukan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Penyesuaian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terhadap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Perencanaan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dengan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Pelaksanaan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Anggaran</a:t>
            </a:r>
            <a:endParaRPr lang="en-US" sz="1600" b="1" kern="0" dirty="0">
              <a:latin typeface="Maiandra GD" pitchFamily="34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A437C258-AB2F-4985-8AC4-889937CAF09F}"/>
              </a:ext>
            </a:extLst>
          </p:cNvPr>
          <p:cNvSpPr txBox="1"/>
          <p:nvPr/>
        </p:nvSpPr>
        <p:spPr>
          <a:xfrm>
            <a:off x="6479683" y="2196533"/>
            <a:ext cx="2470830" cy="1069507"/>
          </a:xfrm>
          <a:prstGeom prst="rect">
            <a:avLst/>
          </a:prstGeom>
          <a:noFill/>
        </p:spPr>
        <p:txBody>
          <a:bodyPr wrap="square" lIns="0" tIns="41902" rIns="0" bIns="41902" rtlCol="0" anchor="ctr">
            <a:spAutoFit/>
          </a:bodyPr>
          <a:lstStyle/>
          <a:p>
            <a:pPr defTabSz="838146">
              <a:defRPr/>
            </a:pPr>
            <a:r>
              <a:rPr lang="en-US" sz="1600" b="1" kern="0" dirty="0">
                <a:latin typeface="Maiandra GD" pitchFamily="34" charset="0"/>
              </a:rPr>
              <a:t>02 </a:t>
            </a:r>
            <a:r>
              <a:rPr lang="en-US" sz="1600" b="1" kern="0" dirty="0" smtClean="0">
                <a:latin typeface="Maiandra GD" pitchFamily="34" charset="0"/>
              </a:rPr>
              <a:t>– </a:t>
            </a:r>
            <a:r>
              <a:rPr lang="en-US" sz="1600" b="1" kern="0" dirty="0" err="1" smtClean="0">
                <a:latin typeface="Maiandra GD" pitchFamily="34" charset="0"/>
              </a:rPr>
              <a:t>Menyusun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dan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Menetapkan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Dokumen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Pendukung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Pelaksanaan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Anggaran</a:t>
            </a:r>
            <a:endParaRPr lang="id-ID" sz="1600" b="1" kern="0" dirty="0">
              <a:latin typeface="Maiandra GD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C4FB9286-3242-4103-8732-445B74C38913}"/>
              </a:ext>
            </a:extLst>
          </p:cNvPr>
          <p:cNvSpPr txBox="1"/>
          <p:nvPr/>
        </p:nvSpPr>
        <p:spPr>
          <a:xfrm>
            <a:off x="6684398" y="3513798"/>
            <a:ext cx="2202816" cy="1069507"/>
          </a:xfrm>
          <a:prstGeom prst="rect">
            <a:avLst/>
          </a:prstGeom>
          <a:noFill/>
        </p:spPr>
        <p:txBody>
          <a:bodyPr wrap="square" lIns="0" tIns="41902" rIns="0" bIns="41902" rtlCol="0" anchor="ctr">
            <a:spAutoFit/>
          </a:bodyPr>
          <a:lstStyle/>
          <a:p>
            <a:pPr defTabSz="838146">
              <a:defRPr/>
            </a:pPr>
            <a:r>
              <a:rPr lang="en-US" sz="1600" b="1" kern="0" dirty="0">
                <a:latin typeface="Maiandra GD" pitchFamily="34" charset="0"/>
              </a:rPr>
              <a:t>03 </a:t>
            </a:r>
            <a:r>
              <a:rPr lang="en-US" sz="1600" b="1" kern="0" dirty="0" smtClean="0">
                <a:latin typeface="Maiandra GD" pitchFamily="34" charset="0"/>
              </a:rPr>
              <a:t>– </a:t>
            </a:r>
            <a:r>
              <a:rPr lang="en-US" sz="1600" b="1" kern="0" dirty="0" err="1" smtClean="0">
                <a:latin typeface="Maiandra GD" pitchFamily="34" charset="0"/>
              </a:rPr>
              <a:t>Meningkatkan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Kepatuhan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terhadap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Regulasi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Pelaksanaan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Anggaran</a:t>
            </a:r>
            <a:endParaRPr lang="id-ID" sz="1600" b="1" kern="0" dirty="0">
              <a:latin typeface="Maiandra GD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2073EFAB-9C11-4C07-A963-3A5F26ECFEBB}"/>
              </a:ext>
            </a:extLst>
          </p:cNvPr>
          <p:cNvSpPr txBox="1"/>
          <p:nvPr/>
        </p:nvSpPr>
        <p:spPr>
          <a:xfrm>
            <a:off x="6555055" y="5006085"/>
            <a:ext cx="2202816" cy="823286"/>
          </a:xfrm>
          <a:prstGeom prst="rect">
            <a:avLst/>
          </a:prstGeom>
          <a:noFill/>
        </p:spPr>
        <p:txBody>
          <a:bodyPr wrap="square" lIns="0" tIns="41902" rIns="0" bIns="41902" rtlCol="0" anchor="ctr">
            <a:spAutoFit/>
          </a:bodyPr>
          <a:lstStyle/>
          <a:p>
            <a:pPr defTabSz="838146">
              <a:defRPr/>
            </a:pPr>
            <a:r>
              <a:rPr lang="en-US" sz="1600" b="1" kern="0" dirty="0">
                <a:latin typeface="Maiandra GD" pitchFamily="34" charset="0"/>
              </a:rPr>
              <a:t>04 </a:t>
            </a:r>
            <a:r>
              <a:rPr lang="en-US" sz="1600" b="1" kern="0" dirty="0" smtClean="0">
                <a:latin typeface="Maiandra GD" pitchFamily="34" charset="0"/>
              </a:rPr>
              <a:t>– </a:t>
            </a:r>
            <a:r>
              <a:rPr lang="en-US" sz="1600" b="1" kern="0" dirty="0" err="1" smtClean="0">
                <a:latin typeface="Maiandra GD" pitchFamily="34" charset="0"/>
              </a:rPr>
              <a:t>Meningkatkan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Efektifitas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Pelaksanaan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Kegiatan</a:t>
            </a:r>
            <a:endParaRPr lang="id-ID" sz="1600" b="1" kern="0" dirty="0">
              <a:latin typeface="Maiandra GD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30398649-D752-44AD-8E15-C8D3236F3F4D}"/>
              </a:ext>
            </a:extLst>
          </p:cNvPr>
          <p:cNvSpPr txBox="1"/>
          <p:nvPr/>
        </p:nvSpPr>
        <p:spPr>
          <a:xfrm>
            <a:off x="0" y="2118492"/>
            <a:ext cx="2237581" cy="1238785"/>
          </a:xfrm>
          <a:prstGeom prst="rect">
            <a:avLst/>
          </a:prstGeom>
          <a:noFill/>
        </p:spPr>
        <p:txBody>
          <a:bodyPr wrap="square" lIns="0" tIns="41902" rIns="0" bIns="41902" rtlCol="0" anchor="ctr">
            <a:spAutoFit/>
          </a:bodyPr>
          <a:lstStyle/>
          <a:p>
            <a:pPr algn="r" defTabSz="838146">
              <a:defRPr/>
            </a:pPr>
            <a:r>
              <a:rPr lang="en-US" sz="1500" b="1" kern="0" dirty="0" err="1" smtClean="0">
                <a:latin typeface="Maiandra GD" pitchFamily="34" charset="0"/>
              </a:rPr>
              <a:t>Memastikan</a:t>
            </a:r>
            <a:r>
              <a:rPr lang="en-US" sz="1500" b="1" kern="0" dirty="0" smtClean="0">
                <a:latin typeface="Maiandra GD" pitchFamily="34" charset="0"/>
              </a:rPr>
              <a:t> </a:t>
            </a:r>
            <a:r>
              <a:rPr lang="en-US" sz="1500" b="1" kern="0" dirty="0" err="1" smtClean="0">
                <a:latin typeface="Maiandra GD" pitchFamily="34" charset="0"/>
              </a:rPr>
              <a:t>Penyaluran</a:t>
            </a:r>
            <a:r>
              <a:rPr lang="en-US" sz="1500" b="1" kern="0" dirty="0" smtClean="0">
                <a:latin typeface="Maiandra GD" pitchFamily="34" charset="0"/>
              </a:rPr>
              <a:t>  Dana </a:t>
            </a:r>
            <a:r>
              <a:rPr lang="en-US" sz="1500" b="1" kern="0" dirty="0" err="1" smtClean="0">
                <a:latin typeface="Maiandra GD" pitchFamily="34" charset="0"/>
              </a:rPr>
              <a:t>Bansos</a:t>
            </a:r>
            <a:r>
              <a:rPr lang="en-US" sz="1500" b="1" kern="0" dirty="0" smtClean="0">
                <a:latin typeface="Maiandra GD" pitchFamily="34" charset="0"/>
              </a:rPr>
              <a:t> </a:t>
            </a:r>
            <a:r>
              <a:rPr lang="en-US" sz="1500" b="1" kern="0" dirty="0" err="1" smtClean="0">
                <a:latin typeface="Maiandra GD" pitchFamily="34" charset="0"/>
              </a:rPr>
              <a:t>dan</a:t>
            </a:r>
            <a:r>
              <a:rPr lang="en-US" sz="1500" b="1" kern="0" dirty="0" smtClean="0">
                <a:latin typeface="Maiandra GD" pitchFamily="34" charset="0"/>
              </a:rPr>
              <a:t> </a:t>
            </a:r>
            <a:r>
              <a:rPr lang="en-US" sz="1500" b="1" kern="0" dirty="0" err="1" smtClean="0">
                <a:latin typeface="Maiandra GD" pitchFamily="34" charset="0"/>
              </a:rPr>
              <a:t>Banper</a:t>
            </a:r>
            <a:r>
              <a:rPr lang="en-US" sz="1500" b="1" kern="0" dirty="0" smtClean="0">
                <a:latin typeface="Maiandra GD" pitchFamily="34" charset="0"/>
              </a:rPr>
              <a:t> </a:t>
            </a:r>
            <a:r>
              <a:rPr lang="en-US" sz="1500" b="1" kern="0" dirty="0" err="1" smtClean="0">
                <a:latin typeface="Maiandra GD" pitchFamily="34" charset="0"/>
              </a:rPr>
              <a:t>Tepat</a:t>
            </a:r>
            <a:r>
              <a:rPr lang="en-US" sz="1500" b="1" kern="0" dirty="0" smtClean="0">
                <a:latin typeface="Maiandra GD" pitchFamily="34" charset="0"/>
              </a:rPr>
              <a:t> </a:t>
            </a:r>
            <a:r>
              <a:rPr lang="en-US" sz="1500" b="1" kern="0" dirty="0" err="1" smtClean="0">
                <a:latin typeface="Maiandra GD" pitchFamily="34" charset="0"/>
              </a:rPr>
              <a:t>Waktu</a:t>
            </a:r>
            <a:r>
              <a:rPr lang="en-US" sz="1500" b="1" kern="0" dirty="0" smtClean="0">
                <a:latin typeface="Maiandra GD" pitchFamily="34" charset="0"/>
              </a:rPr>
              <a:t> </a:t>
            </a:r>
            <a:r>
              <a:rPr lang="en-US" sz="1500" b="1" kern="0" dirty="0" err="1" smtClean="0">
                <a:latin typeface="Maiandra GD" pitchFamily="34" charset="0"/>
              </a:rPr>
              <a:t>dan</a:t>
            </a:r>
            <a:r>
              <a:rPr lang="en-US" sz="1500" b="1" kern="0" dirty="0" smtClean="0">
                <a:latin typeface="Maiandra GD" pitchFamily="34" charset="0"/>
              </a:rPr>
              <a:t> </a:t>
            </a:r>
            <a:r>
              <a:rPr lang="en-US" sz="1500" b="1" kern="0" dirty="0" err="1" smtClean="0">
                <a:latin typeface="Maiandra GD" pitchFamily="34" charset="0"/>
              </a:rPr>
              <a:t>Tepat</a:t>
            </a:r>
            <a:r>
              <a:rPr lang="en-US" sz="1500" b="1" kern="0" dirty="0" smtClean="0">
                <a:latin typeface="Maiandra GD" pitchFamily="34" charset="0"/>
              </a:rPr>
              <a:t> </a:t>
            </a:r>
            <a:r>
              <a:rPr lang="en-US" sz="1500" b="1" kern="0" dirty="0" err="1" smtClean="0">
                <a:latin typeface="Maiandra GD" pitchFamily="34" charset="0"/>
              </a:rPr>
              <a:t>Sasaran</a:t>
            </a:r>
            <a:endParaRPr lang="id-ID" sz="1500" b="1" kern="0" dirty="0">
              <a:latin typeface="Maiandra GD" pitchFamily="34" charset="0"/>
            </a:endParaRPr>
          </a:p>
          <a:p>
            <a:pPr algn="r" defTabSz="838146">
              <a:defRPr/>
            </a:pPr>
            <a:r>
              <a:rPr lang="en-US" sz="1500" b="1" kern="0" dirty="0" smtClean="0">
                <a:latin typeface="Maiandra GD" pitchFamily="34" charset="0"/>
              </a:rPr>
              <a:t> </a:t>
            </a:r>
            <a:endParaRPr lang="en-US" sz="1500" b="1" kern="0" dirty="0">
              <a:latin typeface="Maiandra GD" pitchFamily="3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54DE041D-F550-4A50-B58D-D864DA2E6A7A}"/>
              </a:ext>
            </a:extLst>
          </p:cNvPr>
          <p:cNvSpPr txBox="1"/>
          <p:nvPr/>
        </p:nvSpPr>
        <p:spPr>
          <a:xfrm>
            <a:off x="0" y="4172486"/>
            <a:ext cx="2196970" cy="1069507"/>
          </a:xfrm>
          <a:prstGeom prst="rect">
            <a:avLst/>
          </a:prstGeom>
          <a:noFill/>
        </p:spPr>
        <p:txBody>
          <a:bodyPr wrap="square" lIns="0" tIns="41902" rIns="0" bIns="41902" rtlCol="0" anchor="ctr">
            <a:spAutoFit/>
          </a:bodyPr>
          <a:lstStyle/>
          <a:p>
            <a:pPr algn="r" defTabSz="838146">
              <a:defRPr/>
            </a:pPr>
            <a:r>
              <a:rPr lang="en-US" sz="1600" b="1" kern="0" dirty="0" err="1" smtClean="0">
                <a:latin typeface="Maiandra GD" pitchFamily="34" charset="0"/>
              </a:rPr>
              <a:t>Meningkatkan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Ketertiban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Penyampaian</a:t>
            </a:r>
            <a:r>
              <a:rPr lang="en-US" sz="1600" b="1" kern="0" dirty="0" smtClean="0">
                <a:latin typeface="Maiandra GD" pitchFamily="34" charset="0"/>
              </a:rPr>
              <a:t> Data Supplier </a:t>
            </a:r>
            <a:r>
              <a:rPr lang="en-US" sz="1600" b="1" kern="0" dirty="0" err="1" smtClean="0">
                <a:latin typeface="Maiandra GD" pitchFamily="34" charset="0"/>
              </a:rPr>
              <a:t>dan</a:t>
            </a:r>
            <a:r>
              <a:rPr lang="en-US" sz="1600" b="1" kern="0" dirty="0" smtClean="0">
                <a:latin typeface="Maiandra GD" pitchFamily="34" charset="0"/>
              </a:rPr>
              <a:t> Data </a:t>
            </a:r>
            <a:r>
              <a:rPr lang="en-US" sz="1600" b="1" kern="0" dirty="0" err="1" smtClean="0">
                <a:latin typeface="Maiandra GD" pitchFamily="34" charset="0"/>
              </a:rPr>
              <a:t>Kontrak</a:t>
            </a:r>
            <a:endParaRPr lang="en-US" sz="1600" b="1" kern="0" dirty="0" smtClean="0">
              <a:latin typeface="Maiandra GD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DE627337-947D-4816-AD3B-63E5B930F6C1}"/>
              </a:ext>
            </a:extLst>
          </p:cNvPr>
          <p:cNvSpPr txBox="1"/>
          <p:nvPr/>
        </p:nvSpPr>
        <p:spPr>
          <a:xfrm>
            <a:off x="566254" y="5481964"/>
            <a:ext cx="2074929" cy="807897"/>
          </a:xfrm>
          <a:prstGeom prst="rect">
            <a:avLst/>
          </a:prstGeom>
          <a:noFill/>
        </p:spPr>
        <p:txBody>
          <a:bodyPr wrap="square" lIns="0" tIns="41902" rIns="0" bIns="41902" rtlCol="0" anchor="ctr">
            <a:spAutoFit/>
          </a:bodyPr>
          <a:lstStyle/>
          <a:p>
            <a:pPr algn="r" defTabSz="838146">
              <a:defRPr/>
            </a:pPr>
            <a:r>
              <a:rPr lang="en-US" sz="1600" b="1" kern="0" dirty="0" err="1" smtClean="0">
                <a:latin typeface="Maiandra GD" pitchFamily="34" charset="0"/>
              </a:rPr>
              <a:t>Mendorong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Efisiensi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Pelaksanaan</a:t>
            </a:r>
            <a:r>
              <a:rPr lang="en-US" sz="1600" b="1" kern="0" dirty="0" smtClean="0">
                <a:latin typeface="Maiandra GD" pitchFamily="34" charset="0"/>
              </a:rPr>
              <a:t> </a:t>
            </a:r>
            <a:r>
              <a:rPr lang="en-US" sz="1600" b="1" kern="0" dirty="0" err="1" smtClean="0">
                <a:latin typeface="Maiandra GD" pitchFamily="34" charset="0"/>
              </a:rPr>
              <a:t>Kegiatan</a:t>
            </a:r>
            <a:endParaRPr lang="id-ID" sz="1600" b="1" kern="0" dirty="0" smtClean="0">
              <a:latin typeface="Maiandra GD" pitchFamily="34" charset="0"/>
            </a:endParaRPr>
          </a:p>
          <a:p>
            <a:pPr algn="r" defTabSz="838146">
              <a:defRPr/>
            </a:pPr>
            <a:r>
              <a:rPr lang="en-US" sz="1500" b="1" kern="0" dirty="0" smtClean="0">
                <a:latin typeface="Maiandra GD" pitchFamily="34" charset="0"/>
              </a:rPr>
              <a:t> </a:t>
            </a:r>
            <a:endParaRPr lang="en-US" sz="1500" b="1" kern="0" dirty="0">
              <a:latin typeface="Maiandra GD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820595" y="5652589"/>
            <a:ext cx="577459" cy="330844"/>
          </a:xfrm>
          <a:prstGeom prst="rect">
            <a:avLst/>
          </a:prstGeom>
          <a:noFill/>
        </p:spPr>
        <p:txBody>
          <a:bodyPr wrap="square" lIns="83806" tIns="41902" rIns="83806" bIns="41902" rtlCol="0">
            <a:spAutoFit/>
          </a:bodyPr>
          <a:lstStyle/>
          <a:p>
            <a:pPr defTabSz="838146">
              <a:defRPr/>
            </a:pPr>
            <a:r>
              <a:rPr lang="en-US" sz="1600" b="1" kern="0" dirty="0" smtClean="0">
                <a:latin typeface="Maiandra GD" pitchFamily="34" charset="0"/>
              </a:rPr>
              <a:t>- 05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196970" y="4523458"/>
            <a:ext cx="577459" cy="330844"/>
          </a:xfrm>
          <a:prstGeom prst="rect">
            <a:avLst/>
          </a:prstGeom>
          <a:noFill/>
        </p:spPr>
        <p:txBody>
          <a:bodyPr wrap="square" lIns="83806" tIns="41902" rIns="83806" bIns="41902" rtlCol="0">
            <a:spAutoFit/>
          </a:bodyPr>
          <a:lstStyle/>
          <a:p>
            <a:pPr algn="r" defTabSz="838146">
              <a:defRPr/>
            </a:pPr>
            <a:r>
              <a:rPr lang="en-US" sz="1600" b="1" kern="0" dirty="0" smtClean="0">
                <a:latin typeface="Maiandra GD" pitchFamily="34" charset="0"/>
              </a:rPr>
              <a:t>- 06</a:t>
            </a:r>
            <a:endParaRPr lang="en-US" sz="1600" b="1" kern="0" dirty="0">
              <a:latin typeface="Maiandra GD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162159" y="2341153"/>
            <a:ext cx="577459" cy="330844"/>
          </a:xfrm>
          <a:prstGeom prst="rect">
            <a:avLst/>
          </a:prstGeom>
          <a:noFill/>
        </p:spPr>
        <p:txBody>
          <a:bodyPr wrap="square" lIns="83806" tIns="41902" rIns="83806" bIns="41902" rtlCol="0">
            <a:spAutoFit/>
          </a:bodyPr>
          <a:lstStyle/>
          <a:p>
            <a:pPr algn="r" defTabSz="838146">
              <a:defRPr/>
            </a:pPr>
            <a:r>
              <a:rPr lang="en-US" sz="1600" b="1" kern="0" dirty="0" smtClean="0">
                <a:latin typeface="Maiandra GD" pitchFamily="34" charset="0"/>
              </a:rPr>
              <a:t>- 07</a:t>
            </a:r>
            <a:endParaRPr lang="en-US" sz="1600" b="1" kern="0" dirty="0">
              <a:latin typeface="Maiandra GD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  <p:extLst>
      <p:ext uri="{BB962C8B-B14F-4D97-AF65-F5344CB8AC3E}">
        <p14:creationId xmlns="" xmlns:p14="http://schemas.microsoft.com/office/powerpoint/2010/main" val="314226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F14D-8421-4B65-A36D-762D1C3D877B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3" name="Group 16"/>
          <p:cNvGrpSpPr/>
          <p:nvPr/>
        </p:nvGrpSpPr>
        <p:grpSpPr>
          <a:xfrm>
            <a:off x="318587" y="1126038"/>
            <a:ext cx="8422369" cy="5579562"/>
            <a:chOff x="62260" y="747783"/>
            <a:chExt cx="8834635" cy="7470255"/>
          </a:xfrm>
        </p:grpSpPr>
        <p:cxnSp>
          <p:nvCxnSpPr>
            <p:cNvPr id="6" name="Straight Connector 5"/>
            <p:cNvCxnSpPr/>
            <p:nvPr/>
          </p:nvCxnSpPr>
          <p:spPr>
            <a:xfrm flipV="1">
              <a:off x="62260" y="1609684"/>
              <a:ext cx="8738840" cy="1"/>
            </a:xfrm>
            <a:prstGeom prst="line">
              <a:avLst/>
            </a:prstGeom>
            <a:ln w="9525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0000">
                    <a:schemeClr val="bg1">
                      <a:lumMod val="65000"/>
                    </a:schemeClr>
                  </a:gs>
                  <a:gs pos="79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Oval 6"/>
            <p:cNvSpPr/>
            <p:nvPr/>
          </p:nvSpPr>
          <p:spPr>
            <a:xfrm>
              <a:off x="673890" y="1301972"/>
              <a:ext cx="610921" cy="590753"/>
            </a:xfrm>
            <a:prstGeom prst="ellipse">
              <a:avLst/>
            </a:prstGeom>
            <a:solidFill>
              <a:schemeClr val="bg1"/>
            </a:solidFill>
            <a:ln w="95250">
              <a:solidFill>
                <a:srgbClr val="AFABA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00" kern="0" dirty="0">
                  <a:solidFill>
                    <a:srgbClr val="3A5C84"/>
                  </a:solidFill>
                  <a:latin typeface="Arial Black" pitchFamily="34" charset="0"/>
                </a:rPr>
                <a:t>1</a:t>
              </a:r>
              <a:endParaRPr lang="id-ID" sz="2900" kern="0" dirty="0">
                <a:solidFill>
                  <a:srgbClr val="3A5C84"/>
                </a:solidFill>
                <a:latin typeface="Arial Black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371109" y="747783"/>
              <a:ext cx="7525786" cy="7499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sz="1900" b="1" kern="0" dirty="0" err="1" smtClean="0">
                  <a:latin typeface="Maiandra GD" pitchFamily="34" charset="0"/>
                </a:rPr>
                <a:t>Melakukan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Penyesuaian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terhadap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Perencanaan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dengan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Pelaksanaan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Anggaran</a:t>
              </a:r>
              <a:r>
                <a:rPr lang="en-US" sz="1900" b="1" kern="0" dirty="0" smtClean="0">
                  <a:latin typeface="Maiandra GD" pitchFamily="34" charset="0"/>
                </a:rPr>
                <a:t> :</a:t>
              </a:r>
              <a:endParaRPr lang="id-ID" sz="1900" b="1" kern="0" dirty="0">
                <a:latin typeface="Maiandra GD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396937" y="1304450"/>
              <a:ext cx="7387834" cy="69135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275"/>
                </a:spcAft>
              </a:pPr>
              <a:endParaRPr lang="id-ID" sz="1600" kern="0" dirty="0" smtClean="0">
                <a:latin typeface="Maiandra GD" pitchFamily="34" charset="0"/>
              </a:endParaRPr>
            </a:p>
            <a:p>
              <a:pPr marL="342900" indent="-342900">
                <a:lnSpc>
                  <a:spcPct val="107000"/>
                </a:lnSpc>
                <a:spcAft>
                  <a:spcPts val="275"/>
                </a:spcAft>
                <a:buFont typeface="+mj-lt"/>
                <a:buAutoNum type="arabicPeriod"/>
              </a:pPr>
              <a:r>
                <a:rPr lang="en-US" sz="1600" kern="0" dirty="0" err="1" smtClean="0">
                  <a:latin typeface="Maiandra GD" pitchFamily="34" charset="0"/>
                </a:rPr>
                <a:t>Pelaksanaan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reviu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atas</a:t>
              </a:r>
              <a:r>
                <a:rPr lang="en-US" sz="1600" kern="0" dirty="0" smtClean="0">
                  <a:latin typeface="Maiandra GD" pitchFamily="34" charset="0"/>
                </a:rPr>
                <a:t> DIPA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rencana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kegiatan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dengan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cara</a:t>
              </a:r>
              <a:r>
                <a:rPr lang="en-US" sz="1600" kern="0" dirty="0" smtClean="0">
                  <a:latin typeface="Maiandra GD" pitchFamily="34" charset="0"/>
                </a:rPr>
                <a:t> :</a:t>
              </a:r>
            </a:p>
            <a:p>
              <a:pPr marL="688975" indent="-344488">
                <a:lnSpc>
                  <a:spcPct val="107000"/>
                </a:lnSpc>
                <a:spcAft>
                  <a:spcPts val="275"/>
                </a:spcAft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Meneliti</a:t>
              </a:r>
              <a:r>
                <a:rPr lang="en-US" sz="1600" kern="0" dirty="0" smtClean="0">
                  <a:latin typeface="Maiandra GD" pitchFamily="34" charset="0"/>
                </a:rPr>
                <a:t> RKA-KL/DIPA </a:t>
              </a:r>
              <a:r>
                <a:rPr lang="en-US" sz="1600" kern="0" dirty="0" err="1" smtClean="0">
                  <a:latin typeface="Maiandra GD" pitchFamily="34" charset="0"/>
                </a:rPr>
                <a:t>pada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awal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tahun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anggaran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berupa</a:t>
              </a:r>
              <a:r>
                <a:rPr lang="en-US" sz="1600" kern="0" dirty="0" smtClean="0">
                  <a:latin typeface="Maiandra GD" pitchFamily="34" charset="0"/>
                </a:rPr>
                <a:t> :</a:t>
              </a:r>
            </a:p>
            <a:p>
              <a:pPr marL="1033463" indent="-344488">
                <a:lnSpc>
                  <a:spcPct val="107000"/>
                </a:lnSpc>
                <a:spcAft>
                  <a:spcPts val="275"/>
                </a:spcAft>
                <a:buFont typeface="+mj-lt"/>
                <a:buAutoNum type="arabicParenR"/>
              </a:pPr>
              <a:r>
                <a:rPr lang="en-US" sz="1600" kern="0" dirty="0" smtClean="0">
                  <a:latin typeface="Maiandra GD" pitchFamily="34" charset="0"/>
                </a:rPr>
                <a:t>	</a:t>
              </a:r>
              <a:r>
                <a:rPr lang="en-US" sz="1600" kern="0" dirty="0" err="1" smtClean="0">
                  <a:latin typeface="Maiandra GD" pitchFamily="34" charset="0"/>
                </a:rPr>
                <a:t>Kesesuaian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dengan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rencana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kegiatan</a:t>
              </a:r>
              <a:r>
                <a:rPr lang="en-US" sz="1600" kern="0" dirty="0" smtClean="0">
                  <a:latin typeface="Maiandra GD" pitchFamily="34" charset="0"/>
                </a:rPr>
                <a:t> yang </a:t>
              </a:r>
              <a:r>
                <a:rPr lang="en-US" sz="1600" kern="0" dirty="0" err="1" smtClean="0">
                  <a:latin typeface="Maiandra GD" pitchFamily="34" charset="0"/>
                </a:rPr>
                <a:t>akan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dilaksanakan</a:t>
              </a:r>
              <a:endParaRPr lang="en-US" sz="1600" kern="0" dirty="0" smtClean="0">
                <a:latin typeface="Maiandra GD" pitchFamily="34" charset="0"/>
              </a:endParaRPr>
            </a:p>
            <a:p>
              <a:pPr marL="1081088" indent="-392113">
                <a:lnSpc>
                  <a:spcPct val="107000"/>
                </a:lnSpc>
                <a:spcAft>
                  <a:spcPts val="275"/>
                </a:spcAft>
                <a:buFont typeface="+mj-lt"/>
                <a:buAutoNum type="arabicParenR"/>
              </a:pPr>
              <a:r>
                <a:rPr lang="en-US" sz="1600" kern="0" dirty="0" err="1" smtClean="0">
                  <a:latin typeface="Maiandra GD" pitchFamily="34" charset="0"/>
                </a:rPr>
                <a:t>Kesesuaian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penggunaan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kodefikasi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pada</a:t>
              </a:r>
              <a:r>
                <a:rPr lang="en-US" sz="1600" kern="0" dirty="0" smtClean="0">
                  <a:latin typeface="Maiandra GD" pitchFamily="34" charset="0"/>
                </a:rPr>
                <a:t> DIPA yang </a:t>
              </a:r>
              <a:r>
                <a:rPr lang="en-US" sz="1600" kern="0" dirty="0" err="1" smtClean="0">
                  <a:latin typeface="Maiandra GD" pitchFamily="34" charset="0"/>
                </a:rPr>
                <a:t>akan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mempengaruhi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proses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pencairan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anggaran</a:t>
              </a:r>
              <a:r>
                <a:rPr lang="en-US" sz="1600" kern="0" dirty="0" smtClean="0">
                  <a:latin typeface="Maiandra GD" pitchFamily="34" charset="0"/>
                </a:rPr>
                <a:t>, </a:t>
              </a:r>
              <a:r>
                <a:rPr lang="en-US" sz="1600" kern="0" dirty="0" err="1" smtClean="0">
                  <a:latin typeface="Maiandra GD" pitchFamily="34" charset="0"/>
                </a:rPr>
                <a:t>misalnya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kode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kantor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bayar</a:t>
              </a:r>
              <a:r>
                <a:rPr lang="en-US" sz="1600" kern="0" dirty="0" smtClean="0">
                  <a:latin typeface="Maiandra GD" pitchFamily="34" charset="0"/>
                </a:rPr>
                <a:t>, </a:t>
              </a:r>
              <a:r>
                <a:rPr lang="en-US" sz="1600" kern="0" dirty="0" err="1" smtClean="0">
                  <a:latin typeface="Maiandra GD" pitchFamily="34" charset="0"/>
                </a:rPr>
                <a:t>kode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lokasi</a:t>
              </a:r>
              <a:r>
                <a:rPr lang="en-US" sz="1600" kern="0" dirty="0" smtClean="0">
                  <a:latin typeface="Maiandra GD" pitchFamily="34" charset="0"/>
                </a:rPr>
                <a:t>, </a:t>
              </a:r>
              <a:r>
                <a:rPr lang="en-US" sz="1600" kern="0" dirty="0" err="1" smtClean="0">
                  <a:latin typeface="Maiandra GD" pitchFamily="34" charset="0"/>
                </a:rPr>
                <a:t>sumber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dana</a:t>
              </a:r>
              <a:endParaRPr lang="en-US" sz="1600" kern="0" dirty="0" smtClean="0">
                <a:latin typeface="Maiandra GD" pitchFamily="34" charset="0"/>
              </a:endParaRPr>
            </a:p>
            <a:p>
              <a:pPr marL="688975" indent="-344488">
                <a:lnSpc>
                  <a:spcPct val="107000"/>
                </a:lnSpc>
                <a:spcAft>
                  <a:spcPts val="275"/>
                </a:spcAft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Melakukan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reviu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atas</a:t>
              </a:r>
              <a:r>
                <a:rPr lang="en-US" sz="1600" kern="0" dirty="0" smtClean="0">
                  <a:latin typeface="Maiandra GD" pitchFamily="34" charset="0"/>
                </a:rPr>
                <a:t> DIPA </a:t>
              </a:r>
              <a:r>
                <a:rPr lang="en-US" sz="1600" kern="0" dirty="0" err="1" smtClean="0">
                  <a:latin typeface="Maiandra GD" pitchFamily="34" charset="0"/>
                </a:rPr>
                <a:t>secara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periodik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melakukan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revisi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anggaran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apabila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terdapat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perubahan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kebijakan</a:t>
              </a:r>
              <a:r>
                <a:rPr lang="en-US" sz="1600" kern="0" dirty="0" smtClean="0">
                  <a:latin typeface="Maiandra GD" pitchFamily="34" charset="0"/>
                </a:rPr>
                <a:t> program/</a:t>
              </a:r>
              <a:r>
                <a:rPr lang="en-US" sz="1600" kern="0" dirty="0" err="1" smtClean="0">
                  <a:latin typeface="Maiandra GD" pitchFamily="34" charset="0"/>
                </a:rPr>
                <a:t>kegiatan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pada</a:t>
              </a:r>
              <a:r>
                <a:rPr lang="en-US" sz="1600" kern="0" dirty="0" smtClean="0">
                  <a:latin typeface="Maiandra GD" pitchFamily="34" charset="0"/>
                </a:rPr>
                <a:t> K/L</a:t>
              </a:r>
            </a:p>
            <a:p>
              <a:pPr marL="688975" indent="-344488">
                <a:lnSpc>
                  <a:spcPct val="107000"/>
                </a:lnSpc>
                <a:spcAft>
                  <a:spcPts val="275"/>
                </a:spcAft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Apabila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masih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terdapat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anggaran</a:t>
              </a:r>
              <a:r>
                <a:rPr lang="en-US" sz="1600" kern="0" dirty="0" smtClean="0">
                  <a:latin typeface="Maiandra GD" pitchFamily="34" charset="0"/>
                </a:rPr>
                <a:t> yang </a:t>
              </a:r>
              <a:r>
                <a:rPr lang="en-US" sz="1600" kern="0" dirty="0" err="1" smtClean="0">
                  <a:latin typeface="Maiandra GD" pitchFamily="34" charset="0"/>
                </a:rPr>
                <a:t>diberikan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catatan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dalam</a:t>
              </a:r>
              <a:r>
                <a:rPr lang="en-US" sz="1600" kern="0" dirty="0" smtClean="0">
                  <a:latin typeface="Maiandra GD" pitchFamily="34" charset="0"/>
                </a:rPr>
                <a:t> DIPA, </a:t>
              </a:r>
              <a:r>
                <a:rPr lang="en-US" sz="1600" kern="0" dirty="0" err="1" smtClean="0">
                  <a:latin typeface="Maiandra GD" pitchFamily="34" charset="0"/>
                </a:rPr>
                <a:t>misalnya</a:t>
              </a:r>
              <a:r>
                <a:rPr lang="en-US" sz="1600" kern="0" dirty="0" smtClean="0">
                  <a:latin typeface="Maiandra GD" pitchFamily="34" charset="0"/>
                </a:rPr>
                <a:t> “</a:t>
              </a:r>
              <a:r>
                <a:rPr lang="en-US" sz="1600" kern="0" dirty="0" err="1" smtClean="0">
                  <a:latin typeface="Maiandra GD" pitchFamily="34" charset="0"/>
                </a:rPr>
                <a:t>tanda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blokir</a:t>
              </a:r>
              <a:r>
                <a:rPr lang="en-US" sz="1600" kern="0" dirty="0" smtClean="0">
                  <a:latin typeface="Maiandra GD" pitchFamily="34" charset="0"/>
                </a:rPr>
                <a:t>”, </a:t>
              </a:r>
              <a:r>
                <a:rPr lang="en-US" sz="1600" kern="0" dirty="0" err="1" smtClean="0">
                  <a:latin typeface="Maiandra GD" pitchFamily="34" charset="0"/>
                </a:rPr>
                <a:t>segera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mempersiapkan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dokumen</a:t>
              </a:r>
              <a:r>
                <a:rPr lang="en-US" sz="1600" kern="0" dirty="0" smtClean="0">
                  <a:latin typeface="Maiandra GD" pitchFamily="34" charset="0"/>
                </a:rPr>
                <a:t> yang </a:t>
              </a:r>
              <a:r>
                <a:rPr lang="en-US" sz="1600" kern="0" dirty="0" err="1" smtClean="0">
                  <a:latin typeface="Maiandra GD" pitchFamily="34" charset="0"/>
                </a:rPr>
                <a:t>diperlukan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untuk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menyelesaikan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hal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tersebut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melalui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mekanisme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revisi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anggaran</a:t>
              </a:r>
              <a:r>
                <a:rPr lang="en-US" sz="1600" kern="0" dirty="0" smtClean="0">
                  <a:latin typeface="Maiandra GD" pitchFamily="34" charset="0"/>
                </a:rPr>
                <a:t>.</a:t>
              </a:r>
            </a:p>
            <a:p>
              <a:pPr marL="688975" indent="-344488">
                <a:lnSpc>
                  <a:spcPct val="107000"/>
                </a:lnSpc>
                <a:spcAft>
                  <a:spcPts val="275"/>
                </a:spcAft>
              </a:pPr>
              <a:endParaRPr lang="en-US" sz="1600" kern="0" dirty="0" smtClean="0">
                <a:latin typeface="Maiandra GD" pitchFamily="34" charset="0"/>
              </a:endParaRPr>
            </a:p>
            <a:p>
              <a:pPr marL="209537" indent="-209537">
                <a:lnSpc>
                  <a:spcPct val="107000"/>
                </a:lnSpc>
                <a:spcAft>
                  <a:spcPts val="275"/>
                </a:spcAft>
              </a:pPr>
              <a:endParaRPr lang="en-US" sz="1600" kern="0" dirty="0">
                <a:latin typeface="Maiandra GD" pitchFamily="34" charset="0"/>
              </a:endParaRPr>
            </a:p>
            <a:p>
              <a:pPr marL="229908" indent="-229908"/>
              <a:endParaRPr lang="id-ID" sz="1600" kern="0" dirty="0">
                <a:latin typeface="Maiandra GD" pitchFamily="34" charset="0"/>
              </a:endParaRPr>
            </a:p>
          </p:txBody>
        </p:sp>
        <p:cxnSp>
          <p:nvCxnSpPr>
            <p:cNvPr id="11" name="Straight Connector 10"/>
            <p:cNvCxnSpPr/>
            <p:nvPr/>
          </p:nvCxnSpPr>
          <p:spPr>
            <a:xfrm flipV="1">
              <a:off x="158055" y="3609522"/>
              <a:ext cx="8738839" cy="2"/>
            </a:xfrm>
            <a:prstGeom prst="line">
              <a:avLst/>
            </a:prstGeom>
            <a:ln w="952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itle 1">
            <a:extLst>
              <a:ext uri="{FF2B5EF4-FFF2-40B4-BE49-F238E27FC236}">
                <a16:creationId xmlns:a16="http://schemas.microsoft.com/office/drawing/2014/main" xmlns="" id="{2C2BFAE1-45D3-4B3B-81D2-0BF25FA84FB8}"/>
              </a:ext>
            </a:extLst>
          </p:cNvPr>
          <p:cNvSpPr txBox="1">
            <a:spLocks/>
          </p:cNvSpPr>
          <p:nvPr/>
        </p:nvSpPr>
        <p:spPr>
          <a:xfrm>
            <a:off x="628652" y="228600"/>
            <a:ext cx="7886700" cy="739056"/>
          </a:xfrm>
          <a:prstGeom prst="rect">
            <a:avLst/>
          </a:prstGeom>
        </p:spPr>
        <p:txBody>
          <a:bodyPr lIns="83806" tIns="41902" rIns="83806" bIns="41902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>
                <a:solidFill>
                  <a:schemeClr val="tx1"/>
                </a:solidFill>
                <a:latin typeface="Helvetica" panose="020B0500000000000000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Langkah-Langkah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Strategis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Pelaksanaan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Anggaran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K/L TA 2019</a:t>
            </a:r>
            <a:endParaRPr lang="en-US" sz="2200" dirty="0">
              <a:solidFill>
                <a:srgbClr val="FFFF00"/>
              </a:solidFill>
              <a:latin typeface="Maiandra GD" pitchFamily="34" charset="0"/>
            </a:endParaRPr>
          </a:p>
        </p:txBody>
      </p:sp>
      <p:pic>
        <p:nvPicPr>
          <p:cNvPr id="2051" name="Picture 3" descr="C:\Documents and Settings\user\My Documents\icalnaim\Flaticon\auction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21" y="2771883"/>
            <a:ext cx="735014" cy="12926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  <p:extLst>
      <p:ext uri="{BB962C8B-B14F-4D97-AF65-F5344CB8AC3E}">
        <p14:creationId xmlns="" xmlns:p14="http://schemas.microsoft.com/office/powerpoint/2010/main" val="119939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318587" y="1066862"/>
            <a:ext cx="8425601" cy="4876738"/>
            <a:chOff x="62260" y="518459"/>
            <a:chExt cx="8838025" cy="8245140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62260" y="1244065"/>
              <a:ext cx="8738840" cy="2"/>
            </a:xfrm>
            <a:prstGeom prst="line">
              <a:avLst/>
            </a:prstGeom>
            <a:ln w="9525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0000">
                    <a:schemeClr val="bg1">
                      <a:lumMod val="65000"/>
                    </a:schemeClr>
                  </a:gs>
                  <a:gs pos="79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al 4"/>
            <p:cNvSpPr/>
            <p:nvPr/>
          </p:nvSpPr>
          <p:spPr>
            <a:xfrm>
              <a:off x="673890" y="647108"/>
              <a:ext cx="610922" cy="1028338"/>
            </a:xfrm>
            <a:prstGeom prst="ellipse">
              <a:avLst/>
            </a:prstGeom>
            <a:solidFill>
              <a:schemeClr val="bg1"/>
            </a:solidFill>
            <a:ln w="95250">
              <a:solidFill>
                <a:srgbClr val="AFABA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00" kern="0" dirty="0">
                  <a:solidFill>
                    <a:srgbClr val="3A5C84"/>
                  </a:solidFill>
                  <a:latin typeface="Arial Black" pitchFamily="34" charset="0"/>
                </a:rPr>
                <a:t>1</a:t>
              </a:r>
              <a:endParaRPr lang="id-ID" sz="2900" kern="0" dirty="0">
                <a:solidFill>
                  <a:srgbClr val="3A5C84"/>
                </a:solidFill>
                <a:latin typeface="Arial Black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374499" y="518459"/>
              <a:ext cx="7525786" cy="5515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sz="1900" b="1" kern="0" dirty="0" err="1" smtClean="0">
                  <a:latin typeface="Maiandra GD" pitchFamily="34" charset="0"/>
                </a:rPr>
                <a:t>Lanjutan</a:t>
              </a:r>
              <a:r>
                <a:rPr lang="en-US" sz="1900" b="1" kern="0" dirty="0" smtClean="0">
                  <a:latin typeface="Maiandra GD" pitchFamily="34" charset="0"/>
                </a:rPr>
                <a:t> … (1) :</a:t>
              </a:r>
              <a:endParaRPr lang="id-ID" sz="1900" b="1" kern="0" dirty="0">
                <a:latin typeface="Maiandra GD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396937" y="1304451"/>
              <a:ext cx="7387834" cy="74591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09537" indent="-209537">
                <a:lnSpc>
                  <a:spcPct val="107000"/>
                </a:lnSpc>
                <a:spcAft>
                  <a:spcPts val="275"/>
                </a:spcAft>
                <a:buFont typeface="+mj-lt"/>
                <a:buAutoNum type="alphaLcPeriod"/>
              </a:pPr>
              <a:endParaRPr lang="id-ID" sz="1600" kern="0" dirty="0" smtClean="0">
                <a:latin typeface="Maiandra GD" pitchFamily="34" charset="0"/>
              </a:endParaRPr>
            </a:p>
            <a:p>
              <a:pPr marL="342900" indent="-342900">
                <a:lnSpc>
                  <a:spcPct val="107000"/>
                </a:lnSpc>
                <a:spcAft>
                  <a:spcPts val="275"/>
                </a:spcAft>
                <a:buFont typeface="+mj-lt"/>
                <a:buAutoNum type="arabicPeriod" startAt="2"/>
              </a:pPr>
              <a:r>
                <a:rPr lang="en-US" sz="1600" kern="0" dirty="0" err="1" smtClean="0">
                  <a:latin typeface="Maiandra GD" pitchFamily="34" charset="0"/>
                </a:rPr>
                <a:t>Pelaksanaan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revisi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anggaran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sesuai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dengan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ketentuan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sebagai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berikut</a:t>
              </a:r>
              <a:r>
                <a:rPr lang="en-US" sz="1600" kern="0" dirty="0" smtClean="0">
                  <a:latin typeface="Maiandra GD" pitchFamily="34" charset="0"/>
                </a:rPr>
                <a:t> :</a:t>
              </a:r>
            </a:p>
            <a:p>
              <a:pPr marL="688975" indent="-344488">
                <a:lnSpc>
                  <a:spcPct val="107000"/>
                </a:lnSpc>
                <a:spcAft>
                  <a:spcPts val="275"/>
                </a:spcAft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Revisi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anggaran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dapat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dilakukan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sepanjang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tidak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mengakibatkan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pengurangan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alokasi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anggaran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terhadap</a:t>
              </a:r>
              <a:r>
                <a:rPr lang="en-US" sz="1600" kern="0" dirty="0" smtClean="0">
                  <a:latin typeface="Maiandra GD" pitchFamily="34" charset="0"/>
                </a:rPr>
                <a:t>  :</a:t>
              </a:r>
            </a:p>
            <a:p>
              <a:pPr marL="1033463" indent="-344488">
                <a:lnSpc>
                  <a:spcPct val="107000"/>
                </a:lnSpc>
                <a:spcAft>
                  <a:spcPts val="275"/>
                </a:spcAft>
                <a:buFont typeface="+mj-lt"/>
                <a:buAutoNum type="arabicParenR"/>
              </a:pPr>
              <a:r>
                <a:rPr lang="en-US" sz="1600" kern="0" dirty="0" err="1" smtClean="0">
                  <a:latin typeface="Maiandra GD" pitchFamily="34" charset="0"/>
                </a:rPr>
                <a:t>Belanja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Pegawai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Satker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kecuali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untuk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memenuhi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kebutuhan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belanja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pegawai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Satker</a:t>
              </a:r>
              <a:r>
                <a:rPr lang="en-US" sz="1600" kern="0" dirty="0" smtClean="0">
                  <a:latin typeface="Maiandra GD" pitchFamily="34" charset="0"/>
                </a:rPr>
                <a:t> lain;</a:t>
              </a:r>
            </a:p>
            <a:p>
              <a:pPr marL="1033463" indent="-344488">
                <a:lnSpc>
                  <a:spcPct val="107000"/>
                </a:lnSpc>
                <a:spcAft>
                  <a:spcPts val="275"/>
                </a:spcAft>
                <a:buFont typeface="+mj-lt"/>
                <a:buAutoNum type="arabicParenR"/>
              </a:pPr>
              <a:r>
                <a:rPr lang="en-US" sz="1600" kern="0" dirty="0" err="1" smtClean="0">
                  <a:latin typeface="Maiandra GD" pitchFamily="34" charset="0"/>
                </a:rPr>
                <a:t>Pembayaran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berbagai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tunggakan</a:t>
              </a:r>
              <a:endParaRPr lang="en-US" sz="1600" kern="0" dirty="0" smtClean="0">
                <a:latin typeface="Maiandra GD" pitchFamily="34" charset="0"/>
              </a:endParaRPr>
            </a:p>
            <a:p>
              <a:pPr marL="1033463" indent="-344488">
                <a:lnSpc>
                  <a:spcPct val="107000"/>
                </a:lnSpc>
                <a:spcAft>
                  <a:spcPts val="275"/>
                </a:spcAft>
                <a:buFont typeface="+mj-lt"/>
                <a:buAutoNum type="arabicParenR"/>
              </a:pPr>
              <a:r>
                <a:rPr lang="en-US" sz="1600" kern="0" dirty="0" smtClean="0">
                  <a:latin typeface="Maiandra GD" pitchFamily="34" charset="0"/>
                </a:rPr>
                <a:t>Rupiah </a:t>
              </a:r>
              <a:r>
                <a:rPr lang="en-US" sz="1600" kern="0" dirty="0" err="1" smtClean="0">
                  <a:latin typeface="Maiandra GD" pitchFamily="34" charset="0"/>
                </a:rPr>
                <a:t>Murni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Pendamping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sepanjang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paket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pekerjaan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masih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berlanjut</a:t>
              </a:r>
              <a:r>
                <a:rPr lang="en-US" sz="1600" kern="0" dirty="0" smtClean="0">
                  <a:latin typeface="Maiandra GD" pitchFamily="34" charset="0"/>
                </a:rPr>
                <a:t> (on-going)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/</a:t>
              </a:r>
              <a:r>
                <a:rPr lang="en-US" sz="1600" kern="0" dirty="0" err="1" smtClean="0">
                  <a:latin typeface="Maiandra GD" pitchFamily="34" charset="0"/>
                </a:rPr>
                <a:t>atau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</a:p>
            <a:p>
              <a:pPr marL="1033463" indent="-344488">
                <a:lnSpc>
                  <a:spcPct val="107000"/>
                </a:lnSpc>
                <a:spcAft>
                  <a:spcPts val="275"/>
                </a:spcAft>
                <a:buFont typeface="+mj-lt"/>
                <a:buAutoNum type="arabicParenR"/>
              </a:pPr>
              <a:r>
                <a:rPr lang="en-US" sz="1600" kern="0" dirty="0" err="1" smtClean="0">
                  <a:latin typeface="Maiandra GD" pitchFamily="34" charset="0"/>
                </a:rPr>
                <a:t>Paket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Pekerjaan</a:t>
              </a:r>
              <a:r>
                <a:rPr lang="en-US" sz="1600" kern="0" dirty="0" smtClean="0">
                  <a:latin typeface="Maiandra GD" pitchFamily="34" charset="0"/>
                </a:rPr>
                <a:t> yang </a:t>
              </a:r>
              <a:r>
                <a:rPr lang="en-US" sz="1600" kern="0" dirty="0" err="1" smtClean="0">
                  <a:latin typeface="Maiandra GD" pitchFamily="34" charset="0"/>
                </a:rPr>
                <a:t>telah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dikontrakkan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/</a:t>
              </a:r>
              <a:r>
                <a:rPr lang="en-US" sz="1600" kern="0" dirty="0" err="1" smtClean="0">
                  <a:latin typeface="Maiandra GD" pitchFamily="34" charset="0"/>
                </a:rPr>
                <a:t>atau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direalisasikan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dananya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sehingga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dananya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menjadi</a:t>
              </a:r>
              <a:r>
                <a:rPr lang="en-US" sz="1600" kern="0" dirty="0" smtClean="0">
                  <a:latin typeface="Maiandra GD" pitchFamily="34" charset="0"/>
                </a:rPr>
                <a:t> minus.</a:t>
              </a:r>
            </a:p>
            <a:p>
              <a:pPr marL="1033463" indent="-344488">
                <a:lnSpc>
                  <a:spcPct val="107000"/>
                </a:lnSpc>
                <a:spcAft>
                  <a:spcPts val="275"/>
                </a:spcAft>
                <a:buFont typeface="+mj-lt"/>
                <a:buAutoNum type="arabicParenR"/>
              </a:pPr>
              <a:endParaRPr lang="en-US" sz="1600" kern="0" dirty="0" smtClean="0">
                <a:latin typeface="Maiandra GD" pitchFamily="34" charset="0"/>
              </a:endParaRPr>
            </a:p>
            <a:p>
              <a:pPr marL="688975" indent="-344488">
                <a:lnSpc>
                  <a:spcPct val="107000"/>
                </a:lnSpc>
                <a:spcAft>
                  <a:spcPts val="275"/>
                </a:spcAft>
              </a:pPr>
              <a:endParaRPr lang="en-US" sz="1600" kern="0" dirty="0" smtClean="0">
                <a:latin typeface="Maiandra GD" pitchFamily="34" charset="0"/>
              </a:endParaRPr>
            </a:p>
            <a:p>
              <a:pPr marL="209537" indent="-209537">
                <a:lnSpc>
                  <a:spcPct val="107000"/>
                </a:lnSpc>
                <a:spcAft>
                  <a:spcPts val="275"/>
                </a:spcAft>
              </a:pPr>
              <a:endParaRPr lang="en-US" sz="1600" kern="0" dirty="0">
                <a:latin typeface="Maiandra GD" pitchFamily="34" charset="0"/>
              </a:endParaRPr>
            </a:p>
            <a:p>
              <a:pPr marL="229908" indent="-229908"/>
              <a:endParaRPr lang="id-ID" sz="1600" kern="0" dirty="0">
                <a:latin typeface="Maiandra GD" pitchFamily="34" charset="0"/>
              </a:endParaRPr>
            </a:p>
          </p:txBody>
        </p:sp>
        <p:cxnSp>
          <p:nvCxnSpPr>
            <p:cNvPr id="8" name="Straight Connector 7"/>
            <p:cNvCxnSpPr/>
            <p:nvPr/>
          </p:nvCxnSpPr>
          <p:spPr>
            <a:xfrm flipV="1">
              <a:off x="158055" y="3609522"/>
              <a:ext cx="8738839" cy="2"/>
            </a:xfrm>
            <a:prstGeom prst="line">
              <a:avLst/>
            </a:prstGeom>
            <a:ln w="952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Picture 3" descr="C:\Documents and Settings\user\My Documents\icalnaim\Flaticon\auction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58" y="2279046"/>
            <a:ext cx="951908" cy="12926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318587" y="1027698"/>
            <a:ext cx="8706345" cy="4306302"/>
            <a:chOff x="62260" y="-1564772"/>
            <a:chExt cx="9132511" cy="11112362"/>
          </a:xfrm>
        </p:grpSpPr>
        <p:cxnSp>
          <p:nvCxnSpPr>
            <p:cNvPr id="3" name="Straight Connector 2"/>
            <p:cNvCxnSpPr/>
            <p:nvPr/>
          </p:nvCxnSpPr>
          <p:spPr>
            <a:xfrm flipV="1">
              <a:off x="62260" y="-537761"/>
              <a:ext cx="8738840" cy="3"/>
            </a:xfrm>
            <a:prstGeom prst="line">
              <a:avLst/>
            </a:prstGeom>
            <a:ln w="9525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0000">
                    <a:schemeClr val="bg1">
                      <a:lumMod val="65000"/>
                    </a:schemeClr>
                  </a:gs>
                  <a:gs pos="79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Oval 3"/>
            <p:cNvSpPr/>
            <p:nvPr/>
          </p:nvSpPr>
          <p:spPr>
            <a:xfrm>
              <a:off x="673890" y="-1286941"/>
              <a:ext cx="610923" cy="1046579"/>
            </a:xfrm>
            <a:prstGeom prst="ellipse">
              <a:avLst/>
            </a:prstGeom>
            <a:solidFill>
              <a:schemeClr val="bg1"/>
            </a:solidFill>
            <a:ln w="95250">
              <a:solidFill>
                <a:srgbClr val="AFABA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00" kern="0" dirty="0">
                  <a:solidFill>
                    <a:srgbClr val="3A5C84"/>
                  </a:solidFill>
                  <a:latin typeface="Arial Black" pitchFamily="34" charset="0"/>
                </a:rPr>
                <a:t>1</a:t>
              </a:r>
              <a:endParaRPr lang="id-ID" sz="2900" kern="0" dirty="0">
                <a:solidFill>
                  <a:srgbClr val="3A5C84"/>
                </a:solidFill>
                <a:latin typeface="Arial Black" pitchFamily="34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374499" y="-1564772"/>
              <a:ext cx="7479763" cy="8418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sz="1900" b="1" kern="0" dirty="0" err="1" smtClean="0">
                  <a:latin typeface="Maiandra GD" pitchFamily="34" charset="0"/>
                </a:rPr>
                <a:t>Lanjutan</a:t>
              </a:r>
              <a:r>
                <a:rPr lang="en-US" sz="1900" b="1" kern="0" dirty="0" smtClean="0">
                  <a:latin typeface="Maiandra GD" pitchFamily="34" charset="0"/>
                </a:rPr>
                <a:t> … (2) :</a:t>
              </a:r>
              <a:endParaRPr lang="id-ID" sz="1900" b="1" kern="0" dirty="0">
                <a:latin typeface="Maiandra GD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396937" y="-477375"/>
              <a:ext cx="7387834" cy="100249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09537" indent="-209537">
                <a:lnSpc>
                  <a:spcPct val="107000"/>
                </a:lnSpc>
                <a:spcAft>
                  <a:spcPts val="275"/>
                </a:spcAft>
              </a:pPr>
              <a:endParaRPr lang="id-ID" sz="1600" kern="0" dirty="0" smtClean="0">
                <a:latin typeface="Maiandra GD" pitchFamily="34" charset="0"/>
              </a:endParaRPr>
            </a:p>
            <a:p>
              <a:pPr marL="342900" indent="-342900">
                <a:lnSpc>
                  <a:spcPct val="107000"/>
                </a:lnSpc>
                <a:spcAft>
                  <a:spcPts val="275"/>
                </a:spcAft>
                <a:buFont typeface="+mj-lt"/>
                <a:buAutoNum type="arabicPeriod" startAt="2"/>
              </a:pPr>
              <a:r>
                <a:rPr lang="en-US" sz="1600" kern="0" dirty="0" err="1" smtClean="0">
                  <a:latin typeface="Maiandra GD" pitchFamily="34" charset="0"/>
                </a:rPr>
                <a:t>Pelaksanaan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revisi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anggaran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sesuai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dengan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ketentuan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sebagai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berikut</a:t>
              </a:r>
              <a:r>
                <a:rPr lang="id-ID" sz="1600" kern="0" dirty="0" smtClean="0">
                  <a:latin typeface="Maiandra GD" pitchFamily="34" charset="0"/>
                </a:rPr>
                <a:t> (lanjutan)</a:t>
              </a:r>
              <a:r>
                <a:rPr lang="en-US" sz="1600" kern="0" dirty="0" smtClean="0">
                  <a:latin typeface="Maiandra GD" pitchFamily="34" charset="0"/>
                </a:rPr>
                <a:t> :</a:t>
              </a:r>
            </a:p>
            <a:p>
              <a:pPr marL="342900" indent="-342900">
                <a:lnSpc>
                  <a:spcPct val="107000"/>
                </a:lnSpc>
                <a:spcAft>
                  <a:spcPts val="275"/>
                </a:spcAft>
              </a:pPr>
              <a:endParaRPr lang="en-US" sz="1600" kern="0" dirty="0" smtClean="0">
                <a:latin typeface="Maiandra GD" pitchFamily="34" charset="0"/>
              </a:endParaRPr>
            </a:p>
            <a:p>
              <a:pPr marL="688975" indent="-344488">
                <a:lnSpc>
                  <a:spcPct val="107000"/>
                </a:lnSpc>
                <a:spcAft>
                  <a:spcPts val="275"/>
                </a:spcAft>
                <a:buFont typeface="+mj-lt"/>
                <a:buAutoNum type="alphaLcPeriod" startAt="2"/>
              </a:pPr>
              <a:r>
                <a:rPr lang="en-US" sz="1600" kern="0" dirty="0" err="1" smtClean="0">
                  <a:latin typeface="Maiandra GD" pitchFamily="34" charset="0"/>
                </a:rPr>
                <a:t>Revisi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anggaran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dapat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dilakukan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sepanjang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tidak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mengubah</a:t>
              </a:r>
              <a:r>
                <a:rPr lang="en-US" sz="1600" kern="0" dirty="0" smtClean="0">
                  <a:latin typeface="Maiandra GD" pitchFamily="34" charset="0"/>
                </a:rPr>
                <a:t> target </a:t>
              </a:r>
              <a:r>
                <a:rPr lang="en-US" sz="1600" kern="0" dirty="0" err="1" smtClean="0">
                  <a:latin typeface="Maiandra GD" pitchFamily="34" charset="0"/>
                </a:rPr>
                <a:t>kinerja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dengan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ketentuan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sebagai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berikut</a:t>
              </a:r>
              <a:r>
                <a:rPr lang="en-US" sz="1600" kern="0" dirty="0" smtClean="0">
                  <a:latin typeface="Maiandra GD" pitchFamily="34" charset="0"/>
                </a:rPr>
                <a:t> :</a:t>
              </a:r>
            </a:p>
            <a:p>
              <a:pPr marL="1033463" indent="-344488">
                <a:lnSpc>
                  <a:spcPct val="107000"/>
                </a:lnSpc>
                <a:spcAft>
                  <a:spcPts val="275"/>
                </a:spcAft>
                <a:buFont typeface="+mj-lt"/>
                <a:buAutoNum type="arabicParenR"/>
              </a:pPr>
              <a:r>
                <a:rPr lang="en-US" sz="1600" kern="0" dirty="0" err="1" smtClean="0">
                  <a:latin typeface="Maiandra GD" pitchFamily="34" charset="0"/>
                </a:rPr>
                <a:t>Tidak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mengubah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sasaran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kegiatan</a:t>
              </a:r>
              <a:r>
                <a:rPr lang="en-US" sz="1600" kern="0" dirty="0" smtClean="0">
                  <a:latin typeface="Maiandra GD" pitchFamily="34" charset="0"/>
                </a:rPr>
                <a:t>;</a:t>
              </a:r>
            </a:p>
            <a:p>
              <a:pPr marL="1033463" indent="-344488">
                <a:lnSpc>
                  <a:spcPct val="107000"/>
                </a:lnSpc>
                <a:spcAft>
                  <a:spcPts val="275"/>
                </a:spcAft>
                <a:buFont typeface="+mj-lt"/>
                <a:buAutoNum type="arabicParenR"/>
              </a:pPr>
              <a:r>
                <a:rPr lang="en-US" sz="1600" kern="0" dirty="0" err="1" smtClean="0">
                  <a:latin typeface="Maiandra GD" pitchFamily="34" charset="0"/>
                </a:rPr>
                <a:t>Tidak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mengubah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jenis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satuan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keluaran</a:t>
              </a:r>
              <a:r>
                <a:rPr lang="en-US" sz="1600" kern="0" dirty="0" smtClean="0">
                  <a:latin typeface="Maiandra GD" pitchFamily="34" charset="0"/>
                </a:rPr>
                <a:t> (output);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/</a:t>
              </a:r>
              <a:r>
                <a:rPr lang="en-US" sz="1600" kern="0" dirty="0" err="1" smtClean="0">
                  <a:latin typeface="Maiandra GD" pitchFamily="34" charset="0"/>
                </a:rPr>
                <a:t>atau</a:t>
              </a:r>
              <a:endParaRPr lang="en-US" sz="1600" kern="0" dirty="0" smtClean="0">
                <a:latin typeface="Maiandra GD" pitchFamily="34" charset="0"/>
              </a:endParaRPr>
            </a:p>
            <a:p>
              <a:pPr marL="1033463" indent="-344488">
                <a:lnSpc>
                  <a:spcPct val="107000"/>
                </a:lnSpc>
                <a:spcAft>
                  <a:spcPts val="275"/>
                </a:spcAft>
                <a:buFont typeface="+mj-lt"/>
                <a:buAutoNum type="arabicParenR"/>
              </a:pPr>
              <a:r>
                <a:rPr lang="en-US" sz="1600" kern="0" dirty="0" err="1" smtClean="0">
                  <a:latin typeface="Maiandra GD" pitchFamily="34" charset="0"/>
                </a:rPr>
                <a:t>Tidak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mengubah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keluaran</a:t>
              </a:r>
              <a:r>
                <a:rPr lang="en-US" sz="1600" kern="0" dirty="0" smtClean="0">
                  <a:latin typeface="Maiandra GD" pitchFamily="34" charset="0"/>
                </a:rPr>
                <a:t> (output) yang </a:t>
              </a:r>
              <a:r>
                <a:rPr lang="en-US" sz="1600" kern="0" dirty="0" err="1" smtClean="0">
                  <a:latin typeface="Maiandra GD" pitchFamily="34" charset="0"/>
                </a:rPr>
                <a:t>sudah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direalisasikan</a:t>
              </a:r>
              <a:endParaRPr lang="en-US" sz="1600" kern="0" dirty="0" smtClean="0">
                <a:latin typeface="Maiandra GD" pitchFamily="34" charset="0"/>
              </a:endParaRPr>
            </a:p>
            <a:p>
              <a:pPr marL="1033463" indent="-344488">
                <a:lnSpc>
                  <a:spcPct val="107000"/>
                </a:lnSpc>
                <a:spcAft>
                  <a:spcPts val="275"/>
                </a:spcAft>
              </a:pPr>
              <a:endParaRPr lang="en-US" sz="1600" kern="0" dirty="0" smtClean="0">
                <a:latin typeface="Maiandra GD" pitchFamily="34" charset="0"/>
              </a:endParaRPr>
            </a:p>
            <a:p>
              <a:pPr marL="688975" indent="-344488">
                <a:lnSpc>
                  <a:spcPct val="107000"/>
                </a:lnSpc>
                <a:spcAft>
                  <a:spcPts val="275"/>
                </a:spcAft>
              </a:pPr>
              <a:endParaRPr lang="en-US" sz="1600" kern="0" dirty="0" smtClean="0">
                <a:latin typeface="Maiandra GD" pitchFamily="34" charset="0"/>
              </a:endParaRPr>
            </a:p>
            <a:p>
              <a:pPr marL="209537" indent="-209537">
                <a:lnSpc>
                  <a:spcPct val="107000"/>
                </a:lnSpc>
                <a:spcAft>
                  <a:spcPts val="275"/>
                </a:spcAft>
              </a:pPr>
              <a:endParaRPr lang="en-US" sz="1600" kern="0" dirty="0">
                <a:latin typeface="Maiandra GD" pitchFamily="34" charset="0"/>
              </a:endParaRPr>
            </a:p>
            <a:p>
              <a:pPr marL="229908" indent="-229908"/>
              <a:endParaRPr lang="id-ID" sz="1600" kern="0" dirty="0">
                <a:latin typeface="Maiandra GD" pitchFamily="34" charset="0"/>
              </a:endParaRPr>
            </a:p>
          </p:txBody>
        </p:sp>
        <p:cxnSp>
          <p:nvCxnSpPr>
            <p:cNvPr id="7" name="Straight Connector 6"/>
            <p:cNvCxnSpPr/>
            <p:nvPr/>
          </p:nvCxnSpPr>
          <p:spPr>
            <a:xfrm flipV="1">
              <a:off x="455932" y="3307345"/>
              <a:ext cx="8738839" cy="3"/>
            </a:xfrm>
            <a:prstGeom prst="line">
              <a:avLst/>
            </a:prstGeom>
            <a:ln w="952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3" descr="C:\Documents and Settings\user\My Documents\icalnaim\Flaticon\auction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87" y="2514600"/>
            <a:ext cx="808842" cy="12926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F14D-8421-4B65-A36D-762D1C3D877B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3" name="Group 16"/>
          <p:cNvGrpSpPr/>
          <p:nvPr/>
        </p:nvGrpSpPr>
        <p:grpSpPr>
          <a:xfrm>
            <a:off x="502070" y="1620393"/>
            <a:ext cx="8292252" cy="2799208"/>
            <a:chOff x="158055" y="2981764"/>
            <a:chExt cx="8795445" cy="198002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214660" y="3502775"/>
              <a:ext cx="8738840" cy="2"/>
            </a:xfrm>
            <a:prstGeom prst="line">
              <a:avLst/>
            </a:prstGeom>
            <a:ln w="9525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40000">
                    <a:schemeClr val="bg1">
                      <a:lumMod val="65000"/>
                    </a:schemeClr>
                  </a:gs>
                  <a:gs pos="7900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Group 9"/>
            <p:cNvGrpSpPr/>
            <p:nvPr/>
          </p:nvGrpSpPr>
          <p:grpSpPr>
            <a:xfrm>
              <a:off x="158055" y="3178307"/>
              <a:ext cx="8738840" cy="590753"/>
              <a:chOff x="357214" y="1569788"/>
              <a:chExt cx="8300765" cy="590753"/>
            </a:xfrm>
          </p:grpSpPr>
          <p:cxnSp>
            <p:nvCxnSpPr>
              <p:cNvPr id="11" name="Straight Connector 10"/>
              <p:cNvCxnSpPr/>
              <p:nvPr/>
            </p:nvCxnSpPr>
            <p:spPr>
              <a:xfrm flipV="1">
                <a:off x="357214" y="2001003"/>
                <a:ext cx="8300765" cy="2"/>
              </a:xfrm>
              <a:prstGeom prst="line">
                <a:avLst/>
              </a:prstGeom>
              <a:ln w="95250"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Oval 11"/>
              <p:cNvSpPr/>
              <p:nvPr/>
            </p:nvSpPr>
            <p:spPr>
              <a:xfrm>
                <a:off x="942370" y="1569788"/>
                <a:ext cx="580297" cy="590753"/>
              </a:xfrm>
              <a:prstGeom prst="ellipse">
                <a:avLst/>
              </a:prstGeom>
              <a:solidFill>
                <a:schemeClr val="bg1"/>
              </a:solidFill>
              <a:ln w="95250">
                <a:solidFill>
                  <a:srgbClr val="AFABA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900" b="1" kern="0" dirty="0">
                    <a:solidFill>
                      <a:srgbClr val="F7931F"/>
                    </a:solidFill>
                    <a:latin typeface="Arial Black" pitchFamily="34" charset="0"/>
                  </a:rPr>
                  <a:t>2</a:t>
                </a:r>
                <a:endParaRPr lang="id-ID" sz="2900" b="1" kern="0" dirty="0">
                  <a:solidFill>
                    <a:srgbClr val="F7931F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13" name="Rectangle 12"/>
            <p:cNvSpPr/>
            <p:nvPr/>
          </p:nvSpPr>
          <p:spPr>
            <a:xfrm>
              <a:off x="1396937" y="2981764"/>
              <a:ext cx="7499958" cy="4789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900" b="1" kern="0" dirty="0" err="1" smtClean="0">
                  <a:latin typeface="Maiandra GD" pitchFamily="34" charset="0"/>
                </a:rPr>
                <a:t>Menyusun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dan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Menetapkan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Dokumen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Pendukung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Pelaksanaan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Anggaran</a:t>
              </a:r>
              <a:r>
                <a:rPr lang="en-US" sz="1900" b="1" kern="0" dirty="0" smtClean="0">
                  <a:latin typeface="Maiandra GD" pitchFamily="34" charset="0"/>
                </a:rPr>
                <a:t>.</a:t>
              </a:r>
              <a:endParaRPr lang="id-ID" sz="1900" b="1" kern="0" dirty="0">
                <a:latin typeface="Maiandra GD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383029" y="3677320"/>
              <a:ext cx="7513866" cy="1284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09537" indent="-209537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Menetapkan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petunjuk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teknis</a:t>
              </a:r>
              <a:r>
                <a:rPr lang="en-US" sz="1600" kern="0" dirty="0" smtClean="0">
                  <a:latin typeface="Maiandra GD" pitchFamily="34" charset="0"/>
                </a:rPr>
                <a:t>/</a:t>
              </a:r>
              <a:r>
                <a:rPr lang="en-US" sz="1600" kern="0" dirty="0" err="1" smtClean="0">
                  <a:latin typeface="Maiandra GD" pitchFamily="34" charset="0"/>
                </a:rPr>
                <a:t>operasional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pelaksanaan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kegiatan</a:t>
              </a:r>
              <a:r>
                <a:rPr lang="en-US" sz="1600" kern="0" dirty="0" smtClean="0">
                  <a:latin typeface="Maiandra GD" pitchFamily="34" charset="0"/>
                </a:rPr>
                <a:t> yang </a:t>
              </a:r>
              <a:r>
                <a:rPr lang="en-US" sz="1600" kern="0" dirty="0" err="1" smtClean="0">
                  <a:latin typeface="Maiandra GD" pitchFamily="34" charset="0"/>
                </a:rPr>
                <a:t>mudah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dipahami</a:t>
              </a:r>
              <a:r>
                <a:rPr lang="en-US" sz="1600" kern="0" dirty="0" smtClean="0">
                  <a:latin typeface="Maiandra GD" pitchFamily="34" charset="0"/>
                </a:rPr>
                <a:t>, </a:t>
              </a:r>
              <a:r>
                <a:rPr lang="en-US" sz="1600" kern="0" dirty="0" err="1" smtClean="0">
                  <a:latin typeface="Maiandra GD" pitchFamily="34" charset="0"/>
                </a:rPr>
                <a:t>dilaksanakan</a:t>
              </a:r>
              <a:r>
                <a:rPr lang="en-US" sz="1600" kern="0" dirty="0" smtClean="0">
                  <a:latin typeface="Maiandra GD" pitchFamily="34" charset="0"/>
                </a:rPr>
                <a:t>,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akuntabel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serta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memuat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penanggung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jawab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kegiatan</a:t>
              </a:r>
              <a:r>
                <a:rPr lang="en-US" sz="1600" kern="0" dirty="0" smtClean="0">
                  <a:latin typeface="Maiandra GD" pitchFamily="34" charset="0"/>
                </a:rPr>
                <a:t>, </a:t>
              </a:r>
              <a:r>
                <a:rPr lang="en-US" sz="1600" kern="0" dirty="0" err="1" smtClean="0">
                  <a:latin typeface="Maiandra GD" pitchFamily="34" charset="0"/>
                </a:rPr>
                <a:t>jadwal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kegiatan</a:t>
              </a:r>
              <a:r>
                <a:rPr lang="en-US" sz="1600" kern="0" dirty="0" smtClean="0">
                  <a:latin typeface="Maiandra GD" pitchFamily="34" charset="0"/>
                </a:rPr>
                <a:t>,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kebutuhan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selambat-lambatnya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pada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triwulan</a:t>
              </a:r>
              <a:r>
                <a:rPr lang="en-US" sz="1600" kern="0" dirty="0" smtClean="0">
                  <a:latin typeface="Maiandra GD" pitchFamily="34" charset="0"/>
                </a:rPr>
                <a:t> I </a:t>
              </a:r>
              <a:r>
                <a:rPr lang="id-ID" sz="1600" kern="0" dirty="0">
                  <a:latin typeface="Maiandra GD" pitchFamily="34" charset="0"/>
                </a:rPr>
                <a:t>T</a:t>
              </a:r>
              <a:r>
                <a:rPr lang="id-ID" sz="1600" kern="0" dirty="0" smtClean="0">
                  <a:latin typeface="Maiandra GD" pitchFamily="34" charset="0"/>
                </a:rPr>
                <a:t>ahun Anggaran </a:t>
              </a:r>
              <a:r>
                <a:rPr lang="en-US" sz="1600" kern="0" dirty="0" smtClean="0">
                  <a:latin typeface="Maiandra GD" pitchFamily="34" charset="0"/>
                </a:rPr>
                <a:t>2019</a:t>
              </a:r>
            </a:p>
            <a:p>
              <a:pPr marL="209537" indent="-209537"/>
              <a:endParaRPr lang="en-US" sz="1600" kern="0" dirty="0" smtClean="0">
                <a:latin typeface="Maiandra GD" pitchFamily="34" charset="0"/>
              </a:endParaRPr>
            </a:p>
            <a:p>
              <a:pPr marL="209537" indent="-209537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Menetapkan</a:t>
              </a:r>
              <a:r>
                <a:rPr lang="en-US" sz="1600" kern="0" dirty="0" smtClean="0">
                  <a:latin typeface="Maiandra GD" pitchFamily="34" charset="0"/>
                </a:rPr>
                <a:t> target </a:t>
              </a:r>
              <a:r>
                <a:rPr lang="en-US" sz="1600" kern="0" dirty="0" err="1" smtClean="0">
                  <a:latin typeface="Maiandra GD" pitchFamily="34" charset="0"/>
                </a:rPr>
                <a:t>capaian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i="1" kern="0" dirty="0" smtClean="0">
                  <a:latin typeface="Maiandra GD" pitchFamily="34" charset="0"/>
                </a:rPr>
                <a:t>output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selaras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dengan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rencana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pencairan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anggaran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secara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proporsional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selama</a:t>
              </a:r>
              <a:r>
                <a:rPr lang="en-US" sz="1600" kern="0" dirty="0" smtClean="0">
                  <a:latin typeface="Maiandra GD" pitchFamily="34" charset="0"/>
                </a:rPr>
                <a:t> 1 </a:t>
              </a:r>
              <a:r>
                <a:rPr lang="en-US" sz="1600" kern="0" dirty="0" err="1" smtClean="0">
                  <a:latin typeface="Maiandra GD" pitchFamily="34" charset="0"/>
                </a:rPr>
                <a:t>tahun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anggaran</a:t>
              </a:r>
              <a:r>
                <a:rPr lang="en-US" sz="1600" kern="0" dirty="0" smtClean="0">
                  <a:latin typeface="Maiandra GD" pitchFamily="34" charset="0"/>
                </a:rPr>
                <a:t>.</a:t>
              </a:r>
            </a:p>
          </p:txBody>
        </p:sp>
      </p:grpSp>
      <p:sp>
        <p:nvSpPr>
          <p:cNvPr id="19" name="Title 1">
            <a:extLst>
              <a:ext uri="{FF2B5EF4-FFF2-40B4-BE49-F238E27FC236}">
                <a16:creationId xmlns:a16="http://schemas.microsoft.com/office/drawing/2014/main" xmlns="" id="{2C2BFAE1-45D3-4B3B-81D2-0BF25FA84FB8}"/>
              </a:ext>
            </a:extLst>
          </p:cNvPr>
          <p:cNvSpPr txBox="1">
            <a:spLocks/>
          </p:cNvSpPr>
          <p:nvPr/>
        </p:nvSpPr>
        <p:spPr>
          <a:xfrm>
            <a:off x="628652" y="403944"/>
            <a:ext cx="7886700" cy="739056"/>
          </a:xfrm>
          <a:prstGeom prst="rect">
            <a:avLst/>
          </a:prstGeom>
        </p:spPr>
        <p:txBody>
          <a:bodyPr lIns="83806" tIns="41902" rIns="83806" bIns="41902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>
                <a:solidFill>
                  <a:schemeClr val="tx1"/>
                </a:solidFill>
                <a:latin typeface="Helvetica" panose="020B0500000000000000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Langkah-Langkah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Strategis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Pelaksanaan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Anggaran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K/L TA </a:t>
            </a:r>
            <a:r>
              <a:rPr lang="id-ID" sz="2200" dirty="0" smtClean="0">
                <a:solidFill>
                  <a:srgbClr val="FFFF00"/>
                </a:solidFill>
                <a:latin typeface="Maiandra GD" pitchFamily="34" charset="0"/>
              </a:rPr>
              <a:t>2019</a:t>
            </a:r>
            <a:endParaRPr lang="en-US" sz="2200" dirty="0">
              <a:solidFill>
                <a:srgbClr val="FFFF00"/>
              </a:solidFill>
              <a:latin typeface="Maiandra GD" pitchFamily="34" charset="0"/>
            </a:endParaRPr>
          </a:p>
        </p:txBody>
      </p:sp>
      <p:pic>
        <p:nvPicPr>
          <p:cNvPr id="2050" name="Picture 2" descr="C:\Documents and Settings\user\My Documents\icalnaim\Flaticon\review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96" y="2819400"/>
            <a:ext cx="1012241" cy="13178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  <p:extLst>
      <p:ext uri="{BB962C8B-B14F-4D97-AF65-F5344CB8AC3E}">
        <p14:creationId xmlns="" xmlns:p14="http://schemas.microsoft.com/office/powerpoint/2010/main" val="119939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"/>
          <p:cNvGrpSpPr/>
          <p:nvPr/>
        </p:nvGrpSpPr>
        <p:grpSpPr>
          <a:xfrm>
            <a:off x="101458" y="914400"/>
            <a:ext cx="8719430" cy="5484477"/>
            <a:chOff x="28540" y="-422329"/>
            <a:chExt cx="9101552" cy="5484488"/>
          </a:xfrm>
        </p:grpSpPr>
        <p:grpSp>
          <p:nvGrpSpPr>
            <p:cNvPr id="4" name="Group 3"/>
            <p:cNvGrpSpPr/>
            <p:nvPr/>
          </p:nvGrpSpPr>
          <p:grpSpPr>
            <a:xfrm>
              <a:off x="28540" y="7420"/>
              <a:ext cx="8738840" cy="590753"/>
              <a:chOff x="247400" y="1080216"/>
              <a:chExt cx="8300765" cy="590753"/>
            </a:xfrm>
          </p:grpSpPr>
          <p:cxnSp>
            <p:nvCxnSpPr>
              <p:cNvPr id="5" name="Straight Connector 4"/>
              <p:cNvCxnSpPr/>
              <p:nvPr/>
            </p:nvCxnSpPr>
            <p:spPr>
              <a:xfrm flipV="1">
                <a:off x="247400" y="1375591"/>
                <a:ext cx="8300765" cy="2"/>
              </a:xfrm>
              <a:prstGeom prst="line">
                <a:avLst/>
              </a:prstGeom>
              <a:ln w="95250">
                <a:solidFill>
                  <a:srgbClr val="AFABA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Oval 5"/>
              <p:cNvSpPr/>
              <p:nvPr/>
            </p:nvSpPr>
            <p:spPr>
              <a:xfrm>
                <a:off x="876964" y="1080216"/>
                <a:ext cx="670236" cy="590753"/>
              </a:xfrm>
              <a:prstGeom prst="ellipse">
                <a:avLst/>
              </a:prstGeom>
              <a:solidFill>
                <a:schemeClr val="bg1"/>
              </a:solidFill>
              <a:ln w="95250">
                <a:solidFill>
                  <a:srgbClr val="AFABA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>
                    <a:solidFill>
                      <a:srgbClr val="00B0F0"/>
                    </a:solidFill>
                    <a:latin typeface="Arial Black" panose="020B0A04020102020204" pitchFamily="34" charset="0"/>
                  </a:rPr>
                  <a:t>3</a:t>
                </a:r>
                <a:endParaRPr lang="id-ID" b="1" dirty="0">
                  <a:solidFill>
                    <a:srgbClr val="00B0F0"/>
                  </a:solidFill>
                  <a:latin typeface="Arial Black" panose="020B0A04020102020204" pitchFamily="34" charset="0"/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1447111" y="-422329"/>
              <a:ext cx="6845183" cy="677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900" b="1" kern="0" dirty="0" err="1">
                  <a:latin typeface="Maiandra GD" pitchFamily="34" charset="0"/>
                </a:rPr>
                <a:t>Meningkatkan</a:t>
              </a:r>
              <a:r>
                <a:rPr lang="en-US" sz="1900" b="1" kern="0" dirty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Kepatuhan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terhadap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Regulasi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Pelaksanaan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Anggaran</a:t>
              </a:r>
              <a:endParaRPr lang="id-ID" sz="1900" b="1" kern="0" dirty="0">
                <a:latin typeface="Maiandra GD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396937" y="291612"/>
              <a:ext cx="7733155" cy="47705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 typeface="+mj-lt"/>
                <a:buAutoNum type="alphaUcPeriod"/>
              </a:pPr>
              <a:r>
                <a:rPr lang="en-US" sz="1600" b="1" kern="0" dirty="0" err="1" smtClean="0">
                  <a:latin typeface="Maiandra GD" pitchFamily="34" charset="0"/>
                </a:rPr>
                <a:t>Pengendalian</a:t>
              </a:r>
              <a:r>
                <a:rPr lang="en-US" sz="1600" b="1" kern="0" dirty="0" smtClean="0">
                  <a:latin typeface="Maiandra GD" pitchFamily="34" charset="0"/>
                </a:rPr>
                <a:t> UP/TUP </a:t>
              </a:r>
              <a:r>
                <a:rPr lang="en-US" sz="1600" b="1" kern="0" dirty="0" err="1" smtClean="0">
                  <a:latin typeface="Maiandra GD" pitchFamily="34" charset="0"/>
                </a:rPr>
                <a:t>dengan</a:t>
              </a:r>
              <a:r>
                <a:rPr lang="en-US" sz="1600" b="1" kern="0" dirty="0" smtClean="0">
                  <a:latin typeface="Maiandra GD" pitchFamily="34" charset="0"/>
                </a:rPr>
                <a:t> </a:t>
              </a:r>
              <a:r>
                <a:rPr lang="en-US" sz="1600" b="1" kern="0" dirty="0" err="1" smtClean="0">
                  <a:latin typeface="Maiandra GD" pitchFamily="34" charset="0"/>
                </a:rPr>
                <a:t>cara</a:t>
              </a:r>
              <a:r>
                <a:rPr lang="en-US" sz="1600" b="1" kern="0" dirty="0" smtClean="0">
                  <a:latin typeface="Maiandra GD" pitchFamily="34" charset="0"/>
                </a:rPr>
                <a:t> </a:t>
              </a:r>
              <a:r>
                <a:rPr lang="en-US" sz="1600" kern="0" dirty="0" smtClean="0">
                  <a:latin typeface="Maiandra GD" pitchFamily="34" charset="0"/>
                </a:rPr>
                <a:t>:</a:t>
              </a:r>
            </a:p>
            <a:p>
              <a:pPr marL="449263" indent="-271463">
                <a:buFont typeface="+mj-lt"/>
                <a:buAutoNum type="arabicPeriod"/>
              </a:pPr>
              <a:r>
                <a:rPr lang="en-US" sz="1600" kern="0" dirty="0" err="1" smtClean="0">
                  <a:latin typeface="Maiandra GD" pitchFamily="34" charset="0"/>
                </a:rPr>
                <a:t>Mengoptimalkan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id-ID" sz="1600" kern="0" dirty="0" smtClean="0">
                  <a:latin typeface="Maiandra GD" pitchFamily="34" charset="0"/>
                </a:rPr>
                <a:t>kas pemerintah dengan menggunakan Kartu Kredit Pemerintah sebagai alat pembayaran dengan mekanisme UP.</a:t>
              </a:r>
              <a:endParaRPr lang="en-US" sz="1600" kern="0" dirty="0" smtClean="0">
                <a:latin typeface="Maiandra GD" pitchFamily="34" charset="0"/>
              </a:endParaRPr>
            </a:p>
            <a:p>
              <a:pPr marL="449263" indent="-271463">
                <a:buFont typeface="+mj-lt"/>
                <a:buAutoNum type="arabicPeriod"/>
              </a:pPr>
              <a:r>
                <a:rPr lang="en-US" sz="1600" kern="0" dirty="0" err="1" smtClean="0">
                  <a:latin typeface="Maiandra GD" pitchFamily="34" charset="0"/>
                </a:rPr>
                <a:t>Mengajukan</a:t>
              </a:r>
              <a:r>
                <a:rPr lang="en-US" sz="1600" kern="0" dirty="0" smtClean="0">
                  <a:latin typeface="Maiandra GD" pitchFamily="34" charset="0"/>
                </a:rPr>
                <a:t> UP </a:t>
              </a:r>
              <a:r>
                <a:rPr lang="en-US" sz="1600" kern="0" dirty="0" err="1" smtClean="0">
                  <a:latin typeface="Maiandra GD" pitchFamily="34" charset="0"/>
                </a:rPr>
                <a:t>secara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rasional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sesuai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kebutuhan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operasional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bulanan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satker</a:t>
              </a:r>
              <a:endParaRPr lang="en-US" sz="1600" kern="0" dirty="0" smtClean="0">
                <a:latin typeface="Maiandra GD" pitchFamily="34" charset="0"/>
              </a:endParaRPr>
            </a:p>
            <a:p>
              <a:pPr marL="449263" indent="-271463">
                <a:buFont typeface="+mj-lt"/>
                <a:buAutoNum type="arabicPeriod"/>
              </a:pPr>
              <a:r>
                <a:rPr lang="en-US" sz="1600" kern="0" dirty="0" err="1" smtClean="0">
                  <a:latin typeface="Maiandra GD" pitchFamily="34" charset="0"/>
                </a:rPr>
                <a:t>Menggunakan</a:t>
              </a:r>
              <a:r>
                <a:rPr lang="en-US" sz="1600" kern="0" dirty="0" smtClean="0">
                  <a:latin typeface="Maiandra GD" pitchFamily="34" charset="0"/>
                </a:rPr>
                <a:t> UP </a:t>
              </a:r>
              <a:r>
                <a:rPr lang="en-US" sz="1600" kern="0" dirty="0" err="1" smtClean="0">
                  <a:latin typeface="Maiandra GD" pitchFamily="34" charset="0"/>
                </a:rPr>
                <a:t>secara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efektif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efisien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dengan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mempercepat</a:t>
              </a:r>
              <a:r>
                <a:rPr lang="en-US" sz="1600" kern="0" dirty="0" smtClean="0">
                  <a:latin typeface="Maiandra GD" pitchFamily="34" charset="0"/>
                </a:rPr>
                <a:t> revolving UP</a:t>
              </a:r>
              <a:r>
                <a:rPr lang="id-ID" sz="1600" kern="0" dirty="0" smtClean="0">
                  <a:latin typeface="Maiandra GD" pitchFamily="34" charset="0"/>
                </a:rPr>
                <a:t> (penggunaan telah mencapai minimal 50%)</a:t>
              </a:r>
              <a:r>
                <a:rPr lang="en-US" sz="1600" kern="0" dirty="0" smtClean="0">
                  <a:latin typeface="Maiandra GD" pitchFamily="34" charset="0"/>
                </a:rPr>
                <a:t>, minimal 1 (</a:t>
              </a:r>
              <a:r>
                <a:rPr lang="en-US" sz="1600" kern="0" dirty="0" err="1" smtClean="0">
                  <a:latin typeface="Maiandra GD" pitchFamily="34" charset="0"/>
                </a:rPr>
                <a:t>satu</a:t>
              </a:r>
              <a:r>
                <a:rPr lang="en-US" sz="1600" kern="0" dirty="0" smtClean="0">
                  <a:latin typeface="Maiandra GD" pitchFamily="34" charset="0"/>
                </a:rPr>
                <a:t>) kali </a:t>
              </a:r>
              <a:r>
                <a:rPr lang="en-US" sz="1600" kern="0" dirty="0" err="1" smtClean="0">
                  <a:latin typeface="Maiandra GD" pitchFamily="34" charset="0"/>
                </a:rPr>
                <a:t>dalam</a:t>
              </a:r>
              <a:r>
                <a:rPr lang="en-US" sz="1600" kern="0" dirty="0" smtClean="0">
                  <a:latin typeface="Maiandra GD" pitchFamily="34" charset="0"/>
                </a:rPr>
                <a:t> 1 (</a:t>
              </a:r>
              <a:r>
                <a:rPr lang="en-US" sz="1600" kern="0" dirty="0" err="1" smtClean="0">
                  <a:latin typeface="Maiandra GD" pitchFamily="34" charset="0"/>
                </a:rPr>
                <a:t>satu</a:t>
              </a:r>
              <a:r>
                <a:rPr lang="en-US" sz="1600" kern="0" dirty="0" smtClean="0">
                  <a:latin typeface="Maiandra GD" pitchFamily="34" charset="0"/>
                </a:rPr>
                <a:t>) </a:t>
              </a:r>
              <a:r>
                <a:rPr lang="en-US" sz="1600" kern="0" dirty="0" err="1" smtClean="0">
                  <a:latin typeface="Maiandra GD" pitchFamily="34" charset="0"/>
                </a:rPr>
                <a:t>bulan</a:t>
              </a:r>
              <a:r>
                <a:rPr lang="en-US" sz="1600" kern="0" dirty="0" smtClean="0">
                  <a:latin typeface="Maiandra GD" pitchFamily="34" charset="0"/>
                </a:rPr>
                <a:t>.</a:t>
              </a:r>
            </a:p>
            <a:p>
              <a:pPr marL="449263" indent="-271463">
                <a:buFont typeface="+mj-lt"/>
                <a:buAutoNum type="arabicPeriod"/>
              </a:pPr>
              <a:r>
                <a:rPr lang="id-ID" sz="1600" kern="0" dirty="0" smtClean="0">
                  <a:latin typeface="Maiandra GD" pitchFamily="34" charset="0"/>
                </a:rPr>
                <a:t>Dalam hal terdapat rencana kegiatan Satker yang memerlukan dana lebih besar dari UP Tunai yang dimiliki, maka Satker agar:</a:t>
              </a:r>
            </a:p>
            <a:p>
              <a:pPr marL="708025" lvl="2" indent="-257175">
                <a:lnSpc>
                  <a:spcPct val="90000"/>
                </a:lnSpc>
                <a:buFont typeface="+mj-lt"/>
                <a:buAutoNum type="alphaLcPeriod"/>
              </a:pPr>
              <a:r>
                <a:rPr lang="id-ID" sz="1600" dirty="0">
                  <a:latin typeface="Maiandra GD" pitchFamily="34" charset="0"/>
                </a:rPr>
                <a:t>Mempercepat frekuensi </a:t>
              </a:r>
              <a:r>
                <a:rPr lang="en-US" sz="1600" dirty="0" err="1">
                  <a:latin typeface="Maiandra GD" pitchFamily="34" charset="0"/>
                </a:rPr>
                <a:t>Penggantian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 err="1">
                  <a:latin typeface="Maiandra GD" pitchFamily="34" charset="0"/>
                </a:rPr>
                <a:t>Uang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 err="1">
                  <a:latin typeface="Maiandra GD" pitchFamily="34" charset="0"/>
                </a:rPr>
                <a:t>Persediaan</a:t>
              </a:r>
              <a:r>
                <a:rPr lang="en-US" sz="1600" dirty="0">
                  <a:latin typeface="Maiandra GD" pitchFamily="34" charset="0"/>
                </a:rPr>
                <a:t> (G</a:t>
              </a:r>
              <a:r>
                <a:rPr lang="id-ID" sz="1600" dirty="0">
                  <a:latin typeface="Maiandra GD" pitchFamily="34" charset="0"/>
                </a:rPr>
                <a:t>UP</a:t>
              </a:r>
              <a:r>
                <a:rPr lang="en-US" sz="1600" dirty="0">
                  <a:latin typeface="Maiandra GD" pitchFamily="34" charset="0"/>
                </a:rPr>
                <a:t>);</a:t>
              </a:r>
              <a:endParaRPr lang="id-ID" sz="1600" dirty="0">
                <a:latin typeface="Maiandra GD" pitchFamily="34" charset="0"/>
              </a:endParaRPr>
            </a:p>
            <a:p>
              <a:pPr marL="708025" lvl="2" indent="-257175">
                <a:lnSpc>
                  <a:spcPct val="90000"/>
                </a:lnSpc>
                <a:buFont typeface="+mj-lt"/>
                <a:buAutoNum type="alphaLcPeriod"/>
              </a:pPr>
              <a:r>
                <a:rPr lang="id-ID" sz="1600" dirty="0">
                  <a:latin typeface="Maiandra GD" pitchFamily="34" charset="0"/>
                </a:rPr>
                <a:t>Mengajukan TUP sesuai norma</a:t>
              </a:r>
              <a:r>
                <a:rPr lang="en-US" sz="1600" dirty="0">
                  <a:latin typeface="Maiandra GD" pitchFamily="34" charset="0"/>
                </a:rPr>
                <a:t>, </a:t>
              </a:r>
              <a:r>
                <a:rPr lang="en-US" sz="1600" dirty="0" err="1">
                  <a:latin typeface="Maiandra GD" pitchFamily="34" charset="0"/>
                </a:rPr>
                <a:t>yaitu</a:t>
              </a:r>
              <a:r>
                <a:rPr lang="en-US" sz="1600" dirty="0">
                  <a:latin typeface="Maiandra GD" pitchFamily="34" charset="0"/>
                </a:rPr>
                <a:t>:</a:t>
              </a:r>
              <a:endParaRPr lang="id-ID" sz="1600" dirty="0">
                <a:latin typeface="Maiandra GD" pitchFamily="34" charset="0"/>
              </a:endParaRPr>
            </a:p>
            <a:p>
              <a:pPr marL="981075" lvl="3" indent="-257175">
                <a:lnSpc>
                  <a:spcPct val="90000"/>
                </a:lnSpc>
                <a:buFont typeface="+mj-lt"/>
                <a:buAutoNum type="arabicParenR"/>
              </a:pPr>
              <a:r>
                <a:rPr lang="en-US" sz="1600" dirty="0" err="1">
                  <a:latin typeface="Maiandra GD" pitchFamily="34" charset="0"/>
                </a:rPr>
                <a:t>Pengajuan</a:t>
              </a:r>
              <a:r>
                <a:rPr lang="en-US" sz="1600" dirty="0">
                  <a:latin typeface="Maiandra GD" pitchFamily="34" charset="0"/>
                </a:rPr>
                <a:t> TUP </a:t>
              </a:r>
              <a:r>
                <a:rPr lang="en-US" sz="1600" dirty="0" err="1">
                  <a:latin typeface="Maiandra GD" pitchFamily="34" charset="0"/>
                </a:rPr>
                <a:t>disertai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 err="1">
                  <a:latin typeface="Maiandra GD" pitchFamily="34" charset="0"/>
                </a:rPr>
                <a:t>dengan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 err="1">
                  <a:latin typeface="Maiandra GD" pitchFamily="34" charset="0"/>
                </a:rPr>
                <a:t>rincian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 err="1">
                  <a:latin typeface="Maiandra GD" pitchFamily="34" charset="0"/>
                </a:rPr>
                <a:t>penggunaan</a:t>
              </a:r>
              <a:r>
                <a:rPr lang="en-US" sz="1600" dirty="0">
                  <a:latin typeface="Maiandra GD" pitchFamily="34" charset="0"/>
                </a:rPr>
                <a:t> TUP;</a:t>
              </a:r>
              <a:endParaRPr lang="id-ID" sz="1600" dirty="0">
                <a:latin typeface="Maiandra GD" pitchFamily="34" charset="0"/>
              </a:endParaRPr>
            </a:p>
            <a:p>
              <a:pPr marL="981075" lvl="3" indent="-257175">
                <a:lnSpc>
                  <a:spcPct val="90000"/>
                </a:lnSpc>
                <a:buFont typeface="+mj-lt"/>
                <a:buAutoNum type="arabicParenR"/>
              </a:pPr>
              <a:r>
                <a:rPr lang="en-US" sz="1600" dirty="0">
                  <a:latin typeface="Maiandra GD" pitchFamily="34" charset="0"/>
                </a:rPr>
                <a:t>TUP </a:t>
              </a:r>
              <a:r>
                <a:rPr lang="en-US" sz="1600" dirty="0" err="1">
                  <a:latin typeface="Maiandra GD" pitchFamily="34" charset="0"/>
                </a:rPr>
                <a:t>habis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 err="1">
                  <a:latin typeface="Maiandra GD" pitchFamily="34" charset="0"/>
                </a:rPr>
                <a:t>digunakan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 err="1">
                  <a:latin typeface="Maiandra GD" pitchFamily="34" charset="0"/>
                </a:rPr>
                <a:t>dalam</a:t>
              </a:r>
              <a:r>
                <a:rPr lang="en-US" sz="1600" dirty="0">
                  <a:latin typeface="Maiandra GD" pitchFamily="34" charset="0"/>
                </a:rPr>
                <a:t> 1 (</a:t>
              </a:r>
              <a:r>
                <a:rPr lang="en-US" sz="1600" dirty="0" err="1">
                  <a:latin typeface="Maiandra GD" pitchFamily="34" charset="0"/>
                </a:rPr>
                <a:t>satu</a:t>
              </a:r>
              <a:r>
                <a:rPr lang="en-US" sz="1600" dirty="0">
                  <a:latin typeface="Maiandra GD" pitchFamily="34" charset="0"/>
                </a:rPr>
                <a:t>) </a:t>
              </a:r>
              <a:r>
                <a:rPr lang="en-US" sz="1600" dirty="0" err="1">
                  <a:latin typeface="Maiandra GD" pitchFamily="34" charset="0"/>
                </a:rPr>
                <a:t>bulan</a:t>
              </a:r>
              <a:r>
                <a:rPr lang="en-US" sz="1600" dirty="0">
                  <a:latin typeface="Maiandra GD" pitchFamily="34" charset="0"/>
                </a:rPr>
                <a:t>;</a:t>
              </a:r>
              <a:endParaRPr lang="id-ID" sz="1600" dirty="0">
                <a:latin typeface="Maiandra GD" pitchFamily="34" charset="0"/>
              </a:endParaRPr>
            </a:p>
            <a:p>
              <a:pPr marL="981075" lvl="3" indent="-257175">
                <a:lnSpc>
                  <a:spcPct val="90000"/>
                </a:lnSpc>
                <a:buFont typeface="+mj-lt"/>
                <a:buAutoNum type="arabicParenR"/>
              </a:pPr>
              <a:r>
                <a:rPr lang="en-US" sz="1600" dirty="0">
                  <a:latin typeface="Maiandra GD" pitchFamily="34" charset="0"/>
                </a:rPr>
                <a:t>TUP </a:t>
              </a:r>
              <a:r>
                <a:rPr lang="en-US" sz="1600" dirty="0" err="1">
                  <a:latin typeface="Maiandra GD" pitchFamily="34" charset="0"/>
                </a:rPr>
                <a:t>digunakan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 err="1">
                  <a:latin typeface="Maiandra GD" pitchFamily="34" charset="0"/>
                </a:rPr>
                <a:t>untuk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 err="1">
                  <a:latin typeface="Maiandra GD" pitchFamily="34" charset="0"/>
                </a:rPr>
                <a:t>kebutuhan</a:t>
              </a:r>
              <a:r>
                <a:rPr lang="en-US" sz="1600" dirty="0">
                  <a:latin typeface="Maiandra GD" pitchFamily="34" charset="0"/>
                </a:rPr>
                <a:t> yang </a:t>
              </a:r>
              <a:r>
                <a:rPr lang="en-US" sz="1600" dirty="0" err="1">
                  <a:latin typeface="Maiandra GD" pitchFamily="34" charset="0"/>
                </a:rPr>
                <a:t>sangat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 err="1">
                  <a:latin typeface="Maiandra GD" pitchFamily="34" charset="0"/>
                </a:rPr>
                <a:t>mendesak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 err="1">
                  <a:latin typeface="Maiandra GD" pitchFamily="34" charset="0"/>
                </a:rPr>
                <a:t>dan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 err="1">
                  <a:latin typeface="Maiandra GD" pitchFamily="34" charset="0"/>
                </a:rPr>
                <a:t>tidak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 err="1">
                  <a:latin typeface="Maiandra GD" pitchFamily="34" charset="0"/>
                </a:rPr>
                <a:t>bersifat</a:t>
              </a:r>
              <a:r>
                <a:rPr lang="en-US" sz="1600" dirty="0">
                  <a:latin typeface="Maiandra GD" pitchFamily="34" charset="0"/>
                </a:rPr>
                <a:t> LS;</a:t>
              </a:r>
              <a:endParaRPr lang="id-ID" sz="1600" dirty="0">
                <a:latin typeface="Maiandra GD" pitchFamily="34" charset="0"/>
              </a:endParaRPr>
            </a:p>
            <a:p>
              <a:pPr marL="708025" lvl="2" indent="-257175">
                <a:lnSpc>
                  <a:spcPct val="90000"/>
                </a:lnSpc>
                <a:buFont typeface="+mj-lt"/>
                <a:buAutoNum type="alphaLcPeriod"/>
              </a:pPr>
              <a:r>
                <a:rPr lang="id-ID" sz="1600" dirty="0">
                  <a:latin typeface="Maiandra GD" pitchFamily="34" charset="0"/>
                </a:rPr>
                <a:t>Pertanggungjawaban TUP harus sesuai dengan rencana penggunaan </a:t>
              </a:r>
              <a:r>
                <a:rPr lang="id-ID" sz="1600" dirty="0" smtClean="0">
                  <a:latin typeface="Maiandra GD" pitchFamily="34" charset="0"/>
                </a:rPr>
                <a:t>TUP</a:t>
              </a:r>
            </a:p>
            <a:p>
              <a:pPr marL="708025" lvl="2" indent="-257175">
                <a:lnSpc>
                  <a:spcPct val="90000"/>
                </a:lnSpc>
                <a:buFont typeface="+mj-lt"/>
                <a:buAutoNum type="alphaLcPeriod"/>
              </a:pPr>
              <a:r>
                <a:rPr lang="en-US" sz="1600" dirty="0" err="1">
                  <a:latin typeface="Maiandra GD" pitchFamily="34" charset="0"/>
                </a:rPr>
                <a:t>Apabila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id-ID" sz="1600" dirty="0">
                  <a:latin typeface="Maiandra GD" pitchFamily="34" charset="0"/>
                </a:rPr>
                <a:t>penggunaan TUP tidak sesuai rencana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>
                  <a:latin typeface="Maiandra GD" pitchFamily="34" charset="0"/>
                  <a:sym typeface="Wingdings" panose="05000000000000000000" pitchFamily="2" charset="2"/>
                </a:rPr>
                <a:t></a:t>
              </a:r>
              <a:r>
                <a:rPr lang="id-ID" sz="1600" dirty="0">
                  <a:latin typeface="Maiandra GD" pitchFamily="34" charset="0"/>
                </a:rPr>
                <a:t>KPA </a:t>
              </a:r>
              <a:r>
                <a:rPr lang="en-US" sz="1600" dirty="0" err="1">
                  <a:latin typeface="Maiandra GD" pitchFamily="34" charset="0"/>
                </a:rPr>
                <a:t>memberikan</a:t>
              </a:r>
              <a:r>
                <a:rPr lang="en-US" sz="1600" dirty="0">
                  <a:latin typeface="Maiandra GD" pitchFamily="34" charset="0"/>
                </a:rPr>
                <a:t> </a:t>
              </a:r>
              <a:r>
                <a:rPr lang="en-US" sz="1600" dirty="0" err="1">
                  <a:latin typeface="Maiandra GD" pitchFamily="34" charset="0"/>
                </a:rPr>
                <a:t>penjelasan</a:t>
              </a:r>
              <a:r>
                <a:rPr lang="id-ID" sz="1600" dirty="0">
                  <a:latin typeface="Maiandra GD" pitchFamily="34" charset="0"/>
                </a:rPr>
                <a:t> kepada </a:t>
              </a:r>
              <a:r>
                <a:rPr lang="id-ID" sz="1600" dirty="0" smtClean="0">
                  <a:latin typeface="Maiandra GD" pitchFamily="34" charset="0"/>
                </a:rPr>
                <a:t>KPPN sesuai format</a:t>
              </a:r>
              <a:r>
                <a:rPr lang="en-US" sz="1600" dirty="0" smtClean="0">
                  <a:latin typeface="Maiandra GD" pitchFamily="34" charset="0"/>
                </a:rPr>
                <a:t>.</a:t>
              </a:r>
              <a:endParaRPr lang="id-ID" sz="1600" dirty="0">
                <a:latin typeface="Maiandra GD" pitchFamily="34" charset="0"/>
              </a:endParaRPr>
            </a:p>
            <a:p>
              <a:pPr marL="708025" lvl="2" indent="-257175">
                <a:lnSpc>
                  <a:spcPct val="90000"/>
                </a:lnSpc>
                <a:buFont typeface="+mj-lt"/>
                <a:buAutoNum type="alphaLcPeriod"/>
              </a:pPr>
              <a:endParaRPr lang="id-ID" sz="1600" kern="0" dirty="0" smtClean="0">
                <a:latin typeface="Maiandra GD" pitchFamily="34" charset="0"/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F14D-8421-4B65-A36D-762D1C3D877B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xmlns="" id="{2C2BFAE1-45D3-4B3B-81D2-0BF25FA84FB8}"/>
              </a:ext>
            </a:extLst>
          </p:cNvPr>
          <p:cNvSpPr txBox="1">
            <a:spLocks/>
          </p:cNvSpPr>
          <p:nvPr/>
        </p:nvSpPr>
        <p:spPr>
          <a:xfrm>
            <a:off x="628652" y="381000"/>
            <a:ext cx="7886700" cy="739056"/>
          </a:xfrm>
          <a:prstGeom prst="rect">
            <a:avLst/>
          </a:prstGeom>
        </p:spPr>
        <p:txBody>
          <a:bodyPr lIns="83806" tIns="41902" rIns="83806" bIns="41902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>
                <a:solidFill>
                  <a:schemeClr val="tx1"/>
                </a:solidFill>
                <a:latin typeface="Helvetica" panose="020B0500000000000000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Langkah-Langkah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Strategis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Pelaksanaan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Anggaran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K/L TA 201</a:t>
            </a:r>
            <a:r>
              <a:rPr lang="id-ID" sz="2200" dirty="0" smtClean="0">
                <a:solidFill>
                  <a:srgbClr val="FFFF00"/>
                </a:solidFill>
                <a:latin typeface="Maiandra GD" pitchFamily="34" charset="0"/>
              </a:rPr>
              <a:t>9</a:t>
            </a:r>
            <a:endParaRPr lang="en-US" sz="2200" dirty="0">
              <a:solidFill>
                <a:srgbClr val="FFFF00"/>
              </a:solidFill>
              <a:latin typeface="Maiandra GD" pitchFamily="34" charset="0"/>
            </a:endParaRPr>
          </a:p>
        </p:txBody>
      </p:sp>
      <p:pic>
        <p:nvPicPr>
          <p:cNvPr id="11" name="Picture 3" descr="C:\Documents and Settings\user\My Documents\icalnaim\Flaticon\walle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07" y="3117599"/>
            <a:ext cx="844413" cy="9972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  <p:extLst>
      <p:ext uri="{BB962C8B-B14F-4D97-AF65-F5344CB8AC3E}">
        <p14:creationId xmlns="" xmlns:p14="http://schemas.microsoft.com/office/powerpoint/2010/main" val="316581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"/>
          <p:cNvGrpSpPr/>
          <p:nvPr/>
        </p:nvGrpSpPr>
        <p:grpSpPr>
          <a:xfrm>
            <a:off x="86947" y="1371600"/>
            <a:ext cx="8713496" cy="3278492"/>
            <a:chOff x="31403" y="-280599"/>
            <a:chExt cx="9095359" cy="3278499"/>
          </a:xfrm>
        </p:grpSpPr>
        <p:grpSp>
          <p:nvGrpSpPr>
            <p:cNvPr id="4" name="Group 3"/>
            <p:cNvGrpSpPr/>
            <p:nvPr/>
          </p:nvGrpSpPr>
          <p:grpSpPr>
            <a:xfrm>
              <a:off x="31403" y="-147403"/>
              <a:ext cx="8738840" cy="590753"/>
              <a:chOff x="250120" y="925393"/>
              <a:chExt cx="8300765" cy="590753"/>
            </a:xfrm>
          </p:grpSpPr>
          <p:cxnSp>
            <p:nvCxnSpPr>
              <p:cNvPr id="5" name="Straight Connector 4"/>
              <p:cNvCxnSpPr/>
              <p:nvPr/>
            </p:nvCxnSpPr>
            <p:spPr>
              <a:xfrm flipV="1">
                <a:off x="250120" y="1220767"/>
                <a:ext cx="8300765" cy="2"/>
              </a:xfrm>
              <a:prstGeom prst="line">
                <a:avLst/>
              </a:prstGeom>
              <a:ln w="95250">
                <a:solidFill>
                  <a:srgbClr val="AFABA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Oval 5"/>
              <p:cNvSpPr/>
              <p:nvPr/>
            </p:nvSpPr>
            <p:spPr>
              <a:xfrm>
                <a:off x="787219" y="925393"/>
                <a:ext cx="684285" cy="590753"/>
              </a:xfrm>
              <a:prstGeom prst="ellipse">
                <a:avLst/>
              </a:prstGeom>
              <a:solidFill>
                <a:schemeClr val="bg1"/>
              </a:solidFill>
              <a:ln w="95250">
                <a:solidFill>
                  <a:srgbClr val="AFABA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>
                    <a:solidFill>
                      <a:srgbClr val="00B0F0"/>
                    </a:solidFill>
                    <a:latin typeface="Arial Black" panose="020B0A04020102020204" pitchFamily="34" charset="0"/>
                  </a:rPr>
                  <a:t>3</a:t>
                </a:r>
                <a:endParaRPr lang="id-ID" b="1" dirty="0">
                  <a:solidFill>
                    <a:srgbClr val="00B0F0"/>
                  </a:solidFill>
                  <a:latin typeface="Arial Black" panose="020B0A04020102020204" pitchFamily="34" charset="0"/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1371108" y="-280599"/>
              <a:ext cx="6845183" cy="3847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900" b="1" kern="0" dirty="0" smtClean="0">
                  <a:latin typeface="Maiandra GD" pitchFamily="34" charset="0"/>
                </a:rPr>
                <a:t>Lanjutan ....</a:t>
              </a:r>
              <a:endParaRPr lang="id-ID" sz="1900" b="1" kern="0" dirty="0">
                <a:latin typeface="Maiandra GD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393607" y="443350"/>
              <a:ext cx="7733155" cy="2554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id-ID" sz="1600" kern="0" dirty="0" smtClean="0">
                <a:latin typeface="Maiandra GD" pitchFamily="34" charset="0"/>
              </a:endParaRPr>
            </a:p>
            <a:p>
              <a:pPr marL="520700" indent="-342900">
                <a:buFont typeface="+mj-lt"/>
                <a:buAutoNum type="arabicPeriod" startAt="5"/>
              </a:pPr>
              <a:r>
                <a:rPr lang="id-ID" sz="1600" kern="0" dirty="0" smtClean="0">
                  <a:latin typeface="Maiandra GD" pitchFamily="34" charset="0"/>
                </a:rPr>
                <a:t>Apabila belum mengajukan GUP tunai dalam jangka waktu 1 (satu) bulan, kepala KPPN menyampaikan surat pemberitahuan kepada KPA untuk menyampaikan penjelasan secara tertulis.</a:t>
              </a:r>
            </a:p>
            <a:p>
              <a:pPr marL="520700" indent="-342900">
                <a:buFont typeface="+mj-lt"/>
                <a:buAutoNum type="arabicPeriod" startAt="5"/>
              </a:pPr>
              <a:r>
                <a:rPr lang="id-ID" sz="1600" kern="0" dirty="0" smtClean="0">
                  <a:latin typeface="Maiandra GD" pitchFamily="34" charset="0"/>
                </a:rPr>
                <a:t>Berdasarkan surat pemberitahuan kepala KPPN, satker menyampaikan penjelasan secara tertulis keterlambatan </a:t>
              </a:r>
              <a:r>
                <a:rPr lang="id-ID" sz="1600" i="1" kern="0" dirty="0" smtClean="0">
                  <a:latin typeface="Maiandra GD" pitchFamily="34" charset="0"/>
                </a:rPr>
                <a:t>revolving</a:t>
              </a:r>
              <a:r>
                <a:rPr lang="id-ID" sz="1600" kern="0" dirty="0" smtClean="0">
                  <a:latin typeface="Maiandra GD" pitchFamily="34" charset="0"/>
                </a:rPr>
                <a:t> UP sesuai format.</a:t>
              </a:r>
            </a:p>
            <a:p>
              <a:pPr marL="449263" indent="-271463">
                <a:buFont typeface="+mj-lt"/>
                <a:buAutoNum type="arabicPeriod" startAt="5"/>
              </a:pPr>
              <a:endParaRPr lang="id-ID" sz="1600" kern="0" dirty="0" smtClean="0">
                <a:latin typeface="Maiandra GD" pitchFamily="34" charset="0"/>
              </a:endParaRPr>
            </a:p>
            <a:p>
              <a:pPr marL="229908" indent="-229908"/>
              <a:r>
                <a:rPr lang="en-US" sz="1600" kern="0" dirty="0" smtClean="0">
                  <a:latin typeface="Maiandra GD" pitchFamily="34" charset="0"/>
                </a:rPr>
                <a:t>	</a:t>
              </a:r>
              <a:r>
                <a:rPr lang="id-ID" sz="1600" kern="0" dirty="0" smtClean="0">
                  <a:latin typeface="Maiandra GD" pitchFamily="34" charset="0"/>
                </a:rPr>
                <a:t> </a:t>
              </a:r>
              <a:endParaRPr lang="id-ID" sz="1600" kern="0" dirty="0">
                <a:latin typeface="Maiandra GD" pitchFamily="34" charset="0"/>
              </a:endParaRPr>
            </a:p>
            <a:p>
              <a:pPr marL="342900" indent="-342900">
                <a:buFont typeface="+mj-lt"/>
                <a:buAutoNum type="alphaUcPeriod" startAt="2"/>
              </a:pPr>
              <a:r>
                <a:rPr lang="en-US" sz="1600" kern="0" dirty="0" err="1" smtClean="0">
                  <a:latin typeface="Maiandra GD" pitchFamily="34" charset="0"/>
                </a:rPr>
                <a:t>Meningkatkan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kedisiplinan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dalam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penyampaian</a:t>
              </a:r>
              <a:r>
                <a:rPr lang="en-US" sz="1600" kern="0" dirty="0" smtClean="0">
                  <a:latin typeface="Maiandra GD" pitchFamily="34" charset="0"/>
                </a:rPr>
                <a:t> data-data </a:t>
              </a:r>
              <a:r>
                <a:rPr lang="en-US" sz="1600" kern="0" dirty="0" err="1" smtClean="0">
                  <a:latin typeface="Maiandra GD" pitchFamily="34" charset="0"/>
                </a:rPr>
                <a:t>keuangan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dokumen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pembayaran</a:t>
              </a:r>
              <a:r>
                <a:rPr lang="en-US" sz="1600" kern="0" dirty="0" smtClean="0">
                  <a:latin typeface="Maiandra GD" pitchFamily="34" charset="0"/>
                </a:rPr>
                <a:t> yang </a:t>
              </a:r>
              <a:r>
                <a:rPr lang="en-US" sz="1600" kern="0" dirty="0" err="1" smtClean="0">
                  <a:latin typeface="Maiandra GD" pitchFamily="34" charset="0"/>
                </a:rPr>
                <a:t>digunakan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untuk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proses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pencairan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anggaran</a:t>
              </a:r>
              <a:r>
                <a:rPr lang="en-US" sz="1600" kern="0" dirty="0" smtClean="0">
                  <a:latin typeface="Maiandra GD" pitchFamily="34" charset="0"/>
                </a:rPr>
                <a:t>.</a:t>
              </a:r>
              <a:r>
                <a:rPr lang="id-ID" sz="1600" kern="0" dirty="0" smtClean="0">
                  <a:latin typeface="Maiandra GD" pitchFamily="34" charset="0"/>
                </a:rPr>
                <a:t> </a:t>
              </a:r>
              <a:endParaRPr lang="id-ID" sz="1600" kern="0" dirty="0">
                <a:latin typeface="Maiandra GD" pitchFamily="34" charset="0"/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F14D-8421-4B65-A36D-762D1C3D877B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xmlns="" id="{2C2BFAE1-45D3-4B3B-81D2-0BF25FA84FB8}"/>
              </a:ext>
            </a:extLst>
          </p:cNvPr>
          <p:cNvSpPr txBox="1">
            <a:spLocks/>
          </p:cNvSpPr>
          <p:nvPr/>
        </p:nvSpPr>
        <p:spPr>
          <a:xfrm>
            <a:off x="628652" y="457200"/>
            <a:ext cx="7886700" cy="739056"/>
          </a:xfrm>
          <a:prstGeom prst="rect">
            <a:avLst/>
          </a:prstGeom>
        </p:spPr>
        <p:txBody>
          <a:bodyPr lIns="83806" tIns="41902" rIns="83806" bIns="41902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>
                <a:solidFill>
                  <a:schemeClr val="tx1"/>
                </a:solidFill>
                <a:latin typeface="Helvetica" panose="020B0500000000000000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Langkah-Langkah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Strategis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Pelaksanaan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Anggaran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K/L TA 201</a:t>
            </a:r>
            <a:r>
              <a:rPr lang="id-ID" sz="2200" dirty="0" smtClean="0">
                <a:solidFill>
                  <a:srgbClr val="FFFF00"/>
                </a:solidFill>
                <a:latin typeface="Maiandra GD" pitchFamily="34" charset="0"/>
              </a:rPr>
              <a:t>9</a:t>
            </a:r>
            <a:endParaRPr lang="en-US" sz="2200" dirty="0">
              <a:solidFill>
                <a:srgbClr val="FFFF00"/>
              </a:solidFill>
              <a:latin typeface="Maiandra GD" pitchFamily="34" charset="0"/>
            </a:endParaRPr>
          </a:p>
        </p:txBody>
      </p:sp>
      <p:pic>
        <p:nvPicPr>
          <p:cNvPr id="11" name="Picture 3" descr="C:\Documents and Settings\user\My Documents\icalnaim\Flaticon\walle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895600"/>
            <a:ext cx="844413" cy="9972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  <p:extLst>
      <p:ext uri="{BB962C8B-B14F-4D97-AF65-F5344CB8AC3E}">
        <p14:creationId xmlns="" xmlns:p14="http://schemas.microsoft.com/office/powerpoint/2010/main" val="86425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"/>
          <p:cNvGrpSpPr/>
          <p:nvPr/>
        </p:nvGrpSpPr>
        <p:grpSpPr>
          <a:xfrm>
            <a:off x="116508" y="1143000"/>
            <a:ext cx="8687125" cy="4864282"/>
            <a:chOff x="62260" y="2221505"/>
            <a:chExt cx="9067832" cy="4864283"/>
          </a:xfrm>
        </p:grpSpPr>
        <p:grpSp>
          <p:nvGrpSpPr>
            <p:cNvPr id="4" name="Group 8"/>
            <p:cNvGrpSpPr/>
            <p:nvPr/>
          </p:nvGrpSpPr>
          <p:grpSpPr>
            <a:xfrm>
              <a:off x="62260" y="2339233"/>
              <a:ext cx="8738840" cy="590753"/>
              <a:chOff x="266220" y="415024"/>
              <a:chExt cx="8300765" cy="590753"/>
            </a:xfrm>
          </p:grpSpPr>
          <p:cxnSp>
            <p:nvCxnSpPr>
              <p:cNvPr id="10" name="Straight Connector 9"/>
              <p:cNvCxnSpPr/>
              <p:nvPr/>
            </p:nvCxnSpPr>
            <p:spPr>
              <a:xfrm flipV="1">
                <a:off x="266220" y="779084"/>
                <a:ext cx="8300765" cy="2"/>
              </a:xfrm>
              <a:prstGeom prst="line">
                <a:avLst/>
              </a:prstGeom>
              <a:ln w="95250">
                <a:solidFill>
                  <a:srgbClr val="AFABA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Oval 10"/>
              <p:cNvSpPr/>
              <p:nvPr/>
            </p:nvSpPr>
            <p:spPr>
              <a:xfrm>
                <a:off x="929160" y="415024"/>
                <a:ext cx="580297" cy="590753"/>
              </a:xfrm>
              <a:prstGeom prst="ellipse">
                <a:avLst/>
              </a:prstGeom>
              <a:solidFill>
                <a:schemeClr val="bg1"/>
              </a:solidFill>
              <a:ln w="95250">
                <a:solidFill>
                  <a:srgbClr val="AFABA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900" kern="0" dirty="0">
                    <a:solidFill>
                      <a:srgbClr val="063951"/>
                    </a:solidFill>
                    <a:latin typeface="Arial Black" pitchFamily="34" charset="0"/>
                  </a:rPr>
                  <a:t>4</a:t>
                </a:r>
                <a:endParaRPr lang="id-ID" sz="2900" kern="0" dirty="0">
                  <a:solidFill>
                    <a:srgbClr val="063951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12" name="Rectangle 11"/>
            <p:cNvSpPr/>
            <p:nvPr/>
          </p:nvSpPr>
          <p:spPr>
            <a:xfrm>
              <a:off x="1396937" y="2221505"/>
              <a:ext cx="6484390" cy="3847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900" b="1" kern="0" dirty="0" smtClean="0">
                  <a:latin typeface="Maiandra GD" pitchFamily="34" charset="0"/>
                </a:rPr>
                <a:t>Me</a:t>
              </a:r>
              <a:r>
                <a:rPr lang="id-ID" sz="1900" b="1" kern="0" dirty="0">
                  <a:latin typeface="Maiandra GD" pitchFamily="34" charset="0"/>
                </a:rPr>
                <a:t>n</a:t>
              </a:r>
              <a:r>
                <a:rPr lang="en-US" sz="1900" b="1" kern="0" dirty="0" err="1" smtClean="0">
                  <a:latin typeface="Maiandra GD" pitchFamily="34" charset="0"/>
                </a:rPr>
                <a:t>ingkatkan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Efektifitas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Pelaksanaan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Kegiatan</a:t>
              </a:r>
              <a:endParaRPr lang="id-ID" sz="1900" b="1" kern="0" dirty="0">
                <a:latin typeface="Maiandra GD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369121" y="2915415"/>
              <a:ext cx="7760971" cy="4170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 algn="just">
                <a:buFont typeface="+mj-lt"/>
                <a:buAutoNum type="alphaUcPeriod"/>
              </a:pPr>
              <a:r>
                <a:rPr lang="en-US" sz="1400" b="1" kern="0" dirty="0" err="1" smtClean="0">
                  <a:latin typeface="Maiandra GD" pitchFamily="34" charset="0"/>
                </a:rPr>
                <a:t>Ketepatan</a:t>
              </a:r>
              <a:r>
                <a:rPr lang="en-US" sz="1400" b="1" kern="0" dirty="0" smtClean="0">
                  <a:latin typeface="Maiandra GD" pitchFamily="34" charset="0"/>
                </a:rPr>
                <a:t> </a:t>
              </a:r>
              <a:r>
                <a:rPr lang="en-US" sz="1400" b="1" kern="0" dirty="0" err="1" smtClean="0">
                  <a:latin typeface="Maiandra GD" pitchFamily="34" charset="0"/>
                </a:rPr>
                <a:t>waktu</a:t>
              </a:r>
              <a:r>
                <a:rPr lang="en-US" sz="1400" b="1" kern="0" dirty="0" smtClean="0">
                  <a:latin typeface="Maiandra GD" pitchFamily="34" charset="0"/>
                </a:rPr>
                <a:t> </a:t>
              </a:r>
              <a:r>
                <a:rPr lang="en-US" sz="1400" b="1" kern="0" dirty="0" err="1" smtClean="0">
                  <a:latin typeface="Maiandra GD" pitchFamily="34" charset="0"/>
                </a:rPr>
                <a:t>penyelesaian</a:t>
              </a:r>
              <a:r>
                <a:rPr lang="en-US" sz="1400" b="1" kern="0" dirty="0" smtClean="0">
                  <a:latin typeface="Maiandra GD" pitchFamily="34" charset="0"/>
                </a:rPr>
                <a:t> </a:t>
              </a:r>
              <a:r>
                <a:rPr lang="en-US" sz="1400" b="1" kern="0" dirty="0" err="1" smtClean="0">
                  <a:latin typeface="Maiandra GD" pitchFamily="34" charset="0"/>
                </a:rPr>
                <a:t>tagihan</a:t>
              </a:r>
              <a:r>
                <a:rPr lang="en-US" sz="1400" b="1" kern="0" dirty="0" smtClean="0">
                  <a:latin typeface="Maiandra GD" pitchFamily="34" charset="0"/>
                </a:rPr>
                <a:t> </a:t>
              </a:r>
              <a:r>
                <a:rPr lang="en-US" sz="1400" b="1" kern="0" dirty="0" err="1" smtClean="0">
                  <a:latin typeface="Maiandra GD" pitchFamily="34" charset="0"/>
                </a:rPr>
                <a:t>dengan</a:t>
              </a:r>
              <a:r>
                <a:rPr lang="en-US" sz="1400" b="1" kern="0" dirty="0" smtClean="0">
                  <a:latin typeface="Maiandra GD" pitchFamily="34" charset="0"/>
                </a:rPr>
                <a:t> </a:t>
              </a:r>
              <a:r>
                <a:rPr lang="en-US" sz="1400" b="1" kern="0" dirty="0" err="1" smtClean="0">
                  <a:latin typeface="Maiandra GD" pitchFamily="34" charset="0"/>
                </a:rPr>
                <a:t>cara</a:t>
              </a:r>
              <a:r>
                <a:rPr lang="en-US" sz="1400" b="1" kern="0" dirty="0" smtClean="0">
                  <a:latin typeface="Maiandra GD" pitchFamily="34" charset="0"/>
                </a:rPr>
                <a:t> :</a:t>
              </a:r>
              <a:endParaRPr lang="id-ID" sz="1400" b="1" kern="0" dirty="0">
                <a:latin typeface="Maiandra GD" pitchFamily="34" charset="0"/>
              </a:endParaRPr>
            </a:p>
            <a:p>
              <a:pPr marL="461963" indent="-236538" algn="just">
                <a:buFont typeface="+mj-lt"/>
                <a:buAutoNum type="arabicPeriod"/>
              </a:pPr>
              <a:r>
                <a:rPr lang="en-US" sz="1400" kern="0" dirty="0" err="1" smtClean="0">
                  <a:latin typeface="Maiandra GD" pitchFamily="34" charset="0"/>
                </a:rPr>
                <a:t>Menyelesaikan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tidak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menunda</a:t>
              </a:r>
              <a:r>
                <a:rPr lang="en-US" sz="1400" kern="0" dirty="0" smtClean="0">
                  <a:latin typeface="Maiandra GD" pitchFamily="34" charset="0"/>
                </a:rPr>
                <a:t> proses </a:t>
              </a:r>
              <a:r>
                <a:rPr lang="en-US" sz="1400" kern="0" dirty="0" err="1" smtClean="0">
                  <a:latin typeface="Maiandra GD" pitchFamily="34" charset="0"/>
                </a:rPr>
                <a:t>pembayaran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untuk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pekerjaan</a:t>
              </a:r>
              <a:r>
                <a:rPr lang="en-US" sz="1400" kern="0" dirty="0" smtClean="0">
                  <a:latin typeface="Maiandra GD" pitchFamily="34" charset="0"/>
                </a:rPr>
                <a:t> yang </a:t>
              </a:r>
              <a:r>
                <a:rPr lang="en-US" sz="1400" kern="0" dirty="0" err="1" smtClean="0">
                  <a:latin typeface="Maiandra GD" pitchFamily="34" charset="0"/>
                </a:rPr>
                <a:t>telah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selesai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termin</a:t>
              </a:r>
              <a:r>
                <a:rPr lang="id-ID" sz="1400" kern="0" dirty="0" smtClean="0">
                  <a:latin typeface="Maiandra GD" pitchFamily="34" charset="0"/>
                </a:rPr>
                <a:t>n</a:t>
              </a:r>
              <a:r>
                <a:rPr lang="en-US" sz="1400" kern="0" dirty="0" err="1" smtClean="0">
                  <a:latin typeface="Maiandra GD" pitchFamily="34" charset="0"/>
                </a:rPr>
                <a:t>ya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atau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kegiatan</a:t>
              </a:r>
              <a:r>
                <a:rPr lang="en-US" sz="1400" kern="0" dirty="0" smtClean="0">
                  <a:latin typeface="Maiandra GD" pitchFamily="34" charset="0"/>
                </a:rPr>
                <a:t> yang </a:t>
              </a:r>
              <a:r>
                <a:rPr lang="en-US" sz="1400" kern="0" dirty="0" err="1" smtClean="0">
                  <a:latin typeface="Maiandra GD" pitchFamily="34" charset="0"/>
                </a:rPr>
                <a:t>telah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selesai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pelaksanaannya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sesuai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ketentuan</a:t>
              </a:r>
              <a:r>
                <a:rPr lang="en-US" sz="1400" kern="0" dirty="0" smtClean="0">
                  <a:latin typeface="Maiandra GD" pitchFamily="34" charset="0"/>
                </a:rPr>
                <a:t> yang </a:t>
              </a:r>
              <a:r>
                <a:rPr lang="en-US" sz="1400" kern="0" dirty="0" err="1" smtClean="0">
                  <a:latin typeface="Maiandra GD" pitchFamily="34" charset="0"/>
                </a:rPr>
                <a:t>berlaku</a:t>
              </a:r>
              <a:r>
                <a:rPr lang="en-US" sz="1400" kern="0" dirty="0" smtClean="0">
                  <a:latin typeface="Maiandra GD" pitchFamily="34" charset="0"/>
                </a:rPr>
                <a:t>.</a:t>
              </a:r>
            </a:p>
            <a:p>
              <a:pPr marL="461963" indent="-236538" algn="just">
                <a:buFont typeface="+mj-lt"/>
                <a:buAutoNum type="arabicPeriod"/>
              </a:pPr>
              <a:r>
                <a:rPr lang="en-US" sz="1400" kern="0" dirty="0" err="1" smtClean="0">
                  <a:latin typeface="Maiandra GD" pitchFamily="34" charset="0"/>
                </a:rPr>
                <a:t>Memastikan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batas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waktu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penyelesaian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tagihan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terpenuhi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sesuai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dengan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ketentuan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mengendalikan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penyelesaiannya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dengan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melakukan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pengawasan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pada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setiap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tagihan</a:t>
              </a:r>
              <a:r>
                <a:rPr lang="en-US" sz="1400" kern="0" dirty="0" smtClean="0">
                  <a:latin typeface="Maiandra GD" pitchFamily="34" charset="0"/>
                </a:rPr>
                <a:t>.</a:t>
              </a:r>
            </a:p>
            <a:p>
              <a:pPr marL="461963" indent="-236538" algn="just">
                <a:buFont typeface="+mj-lt"/>
                <a:buAutoNum type="arabicPeriod"/>
              </a:pPr>
              <a:r>
                <a:rPr lang="en-US" sz="1400" kern="0" dirty="0" err="1" smtClean="0">
                  <a:latin typeface="Maiandra GD" pitchFamily="34" charset="0"/>
                </a:rPr>
                <a:t>Memastikan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norma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waktu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penyelesaian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tagihan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tersebut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pada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angka</a:t>
              </a:r>
              <a:r>
                <a:rPr lang="en-US" sz="1400" kern="0" dirty="0" smtClean="0">
                  <a:latin typeface="Maiandra GD" pitchFamily="34" charset="0"/>
                </a:rPr>
                <a:t> 1 </a:t>
              </a:r>
              <a:r>
                <a:rPr lang="en-US" sz="1400" kern="0" dirty="0" err="1" smtClean="0">
                  <a:latin typeface="Maiandra GD" pitchFamily="34" charset="0"/>
                </a:rPr>
                <a:t>di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atas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mengikuti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ketentuan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sebagai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berikut</a:t>
              </a:r>
              <a:r>
                <a:rPr lang="en-US" sz="1400" kern="0" dirty="0" smtClean="0">
                  <a:latin typeface="Maiandra GD" pitchFamily="34" charset="0"/>
                </a:rPr>
                <a:t> :</a:t>
              </a:r>
            </a:p>
            <a:p>
              <a:pPr marL="687388" indent="-223838" algn="just">
                <a:buFont typeface="+mj-lt"/>
                <a:buAutoNum type="alphaLcParenR"/>
              </a:pPr>
              <a:r>
                <a:rPr lang="en-US" sz="1400" kern="0" dirty="0" err="1" smtClean="0">
                  <a:latin typeface="Maiandra GD" pitchFamily="34" charset="0"/>
                </a:rPr>
                <a:t>Tagihan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diajukan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oleh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penerima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hak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kepada</a:t>
              </a:r>
              <a:r>
                <a:rPr lang="en-US" sz="1400" kern="0" dirty="0" smtClean="0">
                  <a:latin typeface="Maiandra GD" pitchFamily="34" charset="0"/>
                </a:rPr>
                <a:t> PPK paling </a:t>
              </a:r>
              <a:r>
                <a:rPr lang="en-US" sz="1400" kern="0" dirty="0" err="1" smtClean="0">
                  <a:latin typeface="Maiandra GD" pitchFamily="34" charset="0"/>
                </a:rPr>
                <a:t>lambat</a:t>
              </a:r>
              <a:r>
                <a:rPr lang="en-US" sz="1400" kern="0" dirty="0" smtClean="0">
                  <a:latin typeface="Maiandra GD" pitchFamily="34" charset="0"/>
                </a:rPr>
                <a:t> 5 (lima) </a:t>
              </a:r>
              <a:r>
                <a:rPr lang="en-US" sz="1400" kern="0" dirty="0" err="1" smtClean="0">
                  <a:latin typeface="Maiandra GD" pitchFamily="34" charset="0"/>
                </a:rPr>
                <a:t>hari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kerja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setelah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timbulnya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hak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tagih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kepada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negara</a:t>
              </a:r>
              <a:r>
                <a:rPr lang="en-US" sz="1400" kern="0" dirty="0" smtClean="0">
                  <a:latin typeface="Maiandra GD" pitchFamily="34" charset="0"/>
                </a:rPr>
                <a:t>.</a:t>
              </a:r>
            </a:p>
            <a:p>
              <a:pPr marL="687388" indent="-223838" algn="just">
                <a:buFont typeface="+mj-lt"/>
                <a:buAutoNum type="alphaLcParenR"/>
              </a:pPr>
              <a:r>
                <a:rPr lang="en-US" sz="1400" kern="0" dirty="0" err="1" smtClean="0">
                  <a:latin typeface="Maiandra GD" pitchFamily="34" charset="0"/>
                </a:rPr>
                <a:t>Permintaan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pembayaran</a:t>
              </a:r>
              <a:r>
                <a:rPr lang="en-US" sz="1400" kern="0" dirty="0" smtClean="0">
                  <a:latin typeface="Maiandra GD" pitchFamily="34" charset="0"/>
                </a:rPr>
                <a:t> (SPP-LS) </a:t>
              </a:r>
              <a:r>
                <a:rPr lang="en-US" sz="1400" kern="0" dirty="0" err="1" smtClean="0">
                  <a:latin typeface="Maiandra GD" pitchFamily="34" charset="0"/>
                </a:rPr>
                <a:t>untuk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tagihan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pembayaran</a:t>
              </a:r>
              <a:r>
                <a:rPr lang="en-US" sz="1400" kern="0" dirty="0" smtClean="0">
                  <a:latin typeface="Maiandra GD" pitchFamily="34" charset="0"/>
                </a:rPr>
                <a:t> non </a:t>
              </a:r>
              <a:r>
                <a:rPr lang="en-US" sz="1400" kern="0" dirty="0" err="1" smtClean="0">
                  <a:latin typeface="Maiandra GD" pitchFamily="34" charset="0"/>
                </a:rPr>
                <a:t>belanja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pegawai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diterbitkan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oleh</a:t>
              </a:r>
              <a:r>
                <a:rPr lang="en-US" sz="1400" kern="0" dirty="0" smtClean="0">
                  <a:latin typeface="Maiandra GD" pitchFamily="34" charset="0"/>
                </a:rPr>
                <a:t> PPK </a:t>
              </a:r>
              <a:r>
                <a:rPr lang="en-US" sz="1400" kern="0" dirty="0" err="1" smtClean="0">
                  <a:latin typeface="Maiandra GD" pitchFamily="34" charset="0"/>
                </a:rPr>
                <a:t>dan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disampaikan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kepada</a:t>
              </a:r>
              <a:r>
                <a:rPr lang="en-US" sz="1400" kern="0" dirty="0" smtClean="0">
                  <a:latin typeface="Maiandra GD" pitchFamily="34" charset="0"/>
                </a:rPr>
                <a:t> PPSPM paling </a:t>
              </a:r>
              <a:r>
                <a:rPr lang="en-US" sz="1400" kern="0" dirty="0" err="1" smtClean="0">
                  <a:latin typeface="Maiandra GD" pitchFamily="34" charset="0"/>
                </a:rPr>
                <a:t>lamabat</a:t>
              </a:r>
              <a:r>
                <a:rPr lang="en-US" sz="1400" kern="0" dirty="0" smtClean="0">
                  <a:latin typeface="Maiandra GD" pitchFamily="34" charset="0"/>
                </a:rPr>
                <a:t> 5 (lima) </a:t>
              </a:r>
              <a:r>
                <a:rPr lang="en-US" sz="1400" kern="0" dirty="0" err="1" smtClean="0">
                  <a:latin typeface="Maiandra GD" pitchFamily="34" charset="0"/>
                </a:rPr>
                <a:t>hari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kerja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setelah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dokumen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pendukung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dari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penerima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hak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dinyatakan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dengan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lengkap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benar</a:t>
              </a:r>
              <a:r>
                <a:rPr lang="en-US" sz="1400" kern="0" dirty="0" smtClean="0">
                  <a:latin typeface="Maiandra GD" pitchFamily="34" charset="0"/>
                </a:rPr>
                <a:t>.</a:t>
              </a:r>
            </a:p>
            <a:p>
              <a:pPr marL="687388" indent="-223838" algn="just">
                <a:buFont typeface="+mj-lt"/>
                <a:buAutoNum type="alphaLcParenR"/>
              </a:pPr>
              <a:r>
                <a:rPr lang="en-US" sz="1400" kern="0" dirty="0" err="1" smtClean="0">
                  <a:latin typeface="Maiandra GD" pitchFamily="34" charset="0"/>
                </a:rPr>
                <a:t>Penerbitan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perintah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pembayaran</a:t>
              </a:r>
              <a:r>
                <a:rPr lang="en-US" sz="1400" kern="0" dirty="0" smtClean="0">
                  <a:latin typeface="Maiandra GD" pitchFamily="34" charset="0"/>
                </a:rPr>
                <a:t> (SPM-LS) </a:t>
              </a:r>
              <a:r>
                <a:rPr lang="en-US" sz="1400" kern="0" dirty="0" err="1" smtClean="0">
                  <a:latin typeface="Maiandra GD" pitchFamily="34" charset="0"/>
                </a:rPr>
                <a:t>oleh</a:t>
              </a:r>
              <a:r>
                <a:rPr lang="en-US" sz="1400" kern="0" dirty="0" smtClean="0">
                  <a:latin typeface="Maiandra GD" pitchFamily="34" charset="0"/>
                </a:rPr>
                <a:t> PPSPM paling </a:t>
              </a:r>
              <a:r>
                <a:rPr lang="en-US" sz="1400" kern="0" dirty="0" err="1" smtClean="0">
                  <a:latin typeface="Maiandra GD" pitchFamily="34" charset="0"/>
                </a:rPr>
                <a:t>lambat</a:t>
              </a:r>
              <a:r>
                <a:rPr lang="en-US" sz="1400" kern="0" dirty="0" smtClean="0">
                  <a:latin typeface="Maiandra GD" pitchFamily="34" charset="0"/>
                </a:rPr>
                <a:t> 5 (lima) </a:t>
              </a:r>
              <a:r>
                <a:rPr lang="en-US" sz="1400" kern="0" dirty="0" err="1" smtClean="0">
                  <a:latin typeface="Maiandra GD" pitchFamily="34" charset="0"/>
                </a:rPr>
                <a:t>hari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kerja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sejak</a:t>
              </a:r>
              <a:r>
                <a:rPr lang="en-US" sz="1400" kern="0" dirty="0" smtClean="0">
                  <a:latin typeface="Maiandra GD" pitchFamily="34" charset="0"/>
                </a:rPr>
                <a:t> SPP-LS </a:t>
              </a:r>
              <a:r>
                <a:rPr lang="en-US" sz="1400" kern="0" dirty="0" err="1" smtClean="0">
                  <a:latin typeface="Maiandra GD" pitchFamily="34" charset="0"/>
                </a:rPr>
                <a:t>diterima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dari</a:t>
              </a:r>
              <a:r>
                <a:rPr lang="en-US" sz="1400" kern="0" dirty="0" smtClean="0">
                  <a:latin typeface="Maiandra GD" pitchFamily="34" charset="0"/>
                </a:rPr>
                <a:t> PPK</a:t>
              </a:r>
            </a:p>
            <a:p>
              <a:pPr marL="687388" indent="-223838" algn="just">
                <a:buFont typeface="+mj-lt"/>
                <a:buAutoNum type="alphaLcParenR"/>
              </a:pPr>
              <a:r>
                <a:rPr lang="en-US" sz="1400" kern="0" dirty="0" err="1" smtClean="0">
                  <a:latin typeface="Maiandra GD" pitchFamily="34" charset="0"/>
                </a:rPr>
                <a:t>Memastikan</a:t>
              </a:r>
              <a:r>
                <a:rPr lang="en-US" sz="1400" kern="0" dirty="0" smtClean="0">
                  <a:latin typeface="Maiandra GD" pitchFamily="34" charset="0"/>
                </a:rPr>
                <a:t> SPM-LS </a:t>
              </a:r>
              <a:r>
                <a:rPr lang="en-US" sz="1400" kern="0" dirty="0" err="1" smtClean="0">
                  <a:latin typeface="Maiandra GD" pitchFamily="34" charset="0"/>
                </a:rPr>
                <a:t>diterima</a:t>
              </a:r>
              <a:r>
                <a:rPr lang="en-US" sz="1400" kern="0" dirty="0" smtClean="0">
                  <a:latin typeface="Maiandra GD" pitchFamily="34" charset="0"/>
                </a:rPr>
                <a:t> KPPN </a:t>
              </a:r>
              <a:r>
                <a:rPr lang="en-US" sz="1400" kern="0" dirty="0" err="1" smtClean="0">
                  <a:latin typeface="Maiandra GD" pitchFamily="34" charset="0"/>
                </a:rPr>
                <a:t>selambat-lambatnya</a:t>
              </a:r>
              <a:r>
                <a:rPr lang="en-US" sz="1400" kern="0" dirty="0" smtClean="0">
                  <a:latin typeface="Maiandra GD" pitchFamily="34" charset="0"/>
                </a:rPr>
                <a:t> 2 (</a:t>
              </a:r>
              <a:r>
                <a:rPr lang="en-US" sz="1400" kern="0" dirty="0" err="1" smtClean="0">
                  <a:latin typeface="Maiandra GD" pitchFamily="34" charset="0"/>
                </a:rPr>
                <a:t>dua</a:t>
              </a:r>
              <a:r>
                <a:rPr lang="en-US" sz="1400" kern="0" dirty="0" smtClean="0">
                  <a:latin typeface="Maiandra GD" pitchFamily="34" charset="0"/>
                </a:rPr>
                <a:t>) </a:t>
              </a:r>
              <a:r>
                <a:rPr lang="en-US" sz="1400" kern="0" dirty="0" err="1" smtClean="0">
                  <a:latin typeface="Maiandra GD" pitchFamily="34" charset="0"/>
                </a:rPr>
                <a:t>hari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kerja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setelah</a:t>
              </a:r>
              <a:r>
                <a:rPr lang="en-US" sz="1400" kern="0" dirty="0" smtClean="0">
                  <a:latin typeface="Maiandra GD" pitchFamily="34" charset="0"/>
                </a:rPr>
                <a:t> SPM-LS </a:t>
              </a:r>
              <a:r>
                <a:rPr lang="en-US" sz="1400" kern="0" dirty="0" err="1" smtClean="0">
                  <a:latin typeface="Maiandra GD" pitchFamily="34" charset="0"/>
                </a:rPr>
                <a:t>diterbitkan</a:t>
              </a:r>
              <a:r>
                <a:rPr lang="en-US" sz="1400" kern="0" dirty="0" smtClean="0">
                  <a:latin typeface="Maiandra GD" pitchFamily="34" charset="0"/>
                </a:rPr>
                <a:t>.</a:t>
              </a:r>
            </a:p>
            <a:p>
              <a:pPr marL="209537" indent="-209537" algn="just"/>
              <a:endParaRPr lang="id-ID" sz="1300" kern="0" dirty="0">
                <a:latin typeface="Maiandra GD" pitchFamily="34" charset="0"/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F14D-8421-4B65-A36D-762D1C3D877B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xmlns="" id="{2C2BFAE1-45D3-4B3B-81D2-0BF25FA84FB8}"/>
              </a:ext>
            </a:extLst>
          </p:cNvPr>
          <p:cNvSpPr txBox="1">
            <a:spLocks/>
          </p:cNvSpPr>
          <p:nvPr/>
        </p:nvSpPr>
        <p:spPr>
          <a:xfrm>
            <a:off x="628652" y="403944"/>
            <a:ext cx="7886700" cy="739056"/>
          </a:xfrm>
          <a:prstGeom prst="rect">
            <a:avLst/>
          </a:prstGeom>
        </p:spPr>
        <p:txBody>
          <a:bodyPr lIns="83806" tIns="41902" rIns="83806" bIns="41902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>
                <a:solidFill>
                  <a:schemeClr val="tx1"/>
                </a:solidFill>
                <a:latin typeface="Helvetica" panose="020B0500000000000000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Langkah-Langkah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Strategis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Pelaksanaan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Anggaran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K/L TA 201</a:t>
            </a:r>
            <a:r>
              <a:rPr lang="id-ID" sz="2200" dirty="0" smtClean="0">
                <a:solidFill>
                  <a:srgbClr val="FFFF00"/>
                </a:solidFill>
                <a:latin typeface="Maiandra GD" pitchFamily="34" charset="0"/>
              </a:rPr>
              <a:t>9</a:t>
            </a:r>
            <a:endParaRPr lang="en-US" sz="2200" dirty="0">
              <a:solidFill>
                <a:srgbClr val="FFFF00"/>
              </a:solidFill>
              <a:latin typeface="Maiandra GD" pitchFamily="34" charset="0"/>
            </a:endParaRPr>
          </a:p>
        </p:txBody>
      </p:sp>
      <p:pic>
        <p:nvPicPr>
          <p:cNvPr id="20" name="Picture 6" descr="Hasil gambar untuk icon stopwatch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48000"/>
            <a:ext cx="877900" cy="9864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  <p:extLst>
      <p:ext uri="{BB962C8B-B14F-4D97-AF65-F5344CB8AC3E}">
        <p14:creationId xmlns="" xmlns:p14="http://schemas.microsoft.com/office/powerpoint/2010/main" val="316581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/>
          <p:nvPr/>
        </p:nvGrpSpPr>
        <p:grpSpPr>
          <a:xfrm>
            <a:off x="103206" y="746022"/>
            <a:ext cx="8689029" cy="4892778"/>
            <a:chOff x="62260" y="2087403"/>
            <a:chExt cx="9069819" cy="4892782"/>
          </a:xfrm>
        </p:grpSpPr>
        <p:grpSp>
          <p:nvGrpSpPr>
            <p:cNvPr id="3" name="Group 8"/>
            <p:cNvGrpSpPr/>
            <p:nvPr/>
          </p:nvGrpSpPr>
          <p:grpSpPr>
            <a:xfrm>
              <a:off x="62260" y="2195145"/>
              <a:ext cx="8738840" cy="590753"/>
              <a:chOff x="266220" y="270936"/>
              <a:chExt cx="8300765" cy="590753"/>
            </a:xfrm>
          </p:grpSpPr>
          <p:cxnSp>
            <p:nvCxnSpPr>
              <p:cNvPr id="6" name="Straight Connector 5"/>
              <p:cNvCxnSpPr/>
              <p:nvPr/>
            </p:nvCxnSpPr>
            <p:spPr>
              <a:xfrm flipV="1">
                <a:off x="266220" y="634996"/>
                <a:ext cx="8300765" cy="2"/>
              </a:xfrm>
              <a:prstGeom prst="line">
                <a:avLst/>
              </a:prstGeom>
              <a:ln w="95250">
                <a:solidFill>
                  <a:srgbClr val="AFABA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Oval 6"/>
              <p:cNvSpPr/>
              <p:nvPr/>
            </p:nvSpPr>
            <p:spPr>
              <a:xfrm>
                <a:off x="929160" y="270936"/>
                <a:ext cx="580297" cy="590753"/>
              </a:xfrm>
              <a:prstGeom prst="ellipse">
                <a:avLst/>
              </a:prstGeom>
              <a:solidFill>
                <a:schemeClr val="bg1"/>
              </a:solidFill>
              <a:ln w="95250">
                <a:solidFill>
                  <a:srgbClr val="AFABA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900" kern="0" dirty="0">
                    <a:solidFill>
                      <a:srgbClr val="063951"/>
                    </a:solidFill>
                    <a:latin typeface="Arial Black" pitchFamily="34" charset="0"/>
                  </a:rPr>
                  <a:t>4</a:t>
                </a:r>
                <a:endParaRPr lang="id-ID" sz="2900" kern="0" dirty="0">
                  <a:solidFill>
                    <a:srgbClr val="063951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4" name="Rectangle 3"/>
            <p:cNvSpPr/>
            <p:nvPr/>
          </p:nvSpPr>
          <p:spPr>
            <a:xfrm>
              <a:off x="1396938" y="2087403"/>
              <a:ext cx="6484390" cy="3847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900" b="1" kern="0" dirty="0" err="1" smtClean="0">
                  <a:latin typeface="Maiandra GD" pitchFamily="34" charset="0"/>
                </a:rPr>
                <a:t>Lanjutan</a:t>
              </a:r>
              <a:r>
                <a:rPr lang="en-US" sz="1900" b="1" kern="0" dirty="0" smtClean="0">
                  <a:latin typeface="Maiandra GD" pitchFamily="34" charset="0"/>
                </a:rPr>
                <a:t> … (1)</a:t>
              </a:r>
              <a:endParaRPr lang="id-ID" sz="1900" b="1" kern="0" dirty="0">
                <a:latin typeface="Maiandra GD" pitchFamily="34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371108" y="2594365"/>
              <a:ext cx="7760971" cy="43858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 algn="just">
                <a:buFont typeface="+mj-lt"/>
                <a:buAutoNum type="alphaUcPeriod"/>
              </a:pPr>
              <a:r>
                <a:rPr lang="en-US" sz="1400" b="1" kern="0" dirty="0" err="1" smtClean="0">
                  <a:latin typeface="Maiandra GD" pitchFamily="34" charset="0"/>
                </a:rPr>
                <a:t>Ketepatan</a:t>
              </a:r>
              <a:r>
                <a:rPr lang="en-US" sz="1400" b="1" kern="0" dirty="0" smtClean="0">
                  <a:latin typeface="Maiandra GD" pitchFamily="34" charset="0"/>
                </a:rPr>
                <a:t> </a:t>
              </a:r>
              <a:r>
                <a:rPr lang="en-US" sz="1400" b="1" kern="0" dirty="0" err="1" smtClean="0">
                  <a:latin typeface="Maiandra GD" pitchFamily="34" charset="0"/>
                </a:rPr>
                <a:t>waktu</a:t>
              </a:r>
              <a:r>
                <a:rPr lang="en-US" sz="1400" b="1" kern="0" dirty="0" smtClean="0">
                  <a:latin typeface="Maiandra GD" pitchFamily="34" charset="0"/>
                </a:rPr>
                <a:t> </a:t>
              </a:r>
              <a:r>
                <a:rPr lang="en-US" sz="1400" b="1" kern="0" dirty="0" err="1" smtClean="0">
                  <a:latin typeface="Maiandra GD" pitchFamily="34" charset="0"/>
                </a:rPr>
                <a:t>penyelesaian</a:t>
              </a:r>
              <a:r>
                <a:rPr lang="en-US" sz="1400" b="1" kern="0" dirty="0" smtClean="0">
                  <a:latin typeface="Maiandra GD" pitchFamily="34" charset="0"/>
                </a:rPr>
                <a:t> </a:t>
              </a:r>
              <a:r>
                <a:rPr lang="en-US" sz="1400" b="1" kern="0" dirty="0" err="1" smtClean="0">
                  <a:latin typeface="Maiandra GD" pitchFamily="34" charset="0"/>
                </a:rPr>
                <a:t>tagihan</a:t>
              </a:r>
              <a:r>
                <a:rPr lang="en-US" sz="1400" b="1" kern="0" dirty="0" smtClean="0">
                  <a:latin typeface="Maiandra GD" pitchFamily="34" charset="0"/>
                </a:rPr>
                <a:t> </a:t>
              </a:r>
              <a:r>
                <a:rPr lang="en-US" sz="1400" b="1" kern="0" dirty="0" err="1" smtClean="0">
                  <a:latin typeface="Maiandra GD" pitchFamily="34" charset="0"/>
                </a:rPr>
                <a:t>dengan</a:t>
              </a:r>
              <a:r>
                <a:rPr lang="en-US" sz="1400" b="1" kern="0" dirty="0" smtClean="0">
                  <a:latin typeface="Maiandra GD" pitchFamily="34" charset="0"/>
                </a:rPr>
                <a:t> </a:t>
              </a:r>
              <a:r>
                <a:rPr lang="en-US" sz="1400" b="1" kern="0" dirty="0" err="1" smtClean="0">
                  <a:latin typeface="Maiandra GD" pitchFamily="34" charset="0"/>
                </a:rPr>
                <a:t>cara</a:t>
              </a:r>
              <a:r>
                <a:rPr lang="en-US" sz="1400" b="1" kern="0" dirty="0" smtClean="0">
                  <a:latin typeface="Maiandra GD" pitchFamily="34" charset="0"/>
                </a:rPr>
                <a:t> </a:t>
              </a:r>
              <a:r>
                <a:rPr lang="id-ID" sz="1400" b="1" kern="0" dirty="0" smtClean="0">
                  <a:latin typeface="Maiandra GD" pitchFamily="34" charset="0"/>
                </a:rPr>
                <a:t> (lanjutan)</a:t>
              </a:r>
              <a:r>
                <a:rPr lang="en-US" sz="1400" b="1" kern="0" dirty="0" smtClean="0">
                  <a:latin typeface="Maiandra GD" pitchFamily="34" charset="0"/>
                </a:rPr>
                <a:t>:</a:t>
              </a:r>
            </a:p>
            <a:p>
              <a:pPr marL="209537" indent="-209537" algn="just"/>
              <a:endParaRPr lang="id-ID" sz="1400" kern="0" dirty="0">
                <a:latin typeface="Maiandra GD" pitchFamily="34" charset="0"/>
              </a:endParaRPr>
            </a:p>
            <a:p>
              <a:pPr marL="568325" indent="-342900" algn="just">
                <a:buFont typeface="+mj-lt"/>
                <a:buAutoNum type="arabicPeriod" startAt="4"/>
              </a:pPr>
              <a:r>
                <a:rPr lang="en-US" sz="1400" kern="0" dirty="0" err="1" smtClean="0">
                  <a:latin typeface="Maiandra GD" pitchFamily="34" charset="0"/>
                </a:rPr>
                <a:t>Khusus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pada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akhir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tahun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anggaran</a:t>
              </a:r>
              <a:r>
                <a:rPr lang="en-US" sz="1400" kern="0" dirty="0" smtClean="0">
                  <a:latin typeface="Maiandra GD" pitchFamily="34" charset="0"/>
                </a:rPr>
                <a:t> agar </a:t>
              </a:r>
              <a:r>
                <a:rPr lang="en-US" sz="1400" kern="0" dirty="0" err="1" smtClean="0">
                  <a:latin typeface="Maiandra GD" pitchFamily="34" charset="0"/>
                </a:rPr>
                <a:t>memperhatikan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norma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waktu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penyampaian</a:t>
              </a:r>
              <a:r>
                <a:rPr lang="en-US" sz="1400" kern="0" dirty="0" smtClean="0">
                  <a:latin typeface="Maiandra GD" pitchFamily="34" charset="0"/>
                </a:rPr>
                <a:t> SPM </a:t>
              </a:r>
              <a:r>
                <a:rPr lang="en-US" sz="1400" kern="0" dirty="0" err="1" smtClean="0">
                  <a:latin typeface="Maiandra GD" pitchFamily="34" charset="0"/>
                </a:rPr>
                <a:t>sesuai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pedoman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pelaksanaan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anggaran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pada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akhir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tahun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anggaran</a:t>
              </a:r>
              <a:r>
                <a:rPr lang="en-US" sz="1400" kern="0" dirty="0" smtClean="0">
                  <a:latin typeface="Maiandra GD" pitchFamily="34" charset="0"/>
                </a:rPr>
                <a:t>.</a:t>
              </a:r>
            </a:p>
            <a:p>
              <a:pPr marL="568325" indent="-342900" algn="just">
                <a:buFont typeface="+mj-lt"/>
                <a:buAutoNum type="arabicPeriod" startAt="4"/>
              </a:pPr>
              <a:r>
                <a:rPr lang="en-US" sz="1400" kern="0" dirty="0" err="1" smtClean="0">
                  <a:latin typeface="Maiandra GD" pitchFamily="34" charset="0"/>
                </a:rPr>
                <a:t>Memberikan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teguran</a:t>
              </a:r>
              <a:r>
                <a:rPr lang="en-US" sz="1400" kern="0" dirty="0" smtClean="0">
                  <a:latin typeface="Maiandra GD" pitchFamily="34" charset="0"/>
                </a:rPr>
                <a:t>/</a:t>
              </a:r>
              <a:r>
                <a:rPr lang="en-US" sz="1400" kern="0" dirty="0" err="1" smtClean="0">
                  <a:latin typeface="Maiandra GD" pitchFamily="34" charset="0"/>
                </a:rPr>
                <a:t>sanksi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kepada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pejabat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perbendaharaan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Satker</a:t>
              </a:r>
              <a:r>
                <a:rPr lang="en-US" sz="1400" kern="0" dirty="0" smtClean="0">
                  <a:latin typeface="Maiandra GD" pitchFamily="34" charset="0"/>
                </a:rPr>
                <a:t> yang </a:t>
              </a:r>
              <a:r>
                <a:rPr lang="en-US" sz="1400" kern="0" dirty="0" err="1" smtClean="0">
                  <a:latin typeface="Maiandra GD" pitchFamily="34" charset="0"/>
                </a:rPr>
                <a:t>terlambat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dalam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menyelesaikan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tagihan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sesuai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waktu</a:t>
              </a:r>
              <a:r>
                <a:rPr lang="en-US" sz="1400" kern="0" dirty="0" smtClean="0">
                  <a:latin typeface="Maiandra GD" pitchFamily="34" charset="0"/>
                </a:rPr>
                <a:t> yang </a:t>
              </a:r>
              <a:r>
                <a:rPr lang="en-US" sz="1400" kern="0" dirty="0" err="1" smtClean="0">
                  <a:latin typeface="Maiandra GD" pitchFamily="34" charset="0"/>
                </a:rPr>
                <a:t>telah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ditentukan</a:t>
              </a:r>
              <a:r>
                <a:rPr lang="en-US" sz="1400" kern="0" dirty="0" smtClean="0">
                  <a:latin typeface="Maiandra GD" pitchFamily="34" charset="0"/>
                </a:rPr>
                <a:t>.</a:t>
              </a:r>
            </a:p>
            <a:p>
              <a:pPr marL="568325" indent="-342900" algn="just"/>
              <a:endParaRPr lang="en-US" sz="1400" kern="0" dirty="0" smtClean="0">
                <a:latin typeface="Maiandra GD" pitchFamily="34" charset="0"/>
              </a:endParaRPr>
            </a:p>
            <a:p>
              <a:pPr marL="342900" indent="-342900" algn="just">
                <a:buFont typeface="+mj-lt"/>
                <a:buAutoNum type="alphaLcPeriod" startAt="2"/>
              </a:pPr>
              <a:r>
                <a:rPr lang="en-US" sz="1400" kern="0" dirty="0" err="1" smtClean="0">
                  <a:latin typeface="Maiandra GD" pitchFamily="34" charset="0"/>
                </a:rPr>
                <a:t>Penyederhanaan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Penyusunan</a:t>
              </a:r>
              <a:r>
                <a:rPr lang="en-US" sz="1400" kern="0" dirty="0" smtClean="0">
                  <a:latin typeface="Maiandra GD" pitchFamily="34" charset="0"/>
                </a:rPr>
                <a:t> SPM, </a:t>
              </a:r>
              <a:r>
                <a:rPr lang="en-US" sz="1400" kern="0" dirty="0" err="1" smtClean="0">
                  <a:latin typeface="Maiandra GD" pitchFamily="34" charset="0"/>
                </a:rPr>
                <a:t>dengan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cara</a:t>
              </a:r>
              <a:r>
                <a:rPr lang="en-US" sz="1400" kern="0" dirty="0" smtClean="0">
                  <a:latin typeface="Maiandra GD" pitchFamily="34" charset="0"/>
                </a:rPr>
                <a:t> :</a:t>
              </a:r>
            </a:p>
            <a:p>
              <a:pPr marL="342900" indent="-342900" algn="just"/>
              <a:r>
                <a:rPr lang="en-US" sz="1400" kern="0" dirty="0" smtClean="0">
                  <a:latin typeface="Maiandra GD" pitchFamily="34" charset="0"/>
                </a:rPr>
                <a:t>	</a:t>
              </a:r>
              <a:r>
                <a:rPr lang="en-US" sz="1400" kern="0" dirty="0" err="1" smtClean="0">
                  <a:latin typeface="Maiandra GD" pitchFamily="34" charset="0"/>
                </a:rPr>
                <a:t>Menggabungkan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beberapa</a:t>
              </a:r>
              <a:r>
                <a:rPr lang="en-US" sz="1400" kern="0" dirty="0" smtClean="0">
                  <a:latin typeface="Maiandra GD" pitchFamily="34" charset="0"/>
                </a:rPr>
                <a:t> output/</a:t>
              </a:r>
              <a:r>
                <a:rPr lang="en-US" sz="1400" kern="0" dirty="0" err="1" smtClean="0">
                  <a:latin typeface="Maiandra GD" pitchFamily="34" charset="0"/>
                </a:rPr>
                <a:t>kegiatan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akun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dengan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sumber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dana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jenis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belanja</a:t>
              </a:r>
              <a:r>
                <a:rPr lang="en-US" sz="1400" kern="0" dirty="0" smtClean="0">
                  <a:latin typeface="Maiandra GD" pitchFamily="34" charset="0"/>
                </a:rPr>
                <a:t> yang </a:t>
              </a:r>
              <a:r>
                <a:rPr lang="en-US" sz="1400" kern="0" dirty="0" err="1" smtClean="0">
                  <a:latin typeface="Maiandra GD" pitchFamily="34" charset="0"/>
                </a:rPr>
                <a:t>sama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dalam</a:t>
              </a:r>
              <a:r>
                <a:rPr lang="en-US" sz="1400" kern="0" dirty="0" smtClean="0">
                  <a:latin typeface="Maiandra GD" pitchFamily="34" charset="0"/>
                </a:rPr>
                <a:t> 1 (</a:t>
              </a:r>
              <a:r>
                <a:rPr lang="en-US" sz="1400" kern="0" dirty="0" err="1" smtClean="0">
                  <a:latin typeface="Maiandra GD" pitchFamily="34" charset="0"/>
                </a:rPr>
                <a:t>satu</a:t>
              </a:r>
              <a:r>
                <a:rPr lang="en-US" sz="1400" kern="0" dirty="0" smtClean="0">
                  <a:latin typeface="Maiandra GD" pitchFamily="34" charset="0"/>
                </a:rPr>
                <a:t>) SPM GUP/GUP </a:t>
              </a:r>
              <a:r>
                <a:rPr lang="en-US" sz="1400" kern="0" dirty="0" err="1" smtClean="0">
                  <a:latin typeface="Maiandra GD" pitchFamily="34" charset="0"/>
                </a:rPr>
                <a:t>Nihil</a:t>
              </a:r>
              <a:r>
                <a:rPr lang="en-US" sz="1400" kern="0" dirty="0" smtClean="0">
                  <a:latin typeface="Maiandra GD" pitchFamily="34" charset="0"/>
                </a:rPr>
                <a:t>/PTUP/LS </a:t>
              </a:r>
              <a:r>
                <a:rPr lang="en-US" sz="1400" kern="0" dirty="0" err="1" smtClean="0">
                  <a:latin typeface="Maiandra GD" pitchFamily="34" charset="0"/>
                </a:rPr>
                <a:t>ke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Bendahara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Pengeluaran</a:t>
              </a:r>
              <a:r>
                <a:rPr lang="en-US" sz="1400" kern="0" dirty="0" smtClean="0">
                  <a:latin typeface="Maiandra GD" pitchFamily="34" charset="0"/>
                </a:rPr>
                <a:t> yang </a:t>
              </a:r>
              <a:r>
                <a:rPr lang="en-US" sz="1400" kern="0" dirty="0" err="1" smtClean="0">
                  <a:latin typeface="Maiandra GD" pitchFamily="34" charset="0"/>
                </a:rPr>
                <a:t>sesuai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dengan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jenis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pengeluarannya</a:t>
              </a:r>
              <a:r>
                <a:rPr lang="en-US" sz="1400" kern="0" dirty="0" smtClean="0">
                  <a:latin typeface="Maiandra GD" pitchFamily="34" charset="0"/>
                </a:rPr>
                <a:t>.</a:t>
              </a:r>
            </a:p>
            <a:p>
              <a:pPr marL="342900" indent="-342900" algn="just"/>
              <a:endParaRPr lang="en-US" sz="1400" kern="0" dirty="0" smtClean="0">
                <a:latin typeface="Maiandra GD" pitchFamily="34" charset="0"/>
              </a:endParaRPr>
            </a:p>
            <a:p>
              <a:pPr marL="342900" indent="-342900" algn="just">
                <a:buFont typeface="+mj-lt"/>
                <a:buAutoNum type="alphaLcPeriod" startAt="3"/>
              </a:pPr>
              <a:r>
                <a:rPr lang="en-US" sz="1400" kern="0" dirty="0" err="1" smtClean="0">
                  <a:latin typeface="Maiandra GD" pitchFamily="34" charset="0"/>
                </a:rPr>
                <a:t>Antisipasi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Penyelesaian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Pagu</a:t>
              </a:r>
              <a:r>
                <a:rPr lang="en-US" sz="1400" kern="0" dirty="0" smtClean="0">
                  <a:latin typeface="Maiandra GD" pitchFamily="34" charset="0"/>
                </a:rPr>
                <a:t> Minus, </a:t>
              </a:r>
              <a:r>
                <a:rPr lang="en-US" sz="1400" kern="0" dirty="0" err="1" smtClean="0">
                  <a:latin typeface="Maiandra GD" pitchFamily="34" charset="0"/>
                </a:rPr>
                <a:t>dengan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cara</a:t>
              </a:r>
              <a:r>
                <a:rPr lang="en-US" sz="1400" kern="0" dirty="0" smtClean="0">
                  <a:latin typeface="Maiandra GD" pitchFamily="34" charset="0"/>
                </a:rPr>
                <a:t> :</a:t>
              </a:r>
            </a:p>
            <a:p>
              <a:pPr marL="628650" indent="-284163" algn="just">
                <a:buFont typeface="+mj-lt"/>
                <a:buAutoNum type="arabicPeriod"/>
              </a:pPr>
              <a:r>
                <a:rPr lang="en-US" sz="1400" kern="0" dirty="0" err="1" smtClean="0">
                  <a:latin typeface="Maiandra GD" pitchFamily="34" charset="0"/>
                </a:rPr>
                <a:t>Melakukan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pemuktahiran</a:t>
              </a:r>
              <a:r>
                <a:rPr lang="en-US" sz="1400" kern="0" dirty="0" smtClean="0">
                  <a:latin typeface="Maiandra GD" pitchFamily="34" charset="0"/>
                </a:rPr>
                <a:t> data RKA-KL/DIPA, </a:t>
              </a:r>
              <a:r>
                <a:rPr lang="en-US" sz="1400" kern="0" dirty="0" err="1" smtClean="0">
                  <a:latin typeface="Maiandra GD" pitchFamily="34" charset="0"/>
                </a:rPr>
                <a:t>apabila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terdapat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revisi</a:t>
              </a:r>
              <a:r>
                <a:rPr lang="en-US" sz="1400" kern="0" dirty="0" smtClean="0">
                  <a:latin typeface="Maiandra GD" pitchFamily="34" charset="0"/>
                </a:rPr>
                <a:t> POK</a:t>
              </a:r>
            </a:p>
            <a:p>
              <a:pPr marL="628650" indent="-284163" algn="just">
                <a:buFont typeface="+mj-lt"/>
                <a:buAutoNum type="arabicPeriod"/>
              </a:pPr>
              <a:r>
                <a:rPr lang="en-US" sz="1400" kern="0" dirty="0" err="1" smtClean="0">
                  <a:latin typeface="Maiandra GD" pitchFamily="34" charset="0"/>
                </a:rPr>
                <a:t>Memastikan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bahwa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dalam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pengajuan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pencairan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anggaran</a:t>
              </a:r>
              <a:r>
                <a:rPr lang="en-US" sz="1400" kern="0" dirty="0" smtClean="0">
                  <a:latin typeface="Maiandra GD" pitchFamily="34" charset="0"/>
                </a:rPr>
                <a:t>, </a:t>
              </a:r>
              <a:r>
                <a:rPr lang="en-US" sz="1400" kern="0" dirty="0" err="1" smtClean="0">
                  <a:latin typeface="Maiandra GD" pitchFamily="34" charset="0"/>
                </a:rPr>
                <a:t>pagu</a:t>
              </a:r>
              <a:r>
                <a:rPr lang="en-US" sz="1400" kern="0" dirty="0" smtClean="0">
                  <a:latin typeface="Maiandra GD" pitchFamily="34" charset="0"/>
                </a:rPr>
                <a:t> DIPA </a:t>
              </a:r>
              <a:r>
                <a:rPr lang="en-US" sz="1400" kern="0" dirty="0" err="1" smtClean="0">
                  <a:latin typeface="Maiandra GD" pitchFamily="34" charset="0"/>
                </a:rPr>
                <a:t>telah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tersedia</a:t>
              </a:r>
              <a:r>
                <a:rPr lang="en-US" sz="1400" kern="0" dirty="0" smtClean="0">
                  <a:latin typeface="Maiandra GD" pitchFamily="34" charset="0"/>
                </a:rPr>
                <a:t>/</a:t>
              </a:r>
              <a:r>
                <a:rPr lang="en-US" sz="1400" kern="0" dirty="0" err="1" smtClean="0">
                  <a:latin typeface="Maiandra GD" pitchFamily="34" charset="0"/>
                </a:rPr>
                <a:t>cukup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tersedia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sampai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dengan</a:t>
              </a:r>
              <a:r>
                <a:rPr lang="en-US" sz="1400" kern="0" dirty="0" smtClean="0">
                  <a:latin typeface="Maiandra GD" pitchFamily="34" charset="0"/>
                </a:rPr>
                <a:t> level </a:t>
              </a:r>
              <a:r>
                <a:rPr lang="en-US" sz="1400" kern="0" dirty="0" err="1" smtClean="0">
                  <a:latin typeface="Maiandra GD" pitchFamily="34" charset="0"/>
                </a:rPr>
                <a:t>akun</a:t>
              </a:r>
              <a:r>
                <a:rPr lang="en-US" sz="1400" kern="0" dirty="0" smtClean="0">
                  <a:latin typeface="Maiandra GD" pitchFamily="34" charset="0"/>
                </a:rPr>
                <a:t>.</a:t>
              </a:r>
            </a:p>
            <a:p>
              <a:pPr marL="628650" indent="-284163" algn="just">
                <a:buFont typeface="+mj-lt"/>
                <a:buAutoNum type="arabicPeriod"/>
              </a:pPr>
              <a:r>
                <a:rPr lang="en-US" sz="1400" kern="0" dirty="0" err="1" smtClean="0">
                  <a:latin typeface="Maiandra GD" pitchFamily="34" charset="0"/>
                </a:rPr>
                <a:t>Segera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melakukan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revisi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anggaran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apabila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terjadi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pagu</a:t>
              </a:r>
              <a:r>
                <a:rPr lang="en-US" sz="1400" kern="0" dirty="0" smtClean="0">
                  <a:latin typeface="Maiandra GD" pitchFamily="34" charset="0"/>
                </a:rPr>
                <a:t> minus </a:t>
              </a:r>
              <a:r>
                <a:rPr lang="en-US" sz="1400" kern="0" dirty="0" err="1" smtClean="0">
                  <a:latin typeface="Maiandra GD" pitchFamily="34" charset="0"/>
                </a:rPr>
                <a:t>dan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terdapat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potensi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terjadinya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pagu</a:t>
              </a:r>
              <a:r>
                <a:rPr lang="en-US" sz="1400" kern="0" dirty="0" smtClean="0">
                  <a:latin typeface="Maiandra GD" pitchFamily="34" charset="0"/>
                </a:rPr>
                <a:t> minus </a:t>
              </a:r>
              <a:r>
                <a:rPr lang="en-US" sz="1400" kern="0" dirty="0" err="1" smtClean="0">
                  <a:latin typeface="Maiandra GD" pitchFamily="34" charset="0"/>
                </a:rPr>
                <a:t>apabila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akan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dilakukan</a:t>
              </a:r>
              <a:r>
                <a:rPr lang="en-US" sz="1400" kern="0" dirty="0" smtClean="0">
                  <a:latin typeface="Maiandra GD" pitchFamily="34" charset="0"/>
                </a:rPr>
                <a:t> </a:t>
              </a:r>
              <a:r>
                <a:rPr lang="en-US" sz="1400" kern="0" dirty="0" err="1" smtClean="0">
                  <a:latin typeface="Maiandra GD" pitchFamily="34" charset="0"/>
                </a:rPr>
                <a:t>pembayaran</a:t>
              </a:r>
              <a:r>
                <a:rPr lang="en-US" sz="1400" kern="0" dirty="0" smtClean="0">
                  <a:latin typeface="Maiandra GD" pitchFamily="34" charset="0"/>
                </a:rPr>
                <a:t>.</a:t>
              </a:r>
            </a:p>
            <a:p>
              <a:pPr marL="342900" indent="-342900" algn="just">
                <a:buFont typeface="+mj-lt"/>
                <a:buAutoNum type="alphaLcPeriod" startAt="3"/>
              </a:pPr>
              <a:endParaRPr lang="en-US" sz="1400" kern="0" dirty="0" smtClean="0">
                <a:latin typeface="Maiandra GD" pitchFamily="34" charset="0"/>
              </a:endParaRPr>
            </a:p>
            <a:p>
              <a:pPr marL="209537" indent="-209537" algn="just"/>
              <a:endParaRPr lang="id-ID" sz="1300" kern="0" dirty="0">
                <a:latin typeface="Maiandra GD" pitchFamily="34" charset="0"/>
              </a:endParaRPr>
            </a:p>
          </p:txBody>
        </p:sp>
      </p:grpSp>
      <p:pic>
        <p:nvPicPr>
          <p:cNvPr id="8" name="Picture 6" descr="Hasil gambar untuk icon stopwatch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895600"/>
            <a:ext cx="877900" cy="9864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  <p:extLst>
      <p:ext uri="{BB962C8B-B14F-4D97-AF65-F5344CB8AC3E}">
        <p14:creationId xmlns="" xmlns:p14="http://schemas.microsoft.com/office/powerpoint/2010/main" val="5752174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759253" y="6505127"/>
            <a:ext cx="469140" cy="455473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F51DC2-30DE-4F6D-8532-DAC4F9C2D2D9}" type="slidenum">
              <a:rPr kumimoji="0" lang="id-ID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id-ID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</p:txBody>
      </p:sp>
      <p:grpSp>
        <p:nvGrpSpPr>
          <p:cNvPr id="2" name="Group 7"/>
          <p:cNvGrpSpPr/>
          <p:nvPr/>
        </p:nvGrpSpPr>
        <p:grpSpPr>
          <a:xfrm>
            <a:off x="981794" y="1822175"/>
            <a:ext cx="8162207" cy="3573159"/>
            <a:chOff x="831615" y="630253"/>
            <a:chExt cx="8162208" cy="3936090"/>
          </a:xfrm>
        </p:grpSpPr>
        <p:sp>
          <p:nvSpPr>
            <p:cNvPr id="15" name="Rectangle 14"/>
            <p:cNvSpPr/>
            <p:nvPr/>
          </p:nvSpPr>
          <p:spPr>
            <a:xfrm>
              <a:off x="884929" y="1460912"/>
              <a:ext cx="8108894" cy="3792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pt-BR" sz="1600" b="1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mbria" panose="02040503050406030204" pitchFamily="18" charset="0"/>
                </a:rPr>
                <a:t>Untuk </a:t>
              </a:r>
              <a:r>
                <a:rPr lang="pt-BR" sz="1600" b="1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Cambria" panose="02040503050406030204" pitchFamily="18" charset="0"/>
                </a:rPr>
                <a:t>SPM-LS yang ditujukan kepada penyedia barang/jasa, paling kurang memuat:</a:t>
              </a:r>
              <a:endParaRPr kumimoji="0" lang="id-ID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endParaRPr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831615" y="630253"/>
              <a:ext cx="7927637" cy="3936090"/>
              <a:chOff x="831615" y="630253"/>
              <a:chExt cx="7927637" cy="3936090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831615" y="630253"/>
                <a:ext cx="7322552" cy="3322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87313" lvl="0">
                  <a:lnSpc>
                    <a:spcPct val="80000"/>
                  </a:lnSpc>
                </a:pPr>
                <a:r>
                  <a:rPr lang="pt-BR" sz="17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Untuk SPM-UP/GUP/ TUP/PTUP, paling kurang memuat:</a:t>
                </a: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963941" y="1020581"/>
                <a:ext cx="7726723" cy="3792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/>
                <a:r>
                  <a:rPr lang="id-ID" sz="1600" dirty="0" smtClean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N</a:t>
                </a:r>
                <a:r>
                  <a:rPr lang="en-US" sz="1600" dirty="0" err="1" smtClean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omor</a:t>
                </a:r>
                <a:r>
                  <a:rPr lang="en-US" sz="1600" dirty="0" smtClean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 </a:t>
                </a:r>
                <a:r>
                  <a:rPr lang="id-ID" sz="1600" dirty="0" smtClean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dan t</a:t>
                </a:r>
                <a:r>
                  <a:rPr kumimoji="0" lang="id-ID" sz="1600" i="0" u="none" strike="noStrike" kern="1200" cap="none" spc="0" normalizeH="0" baseline="0" noProof="0" dirty="0" smtClean="0">
                    <a:ln>
                      <a:noFill/>
                    </a:ln>
                    <a:effectLst/>
                    <a:uLnTx/>
                    <a:uFillTx/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anggal SPP</a:t>
                </a:r>
                <a:endParaRPr kumimoji="0" lang="en-US" sz="1600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Arial" panose="020B0604020202020204" pitchFamily="34" charset="0"/>
                  <a:ea typeface="Batang" panose="02030600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863149" y="3202244"/>
                <a:ext cx="7896103" cy="7119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lnSpc>
                    <a:spcPct val="80000"/>
                  </a:lnSpc>
                </a:pPr>
                <a:r>
                  <a:rPr lang="pt-BR" sz="15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mbria" panose="02040503050406030204" pitchFamily="18" charset="0"/>
                  </a:rPr>
                  <a:t>Untuk </a:t>
                </a:r>
                <a:r>
                  <a:rPr lang="pt-BR" sz="1500" b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mbria" panose="02040503050406030204" pitchFamily="18" charset="0"/>
                  </a:rPr>
                  <a:t>SPM-LS yang ditujukan kepada Bendahara Pengeluaran/pihak lainnya untuk keperluan belanja pegawai non gaji induk, pembayaran honorarium, dan perjalanan dinas, paling kurang memuat:</a:t>
                </a:r>
                <a:endParaRPr kumimoji="0" lang="id-ID" sz="15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mbria" panose="02040503050406030204" pitchFamily="18" charset="0"/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963941" y="1877120"/>
                <a:ext cx="7726723" cy="12068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lvl="0" indent="-342900" algn="just">
                  <a:buFont typeface="+mj-lt"/>
                  <a:buAutoNum type="alphaLcPeriod"/>
                </a:pPr>
                <a:r>
                  <a:rPr lang="id-ID" sz="1600" dirty="0" smtClean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Nomor </a:t>
                </a:r>
                <a:r>
                  <a:rPr lang="id-ID" sz="1600" dirty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dan tanggal SPP;</a:t>
                </a:r>
              </a:p>
              <a:p>
                <a:pPr marL="342900" lvl="0" indent="-342900" algn="just">
                  <a:buFont typeface="+mj-lt"/>
                  <a:buAutoNum type="alphaLcPeriod"/>
                </a:pPr>
                <a:r>
                  <a:rPr lang="id-ID" sz="1600" dirty="0" smtClean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Nomor </a:t>
                </a:r>
                <a:r>
                  <a:rPr lang="id-ID" sz="1600" dirty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dan tanggal Perjanjian/Kontrak; dan</a:t>
                </a:r>
              </a:p>
              <a:p>
                <a:pPr marL="342900" lvl="0" indent="-342900" algn="just">
                  <a:buFont typeface="+mj-lt"/>
                  <a:buAutoNum type="alphaLcPeriod"/>
                </a:pPr>
                <a:r>
                  <a:rPr lang="id-ID" sz="1600" dirty="0" smtClean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Nomor </a:t>
                </a:r>
                <a:r>
                  <a:rPr lang="id-ID" sz="1600" dirty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dan tanggal Berita Acara Penyelesaian Pekerjaan (BAPP) atau Berita Acara Serah Terima BAST</a:t>
                </a:r>
                <a:r>
                  <a:rPr lang="id-ID" sz="1600" dirty="0" smtClean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);</a:t>
                </a:r>
                <a:endParaRPr lang="id-ID" sz="1600" dirty="0">
                  <a:latin typeface="Arial" panose="020B0604020202020204" pitchFamily="34" charset="0"/>
                  <a:ea typeface="Batang" panose="02030600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947839" y="3911201"/>
                <a:ext cx="7726723" cy="655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lvl="0" indent="-342900" algn="just">
                  <a:buFont typeface="+mj-lt"/>
                  <a:buAutoNum type="alphaLcPeriod"/>
                </a:pPr>
                <a:r>
                  <a:rPr lang="id-ID" sz="1600" dirty="0" smtClean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Nomor </a:t>
                </a:r>
                <a:r>
                  <a:rPr lang="id-ID" sz="1600" dirty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dan tanggal SPP;</a:t>
                </a:r>
              </a:p>
              <a:p>
                <a:pPr marL="342900" lvl="0" indent="-342900" algn="just">
                  <a:buFont typeface="+mj-lt"/>
                  <a:buAutoNum type="alphaLcPeriod"/>
                </a:pPr>
                <a:r>
                  <a:rPr lang="id-ID" sz="1600" dirty="0" smtClean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Nomor </a:t>
                </a:r>
                <a:r>
                  <a:rPr lang="id-ID" sz="1600" dirty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dan tanggal Surat Keputusan/Surat </a:t>
                </a:r>
                <a:r>
                  <a:rPr lang="id-ID" sz="1600" dirty="0" smtClean="0">
                    <a:latin typeface="Arial" panose="020B0604020202020204" pitchFamily="34" charset="0"/>
                    <a:ea typeface="Batang" panose="02030600000101010101" pitchFamily="18" charset="-127"/>
                    <a:cs typeface="Arial" panose="020B0604020202020204" pitchFamily="34" charset="0"/>
                  </a:rPr>
                  <a:t>Tugas</a:t>
                </a:r>
                <a:endParaRPr lang="id-ID" sz="1600" dirty="0">
                  <a:latin typeface="Arial" panose="020B0604020202020204" pitchFamily="34" charset="0"/>
                  <a:ea typeface="Batang" panose="02030600000101010101" pitchFamily="18" charset="-127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28" name="Rectangle 27"/>
          <p:cNvSpPr/>
          <p:nvPr/>
        </p:nvSpPr>
        <p:spPr>
          <a:xfrm>
            <a:off x="812128" y="1143000"/>
            <a:ext cx="75652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 smtClean="0">
                <a:solidFill>
                  <a:srgbClr val="C00000"/>
                </a:solidFill>
                <a:latin typeface="Matura MT Script Capitals" panose="03020802060602070202" pitchFamily="66" charset="0"/>
              </a:rPr>
              <a:t>Uraian</a:t>
            </a:r>
            <a:r>
              <a:rPr lang="id-ID" dirty="0" smtClean="0">
                <a:latin typeface="Matura MT Script Capitals" panose="03020802060602070202" pitchFamily="66" charset="0"/>
              </a:rPr>
              <a:t> </a:t>
            </a:r>
            <a:r>
              <a:rPr lang="id-ID" sz="2000" b="1" dirty="0">
                <a:solidFill>
                  <a:srgbClr val="C00000"/>
                </a:solidFill>
                <a:latin typeface="Maiandra GD" pitchFamily="34" charset="0"/>
                <a:cs typeface="Arial" panose="020B0604020202020204" pitchFamily="34" charset="0"/>
              </a:rPr>
              <a:t>SPM</a:t>
            </a:r>
            <a:r>
              <a:rPr lang="id-ID" dirty="0">
                <a:latin typeface="Matura MT Script Capitals" panose="03020802060602070202" pitchFamily="66" charset="0"/>
              </a:rPr>
              <a:t> yang diajukan agar dilengkapi dengan catatan sebagai </a:t>
            </a:r>
            <a:r>
              <a:rPr lang="id-ID" dirty="0" smtClean="0">
                <a:latin typeface="Matura MT Script Capitals" panose="03020802060602070202" pitchFamily="66" charset="0"/>
              </a:rPr>
              <a:t>berikut:</a:t>
            </a:r>
            <a:endParaRPr lang="id-ID" dirty="0">
              <a:latin typeface="Matura MT Script Capitals" panose="03020802060602070202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  <p:extLst>
      <p:ext uri="{BB962C8B-B14F-4D97-AF65-F5344CB8AC3E}">
        <p14:creationId xmlns="" xmlns:p14="http://schemas.microsoft.com/office/powerpoint/2010/main" val="217274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Monitoring </a:t>
            </a:r>
            <a:r>
              <a:rPr lang="en-US" sz="2400" b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Penyelesaian</a:t>
            </a:r>
            <a:r>
              <a:rPr lang="en-US" sz="24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Tagihan</a:t>
            </a:r>
            <a:endParaRPr lang="en-US" sz="24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536921290"/>
              </p:ext>
            </p:extLst>
          </p:nvPr>
        </p:nvGraphicFramePr>
        <p:xfrm>
          <a:off x="176833" y="2029372"/>
          <a:ext cx="8725989" cy="1319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urved Down Arrow 5"/>
          <p:cNvSpPr/>
          <p:nvPr/>
        </p:nvSpPr>
        <p:spPr>
          <a:xfrm>
            <a:off x="942211" y="1638250"/>
            <a:ext cx="1419368" cy="487742"/>
          </a:xfrm>
          <a:prstGeom prst="curvedDown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Curved Down Arrow 6"/>
          <p:cNvSpPr/>
          <p:nvPr/>
        </p:nvSpPr>
        <p:spPr>
          <a:xfrm flipV="1">
            <a:off x="2621247" y="3098250"/>
            <a:ext cx="1419368" cy="548308"/>
          </a:xfrm>
          <a:prstGeom prst="curvedDown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Curved Down Arrow 7"/>
          <p:cNvSpPr/>
          <p:nvPr/>
        </p:nvSpPr>
        <p:spPr>
          <a:xfrm>
            <a:off x="4059732" y="1638250"/>
            <a:ext cx="1419368" cy="487742"/>
          </a:xfrm>
          <a:prstGeom prst="curvedDown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75488" y="2179263"/>
            <a:ext cx="731413" cy="276999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5 HK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74971" y="3064113"/>
            <a:ext cx="731413" cy="276999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5 HK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57742" y="2143615"/>
            <a:ext cx="731413" cy="276999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5 HK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52477" y="2954655"/>
            <a:ext cx="731413" cy="276999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2 HK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</p:txBody>
      </p:sp>
      <p:sp>
        <p:nvSpPr>
          <p:cNvPr id="15" name="Curved Down Arrow 14"/>
          <p:cNvSpPr/>
          <p:nvPr/>
        </p:nvSpPr>
        <p:spPr>
          <a:xfrm flipV="1">
            <a:off x="5822148" y="3044815"/>
            <a:ext cx="1419368" cy="548308"/>
          </a:xfrm>
          <a:prstGeom prst="curvedDown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Left Bracket 18"/>
          <p:cNvSpPr/>
          <p:nvPr/>
        </p:nvSpPr>
        <p:spPr>
          <a:xfrm rot="16200000">
            <a:off x="3633158" y="219211"/>
            <a:ext cx="869497" cy="6415165"/>
          </a:xfrm>
          <a:prstGeom prst="leftBracket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50202" y="4487312"/>
            <a:ext cx="1059714" cy="27699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17 Hari </a:t>
            </a: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Kerja</a:t>
            </a:r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8312473" y="3288249"/>
            <a:ext cx="306623" cy="306623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1" name="TextBox 30"/>
          <p:cNvSpPr txBox="1"/>
          <p:nvPr/>
        </p:nvSpPr>
        <p:spPr>
          <a:xfrm>
            <a:off x="8114554" y="2920173"/>
            <a:ext cx="615874" cy="338554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SP2D</a:t>
            </a:r>
            <a:endParaRPr kumimoji="0" lang="id-ID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" y="4662444"/>
            <a:ext cx="9144001" cy="1204956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831584" y="6492876"/>
            <a:ext cx="46914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F51DC2-30DE-4F6D-8532-DAC4F9C2D2D9}" type="slidenum">
              <a:rPr kumimoji="0" lang="id-ID" sz="1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id-ID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  <p:extLst>
      <p:ext uri="{BB962C8B-B14F-4D97-AF65-F5344CB8AC3E}">
        <p14:creationId xmlns="" xmlns:p14="http://schemas.microsoft.com/office/powerpoint/2010/main" val="134935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"/>
          <p:cNvGrpSpPr/>
          <p:nvPr/>
        </p:nvGrpSpPr>
        <p:grpSpPr>
          <a:xfrm>
            <a:off x="308130" y="1371600"/>
            <a:ext cx="8371945" cy="4376907"/>
            <a:chOff x="62260" y="-45253"/>
            <a:chExt cx="8738840" cy="4376914"/>
          </a:xfrm>
        </p:grpSpPr>
        <p:grpSp>
          <p:nvGrpSpPr>
            <p:cNvPr id="4" name="Group 3"/>
            <p:cNvGrpSpPr/>
            <p:nvPr/>
          </p:nvGrpSpPr>
          <p:grpSpPr>
            <a:xfrm>
              <a:off x="62260" y="259548"/>
              <a:ext cx="8738840" cy="590753"/>
              <a:chOff x="279430" y="1332344"/>
              <a:chExt cx="8300765" cy="590753"/>
            </a:xfrm>
          </p:grpSpPr>
          <p:cxnSp>
            <p:nvCxnSpPr>
              <p:cNvPr id="5" name="Straight Connector 4"/>
              <p:cNvCxnSpPr/>
              <p:nvPr/>
            </p:nvCxnSpPr>
            <p:spPr>
              <a:xfrm flipV="1">
                <a:off x="279430" y="1615721"/>
                <a:ext cx="8300765" cy="2"/>
              </a:xfrm>
              <a:prstGeom prst="line">
                <a:avLst/>
              </a:prstGeom>
              <a:ln w="95250">
                <a:solidFill>
                  <a:srgbClr val="AFABA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Oval 5"/>
              <p:cNvSpPr/>
              <p:nvPr/>
            </p:nvSpPr>
            <p:spPr>
              <a:xfrm>
                <a:off x="942370" y="1332344"/>
                <a:ext cx="580297" cy="590753"/>
              </a:xfrm>
              <a:prstGeom prst="ellipse">
                <a:avLst/>
              </a:prstGeom>
              <a:solidFill>
                <a:schemeClr val="bg1"/>
              </a:solidFill>
              <a:ln w="95250">
                <a:solidFill>
                  <a:srgbClr val="AFABA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900" kern="0" dirty="0">
                    <a:solidFill>
                      <a:srgbClr val="C13018"/>
                    </a:solidFill>
                    <a:latin typeface="Arial Black" pitchFamily="34" charset="0"/>
                  </a:rPr>
                  <a:t>5</a:t>
                </a:r>
                <a:endParaRPr lang="id-ID" sz="2900" kern="0" dirty="0">
                  <a:solidFill>
                    <a:srgbClr val="C13018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1371108" y="-45253"/>
              <a:ext cx="6845182" cy="3847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900" b="1" kern="0" dirty="0" err="1" smtClean="0">
                  <a:latin typeface="Maiandra GD" pitchFamily="34" charset="0"/>
                </a:rPr>
                <a:t>Mendorong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Efisiensi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Pelaksanaan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Kegiatan</a:t>
              </a:r>
              <a:r>
                <a:rPr lang="en-US" sz="1900" b="1" kern="0" dirty="0" smtClean="0">
                  <a:latin typeface="Maiandra GD" pitchFamily="34" charset="0"/>
                </a:rPr>
                <a:t>.</a:t>
              </a:r>
              <a:endParaRPr lang="id-ID" sz="1900" b="1" kern="0" dirty="0">
                <a:latin typeface="Maiandra GD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396937" y="792225"/>
              <a:ext cx="7362316" cy="35394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09537" indent="-209537"/>
              <a:r>
                <a:rPr lang="en-US" sz="1600" kern="0" dirty="0" err="1" smtClean="0">
                  <a:latin typeface="Maiandra GD" pitchFamily="34" charset="0"/>
                </a:rPr>
                <a:t>Peningkatan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akurasi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rencana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penarikan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dengan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realisasi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pembayaran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dengan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cara</a:t>
              </a:r>
              <a:r>
                <a:rPr lang="en-US" sz="1600" kern="0" dirty="0" smtClean="0">
                  <a:latin typeface="Maiandra GD" pitchFamily="34" charset="0"/>
                </a:rPr>
                <a:t> :</a:t>
              </a:r>
            </a:p>
            <a:p>
              <a:pPr marL="209537" indent="-209537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Menyusun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rencana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kegiatan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rencana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penarikan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sesuai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dengan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jadwal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pelaksanaan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kegiatan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realisasi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pembayaran</a:t>
              </a:r>
              <a:r>
                <a:rPr lang="id-ID" sz="1600" kern="0" dirty="0" smtClean="0">
                  <a:latin typeface="Maiandra GD" pitchFamily="34" charset="0"/>
                </a:rPr>
                <a:t> yang tercantum dalam halaman III DIPA</a:t>
              </a:r>
              <a:r>
                <a:rPr lang="en-US" sz="1600" kern="0" dirty="0" smtClean="0">
                  <a:latin typeface="Maiandra GD" pitchFamily="34" charset="0"/>
                </a:rPr>
                <a:t>. </a:t>
              </a:r>
              <a:endParaRPr lang="id-ID" sz="1600" kern="0" dirty="0">
                <a:latin typeface="Maiandra GD" pitchFamily="34" charset="0"/>
              </a:endParaRPr>
            </a:p>
            <a:p>
              <a:pPr marL="209537" indent="-209537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Memastikan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pengajuan</a:t>
              </a:r>
              <a:r>
                <a:rPr lang="en-US" sz="1600" kern="0" dirty="0" smtClean="0">
                  <a:latin typeface="Maiandra GD" pitchFamily="34" charset="0"/>
                </a:rPr>
                <a:t> SPM </a:t>
              </a:r>
              <a:r>
                <a:rPr lang="en-US" sz="1600" kern="0" dirty="0" err="1" smtClean="0">
                  <a:latin typeface="Maiandra GD" pitchFamily="34" charset="0"/>
                </a:rPr>
                <a:t>ke</a:t>
              </a:r>
              <a:r>
                <a:rPr lang="en-US" sz="1600" kern="0" dirty="0" smtClean="0">
                  <a:latin typeface="Maiandra GD" pitchFamily="34" charset="0"/>
                </a:rPr>
                <a:t> KPPN </a:t>
              </a:r>
              <a:r>
                <a:rPr lang="en-US" sz="1600" kern="0" dirty="0" err="1" smtClean="0">
                  <a:latin typeface="Maiandra GD" pitchFamily="34" charset="0"/>
                </a:rPr>
                <a:t>sesuai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dengan</a:t>
              </a:r>
              <a:r>
                <a:rPr lang="en-US" sz="1600" kern="0" dirty="0" smtClean="0">
                  <a:latin typeface="Maiandra GD" pitchFamily="34" charset="0"/>
                </a:rPr>
                <a:t> RPD yang </a:t>
              </a:r>
              <a:r>
                <a:rPr lang="en-US" sz="1600" kern="0" dirty="0" err="1" smtClean="0">
                  <a:latin typeface="Maiandra GD" pitchFamily="34" charset="0"/>
                </a:rPr>
                <a:t>tela</a:t>
              </a:r>
              <a:r>
                <a:rPr lang="id-ID" sz="1600" kern="0" dirty="0" smtClean="0">
                  <a:latin typeface="Maiandra GD" pitchFamily="34" charset="0"/>
                </a:rPr>
                <a:t>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disampaikan</a:t>
              </a:r>
              <a:r>
                <a:rPr lang="en-US" sz="1600" kern="0" dirty="0" smtClean="0">
                  <a:latin typeface="Maiandra GD" pitchFamily="34" charset="0"/>
                </a:rPr>
                <a:t>.</a:t>
              </a:r>
              <a:endParaRPr lang="id-ID" sz="1600" kern="0" dirty="0">
                <a:latin typeface="Maiandra GD" pitchFamily="34" charset="0"/>
              </a:endParaRPr>
            </a:p>
            <a:p>
              <a:pPr marL="209537" indent="-209537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Melakukan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pemuktahiran</a:t>
              </a:r>
              <a:r>
                <a:rPr lang="en-US" sz="1600" kern="0" dirty="0" smtClean="0">
                  <a:latin typeface="Maiandra GD" pitchFamily="34" charset="0"/>
                </a:rPr>
                <a:t> data </a:t>
              </a:r>
              <a:r>
                <a:rPr lang="en-US" sz="1600" kern="0" dirty="0" err="1" smtClean="0">
                  <a:latin typeface="Maiandra GD" pitchFamily="34" charset="0"/>
                </a:rPr>
                <a:t>rencana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penarikan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apabila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terdapat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perubahan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rencana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penarikan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dana</a:t>
              </a:r>
              <a:r>
                <a:rPr lang="en-US" sz="1600" kern="0" dirty="0" smtClean="0">
                  <a:latin typeface="Maiandra GD" pitchFamily="34" charset="0"/>
                </a:rPr>
                <a:t>, </a:t>
              </a:r>
              <a:r>
                <a:rPr lang="en-US" sz="1600" kern="0" dirty="0" err="1" smtClean="0">
                  <a:latin typeface="Maiandra GD" pitchFamily="34" charset="0"/>
                </a:rPr>
                <a:t>khususnya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untuk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pnearikan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diatas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Rp</a:t>
              </a:r>
              <a:r>
                <a:rPr lang="en-US" sz="1600" kern="0" dirty="0" smtClean="0">
                  <a:latin typeface="Maiandra GD" pitchFamily="34" charset="0"/>
                </a:rPr>
                <a:t>. 500M.</a:t>
              </a:r>
              <a:endParaRPr lang="id-ID" sz="1600" kern="0" dirty="0">
                <a:latin typeface="Maiandra GD" pitchFamily="34" charset="0"/>
              </a:endParaRPr>
            </a:p>
            <a:p>
              <a:pPr marL="209537" indent="-209537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Melakukan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id-ID" sz="1600" kern="0" dirty="0" smtClean="0">
                  <a:latin typeface="Maiandra GD" pitchFamily="34" charset="0"/>
                </a:rPr>
                <a:t>reviu deviasi Halaman III DIPA untuk menilai kesesuaian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antara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realisasi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rencana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penarikan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untuk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selanjutnya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mengajukan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revisi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Halaman</a:t>
              </a:r>
              <a:r>
                <a:rPr lang="en-US" sz="1600" kern="0" dirty="0" smtClean="0">
                  <a:latin typeface="Maiandra GD" pitchFamily="34" charset="0"/>
                </a:rPr>
                <a:t> III DIPA </a:t>
              </a:r>
              <a:r>
                <a:rPr lang="en-US" sz="1600" kern="0" dirty="0" err="1" smtClean="0">
                  <a:latin typeface="Maiandra GD" pitchFamily="34" charset="0"/>
                </a:rPr>
                <a:t>kepada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Kanwil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Ditjen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Perbendaharaan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sekaligus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menyesuaikan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rencana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penarikan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pada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bulan-bulan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berikutnya</a:t>
              </a:r>
              <a:r>
                <a:rPr lang="en-US" sz="1600" kern="0" dirty="0" smtClean="0">
                  <a:latin typeface="Maiandra GD" pitchFamily="34" charset="0"/>
                </a:rPr>
                <a:t>.</a:t>
              </a:r>
              <a:endParaRPr lang="id-ID" sz="1600" kern="0" dirty="0">
                <a:latin typeface="Maiandra GD" pitchFamily="34" charset="0"/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F14D-8421-4B65-A36D-762D1C3D877B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xmlns="" id="{2C2BFAE1-45D3-4B3B-81D2-0BF25FA84FB8}"/>
              </a:ext>
            </a:extLst>
          </p:cNvPr>
          <p:cNvSpPr txBox="1">
            <a:spLocks/>
          </p:cNvSpPr>
          <p:nvPr/>
        </p:nvSpPr>
        <p:spPr>
          <a:xfrm>
            <a:off x="793376" y="457200"/>
            <a:ext cx="7886700" cy="739056"/>
          </a:xfrm>
          <a:prstGeom prst="rect">
            <a:avLst/>
          </a:prstGeom>
        </p:spPr>
        <p:txBody>
          <a:bodyPr lIns="83806" tIns="41902" rIns="83806" bIns="41902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>
                <a:solidFill>
                  <a:schemeClr val="tx1"/>
                </a:solidFill>
                <a:latin typeface="Helvetica" panose="020B0500000000000000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Langkah-Langkah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Strategis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Pelaksanaan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Anggaran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K/L TA 201</a:t>
            </a:r>
            <a:r>
              <a:rPr lang="id-ID" sz="2200" dirty="0" smtClean="0">
                <a:solidFill>
                  <a:srgbClr val="FFFF00"/>
                </a:solidFill>
                <a:latin typeface="Maiandra GD" pitchFamily="34" charset="0"/>
              </a:rPr>
              <a:t>9</a:t>
            </a:r>
            <a:endParaRPr lang="en-US" sz="2200" dirty="0">
              <a:solidFill>
                <a:srgbClr val="FFFF00"/>
              </a:solidFill>
              <a:latin typeface="Maiandra GD" pitchFamily="34" charset="0"/>
            </a:endParaRPr>
          </a:p>
        </p:txBody>
      </p:sp>
      <p:pic>
        <p:nvPicPr>
          <p:cNvPr id="3074" name="Picture 2" descr="C:\Documents and Settings\user\My Documents\icalnaim\Flaticon\icon_purpos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352800"/>
            <a:ext cx="827353" cy="97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  <p:extLst>
      <p:ext uri="{BB962C8B-B14F-4D97-AF65-F5344CB8AC3E}">
        <p14:creationId xmlns="" xmlns:p14="http://schemas.microsoft.com/office/powerpoint/2010/main" val="4231677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"/>
          <p:cNvGrpSpPr/>
          <p:nvPr/>
        </p:nvGrpSpPr>
        <p:grpSpPr>
          <a:xfrm>
            <a:off x="321606" y="1075492"/>
            <a:ext cx="8392183" cy="4859903"/>
            <a:chOff x="62260" y="2680412"/>
            <a:chExt cx="8759965" cy="4859906"/>
          </a:xfrm>
        </p:grpSpPr>
        <p:grpSp>
          <p:nvGrpSpPr>
            <p:cNvPr id="4" name="Group 8"/>
            <p:cNvGrpSpPr/>
            <p:nvPr/>
          </p:nvGrpSpPr>
          <p:grpSpPr>
            <a:xfrm>
              <a:off x="62260" y="3154516"/>
              <a:ext cx="8738840" cy="590754"/>
              <a:chOff x="266220" y="1230307"/>
              <a:chExt cx="8300765" cy="590754"/>
            </a:xfrm>
          </p:grpSpPr>
          <p:cxnSp>
            <p:nvCxnSpPr>
              <p:cNvPr id="10" name="Straight Connector 9"/>
              <p:cNvCxnSpPr/>
              <p:nvPr/>
            </p:nvCxnSpPr>
            <p:spPr>
              <a:xfrm flipV="1">
                <a:off x="266220" y="1527132"/>
                <a:ext cx="8300765" cy="2"/>
              </a:xfrm>
              <a:prstGeom prst="line">
                <a:avLst/>
              </a:prstGeom>
              <a:ln w="95250">
                <a:solidFill>
                  <a:srgbClr val="AFABA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Oval 10"/>
              <p:cNvSpPr/>
              <p:nvPr/>
            </p:nvSpPr>
            <p:spPr>
              <a:xfrm>
                <a:off x="929160" y="1230307"/>
                <a:ext cx="580297" cy="590754"/>
              </a:xfrm>
              <a:prstGeom prst="ellipse">
                <a:avLst/>
              </a:prstGeom>
              <a:solidFill>
                <a:schemeClr val="bg1"/>
              </a:solidFill>
              <a:ln w="95250">
                <a:solidFill>
                  <a:srgbClr val="AFABA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900" kern="0" dirty="0">
                    <a:solidFill>
                      <a:srgbClr val="A2B969"/>
                    </a:solidFill>
                    <a:latin typeface="Arial Black" pitchFamily="34" charset="0"/>
                  </a:rPr>
                  <a:t>6</a:t>
                </a:r>
                <a:endParaRPr lang="id-ID" sz="2900" kern="0" dirty="0">
                  <a:solidFill>
                    <a:srgbClr val="A2B969"/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12" name="Rectangle 11"/>
            <p:cNvSpPr/>
            <p:nvPr/>
          </p:nvSpPr>
          <p:spPr>
            <a:xfrm>
              <a:off x="1396937" y="2680412"/>
              <a:ext cx="7425288" cy="677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900" b="1" kern="0" dirty="0" err="1" smtClean="0">
                  <a:latin typeface="Maiandra GD" pitchFamily="34" charset="0"/>
                </a:rPr>
                <a:t>Meningkatkan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Ketertiban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Penyampaian</a:t>
              </a:r>
              <a:r>
                <a:rPr lang="en-US" sz="1900" b="1" kern="0" dirty="0" smtClean="0">
                  <a:latin typeface="Maiandra GD" pitchFamily="34" charset="0"/>
                </a:rPr>
                <a:t> Data Supplier </a:t>
              </a:r>
              <a:r>
                <a:rPr lang="en-US" sz="1900" b="1" kern="0" dirty="0" err="1" smtClean="0">
                  <a:latin typeface="Maiandra GD" pitchFamily="34" charset="0"/>
                </a:rPr>
                <a:t>dan</a:t>
              </a:r>
              <a:r>
                <a:rPr lang="en-US" sz="1900" b="1" kern="0" dirty="0" smtClean="0">
                  <a:latin typeface="Maiandra GD" pitchFamily="34" charset="0"/>
                </a:rPr>
                <a:t> Data </a:t>
              </a:r>
              <a:r>
                <a:rPr lang="en-US" sz="1900" b="1" kern="0" dirty="0" err="1" smtClean="0">
                  <a:latin typeface="Maiandra GD" pitchFamily="34" charset="0"/>
                </a:rPr>
                <a:t>Kontrak</a:t>
              </a:r>
              <a:endParaRPr lang="id-ID" sz="1900" b="1" kern="0" dirty="0">
                <a:latin typeface="Maiandra GD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248421" y="3508442"/>
              <a:ext cx="7431980" cy="40318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29908" indent="-229908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Menyampaikan</a:t>
              </a:r>
              <a:r>
                <a:rPr lang="en-US" sz="1600" kern="0" dirty="0" smtClean="0">
                  <a:latin typeface="Maiandra GD" pitchFamily="34" charset="0"/>
                </a:rPr>
                <a:t>/</a:t>
              </a:r>
              <a:r>
                <a:rPr lang="en-US" sz="1600" kern="0" dirty="0" err="1" smtClean="0">
                  <a:latin typeface="Maiandra GD" pitchFamily="34" charset="0"/>
                </a:rPr>
                <a:t>mendaftarkan</a:t>
              </a:r>
              <a:r>
                <a:rPr lang="en-US" sz="1600" kern="0" dirty="0" smtClean="0">
                  <a:latin typeface="Maiandra GD" pitchFamily="34" charset="0"/>
                </a:rPr>
                <a:t> data supplier yang </a:t>
              </a:r>
              <a:r>
                <a:rPr lang="en-US" sz="1600" kern="0" dirty="0" err="1" smtClean="0">
                  <a:latin typeface="Maiandra GD" pitchFamily="34" charset="0"/>
                </a:rPr>
                <a:t>belum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tercatat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dalam</a:t>
              </a:r>
              <a:r>
                <a:rPr lang="en-US" sz="1600" kern="0" dirty="0" smtClean="0">
                  <a:latin typeface="Maiandra GD" pitchFamily="34" charset="0"/>
                </a:rPr>
                <a:t> SPAN </a:t>
              </a:r>
              <a:r>
                <a:rPr lang="en-US" sz="1600" kern="0" dirty="0" err="1" smtClean="0">
                  <a:latin typeface="Maiandra GD" pitchFamily="34" charset="0"/>
                </a:rPr>
                <a:t>ataupun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penambahan</a:t>
              </a:r>
              <a:r>
                <a:rPr lang="en-US" sz="1600" kern="0" dirty="0" smtClean="0">
                  <a:latin typeface="Maiandra GD" pitchFamily="34" charset="0"/>
                </a:rPr>
                <a:t>/</a:t>
              </a:r>
              <a:r>
                <a:rPr lang="en-US" sz="1600" kern="0" dirty="0" err="1" smtClean="0">
                  <a:latin typeface="Maiandra GD" pitchFamily="34" charset="0"/>
                </a:rPr>
                <a:t>perubahan</a:t>
              </a:r>
              <a:r>
                <a:rPr lang="en-US" sz="1600" kern="0" dirty="0" smtClean="0">
                  <a:latin typeface="Maiandra GD" pitchFamily="34" charset="0"/>
                </a:rPr>
                <a:t> data supplier yang </a:t>
              </a:r>
              <a:r>
                <a:rPr lang="en-US" sz="1600" kern="0" dirty="0" err="1" smtClean="0">
                  <a:latin typeface="Maiandra GD" pitchFamily="34" charset="0"/>
                </a:rPr>
                <a:t>telah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tercatat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dalam</a:t>
              </a:r>
              <a:r>
                <a:rPr lang="en-US" sz="1600" kern="0" dirty="0" smtClean="0">
                  <a:latin typeface="Maiandra GD" pitchFamily="34" charset="0"/>
                </a:rPr>
                <a:t> SPAN </a:t>
              </a:r>
              <a:r>
                <a:rPr lang="en-US" sz="1600" kern="0" dirty="0" err="1" smtClean="0">
                  <a:latin typeface="Maiandra GD" pitchFamily="34" charset="0"/>
                </a:rPr>
                <a:t>terhadap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elemen</a:t>
              </a:r>
              <a:r>
                <a:rPr lang="en-US" sz="1600" kern="0" dirty="0" smtClean="0">
                  <a:latin typeface="Maiandra GD" pitchFamily="34" charset="0"/>
                </a:rPr>
                <a:t> data </a:t>
              </a:r>
              <a:r>
                <a:rPr lang="en-US" sz="1600" kern="0" dirty="0" err="1" smtClean="0">
                  <a:latin typeface="Maiandra GD" pitchFamily="34" charset="0"/>
                </a:rPr>
                <a:t>informasi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lokasi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informasi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nomor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rekening</a:t>
              </a:r>
              <a:r>
                <a:rPr lang="en-US" sz="1600" kern="0" dirty="0" smtClean="0">
                  <a:latin typeface="Maiandra GD" pitchFamily="34" charset="0"/>
                </a:rPr>
                <a:t>.</a:t>
              </a:r>
              <a:endParaRPr lang="id-ID" sz="1600" kern="0" dirty="0">
                <a:latin typeface="Maiandra GD" pitchFamily="34" charset="0"/>
              </a:endParaRPr>
            </a:p>
            <a:p>
              <a:pPr marL="229908" indent="-229908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Memastikan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kebenaran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kesesuaian</a:t>
              </a:r>
              <a:r>
                <a:rPr lang="en-US" sz="1600" kern="0" dirty="0" smtClean="0">
                  <a:latin typeface="Maiandra GD" pitchFamily="34" charset="0"/>
                </a:rPr>
                <a:t> data supplier </a:t>
              </a:r>
              <a:r>
                <a:rPr lang="en-US" sz="1600" kern="0" dirty="0" err="1" smtClean="0">
                  <a:latin typeface="Maiandra GD" pitchFamily="34" charset="0"/>
                </a:rPr>
                <a:t>pada</a:t>
              </a:r>
              <a:r>
                <a:rPr lang="en-US" sz="1600" kern="0" dirty="0" smtClean="0">
                  <a:latin typeface="Maiandra GD" pitchFamily="34" charset="0"/>
                </a:rPr>
                <a:t> SPM </a:t>
              </a:r>
              <a:r>
                <a:rPr lang="en-US" sz="1600" kern="0" dirty="0" err="1" smtClean="0">
                  <a:latin typeface="Maiandra GD" pitchFamily="34" charset="0"/>
                </a:rPr>
                <a:t>dengan</a:t>
              </a:r>
              <a:r>
                <a:rPr lang="en-US" sz="1600" kern="0" dirty="0" smtClean="0">
                  <a:latin typeface="Maiandra GD" pitchFamily="34" charset="0"/>
                </a:rPr>
                <a:t> data Supplier </a:t>
              </a:r>
              <a:r>
                <a:rPr lang="en-US" sz="1600" kern="0" dirty="0" err="1" smtClean="0">
                  <a:latin typeface="Maiandra GD" pitchFamily="34" charset="0"/>
                </a:rPr>
                <a:t>pada</a:t>
              </a:r>
              <a:r>
                <a:rPr lang="en-US" sz="1600" kern="0" dirty="0" smtClean="0">
                  <a:latin typeface="Maiandra GD" pitchFamily="34" charset="0"/>
                </a:rPr>
                <a:t> SPAN.</a:t>
              </a:r>
              <a:endParaRPr lang="id-ID" sz="1600" kern="0" dirty="0">
                <a:latin typeface="Maiandra GD" pitchFamily="34" charset="0"/>
              </a:endParaRPr>
            </a:p>
            <a:p>
              <a:pPr marL="229908" indent="-229908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Segera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menandatangani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kontrak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pengadaan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apabila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telah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ditetapkan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pemenang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lelang</a:t>
              </a:r>
              <a:r>
                <a:rPr lang="en-US" sz="1600" kern="0" dirty="0" smtClean="0">
                  <a:latin typeface="Maiandra GD" pitchFamily="34" charset="0"/>
                </a:rPr>
                <a:t>.</a:t>
              </a:r>
              <a:endParaRPr lang="id-ID" sz="1600" kern="0" dirty="0">
                <a:latin typeface="Maiandra GD" pitchFamily="34" charset="0"/>
              </a:endParaRPr>
            </a:p>
            <a:p>
              <a:pPr marL="229908" indent="-229908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Menyampaikan</a:t>
              </a:r>
              <a:r>
                <a:rPr lang="en-US" sz="1600" kern="0" dirty="0" smtClean="0">
                  <a:latin typeface="Maiandra GD" pitchFamily="34" charset="0"/>
                </a:rPr>
                <a:t> data </a:t>
              </a:r>
              <a:r>
                <a:rPr lang="en-US" sz="1600" kern="0" dirty="0" err="1" smtClean="0">
                  <a:latin typeface="Maiandra GD" pitchFamily="34" charset="0"/>
                </a:rPr>
                <a:t>kontrak</a:t>
              </a:r>
              <a:r>
                <a:rPr lang="en-US" sz="1600" kern="0" dirty="0" smtClean="0">
                  <a:latin typeface="Maiandra GD" pitchFamily="34" charset="0"/>
                </a:rPr>
                <a:t>, </a:t>
              </a:r>
              <a:r>
                <a:rPr lang="en-US" sz="1600" b="1" kern="0" dirty="0" err="1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Maiandra GD" pitchFamily="34" charset="0"/>
                </a:rPr>
                <a:t>termasuk</a:t>
              </a:r>
              <a:r>
                <a:rPr lang="en-US" sz="1600" b="1" kern="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Maiandra GD" pitchFamily="34" charset="0"/>
                </a:rPr>
                <a:t> addendum </a:t>
              </a:r>
              <a:r>
                <a:rPr lang="en-US" sz="1600" b="1" kern="0" dirty="0" err="1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Maiandra GD" pitchFamily="34" charset="0"/>
                </a:rPr>
                <a:t>kontrak</a:t>
              </a:r>
              <a:r>
                <a:rPr lang="en-US" sz="1600" b="1" kern="0" dirty="0" smtClean="0">
                  <a:solidFill>
                    <a:srgbClr val="C00000"/>
                  </a:solidFill>
                  <a:latin typeface="Maiandra GD" pitchFamily="34" charset="0"/>
                </a:rPr>
                <a:t>,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kepada</a:t>
              </a:r>
              <a:r>
                <a:rPr lang="en-US" sz="1600" kern="0" dirty="0" smtClean="0">
                  <a:latin typeface="Maiandra GD" pitchFamily="34" charset="0"/>
                </a:rPr>
                <a:t> KPPN paling </a:t>
              </a:r>
              <a:r>
                <a:rPr lang="en-US" sz="1600" kern="0" dirty="0" err="1" smtClean="0">
                  <a:latin typeface="Maiandra GD" pitchFamily="34" charset="0"/>
                </a:rPr>
                <a:t>lambat</a:t>
              </a:r>
              <a:r>
                <a:rPr lang="en-US" sz="1600" kern="0" dirty="0" smtClean="0">
                  <a:latin typeface="Maiandra GD" pitchFamily="34" charset="0"/>
                </a:rPr>
                <a:t> 5 HK </a:t>
              </a:r>
              <a:r>
                <a:rPr lang="en-US" sz="1600" kern="0" dirty="0" err="1" smtClean="0">
                  <a:latin typeface="Maiandra GD" pitchFamily="34" charset="0"/>
                </a:rPr>
                <a:t>setelah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kontrak</a:t>
              </a:r>
              <a:r>
                <a:rPr lang="en-US" sz="1600" kern="0" dirty="0" smtClean="0">
                  <a:latin typeface="Maiandra GD" pitchFamily="34" charset="0"/>
                </a:rPr>
                <a:t>/addendum </a:t>
              </a:r>
              <a:r>
                <a:rPr lang="en-US" sz="1600" kern="0" dirty="0" err="1" smtClean="0">
                  <a:latin typeface="Maiandra GD" pitchFamily="34" charset="0"/>
                </a:rPr>
                <a:t>kontrak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ditandatangani</a:t>
              </a:r>
              <a:r>
                <a:rPr lang="en-US" sz="1600" kern="0" dirty="0" smtClean="0">
                  <a:latin typeface="Maiandra GD" pitchFamily="34" charset="0"/>
                </a:rPr>
                <a:t>.</a:t>
              </a:r>
              <a:endParaRPr lang="id-ID" sz="1600" kern="0" dirty="0">
                <a:latin typeface="Maiandra GD" pitchFamily="34" charset="0"/>
              </a:endParaRPr>
            </a:p>
            <a:p>
              <a:pPr marL="229908" indent="-229908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Terhadap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>
                  <a:latin typeface="Maiandra GD" pitchFamily="34" charset="0"/>
                </a:rPr>
                <a:t>kontrak</a:t>
              </a:r>
              <a:r>
                <a:rPr lang="en-US" sz="1600" kern="0" dirty="0">
                  <a:latin typeface="Maiandra GD" pitchFamily="34" charset="0"/>
                </a:rPr>
                <a:t>/addendum </a:t>
              </a:r>
              <a:r>
                <a:rPr lang="en-US" sz="1600" kern="0" dirty="0" err="1">
                  <a:latin typeface="Maiandra GD" pitchFamily="34" charset="0"/>
                </a:rPr>
                <a:t>kontrak</a:t>
              </a:r>
              <a:r>
                <a:rPr lang="en-US" sz="1600" kern="0" dirty="0">
                  <a:latin typeface="Maiandra GD" pitchFamily="34" charset="0"/>
                </a:rPr>
                <a:t> </a:t>
              </a:r>
              <a:r>
                <a:rPr lang="en-US" sz="1600" kern="0" dirty="0" smtClean="0">
                  <a:latin typeface="Maiandra GD" pitchFamily="34" charset="0"/>
                </a:rPr>
                <a:t>yang </a:t>
              </a:r>
              <a:r>
                <a:rPr lang="en-US" sz="1600" kern="0" dirty="0" err="1" smtClean="0">
                  <a:latin typeface="Maiandra GD" pitchFamily="34" charset="0"/>
                </a:rPr>
                <a:t>terlambat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diajukan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satker</a:t>
              </a:r>
              <a:r>
                <a:rPr lang="en-US" sz="1600" kern="0" dirty="0" smtClean="0">
                  <a:latin typeface="Maiandra GD" pitchFamily="34" charset="0"/>
                </a:rPr>
                <a:t>, </a:t>
              </a:r>
              <a:r>
                <a:rPr lang="en-US" sz="1600" kern="0" dirty="0" err="1" smtClean="0">
                  <a:latin typeface="Maiandra GD" pitchFamily="34" charset="0"/>
                </a:rPr>
                <a:t>pendaftaran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kontrak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dapat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diproses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setelah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memperoleh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persetujuan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dispensasi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dari</a:t>
              </a:r>
              <a:r>
                <a:rPr lang="en-US" sz="1600" kern="0" dirty="0" smtClean="0">
                  <a:latin typeface="Maiandra GD" pitchFamily="34" charset="0"/>
                </a:rPr>
                <a:t> KPPN.</a:t>
              </a:r>
            </a:p>
            <a:p>
              <a:pPr marL="229908" indent="-229908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Meningkatkan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koordinasi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antar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pejabat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perbendaharaan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dalam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meningkatkan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ketertiban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penyampaian</a:t>
              </a:r>
              <a:r>
                <a:rPr lang="en-US" sz="1600" kern="0" dirty="0" smtClean="0">
                  <a:latin typeface="Maiandra GD" pitchFamily="34" charset="0"/>
                </a:rPr>
                <a:t> data </a:t>
              </a:r>
              <a:r>
                <a:rPr lang="en-US" sz="1600" i="1" kern="0" dirty="0" smtClean="0">
                  <a:latin typeface="Maiandra GD" pitchFamily="34" charset="0"/>
                </a:rPr>
                <a:t>supplier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data </a:t>
              </a:r>
              <a:r>
                <a:rPr lang="en-US" sz="1600" kern="0" dirty="0" err="1" smtClean="0">
                  <a:latin typeface="Maiandra GD" pitchFamily="34" charset="0"/>
                </a:rPr>
                <a:t>kontrak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</a:t>
              </a:r>
              <a:r>
                <a:rPr lang="en-US" sz="1600" kern="0" dirty="0" smtClean="0">
                  <a:latin typeface="Maiandra GD" pitchFamily="34" charset="0"/>
                </a:rPr>
                <a:t> KPPN</a:t>
              </a:r>
              <a:endParaRPr lang="id-ID" sz="1600" kern="0" dirty="0">
                <a:latin typeface="Maiandra GD" pitchFamily="34" charset="0"/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F14D-8421-4B65-A36D-762D1C3D877B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xmlns="" id="{2C2BFAE1-45D3-4B3B-81D2-0BF25FA84FB8}"/>
              </a:ext>
            </a:extLst>
          </p:cNvPr>
          <p:cNvSpPr txBox="1">
            <a:spLocks/>
          </p:cNvSpPr>
          <p:nvPr/>
        </p:nvSpPr>
        <p:spPr>
          <a:xfrm>
            <a:off x="793376" y="457200"/>
            <a:ext cx="7886700" cy="739056"/>
          </a:xfrm>
          <a:prstGeom prst="rect">
            <a:avLst/>
          </a:prstGeom>
        </p:spPr>
        <p:txBody>
          <a:bodyPr lIns="83806" tIns="41902" rIns="83806" bIns="41902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>
                <a:solidFill>
                  <a:schemeClr val="tx1"/>
                </a:solidFill>
                <a:latin typeface="Helvetica" panose="020B0500000000000000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Langkah-Langkah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Strategis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Pelaksanaan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Anggaran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K/L TA 201</a:t>
            </a:r>
            <a:r>
              <a:rPr lang="id-ID" sz="2200" dirty="0" smtClean="0">
                <a:solidFill>
                  <a:srgbClr val="FFFF00"/>
                </a:solidFill>
                <a:latin typeface="Maiandra GD" pitchFamily="34" charset="0"/>
              </a:rPr>
              <a:t>9</a:t>
            </a:r>
            <a:endParaRPr lang="en-US" sz="2200" dirty="0">
              <a:solidFill>
                <a:srgbClr val="FFFF00"/>
              </a:solidFill>
              <a:latin typeface="Maiandra GD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22" y="3905870"/>
            <a:ext cx="795861" cy="934152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  <p:extLst>
      <p:ext uri="{BB962C8B-B14F-4D97-AF65-F5344CB8AC3E}">
        <p14:creationId xmlns="" xmlns:p14="http://schemas.microsoft.com/office/powerpoint/2010/main" val="4231677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6F14D-8421-4B65-A36D-762D1C3D877B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xmlns="" id="{2C2BFAE1-45D3-4B3B-81D2-0BF25FA84FB8}"/>
              </a:ext>
            </a:extLst>
          </p:cNvPr>
          <p:cNvSpPr txBox="1">
            <a:spLocks/>
          </p:cNvSpPr>
          <p:nvPr/>
        </p:nvSpPr>
        <p:spPr>
          <a:xfrm>
            <a:off x="793376" y="636980"/>
            <a:ext cx="7886700" cy="739056"/>
          </a:xfrm>
          <a:prstGeom prst="rect">
            <a:avLst/>
          </a:prstGeom>
        </p:spPr>
        <p:txBody>
          <a:bodyPr lIns="83806" tIns="41902" rIns="83806" bIns="41902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>
                <a:solidFill>
                  <a:schemeClr val="tx1"/>
                </a:solidFill>
                <a:latin typeface="Helvetica" panose="020B0500000000000000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Langkah-Langkah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Strategis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Pelaksanaan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</a:t>
            </a:r>
            <a:r>
              <a:rPr lang="en-US" sz="2200" dirty="0" err="1" smtClean="0">
                <a:solidFill>
                  <a:srgbClr val="FFFF00"/>
                </a:solidFill>
                <a:latin typeface="Maiandra GD" pitchFamily="34" charset="0"/>
              </a:rPr>
              <a:t>Anggaran</a:t>
            </a:r>
            <a:r>
              <a:rPr lang="en-US" sz="2200" dirty="0" smtClean="0">
                <a:solidFill>
                  <a:srgbClr val="FFFF00"/>
                </a:solidFill>
                <a:latin typeface="Maiandra GD" pitchFamily="34" charset="0"/>
              </a:rPr>
              <a:t> K/L TA </a:t>
            </a:r>
            <a:r>
              <a:rPr lang="id-ID" sz="2200" dirty="0" smtClean="0">
                <a:solidFill>
                  <a:srgbClr val="FFFF00"/>
                </a:solidFill>
                <a:latin typeface="Maiandra GD" pitchFamily="34" charset="0"/>
              </a:rPr>
              <a:t>2019</a:t>
            </a:r>
            <a:endParaRPr lang="en-US" sz="2200" dirty="0">
              <a:solidFill>
                <a:srgbClr val="FFFF00"/>
              </a:solidFill>
              <a:latin typeface="Maiandra GD" pitchFamily="34" charset="0"/>
            </a:endParaRPr>
          </a:p>
        </p:txBody>
      </p:sp>
      <p:grpSp>
        <p:nvGrpSpPr>
          <p:cNvPr id="3" name="Group 16"/>
          <p:cNvGrpSpPr/>
          <p:nvPr/>
        </p:nvGrpSpPr>
        <p:grpSpPr>
          <a:xfrm>
            <a:off x="221137" y="1328210"/>
            <a:ext cx="8371945" cy="4081990"/>
            <a:chOff x="62260" y="55666"/>
            <a:chExt cx="8738840" cy="4081990"/>
          </a:xfrm>
        </p:grpSpPr>
        <p:grpSp>
          <p:nvGrpSpPr>
            <p:cNvPr id="4" name="Group 18"/>
            <p:cNvGrpSpPr/>
            <p:nvPr/>
          </p:nvGrpSpPr>
          <p:grpSpPr>
            <a:xfrm>
              <a:off x="62260" y="164480"/>
              <a:ext cx="8738840" cy="644696"/>
              <a:chOff x="279430" y="1237276"/>
              <a:chExt cx="8300765" cy="644696"/>
            </a:xfrm>
          </p:grpSpPr>
          <p:cxnSp>
            <p:nvCxnSpPr>
              <p:cNvPr id="29" name="Straight Connector 28"/>
              <p:cNvCxnSpPr/>
              <p:nvPr/>
            </p:nvCxnSpPr>
            <p:spPr>
              <a:xfrm flipV="1">
                <a:off x="279430" y="1881970"/>
                <a:ext cx="8300765" cy="2"/>
              </a:xfrm>
              <a:prstGeom prst="line">
                <a:avLst/>
              </a:prstGeom>
              <a:ln w="95250">
                <a:solidFill>
                  <a:srgbClr val="AFABA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Oval 29"/>
              <p:cNvSpPr/>
              <p:nvPr/>
            </p:nvSpPr>
            <p:spPr>
              <a:xfrm>
                <a:off x="942370" y="1237276"/>
                <a:ext cx="580297" cy="590753"/>
              </a:xfrm>
              <a:prstGeom prst="ellipse">
                <a:avLst/>
              </a:prstGeom>
              <a:solidFill>
                <a:schemeClr val="bg1"/>
              </a:solidFill>
              <a:ln w="95250">
                <a:solidFill>
                  <a:srgbClr val="AFABA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900" kern="0" dirty="0">
                    <a:solidFill>
                      <a:srgbClr val="FFCC4C">
                        <a:lumMod val="75000"/>
                      </a:srgbClr>
                    </a:solidFill>
                    <a:latin typeface="Arial Black" pitchFamily="34" charset="0"/>
                  </a:rPr>
                  <a:t>7</a:t>
                </a:r>
                <a:endParaRPr lang="id-ID" sz="2900" kern="0" dirty="0">
                  <a:solidFill>
                    <a:srgbClr val="FFCC4C">
                      <a:lumMod val="75000"/>
                    </a:srgbClr>
                  </a:solidFill>
                  <a:latin typeface="Arial Black" pitchFamily="34" charset="0"/>
                </a:endParaRP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1362647" y="55666"/>
              <a:ext cx="728921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900" b="1" kern="0" dirty="0" err="1" smtClean="0">
                  <a:latin typeface="Maiandra GD" pitchFamily="34" charset="0"/>
                </a:rPr>
                <a:t>Memastikan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Penyaluran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Bansos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dan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Banper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tepat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waktu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dan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tepat</a:t>
              </a:r>
              <a:r>
                <a:rPr lang="en-US" sz="1900" b="1" kern="0" dirty="0" smtClean="0">
                  <a:latin typeface="Maiandra GD" pitchFamily="34" charset="0"/>
                </a:rPr>
                <a:t> </a:t>
              </a:r>
              <a:r>
                <a:rPr lang="en-US" sz="1900" b="1" kern="0" dirty="0" err="1" smtClean="0">
                  <a:latin typeface="Maiandra GD" pitchFamily="34" charset="0"/>
                </a:rPr>
                <a:t>sasaran</a:t>
              </a:r>
              <a:r>
                <a:rPr lang="en-US" sz="1900" b="1" kern="0" dirty="0" smtClean="0">
                  <a:latin typeface="Maiandra GD" pitchFamily="34" charset="0"/>
                </a:rPr>
                <a:t>.</a:t>
              </a:r>
              <a:endParaRPr lang="id-ID" sz="1900" b="1" kern="0" dirty="0">
                <a:latin typeface="Maiandra GD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396937" y="844447"/>
              <a:ext cx="7362316" cy="3293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14305" indent="-314305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Menetapkan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pedoman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umum</a:t>
              </a:r>
              <a:r>
                <a:rPr lang="en-US" sz="1600" kern="0" dirty="0" smtClean="0">
                  <a:latin typeface="Maiandra GD" pitchFamily="34" charset="0"/>
                </a:rPr>
                <a:t>/</a:t>
              </a:r>
              <a:r>
                <a:rPr lang="en-US" sz="1600" kern="0" dirty="0" err="1" smtClean="0">
                  <a:latin typeface="Maiandra GD" pitchFamily="34" charset="0"/>
                </a:rPr>
                <a:t>petunjuk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teknis</a:t>
              </a:r>
              <a:r>
                <a:rPr lang="en-US" sz="1600" kern="0" dirty="0" smtClean="0">
                  <a:latin typeface="Maiandra GD" pitchFamily="34" charset="0"/>
                </a:rPr>
                <a:t>/</a:t>
              </a:r>
              <a:r>
                <a:rPr lang="en-US" sz="1600" kern="0" dirty="0" err="1" smtClean="0">
                  <a:latin typeface="Maiandra GD" pitchFamily="34" charset="0"/>
                </a:rPr>
                <a:t>operasional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pelaksanaan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pembayaran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Bansos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Banper</a:t>
              </a:r>
              <a:r>
                <a:rPr lang="en-US" sz="1600" kern="0" dirty="0" smtClean="0">
                  <a:latin typeface="Maiandra GD" pitchFamily="34" charset="0"/>
                </a:rPr>
                <a:t> yang </a:t>
              </a:r>
              <a:r>
                <a:rPr lang="en-US" sz="1600" kern="0" dirty="0" err="1" smtClean="0">
                  <a:latin typeface="Maiandra GD" pitchFamily="34" charset="0"/>
                </a:rPr>
                <a:t>sederhana</a:t>
              </a:r>
              <a:r>
                <a:rPr lang="en-US" sz="1600" kern="0" dirty="0" smtClean="0">
                  <a:latin typeface="Maiandra GD" pitchFamily="34" charset="0"/>
                </a:rPr>
                <a:t>, </a:t>
              </a:r>
              <a:r>
                <a:rPr lang="en-US" sz="1600" kern="0" dirty="0" err="1" smtClean="0">
                  <a:latin typeface="Maiandra GD" pitchFamily="34" charset="0"/>
                </a:rPr>
                <a:t>mudah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dipahami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akuntabel</a:t>
              </a:r>
              <a:r>
                <a:rPr lang="en-US" sz="1600" kern="0" dirty="0" smtClean="0">
                  <a:latin typeface="Maiandra GD" pitchFamily="34" charset="0"/>
                </a:rPr>
                <a:t>.</a:t>
              </a:r>
              <a:endParaRPr lang="id-ID" sz="1600" kern="0" dirty="0">
                <a:latin typeface="Maiandra GD" pitchFamily="34" charset="0"/>
              </a:endParaRPr>
            </a:p>
            <a:p>
              <a:pPr marL="314305" indent="-314305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Melakukan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verifikasi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terhadap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penerima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Bansos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Banper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segera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menyalurkan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bantuan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kepada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penerima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Bansos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Banper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apabila</a:t>
              </a:r>
              <a:r>
                <a:rPr lang="en-US" sz="1600" kern="0" dirty="0" smtClean="0">
                  <a:latin typeface="Maiandra GD" pitchFamily="34" charset="0"/>
                </a:rPr>
                <a:t> data </a:t>
              </a:r>
              <a:r>
                <a:rPr lang="en-US" sz="1600" kern="0" dirty="0" err="1" smtClean="0">
                  <a:latin typeface="Maiandra GD" pitchFamily="34" charset="0"/>
                </a:rPr>
                <a:t>telah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akurat</a:t>
              </a:r>
              <a:r>
                <a:rPr lang="en-US" sz="1600" kern="0" dirty="0" smtClean="0">
                  <a:latin typeface="Maiandra GD" pitchFamily="34" charset="0"/>
                </a:rPr>
                <a:t>.</a:t>
              </a:r>
              <a:endParaRPr lang="id-ID" sz="1600" kern="0" dirty="0">
                <a:latin typeface="Maiandra GD" pitchFamily="34" charset="0"/>
              </a:endParaRPr>
            </a:p>
            <a:p>
              <a:pPr marL="314305" indent="-314305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Melakukan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pengendalian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terhadap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Bansos</a:t>
              </a:r>
              <a:r>
                <a:rPr lang="en-US" sz="1600" kern="0" dirty="0" smtClean="0">
                  <a:latin typeface="Maiandra GD" pitchFamily="34" charset="0"/>
                </a:rPr>
                <a:t> yang </a:t>
              </a:r>
              <a:r>
                <a:rPr lang="en-US" sz="1600" kern="0" dirty="0" err="1" smtClean="0">
                  <a:latin typeface="Maiandra GD" pitchFamily="34" charset="0"/>
                </a:rPr>
                <a:t>mengendap</a:t>
              </a:r>
              <a:r>
                <a:rPr lang="en-US" sz="1600" kern="0" dirty="0" smtClean="0">
                  <a:latin typeface="Maiandra GD" pitchFamily="34" charset="0"/>
                </a:rPr>
                <a:t> di </a:t>
              </a:r>
              <a:r>
                <a:rPr lang="en-US" sz="1600" kern="0" dirty="0" err="1" smtClean="0">
                  <a:latin typeface="Maiandra GD" pitchFamily="34" charset="0"/>
                </a:rPr>
                <a:t>rekening</a:t>
              </a:r>
              <a:r>
                <a:rPr lang="en-US" sz="1600" kern="0" dirty="0" smtClean="0">
                  <a:latin typeface="Maiandra GD" pitchFamily="34" charset="0"/>
                </a:rPr>
                <a:t> bank </a:t>
              </a:r>
              <a:r>
                <a:rPr lang="en-US" sz="1600" kern="0" dirty="0" err="1" smtClean="0">
                  <a:latin typeface="Maiandra GD" pitchFamily="34" charset="0"/>
                </a:rPr>
                <a:t>penyalur</a:t>
              </a:r>
              <a:r>
                <a:rPr lang="id-ID" sz="1600" kern="0" dirty="0" smtClean="0">
                  <a:latin typeface="Maiandra GD" pitchFamily="34" charset="0"/>
                </a:rPr>
                <a:t> (maksimal 30 (tiga puluh) HK sejak dana Bansos ditransfer dari Rekening Kas Negara ke rekening Bank penyalur)</a:t>
              </a:r>
              <a:r>
                <a:rPr lang="en-US" sz="1600" kern="0" dirty="0" smtClean="0">
                  <a:latin typeface="Maiandra GD" pitchFamily="34" charset="0"/>
                </a:rPr>
                <a:t>.</a:t>
              </a:r>
              <a:endParaRPr lang="id-ID" sz="1600" kern="0" dirty="0">
                <a:latin typeface="Maiandra GD" pitchFamily="34" charset="0"/>
              </a:endParaRPr>
            </a:p>
            <a:p>
              <a:pPr marL="314305" indent="-314305">
                <a:buFont typeface="+mj-lt"/>
                <a:buAutoNum type="alphaLcPeriod"/>
              </a:pPr>
              <a:r>
                <a:rPr lang="en-US" sz="1600" kern="0" dirty="0" err="1" smtClean="0">
                  <a:latin typeface="Maiandra GD" pitchFamily="34" charset="0"/>
                </a:rPr>
                <a:t>Segera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menyetorkan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sisa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dana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Bansos</a:t>
              </a:r>
              <a:r>
                <a:rPr lang="en-US" sz="1600" kern="0" dirty="0" smtClean="0">
                  <a:latin typeface="Maiandra GD" pitchFamily="34" charset="0"/>
                </a:rPr>
                <a:t> yang </a:t>
              </a:r>
              <a:r>
                <a:rPr lang="en-US" sz="1600" kern="0" dirty="0" err="1" smtClean="0">
                  <a:latin typeface="Maiandra GD" pitchFamily="34" charset="0"/>
                </a:rPr>
                <a:t>tidak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tersalurkan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ke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rekening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kas</a:t>
              </a:r>
              <a:r>
                <a:rPr lang="en-US" sz="1600" kern="0" dirty="0" smtClean="0">
                  <a:latin typeface="Maiandra GD" pitchFamily="34" charset="0"/>
                </a:rPr>
                <a:t> </a:t>
              </a:r>
              <a:r>
                <a:rPr lang="en-US" sz="1600" kern="0" dirty="0" err="1" smtClean="0">
                  <a:latin typeface="Maiandra GD" pitchFamily="34" charset="0"/>
                </a:rPr>
                <a:t>negara</a:t>
              </a:r>
              <a:r>
                <a:rPr lang="id-ID" sz="1600" kern="0" dirty="0" smtClean="0">
                  <a:latin typeface="Maiandra GD" pitchFamily="34" charset="0"/>
                </a:rPr>
                <a:t>.</a:t>
              </a:r>
            </a:p>
            <a:p>
              <a:pPr marL="314305" indent="-314305">
                <a:buFont typeface="+mj-lt"/>
                <a:buAutoNum type="alphaLcPeriod"/>
              </a:pPr>
              <a:r>
                <a:rPr lang="id-ID" sz="1600" kern="0" dirty="0" smtClean="0">
                  <a:latin typeface="Maiandra GD" pitchFamily="34" charset="0"/>
                </a:rPr>
                <a:t>Memastikan data supplier penerima bantuan (nama dan nomor rekening) telah benar dan masih aktif pada saat mengajukan SPM ke KPPN.</a:t>
              </a:r>
              <a:endParaRPr lang="id-ID" sz="1600" kern="0" dirty="0">
                <a:latin typeface="Maiandra GD" pitchFamily="34" charset="0"/>
              </a:endParaRPr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818" y="1486391"/>
              <a:ext cx="1043518" cy="997678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/>
        </p:nvSpPr>
        <p:spPr>
          <a:xfrm>
            <a:off x="2" y="6373022"/>
            <a:ext cx="9144000" cy="5172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348" tIns="70174" rIns="140348" bIns="70174" spcCol="0" rtlCol="0" anchor="ctr"/>
          <a:lstStyle/>
          <a:p>
            <a:pPr algn="ctr"/>
            <a:r>
              <a:rPr lang="id-ID" sz="1900" b="1" dirty="0">
                <a:solidFill>
                  <a:srgbClr val="FFFF00"/>
                </a:solidFill>
              </a:rPr>
              <a:t>INTEGRITAS      |  PROFESIONALISME   |        SINERGI          |        PELAYANAN        |      KESEMPURNAAN</a:t>
            </a:r>
          </a:p>
        </p:txBody>
      </p:sp>
    </p:spTree>
    <p:extLst>
      <p:ext uri="{BB962C8B-B14F-4D97-AF65-F5344CB8AC3E}">
        <p14:creationId xmlns="" xmlns:p14="http://schemas.microsoft.com/office/powerpoint/2010/main" val="2040767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6BD3D9-9893-4E4B-AF10-BEE0862DC694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41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3011" name="Title 2"/>
          <p:cNvSpPr>
            <a:spLocks noGrp="1"/>
          </p:cNvSpPr>
          <p:nvPr>
            <p:ph type="title"/>
          </p:nvPr>
        </p:nvSpPr>
        <p:spPr>
          <a:xfrm>
            <a:off x="114300" y="223839"/>
            <a:ext cx="7265194" cy="6524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Mekanisme</a:t>
            </a:r>
            <a:r>
              <a:rPr lang="en-US" dirty="0" smtClean="0"/>
              <a:t> </a:t>
            </a:r>
            <a:r>
              <a:rPr lang="en-US" dirty="0" err="1" smtClean="0"/>
              <a:t>Penggantian</a:t>
            </a:r>
            <a:r>
              <a:rPr lang="en-US" dirty="0" smtClean="0"/>
              <a:t> </a:t>
            </a:r>
            <a:r>
              <a:rPr lang="en-US" dirty="0" err="1" smtClean="0"/>
              <a:t>Uang</a:t>
            </a:r>
            <a:r>
              <a:rPr lang="en-US" dirty="0" smtClean="0"/>
              <a:t> </a:t>
            </a:r>
            <a:r>
              <a:rPr lang="en-US" dirty="0" err="1" smtClean="0"/>
              <a:t>Persediaan</a:t>
            </a:r>
            <a:endParaRPr lang="id-ID" dirty="0" smtClean="0"/>
          </a:p>
        </p:txBody>
      </p: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1066800" y="1408114"/>
            <a:ext cx="1507332" cy="739775"/>
            <a:chOff x="406399" y="1799772"/>
            <a:chExt cx="2010230" cy="740228"/>
          </a:xfrm>
        </p:grpSpPr>
        <p:sp>
          <p:nvSpPr>
            <p:cNvPr id="4" name="Pentagon 3"/>
            <p:cNvSpPr/>
            <p:nvPr/>
          </p:nvSpPr>
          <p:spPr>
            <a:xfrm>
              <a:off x="406399" y="1799772"/>
              <a:ext cx="2010230" cy="740228"/>
            </a:xfrm>
            <a:prstGeom prst="homePlate">
              <a:avLst/>
            </a:prstGeom>
            <a:solidFill>
              <a:srgbClr val="7ACDD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500" dirty="0">
                <a:solidFill>
                  <a:prstClr val="white"/>
                </a:solidFill>
              </a:endParaRPr>
            </a:p>
          </p:txBody>
        </p:sp>
        <p:sp>
          <p:nvSpPr>
            <p:cNvPr id="43072" name="TextBox 8"/>
            <p:cNvSpPr txBox="1">
              <a:spLocks noChangeArrowheads="1"/>
            </p:cNvSpPr>
            <p:nvPr/>
          </p:nvSpPr>
          <p:spPr bwMode="auto">
            <a:xfrm>
              <a:off x="624115" y="1939053"/>
              <a:ext cx="1460923" cy="369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 dirty="0" smtClean="0">
                  <a:solidFill>
                    <a:srgbClr val="000000"/>
                  </a:solidFill>
                </a:rPr>
                <a:t>BP/BPP</a:t>
              </a:r>
              <a:endParaRPr lang="id-ID" sz="18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2826544" y="1406525"/>
            <a:ext cx="1507332" cy="739775"/>
            <a:chOff x="3272971" y="1799772"/>
            <a:chExt cx="2010230" cy="740228"/>
          </a:xfrm>
        </p:grpSpPr>
        <p:sp>
          <p:nvSpPr>
            <p:cNvPr id="5" name="Pentagon 4"/>
            <p:cNvSpPr/>
            <p:nvPr/>
          </p:nvSpPr>
          <p:spPr>
            <a:xfrm>
              <a:off x="3272971" y="1799772"/>
              <a:ext cx="2010230" cy="740228"/>
            </a:xfrm>
            <a:prstGeom prst="homePlate">
              <a:avLst/>
            </a:prstGeom>
            <a:solidFill>
              <a:srgbClr val="01B9C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500" dirty="0">
                <a:solidFill>
                  <a:prstClr val="white"/>
                </a:solidFill>
              </a:endParaRPr>
            </a:p>
          </p:txBody>
        </p:sp>
        <p:sp>
          <p:nvSpPr>
            <p:cNvPr id="43068" name="TextBox 9"/>
            <p:cNvSpPr txBox="1">
              <a:spLocks noChangeArrowheads="1"/>
            </p:cNvSpPr>
            <p:nvPr/>
          </p:nvSpPr>
          <p:spPr bwMode="auto">
            <a:xfrm>
              <a:off x="3432626" y="1939053"/>
              <a:ext cx="1460923" cy="369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000000"/>
                  </a:solidFill>
                </a:rPr>
                <a:t>PPK</a:t>
              </a:r>
              <a:endParaRPr lang="id-ID" sz="18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8" name="Group 36"/>
          <p:cNvGrpSpPr>
            <a:grpSpLocks/>
          </p:cNvGrpSpPr>
          <p:nvPr/>
        </p:nvGrpSpPr>
        <p:grpSpPr bwMode="auto">
          <a:xfrm>
            <a:off x="6557052" y="1428143"/>
            <a:ext cx="1507332" cy="739775"/>
            <a:chOff x="9165770" y="1799772"/>
            <a:chExt cx="2010230" cy="740228"/>
          </a:xfrm>
        </p:grpSpPr>
        <p:sp>
          <p:nvSpPr>
            <p:cNvPr id="7" name="Pentagon 6"/>
            <p:cNvSpPr/>
            <p:nvPr/>
          </p:nvSpPr>
          <p:spPr>
            <a:xfrm>
              <a:off x="9165770" y="1799772"/>
              <a:ext cx="2010230" cy="740228"/>
            </a:xfrm>
            <a:prstGeom prst="homePlat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500" dirty="0">
                <a:solidFill>
                  <a:prstClr val="white"/>
                </a:solidFill>
              </a:endParaRPr>
            </a:p>
          </p:txBody>
        </p:sp>
        <p:sp>
          <p:nvSpPr>
            <p:cNvPr id="43060" name="TextBox 11"/>
            <p:cNvSpPr txBox="1">
              <a:spLocks noChangeArrowheads="1"/>
            </p:cNvSpPr>
            <p:nvPr/>
          </p:nvSpPr>
          <p:spPr bwMode="auto">
            <a:xfrm>
              <a:off x="9440424" y="1939053"/>
              <a:ext cx="1460923" cy="369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FFFFFF"/>
                  </a:solidFill>
                </a:rPr>
                <a:t>KPPN</a:t>
              </a:r>
              <a:endParaRPr lang="id-ID" sz="18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9" name="Group 15"/>
          <p:cNvGrpSpPr>
            <a:grpSpLocks/>
          </p:cNvGrpSpPr>
          <p:nvPr/>
        </p:nvGrpSpPr>
        <p:grpSpPr bwMode="auto">
          <a:xfrm>
            <a:off x="1114312" y="2232025"/>
            <a:ext cx="1175260" cy="1437078"/>
            <a:chOff x="406399" y="2702447"/>
            <a:chExt cx="2162630" cy="1065405"/>
          </a:xfrm>
        </p:grpSpPr>
        <p:sp>
          <p:nvSpPr>
            <p:cNvPr id="14" name="Flowchart: Document 13"/>
            <p:cNvSpPr/>
            <p:nvPr/>
          </p:nvSpPr>
          <p:spPr>
            <a:xfrm>
              <a:off x="406399" y="2702447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43056" name="TextBox 14"/>
            <p:cNvSpPr txBox="1">
              <a:spLocks noChangeArrowheads="1"/>
            </p:cNvSpPr>
            <p:nvPr/>
          </p:nvSpPr>
          <p:spPr bwMode="auto">
            <a:xfrm>
              <a:off x="406399" y="2731028"/>
              <a:ext cx="2153838" cy="810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6213" indent="-1651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SPBy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6213" indent="-1651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Bukti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Pengeluaran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/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kuitansi</a:t>
              </a:r>
              <a:endParaRPr lang="id-ID" sz="13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Group 16"/>
          <p:cNvGrpSpPr>
            <a:grpSpLocks/>
          </p:cNvGrpSpPr>
          <p:nvPr/>
        </p:nvGrpSpPr>
        <p:grpSpPr bwMode="auto">
          <a:xfrm>
            <a:off x="2811510" y="2237647"/>
            <a:ext cx="1404578" cy="2181950"/>
            <a:chOff x="406399" y="2702447"/>
            <a:chExt cx="2162630" cy="1065405"/>
          </a:xfrm>
        </p:grpSpPr>
        <p:sp>
          <p:nvSpPr>
            <p:cNvPr id="18" name="Flowchart: Document 17"/>
            <p:cNvSpPr/>
            <p:nvPr/>
          </p:nvSpPr>
          <p:spPr>
            <a:xfrm>
              <a:off x="406399" y="2702447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43054" name="TextBox 18"/>
            <p:cNvSpPr txBox="1">
              <a:spLocks noChangeArrowheads="1"/>
            </p:cNvSpPr>
            <p:nvPr/>
          </p:nvSpPr>
          <p:spPr bwMode="auto">
            <a:xfrm>
              <a:off x="406399" y="2709516"/>
              <a:ext cx="2162628" cy="10526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SPP - GU</a:t>
              </a:r>
            </a:p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DRPP</a:t>
              </a: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SPBy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Bukti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Pengeluaran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SSP yang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telah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dikonfirmasi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KPPN</a:t>
              </a:r>
              <a:endParaRPr lang="id-ID" sz="1300" b="1" dirty="0">
                <a:solidFill>
                  <a:srgbClr val="000000"/>
                </a:solidFill>
              </a:endParaRPr>
            </a:p>
          </p:txBody>
        </p:sp>
      </p:grpSp>
      <p:cxnSp>
        <p:nvCxnSpPr>
          <p:cNvPr id="26" name="Straight Arrow Connector 25"/>
          <p:cNvCxnSpPr/>
          <p:nvPr/>
        </p:nvCxnSpPr>
        <p:spPr>
          <a:xfrm>
            <a:off x="2284793" y="2868761"/>
            <a:ext cx="526717" cy="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4216088" y="2868758"/>
            <a:ext cx="409669" cy="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37"/>
          <p:cNvGrpSpPr>
            <a:grpSpLocks/>
          </p:cNvGrpSpPr>
          <p:nvPr/>
        </p:nvGrpSpPr>
        <p:grpSpPr bwMode="auto">
          <a:xfrm>
            <a:off x="4595812" y="1406525"/>
            <a:ext cx="1507332" cy="739775"/>
            <a:chOff x="6139543" y="1799772"/>
            <a:chExt cx="2010230" cy="740228"/>
          </a:xfrm>
        </p:grpSpPr>
        <p:sp>
          <p:nvSpPr>
            <p:cNvPr id="39" name="Pentagon 38"/>
            <p:cNvSpPr/>
            <p:nvPr/>
          </p:nvSpPr>
          <p:spPr>
            <a:xfrm>
              <a:off x="6139543" y="1799772"/>
              <a:ext cx="2010230" cy="740228"/>
            </a:xfrm>
            <a:prstGeom prst="homePlate">
              <a:avLst/>
            </a:prstGeom>
            <a:solidFill>
              <a:srgbClr val="008B9C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500" dirty="0">
                <a:solidFill>
                  <a:prstClr val="white"/>
                </a:solidFill>
              </a:endParaRPr>
            </a:p>
          </p:txBody>
        </p:sp>
        <p:sp>
          <p:nvSpPr>
            <p:cNvPr id="43050" name="TextBox 39"/>
            <p:cNvSpPr txBox="1">
              <a:spLocks noChangeArrowheads="1"/>
            </p:cNvSpPr>
            <p:nvPr/>
          </p:nvSpPr>
          <p:spPr bwMode="auto">
            <a:xfrm>
              <a:off x="6386283" y="1939053"/>
              <a:ext cx="1460923" cy="369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FFFFFF"/>
                  </a:solidFill>
                </a:rPr>
                <a:t>PPSPM</a:t>
              </a:r>
              <a:endParaRPr lang="id-ID" sz="18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2" name="Group 16"/>
          <p:cNvGrpSpPr>
            <a:grpSpLocks/>
          </p:cNvGrpSpPr>
          <p:nvPr/>
        </p:nvGrpSpPr>
        <p:grpSpPr bwMode="auto">
          <a:xfrm>
            <a:off x="4616028" y="2228275"/>
            <a:ext cx="1404578" cy="2401239"/>
            <a:chOff x="406399" y="2702447"/>
            <a:chExt cx="2162630" cy="1065405"/>
          </a:xfrm>
        </p:grpSpPr>
        <p:sp>
          <p:nvSpPr>
            <p:cNvPr id="67" name="Flowchart: Document 66"/>
            <p:cNvSpPr/>
            <p:nvPr/>
          </p:nvSpPr>
          <p:spPr>
            <a:xfrm>
              <a:off x="406399" y="2702447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68" name="TextBox 18"/>
            <p:cNvSpPr txBox="1">
              <a:spLocks noChangeArrowheads="1"/>
            </p:cNvSpPr>
            <p:nvPr/>
          </p:nvSpPr>
          <p:spPr bwMode="auto">
            <a:xfrm>
              <a:off x="406399" y="2712277"/>
              <a:ext cx="2162628" cy="9300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SPM – GU</a:t>
              </a:r>
            </a:p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SPP – GU</a:t>
              </a:r>
            </a:p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DRPP</a:t>
              </a: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SPBy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Bukti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Pengeluaran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SSP yang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telah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dikonfirmasi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KPPN</a:t>
              </a:r>
            </a:p>
          </p:txBody>
        </p:sp>
      </p:grpSp>
      <p:sp>
        <p:nvSpPr>
          <p:cNvPr id="69" name="Rectangle 22"/>
          <p:cNvSpPr>
            <a:spLocks noChangeArrowheads="1"/>
          </p:cNvSpPr>
          <p:nvPr/>
        </p:nvSpPr>
        <p:spPr bwMode="auto">
          <a:xfrm>
            <a:off x="416790" y="4629515"/>
            <a:ext cx="228243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1600" dirty="0" err="1" smtClean="0">
                <a:ea typeface="Times New Roman" pitchFamily="18" charset="0"/>
                <a:cs typeface="Calibri" pitchFamily="34" charset="0"/>
              </a:rPr>
              <a:t>Penggantian</a:t>
            </a:r>
            <a:r>
              <a:rPr lang="en-US" sz="1600" dirty="0" smtClean="0">
                <a:ea typeface="Times New Roman" pitchFamily="18" charset="0"/>
                <a:cs typeface="Calibri" pitchFamily="34" charset="0"/>
              </a:rPr>
              <a:t> UP </a:t>
            </a:r>
            <a:r>
              <a:rPr lang="en-US" sz="1600" dirty="0" err="1" smtClean="0">
                <a:ea typeface="Times New Roman" pitchFamily="18" charset="0"/>
                <a:cs typeface="Calibri" pitchFamily="34" charset="0"/>
              </a:rPr>
              <a:t>dilakukan</a:t>
            </a:r>
            <a:r>
              <a:rPr lang="en-US" sz="1600" dirty="0" smtClean="0">
                <a:ea typeface="Times New Roman" pitchFamily="18" charset="0"/>
                <a:cs typeface="Calibri" pitchFamily="34" charset="0"/>
              </a:rPr>
              <a:t> </a:t>
            </a:r>
            <a:r>
              <a:rPr lang="en-US" sz="1600" dirty="0" err="1" smtClean="0">
                <a:ea typeface="Times New Roman" pitchFamily="18" charset="0"/>
                <a:cs typeface="Calibri" pitchFamily="34" charset="0"/>
              </a:rPr>
              <a:t>apabila</a:t>
            </a:r>
            <a:r>
              <a:rPr lang="en-US" sz="1600" dirty="0" smtClean="0">
                <a:ea typeface="Times New Roman" pitchFamily="18" charset="0"/>
                <a:cs typeface="Calibri" pitchFamily="34" charset="0"/>
              </a:rPr>
              <a:t> UP </a:t>
            </a:r>
            <a:r>
              <a:rPr lang="en-US" sz="1600" dirty="0" err="1" smtClean="0">
                <a:ea typeface="Times New Roman" pitchFamily="18" charset="0"/>
                <a:cs typeface="Calibri" pitchFamily="34" charset="0"/>
              </a:rPr>
              <a:t>telah</a:t>
            </a:r>
            <a:r>
              <a:rPr lang="en-US" sz="1600" dirty="0" smtClean="0">
                <a:ea typeface="Times New Roman" pitchFamily="18" charset="0"/>
                <a:cs typeface="Calibri" pitchFamily="34" charset="0"/>
              </a:rPr>
              <a:t> </a:t>
            </a:r>
            <a:r>
              <a:rPr lang="en-US" sz="1600" dirty="0" err="1" smtClean="0">
                <a:ea typeface="Times New Roman" pitchFamily="18" charset="0"/>
                <a:cs typeface="Calibri" pitchFamily="34" charset="0"/>
              </a:rPr>
              <a:t>dipergunakan</a:t>
            </a:r>
            <a:r>
              <a:rPr lang="en-US" sz="1600" dirty="0" smtClean="0">
                <a:ea typeface="Times New Roman" pitchFamily="18" charset="0"/>
                <a:cs typeface="Calibri" pitchFamily="34" charset="0"/>
              </a:rPr>
              <a:t> paling </a:t>
            </a:r>
            <a:r>
              <a:rPr lang="en-US" sz="1600" dirty="0" err="1" smtClean="0">
                <a:ea typeface="Times New Roman" pitchFamily="18" charset="0"/>
                <a:cs typeface="Calibri" pitchFamily="34" charset="0"/>
              </a:rPr>
              <a:t>sedikit</a:t>
            </a:r>
            <a:r>
              <a:rPr lang="en-US" sz="1600" dirty="0" smtClean="0">
                <a:ea typeface="Times New Roman" pitchFamily="18" charset="0"/>
                <a:cs typeface="Calibri" pitchFamily="34" charset="0"/>
              </a:rPr>
              <a:t> 50% </a:t>
            </a:r>
            <a:endParaRPr lang="id-ID" sz="1600" dirty="0">
              <a:ea typeface="Times New Roman" pitchFamily="18" charset="0"/>
              <a:cs typeface="Calibri" pitchFamily="34" charset="0"/>
            </a:endParaRPr>
          </a:p>
        </p:txBody>
      </p:sp>
      <p:cxnSp>
        <p:nvCxnSpPr>
          <p:cNvPr id="70" name="Straight Arrow Connector 69"/>
          <p:cNvCxnSpPr/>
          <p:nvPr/>
        </p:nvCxnSpPr>
        <p:spPr>
          <a:xfrm>
            <a:off x="6030335" y="2868760"/>
            <a:ext cx="526717" cy="177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6"/>
          <p:cNvGrpSpPr>
            <a:grpSpLocks/>
          </p:cNvGrpSpPr>
          <p:nvPr/>
        </p:nvGrpSpPr>
        <p:grpSpPr bwMode="auto">
          <a:xfrm>
            <a:off x="6557051" y="2252671"/>
            <a:ext cx="1404578" cy="936227"/>
            <a:chOff x="406399" y="2702447"/>
            <a:chExt cx="2162630" cy="1065405"/>
          </a:xfrm>
        </p:grpSpPr>
        <p:sp>
          <p:nvSpPr>
            <p:cNvPr id="73" name="Flowchart: Document 72"/>
            <p:cNvSpPr/>
            <p:nvPr/>
          </p:nvSpPr>
          <p:spPr>
            <a:xfrm>
              <a:off x="406399" y="2702447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74" name="TextBox 18"/>
            <p:cNvSpPr txBox="1">
              <a:spLocks noChangeArrowheads="1"/>
            </p:cNvSpPr>
            <p:nvPr/>
          </p:nvSpPr>
          <p:spPr bwMode="auto">
            <a:xfrm>
              <a:off x="406399" y="3042979"/>
              <a:ext cx="2162628" cy="3327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7800" indent="-177800"/>
              <a:r>
                <a:rPr lang="en-US" sz="1300" b="1" dirty="0" smtClean="0">
                  <a:solidFill>
                    <a:srgbClr val="000000"/>
                  </a:solidFill>
                </a:rPr>
                <a:t>  SPM – GU</a:t>
              </a:r>
            </a:p>
          </p:txBody>
        </p:sp>
      </p:grpSp>
      <p:cxnSp>
        <p:nvCxnSpPr>
          <p:cNvPr id="76" name="Straight Arrow Connector 75"/>
          <p:cNvCxnSpPr/>
          <p:nvPr/>
        </p:nvCxnSpPr>
        <p:spPr>
          <a:xfrm rot="5400000">
            <a:off x="6899837" y="3548401"/>
            <a:ext cx="720308" cy="130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16"/>
          <p:cNvGrpSpPr>
            <a:grpSpLocks/>
          </p:cNvGrpSpPr>
          <p:nvPr/>
        </p:nvGrpSpPr>
        <p:grpSpPr bwMode="auto">
          <a:xfrm>
            <a:off x="6615576" y="3933391"/>
            <a:ext cx="1404578" cy="936227"/>
            <a:chOff x="406399" y="2702447"/>
            <a:chExt cx="2162630" cy="1065405"/>
          </a:xfrm>
        </p:grpSpPr>
        <p:sp>
          <p:nvSpPr>
            <p:cNvPr id="79" name="Flowchart: Document 78"/>
            <p:cNvSpPr/>
            <p:nvPr/>
          </p:nvSpPr>
          <p:spPr>
            <a:xfrm>
              <a:off x="406399" y="2702447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80" name="TextBox 18"/>
            <p:cNvSpPr txBox="1">
              <a:spLocks noChangeArrowheads="1"/>
            </p:cNvSpPr>
            <p:nvPr/>
          </p:nvSpPr>
          <p:spPr bwMode="auto">
            <a:xfrm>
              <a:off x="406399" y="3042979"/>
              <a:ext cx="2162628" cy="3327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7800" indent="-177800"/>
              <a:r>
                <a:rPr lang="en-US" sz="1300" b="1" dirty="0" smtClean="0">
                  <a:solidFill>
                    <a:srgbClr val="000000"/>
                  </a:solidFill>
                </a:rPr>
                <a:t>  SP2D – GU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6BD3D9-9893-4E4B-AF10-BEE0862DC694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42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3011" name="Title 2"/>
          <p:cNvSpPr>
            <a:spLocks noGrp="1"/>
          </p:cNvSpPr>
          <p:nvPr>
            <p:ph type="title"/>
          </p:nvPr>
        </p:nvSpPr>
        <p:spPr>
          <a:xfrm>
            <a:off x="114300" y="223839"/>
            <a:ext cx="7265194" cy="6524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Mekanisme</a:t>
            </a:r>
            <a:r>
              <a:rPr lang="en-US" dirty="0" smtClean="0"/>
              <a:t> </a:t>
            </a:r>
            <a:r>
              <a:rPr lang="en-US" dirty="0" err="1" smtClean="0"/>
              <a:t>Pengajuan</a:t>
            </a:r>
            <a:r>
              <a:rPr lang="en-US" dirty="0" smtClean="0"/>
              <a:t> SPM LS </a:t>
            </a:r>
            <a:r>
              <a:rPr lang="en-US" dirty="0" err="1" smtClean="0"/>
              <a:t>Bendahara</a:t>
            </a:r>
            <a:endParaRPr lang="id-ID" dirty="0" smtClean="0"/>
          </a:p>
        </p:txBody>
      </p: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1003417" y="1408114"/>
            <a:ext cx="1507332" cy="785527"/>
            <a:chOff x="406399" y="1799772"/>
            <a:chExt cx="2010230" cy="786008"/>
          </a:xfrm>
        </p:grpSpPr>
        <p:sp>
          <p:nvSpPr>
            <p:cNvPr id="4" name="Pentagon 3"/>
            <p:cNvSpPr/>
            <p:nvPr/>
          </p:nvSpPr>
          <p:spPr>
            <a:xfrm>
              <a:off x="406399" y="1799772"/>
              <a:ext cx="2010230" cy="740228"/>
            </a:xfrm>
            <a:prstGeom prst="homePlate">
              <a:avLst/>
            </a:prstGeom>
            <a:solidFill>
              <a:srgbClr val="7ACDD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500" dirty="0">
                <a:solidFill>
                  <a:prstClr val="white"/>
                </a:solidFill>
              </a:endParaRPr>
            </a:p>
          </p:txBody>
        </p:sp>
        <p:sp>
          <p:nvSpPr>
            <p:cNvPr id="43072" name="TextBox 8"/>
            <p:cNvSpPr txBox="1">
              <a:spLocks noChangeArrowheads="1"/>
            </p:cNvSpPr>
            <p:nvPr/>
          </p:nvSpPr>
          <p:spPr bwMode="auto">
            <a:xfrm>
              <a:off x="624115" y="1939053"/>
              <a:ext cx="1460923" cy="6467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 dirty="0" err="1" smtClean="0">
                  <a:solidFill>
                    <a:srgbClr val="000000"/>
                  </a:solidFill>
                </a:rPr>
                <a:t>Staf</a:t>
              </a:r>
              <a:r>
                <a:rPr lang="en-US" sz="1800" b="1" dirty="0" smtClean="0">
                  <a:solidFill>
                    <a:srgbClr val="000000"/>
                  </a:solidFill>
                </a:rPr>
                <a:t> PPK</a:t>
              </a:r>
              <a:endParaRPr lang="id-ID" sz="18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2763160" y="1406525"/>
            <a:ext cx="1507332" cy="739775"/>
            <a:chOff x="3272971" y="1799772"/>
            <a:chExt cx="2010230" cy="740228"/>
          </a:xfrm>
        </p:grpSpPr>
        <p:sp>
          <p:nvSpPr>
            <p:cNvPr id="5" name="Pentagon 4"/>
            <p:cNvSpPr/>
            <p:nvPr/>
          </p:nvSpPr>
          <p:spPr>
            <a:xfrm>
              <a:off x="3272971" y="1799772"/>
              <a:ext cx="2010230" cy="740228"/>
            </a:xfrm>
            <a:prstGeom prst="homePlate">
              <a:avLst/>
            </a:prstGeom>
            <a:solidFill>
              <a:srgbClr val="01B9C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500" dirty="0">
                <a:solidFill>
                  <a:prstClr val="white"/>
                </a:solidFill>
              </a:endParaRPr>
            </a:p>
          </p:txBody>
        </p:sp>
        <p:sp>
          <p:nvSpPr>
            <p:cNvPr id="43068" name="TextBox 9"/>
            <p:cNvSpPr txBox="1">
              <a:spLocks noChangeArrowheads="1"/>
            </p:cNvSpPr>
            <p:nvPr/>
          </p:nvSpPr>
          <p:spPr bwMode="auto">
            <a:xfrm>
              <a:off x="3432626" y="1939053"/>
              <a:ext cx="1460923" cy="369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000000"/>
                  </a:solidFill>
                </a:rPr>
                <a:t>PPK</a:t>
              </a:r>
              <a:endParaRPr lang="id-ID" sz="18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8" name="Group 36"/>
          <p:cNvGrpSpPr>
            <a:grpSpLocks/>
          </p:cNvGrpSpPr>
          <p:nvPr/>
        </p:nvGrpSpPr>
        <p:grpSpPr bwMode="auto">
          <a:xfrm>
            <a:off x="6493668" y="1428143"/>
            <a:ext cx="1507332" cy="739775"/>
            <a:chOff x="9165770" y="1799772"/>
            <a:chExt cx="2010230" cy="740228"/>
          </a:xfrm>
        </p:grpSpPr>
        <p:sp>
          <p:nvSpPr>
            <p:cNvPr id="7" name="Pentagon 6"/>
            <p:cNvSpPr/>
            <p:nvPr/>
          </p:nvSpPr>
          <p:spPr>
            <a:xfrm>
              <a:off x="9165770" y="1799772"/>
              <a:ext cx="2010230" cy="740228"/>
            </a:xfrm>
            <a:prstGeom prst="homePlat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500" dirty="0">
                <a:solidFill>
                  <a:prstClr val="white"/>
                </a:solidFill>
              </a:endParaRPr>
            </a:p>
          </p:txBody>
        </p:sp>
        <p:sp>
          <p:nvSpPr>
            <p:cNvPr id="43060" name="TextBox 11"/>
            <p:cNvSpPr txBox="1">
              <a:spLocks noChangeArrowheads="1"/>
            </p:cNvSpPr>
            <p:nvPr/>
          </p:nvSpPr>
          <p:spPr bwMode="auto">
            <a:xfrm>
              <a:off x="9440424" y="1939053"/>
              <a:ext cx="1460923" cy="369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FFFFFF"/>
                  </a:solidFill>
                </a:rPr>
                <a:t>KPPN</a:t>
              </a:r>
              <a:endParaRPr lang="id-ID" sz="18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9" name="Group 15"/>
          <p:cNvGrpSpPr>
            <a:grpSpLocks/>
          </p:cNvGrpSpPr>
          <p:nvPr/>
        </p:nvGrpSpPr>
        <p:grpSpPr bwMode="auto">
          <a:xfrm>
            <a:off x="1025225" y="2209800"/>
            <a:ext cx="1371600" cy="2950116"/>
            <a:chOff x="406399" y="2702447"/>
            <a:chExt cx="2181238" cy="1181270"/>
          </a:xfrm>
        </p:grpSpPr>
        <p:sp>
          <p:nvSpPr>
            <p:cNvPr id="14" name="Flowchart: Document 13"/>
            <p:cNvSpPr/>
            <p:nvPr/>
          </p:nvSpPr>
          <p:spPr>
            <a:xfrm>
              <a:off x="406399" y="2702447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43056" name="TextBox 14"/>
            <p:cNvSpPr txBox="1">
              <a:spLocks noChangeArrowheads="1"/>
            </p:cNvSpPr>
            <p:nvPr/>
          </p:nvSpPr>
          <p:spPr bwMode="auto">
            <a:xfrm>
              <a:off x="433799" y="2751655"/>
              <a:ext cx="2153838" cy="11320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6213" indent="-1651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Surat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Tugas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Perjalanan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Dinas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6213" indent="-1651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Surat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Keputusan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Pembayaran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Honorarium</a:t>
              </a:r>
              <a:endParaRPr lang="id-ID" sz="13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Group 16"/>
          <p:cNvGrpSpPr>
            <a:grpSpLocks/>
          </p:cNvGrpSpPr>
          <p:nvPr/>
        </p:nvGrpSpPr>
        <p:grpSpPr bwMode="auto">
          <a:xfrm>
            <a:off x="2748126" y="2233614"/>
            <a:ext cx="1404578" cy="2562160"/>
            <a:chOff x="406399" y="2702447"/>
            <a:chExt cx="2162630" cy="1066260"/>
          </a:xfrm>
        </p:grpSpPr>
        <p:sp>
          <p:nvSpPr>
            <p:cNvPr id="18" name="Flowchart: Document 17"/>
            <p:cNvSpPr/>
            <p:nvPr/>
          </p:nvSpPr>
          <p:spPr>
            <a:xfrm>
              <a:off x="406399" y="2702447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43054" name="TextBox 18"/>
            <p:cNvSpPr txBox="1">
              <a:spLocks noChangeArrowheads="1"/>
            </p:cNvSpPr>
            <p:nvPr/>
          </p:nvSpPr>
          <p:spPr bwMode="auto">
            <a:xfrm>
              <a:off x="406399" y="2713998"/>
              <a:ext cx="2162628" cy="10547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SPP - LS</a:t>
              </a: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Daftar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Nominatif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>
                <a:buFontTx/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Surat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Tugas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Perjalanan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Dinas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>
                <a:buFontTx/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Surat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Keputusan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Pembayaran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Honorarium</a:t>
              </a:r>
            </a:p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SSP</a:t>
              </a:r>
              <a:endParaRPr lang="id-ID" sz="1300" b="1" dirty="0">
                <a:solidFill>
                  <a:srgbClr val="000000"/>
                </a:solidFill>
              </a:endParaRPr>
            </a:p>
          </p:txBody>
        </p:sp>
      </p:grpSp>
      <p:cxnSp>
        <p:nvCxnSpPr>
          <p:cNvPr id="26" name="Straight Arrow Connector 25"/>
          <p:cNvCxnSpPr/>
          <p:nvPr/>
        </p:nvCxnSpPr>
        <p:spPr>
          <a:xfrm>
            <a:off x="2221409" y="2868761"/>
            <a:ext cx="526717" cy="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4152704" y="2868758"/>
            <a:ext cx="409669" cy="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37"/>
          <p:cNvGrpSpPr>
            <a:grpSpLocks/>
          </p:cNvGrpSpPr>
          <p:nvPr/>
        </p:nvGrpSpPr>
        <p:grpSpPr bwMode="auto">
          <a:xfrm>
            <a:off x="4532429" y="1406525"/>
            <a:ext cx="1507332" cy="739775"/>
            <a:chOff x="6139543" y="1799772"/>
            <a:chExt cx="2010230" cy="740228"/>
          </a:xfrm>
        </p:grpSpPr>
        <p:sp>
          <p:nvSpPr>
            <p:cNvPr id="39" name="Pentagon 38"/>
            <p:cNvSpPr/>
            <p:nvPr/>
          </p:nvSpPr>
          <p:spPr>
            <a:xfrm>
              <a:off x="6139543" y="1799772"/>
              <a:ext cx="2010230" cy="740228"/>
            </a:xfrm>
            <a:prstGeom prst="homePlate">
              <a:avLst/>
            </a:prstGeom>
            <a:solidFill>
              <a:srgbClr val="008B9C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500" dirty="0">
                <a:solidFill>
                  <a:prstClr val="white"/>
                </a:solidFill>
              </a:endParaRPr>
            </a:p>
          </p:txBody>
        </p:sp>
        <p:sp>
          <p:nvSpPr>
            <p:cNvPr id="43050" name="TextBox 39"/>
            <p:cNvSpPr txBox="1">
              <a:spLocks noChangeArrowheads="1"/>
            </p:cNvSpPr>
            <p:nvPr/>
          </p:nvSpPr>
          <p:spPr bwMode="auto">
            <a:xfrm>
              <a:off x="6386283" y="1939053"/>
              <a:ext cx="1460923" cy="369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FFFFFF"/>
                  </a:solidFill>
                </a:rPr>
                <a:t>PPSPM</a:t>
              </a:r>
              <a:endParaRPr lang="id-ID" sz="18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2" name="Group 16"/>
          <p:cNvGrpSpPr>
            <a:grpSpLocks/>
          </p:cNvGrpSpPr>
          <p:nvPr/>
        </p:nvGrpSpPr>
        <p:grpSpPr bwMode="auto">
          <a:xfrm>
            <a:off x="4548078" y="2228484"/>
            <a:ext cx="1409144" cy="2953116"/>
            <a:chOff x="399368" y="2702540"/>
            <a:chExt cx="2169660" cy="1106879"/>
          </a:xfrm>
        </p:grpSpPr>
        <p:sp>
          <p:nvSpPr>
            <p:cNvPr id="67" name="Flowchart: Document 66"/>
            <p:cNvSpPr/>
            <p:nvPr/>
          </p:nvSpPr>
          <p:spPr>
            <a:xfrm>
              <a:off x="399368" y="2702540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68" name="TextBox 18"/>
            <p:cNvSpPr txBox="1">
              <a:spLocks noChangeArrowheads="1"/>
            </p:cNvSpPr>
            <p:nvPr/>
          </p:nvSpPr>
          <p:spPr bwMode="auto">
            <a:xfrm>
              <a:off x="406398" y="2703305"/>
              <a:ext cx="2162630" cy="11061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SPM– LS</a:t>
              </a:r>
            </a:p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SPP – LS</a:t>
              </a: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Daftar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Nominatif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>
                <a:buFontTx/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Surat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Tugas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Perjalanan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Dinas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>
                <a:buFontTx/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Surat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Keputusan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Pembayaran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Honorarium</a:t>
              </a:r>
            </a:p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SSP</a:t>
              </a:r>
              <a:endParaRPr lang="id-ID" sz="1300" b="1" dirty="0">
                <a:solidFill>
                  <a:srgbClr val="000000"/>
                </a:solidFill>
              </a:endParaRPr>
            </a:p>
          </p:txBody>
        </p:sp>
      </p:grpSp>
      <p:cxnSp>
        <p:nvCxnSpPr>
          <p:cNvPr id="70" name="Straight Arrow Connector 69"/>
          <p:cNvCxnSpPr/>
          <p:nvPr/>
        </p:nvCxnSpPr>
        <p:spPr>
          <a:xfrm>
            <a:off x="5966951" y="2868760"/>
            <a:ext cx="526717" cy="177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6"/>
          <p:cNvGrpSpPr>
            <a:grpSpLocks/>
          </p:cNvGrpSpPr>
          <p:nvPr/>
        </p:nvGrpSpPr>
        <p:grpSpPr bwMode="auto">
          <a:xfrm>
            <a:off x="6493668" y="2252671"/>
            <a:ext cx="1404578" cy="1228492"/>
            <a:chOff x="406399" y="2702447"/>
            <a:chExt cx="2162630" cy="1397997"/>
          </a:xfrm>
        </p:grpSpPr>
        <p:sp>
          <p:nvSpPr>
            <p:cNvPr id="73" name="Flowchart: Document 72"/>
            <p:cNvSpPr/>
            <p:nvPr/>
          </p:nvSpPr>
          <p:spPr>
            <a:xfrm>
              <a:off x="406399" y="2702447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74" name="TextBox 18"/>
            <p:cNvSpPr txBox="1">
              <a:spLocks noChangeArrowheads="1"/>
            </p:cNvSpPr>
            <p:nvPr/>
          </p:nvSpPr>
          <p:spPr bwMode="auto">
            <a:xfrm>
              <a:off x="406399" y="2857081"/>
              <a:ext cx="2162628" cy="1243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SPM– LS</a:t>
              </a:r>
            </a:p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SSP</a:t>
              </a:r>
            </a:p>
            <a:p>
              <a:pPr marL="177800" indent="-177800"/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/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/>
              <a:endParaRPr lang="en-US" sz="1300" b="1" dirty="0" smtClean="0">
                <a:solidFill>
                  <a:srgbClr val="000000"/>
                </a:solidFill>
              </a:endParaRPr>
            </a:p>
          </p:txBody>
        </p:sp>
      </p:grpSp>
      <p:cxnSp>
        <p:nvCxnSpPr>
          <p:cNvPr id="76" name="Straight Arrow Connector 75"/>
          <p:cNvCxnSpPr/>
          <p:nvPr/>
        </p:nvCxnSpPr>
        <p:spPr>
          <a:xfrm rot="5400000">
            <a:off x="6836453" y="3548401"/>
            <a:ext cx="720308" cy="130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16"/>
          <p:cNvGrpSpPr>
            <a:grpSpLocks/>
          </p:cNvGrpSpPr>
          <p:nvPr/>
        </p:nvGrpSpPr>
        <p:grpSpPr bwMode="auto">
          <a:xfrm>
            <a:off x="6552192" y="3933391"/>
            <a:ext cx="1404578" cy="936227"/>
            <a:chOff x="406399" y="2702447"/>
            <a:chExt cx="2162630" cy="1065405"/>
          </a:xfrm>
        </p:grpSpPr>
        <p:sp>
          <p:nvSpPr>
            <p:cNvPr id="79" name="Flowchart: Document 78"/>
            <p:cNvSpPr/>
            <p:nvPr/>
          </p:nvSpPr>
          <p:spPr>
            <a:xfrm>
              <a:off x="406399" y="2702447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80" name="TextBox 18"/>
            <p:cNvSpPr txBox="1">
              <a:spLocks noChangeArrowheads="1"/>
            </p:cNvSpPr>
            <p:nvPr/>
          </p:nvSpPr>
          <p:spPr bwMode="auto">
            <a:xfrm>
              <a:off x="406399" y="3042979"/>
              <a:ext cx="2162628" cy="3327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7800" indent="-177800"/>
              <a:r>
                <a:rPr lang="en-US" sz="1300" b="1" dirty="0" smtClean="0">
                  <a:solidFill>
                    <a:srgbClr val="000000"/>
                  </a:solidFill>
                </a:rPr>
                <a:t>  SP2D – LS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6BD3D9-9893-4E4B-AF10-BEE0862DC694}" type="slidenum">
              <a:rPr lang="id-ID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43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3011" name="Title 2"/>
          <p:cNvSpPr>
            <a:spLocks noGrp="1"/>
          </p:cNvSpPr>
          <p:nvPr>
            <p:ph type="title"/>
          </p:nvPr>
        </p:nvSpPr>
        <p:spPr>
          <a:xfrm>
            <a:off x="114300" y="223839"/>
            <a:ext cx="7265194" cy="6524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Mekanisme</a:t>
            </a:r>
            <a:r>
              <a:rPr lang="en-US" dirty="0" smtClean="0"/>
              <a:t> </a:t>
            </a:r>
            <a:r>
              <a:rPr lang="en-US" dirty="0" err="1" smtClean="0"/>
              <a:t>Pengajuan</a:t>
            </a:r>
            <a:r>
              <a:rPr lang="en-US" dirty="0" smtClean="0"/>
              <a:t> SPM LS </a:t>
            </a:r>
            <a:r>
              <a:rPr lang="en-US" dirty="0" err="1" smtClean="0"/>
              <a:t>Pihak</a:t>
            </a:r>
            <a:r>
              <a:rPr lang="en-US" dirty="0" smtClean="0"/>
              <a:t> </a:t>
            </a:r>
            <a:r>
              <a:rPr lang="en-US" dirty="0" err="1" smtClean="0"/>
              <a:t>Ketiga</a:t>
            </a:r>
            <a:endParaRPr lang="id-ID" dirty="0" smtClean="0"/>
          </a:p>
        </p:txBody>
      </p: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801550" y="1408113"/>
            <a:ext cx="1507332" cy="804861"/>
            <a:chOff x="406399" y="1799772"/>
            <a:chExt cx="2010230" cy="805353"/>
          </a:xfrm>
        </p:grpSpPr>
        <p:sp>
          <p:nvSpPr>
            <p:cNvPr id="4" name="Pentagon 3"/>
            <p:cNvSpPr/>
            <p:nvPr/>
          </p:nvSpPr>
          <p:spPr>
            <a:xfrm>
              <a:off x="406399" y="1799772"/>
              <a:ext cx="2010230" cy="740228"/>
            </a:xfrm>
            <a:prstGeom prst="homePlate">
              <a:avLst/>
            </a:prstGeom>
            <a:solidFill>
              <a:srgbClr val="7ACDD3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500" dirty="0">
                <a:solidFill>
                  <a:prstClr val="white"/>
                </a:solidFill>
              </a:endParaRPr>
            </a:p>
          </p:txBody>
        </p:sp>
        <p:sp>
          <p:nvSpPr>
            <p:cNvPr id="43072" name="TextBox 8"/>
            <p:cNvSpPr txBox="1">
              <a:spLocks noChangeArrowheads="1"/>
            </p:cNvSpPr>
            <p:nvPr/>
          </p:nvSpPr>
          <p:spPr bwMode="auto">
            <a:xfrm>
              <a:off x="550770" y="1819815"/>
              <a:ext cx="1460923" cy="785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500" b="1" dirty="0" err="1" smtClean="0">
                  <a:solidFill>
                    <a:srgbClr val="000000"/>
                  </a:solidFill>
                </a:rPr>
                <a:t>Penyedia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Barang</a:t>
              </a:r>
              <a:r>
                <a:rPr lang="en-US" sz="15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500" b="1" dirty="0" err="1" smtClean="0">
                  <a:solidFill>
                    <a:srgbClr val="000000"/>
                  </a:solidFill>
                </a:rPr>
                <a:t>Jasa</a:t>
              </a:r>
              <a:endParaRPr lang="id-ID" sz="15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2619535" y="1406525"/>
            <a:ext cx="1507332" cy="739775"/>
            <a:chOff x="3272971" y="1799772"/>
            <a:chExt cx="2010230" cy="740228"/>
          </a:xfrm>
        </p:grpSpPr>
        <p:sp>
          <p:nvSpPr>
            <p:cNvPr id="5" name="Pentagon 4"/>
            <p:cNvSpPr/>
            <p:nvPr/>
          </p:nvSpPr>
          <p:spPr>
            <a:xfrm>
              <a:off x="3272971" y="1799772"/>
              <a:ext cx="2010230" cy="740228"/>
            </a:xfrm>
            <a:prstGeom prst="homePlate">
              <a:avLst/>
            </a:prstGeom>
            <a:solidFill>
              <a:srgbClr val="01B9C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500" dirty="0">
                <a:solidFill>
                  <a:prstClr val="white"/>
                </a:solidFill>
              </a:endParaRPr>
            </a:p>
          </p:txBody>
        </p:sp>
        <p:sp>
          <p:nvSpPr>
            <p:cNvPr id="43068" name="TextBox 9"/>
            <p:cNvSpPr txBox="1">
              <a:spLocks noChangeArrowheads="1"/>
            </p:cNvSpPr>
            <p:nvPr/>
          </p:nvSpPr>
          <p:spPr bwMode="auto">
            <a:xfrm>
              <a:off x="3432626" y="1939053"/>
              <a:ext cx="1460923" cy="369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000000"/>
                  </a:solidFill>
                </a:rPr>
                <a:t>PPK</a:t>
              </a:r>
              <a:endParaRPr lang="id-ID" sz="18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8" name="Group 36"/>
          <p:cNvGrpSpPr>
            <a:grpSpLocks/>
          </p:cNvGrpSpPr>
          <p:nvPr/>
        </p:nvGrpSpPr>
        <p:grpSpPr bwMode="auto">
          <a:xfrm>
            <a:off x="6856343" y="1428143"/>
            <a:ext cx="1507332" cy="739775"/>
            <a:chOff x="9165770" y="1799772"/>
            <a:chExt cx="2010230" cy="740228"/>
          </a:xfrm>
        </p:grpSpPr>
        <p:sp>
          <p:nvSpPr>
            <p:cNvPr id="7" name="Pentagon 6"/>
            <p:cNvSpPr/>
            <p:nvPr/>
          </p:nvSpPr>
          <p:spPr>
            <a:xfrm>
              <a:off x="9165770" y="1799772"/>
              <a:ext cx="2010230" cy="740228"/>
            </a:xfrm>
            <a:prstGeom prst="homePlat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500" dirty="0">
                <a:solidFill>
                  <a:prstClr val="white"/>
                </a:solidFill>
              </a:endParaRPr>
            </a:p>
          </p:txBody>
        </p:sp>
        <p:sp>
          <p:nvSpPr>
            <p:cNvPr id="43060" name="TextBox 11"/>
            <p:cNvSpPr txBox="1">
              <a:spLocks noChangeArrowheads="1"/>
            </p:cNvSpPr>
            <p:nvPr/>
          </p:nvSpPr>
          <p:spPr bwMode="auto">
            <a:xfrm>
              <a:off x="9440424" y="1939053"/>
              <a:ext cx="1460923" cy="369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FFFFFF"/>
                  </a:solidFill>
                </a:rPr>
                <a:t>KPPN</a:t>
              </a:r>
              <a:endParaRPr lang="id-ID" sz="18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9" name="Group 15"/>
          <p:cNvGrpSpPr>
            <a:grpSpLocks/>
          </p:cNvGrpSpPr>
          <p:nvPr/>
        </p:nvGrpSpPr>
        <p:grpSpPr bwMode="auto">
          <a:xfrm>
            <a:off x="814336" y="2231484"/>
            <a:ext cx="1185372" cy="2157925"/>
            <a:chOff x="406399" y="2702447"/>
            <a:chExt cx="2181238" cy="1065405"/>
          </a:xfrm>
        </p:grpSpPr>
        <p:sp>
          <p:nvSpPr>
            <p:cNvPr id="14" name="Flowchart: Document 13"/>
            <p:cNvSpPr/>
            <p:nvPr/>
          </p:nvSpPr>
          <p:spPr>
            <a:xfrm>
              <a:off x="406399" y="2702447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43056" name="TextBox 14"/>
            <p:cNvSpPr txBox="1">
              <a:spLocks noChangeArrowheads="1"/>
            </p:cNvSpPr>
            <p:nvPr/>
          </p:nvSpPr>
          <p:spPr bwMode="auto">
            <a:xfrm>
              <a:off x="433799" y="2751655"/>
              <a:ext cx="2153838" cy="243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6213" indent="-1651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Surat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Tagihan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</a:p>
          </p:txBody>
        </p:sp>
      </p:grpSp>
      <p:grpSp>
        <p:nvGrpSpPr>
          <p:cNvPr id="10" name="Group 16"/>
          <p:cNvGrpSpPr>
            <a:grpSpLocks/>
          </p:cNvGrpSpPr>
          <p:nvPr/>
        </p:nvGrpSpPr>
        <p:grpSpPr bwMode="auto">
          <a:xfrm>
            <a:off x="2530999" y="2233616"/>
            <a:ext cx="1717875" cy="4014784"/>
            <a:chOff x="406399" y="2702447"/>
            <a:chExt cx="2162630" cy="1070908"/>
          </a:xfrm>
        </p:grpSpPr>
        <p:sp>
          <p:nvSpPr>
            <p:cNvPr id="18" name="Flowchart: Document 17"/>
            <p:cNvSpPr/>
            <p:nvPr/>
          </p:nvSpPr>
          <p:spPr>
            <a:xfrm>
              <a:off x="406399" y="2702447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43054" name="TextBox 18"/>
            <p:cNvSpPr txBox="1">
              <a:spLocks noChangeArrowheads="1"/>
            </p:cNvSpPr>
            <p:nvPr/>
          </p:nvSpPr>
          <p:spPr bwMode="auto">
            <a:xfrm>
              <a:off x="406399" y="2747716"/>
              <a:ext cx="2162628" cy="10256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SPP - LS</a:t>
              </a: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Bukti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Perjanjian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/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Kontrak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>
                <a:buFontTx/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BAPP</a:t>
              </a:r>
            </a:p>
            <a:p>
              <a:pPr marL="177800" indent="-177800">
                <a:buFontTx/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BAST</a:t>
              </a:r>
            </a:p>
            <a:p>
              <a:pPr marL="177800" indent="-177800">
                <a:buFontTx/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BAP</a:t>
              </a: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Kuitansi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Faktur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Pajak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dan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SSP</a:t>
              </a: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Jaminan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apabila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dipersyaratkan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Dokumen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lain yang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dipersyaratkan</a:t>
              </a:r>
              <a:endParaRPr lang="id-ID" sz="1300" b="1" dirty="0">
                <a:solidFill>
                  <a:srgbClr val="000000"/>
                </a:solidFill>
              </a:endParaRPr>
            </a:p>
          </p:txBody>
        </p:sp>
      </p:grpSp>
      <p:cxnSp>
        <p:nvCxnSpPr>
          <p:cNvPr id="26" name="Straight Arrow Connector 25"/>
          <p:cNvCxnSpPr/>
          <p:nvPr/>
        </p:nvCxnSpPr>
        <p:spPr>
          <a:xfrm>
            <a:off x="1996759" y="2868761"/>
            <a:ext cx="526717" cy="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4229004" y="2868758"/>
            <a:ext cx="409669" cy="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37"/>
          <p:cNvGrpSpPr>
            <a:grpSpLocks/>
          </p:cNvGrpSpPr>
          <p:nvPr/>
        </p:nvGrpSpPr>
        <p:grpSpPr bwMode="auto">
          <a:xfrm>
            <a:off x="4608729" y="1406525"/>
            <a:ext cx="1507332" cy="739775"/>
            <a:chOff x="6139543" y="1799772"/>
            <a:chExt cx="2010230" cy="740228"/>
          </a:xfrm>
        </p:grpSpPr>
        <p:sp>
          <p:nvSpPr>
            <p:cNvPr id="39" name="Pentagon 38"/>
            <p:cNvSpPr/>
            <p:nvPr/>
          </p:nvSpPr>
          <p:spPr>
            <a:xfrm>
              <a:off x="6139543" y="1799772"/>
              <a:ext cx="2010230" cy="740228"/>
            </a:xfrm>
            <a:prstGeom prst="homePlate">
              <a:avLst/>
            </a:prstGeom>
            <a:solidFill>
              <a:srgbClr val="008B9C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500" dirty="0">
                <a:solidFill>
                  <a:prstClr val="white"/>
                </a:solidFill>
              </a:endParaRPr>
            </a:p>
          </p:txBody>
        </p:sp>
        <p:sp>
          <p:nvSpPr>
            <p:cNvPr id="43050" name="TextBox 39"/>
            <p:cNvSpPr txBox="1">
              <a:spLocks noChangeArrowheads="1"/>
            </p:cNvSpPr>
            <p:nvPr/>
          </p:nvSpPr>
          <p:spPr bwMode="auto">
            <a:xfrm>
              <a:off x="6386283" y="1939053"/>
              <a:ext cx="1460923" cy="369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FFFFFF"/>
                  </a:solidFill>
                </a:rPr>
                <a:t>PPSPM</a:t>
              </a:r>
              <a:endParaRPr lang="id-ID" sz="1800" b="1" dirty="0">
                <a:solidFill>
                  <a:srgbClr val="FFFFFF"/>
                </a:solidFill>
              </a:endParaRPr>
            </a:p>
          </p:txBody>
        </p:sp>
      </p:grpSp>
      <p:cxnSp>
        <p:nvCxnSpPr>
          <p:cNvPr id="70" name="Straight Arrow Connector 69"/>
          <p:cNvCxnSpPr/>
          <p:nvPr/>
        </p:nvCxnSpPr>
        <p:spPr>
          <a:xfrm>
            <a:off x="6312958" y="2868760"/>
            <a:ext cx="526717" cy="177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6"/>
          <p:cNvGrpSpPr>
            <a:grpSpLocks/>
          </p:cNvGrpSpPr>
          <p:nvPr/>
        </p:nvGrpSpPr>
        <p:grpSpPr bwMode="auto">
          <a:xfrm>
            <a:off x="6856343" y="2252671"/>
            <a:ext cx="1404578" cy="1228492"/>
            <a:chOff x="406399" y="2702447"/>
            <a:chExt cx="2162630" cy="1397997"/>
          </a:xfrm>
        </p:grpSpPr>
        <p:sp>
          <p:nvSpPr>
            <p:cNvPr id="73" name="Flowchart: Document 72"/>
            <p:cNvSpPr/>
            <p:nvPr/>
          </p:nvSpPr>
          <p:spPr>
            <a:xfrm>
              <a:off x="406399" y="2702447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74" name="TextBox 18"/>
            <p:cNvSpPr txBox="1">
              <a:spLocks noChangeArrowheads="1"/>
            </p:cNvSpPr>
            <p:nvPr/>
          </p:nvSpPr>
          <p:spPr bwMode="auto">
            <a:xfrm>
              <a:off x="406399" y="2857081"/>
              <a:ext cx="2162628" cy="1243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SPM– LS</a:t>
              </a:r>
            </a:p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SSP</a:t>
              </a:r>
            </a:p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NRK</a:t>
              </a:r>
            </a:p>
            <a:p>
              <a:pPr marL="177800" indent="-177800"/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/>
              <a:endParaRPr lang="en-US" sz="1300" b="1" dirty="0" smtClean="0">
                <a:solidFill>
                  <a:srgbClr val="000000"/>
                </a:solidFill>
              </a:endParaRPr>
            </a:p>
          </p:txBody>
        </p:sp>
      </p:grpSp>
      <p:cxnSp>
        <p:nvCxnSpPr>
          <p:cNvPr id="76" name="Straight Arrow Connector 75"/>
          <p:cNvCxnSpPr/>
          <p:nvPr/>
        </p:nvCxnSpPr>
        <p:spPr>
          <a:xfrm rot="5400000">
            <a:off x="7164670" y="3548401"/>
            <a:ext cx="720308" cy="130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6"/>
          <p:cNvGrpSpPr>
            <a:grpSpLocks/>
          </p:cNvGrpSpPr>
          <p:nvPr/>
        </p:nvGrpSpPr>
        <p:grpSpPr bwMode="auto">
          <a:xfrm>
            <a:off x="6914867" y="3933391"/>
            <a:ext cx="1404578" cy="936227"/>
            <a:chOff x="406399" y="2702447"/>
            <a:chExt cx="2162630" cy="1065405"/>
          </a:xfrm>
        </p:grpSpPr>
        <p:sp>
          <p:nvSpPr>
            <p:cNvPr id="79" name="Flowchart: Document 78"/>
            <p:cNvSpPr/>
            <p:nvPr/>
          </p:nvSpPr>
          <p:spPr>
            <a:xfrm>
              <a:off x="406399" y="2702447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80" name="TextBox 18"/>
            <p:cNvSpPr txBox="1">
              <a:spLocks noChangeArrowheads="1"/>
            </p:cNvSpPr>
            <p:nvPr/>
          </p:nvSpPr>
          <p:spPr bwMode="auto">
            <a:xfrm>
              <a:off x="406399" y="3042979"/>
              <a:ext cx="2162628" cy="3327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7800" indent="-177800"/>
              <a:r>
                <a:rPr lang="en-US" sz="1300" b="1" dirty="0" smtClean="0">
                  <a:solidFill>
                    <a:srgbClr val="000000"/>
                  </a:solidFill>
                </a:rPr>
                <a:t>  SP2D – LS</a:t>
              </a:r>
            </a:p>
          </p:txBody>
        </p:sp>
      </p:grpSp>
      <p:grpSp>
        <p:nvGrpSpPr>
          <p:cNvPr id="15" name="Group 16"/>
          <p:cNvGrpSpPr>
            <a:grpSpLocks/>
          </p:cNvGrpSpPr>
          <p:nvPr/>
        </p:nvGrpSpPr>
        <p:grpSpPr bwMode="auto">
          <a:xfrm>
            <a:off x="4624378" y="2233616"/>
            <a:ext cx="1681898" cy="4236687"/>
            <a:chOff x="406399" y="2702447"/>
            <a:chExt cx="2162630" cy="1065405"/>
          </a:xfrm>
        </p:grpSpPr>
        <p:sp>
          <p:nvSpPr>
            <p:cNvPr id="36" name="Flowchart: Document 35"/>
            <p:cNvSpPr/>
            <p:nvPr/>
          </p:nvSpPr>
          <p:spPr>
            <a:xfrm>
              <a:off x="406399" y="2702447"/>
              <a:ext cx="2162630" cy="1065405"/>
            </a:xfrm>
            <a:prstGeom prst="flowChartDocument">
              <a:avLst/>
            </a:prstGeom>
            <a:solidFill>
              <a:srgbClr val="CCFF9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d-ID" sz="1100" dirty="0">
                <a:solidFill>
                  <a:prstClr val="white"/>
                </a:solidFill>
              </a:endParaRPr>
            </a:p>
          </p:txBody>
        </p:sp>
        <p:sp>
          <p:nvSpPr>
            <p:cNvPr id="37" name="TextBox 18"/>
            <p:cNvSpPr txBox="1">
              <a:spLocks noChangeArrowheads="1"/>
            </p:cNvSpPr>
            <p:nvPr/>
          </p:nvSpPr>
          <p:spPr bwMode="auto">
            <a:xfrm>
              <a:off x="406399" y="2747716"/>
              <a:ext cx="2162629" cy="97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SPM– LS</a:t>
              </a:r>
            </a:p>
            <a:p>
              <a:pPr marL="177800" indent="-177800"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SPP - LS </a:t>
              </a: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Bukti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Perjanjian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/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Kontrak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>
                <a:buFontTx/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BAPP</a:t>
              </a:r>
            </a:p>
            <a:p>
              <a:pPr marL="177800" indent="-177800">
                <a:buFontTx/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BAST</a:t>
              </a:r>
            </a:p>
            <a:p>
              <a:pPr marL="177800" indent="-177800">
                <a:buFontTx/>
                <a:buAutoNum type="arabicPeriod"/>
              </a:pPr>
              <a:r>
                <a:rPr lang="en-US" sz="1300" b="1" dirty="0" smtClean="0">
                  <a:solidFill>
                    <a:srgbClr val="000000"/>
                  </a:solidFill>
                </a:rPr>
                <a:t>BAP</a:t>
              </a: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Kuitansi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Faktur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Pajak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dan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SSP</a:t>
              </a: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Jaminan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apabila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dipersyaratkan</a:t>
              </a:r>
              <a:endParaRPr lang="en-US" sz="1300" b="1" dirty="0" smtClean="0">
                <a:solidFill>
                  <a:srgbClr val="000000"/>
                </a:solidFill>
              </a:endParaRPr>
            </a:p>
            <a:p>
              <a:pPr marL="177800" indent="-177800">
                <a:buAutoNum type="arabicPeriod"/>
              </a:pPr>
              <a:r>
                <a:rPr lang="en-US" sz="1300" b="1" dirty="0" err="1" smtClean="0">
                  <a:solidFill>
                    <a:srgbClr val="000000"/>
                  </a:solidFill>
                </a:rPr>
                <a:t>Dokumen</a:t>
              </a:r>
              <a:r>
                <a:rPr lang="en-US" sz="1300" b="1" dirty="0" smtClean="0">
                  <a:solidFill>
                    <a:srgbClr val="000000"/>
                  </a:solidFill>
                </a:rPr>
                <a:t> lain yang </a:t>
              </a:r>
              <a:r>
                <a:rPr lang="en-US" sz="1300" b="1" dirty="0" err="1" smtClean="0">
                  <a:solidFill>
                    <a:srgbClr val="000000"/>
                  </a:solidFill>
                </a:rPr>
                <a:t>dipersyaratkan</a:t>
              </a:r>
              <a:endParaRPr lang="id-ID" sz="1300" b="1" dirty="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863942" cy="73970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143" y="157466"/>
            <a:ext cx="2830788" cy="659341"/>
          </a:xfrm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id-ID" sz="3600" noProof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w Cen MT Condensed Extra Bold" panose="020B0803020202020204" pitchFamily="34" charset="0"/>
              </a:rPr>
              <a:t>[PENGADUAN]</a:t>
            </a:r>
            <a:endParaRPr lang="id-ID" sz="3600" noProof="1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w Cen MT Condensed Extra Bold" panose="020B0803020202020204" pitchFamily="34" charset="0"/>
            </a:endParaRPr>
          </a:p>
        </p:txBody>
      </p:sp>
      <p:pic>
        <p:nvPicPr>
          <p:cNvPr id="24" name="Picture 2" descr="\\10.46.133.28\Users\USER\Documents\Test_Aja\logo kppn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902" y="6281938"/>
            <a:ext cx="1980514" cy="5760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/>
          <a:srcRect l="5744" t="35012" r="36170" b="38700"/>
          <a:stretch/>
        </p:blipFill>
        <p:spPr>
          <a:xfrm>
            <a:off x="1024031" y="972312"/>
            <a:ext cx="3118797" cy="7939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/>
          <a:srcRect l="13617" t="48062" r="64042" b="16761"/>
          <a:stretch/>
        </p:blipFill>
        <p:spPr>
          <a:xfrm>
            <a:off x="1137416" y="2179274"/>
            <a:ext cx="1215120" cy="10762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/>
          <a:srcRect l="12766" t="47117" r="62660" b="13924"/>
          <a:stretch/>
        </p:blipFill>
        <p:spPr>
          <a:xfrm>
            <a:off x="1124888" y="3463791"/>
            <a:ext cx="1240178" cy="11059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 cstate="print"/>
          <a:srcRect l="4575" t="49196" r="51276" b="16572"/>
          <a:stretch/>
        </p:blipFill>
        <p:spPr>
          <a:xfrm>
            <a:off x="785868" y="4736165"/>
            <a:ext cx="2062264" cy="899446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6064125" y="157466"/>
            <a:ext cx="2902454" cy="65934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d-ID" sz="3600" noProof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w Cen MT Condensed Extra Bold" panose="020B0803020202020204" pitchFamily="34" charset="0"/>
              </a:rPr>
              <a:t>[KONSULTASI]</a:t>
            </a:r>
            <a:endParaRPr lang="id-ID" sz="3600" noProof="1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w Cen MT Condensed Extra Bold" panose="020B0803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751470" y="816808"/>
            <a:ext cx="45719" cy="59115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TextBox 12"/>
          <p:cNvSpPr txBox="1"/>
          <p:nvPr/>
        </p:nvSpPr>
        <p:spPr>
          <a:xfrm>
            <a:off x="5502905" y="1061249"/>
            <a:ext cx="38152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i="1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Customer Service Officer</a:t>
            </a:r>
            <a:endParaRPr lang="en-US" i="1" dirty="0" smtClean="0">
              <a:solidFill>
                <a:schemeClr val="accent5">
                  <a:lumMod val="50000"/>
                </a:schemeClr>
              </a:solidFill>
              <a:latin typeface="Tw Cen MT Condensed Extra Bold" pitchFamily="34" charset="0"/>
            </a:endParaRPr>
          </a:p>
          <a:p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Email: cso.jakarta4@kemenkeu.go.id</a:t>
            </a:r>
            <a:endParaRPr lang="id-ID" dirty="0">
              <a:solidFill>
                <a:schemeClr val="accent5">
                  <a:lumMod val="50000"/>
                </a:schemeClr>
              </a:solidFill>
              <a:latin typeface="Tw Cen MT Condensed Extra Bold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611763" y="4515425"/>
            <a:ext cx="3325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i="1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haiDJPb</a:t>
            </a:r>
            <a:endParaRPr lang="en-US" i="1" dirty="0" smtClean="0">
              <a:solidFill>
                <a:schemeClr val="accent5">
                  <a:lumMod val="50000"/>
                </a:schemeClr>
              </a:solidFill>
              <a:latin typeface="Tw Cen MT Condensed Extra Bold" pitchFamily="34" charset="0"/>
            </a:endParaRPr>
          </a:p>
          <a:p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Email : </a:t>
            </a:r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  <a:hlinkClick r:id="rId8"/>
              </a:rPr>
              <a:t>hai.djpb@kemenkeu.go.id</a:t>
            </a:r>
            <a:endParaRPr lang="en-US" dirty="0" smtClean="0">
              <a:solidFill>
                <a:schemeClr val="accent5">
                  <a:lumMod val="50000"/>
                </a:schemeClr>
              </a:solidFill>
              <a:latin typeface="Tw Cen MT Condensed Extra Bold" pitchFamily="34" charset="0"/>
            </a:endParaRPr>
          </a:p>
          <a:p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Phone: 14090</a:t>
            </a:r>
            <a:endParaRPr lang="id-ID" dirty="0">
              <a:solidFill>
                <a:schemeClr val="accent5">
                  <a:lumMod val="50000"/>
                </a:schemeClr>
              </a:solidFill>
              <a:latin typeface="Tw Cen MT Condensed Extra Bold" pitchFamily="34" charset="0"/>
            </a:endParaRPr>
          </a:p>
        </p:txBody>
      </p:sp>
      <p:sp>
        <p:nvSpPr>
          <p:cNvPr id="17" name="Donut 16"/>
          <p:cNvSpPr/>
          <p:nvPr/>
        </p:nvSpPr>
        <p:spPr>
          <a:xfrm>
            <a:off x="5064630" y="1077637"/>
            <a:ext cx="352944" cy="352944"/>
          </a:xfrm>
          <a:prstGeom prst="don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19" name="Donut 18"/>
          <p:cNvSpPr/>
          <p:nvPr/>
        </p:nvSpPr>
        <p:spPr>
          <a:xfrm>
            <a:off x="5081722" y="1902863"/>
            <a:ext cx="352944" cy="352944"/>
          </a:xfrm>
          <a:prstGeom prst="don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20" name="Donut 19"/>
          <p:cNvSpPr/>
          <p:nvPr/>
        </p:nvSpPr>
        <p:spPr>
          <a:xfrm>
            <a:off x="5081722" y="4525600"/>
            <a:ext cx="352944" cy="352944"/>
          </a:xfrm>
          <a:prstGeom prst="don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11763" y="5625064"/>
            <a:ext cx="2413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i="1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One Stop Shooting</a:t>
            </a:r>
            <a:endParaRPr lang="id-ID" i="1" dirty="0">
              <a:solidFill>
                <a:schemeClr val="accent5">
                  <a:lumMod val="50000"/>
                </a:schemeClr>
              </a:solidFill>
              <a:latin typeface="Tw Cen MT Condensed Extra Bold" pitchFamily="34" charset="0"/>
            </a:endParaRPr>
          </a:p>
        </p:txBody>
      </p:sp>
      <p:sp>
        <p:nvSpPr>
          <p:cNvPr id="22" name="Donut 21"/>
          <p:cNvSpPr/>
          <p:nvPr/>
        </p:nvSpPr>
        <p:spPr>
          <a:xfrm>
            <a:off x="5103493" y="5635427"/>
            <a:ext cx="352944" cy="352944"/>
          </a:xfrm>
          <a:prstGeom prst="donu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13792" y="1868963"/>
            <a:ext cx="2856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i="1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WhatsApp Group</a:t>
            </a:r>
          </a:p>
          <a:p>
            <a:r>
              <a:rPr lang="en-US" sz="1400" i="1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</a:t>
            </a:r>
            <a:r>
              <a:rPr lang="en-US" sz="14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PIC  0821-8325-2456</a:t>
            </a:r>
            <a:endParaRPr lang="id-ID" sz="1400" dirty="0" smtClean="0">
              <a:solidFill>
                <a:schemeClr val="accent5">
                  <a:lumMod val="50000"/>
                </a:schemeClr>
              </a:solidFill>
              <a:latin typeface="Tw Cen MT Condensed Extra Bold" pitchFamily="34" charset="0"/>
            </a:endParaRPr>
          </a:p>
          <a:p>
            <a:endParaRPr lang="en-US" sz="1400" i="1" dirty="0" smtClean="0">
              <a:solidFill>
                <a:schemeClr val="accent5">
                  <a:lumMod val="50000"/>
                </a:schemeClr>
              </a:solidFill>
              <a:latin typeface="Tw Cen MT Condensed Extra Bold" pitchFamily="34" charset="0"/>
            </a:endParaRPr>
          </a:p>
          <a:p>
            <a:r>
              <a:rPr lang="id-ID" sz="1400" i="1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Telegram</a:t>
            </a:r>
          </a:p>
          <a:p>
            <a:r>
              <a:rPr lang="en-US" sz="14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PIC  0821-8325-2456</a:t>
            </a:r>
          </a:p>
          <a:p>
            <a:r>
              <a:rPr lang="en-US" sz="14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      0852-4402-4060</a:t>
            </a:r>
            <a:endParaRPr lang="id-ID" sz="1400" dirty="0" smtClean="0">
              <a:solidFill>
                <a:schemeClr val="accent5">
                  <a:lumMod val="50000"/>
                </a:schemeClr>
              </a:solidFill>
              <a:latin typeface="Tw Cen MT Condensed Extra Bold" pitchFamily="34" charset="0"/>
            </a:endParaRPr>
          </a:p>
          <a:p>
            <a:endParaRPr lang="en-US" sz="1400" i="1" dirty="0" smtClean="0">
              <a:solidFill>
                <a:schemeClr val="accent5">
                  <a:lumMod val="50000"/>
                </a:schemeClr>
              </a:solidFill>
              <a:latin typeface="Tw Cen MT Condensed Extra Bold" pitchFamily="34" charset="0"/>
            </a:endParaRPr>
          </a:p>
          <a:p>
            <a:r>
              <a:rPr lang="id-ID" sz="1400" i="1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Video Conference Via Zoom</a:t>
            </a:r>
            <a:endParaRPr lang="en-US" sz="1400" i="1" dirty="0" smtClean="0">
              <a:solidFill>
                <a:schemeClr val="accent5">
                  <a:lumMod val="50000"/>
                </a:schemeClr>
              </a:solidFill>
              <a:latin typeface="Tw Cen MT Condensed Extra Bold" pitchFamily="34" charset="0"/>
            </a:endParaRPr>
          </a:p>
          <a:p>
            <a:r>
              <a:rPr lang="en-GB" sz="1400" b="1" dirty="0" smtClean="0">
                <a:latin typeface="Tw Cen MT Condensed" pitchFamily="34" charset="0"/>
                <a:hlinkClick r:id="rId9"/>
              </a:rPr>
              <a:t>https://zoom.us/j/8903575009</a:t>
            </a:r>
            <a:endParaRPr lang="en-GB" sz="1400" b="1" dirty="0" smtClean="0">
              <a:latin typeface="Tw Cen MT Condensed" pitchFamily="34" charset="0"/>
            </a:endParaRPr>
          </a:p>
          <a:p>
            <a:r>
              <a:rPr lang="en-GB" sz="1400" b="1" dirty="0" smtClean="0">
                <a:solidFill>
                  <a:schemeClr val="accent5">
                    <a:lumMod val="50000"/>
                  </a:schemeClr>
                </a:solidFill>
                <a:latin typeface="Tw Cen MT Condensed" pitchFamily="34" charset="0"/>
              </a:rPr>
              <a:t>ID: 890-357-5009</a:t>
            </a:r>
            <a:endParaRPr lang="id-ID" sz="1400" dirty="0">
              <a:solidFill>
                <a:schemeClr val="accent5">
                  <a:lumMod val="50000"/>
                </a:schemeClr>
              </a:solidFill>
              <a:latin typeface="Tw Cen MT Condensed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2427" y="2763254"/>
            <a:ext cx="600503" cy="60050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6792" y="1948229"/>
            <a:ext cx="551772" cy="55177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382" y="3555431"/>
            <a:ext cx="611996" cy="61199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2456" y="994084"/>
            <a:ext cx="693203" cy="69320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4937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4" y="0"/>
            <a:ext cx="9145075" cy="6858000"/>
          </a:xfrm>
          <a:prstGeom prst="rect">
            <a:avLst/>
          </a:prstGeom>
        </p:spPr>
      </p:pic>
      <p:pic>
        <p:nvPicPr>
          <p:cNvPr id="24" name="Picture 2" descr="\\10.46.133.28\Users\USER\Documents\Test_Aja\logo kppn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968" y="188641"/>
            <a:ext cx="1980514" cy="5760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636889" y="1116689"/>
            <a:ext cx="8146341" cy="258573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d-ID" sz="8800" noProof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w Cen MT Condensed Extra Bold" panose="020B0803020202020204" pitchFamily="34" charset="0"/>
              </a:rPr>
              <a:t>[TERIMA KASIH]</a:t>
            </a:r>
            <a:endParaRPr lang="id-ID" sz="8800" noProof="1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w Cen MT Condensed Extra Bold" panose="020B0803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45551" y="3702423"/>
            <a:ext cx="72518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ü"/>
            </a:pPr>
            <a:r>
              <a:rPr lang="id-ID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Semua layanan KPPN Jakarta IV tanpa </a:t>
            </a:r>
            <a:r>
              <a:rPr lang="id-ID" sz="2800" dirty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b</a:t>
            </a:r>
            <a:r>
              <a:rPr lang="id-ID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iaya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Para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Pegawai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KPPN Jakarta IV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berkomitmen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untuk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tidak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menerima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imbalan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dalam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bentuk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apapun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(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gratifikasi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)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dan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mengajak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para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stakeholder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meninggalkan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budaya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gratifikasi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untuk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Indonesia yang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lebih</a:t>
            </a: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50000"/>
                  </a:schemeClr>
                </a:solidFill>
                <a:latin typeface="Tw Cen MT Condensed Extra Bold" pitchFamily="34" charset="0"/>
              </a:rPr>
              <a:t>baik</a:t>
            </a:r>
            <a:endParaRPr lang="id-ID" sz="2800" dirty="0">
              <a:solidFill>
                <a:schemeClr val="accent5">
                  <a:lumMod val="50000"/>
                </a:schemeClr>
              </a:solidFill>
              <a:latin typeface="Tw Cen MT Condensed Extra Bold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8452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7816</TotalTime>
  <Words>3831</Words>
  <Application>Microsoft Office PowerPoint</Application>
  <PresentationFormat>On-screen Show (4:3)</PresentationFormat>
  <Paragraphs>477</Paragraphs>
  <Slides>45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Circuit</vt:lpstr>
      <vt:lpstr>Slide 1</vt:lpstr>
      <vt:lpstr>DASAR HUKUM (1)</vt:lpstr>
      <vt:lpstr>DASAR HUKUM (2)</vt:lpstr>
      <vt:lpstr>PRINSIP DASAR</vt:lpstr>
      <vt:lpstr>Yang Perlu diperhatikan dalam pengalokasian anggaran dekonsentrasi (1)</vt:lpstr>
      <vt:lpstr>Yang Perlu diperhatikan dalam pengalokasian anggaran dekonsentrasi (2)</vt:lpstr>
      <vt:lpstr>karakteristik dekonsentrasi</vt:lpstr>
      <vt:lpstr>Penuangan alokasi anggaran kegiatan dekonsentrasi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PENGERTIAN</vt:lpstr>
      <vt:lpstr>Latar belakang sbm…… (1)</vt:lpstr>
      <vt:lpstr>Latar belakang sbm…… (2)</vt:lpstr>
      <vt:lpstr>Manfaat sbm</vt:lpstr>
      <vt:lpstr>Fungsi sbm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Monitoring Penyelesaian Tagihan</vt:lpstr>
      <vt:lpstr>Slide 38</vt:lpstr>
      <vt:lpstr>Slide 39</vt:lpstr>
      <vt:lpstr>Slide 40</vt:lpstr>
      <vt:lpstr>Mekanisme Penggantian Uang Persediaan</vt:lpstr>
      <vt:lpstr>Mekanisme Pengajuan SPM LS Bendahara</vt:lpstr>
      <vt:lpstr>Mekanisme Pengajuan SPM LS Pihak Ketiga</vt:lpstr>
      <vt:lpstr>[PENGADUAN]</vt:lpstr>
      <vt:lpstr>Slide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djp</dc:creator>
  <cp:lastModifiedBy>Dell</cp:lastModifiedBy>
  <cp:revision>682</cp:revision>
  <cp:lastPrinted>2015-06-12T09:33:23Z</cp:lastPrinted>
  <dcterms:created xsi:type="dcterms:W3CDTF">2010-10-10T03:27:55Z</dcterms:created>
  <dcterms:modified xsi:type="dcterms:W3CDTF">2019-04-04T07:40:38Z</dcterms:modified>
</cp:coreProperties>
</file>