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3" r:id="rId2"/>
    <p:sldId id="303" r:id="rId3"/>
    <p:sldId id="257" r:id="rId4"/>
    <p:sldId id="310" r:id="rId5"/>
    <p:sldId id="259" r:id="rId6"/>
    <p:sldId id="1908" r:id="rId7"/>
    <p:sldId id="1909" r:id="rId8"/>
    <p:sldId id="260" r:id="rId9"/>
    <p:sldId id="261" r:id="rId10"/>
    <p:sldId id="1910" r:id="rId11"/>
    <p:sldId id="1912" r:id="rId12"/>
    <p:sldId id="264" r:id="rId13"/>
  </p:sldIdLst>
  <p:sldSz cx="12192000" cy="6858000"/>
  <p:notesSz cx="6850063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DC1"/>
    <a:srgbClr val="F2F2F2"/>
    <a:srgbClr val="FF4B4B"/>
    <a:srgbClr val="F8F8F8"/>
    <a:srgbClr val="D8D0B0"/>
    <a:srgbClr val="342F18"/>
    <a:srgbClr val="F7977D"/>
    <a:srgbClr val="FFE6E5"/>
    <a:srgbClr val="CC33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26" autoAdjust="0"/>
    <p:restoredTop sz="94103" autoAdjust="0"/>
  </p:normalViewPr>
  <p:slideViewPr>
    <p:cSldViewPr snapToGrid="0">
      <p:cViewPr>
        <p:scale>
          <a:sx n="75" d="100"/>
          <a:sy n="75" d="100"/>
        </p:scale>
        <p:origin x="51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F20F81-6EEC-439C-8BF5-F5BFB93F8FD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77ADBF7C-4464-45EE-AB23-5AEB9D728572}">
      <dgm:prSet phldrT="[Text]" custT="1"/>
      <dgm:spPr/>
      <dgm:t>
        <a:bodyPr/>
        <a:lstStyle/>
        <a:p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P</a:t>
          </a:r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embinaan dan Pengawasan Tugas Pembantuan di Kab</a:t>
          </a:r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/Kota</a:t>
          </a:r>
          <a:endParaRPr lang="id-ID" sz="14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D632B63F-F6FB-408D-A352-651BA328AACF}" type="parTrans" cxnId="{AE5979FB-2AF8-4E35-A133-994D17855CDF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1A0F998B-C5F9-4B82-AE39-306596A85579}" type="sibTrans" cxnId="{AE5979FB-2AF8-4E35-A133-994D17855CDF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047EA2E5-4504-4DCE-8C83-3FE5629818ED}">
      <dgm:prSet phldrT="[Text]" custT="1"/>
      <dgm:spPr/>
      <dgm:t>
        <a:bodyPr/>
        <a:lstStyle/>
        <a:p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Monev </a:t>
          </a:r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dan supervisi </a:t>
          </a:r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Penyelenggaraan Pemerintahan Kab/Kota.</a:t>
          </a:r>
          <a:endParaRPr lang="id-ID" sz="14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77B9DBF0-162F-41A5-B7B3-D6463CE5AE8A}" type="parTrans" cxnId="{59E8805F-4837-4D0D-BE11-FF8F6CBAF750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F399BFEA-A4E9-4E9C-BF70-F6AF9A1FDEE8}" type="sibTrans" cxnId="{59E8805F-4837-4D0D-BE11-FF8F6CBAF750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12DF2F24-EC66-4ABD-8179-8160F48266C0}">
      <dgm:prSet phldrT="[Text]"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Penugasan lain sesuai </a:t>
          </a:r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ketentuan peraturan perundang-undangan</a:t>
          </a:r>
          <a:endParaRPr lang="id-ID" sz="14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D714E10E-2DD7-4179-99F5-36853E6FC4A7}" type="parTrans" cxnId="{B3A0000E-FC2B-4AD4-8E74-FED81B382525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38066D52-FBB9-42C6-A369-000C26AC2591}" type="sibTrans" cxnId="{B3A0000E-FC2B-4AD4-8E74-FED81B382525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55BAE6F8-15B8-4E66-901C-9E3ADCCCD0D7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Fasilitasi dan Pemberdayaan daerah Kab/Kota.</a:t>
          </a:r>
          <a:endParaRPr lang="id-ID" sz="14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296A3366-BD5F-4578-8D73-CEF93142736E}" type="parTrans" cxnId="{0AA7A519-BFB0-4FF2-8A8B-B90665DA824C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DB8BF90C-2174-4630-AD8F-4FC394308EFF}" type="sibTrans" cxnId="{0AA7A519-BFB0-4FF2-8A8B-B90665DA824C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21CDFF9F-7A9E-456A-AD4F-FF752560A7FA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b="1" dirty="0">
              <a:solidFill>
                <a:schemeClr val="tx1"/>
              </a:solidFill>
              <a:latin typeface="Trebuchet MS" panose="020B0603020202020204" pitchFamily="34" charset="0"/>
            </a:rPr>
            <a:t>Evaluasi Raperda Kab/Kota ttg RPJPD, RPJMD, APBD, Perubahan APBD, Pertanggungjawaban APBD, Tata Ruang Daerah, Pajak Daerah, dan Retribusi Daerah.</a:t>
          </a:r>
        </a:p>
      </dgm:t>
    </dgm:pt>
    <dgm:pt modelId="{F85791FB-9E8F-4B6A-B5CD-548D28A6A063}" type="parTrans" cxnId="{B9086768-C379-43C3-89E9-6A8CCA294EFD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107E1D2F-3767-4E7D-8583-34CAC5D0D9C9}" type="sibTrans" cxnId="{B9086768-C379-43C3-89E9-6A8CCA294EFD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716E3E43-6A5C-4D0D-A171-9D56656EFCDC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P</a:t>
          </a:r>
          <a:r>
            <a:rPr lang="en-US" sz="1400" b="1">
              <a:solidFill>
                <a:schemeClr val="tx1"/>
              </a:solidFill>
              <a:latin typeface="Trebuchet MS" panose="020B0603020202020204" pitchFamily="34" charset="0"/>
            </a:rPr>
            <a:t>engawasan Perda Kabupaten/Kot</a:t>
          </a:r>
          <a:r>
            <a:rPr lang="id-ID" sz="1400" b="1">
              <a:solidFill>
                <a:schemeClr val="tx1"/>
              </a:solidFill>
              <a:latin typeface="Trebuchet MS" panose="020B0603020202020204" pitchFamily="34" charset="0"/>
            </a:rPr>
            <a:t>a</a:t>
          </a:r>
          <a:endParaRPr lang="id-ID" sz="14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F324053D-4F90-4704-92B6-CDA5109BBCEC}" type="parTrans" cxnId="{7FC2A4E0-F8C7-41BC-89B5-20C0CAA61CF0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9090CE74-556F-4B5E-8A99-1EF7F1E3D360}" type="sibTrans" cxnId="{7FC2A4E0-F8C7-41BC-89B5-20C0CAA61CF0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21747150-26AF-447D-9FB2-FE59689ADD12}" type="pres">
      <dgm:prSet presAssocID="{0CF20F81-6EEC-439C-8BF5-F5BFB93F8FD5}" presName="Name0" presStyleCnt="0">
        <dgm:presLayoutVars>
          <dgm:chMax val="7"/>
          <dgm:chPref val="7"/>
          <dgm:dir/>
        </dgm:presLayoutVars>
      </dgm:prSet>
      <dgm:spPr/>
    </dgm:pt>
    <dgm:pt modelId="{8B5D49EA-BBFE-4E36-94CB-685370E63ECE}" type="pres">
      <dgm:prSet presAssocID="{0CF20F81-6EEC-439C-8BF5-F5BFB93F8FD5}" presName="Name1" presStyleCnt="0"/>
      <dgm:spPr/>
    </dgm:pt>
    <dgm:pt modelId="{C8893B46-EA57-4097-868F-7C6DD620894D}" type="pres">
      <dgm:prSet presAssocID="{0CF20F81-6EEC-439C-8BF5-F5BFB93F8FD5}" presName="cycle" presStyleCnt="0"/>
      <dgm:spPr/>
    </dgm:pt>
    <dgm:pt modelId="{694CB2FC-9081-4063-A657-A6C2106BC328}" type="pres">
      <dgm:prSet presAssocID="{0CF20F81-6EEC-439C-8BF5-F5BFB93F8FD5}" presName="srcNode" presStyleLbl="node1" presStyleIdx="0" presStyleCnt="6"/>
      <dgm:spPr/>
    </dgm:pt>
    <dgm:pt modelId="{D7542E51-EC0F-4CAB-A4F4-9B89FD0BB5C5}" type="pres">
      <dgm:prSet presAssocID="{0CF20F81-6EEC-439C-8BF5-F5BFB93F8FD5}" presName="conn" presStyleLbl="parChTrans1D2" presStyleIdx="0" presStyleCnt="1"/>
      <dgm:spPr/>
    </dgm:pt>
    <dgm:pt modelId="{17DB2C34-A48D-4E65-9BFA-44836AD8A006}" type="pres">
      <dgm:prSet presAssocID="{0CF20F81-6EEC-439C-8BF5-F5BFB93F8FD5}" presName="extraNode" presStyleLbl="node1" presStyleIdx="0" presStyleCnt="6"/>
      <dgm:spPr/>
    </dgm:pt>
    <dgm:pt modelId="{C7B361C4-C74C-4AB0-8AFD-B579F8A907E0}" type="pres">
      <dgm:prSet presAssocID="{0CF20F81-6EEC-439C-8BF5-F5BFB93F8FD5}" presName="dstNode" presStyleLbl="node1" presStyleIdx="0" presStyleCnt="6"/>
      <dgm:spPr/>
    </dgm:pt>
    <dgm:pt modelId="{D972C3F7-15E1-4442-8DAD-584C233E3030}" type="pres">
      <dgm:prSet presAssocID="{77ADBF7C-4464-45EE-AB23-5AEB9D728572}" presName="text_1" presStyleLbl="node1" presStyleIdx="0" presStyleCnt="6">
        <dgm:presLayoutVars>
          <dgm:bulletEnabled val="1"/>
        </dgm:presLayoutVars>
      </dgm:prSet>
      <dgm:spPr/>
    </dgm:pt>
    <dgm:pt modelId="{571174D3-6778-4F29-B5B0-540B79982A3B}" type="pres">
      <dgm:prSet presAssocID="{77ADBF7C-4464-45EE-AB23-5AEB9D728572}" presName="accent_1" presStyleCnt="0"/>
      <dgm:spPr/>
    </dgm:pt>
    <dgm:pt modelId="{15ECCE51-F997-4092-959E-957F96AAD443}" type="pres">
      <dgm:prSet presAssocID="{77ADBF7C-4464-45EE-AB23-5AEB9D728572}" presName="accentRepeatNode" presStyleLbl="solidFgAcc1" presStyleIdx="0" presStyleCnt="6" custScaleX="35414" custScaleY="81790"/>
      <dgm:spPr>
        <a:solidFill>
          <a:schemeClr val="bg1">
            <a:lumMod val="50000"/>
          </a:schemeClr>
        </a:solidFill>
      </dgm:spPr>
    </dgm:pt>
    <dgm:pt modelId="{96ACABE7-1E43-4EB3-AC26-89D10F13D64D}" type="pres">
      <dgm:prSet presAssocID="{047EA2E5-4504-4DCE-8C83-3FE5629818ED}" presName="text_2" presStyleLbl="node1" presStyleIdx="1" presStyleCnt="6">
        <dgm:presLayoutVars>
          <dgm:bulletEnabled val="1"/>
        </dgm:presLayoutVars>
      </dgm:prSet>
      <dgm:spPr/>
    </dgm:pt>
    <dgm:pt modelId="{A7FC6528-648D-4CCB-B537-5EFA4F3B92F2}" type="pres">
      <dgm:prSet presAssocID="{047EA2E5-4504-4DCE-8C83-3FE5629818ED}" presName="accent_2" presStyleCnt="0"/>
      <dgm:spPr/>
    </dgm:pt>
    <dgm:pt modelId="{08C64DCF-E0E4-47E0-984C-93FEB3FB7D9E}" type="pres">
      <dgm:prSet presAssocID="{047EA2E5-4504-4DCE-8C83-3FE5629818ED}" presName="accentRepeatNode" presStyleLbl="solidFgAcc1" presStyleIdx="1" presStyleCnt="6" custScaleX="35414" custScaleY="81790"/>
      <dgm:spPr>
        <a:solidFill>
          <a:schemeClr val="bg1">
            <a:lumMod val="50000"/>
          </a:schemeClr>
        </a:solidFill>
      </dgm:spPr>
    </dgm:pt>
    <dgm:pt modelId="{B7C65323-5C85-4287-9B0D-5ABA6C1E0EFD}" type="pres">
      <dgm:prSet presAssocID="{55BAE6F8-15B8-4E66-901C-9E3ADCCCD0D7}" presName="text_3" presStyleLbl="node1" presStyleIdx="2" presStyleCnt="6">
        <dgm:presLayoutVars>
          <dgm:bulletEnabled val="1"/>
        </dgm:presLayoutVars>
      </dgm:prSet>
      <dgm:spPr/>
    </dgm:pt>
    <dgm:pt modelId="{4948E690-C922-4BDA-80F0-2BCCD98E4B38}" type="pres">
      <dgm:prSet presAssocID="{55BAE6F8-15B8-4E66-901C-9E3ADCCCD0D7}" presName="accent_3" presStyleCnt="0"/>
      <dgm:spPr/>
    </dgm:pt>
    <dgm:pt modelId="{B83DAD66-97C4-497C-B721-628554FF3086}" type="pres">
      <dgm:prSet presAssocID="{55BAE6F8-15B8-4E66-901C-9E3ADCCCD0D7}" presName="accentRepeatNode" presStyleLbl="solidFgAcc1" presStyleIdx="2" presStyleCnt="6" custScaleX="35414" custScaleY="81790"/>
      <dgm:spPr>
        <a:solidFill>
          <a:schemeClr val="bg1">
            <a:lumMod val="50000"/>
          </a:schemeClr>
        </a:solidFill>
      </dgm:spPr>
    </dgm:pt>
    <dgm:pt modelId="{A2B2D2D1-A2CC-4667-8316-D20B74EA214D}" type="pres">
      <dgm:prSet presAssocID="{21CDFF9F-7A9E-456A-AD4F-FF752560A7FA}" presName="text_4" presStyleLbl="node1" presStyleIdx="3" presStyleCnt="6">
        <dgm:presLayoutVars>
          <dgm:bulletEnabled val="1"/>
        </dgm:presLayoutVars>
      </dgm:prSet>
      <dgm:spPr/>
    </dgm:pt>
    <dgm:pt modelId="{C59413A1-8AED-496C-B265-0C2446A38C8A}" type="pres">
      <dgm:prSet presAssocID="{21CDFF9F-7A9E-456A-AD4F-FF752560A7FA}" presName="accent_4" presStyleCnt="0"/>
      <dgm:spPr/>
    </dgm:pt>
    <dgm:pt modelId="{4E92766C-A35B-416B-8CBE-0C4D3DB6D6F4}" type="pres">
      <dgm:prSet presAssocID="{21CDFF9F-7A9E-456A-AD4F-FF752560A7FA}" presName="accentRepeatNode" presStyleLbl="solidFgAcc1" presStyleIdx="3" presStyleCnt="6" custScaleX="35414" custScaleY="81790"/>
      <dgm:spPr>
        <a:solidFill>
          <a:schemeClr val="bg1">
            <a:lumMod val="50000"/>
          </a:schemeClr>
        </a:solidFill>
      </dgm:spPr>
    </dgm:pt>
    <dgm:pt modelId="{DB81FA43-2214-41AE-BF25-E08595317466}" type="pres">
      <dgm:prSet presAssocID="{716E3E43-6A5C-4D0D-A171-9D56656EFCDC}" presName="text_5" presStyleLbl="node1" presStyleIdx="4" presStyleCnt="6">
        <dgm:presLayoutVars>
          <dgm:bulletEnabled val="1"/>
        </dgm:presLayoutVars>
      </dgm:prSet>
      <dgm:spPr/>
    </dgm:pt>
    <dgm:pt modelId="{313BDAE2-2C1C-4F86-A318-89FE2E8E6E9E}" type="pres">
      <dgm:prSet presAssocID="{716E3E43-6A5C-4D0D-A171-9D56656EFCDC}" presName="accent_5" presStyleCnt="0"/>
      <dgm:spPr/>
    </dgm:pt>
    <dgm:pt modelId="{CE6E4376-90DD-4D28-B407-1C4B2ED16BB9}" type="pres">
      <dgm:prSet presAssocID="{716E3E43-6A5C-4D0D-A171-9D56656EFCDC}" presName="accentRepeatNode" presStyleLbl="solidFgAcc1" presStyleIdx="4" presStyleCnt="6" custScaleX="35414" custScaleY="81790"/>
      <dgm:spPr>
        <a:solidFill>
          <a:schemeClr val="bg1">
            <a:lumMod val="50000"/>
          </a:schemeClr>
        </a:solidFill>
      </dgm:spPr>
    </dgm:pt>
    <dgm:pt modelId="{174C9C0D-BA24-4014-AF20-A1BC4DFEF4B5}" type="pres">
      <dgm:prSet presAssocID="{12DF2F24-EC66-4ABD-8179-8160F48266C0}" presName="text_6" presStyleLbl="node1" presStyleIdx="5" presStyleCnt="6">
        <dgm:presLayoutVars>
          <dgm:bulletEnabled val="1"/>
        </dgm:presLayoutVars>
      </dgm:prSet>
      <dgm:spPr/>
    </dgm:pt>
    <dgm:pt modelId="{B2A110CA-2C57-4BCE-A4DE-450FE7ED1812}" type="pres">
      <dgm:prSet presAssocID="{12DF2F24-EC66-4ABD-8179-8160F48266C0}" presName="accent_6" presStyleCnt="0"/>
      <dgm:spPr/>
    </dgm:pt>
    <dgm:pt modelId="{4240E457-AA58-4AAA-897B-0B65A1707A0A}" type="pres">
      <dgm:prSet presAssocID="{12DF2F24-EC66-4ABD-8179-8160F48266C0}" presName="accentRepeatNode" presStyleLbl="solidFgAcc1" presStyleIdx="5" presStyleCnt="6" custScaleX="35414" custScaleY="81790"/>
      <dgm:spPr>
        <a:solidFill>
          <a:schemeClr val="bg1">
            <a:lumMod val="50000"/>
          </a:schemeClr>
        </a:solidFill>
      </dgm:spPr>
    </dgm:pt>
  </dgm:ptLst>
  <dgm:cxnLst>
    <dgm:cxn modelId="{CFC4F402-0C8C-422B-9DCD-D9384769C895}" type="presOf" srcId="{12DF2F24-EC66-4ABD-8179-8160F48266C0}" destId="{174C9C0D-BA24-4014-AF20-A1BC4DFEF4B5}" srcOrd="0" destOrd="0" presId="urn:microsoft.com/office/officeart/2008/layout/VerticalCurvedList"/>
    <dgm:cxn modelId="{B3A0000E-FC2B-4AD4-8E74-FED81B382525}" srcId="{0CF20F81-6EEC-439C-8BF5-F5BFB93F8FD5}" destId="{12DF2F24-EC66-4ABD-8179-8160F48266C0}" srcOrd="5" destOrd="0" parTransId="{D714E10E-2DD7-4179-99F5-36853E6FC4A7}" sibTransId="{38066D52-FBB9-42C6-A369-000C26AC2591}"/>
    <dgm:cxn modelId="{A20ABC11-B4FC-40CC-9CAD-4BFDA0661CCD}" type="presOf" srcId="{0CF20F81-6EEC-439C-8BF5-F5BFB93F8FD5}" destId="{21747150-26AF-447D-9FB2-FE59689ADD12}" srcOrd="0" destOrd="0" presId="urn:microsoft.com/office/officeart/2008/layout/VerticalCurvedList"/>
    <dgm:cxn modelId="{0AA7A519-BFB0-4FF2-8A8B-B90665DA824C}" srcId="{0CF20F81-6EEC-439C-8BF5-F5BFB93F8FD5}" destId="{55BAE6F8-15B8-4E66-901C-9E3ADCCCD0D7}" srcOrd="2" destOrd="0" parTransId="{296A3366-BD5F-4578-8D73-CEF93142736E}" sibTransId="{DB8BF90C-2174-4630-AD8F-4FC394308EFF}"/>
    <dgm:cxn modelId="{110ABD2F-76C6-46B9-AEF4-D3EFA897CDE9}" type="presOf" srcId="{21CDFF9F-7A9E-456A-AD4F-FF752560A7FA}" destId="{A2B2D2D1-A2CC-4667-8316-D20B74EA214D}" srcOrd="0" destOrd="0" presId="urn:microsoft.com/office/officeart/2008/layout/VerticalCurvedList"/>
    <dgm:cxn modelId="{3CB9BE37-1D0A-4EC9-8D67-66E63BC1B72F}" type="presOf" srcId="{1A0F998B-C5F9-4B82-AE39-306596A85579}" destId="{D7542E51-EC0F-4CAB-A4F4-9B89FD0BB5C5}" srcOrd="0" destOrd="0" presId="urn:microsoft.com/office/officeart/2008/layout/VerticalCurvedList"/>
    <dgm:cxn modelId="{61CF073C-18EA-442A-90DF-D6381E7AC4CC}" type="presOf" srcId="{77ADBF7C-4464-45EE-AB23-5AEB9D728572}" destId="{D972C3F7-15E1-4442-8DAD-584C233E3030}" srcOrd="0" destOrd="0" presId="urn:microsoft.com/office/officeart/2008/layout/VerticalCurvedList"/>
    <dgm:cxn modelId="{59E8805F-4837-4D0D-BE11-FF8F6CBAF750}" srcId="{0CF20F81-6EEC-439C-8BF5-F5BFB93F8FD5}" destId="{047EA2E5-4504-4DCE-8C83-3FE5629818ED}" srcOrd="1" destOrd="0" parTransId="{77B9DBF0-162F-41A5-B7B3-D6463CE5AE8A}" sibTransId="{F399BFEA-A4E9-4E9C-BF70-F6AF9A1FDEE8}"/>
    <dgm:cxn modelId="{B9086768-C379-43C3-89E9-6A8CCA294EFD}" srcId="{0CF20F81-6EEC-439C-8BF5-F5BFB93F8FD5}" destId="{21CDFF9F-7A9E-456A-AD4F-FF752560A7FA}" srcOrd="3" destOrd="0" parTransId="{F85791FB-9E8F-4B6A-B5CD-548D28A6A063}" sibTransId="{107E1D2F-3767-4E7D-8583-34CAC5D0D9C9}"/>
    <dgm:cxn modelId="{C4B37B72-B0E6-487A-8CEC-1C0CC77AAE5E}" type="presOf" srcId="{55BAE6F8-15B8-4E66-901C-9E3ADCCCD0D7}" destId="{B7C65323-5C85-4287-9B0D-5ABA6C1E0EFD}" srcOrd="0" destOrd="0" presId="urn:microsoft.com/office/officeart/2008/layout/VerticalCurvedList"/>
    <dgm:cxn modelId="{264A16BF-520B-40E9-9B30-85BF146AB4A4}" type="presOf" srcId="{716E3E43-6A5C-4D0D-A171-9D56656EFCDC}" destId="{DB81FA43-2214-41AE-BF25-E08595317466}" srcOrd="0" destOrd="0" presId="urn:microsoft.com/office/officeart/2008/layout/VerticalCurvedList"/>
    <dgm:cxn modelId="{7FC2A4E0-F8C7-41BC-89B5-20C0CAA61CF0}" srcId="{0CF20F81-6EEC-439C-8BF5-F5BFB93F8FD5}" destId="{716E3E43-6A5C-4D0D-A171-9D56656EFCDC}" srcOrd="4" destOrd="0" parTransId="{F324053D-4F90-4704-92B6-CDA5109BBCEC}" sibTransId="{9090CE74-556F-4B5E-8A99-1EF7F1E3D360}"/>
    <dgm:cxn modelId="{6F273FE9-D4C2-4C0D-BDC6-FBFF24F0243E}" type="presOf" srcId="{047EA2E5-4504-4DCE-8C83-3FE5629818ED}" destId="{96ACABE7-1E43-4EB3-AC26-89D10F13D64D}" srcOrd="0" destOrd="0" presId="urn:microsoft.com/office/officeart/2008/layout/VerticalCurvedList"/>
    <dgm:cxn modelId="{AE5979FB-2AF8-4E35-A133-994D17855CDF}" srcId="{0CF20F81-6EEC-439C-8BF5-F5BFB93F8FD5}" destId="{77ADBF7C-4464-45EE-AB23-5AEB9D728572}" srcOrd="0" destOrd="0" parTransId="{D632B63F-F6FB-408D-A352-651BA328AACF}" sibTransId="{1A0F998B-C5F9-4B82-AE39-306596A85579}"/>
    <dgm:cxn modelId="{1E86F9D8-B66A-4C39-8B6F-438769743DEC}" type="presParOf" srcId="{21747150-26AF-447D-9FB2-FE59689ADD12}" destId="{8B5D49EA-BBFE-4E36-94CB-685370E63ECE}" srcOrd="0" destOrd="0" presId="urn:microsoft.com/office/officeart/2008/layout/VerticalCurvedList"/>
    <dgm:cxn modelId="{BDEF3B11-A58D-4AE7-88DB-FA419F087BCE}" type="presParOf" srcId="{8B5D49EA-BBFE-4E36-94CB-685370E63ECE}" destId="{C8893B46-EA57-4097-868F-7C6DD620894D}" srcOrd="0" destOrd="0" presId="urn:microsoft.com/office/officeart/2008/layout/VerticalCurvedList"/>
    <dgm:cxn modelId="{1914C0BD-3611-441D-939F-54423143027E}" type="presParOf" srcId="{C8893B46-EA57-4097-868F-7C6DD620894D}" destId="{694CB2FC-9081-4063-A657-A6C2106BC328}" srcOrd="0" destOrd="0" presId="urn:microsoft.com/office/officeart/2008/layout/VerticalCurvedList"/>
    <dgm:cxn modelId="{53D51C78-4832-4AD8-82A8-AEE6A7DB9317}" type="presParOf" srcId="{C8893B46-EA57-4097-868F-7C6DD620894D}" destId="{D7542E51-EC0F-4CAB-A4F4-9B89FD0BB5C5}" srcOrd="1" destOrd="0" presId="urn:microsoft.com/office/officeart/2008/layout/VerticalCurvedList"/>
    <dgm:cxn modelId="{FF09552C-E3D4-4D97-9B4C-B1DDFB2D3026}" type="presParOf" srcId="{C8893B46-EA57-4097-868F-7C6DD620894D}" destId="{17DB2C34-A48D-4E65-9BFA-44836AD8A006}" srcOrd="2" destOrd="0" presId="urn:microsoft.com/office/officeart/2008/layout/VerticalCurvedList"/>
    <dgm:cxn modelId="{691B8A8A-641D-4833-B0E3-9982586AFE06}" type="presParOf" srcId="{C8893B46-EA57-4097-868F-7C6DD620894D}" destId="{C7B361C4-C74C-4AB0-8AFD-B579F8A907E0}" srcOrd="3" destOrd="0" presId="urn:microsoft.com/office/officeart/2008/layout/VerticalCurvedList"/>
    <dgm:cxn modelId="{136EA0DF-658A-4865-883D-2F7693847F9B}" type="presParOf" srcId="{8B5D49EA-BBFE-4E36-94CB-685370E63ECE}" destId="{D972C3F7-15E1-4442-8DAD-584C233E3030}" srcOrd="1" destOrd="0" presId="urn:microsoft.com/office/officeart/2008/layout/VerticalCurvedList"/>
    <dgm:cxn modelId="{A5726E14-D156-4064-84DB-2163BC599BB5}" type="presParOf" srcId="{8B5D49EA-BBFE-4E36-94CB-685370E63ECE}" destId="{571174D3-6778-4F29-B5B0-540B79982A3B}" srcOrd="2" destOrd="0" presId="urn:microsoft.com/office/officeart/2008/layout/VerticalCurvedList"/>
    <dgm:cxn modelId="{45E7F00F-8A6E-4C35-9229-E332868F883B}" type="presParOf" srcId="{571174D3-6778-4F29-B5B0-540B79982A3B}" destId="{15ECCE51-F997-4092-959E-957F96AAD443}" srcOrd="0" destOrd="0" presId="urn:microsoft.com/office/officeart/2008/layout/VerticalCurvedList"/>
    <dgm:cxn modelId="{2A499459-C290-4546-A3FA-0667B9E75314}" type="presParOf" srcId="{8B5D49EA-BBFE-4E36-94CB-685370E63ECE}" destId="{96ACABE7-1E43-4EB3-AC26-89D10F13D64D}" srcOrd="3" destOrd="0" presId="urn:microsoft.com/office/officeart/2008/layout/VerticalCurvedList"/>
    <dgm:cxn modelId="{9424917B-A813-4DDB-BC04-6361CF2FE044}" type="presParOf" srcId="{8B5D49EA-BBFE-4E36-94CB-685370E63ECE}" destId="{A7FC6528-648D-4CCB-B537-5EFA4F3B92F2}" srcOrd="4" destOrd="0" presId="urn:microsoft.com/office/officeart/2008/layout/VerticalCurvedList"/>
    <dgm:cxn modelId="{1A187ABA-7C91-4964-B747-E1F41017A5E3}" type="presParOf" srcId="{A7FC6528-648D-4CCB-B537-5EFA4F3B92F2}" destId="{08C64DCF-E0E4-47E0-984C-93FEB3FB7D9E}" srcOrd="0" destOrd="0" presId="urn:microsoft.com/office/officeart/2008/layout/VerticalCurvedList"/>
    <dgm:cxn modelId="{0B0AED18-EB1F-426D-B3C9-4414F0AECF2D}" type="presParOf" srcId="{8B5D49EA-BBFE-4E36-94CB-685370E63ECE}" destId="{B7C65323-5C85-4287-9B0D-5ABA6C1E0EFD}" srcOrd="5" destOrd="0" presId="urn:microsoft.com/office/officeart/2008/layout/VerticalCurvedList"/>
    <dgm:cxn modelId="{14254813-9B94-412C-9540-ABBA33DEAD30}" type="presParOf" srcId="{8B5D49EA-BBFE-4E36-94CB-685370E63ECE}" destId="{4948E690-C922-4BDA-80F0-2BCCD98E4B38}" srcOrd="6" destOrd="0" presId="urn:microsoft.com/office/officeart/2008/layout/VerticalCurvedList"/>
    <dgm:cxn modelId="{BC64B62A-00EB-43BE-8A76-F81880EADEBA}" type="presParOf" srcId="{4948E690-C922-4BDA-80F0-2BCCD98E4B38}" destId="{B83DAD66-97C4-497C-B721-628554FF3086}" srcOrd="0" destOrd="0" presId="urn:microsoft.com/office/officeart/2008/layout/VerticalCurvedList"/>
    <dgm:cxn modelId="{180AC3B0-131B-4FBE-8461-F9A466A6638A}" type="presParOf" srcId="{8B5D49EA-BBFE-4E36-94CB-685370E63ECE}" destId="{A2B2D2D1-A2CC-4667-8316-D20B74EA214D}" srcOrd="7" destOrd="0" presId="urn:microsoft.com/office/officeart/2008/layout/VerticalCurvedList"/>
    <dgm:cxn modelId="{76067F88-6C05-4EAA-9AA4-3D3C869F5F73}" type="presParOf" srcId="{8B5D49EA-BBFE-4E36-94CB-685370E63ECE}" destId="{C59413A1-8AED-496C-B265-0C2446A38C8A}" srcOrd="8" destOrd="0" presId="urn:microsoft.com/office/officeart/2008/layout/VerticalCurvedList"/>
    <dgm:cxn modelId="{17D45FDE-4453-4B02-8475-06E5A87B5B43}" type="presParOf" srcId="{C59413A1-8AED-496C-B265-0C2446A38C8A}" destId="{4E92766C-A35B-416B-8CBE-0C4D3DB6D6F4}" srcOrd="0" destOrd="0" presId="urn:microsoft.com/office/officeart/2008/layout/VerticalCurvedList"/>
    <dgm:cxn modelId="{F87B09A5-0A30-432F-A05C-80CCE41DD3BC}" type="presParOf" srcId="{8B5D49EA-BBFE-4E36-94CB-685370E63ECE}" destId="{DB81FA43-2214-41AE-BF25-E08595317466}" srcOrd="9" destOrd="0" presId="urn:microsoft.com/office/officeart/2008/layout/VerticalCurvedList"/>
    <dgm:cxn modelId="{225BF06B-2EA5-4936-88D3-5F6335E6004E}" type="presParOf" srcId="{8B5D49EA-BBFE-4E36-94CB-685370E63ECE}" destId="{313BDAE2-2C1C-4F86-A318-89FE2E8E6E9E}" srcOrd="10" destOrd="0" presId="urn:microsoft.com/office/officeart/2008/layout/VerticalCurvedList"/>
    <dgm:cxn modelId="{7269B48E-1DD7-4519-A222-E4FF50A1E956}" type="presParOf" srcId="{313BDAE2-2C1C-4F86-A318-89FE2E8E6E9E}" destId="{CE6E4376-90DD-4D28-B407-1C4B2ED16BB9}" srcOrd="0" destOrd="0" presId="urn:microsoft.com/office/officeart/2008/layout/VerticalCurvedList"/>
    <dgm:cxn modelId="{BA0DDEB1-1717-4AB6-87F9-53273C68EFBD}" type="presParOf" srcId="{8B5D49EA-BBFE-4E36-94CB-685370E63ECE}" destId="{174C9C0D-BA24-4014-AF20-A1BC4DFEF4B5}" srcOrd="11" destOrd="0" presId="urn:microsoft.com/office/officeart/2008/layout/VerticalCurvedList"/>
    <dgm:cxn modelId="{F88AF93A-B45E-4250-96FB-43BBBA17CA26}" type="presParOf" srcId="{8B5D49EA-BBFE-4E36-94CB-685370E63ECE}" destId="{B2A110CA-2C57-4BCE-A4DE-450FE7ED1812}" srcOrd="12" destOrd="0" presId="urn:microsoft.com/office/officeart/2008/layout/VerticalCurvedList"/>
    <dgm:cxn modelId="{9DDAEA4D-AD11-4556-881B-8784EF927419}" type="presParOf" srcId="{B2A110CA-2C57-4BCE-A4DE-450FE7ED1812}" destId="{4240E457-AA58-4AAA-897B-0B65A1707A0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542E51-EC0F-4CAB-A4F4-9B89FD0BB5C5}">
      <dsp:nvSpPr>
        <dsp:cNvPr id="0" name=""/>
        <dsp:cNvSpPr/>
      </dsp:nvSpPr>
      <dsp:spPr>
        <a:xfrm>
          <a:off x="-6724417" y="-1028236"/>
          <a:ext cx="8003199" cy="8003199"/>
        </a:xfrm>
        <a:prstGeom prst="blockArc">
          <a:avLst>
            <a:gd name="adj1" fmla="val 18900000"/>
            <a:gd name="adj2" fmla="val 2700000"/>
            <a:gd name="adj3" fmla="val 270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72C3F7-15E1-4442-8DAD-584C233E3030}">
      <dsp:nvSpPr>
        <dsp:cNvPr id="0" name=""/>
        <dsp:cNvSpPr/>
      </dsp:nvSpPr>
      <dsp:spPr>
        <a:xfrm>
          <a:off x="475854" y="313154"/>
          <a:ext cx="6614725" cy="6260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P</a:t>
          </a: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embinaan dan Pengawasan Tugas Pembantuan di Kab</a:t>
          </a: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/Kota</a:t>
          </a:r>
          <a:endParaRPr lang="id-ID" sz="14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475854" y="313154"/>
        <a:ext cx="6614725" cy="626071"/>
      </dsp:txXfrm>
    </dsp:sp>
    <dsp:sp modelId="{15ECCE51-F997-4092-959E-957F96AAD443}">
      <dsp:nvSpPr>
        <dsp:cNvPr id="0" name=""/>
        <dsp:cNvSpPr/>
      </dsp:nvSpPr>
      <dsp:spPr>
        <a:xfrm>
          <a:off x="337280" y="306150"/>
          <a:ext cx="277146" cy="640079"/>
        </a:xfrm>
        <a:prstGeom prst="ellipse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ACABE7-1E43-4EB3-AC26-89D10F13D64D}">
      <dsp:nvSpPr>
        <dsp:cNvPr id="0" name=""/>
        <dsp:cNvSpPr/>
      </dsp:nvSpPr>
      <dsp:spPr>
        <a:xfrm>
          <a:off x="990840" y="1252142"/>
          <a:ext cx="6099739" cy="626071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Monev </a:t>
          </a: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dan supervisi </a:t>
          </a: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Penyelenggaraan Pemerintahan Kab/Kota.</a:t>
          </a:r>
          <a:endParaRPr lang="id-ID" sz="14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990840" y="1252142"/>
        <a:ext cx="6099739" cy="626071"/>
      </dsp:txXfrm>
    </dsp:sp>
    <dsp:sp modelId="{08C64DCF-E0E4-47E0-984C-93FEB3FB7D9E}">
      <dsp:nvSpPr>
        <dsp:cNvPr id="0" name=""/>
        <dsp:cNvSpPr/>
      </dsp:nvSpPr>
      <dsp:spPr>
        <a:xfrm>
          <a:off x="852267" y="1245138"/>
          <a:ext cx="277146" cy="640079"/>
        </a:xfrm>
        <a:prstGeom prst="ellipse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C65323-5C85-4287-9B0D-5ABA6C1E0EFD}">
      <dsp:nvSpPr>
        <dsp:cNvPr id="0" name=""/>
        <dsp:cNvSpPr/>
      </dsp:nvSpPr>
      <dsp:spPr>
        <a:xfrm>
          <a:off x="1226330" y="2191130"/>
          <a:ext cx="5864248" cy="626071"/>
        </a:xfrm>
        <a:prstGeom prst="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Fasilitasi dan Pemberdayaan daerah Kab/Kota.</a:t>
          </a:r>
          <a:endParaRPr lang="id-ID" sz="14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1226330" y="2191130"/>
        <a:ext cx="5864248" cy="626071"/>
      </dsp:txXfrm>
    </dsp:sp>
    <dsp:sp modelId="{B83DAD66-97C4-497C-B721-628554FF3086}">
      <dsp:nvSpPr>
        <dsp:cNvPr id="0" name=""/>
        <dsp:cNvSpPr/>
      </dsp:nvSpPr>
      <dsp:spPr>
        <a:xfrm>
          <a:off x="1087757" y="2184126"/>
          <a:ext cx="277146" cy="640079"/>
        </a:xfrm>
        <a:prstGeom prst="ellipse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B2D2D1-A2CC-4667-8316-D20B74EA214D}">
      <dsp:nvSpPr>
        <dsp:cNvPr id="0" name=""/>
        <dsp:cNvSpPr/>
      </dsp:nvSpPr>
      <dsp:spPr>
        <a:xfrm>
          <a:off x="1226330" y="3129524"/>
          <a:ext cx="5864248" cy="626071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44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300" b="1" kern="1200" dirty="0">
              <a:solidFill>
                <a:schemeClr val="tx1"/>
              </a:solidFill>
              <a:latin typeface="Trebuchet MS" panose="020B0603020202020204" pitchFamily="34" charset="0"/>
            </a:rPr>
            <a:t>Evaluasi Raperda Kab/Kota ttg RPJPD, RPJMD, APBD, Perubahan APBD, Pertanggungjawaban APBD, Tata Ruang Daerah, Pajak Daerah, dan Retribusi Daerah.</a:t>
          </a:r>
        </a:p>
      </dsp:txBody>
      <dsp:txXfrm>
        <a:off x="1226330" y="3129524"/>
        <a:ext cx="5864248" cy="626071"/>
      </dsp:txXfrm>
    </dsp:sp>
    <dsp:sp modelId="{4E92766C-A35B-416B-8CBE-0C4D3DB6D6F4}">
      <dsp:nvSpPr>
        <dsp:cNvPr id="0" name=""/>
        <dsp:cNvSpPr/>
      </dsp:nvSpPr>
      <dsp:spPr>
        <a:xfrm>
          <a:off x="1087757" y="3122519"/>
          <a:ext cx="277146" cy="640079"/>
        </a:xfrm>
        <a:prstGeom prst="ellipse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81FA43-2214-41AE-BF25-E08595317466}">
      <dsp:nvSpPr>
        <dsp:cNvPr id="0" name=""/>
        <dsp:cNvSpPr/>
      </dsp:nvSpPr>
      <dsp:spPr>
        <a:xfrm>
          <a:off x="990840" y="4068512"/>
          <a:ext cx="6099739" cy="626071"/>
        </a:xfrm>
        <a:prstGeom prst="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P</a:t>
          </a: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engawasan Perda Kabupaten/Kot</a:t>
          </a: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a</a:t>
          </a:r>
          <a:endParaRPr lang="id-ID" sz="14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990840" y="4068512"/>
        <a:ext cx="6099739" cy="626071"/>
      </dsp:txXfrm>
    </dsp:sp>
    <dsp:sp modelId="{CE6E4376-90DD-4D28-B407-1C4B2ED16BB9}">
      <dsp:nvSpPr>
        <dsp:cNvPr id="0" name=""/>
        <dsp:cNvSpPr/>
      </dsp:nvSpPr>
      <dsp:spPr>
        <a:xfrm>
          <a:off x="852267" y="4061507"/>
          <a:ext cx="277146" cy="640079"/>
        </a:xfrm>
        <a:prstGeom prst="ellipse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C9C0D-BA24-4014-AF20-A1BC4DFEF4B5}">
      <dsp:nvSpPr>
        <dsp:cNvPr id="0" name=""/>
        <dsp:cNvSpPr/>
      </dsp:nvSpPr>
      <dsp:spPr>
        <a:xfrm>
          <a:off x="475854" y="5007500"/>
          <a:ext cx="6614725" cy="626071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944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 </a:t>
          </a:r>
          <a:r>
            <a:rPr lang="id-ID" sz="1400" b="1" kern="1200">
              <a:solidFill>
                <a:schemeClr val="tx1"/>
              </a:solidFill>
              <a:latin typeface="Trebuchet MS" panose="020B0603020202020204" pitchFamily="34" charset="0"/>
            </a:rPr>
            <a:t>Penugasan lain sesuai </a:t>
          </a:r>
          <a:r>
            <a:rPr lang="en-US" sz="1400" b="1" kern="1200">
              <a:solidFill>
                <a:schemeClr val="tx1"/>
              </a:solidFill>
              <a:latin typeface="Trebuchet MS" panose="020B0603020202020204" pitchFamily="34" charset="0"/>
            </a:rPr>
            <a:t>ketentuan peraturan perundang-undangan</a:t>
          </a:r>
          <a:endParaRPr lang="id-ID" sz="14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475854" y="5007500"/>
        <a:ext cx="6614725" cy="626071"/>
      </dsp:txXfrm>
    </dsp:sp>
    <dsp:sp modelId="{4240E457-AA58-4AAA-897B-0B65A1707A0A}">
      <dsp:nvSpPr>
        <dsp:cNvPr id="0" name=""/>
        <dsp:cNvSpPr/>
      </dsp:nvSpPr>
      <dsp:spPr>
        <a:xfrm>
          <a:off x="337280" y="5000495"/>
          <a:ext cx="277146" cy="640079"/>
        </a:xfrm>
        <a:prstGeom prst="ellipse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8361" cy="50084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0117" y="0"/>
            <a:ext cx="2968361" cy="50084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B6850B-4CDE-42F8-B910-8B20719EF201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1800" y="1247775"/>
            <a:ext cx="5988050" cy="3368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007" y="4803934"/>
            <a:ext cx="5480050" cy="393049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81358"/>
            <a:ext cx="2968361" cy="50084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0117" y="9481358"/>
            <a:ext cx="2968361" cy="50084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232BC7-C178-4E3E-9A64-B4C41EBBE1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705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1D3511-6335-4C9A-96A9-9C6069F52E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40898"/>
          </a:xfrm>
          <a:prstGeom prst="rect">
            <a:avLst/>
          </a:prstGeom>
        </p:spPr>
      </p:pic>
      <p:pic>
        <p:nvPicPr>
          <p:cNvPr id="9" name="irc_mi" descr="http://www.kemendagri.go.id/media/images/2011/09/23/d/e/depdagrilogo.png">
            <a:extLst>
              <a:ext uri="{FF2B5EF4-FFF2-40B4-BE49-F238E27FC236}">
                <a16:creationId xmlns:a16="http://schemas.microsoft.com/office/drawing/2014/main" id="{7A9EBB70-C2A5-4652-B7CF-4EB02BBF7B01}"/>
              </a:ext>
            </a:extLst>
          </p:cNvPr>
          <p:cNvPicPr/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057" y="237401"/>
            <a:ext cx="826344" cy="900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2718BB4-C10D-4C0F-A576-859163AC2FFB}"/>
              </a:ext>
            </a:extLst>
          </p:cNvPr>
          <p:cNvSpPr txBox="1"/>
          <p:nvPr userDrawn="1"/>
        </p:nvSpPr>
        <p:spPr>
          <a:xfrm>
            <a:off x="914400" y="340291"/>
            <a:ext cx="3439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Kementerian </a:t>
            </a:r>
            <a:r>
              <a:rPr lang="en-US" sz="1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Dalam</a:t>
            </a:r>
            <a:r>
              <a:rPr lang="en-US" sz="1400" b="1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Negeri</a:t>
            </a:r>
          </a:p>
          <a:p>
            <a:r>
              <a:rPr lang="en-US" sz="1400" b="1" dirty="0" err="1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Republik</a:t>
            </a:r>
            <a:r>
              <a:rPr lang="en-US" sz="1400" b="1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Indonesia</a:t>
            </a:r>
            <a:endParaRPr lang="id-ID" sz="1400" b="1" dirty="0">
              <a:solidFill>
                <a:schemeClr val="bg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123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2765E-4810-4B66-B390-4C11CC763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061D8-C691-4507-9C04-D38FF9C8E5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1B2C-DB37-4551-9B57-C142A5897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D33C5-3356-4B2F-9406-E334DF0D5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96D66-DFC6-4EEA-8AD4-2F81B4F9C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197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1021F-CC82-41C9-A882-BCFCD50D7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14E3F-9CBE-4871-BBEE-F6D9E59164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A3569-9122-4BE7-8155-A18833B47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91E2D-57D3-43C6-82E3-F83B0B2F6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DC765-0E17-45E2-A2B8-CC29D6F3F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4982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BD129-4F47-4D93-9AB6-A39C7AF24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662D1-2EEA-4630-8F20-795CD34A32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0FE41-1120-4743-A63B-632FD45E78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638D7A-4FEB-4079-807E-0705D04CE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1ECC36-AF5E-4509-8302-535EBEBA4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7F8F7-C3CC-4D20-8FAE-983C6896A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30595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DC3B3-04D8-42A6-A311-101951B31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F41634-6FB4-4B93-9B5B-5FB41FB34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673335-D665-4F2C-BB69-A39EE1B8F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CE1DD3-924B-4C37-B8FC-43CBDD5C3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9EA337-1FE5-4838-B0F0-7D997E913A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F5F121-86D3-44B9-84B2-C94B9C366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708414-C751-4FC9-8AB1-0E6313000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C07EC8-85F7-450D-B56A-A713C8E55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2470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" y="5799"/>
            <a:ext cx="12174767" cy="684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681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mage.shutterstock.com/image-vector/abstract-bright-background-vector-template-260nw-1237661116.jpg">
            <a:extLst>
              <a:ext uri="{FF2B5EF4-FFF2-40B4-BE49-F238E27FC236}">
                <a16:creationId xmlns:a16="http://schemas.microsoft.com/office/drawing/2014/main" id="{DE1C521F-E4D4-4C30-8766-955938069253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357" b="88929" l="0" r="100000">
                        <a14:foregroundMark x1="15983" y1="75714" x2="15983" y2="75714"/>
                        <a14:foregroundMark x1="26134" y1="73929" x2="79698" y2="68929"/>
                        <a14:foregroundMark x1="55292" y1="65357" x2="77970" y2="65000"/>
                        <a14:foregroundMark x1="47084" y1="57500" x2="47084" y2="57500"/>
                        <a14:foregroundMark x1="648" y1="59286" x2="98920" y2="60714"/>
                        <a14:foregroundMark x1="80994" y1="72500" x2="97840" y2="80357"/>
                        <a14:foregroundMark x1="28078" y1="73214" x2="0" y2="78929"/>
                        <a14:foregroundMark x1="63715" y1="58571" x2="63715" y2="58571"/>
                        <a14:foregroundMark x1="1080" y1="57143" x2="99784" y2="57143"/>
                        <a14:foregroundMark x1="58099" y1="81071" x2="72354" y2="82500"/>
                        <a14:foregroundMark x1="20518" y1="81071" x2="74082" y2="77857"/>
                        <a14:foregroundMark x1="73650" y1="75714" x2="73650" y2="75714"/>
                        <a14:foregroundMark x1="73650" y1="75714" x2="73650" y2="75714"/>
                        <a14:foregroundMark x1="432" y1="85357" x2="20086" y2="80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686" b="7429"/>
          <a:stretch/>
        </p:blipFill>
        <p:spPr bwMode="auto">
          <a:xfrm rot="10800000">
            <a:off x="-1" y="6287927"/>
            <a:ext cx="12191999" cy="56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hevron 31">
            <a:extLst>
              <a:ext uri="{FF2B5EF4-FFF2-40B4-BE49-F238E27FC236}">
                <a16:creationId xmlns:a16="http://schemas.microsoft.com/office/drawing/2014/main" id="{E835B813-434D-485C-9604-C22F51DA7073}"/>
              </a:ext>
            </a:extLst>
          </p:cNvPr>
          <p:cNvSpPr/>
          <p:nvPr userDrawn="1"/>
        </p:nvSpPr>
        <p:spPr>
          <a:xfrm>
            <a:off x="16407" y="37557"/>
            <a:ext cx="11924190" cy="561544"/>
          </a:xfrm>
          <a:prstGeom prst="chevron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sz="1800">
              <a:solidFill>
                <a:prstClr val="black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F9C752E-0107-4DA3-87A2-83F3C024BB56}"/>
              </a:ext>
            </a:extLst>
          </p:cNvPr>
          <p:cNvGrpSpPr/>
          <p:nvPr userDrawn="1"/>
        </p:nvGrpSpPr>
        <p:grpSpPr>
          <a:xfrm>
            <a:off x="10571156" y="-945783"/>
            <a:ext cx="1938267" cy="1850567"/>
            <a:chOff x="-43049" y="-906195"/>
            <a:chExt cx="1938267" cy="1850567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82572591-9130-47C7-AEE4-AB18A29806C2}"/>
                </a:ext>
              </a:extLst>
            </p:cNvPr>
            <p:cNvSpPr/>
            <p:nvPr/>
          </p:nvSpPr>
          <p:spPr>
            <a:xfrm rot="18786914">
              <a:off x="17300" y="-834359"/>
              <a:ext cx="1718382" cy="1839079"/>
            </a:xfrm>
            <a:prstGeom prst="rt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Right Triangle 8">
              <a:extLst>
                <a:ext uri="{FF2B5EF4-FFF2-40B4-BE49-F238E27FC236}">
                  <a16:creationId xmlns:a16="http://schemas.microsoft.com/office/drawing/2014/main" id="{8C4B9008-1670-40AB-9946-B908275EC869}"/>
                </a:ext>
              </a:extLst>
            </p:cNvPr>
            <p:cNvSpPr/>
            <p:nvPr/>
          </p:nvSpPr>
          <p:spPr>
            <a:xfrm rot="18786914">
              <a:off x="54362" y="-983533"/>
              <a:ext cx="1763518" cy="1918194"/>
            </a:xfrm>
            <a:prstGeom prst="rt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10" name="irc_mi" descr="http://www.kemendagri.go.id/media/images/2011/09/23/d/e/depdagrilogo.png">
              <a:extLst>
                <a:ext uri="{FF2B5EF4-FFF2-40B4-BE49-F238E27FC236}">
                  <a16:creationId xmlns:a16="http://schemas.microsoft.com/office/drawing/2014/main" id="{6C2D37D7-4445-4D8D-8AF4-344C6472E372}"/>
                </a:ext>
              </a:extLst>
            </p:cNvPr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94696" y="124460"/>
              <a:ext cx="641752" cy="7842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6065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A8F3F-0AEA-4F5B-9A96-141A39F9C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B8724-A3CA-4E39-B719-5DF5D7758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5804A4-0F5A-40C2-B286-7D15893734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CF9894-1B29-43CC-9657-853CAD802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C346DF-D0C8-4346-A5F3-F7893C1CD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7E3B70-03C8-47B7-A9E2-D3ADB8E19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3317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1F1B3-A92F-433D-B43E-854DA03C0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325DB4-56A0-48E6-86C0-FBB74F9F04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4786A-0D83-4B08-9F02-30119EBA8E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CD9E84-3403-479A-9E4B-079388773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CA7897-8272-46DE-BA3D-97D166D29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8D432-C8ED-4280-8872-8E6A24582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8598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63E08-1CE6-4480-A29D-94F7489F0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519A7-DC28-4C33-972D-6B9DE9E915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F0D60-DBA6-4F87-8AA8-9399C97CB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33E4C6-249B-427E-B445-81353AA09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EB901-6635-41D0-9F56-CF591D394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485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874E73-EF70-4568-AF1B-E55226D75A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7EA4FD-E009-4C49-9668-8964BE7A5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17F16-4992-4D61-A6D9-F00A4781E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4417AA-D2B9-468E-B386-D49A568F4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A0C3F-2B8B-48AE-A001-4BC8007E6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28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06D84-AEFB-449B-B981-4AFA0EE64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7DB20-1669-4E91-88EB-C2042414B5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49C95-81A4-4288-A7E0-A07F313F48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92FB8-73C0-495B-8625-2F47D57F714B}" type="datetimeFigureOut">
              <a:rPr lang="id-ID" smtClean="0"/>
              <a:t>05/04/2019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04EE3-F620-44CB-BCC7-A255610D71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9BF2B-5AC2-4B73-8933-0A9FA7FF32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12C7C-7276-4BB9-906C-73335ED0F7D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457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DB9E70-F975-4B32-BBFD-624BC864B2F5}"/>
              </a:ext>
            </a:extLst>
          </p:cNvPr>
          <p:cNvSpPr/>
          <p:nvPr/>
        </p:nvSpPr>
        <p:spPr>
          <a:xfrm>
            <a:off x="0" y="1686874"/>
            <a:ext cx="1219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800">
              <a:defRPr/>
            </a:pPr>
            <a:r>
              <a:rPr lang="sv-SE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OUTPUT PROGRAM DEKONSENTRASI </a:t>
            </a:r>
          </a:p>
          <a:p>
            <a:pPr lvl="0" algn="ctr" defTabSz="685800">
              <a:defRPr/>
            </a:pPr>
            <a:r>
              <a:rPr lang="sv-SE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PERAN GUBERNUR SEBAGAI WAKIL PEMERINTAH PUSAT TAHUN ANGGARAN 2019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56EF944A-2186-4D43-9131-98201A781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" y="4293963"/>
            <a:ext cx="1219199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65113" lvl="0" algn="ctr">
              <a:defRPr/>
            </a:pPr>
            <a:r>
              <a:rPr lang="en-US" b="1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Disampaikan</a:t>
            </a:r>
            <a:r>
              <a:rPr lang="en-US" b="1" dirty="0">
                <a:solidFill>
                  <a:srgbClr val="000000"/>
                </a:solidFill>
                <a:latin typeface="Century Gothic" panose="020B0502020202020204" pitchFamily="34" charset="0"/>
              </a:rPr>
              <a:t> oleh:</a:t>
            </a:r>
          </a:p>
          <a:p>
            <a:pPr marL="265113" lvl="0" algn="ctr">
              <a:defRPr/>
            </a:pPr>
            <a:r>
              <a:rPr lang="en-US" b="1" dirty="0">
                <a:solidFill>
                  <a:srgbClr val="000000"/>
                </a:solidFill>
                <a:latin typeface="Century Gothic" panose="020B0502020202020204" pitchFamily="34" charset="0"/>
              </a:rPr>
              <a:t>Hani </a:t>
            </a:r>
            <a:r>
              <a:rPr lang="en-US" b="1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Syopiar</a:t>
            </a:r>
            <a:r>
              <a:rPr lang="en-US" b="1" dirty="0">
                <a:solidFill>
                  <a:srgbClr val="000000"/>
                </a:solidFill>
                <a:latin typeface="Century Gothic" panose="020B0502020202020204" pitchFamily="34" charset="0"/>
              </a:rPr>
              <a:t> Rustam, SH</a:t>
            </a:r>
          </a:p>
          <a:p>
            <a:pPr marL="265113" lvl="0" algn="ctr">
              <a:defRPr/>
            </a:pPr>
            <a:r>
              <a:rPr lang="en-US" b="1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Kepala</a:t>
            </a:r>
            <a:r>
              <a:rPr lang="en-US" b="1" dirty="0">
                <a:solidFill>
                  <a:srgbClr val="000000"/>
                </a:solidFill>
                <a:latin typeface="Century Gothic" panose="020B0502020202020204" pitchFamily="34" charset="0"/>
              </a:rPr>
              <a:t> Biro </a:t>
            </a:r>
            <a:r>
              <a:rPr lang="en-US" b="1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Perencanaan</a:t>
            </a:r>
            <a:endParaRPr lang="en-US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B8792F7D-FA53-48B0-9BDB-2E2D7F65E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4" y="6451040"/>
            <a:ext cx="2173877" cy="333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Jakarta, 5 April 2019</a:t>
            </a:r>
          </a:p>
        </p:txBody>
      </p:sp>
    </p:spTree>
    <p:extLst>
      <p:ext uri="{BB962C8B-B14F-4D97-AF65-F5344CB8AC3E}">
        <p14:creationId xmlns:p14="http://schemas.microsoft.com/office/powerpoint/2010/main" val="1139552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4C96F4-EB39-4E0F-AF78-B65D54419075}"/>
              </a:ext>
            </a:extLst>
          </p:cNvPr>
          <p:cNvSpPr/>
          <p:nvPr/>
        </p:nvSpPr>
        <p:spPr>
          <a:xfrm>
            <a:off x="478971" y="1422980"/>
            <a:ext cx="11234058" cy="4440793"/>
          </a:xfrm>
          <a:prstGeom prst="rect">
            <a:avLst/>
          </a:prstGeom>
          <a:solidFill>
            <a:srgbClr val="F2F2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68300" y="119832"/>
            <a:ext cx="9181867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defTabSz="6858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latin typeface="Tw Cen MT" panose="020B0602020104020603" pitchFamily="34" charset="0"/>
                <a:ea typeface="Arial Unicode MS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9pPr>
          </a:lstStyle>
          <a:p>
            <a:pPr marL="0" lvl="1" indent="0">
              <a:buNone/>
              <a:defRPr/>
            </a:pPr>
            <a:r>
              <a:rPr lang="id-ID" b="1" dirty="0">
                <a:solidFill>
                  <a:prstClr val="white"/>
                </a:solidFill>
                <a:latin typeface="Century Gothic" panose="020B0502020202020204" pitchFamily="34" charset="0"/>
              </a:rPr>
              <a:t>Kedudukan dan Peran Gubernur (UU No.23 Tahun 2014</a:t>
            </a:r>
            <a:r>
              <a:rPr lang="id-ID" b="1" dirty="0">
                <a:solidFill>
                  <a:prstClr val="white"/>
                </a:solidFill>
                <a:latin typeface="Tw Cen MT" panose="020B0602020104020603" pitchFamily="34" charset="0"/>
                <a:ea typeface="Arial Unicode MS" pitchFamily="34" charset="-128"/>
              </a:rPr>
              <a:t>)</a:t>
            </a:r>
            <a:endParaRPr lang="en-US" b="1" dirty="0">
              <a:solidFill>
                <a:prstClr val="white"/>
              </a:solidFill>
              <a:latin typeface="Tw Cen MT" panose="020B0602020104020603" pitchFamily="34" charset="0"/>
              <a:ea typeface="Arial Unicode MS" pitchFamily="34" charset="-128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596900" y="1111193"/>
            <a:ext cx="10998199" cy="4949507"/>
            <a:chOff x="171974" y="1023457"/>
            <a:chExt cx="8693092" cy="494950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5" name="Rectangle 3"/>
            <p:cNvSpPr>
              <a:spLocks noChangeArrowheads="1"/>
            </p:cNvSpPr>
            <p:nvPr/>
          </p:nvSpPr>
          <p:spPr bwMode="auto">
            <a:xfrm>
              <a:off x="171974" y="3112315"/>
              <a:ext cx="1971675" cy="1031846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altLang="en-US" sz="2400" b="1" dirty="0">
                  <a:solidFill>
                    <a:prstClr val="white"/>
                  </a:solidFill>
                  <a:latin typeface="Arial Black" pitchFamily="34" charset="0"/>
                  <a:cs typeface="Arial" pitchFamily="34" charset="0"/>
                </a:rPr>
                <a:t>GUBERNUR</a:t>
              </a:r>
            </a:p>
          </p:txBody>
        </p:sp>
        <p:sp>
          <p:nvSpPr>
            <p:cNvPr id="56" name="Right Arrow 25"/>
            <p:cNvSpPr>
              <a:spLocks noChangeArrowheads="1"/>
            </p:cNvSpPr>
            <p:nvPr/>
          </p:nvSpPr>
          <p:spPr bwMode="auto">
            <a:xfrm>
              <a:off x="5759768" y="1557003"/>
              <a:ext cx="1165304" cy="733663"/>
            </a:xfrm>
            <a:prstGeom prst="rightArrow">
              <a:avLst>
                <a:gd name="adj1" fmla="val 50000"/>
                <a:gd name="adj2" fmla="val 5281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>
              <a:spAutoFit/>
            </a:bodyPr>
            <a:lstStyle/>
            <a:p>
              <a:endParaRPr lang="en-US" altLang="en-US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7" name="Right Arrow 39"/>
            <p:cNvSpPr>
              <a:spLocks noChangeArrowheads="1"/>
            </p:cNvSpPr>
            <p:nvPr/>
          </p:nvSpPr>
          <p:spPr bwMode="auto">
            <a:xfrm>
              <a:off x="5759768" y="4776668"/>
              <a:ext cx="1139947" cy="733663"/>
            </a:xfrm>
            <a:prstGeom prst="rightArrow">
              <a:avLst>
                <a:gd name="adj1" fmla="val 50000"/>
                <a:gd name="adj2" fmla="val 52802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>
              <a:spAutoFit/>
            </a:bodyPr>
            <a:lstStyle/>
            <a:p>
              <a:endParaRPr lang="en-US" altLang="en-US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8" name="Rectangle 5"/>
            <p:cNvSpPr>
              <a:spLocks noChangeArrowheads="1"/>
            </p:cNvSpPr>
            <p:nvPr/>
          </p:nvSpPr>
          <p:spPr bwMode="auto">
            <a:xfrm>
              <a:off x="3101590" y="1474335"/>
              <a:ext cx="2614613" cy="914400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32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itannic Bold" pitchFamily="34" charset="0"/>
                </a:rPr>
                <a:t>KOORDINASI</a:t>
              </a:r>
            </a:p>
          </p:txBody>
        </p:sp>
        <p:sp>
          <p:nvSpPr>
            <p:cNvPr id="59" name="Text Box 6"/>
            <p:cNvSpPr txBox="1">
              <a:spLocks noChangeArrowheads="1"/>
            </p:cNvSpPr>
            <p:nvPr/>
          </p:nvSpPr>
          <p:spPr bwMode="auto">
            <a:xfrm>
              <a:off x="951066" y="2084772"/>
              <a:ext cx="132444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altLang="en-US" sz="2000">
                <a:solidFill>
                  <a:srgbClr val="000099"/>
                </a:solidFill>
                <a:latin typeface="Tahoma" pitchFamily="34" charset="0"/>
              </a:endParaRPr>
            </a:p>
          </p:txBody>
        </p:sp>
        <p:sp>
          <p:nvSpPr>
            <p:cNvPr id="60" name="Rectangle 10"/>
            <p:cNvSpPr>
              <a:spLocks noChangeArrowheads="1"/>
            </p:cNvSpPr>
            <p:nvPr/>
          </p:nvSpPr>
          <p:spPr bwMode="auto">
            <a:xfrm>
              <a:off x="3101823" y="3229761"/>
              <a:ext cx="2614381" cy="914400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marL="342851" indent="-342851" algn="ctr">
                <a:spcBef>
                  <a:spcPts val="300"/>
                </a:spcBef>
                <a:defRPr/>
              </a:pPr>
              <a:r>
                <a:rPr lang="en-US" sz="2800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3200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itannic Bold" pitchFamily="34" charset="0"/>
                  <a:ea typeface="Tahoma" pitchFamily="34" charset="0"/>
                  <a:cs typeface="Tahoma" pitchFamily="34" charset="0"/>
                </a:rPr>
                <a:t>PEMBINAAN</a:t>
              </a:r>
            </a:p>
          </p:txBody>
        </p:sp>
        <p:sp>
          <p:nvSpPr>
            <p:cNvPr id="61" name="Rectangle 10"/>
            <p:cNvSpPr>
              <a:spLocks noChangeArrowheads="1"/>
            </p:cNvSpPr>
            <p:nvPr/>
          </p:nvSpPr>
          <p:spPr bwMode="auto">
            <a:xfrm>
              <a:off x="6925111" y="1422328"/>
              <a:ext cx="1939955" cy="4235580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lang="en-US" sz="1400">
                <a:solidFill>
                  <a:srgbClr val="000099"/>
                </a:solidFill>
                <a:latin typeface="Century Gothic" pitchFamily="34" charset="0"/>
              </a:endParaRPr>
            </a:p>
            <a:p>
              <a:pPr>
                <a:spcBef>
                  <a:spcPct val="50000"/>
                </a:spcBef>
              </a:pPr>
              <a:endParaRPr lang="en-US" sz="1400">
                <a:solidFill>
                  <a:srgbClr val="000099"/>
                </a:solidFill>
                <a:latin typeface="Century Gothic" pitchFamily="34" charset="0"/>
              </a:endParaRPr>
            </a:p>
            <a:p>
              <a:pPr>
                <a:spcBef>
                  <a:spcPct val="50000"/>
                </a:spcBef>
              </a:pPr>
              <a:endParaRPr lang="en-US" sz="1400">
                <a:solidFill>
                  <a:srgbClr val="000099"/>
                </a:solidFill>
                <a:latin typeface="Century Gothic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sz="1400">
                  <a:solidFill>
                    <a:srgbClr val="000099"/>
                  </a:solidFill>
                  <a:latin typeface="Century Gothic" pitchFamily="34" charset="0"/>
                </a:rPr>
                <a:t>      </a:t>
              </a:r>
              <a:endParaRPr lang="en-US" sz="1400">
                <a:solidFill>
                  <a:prstClr val="black"/>
                </a:solidFill>
                <a:latin typeface="Century Gothic" pitchFamily="34" charset="0"/>
              </a:endParaRPr>
            </a:p>
          </p:txBody>
        </p:sp>
        <p:sp>
          <p:nvSpPr>
            <p:cNvPr id="62" name="Rectangle 5"/>
            <p:cNvSpPr>
              <a:spLocks noChangeArrowheads="1"/>
            </p:cNvSpPr>
            <p:nvPr/>
          </p:nvSpPr>
          <p:spPr bwMode="auto">
            <a:xfrm>
              <a:off x="3101590" y="4743508"/>
              <a:ext cx="2624138" cy="914400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itannic Bold" pitchFamily="34" charset="0"/>
                </a:rPr>
                <a:t>PENGAWASAN</a:t>
              </a:r>
            </a:p>
          </p:txBody>
        </p:sp>
        <p:sp>
          <p:nvSpPr>
            <p:cNvPr id="63" name="Right Arrow 62"/>
            <p:cNvSpPr/>
            <p:nvPr/>
          </p:nvSpPr>
          <p:spPr>
            <a:xfrm>
              <a:off x="5766620" y="3341264"/>
              <a:ext cx="1143000" cy="685800"/>
            </a:xfrm>
            <a:prstGeom prst="rightArrow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4" name="Rectangle 21"/>
            <p:cNvSpPr>
              <a:spLocks noChangeArrowheads="1"/>
            </p:cNvSpPr>
            <p:nvPr/>
          </p:nvSpPr>
          <p:spPr bwMode="auto">
            <a:xfrm>
              <a:off x="7002011" y="1958130"/>
              <a:ext cx="1828800" cy="2785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500" dirty="0" err="1">
                  <a:solidFill>
                    <a:prstClr val="white"/>
                  </a:solidFill>
                  <a:latin typeface="Britannic Bold" pitchFamily="34" charset="0"/>
                </a:rPr>
                <a:t>Kinerja</a:t>
              </a:r>
              <a:r>
                <a:rPr lang="en-US" sz="2500" dirty="0">
                  <a:solidFill>
                    <a:prstClr val="white"/>
                  </a:solidFill>
                  <a:latin typeface="Britannic Bold" pitchFamily="34" charset="0"/>
                </a:rPr>
                <a:t>  </a:t>
              </a:r>
            </a:p>
            <a:p>
              <a:pPr algn="ctr">
                <a:spcBef>
                  <a:spcPct val="50000"/>
                </a:spcBef>
              </a:pPr>
              <a:r>
                <a:rPr lang="en-US" sz="2500" dirty="0" err="1">
                  <a:solidFill>
                    <a:prstClr val="white"/>
                  </a:solidFill>
                  <a:latin typeface="Britannic Bold" pitchFamily="34" charset="0"/>
                </a:rPr>
                <a:t>Gubernur</a:t>
              </a:r>
              <a:r>
                <a:rPr lang="en-US" sz="2500" dirty="0">
                  <a:solidFill>
                    <a:prstClr val="white"/>
                  </a:solidFill>
                  <a:latin typeface="Britannic Bold" pitchFamily="34" charset="0"/>
                </a:rPr>
                <a:t>  </a:t>
              </a:r>
            </a:p>
            <a:p>
              <a:pPr algn="ctr">
                <a:spcBef>
                  <a:spcPct val="50000"/>
                </a:spcBef>
              </a:pPr>
              <a:r>
                <a:rPr lang="en-US" sz="2500" dirty="0" err="1">
                  <a:solidFill>
                    <a:prstClr val="white"/>
                  </a:solidFill>
                  <a:latin typeface="Britannic Bold" pitchFamily="34" charset="0"/>
                </a:rPr>
                <a:t>Sebagai</a:t>
              </a:r>
              <a:r>
                <a:rPr lang="en-US" sz="2500" dirty="0">
                  <a:solidFill>
                    <a:prstClr val="white"/>
                  </a:solidFill>
                  <a:latin typeface="Britannic Bold" pitchFamily="34" charset="0"/>
                </a:rPr>
                <a:t> </a:t>
              </a:r>
            </a:p>
            <a:p>
              <a:pPr algn="ctr">
                <a:spcBef>
                  <a:spcPct val="50000"/>
                </a:spcBef>
              </a:pPr>
              <a:r>
                <a:rPr lang="en-US" sz="2500" dirty="0" err="1">
                  <a:solidFill>
                    <a:prstClr val="white"/>
                  </a:solidFill>
                  <a:latin typeface="Britannic Bold" pitchFamily="34" charset="0"/>
                </a:rPr>
                <a:t>Wakil</a:t>
              </a:r>
              <a:r>
                <a:rPr lang="en-US" sz="2500" dirty="0">
                  <a:solidFill>
                    <a:prstClr val="white"/>
                  </a:solidFill>
                  <a:latin typeface="Britannic Bold" pitchFamily="34" charset="0"/>
                </a:rPr>
                <a:t> </a:t>
              </a:r>
            </a:p>
            <a:p>
              <a:pPr algn="ctr">
                <a:spcBef>
                  <a:spcPct val="50000"/>
                </a:spcBef>
              </a:pPr>
              <a:r>
                <a:rPr lang="en-US" sz="2500" dirty="0" err="1">
                  <a:solidFill>
                    <a:prstClr val="white"/>
                  </a:solidFill>
                  <a:latin typeface="Britannic Bold" pitchFamily="34" charset="0"/>
                </a:rPr>
                <a:t>Pemerintah</a:t>
              </a:r>
              <a:r>
                <a:rPr lang="en-US" sz="2500" dirty="0">
                  <a:solidFill>
                    <a:prstClr val="white"/>
                  </a:solidFill>
                  <a:latin typeface="Britannic Bold" pitchFamily="34" charset="0"/>
                </a:rPr>
                <a:t> </a:t>
              </a:r>
            </a:p>
          </p:txBody>
        </p:sp>
        <p:sp>
          <p:nvSpPr>
            <p:cNvPr id="65" name="Minus 64"/>
            <p:cNvSpPr/>
            <p:nvPr/>
          </p:nvSpPr>
          <p:spPr>
            <a:xfrm rot="5400000">
              <a:off x="-10488" y="3041011"/>
              <a:ext cx="4949507" cy="914400"/>
            </a:xfrm>
            <a:prstGeom prst="mathMinus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6" name="Right Arrow 65"/>
            <p:cNvSpPr/>
            <p:nvPr/>
          </p:nvSpPr>
          <p:spPr>
            <a:xfrm>
              <a:off x="2616666" y="1519106"/>
              <a:ext cx="457200" cy="685800"/>
            </a:xfrm>
            <a:prstGeom prst="rightArrow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7" name="Right Arrow 66"/>
            <p:cNvSpPr/>
            <p:nvPr/>
          </p:nvSpPr>
          <p:spPr>
            <a:xfrm>
              <a:off x="2616666" y="3352800"/>
              <a:ext cx="457200" cy="685800"/>
            </a:xfrm>
            <a:prstGeom prst="rightArrow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8" name="Right Arrow 67"/>
            <p:cNvSpPr/>
            <p:nvPr/>
          </p:nvSpPr>
          <p:spPr>
            <a:xfrm>
              <a:off x="2616666" y="4800600"/>
              <a:ext cx="457200" cy="685800"/>
            </a:xfrm>
            <a:prstGeom prst="rightArrow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635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0201" y="9663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Keterkaitan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UU 23/2014 dan PP 33/2018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Terhadap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GWPP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192399-9718-4BCA-9EA3-E91D7C1DBDB9}"/>
              </a:ext>
            </a:extLst>
          </p:cNvPr>
          <p:cNvSpPr/>
          <p:nvPr/>
        </p:nvSpPr>
        <p:spPr>
          <a:xfrm>
            <a:off x="3385233" y="648467"/>
            <a:ext cx="542153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1600" b="1" dirty="0" err="1">
                <a:solidFill>
                  <a:prstClr val="black"/>
                </a:solidFill>
                <a:latin typeface="Trebuchet MS" panose="020B0603020202020204" pitchFamily="34" charset="0"/>
              </a:rPr>
              <a:t>Gubernur</a:t>
            </a:r>
            <a:r>
              <a:rPr lang="en-US" sz="1600" b="1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600" b="1" dirty="0" err="1">
                <a:solidFill>
                  <a:prstClr val="black"/>
                </a:solidFill>
                <a:latin typeface="Trebuchet MS" panose="020B0603020202020204" pitchFamily="34" charset="0"/>
              </a:rPr>
              <a:t>sebagai</a:t>
            </a:r>
            <a:r>
              <a:rPr lang="en-US" sz="1600" b="1" dirty="0">
                <a:solidFill>
                  <a:prstClr val="black"/>
                </a:solidFill>
                <a:latin typeface="Trebuchet MS" panose="020B0603020202020204" pitchFamily="34" charset="0"/>
              </a:rPr>
              <a:t> Wakil </a:t>
            </a:r>
            <a:r>
              <a:rPr lang="en-US" sz="1600" b="1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Pemerintah</a:t>
            </a:r>
            <a:r>
              <a:rPr lang="en-US" sz="1600" b="1" dirty="0">
                <a:solidFill>
                  <a:prstClr val="black"/>
                </a:solidFill>
                <a:latin typeface="Trebuchet MS" panose="020B0603020202020204" pitchFamily="34" charset="0"/>
              </a:rPr>
              <a:t> Pusat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41DB889-DBCB-4A0C-9110-89ADABCE3EE7}"/>
              </a:ext>
            </a:extLst>
          </p:cNvPr>
          <p:cNvGrpSpPr/>
          <p:nvPr/>
        </p:nvGrpSpPr>
        <p:grpSpPr>
          <a:xfrm>
            <a:off x="642115" y="927589"/>
            <a:ext cx="4366557" cy="703908"/>
            <a:chOff x="642115" y="927589"/>
            <a:chExt cx="4366557" cy="703908"/>
          </a:xfrm>
        </p:grpSpPr>
        <p:pic>
          <p:nvPicPr>
            <p:cNvPr id="16" name="Picture 6" descr="https://banner2.kisspng.com/20180223/bcw/kisspng-line-arrow-euclidean-vector-blue-vector-arrows-5a90a21a349380.0549603315194281222154.jpg">
              <a:extLst>
                <a:ext uri="{FF2B5EF4-FFF2-40B4-BE49-F238E27FC236}">
                  <a16:creationId xmlns:a16="http://schemas.microsoft.com/office/drawing/2014/main" id="{07B9D756-9A4F-4F17-9CAB-1FAF2543DA0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53276" l="12111" r="100000">
                          <a14:foregroundMark x1="52000" y1="26897" x2="52000" y2="26897"/>
                          <a14:foregroundMark x1="44111" y1="25172" x2="44111" y2="25172"/>
                          <a14:foregroundMark x1="36556" y1="23621" x2="36556" y2="236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53" b="45979"/>
            <a:stretch/>
          </p:blipFill>
          <p:spPr bwMode="auto">
            <a:xfrm rot="5400000">
              <a:off x="2473440" y="-903736"/>
              <a:ext cx="703908" cy="4366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AAE7F6A-2989-4250-9932-C97107F6372D}"/>
                </a:ext>
              </a:extLst>
            </p:cNvPr>
            <p:cNvSpPr txBox="1"/>
            <p:nvPr/>
          </p:nvSpPr>
          <p:spPr>
            <a:xfrm>
              <a:off x="1914838" y="1169829"/>
              <a:ext cx="1955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BINWAS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92D8D1B-530F-4704-A6ED-D82A355BDBF8}"/>
              </a:ext>
            </a:extLst>
          </p:cNvPr>
          <p:cNvGrpSpPr/>
          <p:nvPr/>
        </p:nvGrpSpPr>
        <p:grpSpPr>
          <a:xfrm>
            <a:off x="6426202" y="927589"/>
            <a:ext cx="4366557" cy="703908"/>
            <a:chOff x="6426202" y="927589"/>
            <a:chExt cx="4366557" cy="703908"/>
          </a:xfrm>
        </p:grpSpPr>
        <p:pic>
          <p:nvPicPr>
            <p:cNvPr id="21" name="Picture 6" descr="https://banner2.kisspng.com/20180223/bcw/kisspng-line-arrow-euclidean-vector-blue-vector-arrows-5a90a21a349380.0549603315194281222154.jpg">
              <a:extLst>
                <a:ext uri="{FF2B5EF4-FFF2-40B4-BE49-F238E27FC236}">
                  <a16:creationId xmlns:a16="http://schemas.microsoft.com/office/drawing/2014/main" id="{A220DE37-FC25-4587-A769-689ED920B76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53276" l="12111" r="100000">
                          <a14:foregroundMark x1="52000" y1="26897" x2="52000" y2="26897"/>
                          <a14:foregroundMark x1="44111" y1="25172" x2="44111" y2="25172"/>
                          <a14:foregroundMark x1="36556" y1="23621" x2="36556" y2="236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53" b="45979"/>
            <a:stretch/>
          </p:blipFill>
          <p:spPr bwMode="auto">
            <a:xfrm rot="5400000">
              <a:off x="8257527" y="-903736"/>
              <a:ext cx="703908" cy="43665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A7C6B45-8972-4EA1-9BAF-71AF6C05B254}"/>
                </a:ext>
              </a:extLst>
            </p:cNvPr>
            <p:cNvSpPr txBox="1"/>
            <p:nvPr/>
          </p:nvSpPr>
          <p:spPr>
            <a:xfrm>
              <a:off x="7906899" y="1156259"/>
              <a:ext cx="21007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Non BINWAS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70E1D8E-D75E-4E52-B225-E18905DE4DF2}"/>
              </a:ext>
            </a:extLst>
          </p:cNvPr>
          <p:cNvGrpSpPr/>
          <p:nvPr/>
        </p:nvGrpSpPr>
        <p:grpSpPr>
          <a:xfrm>
            <a:off x="97972" y="1631497"/>
            <a:ext cx="5719895" cy="2086193"/>
            <a:chOff x="579305" y="1686364"/>
            <a:chExt cx="5719895" cy="2086193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0066365C-3260-460A-9E42-821A981D02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1552" r="28790"/>
            <a:stretch/>
          </p:blipFill>
          <p:spPr>
            <a:xfrm>
              <a:off x="579306" y="1686365"/>
              <a:ext cx="5719894" cy="2086192"/>
            </a:xfrm>
            <a:prstGeom prst="rect">
              <a:avLst/>
            </a:prstGeom>
            <a:ln w="19050">
              <a:solidFill>
                <a:srgbClr val="CCECFF"/>
              </a:solidFill>
            </a:ln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F60D393-8CA1-42FF-BB02-2D4EE1E28302}"/>
                </a:ext>
              </a:extLst>
            </p:cNvPr>
            <p:cNvSpPr txBox="1"/>
            <p:nvPr/>
          </p:nvSpPr>
          <p:spPr>
            <a:xfrm>
              <a:off x="579305" y="1686364"/>
              <a:ext cx="5719895" cy="2031325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Tugas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GWPP:</a:t>
              </a: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Mengkoordinasikan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TP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Melakukan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monev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supervisi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/Kota</a:t>
              </a: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Memberdayakan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memfasilitasi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wilayahnya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Melakukan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evaluasi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rancangan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/Kota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ttg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RPJPD, RPJMD, APBD,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perubahan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APBD,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pertanggungjawaban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pelaksanaan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APBD, tata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ruang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,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pajak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daerah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retribusi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daerah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Melakukan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pengawasan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Melaksanakan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tugas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lainnya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sesuai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per-UU-an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3013E87-B25E-47C6-B23C-FBFBF2BDE1FC}"/>
              </a:ext>
            </a:extLst>
          </p:cNvPr>
          <p:cNvGrpSpPr/>
          <p:nvPr/>
        </p:nvGrpSpPr>
        <p:grpSpPr>
          <a:xfrm>
            <a:off x="97971" y="3887674"/>
            <a:ext cx="5719893" cy="2042738"/>
            <a:chOff x="579305" y="4083714"/>
            <a:chExt cx="4610044" cy="2677656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3879D66-5486-4E99-80E4-D60FA4AB24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1552" r="28790"/>
            <a:stretch/>
          </p:blipFill>
          <p:spPr>
            <a:xfrm>
              <a:off x="579306" y="4083714"/>
              <a:ext cx="4610043" cy="2677655"/>
            </a:xfrm>
            <a:prstGeom prst="rect">
              <a:avLst/>
            </a:prstGeom>
            <a:ln w="19050">
              <a:solidFill>
                <a:srgbClr val="CCECFF"/>
              </a:solidFill>
            </a:ln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DDCC855-0887-4B66-9F91-25534A00D6E4}"/>
                </a:ext>
              </a:extLst>
            </p:cNvPr>
            <p:cNvSpPr txBox="1"/>
            <p:nvPr/>
          </p:nvSpPr>
          <p:spPr>
            <a:xfrm>
              <a:off x="579305" y="4083714"/>
              <a:ext cx="4610043" cy="2677656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Wewenang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GWPP:</a:t>
              </a: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Membatalkan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peraturan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bup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wali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Memberikan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penghargaan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atau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sanksi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kepada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bup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wali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terkait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pemda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Menyelesaikan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perselisian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dalam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fungsi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antar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dalam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1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provinsi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Memberikan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persetujuan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terhadap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rancangan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ttg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pembentukan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susunan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perangkat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daerah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Melaksanakan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wewenang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lain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sesuai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per-UU-an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0B54E32-7189-41F7-AD9B-0ED588E7CDCE}"/>
              </a:ext>
            </a:extLst>
          </p:cNvPr>
          <p:cNvGrpSpPr/>
          <p:nvPr/>
        </p:nvGrpSpPr>
        <p:grpSpPr>
          <a:xfrm>
            <a:off x="6621958" y="1686364"/>
            <a:ext cx="5421535" cy="4244047"/>
            <a:chOff x="6304458" y="1725607"/>
            <a:chExt cx="5421535" cy="3754875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B07B9A9E-C3DF-431D-8EE1-04CA1A733A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1552" r="28790"/>
            <a:stretch/>
          </p:blipFill>
          <p:spPr>
            <a:xfrm>
              <a:off x="6304458" y="1725608"/>
              <a:ext cx="5421535" cy="3754874"/>
            </a:xfrm>
            <a:prstGeom prst="rect">
              <a:avLst/>
            </a:prstGeom>
            <a:ln w="19050">
              <a:solidFill>
                <a:srgbClr val="CCECFF"/>
              </a:solidFill>
            </a:ln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A96486B-B199-4CBC-BDA5-A0238F94B1BD}"/>
                </a:ext>
              </a:extLst>
            </p:cNvPr>
            <p:cNvSpPr txBox="1"/>
            <p:nvPr/>
          </p:nvSpPr>
          <p:spPr>
            <a:xfrm>
              <a:off x="6304459" y="1725607"/>
              <a:ext cx="5421534" cy="3754874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Tugas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Wewenang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GWPP:</a:t>
              </a: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Menyelaraskan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perencanaan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pembangunan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antar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antara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provinsi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wilayahnya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Mengkoordinasikan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kegiatan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pembangunan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antara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daerah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provinsi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antar-daerah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wilayahnya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Memberikan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rekomendasi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kepada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Pusat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atas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usulan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DAK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wilayahanya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Melantik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bupati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walikota</a:t>
              </a:r>
              <a:endParaRPr lang="en-US" sz="14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Memberikan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persetujuan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pembentukan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instansi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vertikal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wilayah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provinsi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(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kecualai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instansi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vertikal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utk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pelaksanaan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urusan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absolut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oleh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kementerian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yang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sudah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disebutkan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UUD RI 1945)</a:t>
              </a:r>
            </a:p>
            <a:p>
              <a:pPr marL="228600" lvl="0" indent="-228600">
                <a:buFont typeface="+mj-lt"/>
                <a:buAutoNum type="arabicPeriod"/>
                <a:defRPr/>
              </a:pP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Melantik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kepala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instansi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vertikal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dari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K/L yang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ditugaskan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di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wilayah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provinsi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(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kecuali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kepala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instansi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vertikal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yang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melaksanakan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urusan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absolut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yang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dibentuk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olehe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kementerian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yang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sudah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ditetapkan</a:t>
              </a:r>
              <a:r>
                <a:rPr lang="en-US" sz="14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UUD RI 1945)</a:t>
              </a:r>
            </a:p>
          </p:txBody>
        </p:sp>
      </p:grpSp>
      <p:pic>
        <p:nvPicPr>
          <p:cNvPr id="31" name="Picture 6" descr="https://banner2.kisspng.com/20180223/bcw/kisspng-line-arrow-euclidean-vector-blue-vector-arrows-5a90a21a349380.0549603315194281222154.jpg">
            <a:extLst>
              <a:ext uri="{FF2B5EF4-FFF2-40B4-BE49-F238E27FC236}">
                <a16:creationId xmlns:a16="http://schemas.microsoft.com/office/drawing/2014/main" id="{5ED282FE-8BE9-453C-B658-F7ABE2BF92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53276" l="12111" r="100000">
                        <a14:foregroundMark x1="52000" y1="26897" x2="52000" y2="26897"/>
                        <a14:foregroundMark x1="44111" y1="25172" x2="44111" y2="25172"/>
                        <a14:foregroundMark x1="36556" y1="23621" x2="36556" y2="23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53" b="45979"/>
          <a:stretch/>
        </p:blipFill>
        <p:spPr bwMode="auto">
          <a:xfrm rot="5400000">
            <a:off x="5867956" y="3617285"/>
            <a:ext cx="703909" cy="436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4424922E-35FB-48DB-ABB4-B4F97681D28E}"/>
              </a:ext>
            </a:extLst>
          </p:cNvPr>
          <p:cNvSpPr/>
          <p:nvPr/>
        </p:nvSpPr>
        <p:spPr>
          <a:xfrm>
            <a:off x="1497529" y="6206952"/>
            <a:ext cx="9196941" cy="3385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Pendanaan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pelaksanaan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tugas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GWPP </a:t>
            </a: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dibebankan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kepada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APBN </a:t>
            </a: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dengan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Trebuchet MS" panose="020B0603020202020204" pitchFamily="34" charset="0"/>
              </a:rPr>
              <a:t>mekanisme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600" b="1" dirty="0" err="1">
                <a:solidFill>
                  <a:prstClr val="black"/>
                </a:solidFill>
                <a:latin typeface="Trebuchet MS" panose="020B0603020202020204" pitchFamily="34" charset="0"/>
              </a:rPr>
              <a:t>Dekonsentrasi</a:t>
            </a:r>
            <a:r>
              <a:rPr lang="en-US" sz="16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87962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06400" y="115484"/>
            <a:ext cx="10145486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defTabSz="6858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latin typeface="Tw Cen MT" panose="020B0602020104020603" pitchFamily="34" charset="0"/>
                <a:ea typeface="Arial Unicode MS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9pPr>
          </a:lstStyle>
          <a:p>
            <a:pPr marL="0" lvl="1" indent="0">
              <a:buNone/>
              <a:defRPr/>
            </a:pPr>
            <a:r>
              <a:rPr lang="id-ID" b="1" dirty="0">
                <a:solidFill>
                  <a:prstClr val="white"/>
                </a:solidFill>
                <a:latin typeface="Century Gothic" panose="020B0502020202020204" pitchFamily="34" charset="0"/>
              </a:rPr>
              <a:t>Identifikasi Tugas UKE I Kemendagri dalam mendukung GWPP</a:t>
            </a:r>
            <a:endParaRPr lang="en-US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41B6DF0-6001-4595-B9C1-798651003A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0728293"/>
              </p:ext>
            </p:extLst>
          </p:nvPr>
        </p:nvGraphicFramePr>
        <p:xfrm>
          <a:off x="1041398" y="615564"/>
          <a:ext cx="7175502" cy="5946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Flowchart: Display 17">
            <a:extLst>
              <a:ext uri="{FF2B5EF4-FFF2-40B4-BE49-F238E27FC236}">
                <a16:creationId xmlns:a16="http://schemas.microsoft.com/office/drawing/2014/main" id="{98553E1A-DA68-407B-A43D-304C326449C8}"/>
              </a:ext>
            </a:extLst>
          </p:cNvPr>
          <p:cNvSpPr/>
          <p:nvPr/>
        </p:nvSpPr>
        <p:spPr>
          <a:xfrm>
            <a:off x="8047994" y="933836"/>
            <a:ext cx="2882904" cy="584200"/>
          </a:xfrm>
          <a:prstGeom prst="flowChartDisplay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Bina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Adwil</a:t>
            </a:r>
            <a:endParaRPr lang="id-ID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sp>
        <p:nvSpPr>
          <p:cNvPr id="20" name="Flowchart: Display 19">
            <a:extLst>
              <a:ext uri="{FF2B5EF4-FFF2-40B4-BE49-F238E27FC236}">
                <a16:creationId xmlns:a16="http://schemas.microsoft.com/office/drawing/2014/main" id="{8D70D3A4-38E2-4381-96A5-154DA89E0200}"/>
              </a:ext>
            </a:extLst>
          </p:cNvPr>
          <p:cNvSpPr/>
          <p:nvPr/>
        </p:nvSpPr>
        <p:spPr>
          <a:xfrm>
            <a:off x="8047994" y="1872520"/>
            <a:ext cx="2882904" cy="584200"/>
          </a:xfrm>
          <a:prstGeom prst="flowChartDisplay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Otda</a:t>
            </a:r>
            <a:endParaRPr lang="id-ID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sp>
        <p:nvSpPr>
          <p:cNvPr id="21" name="Flowchart: Display 20">
            <a:extLst>
              <a:ext uri="{FF2B5EF4-FFF2-40B4-BE49-F238E27FC236}">
                <a16:creationId xmlns:a16="http://schemas.microsoft.com/office/drawing/2014/main" id="{782753F9-218D-40CC-AF06-948021F928CC}"/>
              </a:ext>
            </a:extLst>
          </p:cNvPr>
          <p:cNvSpPr/>
          <p:nvPr/>
        </p:nvSpPr>
        <p:spPr>
          <a:xfrm>
            <a:off x="8047994" y="2812320"/>
            <a:ext cx="2882904" cy="584200"/>
          </a:xfrm>
          <a:prstGeom prst="flowChartDisplay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3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300" dirty="0">
                <a:solidFill>
                  <a:prstClr val="black"/>
                </a:solidFill>
                <a:latin typeface="Trebuchet MS" panose="020B0603020202020204" pitchFamily="34" charset="0"/>
              </a:rPr>
              <a:t> Bina </a:t>
            </a:r>
            <a:r>
              <a:rPr lang="en-US" sz="1300" dirty="0" err="1">
                <a:solidFill>
                  <a:prstClr val="black"/>
                </a:solidFill>
                <a:latin typeface="Trebuchet MS" panose="020B0603020202020204" pitchFamily="34" charset="0"/>
              </a:rPr>
              <a:t>Adwil</a:t>
            </a:r>
            <a:r>
              <a:rPr lang="en-US" sz="1300" dirty="0">
                <a:solidFill>
                  <a:prstClr val="black"/>
                </a:solidFill>
                <a:latin typeface="Trebuchet MS" panose="020B0603020202020204" pitchFamily="34" charset="0"/>
              </a:rPr>
              <a:t>, </a:t>
            </a:r>
            <a:r>
              <a:rPr lang="en-US" sz="13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3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300" dirty="0" err="1">
                <a:solidFill>
                  <a:prstClr val="black"/>
                </a:solidFill>
                <a:latin typeface="Trebuchet MS" panose="020B0603020202020204" pitchFamily="34" charset="0"/>
              </a:rPr>
              <a:t>Otda</a:t>
            </a:r>
            <a:r>
              <a:rPr lang="en-US" sz="1300" dirty="0">
                <a:solidFill>
                  <a:prstClr val="black"/>
                </a:solidFill>
                <a:latin typeface="Trebuchet MS" panose="020B0603020202020204" pitchFamily="34" charset="0"/>
              </a:rPr>
              <a:t>, </a:t>
            </a:r>
            <a:r>
              <a:rPr lang="en-US" sz="13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dan</a:t>
            </a:r>
            <a:r>
              <a:rPr lang="en-US" sz="13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3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300" dirty="0">
                <a:solidFill>
                  <a:prstClr val="black"/>
                </a:solidFill>
                <a:latin typeface="Trebuchet MS" panose="020B0603020202020204" pitchFamily="34" charset="0"/>
              </a:rPr>
              <a:t> Bina Bangda</a:t>
            </a:r>
            <a:endParaRPr lang="id-ID" sz="13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sp>
        <p:nvSpPr>
          <p:cNvPr id="22" name="Flowchart: Display 21">
            <a:extLst>
              <a:ext uri="{FF2B5EF4-FFF2-40B4-BE49-F238E27FC236}">
                <a16:creationId xmlns:a16="http://schemas.microsoft.com/office/drawing/2014/main" id="{F14F9E29-66CA-4F4C-AFBA-65DCF9E0D8E5}"/>
              </a:ext>
            </a:extLst>
          </p:cNvPr>
          <p:cNvSpPr/>
          <p:nvPr/>
        </p:nvSpPr>
        <p:spPr>
          <a:xfrm>
            <a:off x="8047994" y="3759028"/>
            <a:ext cx="2882904" cy="584200"/>
          </a:xfrm>
          <a:prstGeom prst="flowChartDisplay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Bina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Keuda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,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Otda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Bangda</a:t>
            </a:r>
            <a:endParaRPr lang="id-ID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sp>
        <p:nvSpPr>
          <p:cNvPr id="23" name="Flowchart: Display 22">
            <a:extLst>
              <a:ext uri="{FF2B5EF4-FFF2-40B4-BE49-F238E27FC236}">
                <a16:creationId xmlns:a16="http://schemas.microsoft.com/office/drawing/2014/main" id="{1A88F444-DA50-4782-9FC2-654A478E6C54}"/>
              </a:ext>
            </a:extLst>
          </p:cNvPr>
          <p:cNvSpPr/>
          <p:nvPr/>
        </p:nvSpPr>
        <p:spPr>
          <a:xfrm>
            <a:off x="8047994" y="4693036"/>
            <a:ext cx="2882904" cy="584200"/>
          </a:xfrm>
          <a:prstGeom prst="flowChartDisplay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Otda</a:t>
            </a:r>
            <a:endParaRPr lang="id-ID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sp>
        <p:nvSpPr>
          <p:cNvPr id="24" name="Flowchart: Display 23">
            <a:extLst>
              <a:ext uri="{FF2B5EF4-FFF2-40B4-BE49-F238E27FC236}">
                <a16:creationId xmlns:a16="http://schemas.microsoft.com/office/drawing/2014/main" id="{254D0148-8557-4027-A3BF-CFBEBA6C29B8}"/>
              </a:ext>
            </a:extLst>
          </p:cNvPr>
          <p:cNvSpPr/>
          <p:nvPr/>
        </p:nvSpPr>
        <p:spPr>
          <a:xfrm>
            <a:off x="8047994" y="5632836"/>
            <a:ext cx="2882904" cy="584200"/>
          </a:xfrm>
          <a:prstGeom prst="flowChartDisplay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Ditjen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Bina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Adwil</a:t>
            </a:r>
            <a:endParaRPr lang="id-ID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98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4942" y="68999"/>
            <a:ext cx="9514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Usulan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Pendanaan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Dekonsentrasi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GWPP 2019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6CCFD9-3865-49AB-9240-E9411F87B368}"/>
              </a:ext>
            </a:extLst>
          </p:cNvPr>
          <p:cNvGrpSpPr/>
          <p:nvPr/>
        </p:nvGrpSpPr>
        <p:grpSpPr>
          <a:xfrm>
            <a:off x="109145" y="921070"/>
            <a:ext cx="3011717" cy="1706435"/>
            <a:chOff x="1975640" y="4289848"/>
            <a:chExt cx="3891759" cy="2397151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5835D14A-2C7A-43CC-85D9-80362A37AC25}"/>
                </a:ext>
              </a:extLst>
            </p:cNvPr>
            <p:cNvSpPr/>
            <p:nvPr/>
          </p:nvSpPr>
          <p:spPr>
            <a:xfrm>
              <a:off x="1975640" y="4289848"/>
              <a:ext cx="3891759" cy="2397151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7" name="Oval 805">
              <a:extLst>
                <a:ext uri="{FF2B5EF4-FFF2-40B4-BE49-F238E27FC236}">
                  <a16:creationId xmlns:a16="http://schemas.microsoft.com/office/drawing/2014/main" id="{A263AA46-9932-4DCC-92D4-206771325E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0212" y="4473904"/>
              <a:ext cx="3644849" cy="2079593"/>
            </a:xfrm>
            <a:prstGeom prst="ellipse">
              <a:avLst/>
            </a:prstGeom>
            <a:solidFill>
              <a:srgbClr val="F5F6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34290" rIns="0" bIns="34290" numCol="1" anchor="ctr" anchorCtr="0" compatLnSpc="1">
              <a:prstTxWarp prst="textNoShape">
                <a:avLst/>
              </a:prstTxWarp>
            </a:bodyPr>
            <a:lstStyle/>
            <a:p>
              <a:pPr lvl="0" algn="ctr">
                <a:defRPr/>
              </a:pPr>
              <a:r>
                <a:rPr lang="en-US" b="1" kern="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Surat </a:t>
              </a:r>
              <a:r>
                <a:rPr lang="en-US" b="1" kern="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Mendagri</a:t>
              </a:r>
              <a:r>
                <a:rPr lang="en-US" b="1" kern="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No.120/10162/SJ </a:t>
              </a:r>
              <a:r>
                <a:rPr lang="en-US" b="1" kern="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tanggal</a:t>
              </a:r>
              <a:r>
                <a:rPr lang="en-US" b="1" kern="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21 Nov 2018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5EDB65BE-2547-4CCA-A88C-BC863693F356}"/>
              </a:ext>
            </a:extLst>
          </p:cNvPr>
          <p:cNvGrpSpPr/>
          <p:nvPr/>
        </p:nvGrpSpPr>
        <p:grpSpPr>
          <a:xfrm>
            <a:off x="3738610" y="1038191"/>
            <a:ext cx="4637020" cy="5303581"/>
            <a:chOff x="3782152" y="1038191"/>
            <a:chExt cx="4637020" cy="4524315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E38A64E-35EE-48CD-9E0F-60F72A3C6B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chemeClr val="tx2">
                  <a:lumMod val="20000"/>
                  <a:lumOff val="80000"/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LineDrawing/>
                      </a14:imgEffect>
                    </a14:imgLayer>
                  </a14:imgProps>
                </a:ext>
              </a:extLst>
            </a:blip>
            <a:srcRect l="31552" r="28790"/>
            <a:stretch/>
          </p:blipFill>
          <p:spPr>
            <a:xfrm>
              <a:off x="3782152" y="1038191"/>
              <a:ext cx="4610872" cy="4524315"/>
            </a:xfrm>
            <a:prstGeom prst="rect">
              <a:avLst/>
            </a:prstGeom>
            <a:ln w="19050">
              <a:solidFill>
                <a:srgbClr val="CCECFF"/>
              </a:solidFill>
            </a:ln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5260CC1-C555-4093-B358-2C52B5130DC6}"/>
                </a:ext>
              </a:extLst>
            </p:cNvPr>
            <p:cNvSpPr txBox="1"/>
            <p:nvPr/>
          </p:nvSpPr>
          <p:spPr>
            <a:xfrm>
              <a:off x="3808300" y="1062999"/>
              <a:ext cx="4610872" cy="4431534"/>
            </a:xfrm>
            <a:prstGeom prst="rect">
              <a:avLst/>
            </a:prstGeom>
            <a:noFill/>
            <a:ln w="19050">
              <a:solidFill>
                <a:schemeClr val="accent5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lvl="0">
                <a:lnSpc>
                  <a:spcPts val="2500"/>
                </a:lnSpc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Kebutuhan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pendanaan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tugas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GWPP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Prioritas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fase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I:</a:t>
              </a:r>
            </a:p>
            <a:p>
              <a:pPr marL="347663" lvl="0" indent="-347663">
                <a:lnSpc>
                  <a:spcPts val="2500"/>
                </a:lnSpc>
                <a:buFont typeface="+mj-lt"/>
                <a:buAutoNum type="arabicPeriod"/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Pengawasan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perda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347663" lvl="0" indent="-347663">
                <a:lnSpc>
                  <a:spcPts val="2500"/>
                </a:lnSpc>
                <a:buFont typeface="+mj-lt"/>
                <a:buAutoNum type="arabicPeriod"/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Pemberian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penghargaan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sanksi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Bupati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Walikota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terkait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pemda</a:t>
              </a:r>
              <a:endParaRPr lang="en-US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347663" lvl="0" indent="-347663">
                <a:lnSpc>
                  <a:spcPts val="2500"/>
                </a:lnSpc>
                <a:buFont typeface="+mj-lt"/>
                <a:buAutoNum type="arabicPeriod"/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Pemberian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persetujuan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rancangan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perda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tentang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pembentukan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susunan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perangkat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daerah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347663" lvl="0" indent="-347663">
                <a:lnSpc>
                  <a:spcPts val="2500"/>
                </a:lnSpc>
                <a:buFont typeface="+mj-lt"/>
                <a:buAutoNum type="arabicPeriod"/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Pemberian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rekomendasi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ke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Pusat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atas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usulan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DAK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347663" lvl="0" indent="-347663">
                <a:lnSpc>
                  <a:spcPts val="2500"/>
                </a:lnSpc>
                <a:buFont typeface="+mj-lt"/>
                <a:buAutoNum type="arabicPeriod"/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Monev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supervise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347663" lvl="0" indent="-347663">
                <a:lnSpc>
                  <a:spcPts val="2500"/>
                </a:lnSpc>
                <a:buFont typeface="+mj-lt"/>
                <a:buAutoNum type="arabicPeriod"/>
                <a:defRPr/>
              </a:pP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Koordinasi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binwas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TP di 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</a:t>
              </a:r>
              <a:r>
                <a:rPr lang="en-US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kota</a:t>
              </a:r>
              <a:endParaRPr lang="en-US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21" name="Picture 6" descr="https://banner2.kisspng.com/20180223/bcw/kisspng-line-arrow-euclidean-vector-blue-vector-arrows-5a90a21a349380.0549603315194281222154.jpg">
            <a:extLst>
              <a:ext uri="{FF2B5EF4-FFF2-40B4-BE49-F238E27FC236}">
                <a16:creationId xmlns:a16="http://schemas.microsoft.com/office/drawing/2014/main" id="{5EEFE471-B86F-4F99-A854-8E914711CD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53276" l="12111" r="100000">
                        <a14:foregroundMark x1="52000" y1="26897" x2="52000" y2="26897"/>
                        <a14:foregroundMark x1="44111" y1="25172" x2="44111" y2="25172"/>
                        <a14:foregroundMark x1="36556" y1="23621" x2="36556" y2="23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53" b="45979"/>
          <a:stretch/>
        </p:blipFill>
        <p:spPr bwMode="auto">
          <a:xfrm>
            <a:off x="2776091" y="1204081"/>
            <a:ext cx="896780" cy="119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8FCF5015-10E8-4F4F-829F-DCDB791E8C7D}"/>
              </a:ext>
            </a:extLst>
          </p:cNvPr>
          <p:cNvGrpSpPr/>
          <p:nvPr/>
        </p:nvGrpSpPr>
        <p:grpSpPr>
          <a:xfrm>
            <a:off x="8990711" y="1119804"/>
            <a:ext cx="2851858" cy="1320075"/>
            <a:chOff x="86396" y="4220393"/>
            <a:chExt cx="4097856" cy="2591034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50AC1ABD-5928-4B5A-8C6F-4C2C32ADA6F6}"/>
                </a:ext>
              </a:extLst>
            </p:cNvPr>
            <p:cNvGrpSpPr/>
            <p:nvPr/>
          </p:nvGrpSpPr>
          <p:grpSpPr>
            <a:xfrm>
              <a:off x="86396" y="4220393"/>
              <a:ext cx="4097856" cy="2591034"/>
              <a:chOff x="3159390" y="2896791"/>
              <a:chExt cx="1319239" cy="1595186"/>
            </a:xfrm>
          </p:grpSpPr>
          <p:sp>
            <p:nvSpPr>
              <p:cNvPr id="25" name="Hexagon 24">
                <a:extLst>
                  <a:ext uri="{FF2B5EF4-FFF2-40B4-BE49-F238E27FC236}">
                    <a16:creationId xmlns:a16="http://schemas.microsoft.com/office/drawing/2014/main" id="{E13E9860-8579-4BE6-B23E-123325AD7194}"/>
                  </a:ext>
                </a:extLst>
              </p:cNvPr>
              <p:cNvSpPr/>
              <p:nvPr/>
            </p:nvSpPr>
            <p:spPr>
              <a:xfrm rot="16200000">
                <a:off x="3036984" y="3050332"/>
                <a:ext cx="1564051" cy="1319239"/>
              </a:xfrm>
              <a:prstGeom prst="hexagon">
                <a:avLst/>
              </a:prstGeom>
              <a:solidFill>
                <a:srgbClr val="F36F1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" name="Hexagon 25">
                <a:extLst>
                  <a:ext uri="{FF2B5EF4-FFF2-40B4-BE49-F238E27FC236}">
                    <a16:creationId xmlns:a16="http://schemas.microsoft.com/office/drawing/2014/main" id="{B4D57E68-0A04-4F6D-93E3-4B5DBA6F2EEA}"/>
                  </a:ext>
                </a:extLst>
              </p:cNvPr>
              <p:cNvSpPr/>
              <p:nvPr/>
            </p:nvSpPr>
            <p:spPr>
              <a:xfrm rot="16200000">
                <a:off x="3095042" y="2986084"/>
                <a:ext cx="1451985" cy="1273399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D77E574-BC98-400B-B52A-27E1F35304A7}"/>
                </a:ext>
              </a:extLst>
            </p:cNvPr>
            <p:cNvSpPr txBox="1"/>
            <p:nvPr/>
          </p:nvSpPr>
          <p:spPr>
            <a:xfrm>
              <a:off x="191820" y="4689473"/>
              <a:ext cx="3954144" cy="1631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Tahun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2019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teralokasi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Rp.7.000.000.000,-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untuk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34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provinsi</a:t>
              </a:r>
              <a:endParaRPr lang="en-US" sz="1600" dirty="0">
                <a:solidFill>
                  <a:schemeClr val="accent1">
                    <a:lumMod val="75000"/>
                  </a:schemeClr>
                </a:solidFill>
                <a:latin typeface="Trebuchet MS" panose="020B0603020202020204" pitchFamily="34" charset="0"/>
              </a:endParaRPr>
            </a:p>
          </p:txBody>
        </p:sp>
      </p:grpSp>
      <p:pic>
        <p:nvPicPr>
          <p:cNvPr id="27" name="Picture 6" descr="https://banner2.kisspng.com/20180223/bcw/kisspng-line-arrow-euclidean-vector-blue-vector-arrows-5a90a21a349380.0549603315194281222154.jpg">
            <a:extLst>
              <a:ext uri="{FF2B5EF4-FFF2-40B4-BE49-F238E27FC236}">
                <a16:creationId xmlns:a16="http://schemas.microsoft.com/office/drawing/2014/main" id="{BBFCAAF3-39AB-42E7-8599-CABF8C9555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53276" l="12111" r="100000">
                        <a14:foregroundMark x1="52000" y1="26897" x2="52000" y2="26897"/>
                        <a14:foregroundMark x1="44111" y1="25172" x2="44111" y2="25172"/>
                        <a14:foregroundMark x1="36556" y1="23621" x2="36556" y2="23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53" b="45979"/>
          <a:stretch/>
        </p:blipFill>
        <p:spPr bwMode="auto">
          <a:xfrm>
            <a:off x="8010874" y="1182422"/>
            <a:ext cx="896780" cy="119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5B9141B0-1ED7-44C0-A367-37E086B2D9DF}"/>
              </a:ext>
            </a:extLst>
          </p:cNvPr>
          <p:cNvGrpSpPr/>
          <p:nvPr/>
        </p:nvGrpSpPr>
        <p:grpSpPr>
          <a:xfrm>
            <a:off x="9037433" y="2944346"/>
            <a:ext cx="2851858" cy="1590967"/>
            <a:chOff x="86396" y="4220393"/>
            <a:chExt cx="4097856" cy="2591034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12399BB-6E09-4B56-A8D9-AAA8E4107EAF}"/>
                </a:ext>
              </a:extLst>
            </p:cNvPr>
            <p:cNvGrpSpPr/>
            <p:nvPr/>
          </p:nvGrpSpPr>
          <p:grpSpPr>
            <a:xfrm>
              <a:off x="86396" y="4220393"/>
              <a:ext cx="4097856" cy="2591034"/>
              <a:chOff x="3159390" y="2896791"/>
              <a:chExt cx="1319239" cy="1595186"/>
            </a:xfrm>
          </p:grpSpPr>
          <p:sp>
            <p:nvSpPr>
              <p:cNvPr id="31" name="Hexagon 30">
                <a:extLst>
                  <a:ext uri="{FF2B5EF4-FFF2-40B4-BE49-F238E27FC236}">
                    <a16:creationId xmlns:a16="http://schemas.microsoft.com/office/drawing/2014/main" id="{8AEAD3AC-E3BA-444B-AF21-3037AB5C6EE8}"/>
                  </a:ext>
                </a:extLst>
              </p:cNvPr>
              <p:cNvSpPr/>
              <p:nvPr/>
            </p:nvSpPr>
            <p:spPr>
              <a:xfrm rot="16200000">
                <a:off x="3036984" y="3050332"/>
                <a:ext cx="1564051" cy="1319239"/>
              </a:xfrm>
              <a:prstGeom prst="hexagon">
                <a:avLst/>
              </a:prstGeom>
              <a:solidFill>
                <a:srgbClr val="F36F1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Hexagon 31">
                <a:extLst>
                  <a:ext uri="{FF2B5EF4-FFF2-40B4-BE49-F238E27FC236}">
                    <a16:creationId xmlns:a16="http://schemas.microsoft.com/office/drawing/2014/main" id="{6F90DA48-4537-41F3-9753-29420C77A851}"/>
                  </a:ext>
                </a:extLst>
              </p:cNvPr>
              <p:cNvSpPr/>
              <p:nvPr/>
            </p:nvSpPr>
            <p:spPr>
              <a:xfrm rot="16200000">
                <a:off x="3095042" y="2986084"/>
                <a:ext cx="1451985" cy="1273399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D00E958-8A79-44C4-A346-B0E583FA8502}"/>
                </a:ext>
              </a:extLst>
            </p:cNvPr>
            <p:cNvSpPr txBox="1"/>
            <p:nvPr/>
          </p:nvSpPr>
          <p:spPr>
            <a:xfrm>
              <a:off x="191820" y="4632497"/>
              <a:ext cx="3954144" cy="211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Usulan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tambahan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anggaran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Rp.225.326.875.500,-</a:t>
              </a:r>
            </a:p>
            <a:p>
              <a:pPr lvl="0" algn="ctr">
                <a:defRPr/>
              </a:pP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dengan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mekanisme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Dekonsentrasi</a:t>
              </a:r>
              <a:endParaRPr lang="en-US" sz="1600" dirty="0">
                <a:solidFill>
                  <a:schemeClr val="accent1">
                    <a:lumMod val="75000"/>
                  </a:schemeClr>
                </a:solidFill>
                <a:latin typeface="Trebuchet MS" panose="020B0603020202020204" pitchFamily="34" charset="0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353265D-29D1-4D74-9752-3C06C0E1433D}"/>
              </a:ext>
            </a:extLst>
          </p:cNvPr>
          <p:cNvGrpSpPr/>
          <p:nvPr/>
        </p:nvGrpSpPr>
        <p:grpSpPr>
          <a:xfrm>
            <a:off x="9037433" y="5083092"/>
            <a:ext cx="2851858" cy="1258677"/>
            <a:chOff x="86396" y="4220393"/>
            <a:chExt cx="4097856" cy="2591034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3B18B50F-DB03-4D1C-9E99-A4878615C38E}"/>
                </a:ext>
              </a:extLst>
            </p:cNvPr>
            <p:cNvGrpSpPr/>
            <p:nvPr/>
          </p:nvGrpSpPr>
          <p:grpSpPr>
            <a:xfrm>
              <a:off x="86396" y="4220393"/>
              <a:ext cx="4097856" cy="2591034"/>
              <a:chOff x="3159390" y="2896791"/>
              <a:chExt cx="1319239" cy="1595186"/>
            </a:xfrm>
          </p:grpSpPr>
          <p:sp>
            <p:nvSpPr>
              <p:cNvPr id="37" name="Hexagon 36">
                <a:extLst>
                  <a:ext uri="{FF2B5EF4-FFF2-40B4-BE49-F238E27FC236}">
                    <a16:creationId xmlns:a16="http://schemas.microsoft.com/office/drawing/2014/main" id="{FC8C5D6D-D53F-4FE5-8453-D4F60ED12355}"/>
                  </a:ext>
                </a:extLst>
              </p:cNvPr>
              <p:cNvSpPr/>
              <p:nvPr/>
            </p:nvSpPr>
            <p:spPr>
              <a:xfrm rot="16200000">
                <a:off x="3036984" y="3050332"/>
                <a:ext cx="1564051" cy="1319239"/>
              </a:xfrm>
              <a:prstGeom prst="hexagon">
                <a:avLst/>
              </a:prstGeom>
              <a:solidFill>
                <a:srgbClr val="F36F1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Hexagon 37">
                <a:extLst>
                  <a:ext uri="{FF2B5EF4-FFF2-40B4-BE49-F238E27FC236}">
                    <a16:creationId xmlns:a16="http://schemas.microsoft.com/office/drawing/2014/main" id="{EA7BE04C-571E-405B-9982-516D6486BE7A}"/>
                  </a:ext>
                </a:extLst>
              </p:cNvPr>
              <p:cNvSpPr/>
              <p:nvPr/>
            </p:nvSpPr>
            <p:spPr>
              <a:xfrm rot="16200000">
                <a:off x="3095042" y="2986084"/>
                <a:ext cx="1451985" cy="1273399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3D56A7A-5EE0-495C-8B3B-42261513C72A}"/>
                </a:ext>
              </a:extLst>
            </p:cNvPr>
            <p:cNvSpPr txBox="1"/>
            <p:nvPr/>
          </p:nvSpPr>
          <p:spPr>
            <a:xfrm>
              <a:off x="191820" y="4542863"/>
              <a:ext cx="3954144" cy="1710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nb-NO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Surat Mendagri No.910/244/BAK </a:t>
              </a:r>
            </a:p>
            <a:p>
              <a:pPr lvl="0" algn="ctr">
                <a:defRPr/>
              </a:pPr>
              <a:r>
                <a:rPr lang="nb-NO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tanggal 18 Jan 2019</a:t>
              </a:r>
            </a:p>
          </p:txBody>
        </p:sp>
      </p:grpSp>
      <p:pic>
        <p:nvPicPr>
          <p:cNvPr id="39" name="Picture 6" descr="https://banner2.kisspng.com/20180223/bcw/kisspng-line-arrow-euclidean-vector-blue-vector-arrows-5a90a21a349380.0549603315194281222154.jpg">
            <a:extLst>
              <a:ext uri="{FF2B5EF4-FFF2-40B4-BE49-F238E27FC236}">
                <a16:creationId xmlns:a16="http://schemas.microsoft.com/office/drawing/2014/main" id="{9476238C-A323-447C-8285-F95336B1C6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53276" l="12111" r="100000">
                        <a14:foregroundMark x1="52000" y1="26897" x2="52000" y2="26897"/>
                        <a14:foregroundMark x1="44111" y1="25172" x2="44111" y2="25172"/>
                        <a14:foregroundMark x1="36556" y1="23621" x2="36556" y2="23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53" b="45979"/>
          <a:stretch/>
        </p:blipFill>
        <p:spPr bwMode="auto">
          <a:xfrm rot="5400000">
            <a:off x="10205042" y="4143793"/>
            <a:ext cx="563361" cy="119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https://banner2.kisspng.com/20180223/bcw/kisspng-line-arrow-euclidean-vector-blue-vector-arrows-5a90a21a349380.0549603315194281222154.jpg">
            <a:extLst>
              <a:ext uri="{FF2B5EF4-FFF2-40B4-BE49-F238E27FC236}">
                <a16:creationId xmlns:a16="http://schemas.microsoft.com/office/drawing/2014/main" id="{211722BB-1A3E-48A1-A927-E9DBCFFCEF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53276" l="12111" r="100000">
                        <a14:foregroundMark x1="52000" y1="26897" x2="52000" y2="26897"/>
                        <a14:foregroundMark x1="44111" y1="25172" x2="44111" y2="25172"/>
                        <a14:foregroundMark x1="36556" y1="23621" x2="36556" y2="23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53" b="45979"/>
          <a:stretch/>
        </p:blipFill>
        <p:spPr bwMode="auto">
          <a:xfrm rot="5400000">
            <a:off x="10158320" y="2031415"/>
            <a:ext cx="563361" cy="119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135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D6711219-EBF7-4D48-9D0F-5AF4943477DC}"/>
              </a:ext>
            </a:extLst>
          </p:cNvPr>
          <p:cNvGrpSpPr/>
          <p:nvPr/>
        </p:nvGrpSpPr>
        <p:grpSpPr>
          <a:xfrm>
            <a:off x="1163144" y="758416"/>
            <a:ext cx="4269032" cy="1818990"/>
            <a:chOff x="736005" y="1464854"/>
            <a:chExt cx="4269032" cy="181899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513ED92-87B3-4740-9AF2-C73F5CAF4457}"/>
                </a:ext>
              </a:extLst>
            </p:cNvPr>
            <p:cNvSpPr/>
            <p:nvPr/>
          </p:nvSpPr>
          <p:spPr>
            <a:xfrm>
              <a:off x="736005" y="1464854"/>
              <a:ext cx="4269032" cy="5238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2015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4A2CE9A-E6FF-48CC-8D3C-C5D8B9DB634A}"/>
                </a:ext>
              </a:extLst>
            </p:cNvPr>
            <p:cNvSpPr/>
            <p:nvPr/>
          </p:nvSpPr>
          <p:spPr>
            <a:xfrm>
              <a:off x="736006" y="1995759"/>
              <a:ext cx="2122941" cy="64410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en-US" sz="1600" b="1" dirty="0" err="1">
                  <a:solidFill>
                    <a:srgbClr val="000000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: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Rp.23,712,812,000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3891381-5795-44C3-9DFE-BFA2ABDC6408}"/>
                </a:ext>
              </a:extLst>
            </p:cNvPr>
            <p:cNvSpPr/>
            <p:nvPr/>
          </p:nvSpPr>
          <p:spPr>
            <a:xfrm>
              <a:off x="736006" y="2639737"/>
              <a:ext cx="2122941" cy="64410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Realisasi: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Rp.17,171,146,922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B7590E1-4540-4F92-8A29-8FDC40578342}"/>
                </a:ext>
              </a:extLst>
            </p:cNvPr>
            <p:cNvSpPr/>
            <p:nvPr/>
          </p:nvSpPr>
          <p:spPr>
            <a:xfrm>
              <a:off x="2882096" y="1995759"/>
              <a:ext cx="2122941" cy="64410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Target: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33 Provinsi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FD1D7A3-F7D6-40F4-A4D0-1CD350FD7DEB}"/>
                </a:ext>
              </a:extLst>
            </p:cNvPr>
            <p:cNvSpPr/>
            <p:nvPr/>
          </p:nvSpPr>
          <p:spPr>
            <a:xfrm>
              <a:off x="2882096" y="2639737"/>
              <a:ext cx="2122941" cy="64410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Persentase: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72.41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4A7AB0D-90FC-472F-B484-25CE13DA9AF8}"/>
              </a:ext>
            </a:extLst>
          </p:cNvPr>
          <p:cNvGrpSpPr/>
          <p:nvPr/>
        </p:nvGrpSpPr>
        <p:grpSpPr>
          <a:xfrm>
            <a:off x="6724161" y="756445"/>
            <a:ext cx="4269032" cy="1818990"/>
            <a:chOff x="736005" y="1464854"/>
            <a:chExt cx="4269032" cy="181899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2AA90B8-FC11-4F5F-80C7-49E990F5DE98}"/>
                </a:ext>
              </a:extLst>
            </p:cNvPr>
            <p:cNvSpPr/>
            <p:nvPr/>
          </p:nvSpPr>
          <p:spPr>
            <a:xfrm>
              <a:off x="736005" y="1464854"/>
              <a:ext cx="4269032" cy="52380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2017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5AC71D9-D1DD-4959-A74C-21CB310DF1CD}"/>
                </a:ext>
              </a:extLst>
            </p:cNvPr>
            <p:cNvSpPr/>
            <p:nvPr/>
          </p:nvSpPr>
          <p:spPr>
            <a:xfrm>
              <a:off x="736006" y="1995759"/>
              <a:ext cx="2122941" cy="6441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en-US" sz="1600" b="1" dirty="0" err="1">
                  <a:solidFill>
                    <a:srgbClr val="000000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: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Rp.12,188,126,000 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10E9280-4E49-4818-9E73-8E313750F7B4}"/>
                </a:ext>
              </a:extLst>
            </p:cNvPr>
            <p:cNvSpPr/>
            <p:nvPr/>
          </p:nvSpPr>
          <p:spPr>
            <a:xfrm>
              <a:off x="736006" y="2639737"/>
              <a:ext cx="2122941" cy="6441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Realisasi: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Rp.10,455,986,708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0BD971C-A623-4BB8-ABBB-953611E0AD0A}"/>
                </a:ext>
              </a:extLst>
            </p:cNvPr>
            <p:cNvSpPr/>
            <p:nvPr/>
          </p:nvSpPr>
          <p:spPr>
            <a:xfrm>
              <a:off x="2882096" y="1995759"/>
              <a:ext cx="2122941" cy="6441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Target: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33 Provinsi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ED246A3-09B8-488F-85C2-37DA56DB4BBB}"/>
                </a:ext>
              </a:extLst>
            </p:cNvPr>
            <p:cNvSpPr/>
            <p:nvPr/>
          </p:nvSpPr>
          <p:spPr>
            <a:xfrm>
              <a:off x="2882096" y="2639737"/>
              <a:ext cx="2122941" cy="6441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Persentase: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85.79 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C552576-830A-4FEC-A233-C54B27CBF7DC}"/>
              </a:ext>
            </a:extLst>
          </p:cNvPr>
          <p:cNvGrpSpPr/>
          <p:nvPr/>
        </p:nvGrpSpPr>
        <p:grpSpPr>
          <a:xfrm>
            <a:off x="6735736" y="4568638"/>
            <a:ext cx="4269032" cy="1818990"/>
            <a:chOff x="736005" y="1464854"/>
            <a:chExt cx="4269032" cy="1818990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8A53CA9E-1DAA-4D08-9E32-CC9EA1666630}"/>
                </a:ext>
              </a:extLst>
            </p:cNvPr>
            <p:cNvSpPr/>
            <p:nvPr/>
          </p:nvSpPr>
          <p:spPr>
            <a:xfrm>
              <a:off x="736005" y="1464854"/>
              <a:ext cx="4269032" cy="523807"/>
            </a:xfrm>
            <a:prstGeom prst="rect">
              <a:avLst/>
            </a:prstGeom>
            <a:solidFill>
              <a:srgbClr val="342F18"/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2019*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0FFC795-1644-4A9A-865D-4341C36ABAF7}"/>
                </a:ext>
              </a:extLst>
            </p:cNvPr>
            <p:cNvSpPr/>
            <p:nvPr/>
          </p:nvSpPr>
          <p:spPr>
            <a:xfrm>
              <a:off x="736006" y="1995759"/>
              <a:ext cx="2122941" cy="644107"/>
            </a:xfrm>
            <a:prstGeom prst="rect">
              <a:avLst/>
            </a:prstGeom>
            <a:solidFill>
              <a:srgbClr val="D8D0B0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en-US" sz="1600" b="1" dirty="0" err="1">
                  <a:solidFill>
                    <a:srgbClr val="000000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: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Rp.7,000,000,000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445D1BC-9ABD-4E8B-9C89-57FE310DA133}"/>
                </a:ext>
              </a:extLst>
            </p:cNvPr>
            <p:cNvSpPr/>
            <p:nvPr/>
          </p:nvSpPr>
          <p:spPr>
            <a:xfrm>
              <a:off x="736006" y="2639737"/>
              <a:ext cx="2122941" cy="644107"/>
            </a:xfrm>
            <a:prstGeom prst="rect">
              <a:avLst/>
            </a:prstGeom>
            <a:solidFill>
              <a:srgbClr val="D8D0B0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Realisasi: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Rp.159,844,406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E8C52D9-0818-47F6-8B86-4BEA341CF383}"/>
                </a:ext>
              </a:extLst>
            </p:cNvPr>
            <p:cNvSpPr/>
            <p:nvPr/>
          </p:nvSpPr>
          <p:spPr>
            <a:xfrm>
              <a:off x="2882096" y="1995759"/>
              <a:ext cx="2122941" cy="644107"/>
            </a:xfrm>
            <a:prstGeom prst="rect">
              <a:avLst/>
            </a:prstGeom>
            <a:solidFill>
              <a:srgbClr val="D8D0B0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Target: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34 Provinsi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00A9717-AF2B-4D5D-B721-F828D7123EBE}"/>
                </a:ext>
              </a:extLst>
            </p:cNvPr>
            <p:cNvSpPr/>
            <p:nvPr/>
          </p:nvSpPr>
          <p:spPr>
            <a:xfrm>
              <a:off x="2882096" y="2639737"/>
              <a:ext cx="2122941" cy="644107"/>
            </a:xfrm>
            <a:prstGeom prst="rect">
              <a:avLst/>
            </a:prstGeom>
            <a:solidFill>
              <a:srgbClr val="D8D0B0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Persentase: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2.28 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F7659B4-7DAC-42A1-B1E2-4D087A9A7BD3}"/>
              </a:ext>
            </a:extLst>
          </p:cNvPr>
          <p:cNvGrpSpPr/>
          <p:nvPr/>
        </p:nvGrpSpPr>
        <p:grpSpPr>
          <a:xfrm>
            <a:off x="6712587" y="2670244"/>
            <a:ext cx="4269032" cy="1818990"/>
            <a:chOff x="736005" y="1464854"/>
            <a:chExt cx="4269032" cy="1818990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B33D432-316A-48F9-90B7-159B426E9D90}"/>
                </a:ext>
              </a:extLst>
            </p:cNvPr>
            <p:cNvSpPr/>
            <p:nvPr/>
          </p:nvSpPr>
          <p:spPr>
            <a:xfrm>
              <a:off x="736005" y="1464854"/>
              <a:ext cx="4269032" cy="523807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2018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9BFE821-2AAC-4E28-B09D-D2E5769A9D87}"/>
                </a:ext>
              </a:extLst>
            </p:cNvPr>
            <p:cNvSpPr/>
            <p:nvPr/>
          </p:nvSpPr>
          <p:spPr>
            <a:xfrm>
              <a:off x="736006" y="1995759"/>
              <a:ext cx="2122941" cy="644107"/>
            </a:xfrm>
            <a:prstGeom prst="rect">
              <a:avLst/>
            </a:prstGeom>
            <a:solidFill>
              <a:srgbClr val="FBCDC1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en-US" sz="1600" b="1" dirty="0" err="1">
                  <a:solidFill>
                    <a:srgbClr val="000000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: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Rp.9,000,000,000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BA5B0482-EB86-4169-AE13-E959838D409F}"/>
                </a:ext>
              </a:extLst>
            </p:cNvPr>
            <p:cNvSpPr/>
            <p:nvPr/>
          </p:nvSpPr>
          <p:spPr>
            <a:xfrm>
              <a:off x="736006" y="2639737"/>
              <a:ext cx="2122941" cy="644107"/>
            </a:xfrm>
            <a:prstGeom prst="rect">
              <a:avLst/>
            </a:prstGeom>
            <a:solidFill>
              <a:srgbClr val="FBCDC1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Realisasi: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Rp.7,538,308,847 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750AEE-A70D-4038-BF6B-DDA21FE003BB}"/>
                </a:ext>
              </a:extLst>
            </p:cNvPr>
            <p:cNvSpPr/>
            <p:nvPr/>
          </p:nvSpPr>
          <p:spPr>
            <a:xfrm>
              <a:off x="2882096" y="1995759"/>
              <a:ext cx="2122941" cy="644107"/>
            </a:xfrm>
            <a:prstGeom prst="rect">
              <a:avLst/>
            </a:prstGeom>
            <a:solidFill>
              <a:srgbClr val="FBCDC1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Target: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34 Provinsi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5C013C7-87CC-42AD-91DF-0051366EEC56}"/>
                </a:ext>
              </a:extLst>
            </p:cNvPr>
            <p:cNvSpPr/>
            <p:nvPr/>
          </p:nvSpPr>
          <p:spPr>
            <a:xfrm>
              <a:off x="2882096" y="2639737"/>
              <a:ext cx="2122941" cy="644107"/>
            </a:xfrm>
            <a:prstGeom prst="rect">
              <a:avLst/>
            </a:prstGeom>
            <a:solidFill>
              <a:srgbClr val="FBCDC1"/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Persentase: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83.76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D53EF2A-D5FF-4210-8640-E0C63D945FB7}"/>
              </a:ext>
            </a:extLst>
          </p:cNvPr>
          <p:cNvGrpSpPr/>
          <p:nvPr/>
        </p:nvGrpSpPr>
        <p:grpSpPr>
          <a:xfrm>
            <a:off x="1145783" y="2690429"/>
            <a:ext cx="4280606" cy="3697199"/>
            <a:chOff x="2325597" y="2302609"/>
            <a:chExt cx="4280606" cy="365909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D77308B-8AF5-49FB-8780-D386A8834FF8}"/>
                </a:ext>
              </a:extLst>
            </p:cNvPr>
            <p:cNvSpPr/>
            <p:nvPr/>
          </p:nvSpPr>
          <p:spPr>
            <a:xfrm>
              <a:off x="2337171" y="2302609"/>
              <a:ext cx="4269032" cy="523807"/>
            </a:xfrm>
            <a:prstGeom prst="rect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2016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E66821D-B6F7-43C4-95F6-8502664F5C9E}"/>
                </a:ext>
              </a:extLst>
            </p:cNvPr>
            <p:cNvSpPr/>
            <p:nvPr/>
          </p:nvSpPr>
          <p:spPr>
            <a:xfrm>
              <a:off x="2337172" y="3098339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en-US" sz="1600" b="1" dirty="0" err="1">
                  <a:solidFill>
                    <a:srgbClr val="000000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: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Rp.14,840,084,000 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1E8C9CF-B775-4252-AB38-C89D62A41C0F}"/>
                </a:ext>
              </a:extLst>
            </p:cNvPr>
            <p:cNvSpPr/>
            <p:nvPr/>
          </p:nvSpPr>
          <p:spPr>
            <a:xfrm>
              <a:off x="2337172" y="3742317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Realisasi: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Rp.7,243,964,602 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421B4AB-1C8B-4F06-9682-10D02A3921F6}"/>
                </a:ext>
              </a:extLst>
            </p:cNvPr>
            <p:cNvSpPr/>
            <p:nvPr/>
          </p:nvSpPr>
          <p:spPr>
            <a:xfrm>
              <a:off x="4483262" y="3098339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Target: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33 Provinsi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212E0A9-8817-4E2E-BA9B-485F78CB7440}"/>
                </a:ext>
              </a:extLst>
            </p:cNvPr>
            <p:cNvSpPr/>
            <p:nvPr/>
          </p:nvSpPr>
          <p:spPr>
            <a:xfrm>
              <a:off x="4483262" y="3742317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Persentase: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48.81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FB8C8A5-EFDB-4ADF-8990-009F15F05803}"/>
                </a:ext>
              </a:extLst>
            </p:cNvPr>
            <p:cNvSpPr/>
            <p:nvPr/>
          </p:nvSpPr>
          <p:spPr>
            <a:xfrm>
              <a:off x="2337172" y="4673623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en-US" sz="1600" b="1" dirty="0" err="1">
                  <a:solidFill>
                    <a:srgbClr val="000000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: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Rp.7,548,654,000 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74598AC-24E2-464D-B16E-EE740BF91231}"/>
                </a:ext>
              </a:extLst>
            </p:cNvPr>
            <p:cNvSpPr/>
            <p:nvPr/>
          </p:nvSpPr>
          <p:spPr>
            <a:xfrm>
              <a:off x="2337172" y="5317601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Realisasi: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Rp.7,243,964,602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30C7C1C-93CC-4562-BF0C-15DE7AEF3383}"/>
                </a:ext>
              </a:extLst>
            </p:cNvPr>
            <p:cNvSpPr/>
            <p:nvPr/>
          </p:nvSpPr>
          <p:spPr>
            <a:xfrm>
              <a:off x="4483262" y="4673623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Target: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31 Provinsi</a:t>
              </a:r>
              <a:endParaRPr lang="en-US" sz="1600" b="1" kern="0" dirty="0">
                <a:solidFill>
                  <a:srgbClr val="70AD47">
                    <a:lumMod val="75000"/>
                  </a:srgbClr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126DB0D-D9E6-446E-BA72-E0FCC4802681}"/>
                </a:ext>
              </a:extLst>
            </p:cNvPr>
            <p:cNvSpPr/>
            <p:nvPr/>
          </p:nvSpPr>
          <p:spPr>
            <a:xfrm>
              <a:off x="4483262" y="5317601"/>
              <a:ext cx="2122941" cy="644107"/>
            </a:xfrm>
            <a:prstGeom prst="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solidFill>
                <a:srgbClr val="70AD47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Persentase:</a:t>
              </a:r>
            </a:p>
            <a:p>
              <a:pPr lvl="0" algn="ctr">
                <a:defRPr/>
              </a:pPr>
              <a:r>
                <a:rPr lang="it-IT" sz="1600" b="1" dirty="0">
                  <a:solidFill>
                    <a:srgbClr val="000000"/>
                  </a:solidFill>
                  <a:latin typeface="Trebuchet MS" panose="020B0603020202020204" pitchFamily="34" charset="0"/>
                </a:rPr>
                <a:t>95.96 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BB8314F-FD37-41AE-AE2D-D8F0888AF267}"/>
                </a:ext>
              </a:extLst>
            </p:cNvPr>
            <p:cNvSpPr/>
            <p:nvPr/>
          </p:nvSpPr>
          <p:spPr>
            <a:xfrm>
              <a:off x="2325597" y="4386424"/>
              <a:ext cx="4269032" cy="281159"/>
            </a:xfrm>
            <a:prstGeom prst="rect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Setelah Self Blocking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0EB1A4E-0112-4206-8948-80A393C26450}"/>
                </a:ext>
              </a:extLst>
            </p:cNvPr>
            <p:cNvSpPr/>
            <p:nvPr/>
          </p:nvSpPr>
          <p:spPr>
            <a:xfrm>
              <a:off x="2337171" y="2841844"/>
              <a:ext cx="4269032" cy="281159"/>
            </a:xfrm>
            <a:prstGeom prst="rect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solidFill>
                <a:srgbClr val="70AD47">
                  <a:lumMod val="75000"/>
                </a:srgb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 err="1">
                  <a:solidFill>
                    <a:schemeClr val="bg1"/>
                  </a:solidFill>
                  <a:latin typeface="Trebuchet MS" panose="020B0603020202020204" pitchFamily="34" charset="0"/>
                </a:rPr>
                <a:t>Pagu</a:t>
              </a:r>
              <a:r>
                <a:rPr lang="en-US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 APBNP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1F935419-7A29-4A93-ADBB-2C92EE54B6BC}"/>
              </a:ext>
            </a:extLst>
          </p:cNvPr>
          <p:cNvSpPr txBox="1"/>
          <p:nvPr/>
        </p:nvSpPr>
        <p:spPr>
          <a:xfrm>
            <a:off x="9263541" y="4830541"/>
            <a:ext cx="18415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latin typeface="Trebuchet MS" panose="020B0603020202020204" pitchFamily="34" charset="0"/>
              </a:rPr>
              <a:t>*Per </a:t>
            </a:r>
            <a:r>
              <a:rPr lang="en-US" sz="1100" dirty="0" err="1">
                <a:solidFill>
                  <a:schemeClr val="bg1"/>
                </a:solidFill>
                <a:latin typeface="Trebuchet MS" panose="020B0603020202020204" pitchFamily="34" charset="0"/>
              </a:rPr>
              <a:t>tanggal</a:t>
            </a:r>
            <a:r>
              <a:rPr lang="en-US" sz="1100" dirty="0">
                <a:solidFill>
                  <a:schemeClr val="bg1"/>
                </a:solidFill>
                <a:latin typeface="Trebuchet MS" panose="020B0603020202020204" pitchFamily="34" charset="0"/>
              </a:rPr>
              <a:t> 1 April 2019</a:t>
            </a:r>
            <a:endParaRPr lang="id-ID" sz="11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1A76E00-F5F2-439D-8DF0-D666B02B8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894" y="99727"/>
            <a:ext cx="94492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it-IT" alt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Pagu dan Realisasi Dekonsentrasi GWPP TA.2015 s.d. 2019</a:t>
            </a:r>
            <a:endParaRPr lang="it-IT" altLang="en-US" sz="1600" b="1" dirty="0">
              <a:solidFill>
                <a:srgbClr val="FFFF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536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CC5620-E3B7-4C1D-BD91-3F89BBAA933C}"/>
              </a:ext>
            </a:extLst>
          </p:cNvPr>
          <p:cNvSpPr/>
          <p:nvPr/>
        </p:nvSpPr>
        <p:spPr>
          <a:xfrm>
            <a:off x="262300" y="76617"/>
            <a:ext cx="102131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Dekonsentrasi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GWPP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Eksisting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Tahun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2019 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(</a:t>
            </a:r>
            <a:r>
              <a:rPr lang="en-US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Permendagri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 No.2 </a:t>
            </a:r>
            <a:r>
              <a:rPr lang="en-US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Tahun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 2019)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4E14B77-7E44-467B-8188-F21E4E77097C}"/>
              </a:ext>
            </a:extLst>
          </p:cNvPr>
          <p:cNvGrpSpPr/>
          <p:nvPr/>
        </p:nvGrpSpPr>
        <p:grpSpPr>
          <a:xfrm>
            <a:off x="207264" y="1282900"/>
            <a:ext cx="4937760" cy="4289608"/>
            <a:chOff x="0" y="734260"/>
            <a:chExt cx="4937760" cy="4179116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2338EAC-D068-47E7-80BD-7118B76D2868}"/>
                </a:ext>
              </a:extLst>
            </p:cNvPr>
            <p:cNvSpPr/>
            <p:nvPr/>
          </p:nvSpPr>
          <p:spPr>
            <a:xfrm>
              <a:off x="0" y="734260"/>
              <a:ext cx="4937760" cy="4179116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E0072574-FAF5-4653-B568-A945DBDB61B0}"/>
                </a:ext>
              </a:extLst>
            </p:cNvPr>
            <p:cNvGrpSpPr/>
            <p:nvPr/>
          </p:nvGrpSpPr>
          <p:grpSpPr>
            <a:xfrm>
              <a:off x="1011524" y="2286820"/>
              <a:ext cx="2851858" cy="1077689"/>
              <a:chOff x="86396" y="4220393"/>
              <a:chExt cx="4097856" cy="2591034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6C2185A5-179D-4739-AC3F-CADADE572437}"/>
                  </a:ext>
                </a:extLst>
              </p:cNvPr>
              <p:cNvGrpSpPr/>
              <p:nvPr/>
            </p:nvGrpSpPr>
            <p:grpSpPr>
              <a:xfrm>
                <a:off x="86396" y="4220393"/>
                <a:ext cx="4097856" cy="2591034"/>
                <a:chOff x="3159390" y="2896791"/>
                <a:chExt cx="1319239" cy="1595186"/>
              </a:xfrm>
            </p:grpSpPr>
            <p:sp>
              <p:nvSpPr>
                <p:cNvPr id="14" name="Hexagon 13">
                  <a:extLst>
                    <a:ext uri="{FF2B5EF4-FFF2-40B4-BE49-F238E27FC236}">
                      <a16:creationId xmlns:a16="http://schemas.microsoft.com/office/drawing/2014/main" id="{C51CA041-6C56-4EA4-9D24-56E126C6A13A}"/>
                    </a:ext>
                  </a:extLst>
                </p:cNvPr>
                <p:cNvSpPr/>
                <p:nvPr/>
              </p:nvSpPr>
              <p:spPr>
                <a:xfrm rot="16200000">
                  <a:off x="3036984" y="3050332"/>
                  <a:ext cx="1564051" cy="1319239"/>
                </a:xfrm>
                <a:prstGeom prst="hexagon">
                  <a:avLst/>
                </a:prstGeom>
                <a:solidFill>
                  <a:srgbClr val="F36F13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Hexagon 14">
                  <a:extLst>
                    <a:ext uri="{FF2B5EF4-FFF2-40B4-BE49-F238E27FC236}">
                      <a16:creationId xmlns:a16="http://schemas.microsoft.com/office/drawing/2014/main" id="{ACB8A044-99F5-4299-AE1E-37B079EDA238}"/>
                    </a:ext>
                  </a:extLst>
                </p:cNvPr>
                <p:cNvSpPr/>
                <p:nvPr/>
              </p:nvSpPr>
              <p:spPr>
                <a:xfrm rot="16200000">
                  <a:off x="3095042" y="2986084"/>
                  <a:ext cx="1451985" cy="1273399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rgbClr val="F0EEEF">
                        <a:lumMod val="90000"/>
                      </a:srgbClr>
                    </a:gs>
                    <a:gs pos="53000">
                      <a:srgbClr val="F1EFF0"/>
                    </a:gs>
                    <a:gs pos="77000">
                      <a:srgbClr val="EFEDEE"/>
                    </a:gs>
                    <a:gs pos="100000">
                      <a:srgbClr val="EFEBEC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D5554DB-2D97-46C2-94F9-F7A32116B4DB}"/>
                  </a:ext>
                </a:extLst>
              </p:cNvPr>
              <p:cNvSpPr txBox="1"/>
              <p:nvPr/>
            </p:nvSpPr>
            <p:spPr>
              <a:xfrm>
                <a:off x="230108" y="4813500"/>
                <a:ext cx="3954144" cy="12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:r>
                  <a:rPr lang="nb-NO" sz="1600" dirty="0">
                    <a:solidFill>
                      <a:schemeClr val="accent1">
                        <a:lumMod val="75000"/>
                      </a:schemeClr>
                    </a:solidFill>
                    <a:latin typeface="Trebuchet MS" panose="020B0603020202020204" pitchFamily="34" charset="0"/>
                  </a:rPr>
                  <a:t>Tugas dan wewenang yang dilaksanakan oleh GWPP</a:t>
                </a: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1A61DFE-260A-481F-822E-DB73CA94E4CE}"/>
                </a:ext>
              </a:extLst>
            </p:cNvPr>
            <p:cNvSpPr txBox="1"/>
            <p:nvPr/>
          </p:nvSpPr>
          <p:spPr>
            <a:xfrm>
              <a:off x="1219431" y="2255872"/>
              <a:ext cx="250466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Output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256C821-22D2-4C6A-B1AC-99482A5B00B9}"/>
                </a:ext>
              </a:extLst>
            </p:cNvPr>
            <p:cNvSpPr/>
            <p:nvPr/>
          </p:nvSpPr>
          <p:spPr>
            <a:xfrm>
              <a:off x="100823" y="3483939"/>
              <a:ext cx="4726547" cy="1323439"/>
            </a:xfrm>
            <a:prstGeom prst="rect">
              <a:avLst/>
            </a:prstGeom>
            <a:solidFill>
              <a:srgbClr val="FBCDC1"/>
            </a:solidFill>
            <a:ln>
              <a:solidFill>
                <a:schemeClr val="accent6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239713" lvl="0" indent="-239713">
                <a:buFont typeface="+mj-lt"/>
                <a:buAutoNum type="arabicPeriod"/>
                <a:defRPr/>
              </a:pPr>
              <a:endParaRPr lang="en-US" sz="1600" dirty="0">
                <a:solidFill>
                  <a:prstClr val="black"/>
                </a:solidFill>
                <a:latin typeface="Trebuchet MS" panose="020B0603020202020204" pitchFamily="34" charset="0"/>
              </a:endParaRPr>
            </a:p>
            <a:p>
              <a:pPr marL="239713" lvl="0" indent="-239713">
                <a:buFont typeface="+mj-lt"/>
                <a:buAutoNum type="arabicPeriod"/>
                <a:defRPr/>
              </a:pP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Pelaksanaan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Sekretariat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Perangkat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Gubernur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sebagai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Wakil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Pemerintah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Pusat</a:t>
              </a:r>
            </a:p>
            <a:p>
              <a:pPr marL="239713" lvl="0" indent="-239713">
                <a:buFont typeface="+mj-lt"/>
                <a:buAutoNum type="arabicPeriod"/>
                <a:defRPr/>
              </a:pP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Rapat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Koordinasi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Pembinaan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dan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Pengawasan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Penyelenggaraan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 TP di </a:t>
              </a:r>
              <a:r>
                <a:rPr lang="en-US" sz="1600" dirty="0" err="1">
                  <a:solidFill>
                    <a:prstClr val="black"/>
                  </a:solidFill>
                  <a:latin typeface="Trebuchet MS" panose="020B0603020202020204" pitchFamily="34" charset="0"/>
                </a:rPr>
                <a:t>Kab</a:t>
              </a:r>
              <a:r>
                <a:rPr lang="en-US" sz="1600" dirty="0">
                  <a:solidFill>
                    <a:prstClr val="black"/>
                  </a:solidFill>
                  <a:latin typeface="Trebuchet MS" panose="020B0603020202020204" pitchFamily="34" charset="0"/>
                </a:rPr>
                <a:t>/Kota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F738C4A-5202-45B1-9F49-DFDED86EFA44}"/>
                </a:ext>
              </a:extLst>
            </p:cNvPr>
            <p:cNvSpPr txBox="1"/>
            <p:nvPr/>
          </p:nvSpPr>
          <p:spPr>
            <a:xfrm>
              <a:off x="1091923" y="3478129"/>
              <a:ext cx="250466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sng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Ruang</a:t>
              </a:r>
              <a:r>
                <a:rPr kumimoji="0" lang="en-US" sz="16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600" b="0" i="0" u="sng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Lingkup</a:t>
              </a:r>
              <a:r>
                <a:rPr kumimoji="0" lang="en-US" sz="16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600" b="0" i="0" u="sng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Kegiatan</a:t>
              </a:r>
              <a:endPara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endParaRPr>
            </a:p>
          </p:txBody>
        </p:sp>
        <p:sp>
          <p:nvSpPr>
            <p:cNvPr id="23" name="Pentagon 25">
              <a:extLst>
                <a:ext uri="{FF2B5EF4-FFF2-40B4-BE49-F238E27FC236}">
                  <a16:creationId xmlns:a16="http://schemas.microsoft.com/office/drawing/2014/main" id="{AA0C0E72-957A-4019-8B69-066876F478D9}"/>
                </a:ext>
              </a:extLst>
            </p:cNvPr>
            <p:cNvSpPr/>
            <p:nvPr/>
          </p:nvSpPr>
          <p:spPr>
            <a:xfrm rot="5400000">
              <a:off x="1748512" y="-331502"/>
              <a:ext cx="1323439" cy="3625651"/>
            </a:xfrm>
            <a:prstGeom prst="homePlate">
              <a:avLst/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artDeco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E240EAF-5180-48CE-A1FA-E51606FC6BF3}"/>
                </a:ext>
              </a:extLst>
            </p:cNvPr>
            <p:cNvSpPr txBox="1"/>
            <p:nvPr/>
          </p:nvSpPr>
          <p:spPr>
            <a:xfrm>
              <a:off x="597404" y="869253"/>
              <a:ext cx="36256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sng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Alokasi</a:t>
              </a:r>
              <a:r>
                <a:rPr kumimoji="0" lang="en-US" sz="1600" b="1" i="0" u="sng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600" b="1" i="0" u="sng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dan</a:t>
              </a:r>
              <a:r>
                <a:rPr kumimoji="0" lang="en-US" sz="1600" b="1" i="0" u="sng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 </a:t>
              </a:r>
              <a:r>
                <a:rPr kumimoji="0" lang="en-US" sz="1600" b="1" i="0" u="sng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rebuchet MS" panose="020B0603020202020204" pitchFamily="34" charset="0"/>
                  <a:ea typeface="+mn-ea"/>
                  <a:cs typeface="+mn-cs"/>
                </a:rPr>
                <a:t>Lokasi</a:t>
              </a:r>
              <a:endPara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F075960-18CC-4B09-95DA-4315787635D4}"/>
                </a:ext>
              </a:extLst>
            </p:cNvPr>
            <p:cNvSpPr txBox="1"/>
            <p:nvPr/>
          </p:nvSpPr>
          <p:spPr>
            <a:xfrm>
              <a:off x="597406" y="1214031"/>
              <a:ext cx="36256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Rp.7.000.000.000,- </a:t>
              </a:r>
            </a:p>
            <a:p>
              <a:pPr lvl="0" algn="ctr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pada 34 </a:t>
              </a:r>
              <a:r>
                <a:rPr lang="en-US" sz="1600" b="1" dirty="0" err="1">
                  <a:solidFill>
                    <a:schemeClr val="bg1"/>
                  </a:solidFill>
                  <a:latin typeface="Trebuchet MS" panose="020B0603020202020204" pitchFamily="34" charset="0"/>
                </a:rPr>
                <a:t>provinsi</a:t>
              </a:r>
              <a:endParaRPr lang="en-US" sz="1600" b="1" dirty="0">
                <a:solidFill>
                  <a:schemeClr val="bg1"/>
                </a:solidFill>
                <a:latin typeface="Trebuchet MS" panose="020B0603020202020204" pitchFamily="34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E2CF917-7A9E-4CFB-BFE9-B90018FFDFA7}"/>
              </a:ext>
            </a:extLst>
          </p:cNvPr>
          <p:cNvGrpSpPr/>
          <p:nvPr/>
        </p:nvGrpSpPr>
        <p:grpSpPr>
          <a:xfrm>
            <a:off x="5647782" y="1536192"/>
            <a:ext cx="6252302" cy="4040818"/>
            <a:chOff x="6220776" y="1041213"/>
            <a:chExt cx="4610872" cy="5309144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E95A60E0-755D-439C-B306-71084C7BEB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PaintStrokes/>
                      </a14:imgEffect>
                    </a14:imgLayer>
                  </a14:imgProps>
                </a:ext>
              </a:extLst>
            </a:blip>
            <a:srcRect l="31552" r="28790"/>
            <a:stretch/>
          </p:blipFill>
          <p:spPr>
            <a:xfrm>
              <a:off x="6220776" y="1041213"/>
              <a:ext cx="4610872" cy="5303579"/>
            </a:xfrm>
            <a:prstGeom prst="rect">
              <a:avLst/>
            </a:prstGeom>
            <a:ln w="19050">
              <a:solidFill>
                <a:srgbClr val="C00000"/>
              </a:solidFill>
            </a:ln>
          </p:spPr>
        </p:pic>
        <p:sp>
          <p:nvSpPr>
            <p:cNvPr id="21" name="TextBox 20"/>
            <p:cNvSpPr txBox="1"/>
            <p:nvPr/>
          </p:nvSpPr>
          <p:spPr>
            <a:xfrm>
              <a:off x="6235854" y="1087378"/>
              <a:ext cx="454463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0988" indent="-280988">
                <a:buFont typeface="+mj-lt"/>
                <a:buAutoNum type="arabicPeriod"/>
              </a:pPr>
              <a:r>
                <a:rPr lang="en-US" sz="1600" dirty="0" err="1">
                  <a:latin typeface="Trebuchet MS" panose="020B0603020202020204" pitchFamily="34" charset="0"/>
                </a:rPr>
                <a:t>Berdasarkan</a:t>
              </a:r>
              <a:r>
                <a:rPr lang="en-US" sz="1600" dirty="0">
                  <a:latin typeface="Trebuchet MS" panose="020B0603020202020204" pitchFamily="34" charset="0"/>
                </a:rPr>
                <a:t> UU No.23/2014 </a:t>
              </a:r>
              <a:r>
                <a:rPr lang="en-US" sz="1600" dirty="0" err="1">
                  <a:latin typeface="Trebuchet MS" panose="020B0603020202020204" pitchFamily="34" charset="0"/>
                </a:rPr>
                <a:t>terdapat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sejumlah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tugas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wewenang</a:t>
              </a:r>
              <a:r>
                <a:rPr lang="en-US" sz="1600" dirty="0">
                  <a:latin typeface="Trebuchet MS" panose="020B0603020202020204" pitchFamily="34" charset="0"/>
                </a:rPr>
                <a:t> GWPP (</a:t>
              </a:r>
              <a:r>
                <a:rPr lang="en-US" sz="1600" dirty="0" err="1">
                  <a:latin typeface="Trebuchet MS" panose="020B0603020202020204" pitchFamily="34" charset="0"/>
                </a:rPr>
                <a:t>baik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binwas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maupun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diluar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binwas</a:t>
              </a:r>
              <a:r>
                <a:rPr lang="en-US" sz="1600" dirty="0">
                  <a:latin typeface="Trebuchet MS" panose="020B0603020202020204" pitchFamily="34" charset="0"/>
                </a:rPr>
                <a:t>), </a:t>
              </a:r>
              <a:r>
                <a:rPr lang="en-US" sz="1600" dirty="0" err="1">
                  <a:latin typeface="Trebuchet MS" panose="020B0603020202020204" pitchFamily="34" charset="0"/>
                </a:rPr>
                <a:t>namun</a:t>
              </a:r>
              <a:r>
                <a:rPr lang="en-US" sz="1600" dirty="0">
                  <a:latin typeface="Trebuchet MS" panose="020B0603020202020204" pitchFamily="34" charset="0"/>
                </a:rPr>
                <a:t> target output yang </a:t>
              </a:r>
              <a:r>
                <a:rPr lang="en-US" sz="1600" dirty="0" err="1">
                  <a:latin typeface="Trebuchet MS" panose="020B0603020202020204" pitchFamily="34" charset="0"/>
                </a:rPr>
                <a:t>dihasilkan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dari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kegiatan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Dekonsentrasi</a:t>
              </a:r>
              <a:r>
                <a:rPr lang="en-US" sz="1600" dirty="0">
                  <a:latin typeface="Trebuchet MS" panose="020B0603020202020204" pitchFamily="34" charset="0"/>
                </a:rPr>
                <a:t> GWPP </a:t>
              </a:r>
              <a:r>
                <a:rPr lang="en-US" sz="1600" dirty="0" err="1">
                  <a:latin typeface="Trebuchet MS" panose="020B0603020202020204" pitchFamily="34" charset="0"/>
                </a:rPr>
                <a:t>sebagaimana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tertuang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pada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Renja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Aplikasi</a:t>
              </a:r>
              <a:r>
                <a:rPr lang="en-US" sz="1600" dirty="0">
                  <a:latin typeface="Trebuchet MS" panose="020B0603020202020204" pitchFamily="34" charset="0"/>
                </a:rPr>
                <a:t> KRISNA </a:t>
              </a:r>
              <a:r>
                <a:rPr lang="en-US" sz="1600" dirty="0" err="1">
                  <a:latin typeface="Trebuchet MS" panose="020B0603020202020204" pitchFamily="34" charset="0"/>
                </a:rPr>
                <a:t>hanya</a:t>
              </a:r>
              <a:r>
                <a:rPr lang="en-US" sz="1600" dirty="0">
                  <a:latin typeface="Trebuchet MS" panose="020B0603020202020204" pitchFamily="34" charset="0"/>
                </a:rPr>
                <a:t> 1 </a:t>
              </a:r>
              <a:r>
                <a:rPr lang="en-US" sz="1600" dirty="0" err="1">
                  <a:latin typeface="Trebuchet MS" panose="020B0603020202020204" pitchFamily="34" charset="0"/>
                </a:rPr>
                <a:t>tugas</a:t>
              </a:r>
              <a:endParaRPr lang="en-US" sz="1600" dirty="0">
                <a:latin typeface="Trebuchet MS" panose="020B0603020202020204" pitchFamily="34" charset="0"/>
              </a:endParaRPr>
            </a:p>
            <a:p>
              <a:pPr marL="280988" indent="-280988">
                <a:buFont typeface="+mj-lt"/>
                <a:buAutoNum type="arabicPeriod"/>
              </a:pPr>
              <a:r>
                <a:rPr lang="en-US" sz="1600" dirty="0" err="1">
                  <a:latin typeface="Trebuchet MS" panose="020B0603020202020204" pitchFamily="34" charset="0"/>
                </a:rPr>
                <a:t>Penerapan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tugas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wewenang</a:t>
              </a:r>
              <a:r>
                <a:rPr lang="en-US" sz="1600" dirty="0">
                  <a:latin typeface="Trebuchet MS" panose="020B0603020202020204" pitchFamily="34" charset="0"/>
                </a:rPr>
                <a:t> GWPP </a:t>
              </a:r>
              <a:r>
                <a:rPr lang="en-US" sz="1600" dirty="0" err="1">
                  <a:latin typeface="Trebuchet MS" panose="020B0603020202020204" pitchFamily="34" charset="0"/>
                </a:rPr>
                <a:t>apakah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dapat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tercapai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dengan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pelaksanaan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rapat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koordinasi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sebanyak</a:t>
              </a:r>
              <a:r>
                <a:rPr lang="en-US" sz="1600" dirty="0">
                  <a:latin typeface="Trebuchet MS" panose="020B0603020202020204" pitchFamily="34" charset="0"/>
                </a:rPr>
                <a:t> 1 kali (RKA-K/L DK GWPP)?</a:t>
              </a:r>
            </a:p>
            <a:p>
              <a:pPr marL="280988" indent="-280988">
                <a:buFont typeface="+mj-lt"/>
                <a:buAutoNum type="arabicPeriod"/>
              </a:pPr>
              <a:r>
                <a:rPr lang="en-US" sz="1600" dirty="0" err="1">
                  <a:latin typeface="Trebuchet MS" panose="020B0603020202020204" pitchFamily="34" charset="0"/>
                </a:rPr>
                <a:t>Apakah</a:t>
              </a:r>
              <a:r>
                <a:rPr lang="en-US" sz="1600" dirty="0">
                  <a:latin typeface="Trebuchet MS" panose="020B0603020202020204" pitchFamily="34" charset="0"/>
                </a:rPr>
                <a:t> target output “</a:t>
              </a:r>
              <a:r>
                <a:rPr lang="en-US" sz="1600" dirty="0" err="1">
                  <a:latin typeface="Trebuchet MS" panose="020B0603020202020204" pitchFamily="34" charset="0"/>
                </a:rPr>
                <a:t>tugas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wewenang</a:t>
              </a:r>
              <a:r>
                <a:rPr lang="en-US" sz="1600" dirty="0">
                  <a:latin typeface="Trebuchet MS" panose="020B0603020202020204" pitchFamily="34" charset="0"/>
                </a:rPr>
                <a:t> yang </a:t>
              </a:r>
              <a:r>
                <a:rPr lang="en-US" sz="1600" dirty="0" err="1">
                  <a:latin typeface="Trebuchet MS" panose="020B0603020202020204" pitchFamily="34" charset="0"/>
                </a:rPr>
                <a:t>dilaksanakan</a:t>
              </a:r>
              <a:r>
                <a:rPr lang="en-US" sz="1600" dirty="0">
                  <a:latin typeface="Trebuchet MS" panose="020B0603020202020204" pitchFamily="34" charset="0"/>
                </a:rPr>
                <a:t> GWPP” </a:t>
              </a:r>
              <a:r>
                <a:rPr lang="en-US" sz="1600" dirty="0" err="1">
                  <a:latin typeface="Trebuchet MS" panose="020B0603020202020204" pitchFamily="34" charset="0"/>
                </a:rPr>
                <a:t>hanya</a:t>
              </a:r>
              <a:r>
                <a:rPr lang="en-US" sz="1600" dirty="0">
                  <a:latin typeface="Trebuchet MS" panose="020B0603020202020204" pitchFamily="34" charset="0"/>
                </a:rPr>
                <a:t> 1 </a:t>
              </a:r>
              <a:r>
                <a:rPr lang="en-US" sz="1600" dirty="0" err="1">
                  <a:latin typeface="Trebuchet MS" panose="020B0603020202020204" pitchFamily="34" charset="0"/>
                </a:rPr>
                <a:t>tugas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saja</a:t>
              </a:r>
              <a:r>
                <a:rPr lang="en-US" sz="1600" dirty="0">
                  <a:latin typeface="Trebuchet MS" panose="020B0603020202020204" pitchFamily="34" charset="0"/>
                </a:rPr>
                <a:t>, </a:t>
              </a:r>
              <a:r>
                <a:rPr lang="en-US" sz="1600" dirty="0" err="1">
                  <a:latin typeface="Trebuchet MS" panose="020B0603020202020204" pitchFamily="34" charset="0"/>
                </a:rPr>
                <a:t>padahal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seharusnya</a:t>
              </a:r>
              <a:r>
                <a:rPr lang="en-US" sz="1600" dirty="0">
                  <a:latin typeface="Trebuchet MS" panose="020B0603020202020204" pitchFamily="34" charset="0"/>
                </a:rPr>
                <a:t> target </a:t>
              </a:r>
              <a:r>
                <a:rPr lang="en-US" sz="1600" dirty="0" err="1">
                  <a:latin typeface="Trebuchet MS" panose="020B0603020202020204" pitchFamily="34" charset="0"/>
                </a:rPr>
                <a:t>ditujukan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untuk</a:t>
              </a:r>
              <a:r>
                <a:rPr lang="en-US" sz="1600" dirty="0">
                  <a:latin typeface="Trebuchet MS" panose="020B0603020202020204" pitchFamily="34" charset="0"/>
                </a:rPr>
                <a:t> GWPP di 34 </a:t>
              </a:r>
              <a:r>
                <a:rPr lang="en-US" sz="1600" dirty="0" err="1">
                  <a:latin typeface="Trebuchet MS" panose="020B0603020202020204" pitchFamily="34" charset="0"/>
                </a:rPr>
                <a:t>provinsi</a:t>
              </a:r>
              <a:endParaRPr lang="en-US" sz="1600" dirty="0">
                <a:latin typeface="Trebuchet MS" panose="020B0603020202020204" pitchFamily="34" charset="0"/>
              </a:endParaRPr>
            </a:p>
            <a:p>
              <a:pPr marL="280988" indent="-280988">
                <a:buFont typeface="+mj-lt"/>
                <a:buAutoNum type="arabicPeriod"/>
              </a:pPr>
              <a:r>
                <a:rPr lang="en-US" sz="1600" dirty="0" err="1">
                  <a:latin typeface="Trebuchet MS" panose="020B0603020202020204" pitchFamily="34" charset="0"/>
                </a:rPr>
                <a:t>Nomenkatur</a:t>
              </a:r>
              <a:r>
                <a:rPr lang="en-US" sz="1600" dirty="0">
                  <a:latin typeface="Trebuchet MS" panose="020B0603020202020204" pitchFamily="34" charset="0"/>
                </a:rPr>
                <a:t> output yang </a:t>
              </a:r>
              <a:r>
                <a:rPr lang="en-US" sz="1600" dirty="0" err="1">
                  <a:latin typeface="Trebuchet MS" panose="020B0603020202020204" pitchFamily="34" charset="0"/>
                </a:rPr>
                <a:t>ditargetkan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belum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mencerminkan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kinerja</a:t>
              </a:r>
              <a:r>
                <a:rPr lang="en-US" sz="1600" dirty="0">
                  <a:latin typeface="Trebuchet MS" panose="020B0603020202020204" pitchFamily="34" charset="0"/>
                </a:rPr>
                <a:t> GWPP </a:t>
              </a:r>
              <a:r>
                <a:rPr lang="en-US" sz="1600" dirty="0" err="1">
                  <a:latin typeface="Trebuchet MS" panose="020B0603020202020204" pitchFamily="34" charset="0"/>
                </a:rPr>
                <a:t>sebagaimana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diatur</a:t>
              </a:r>
              <a:r>
                <a:rPr lang="en-US" sz="1600" dirty="0">
                  <a:latin typeface="Trebuchet MS" panose="020B0603020202020204" pitchFamily="34" charset="0"/>
                </a:rPr>
                <a:t> di UU 23/2014 </a:t>
              </a:r>
              <a:r>
                <a:rPr lang="en-US" sz="1600" dirty="0" err="1">
                  <a:latin typeface="Trebuchet MS" panose="020B0603020202020204" pitchFamily="34" charset="0"/>
                </a:rPr>
                <a:t>dan</a:t>
              </a:r>
              <a:r>
                <a:rPr lang="en-US" sz="1600" dirty="0">
                  <a:latin typeface="Trebuchet MS" panose="020B0603020202020204" pitchFamily="34" charset="0"/>
                </a:rPr>
                <a:t> PP 33/2018, </a:t>
              </a:r>
              <a:r>
                <a:rPr lang="en-US" sz="1600" dirty="0" err="1">
                  <a:latin typeface="Trebuchet MS" panose="020B0603020202020204" pitchFamily="34" charset="0"/>
                </a:rPr>
                <a:t>yaitu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pembinaan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pengawasan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terhadap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penyelenggaraan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urusan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pemerintahan</a:t>
              </a:r>
              <a:r>
                <a:rPr lang="en-US" sz="1600" dirty="0">
                  <a:latin typeface="Trebuchet MS" panose="020B0603020202020204" pitchFamily="34" charset="0"/>
                </a:rPr>
                <a:t> yang </a:t>
              </a:r>
              <a:r>
                <a:rPr lang="en-US" sz="1600" dirty="0" err="1">
                  <a:latin typeface="Trebuchet MS" panose="020B0603020202020204" pitchFamily="34" charset="0"/>
                </a:rPr>
                <a:t>seperti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apa</a:t>
              </a:r>
              <a:r>
                <a:rPr lang="en-US" sz="1600" dirty="0">
                  <a:latin typeface="Trebuchet MS" panose="020B0603020202020204" pitchFamily="34" charset="0"/>
                </a:rPr>
                <a:t> yang </a:t>
              </a:r>
              <a:r>
                <a:rPr lang="en-US" sz="1600" dirty="0" err="1">
                  <a:latin typeface="Trebuchet MS" panose="020B0603020202020204" pitchFamily="34" charset="0"/>
                </a:rPr>
                <a:t>diharapkan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dari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penyelenggaraan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Dekonsentrasi</a:t>
              </a:r>
              <a:r>
                <a:rPr lang="en-US" sz="1600" dirty="0">
                  <a:latin typeface="Trebuchet MS" panose="020B0603020202020204" pitchFamily="34" charset="0"/>
                </a:rPr>
                <a:t> GWPP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937910" y="1236796"/>
            <a:ext cx="1672046" cy="36933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rebuchet MS" panose="020B0603020202020204" pitchFamily="34" charset="0"/>
              </a:rPr>
              <a:t>Pencermatan</a:t>
            </a:r>
            <a:endParaRPr lang="en-US" b="1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817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834" y="133164"/>
            <a:ext cx="10563943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Ruang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Lingkup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Kegiatan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Dekonsentrasi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GWPP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Terkait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Usulan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Penambahan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Anggaran</a:t>
            </a:r>
            <a:endParaRPr lang="en-US" sz="19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373828"/>
              </p:ext>
            </p:extLst>
          </p:nvPr>
        </p:nvGraphicFramePr>
        <p:xfrm>
          <a:off x="139149" y="785077"/>
          <a:ext cx="5593994" cy="56553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5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3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452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anose="020B0603020202020204" pitchFamily="34" charset="0"/>
                        </a:rPr>
                        <a:t>Output/</a:t>
                      </a:r>
                      <a:r>
                        <a:rPr lang="en-US" sz="1400" baseline="0" dirty="0">
                          <a:latin typeface="Trebuchet MS" panose="020B0603020202020204" pitchFamily="34" charset="0"/>
                        </a:rPr>
                        <a:t>Sub Output/Target</a:t>
                      </a:r>
                      <a:endParaRPr lang="en-US" sz="1400" dirty="0"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latin typeface="Trebuchet MS" panose="020B0603020202020204" pitchFamily="34" charset="0"/>
                        </a:rPr>
                        <a:t>Uraian</a:t>
                      </a:r>
                      <a:r>
                        <a:rPr lang="en-US" sz="1400" dirty="0">
                          <a:latin typeface="Trebuchet MS" panose="020B0603020202020204" pitchFamily="34" charset="0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anose="020B0603020202020204" pitchFamily="34" charset="0"/>
                        </a:rPr>
                        <a:t>Target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525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</a:rPr>
                        <a:t>Output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ID" sz="14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Peran</a:t>
                      </a:r>
                      <a:r>
                        <a:rPr lang="en-ID" sz="14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Gubernur</a:t>
                      </a:r>
                      <a:r>
                        <a:rPr lang="en-ID" sz="14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ID" sz="14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Wakil </a:t>
                      </a:r>
                      <a:r>
                        <a:rPr lang="en-ID" sz="14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Pemerintah</a:t>
                      </a:r>
                      <a:r>
                        <a:rPr lang="en-ID" sz="14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Pusat</a:t>
                      </a:r>
                      <a:r>
                        <a:rPr lang="en-ID" sz="14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Provinsi</a:t>
                      </a:r>
                      <a:r>
                        <a:rPr lang="en-ID" sz="14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US" sz="1400" b="1" dirty="0">
                        <a:latin typeface="Trebuchet MS" panose="020B0603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anose="020B0603020202020204" pitchFamily="34" charset="0"/>
                        </a:rPr>
                        <a:t>25 </a:t>
                      </a:r>
                      <a:r>
                        <a:rPr lang="en-US" sz="1400" b="1" dirty="0" err="1">
                          <a:latin typeface="Trebuchet MS" panose="020B0603020202020204" pitchFamily="34" charset="0"/>
                        </a:rPr>
                        <a:t>Laporan</a:t>
                      </a:r>
                      <a:endParaRPr lang="en-US" sz="1400" b="1" dirty="0">
                        <a:latin typeface="Trebuchet MS" panose="020B060302020202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045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</a:rPr>
                        <a:t>Sub output</a:t>
                      </a:r>
                      <a:r>
                        <a:rPr lang="en-US" sz="1400" baseline="0" dirty="0">
                          <a:latin typeface="Trebuchet MS" panose="020B0603020202020204" pitchFamily="34" charset="0"/>
                        </a:rPr>
                        <a:t> 1</a:t>
                      </a:r>
                      <a:endParaRPr lang="en-US" sz="14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Gubernur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Wakil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Pemerintah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Pusat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Bidang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Pemerintahan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6 </a:t>
                      </a:r>
                      <a:r>
                        <a:rPr lang="en-US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783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Pembentukan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instansi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vertikal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pelantikan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kepala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instansi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vertikal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9043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Pelantikan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pemberhentian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Bupati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Walikota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anggota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DPRD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Provinsi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pengangkatan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penjabat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Bupati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Walikota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PAW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anggota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DPRD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783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Penyelesaian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perselisihan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antar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daerah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kota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6869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pertanggungjawaban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Bupati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Walikota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terkait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pelaksanaan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urusan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pemerintahan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umum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6869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Evaluasi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kinerja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pelayanan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publik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dan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kerjasama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yang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dilaksanakan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oleh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Pemda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6869">
                <a:tc>
                  <a:txBody>
                    <a:bodyPr/>
                    <a:lstStyle/>
                    <a:p>
                      <a:endParaRPr lang="en-US" sz="14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Rekomendasi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penjabat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Sekda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Provinsi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kota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kepala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perangkat</a:t>
                      </a: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daerah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4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4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269167"/>
              </p:ext>
            </p:extLst>
          </p:nvPr>
        </p:nvGraphicFramePr>
        <p:xfrm>
          <a:off x="6096000" y="770563"/>
          <a:ext cx="5948585" cy="5655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8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9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06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379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anose="020B0603020202020204" pitchFamily="34" charset="0"/>
                        </a:rPr>
                        <a:t>Output/</a:t>
                      </a:r>
                      <a:r>
                        <a:rPr lang="en-US" sz="1400" baseline="0" dirty="0">
                          <a:latin typeface="Trebuchet MS" panose="020B0603020202020204" pitchFamily="34" charset="0"/>
                        </a:rPr>
                        <a:t>Sub Output/Target</a:t>
                      </a:r>
                      <a:endParaRPr lang="en-US" sz="1400" dirty="0"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latin typeface="Trebuchet MS" panose="020B0603020202020204" pitchFamily="34" charset="0"/>
                        </a:rPr>
                        <a:t>Uraian</a:t>
                      </a:r>
                      <a:r>
                        <a:rPr lang="en-US" sz="1400" dirty="0">
                          <a:latin typeface="Trebuchet MS" panose="020B0603020202020204" pitchFamily="34" charset="0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anose="020B0603020202020204" pitchFamily="34" charset="0"/>
                        </a:rPr>
                        <a:t>Target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</a:rPr>
                        <a:t>Sub output</a:t>
                      </a:r>
                      <a:r>
                        <a:rPr lang="en-US" sz="1400" baseline="0" dirty="0">
                          <a:latin typeface="Trebuchet MS" panose="020B0603020202020204" pitchFamily="34" charset="0"/>
                        </a:rPr>
                        <a:t> 2</a:t>
                      </a:r>
                      <a:endParaRPr lang="en-US" sz="14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Gubernur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Wakil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Pemerintah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Pusat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Bidang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Hukum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Organisasi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6 </a:t>
                      </a:r>
                      <a:r>
                        <a:rPr lang="en-US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804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Pembatalan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peraturan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Bupati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Walikota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Persetujuan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rancangan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kab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kota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tentang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pembentukan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susunan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perangkat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daerah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serta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pembinaan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pengendalian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penataan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perangkat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daerah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kab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kota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988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Pengawasan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terhadap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kab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kota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Rekomendasi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rancangan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kab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kota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tentang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pembentukan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kecamatan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rekomendasi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pembatalan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keputusan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bupati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walikota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tentang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pengangkatan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camat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tidak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sesuai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ketentuan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4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Pemberian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nomor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register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Raperda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Kab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/Kota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penyampaian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kepada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menteri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4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Evaluasi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rancangan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perda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kab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kota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tentang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pembentukan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penghapusan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pengabungan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/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atau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perubahan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status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desa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kelurahan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atau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kelurahan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desa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4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526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891280"/>
              </p:ext>
            </p:extLst>
          </p:nvPr>
        </p:nvGraphicFramePr>
        <p:xfrm>
          <a:off x="154925" y="951631"/>
          <a:ext cx="5755545" cy="351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379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rebuchet MS" panose="020B0603020202020204" pitchFamily="34" charset="0"/>
                        </a:rPr>
                        <a:t>Output/</a:t>
                      </a:r>
                      <a:r>
                        <a:rPr lang="en-US" sz="1200" baseline="0" dirty="0">
                          <a:latin typeface="Trebuchet MS" panose="020B0603020202020204" pitchFamily="34" charset="0"/>
                        </a:rPr>
                        <a:t>Sub Output/Target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>
                          <a:latin typeface="Trebuchet MS" panose="020B0603020202020204" pitchFamily="34" charset="0"/>
                        </a:rPr>
                        <a:t>Uraian</a:t>
                      </a:r>
                      <a:r>
                        <a:rPr lang="en-US" sz="1200" dirty="0">
                          <a:latin typeface="Trebuchet MS" panose="020B0603020202020204" pitchFamily="34" charset="0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rebuchet MS" panose="020B0603020202020204" pitchFamily="34" charset="0"/>
                        </a:rPr>
                        <a:t>Target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rebuchet MS" panose="020B0603020202020204" pitchFamily="34" charset="0"/>
                        </a:rPr>
                        <a:t>Sub output</a:t>
                      </a:r>
                      <a:r>
                        <a:rPr lang="en-US" sz="1200" baseline="0" dirty="0">
                          <a:latin typeface="Trebuchet MS" panose="020B0603020202020204" pitchFamily="34" charset="0"/>
                        </a:rPr>
                        <a:t> 3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Peran</a:t>
                      </a:r>
                      <a:r>
                        <a:rPr lang="en-ID" sz="12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Gubernur</a:t>
                      </a:r>
                      <a:r>
                        <a:rPr lang="en-ID" sz="12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ID" sz="12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Wakil </a:t>
                      </a:r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Pemerintah</a:t>
                      </a:r>
                      <a:r>
                        <a:rPr lang="en-ID" sz="12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Pusat</a:t>
                      </a:r>
                      <a:r>
                        <a:rPr lang="en-ID" sz="12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Bidang</a:t>
                      </a:r>
                      <a:r>
                        <a:rPr lang="en-ID" sz="1200" b="1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ID" sz="1200" b="1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Keuangan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4 </a:t>
                      </a:r>
                      <a:r>
                        <a:rPr lang="en-US" sz="12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Evaluasi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raperda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kota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tentang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APBD,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perubahan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APBD,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pertanggungjawaban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pelaksanaan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APBD,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tata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ruang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daerah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pajak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daerah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retribusi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daerah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sesuai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peraturan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perundang-undangan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i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Rekomendasi atas usulan DAK pada daerah Kabupaten/Kota</a:t>
                      </a:r>
                      <a:endParaRPr lang="en-US" sz="120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Fasilitasi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khusus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kepada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penyelenggaraan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Pemerintah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Daerah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Kabupaten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 yang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kinerjanya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belum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optimal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laporan</a:t>
                      </a:r>
                      <a:endParaRPr lang="en-US" sz="120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Pengendalian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atas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defisit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APBD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Kabupaten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dengan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berdasarkan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batas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defisit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APBD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batas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jumlah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kumulatif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pinjaman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Daerah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147895"/>
              </p:ext>
            </p:extLst>
          </p:nvPr>
        </p:nvGraphicFramePr>
        <p:xfrm>
          <a:off x="6297307" y="951630"/>
          <a:ext cx="5755545" cy="3512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344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rebuchet MS" panose="020B0603020202020204" pitchFamily="34" charset="0"/>
                        </a:rPr>
                        <a:t>Output/</a:t>
                      </a:r>
                      <a:r>
                        <a:rPr lang="en-US" sz="1200" baseline="0" dirty="0">
                          <a:latin typeface="Trebuchet MS" panose="020B0603020202020204" pitchFamily="34" charset="0"/>
                        </a:rPr>
                        <a:t>Sub Output/Target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>
                          <a:latin typeface="Trebuchet MS" panose="020B0603020202020204" pitchFamily="34" charset="0"/>
                        </a:rPr>
                        <a:t>Uraian</a:t>
                      </a:r>
                      <a:r>
                        <a:rPr lang="en-US" sz="1200" dirty="0">
                          <a:latin typeface="Trebuchet MS" panose="020B0603020202020204" pitchFamily="34" charset="0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rebuchet MS" panose="020B0603020202020204" pitchFamily="34" charset="0"/>
                        </a:rPr>
                        <a:t>Target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9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rebuchet MS" panose="020B0603020202020204" pitchFamily="34" charset="0"/>
                        </a:rPr>
                        <a:t>Sub output</a:t>
                      </a:r>
                      <a:r>
                        <a:rPr lang="en-US" sz="1200" baseline="0" dirty="0">
                          <a:latin typeface="Trebuchet MS" panose="020B0603020202020204" pitchFamily="34" charset="0"/>
                        </a:rPr>
                        <a:t> 4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Peran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Gubernur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sebagai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Wakil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Pemerintah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Pusat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Bidang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Perencanaan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4 </a:t>
                      </a:r>
                      <a:r>
                        <a:rPr lang="en-ID" sz="12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3730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Penyelarasan perencanaan pembangunan antar daerah Kabupaten/Kota dan antara daerah Provinsi dan daerah Kabupaten/Kota</a:t>
                      </a:r>
                      <a:endParaRPr lang="en-US" sz="120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laporan</a:t>
                      </a:r>
                      <a:endParaRPr lang="en-US" sz="1200" b="0" kern="120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3295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Pengoordinasian kegiatan pemerintahan dan pembangunan antara Daerah provinsi dan Daerah kabupaten/kota dan antar Daerah kabupaten/kota serta Kawasan perbatasan negara (khusus provinsi perbatasan)</a:t>
                      </a:r>
                      <a:endParaRPr lang="en-US" sz="120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laporan</a:t>
                      </a:r>
                      <a:endParaRPr lang="en-US" sz="1200" b="0" kern="120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948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Evaluasi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terhadap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rancangan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Perda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Kabupaten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tentang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RPJPD dan RPJMD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laporan</a:t>
                      </a:r>
                      <a:endParaRPr lang="en-US" sz="1200" b="0" kern="120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948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Pembinaan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pengawasan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penyelenggaraan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tugas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pembantuan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di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daerah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Kabupaten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2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278878"/>
              </p:ext>
            </p:extLst>
          </p:nvPr>
        </p:nvGraphicFramePr>
        <p:xfrm>
          <a:off x="154925" y="4650878"/>
          <a:ext cx="5755545" cy="1981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3797">
                <a:tc>
                  <a:txBody>
                    <a:bodyPr/>
                    <a:lstStyle/>
                    <a:p>
                      <a:pPr algn="ctr"/>
                      <a:r>
                        <a:rPr lang="en-US" sz="1200" i="0" dirty="0">
                          <a:latin typeface="Trebuchet MS" panose="020B0603020202020204" pitchFamily="34" charset="0"/>
                        </a:rPr>
                        <a:t>Output/</a:t>
                      </a:r>
                      <a:r>
                        <a:rPr lang="en-US" sz="1200" i="0" baseline="0" dirty="0">
                          <a:latin typeface="Trebuchet MS" panose="020B0603020202020204" pitchFamily="34" charset="0"/>
                        </a:rPr>
                        <a:t>Sub Output/Target</a:t>
                      </a:r>
                      <a:endParaRPr lang="en-US" sz="1200" i="0" dirty="0"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0" dirty="0" err="1">
                          <a:latin typeface="Trebuchet MS" panose="020B0603020202020204" pitchFamily="34" charset="0"/>
                        </a:rPr>
                        <a:t>Uraian</a:t>
                      </a:r>
                      <a:r>
                        <a:rPr lang="en-US" sz="1200" i="0" dirty="0">
                          <a:latin typeface="Trebuchet MS" panose="020B0603020202020204" pitchFamily="34" charset="0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0" dirty="0">
                          <a:latin typeface="Trebuchet MS" panose="020B0603020202020204" pitchFamily="34" charset="0"/>
                        </a:rPr>
                        <a:t>Target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i="0" dirty="0">
                          <a:latin typeface="Trebuchet MS" panose="020B0603020202020204" pitchFamily="34" charset="0"/>
                        </a:rPr>
                        <a:t>Sub output</a:t>
                      </a:r>
                      <a:r>
                        <a:rPr lang="en-US" sz="1200" i="0" baseline="0" dirty="0">
                          <a:latin typeface="Trebuchet MS" panose="020B0603020202020204" pitchFamily="34" charset="0"/>
                        </a:rPr>
                        <a:t> 5</a:t>
                      </a:r>
                      <a:endParaRPr lang="en-US" sz="1200" i="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Peran</a:t>
                      </a:r>
                      <a:r>
                        <a:rPr lang="en-ID" sz="1200" b="1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Gubernur</a:t>
                      </a:r>
                      <a:r>
                        <a:rPr lang="en-ID" sz="1200" b="1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sebagai</a:t>
                      </a:r>
                      <a:r>
                        <a:rPr lang="en-ID" sz="1200" b="1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Wakil </a:t>
                      </a: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Pemerintah</a:t>
                      </a:r>
                      <a:r>
                        <a:rPr lang="en-ID" sz="1200" b="1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Pusat</a:t>
                      </a:r>
                      <a:r>
                        <a:rPr lang="en-ID" sz="1200" b="1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Bidang</a:t>
                      </a:r>
                      <a:r>
                        <a:rPr lang="en-ID" sz="1200" b="1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Pengawasan</a:t>
                      </a:r>
                      <a:endParaRPr lang="en-US" sz="1200" i="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 </a:t>
                      </a:r>
                      <a:r>
                        <a:rPr lang="en-US" sz="1200" b="0" i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i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i="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i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Penghargaan atau sanksi kepada Bupati/Walikota terkait dengan penyelenggaraan pemerintahan daerah</a:t>
                      </a:r>
                      <a:endParaRPr lang="en-US" sz="1200" i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200" i="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200" i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Monitoring,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evaluasi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supervisi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terhadap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penyelenggaraan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pemerintahan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Kabupaten</a:t>
                      </a: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/Kota</a:t>
                      </a:r>
                      <a:endParaRPr lang="en-US" sz="1200" i="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i="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ID" sz="1200" i="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endParaRPr lang="en-US" sz="1200" i="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855789"/>
              </p:ext>
            </p:extLst>
          </p:nvPr>
        </p:nvGraphicFramePr>
        <p:xfrm>
          <a:off x="6297307" y="4650878"/>
          <a:ext cx="5755545" cy="1981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592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rebuchet MS" panose="020B0603020202020204" pitchFamily="34" charset="0"/>
                        </a:rPr>
                        <a:t>Output/</a:t>
                      </a:r>
                      <a:r>
                        <a:rPr lang="en-US" sz="1200" baseline="0" dirty="0">
                          <a:latin typeface="Trebuchet MS" panose="020B0603020202020204" pitchFamily="34" charset="0"/>
                        </a:rPr>
                        <a:t>Sub Output/Target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>
                          <a:latin typeface="Trebuchet MS" panose="020B0603020202020204" pitchFamily="34" charset="0"/>
                        </a:rPr>
                        <a:t>Uraian</a:t>
                      </a:r>
                      <a:r>
                        <a:rPr lang="en-US" sz="1200" dirty="0">
                          <a:latin typeface="Trebuchet MS" panose="020B0603020202020204" pitchFamily="34" charset="0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rebuchet MS" panose="020B0603020202020204" pitchFamily="34" charset="0"/>
                        </a:rPr>
                        <a:t>Target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5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rebuchet MS" panose="020B0603020202020204" pitchFamily="34" charset="0"/>
                        </a:rPr>
                        <a:t>Sub output</a:t>
                      </a:r>
                      <a:r>
                        <a:rPr lang="en-US" sz="1200" baseline="0" dirty="0">
                          <a:latin typeface="Trebuchet MS" panose="020B0603020202020204" pitchFamily="34" charset="0"/>
                        </a:rPr>
                        <a:t> 6</a:t>
                      </a:r>
                      <a:endParaRPr lang="en-US" sz="1200" dirty="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Dukungan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b="1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Sekretariat</a:t>
                      </a:r>
                      <a:r>
                        <a:rPr lang="en-ID" sz="1200" b="1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GWPP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 </a:t>
                      </a:r>
                      <a:r>
                        <a:rPr lang="en-ID" sz="12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222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Penyusunan program dan anggaran perangkat GWPP</a:t>
                      </a:r>
                      <a:endParaRPr lang="en-US" sz="120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2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1222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Pelaksanaan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pengelolaan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keuangan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tata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usaha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serta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data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informasi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laporan</a:t>
                      </a:r>
                      <a:endParaRPr lang="en-US" sz="1200" b="0" kern="120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1222">
                <a:tc>
                  <a:txBody>
                    <a:bodyPr/>
                    <a:lstStyle/>
                    <a:p>
                      <a:endParaRPr lang="en-US" sz="1200">
                        <a:latin typeface="Trebuchet MS" panose="020B0603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Penyusunan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laporan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kinerja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ID" sz="1200" dirty="0" err="1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keuangan</a:t>
                      </a:r>
                      <a:r>
                        <a:rPr lang="en-ID" sz="1200" dirty="0">
                          <a:effectLst/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GWPP</a:t>
                      </a:r>
                      <a:endParaRPr lang="en-US" sz="1200" dirty="0">
                        <a:effectLst/>
                        <a:latin typeface="Trebuchet MS" panose="020B06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b="0" kern="1200" dirty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lang="en-ID" sz="1200" b="0" kern="1200" dirty="0" err="1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laporan</a:t>
                      </a:r>
                      <a:endParaRPr lang="en-US" sz="1200" b="0" kern="1200" dirty="0">
                        <a:solidFill>
                          <a:schemeClr val="dk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52DE959-69FC-459D-8A77-748A0571ECD8}"/>
              </a:ext>
            </a:extLst>
          </p:cNvPr>
          <p:cNvSpPr txBox="1"/>
          <p:nvPr/>
        </p:nvSpPr>
        <p:spPr>
          <a:xfrm>
            <a:off x="327834" y="133164"/>
            <a:ext cx="10563943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Ruang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Lingkup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Kegiatan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Dekonsentrasi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GWPP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Terkait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Usulan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Penambahan</a:t>
            </a:r>
            <a:r>
              <a:rPr lang="en-US" sz="19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19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Anggaran</a:t>
            </a:r>
            <a:endParaRPr lang="en-US" sz="19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184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D3D651D6-F201-4D35-B8E7-79F18AC39A73}"/>
              </a:ext>
            </a:extLst>
          </p:cNvPr>
          <p:cNvSpPr/>
          <p:nvPr/>
        </p:nvSpPr>
        <p:spPr>
          <a:xfrm>
            <a:off x="337241" y="108758"/>
            <a:ext cx="9732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Dekonsentrasi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GWPP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Usulan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Tahun</a:t>
            </a:r>
            <a:r>
              <a:rPr lang="en-US" sz="2400" b="1" dirty="0">
                <a:solidFill>
                  <a:prstClr val="white"/>
                </a:solidFill>
                <a:latin typeface="Century Gothic" panose="020B0502020202020204" pitchFamily="34" charset="0"/>
              </a:rPr>
              <a:t> 2019 </a:t>
            </a:r>
            <a:r>
              <a:rPr lang="en-US" b="1" dirty="0">
                <a:solidFill>
                  <a:schemeClr val="bg1"/>
                </a:solidFill>
                <a:latin typeface="Trebuchet MS" panose="020B0603020202020204" pitchFamily="34" charset="0"/>
              </a:rPr>
              <a:t>(</a:t>
            </a:r>
            <a:r>
              <a:rPr lang="en-US" b="1" dirty="0" err="1">
                <a:solidFill>
                  <a:schemeClr val="bg1"/>
                </a:solidFill>
                <a:latin typeface="Trebuchet MS" panose="020B0603020202020204" pitchFamily="34" charset="0"/>
              </a:rPr>
              <a:t>Usulan</a:t>
            </a:r>
            <a:r>
              <a:rPr lang="en-US" b="1" dirty="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rebuchet MS" panose="020B0603020202020204" pitchFamily="34" charset="0"/>
              </a:rPr>
              <a:t>Penambahan</a:t>
            </a:r>
            <a:r>
              <a:rPr lang="en-US" b="1" dirty="0">
                <a:solidFill>
                  <a:schemeClr val="bg1"/>
                </a:solidFill>
                <a:latin typeface="Trebuchet MS" panose="020B060302020202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rebuchet MS" panose="020B0603020202020204" pitchFamily="34" charset="0"/>
              </a:rPr>
              <a:t>Anggaran</a:t>
            </a:r>
            <a:r>
              <a:rPr lang="en-US" b="1" dirty="0">
                <a:solidFill>
                  <a:schemeClr val="bg1"/>
                </a:solidFill>
                <a:latin typeface="Trebuchet MS" panose="020B0603020202020204" pitchFamily="34" charset="0"/>
              </a:rPr>
              <a:t>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FD29071-CA39-4696-A434-A5E1110C59D6}"/>
              </a:ext>
            </a:extLst>
          </p:cNvPr>
          <p:cNvSpPr/>
          <p:nvPr/>
        </p:nvSpPr>
        <p:spPr>
          <a:xfrm>
            <a:off x="166596" y="827942"/>
            <a:ext cx="5490492" cy="5271916"/>
          </a:xfrm>
          <a:prstGeom prst="rect">
            <a:avLst/>
          </a:prstGeom>
          <a:solidFill>
            <a:srgbClr val="F8F8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F550CF5-2DC6-49A3-9269-400ABCDE85CA}"/>
              </a:ext>
            </a:extLst>
          </p:cNvPr>
          <p:cNvGrpSpPr/>
          <p:nvPr/>
        </p:nvGrpSpPr>
        <p:grpSpPr>
          <a:xfrm>
            <a:off x="1507304" y="2226478"/>
            <a:ext cx="2851858" cy="1106182"/>
            <a:chOff x="86396" y="4220393"/>
            <a:chExt cx="4097856" cy="2591034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AEBF73-9300-4537-AB63-86C763D08798}"/>
                </a:ext>
              </a:extLst>
            </p:cNvPr>
            <p:cNvGrpSpPr/>
            <p:nvPr/>
          </p:nvGrpSpPr>
          <p:grpSpPr>
            <a:xfrm>
              <a:off x="86396" y="4220393"/>
              <a:ext cx="4097856" cy="2591034"/>
              <a:chOff x="3159390" y="2896791"/>
              <a:chExt cx="1319239" cy="1595186"/>
            </a:xfrm>
          </p:grpSpPr>
          <p:sp>
            <p:nvSpPr>
              <p:cNvPr id="30" name="Hexagon 29">
                <a:extLst>
                  <a:ext uri="{FF2B5EF4-FFF2-40B4-BE49-F238E27FC236}">
                    <a16:creationId xmlns:a16="http://schemas.microsoft.com/office/drawing/2014/main" id="{C59A6245-FA12-4EAB-A6AE-295D8A1B4B0F}"/>
                  </a:ext>
                </a:extLst>
              </p:cNvPr>
              <p:cNvSpPr/>
              <p:nvPr/>
            </p:nvSpPr>
            <p:spPr>
              <a:xfrm rot="16200000">
                <a:off x="3036984" y="3050332"/>
                <a:ext cx="1564051" cy="1319239"/>
              </a:xfrm>
              <a:prstGeom prst="hexagon">
                <a:avLst/>
              </a:prstGeom>
              <a:solidFill>
                <a:srgbClr val="F36F1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Hexagon 30">
                <a:extLst>
                  <a:ext uri="{FF2B5EF4-FFF2-40B4-BE49-F238E27FC236}">
                    <a16:creationId xmlns:a16="http://schemas.microsoft.com/office/drawing/2014/main" id="{FFDABD21-E4B1-4E02-A645-8D9CF7E82B4B}"/>
                  </a:ext>
                </a:extLst>
              </p:cNvPr>
              <p:cNvSpPr/>
              <p:nvPr/>
            </p:nvSpPr>
            <p:spPr>
              <a:xfrm rot="16200000">
                <a:off x="3095042" y="2986084"/>
                <a:ext cx="1451985" cy="1273399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ED1F336-9A06-4E2B-8C25-E8243D309B8C}"/>
                </a:ext>
              </a:extLst>
            </p:cNvPr>
            <p:cNvSpPr txBox="1"/>
            <p:nvPr/>
          </p:nvSpPr>
          <p:spPr>
            <a:xfrm>
              <a:off x="230108" y="4813500"/>
              <a:ext cx="3954144" cy="1203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nb-NO" sz="1600" dirty="0">
                  <a:solidFill>
                    <a:schemeClr val="accent1">
                      <a:lumMod val="75000"/>
                    </a:schemeClr>
                  </a:solidFill>
                  <a:latin typeface="Trebuchet MS" panose="020B0603020202020204" pitchFamily="34" charset="0"/>
                </a:rPr>
                <a:t>Tugas dan wewenang yang dilaksanakan oleh GWPP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6AD52C54-9110-482A-8C4C-6D54CBB1C16B}"/>
              </a:ext>
            </a:extLst>
          </p:cNvPr>
          <p:cNvSpPr txBox="1"/>
          <p:nvPr/>
        </p:nvSpPr>
        <p:spPr>
          <a:xfrm>
            <a:off x="1715211" y="2194712"/>
            <a:ext cx="2504661" cy="34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Output</a:t>
            </a:r>
          </a:p>
        </p:txBody>
      </p:sp>
      <p:sp>
        <p:nvSpPr>
          <p:cNvPr id="25" name="Pentagon 25">
            <a:extLst>
              <a:ext uri="{FF2B5EF4-FFF2-40B4-BE49-F238E27FC236}">
                <a16:creationId xmlns:a16="http://schemas.microsoft.com/office/drawing/2014/main" id="{F26C3DF2-C6E5-4BE5-AEDC-655661509612}"/>
              </a:ext>
            </a:extLst>
          </p:cNvPr>
          <p:cNvSpPr/>
          <p:nvPr/>
        </p:nvSpPr>
        <p:spPr>
          <a:xfrm rot="5400000">
            <a:off x="2333558" y="-288253"/>
            <a:ext cx="1218060" cy="3625651"/>
          </a:xfrm>
          <a:prstGeom prst="homePlate">
            <a:avLst/>
          </a:pr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rtDeco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060EAA4-BB73-4A09-AD17-D69FB4210FFD}"/>
              </a:ext>
            </a:extLst>
          </p:cNvPr>
          <p:cNvSpPr txBox="1"/>
          <p:nvPr/>
        </p:nvSpPr>
        <p:spPr>
          <a:xfrm>
            <a:off x="1129760" y="966504"/>
            <a:ext cx="3625653" cy="34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Alokasi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sz="1600" b="1" i="0" u="sng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dan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sz="1600" b="1" i="0" u="sng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Lokasi</a:t>
            </a: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C2E5C87-EC16-430F-BFB4-0ED3CABBDD27}"/>
              </a:ext>
            </a:extLst>
          </p:cNvPr>
          <p:cNvSpPr txBox="1"/>
          <p:nvPr/>
        </p:nvSpPr>
        <p:spPr>
          <a:xfrm>
            <a:off x="1129762" y="1271630"/>
            <a:ext cx="3625653" cy="60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rebuchet MS" panose="020B0603020202020204" pitchFamily="34" charset="0"/>
              </a:rPr>
              <a:t>Rp.225.326.875.500,-</a:t>
            </a:r>
          </a:p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rebuchet MS" panose="020B0603020202020204" pitchFamily="34" charset="0"/>
              </a:rPr>
              <a:t>pada 34 </a:t>
            </a:r>
            <a:r>
              <a:rPr lang="en-US" sz="1600" b="1" dirty="0" err="1">
                <a:solidFill>
                  <a:schemeClr val="bg1"/>
                </a:solidFill>
                <a:latin typeface="Trebuchet MS" panose="020B0603020202020204" pitchFamily="34" charset="0"/>
              </a:rPr>
              <a:t>provinsi</a:t>
            </a:r>
            <a:endParaRPr lang="en-US" sz="1600" b="1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79393D8-891C-4C21-8B20-6DF793A770F5}"/>
              </a:ext>
            </a:extLst>
          </p:cNvPr>
          <p:cNvSpPr/>
          <p:nvPr/>
        </p:nvSpPr>
        <p:spPr>
          <a:xfrm>
            <a:off x="274582" y="3665381"/>
            <a:ext cx="5284970" cy="23237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39713" lvl="0" indent="-239713">
              <a:buFont typeface="+mj-lt"/>
              <a:buAutoNum type="arabicPeriod"/>
              <a:defRPr/>
            </a:pPr>
            <a:endParaRPr lang="en-US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lvl="0">
              <a:defRPr/>
            </a:pPr>
            <a:endParaRPr lang="en-US" sz="50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239713" lvl="0" indent="-239713">
              <a:buFont typeface="+mj-lt"/>
              <a:buAutoNum type="arabicPeriod"/>
              <a:defRPr/>
            </a:pP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Monev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dan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supervisi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penyelenggaraan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Kab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/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kota</a:t>
            </a:r>
            <a:endParaRPr lang="en-US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239713" lvl="0" indent="-239713">
              <a:buFont typeface="+mj-lt"/>
              <a:buAutoNum type="arabicPeriod"/>
              <a:defRPr/>
            </a:pP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Pengawasan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terhadap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perda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kab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/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kota</a:t>
            </a:r>
            <a:endParaRPr lang="en-US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239713" lvl="0" indent="-239713">
              <a:buFont typeface="+mj-lt"/>
              <a:buAutoNum type="arabicPeriod"/>
              <a:defRPr/>
            </a:pP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Pemberian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persetujuan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terhadap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rancangan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perda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Kab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/Kota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ttg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pembentukan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dan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susunan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perangkat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daerah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kab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/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kota</a:t>
            </a:r>
            <a:endParaRPr lang="en-US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239713" lvl="0" indent="-239713">
              <a:buFont typeface="+mj-lt"/>
              <a:buAutoNum type="arabicPeriod"/>
              <a:defRPr/>
            </a:pP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Pemberian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rekomendasi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kepada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Pemerintah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Pusat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atas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usulan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DAK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Kab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/Kota</a:t>
            </a:r>
          </a:p>
          <a:p>
            <a:pPr marL="239713" lvl="0" indent="-239713">
              <a:buFont typeface="+mj-lt"/>
              <a:buAutoNum type="arabicPeriod"/>
              <a:defRPr/>
            </a:pP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Pemberian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penghargaan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atasu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sanksi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kepada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bup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/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walikota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atas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penyelenggaraan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pemda</a:t>
            </a:r>
            <a:endParaRPr lang="en-US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  <a:p>
            <a:pPr marL="239713" lvl="0" indent="-239713">
              <a:buFont typeface="+mj-lt"/>
              <a:buAutoNum type="arabicPeriod"/>
              <a:defRPr/>
            </a:pP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Pelaksanaan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Sekretariat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Perangkat</a:t>
            </a:r>
            <a:r>
              <a:rPr lang="en-US" sz="1400" dirty="0">
                <a:solidFill>
                  <a:prstClr val="black"/>
                </a:solidFill>
                <a:latin typeface="Trebuchet MS" panose="020B0603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Trebuchet MS" panose="020B0603020202020204" pitchFamily="34" charset="0"/>
              </a:rPr>
              <a:t>Gubernur</a:t>
            </a:r>
            <a:endParaRPr lang="en-US" sz="1400" dirty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37AEF15-73BC-4279-AECA-E051384A0789}"/>
              </a:ext>
            </a:extLst>
          </p:cNvPr>
          <p:cNvGrpSpPr/>
          <p:nvPr/>
        </p:nvGrpSpPr>
        <p:grpSpPr>
          <a:xfrm>
            <a:off x="6514208" y="1140256"/>
            <a:ext cx="4413918" cy="4959602"/>
            <a:chOff x="6648320" y="1140256"/>
            <a:chExt cx="4413918" cy="4663136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5AAAC85D-BC82-4860-AA3B-4A9AB8DC39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Cement/>
                      </a14:imgEffect>
                    </a14:imgLayer>
                  </a14:imgProps>
                </a:ext>
              </a:extLst>
            </a:blip>
            <a:srcRect l="31552" r="28790"/>
            <a:stretch/>
          </p:blipFill>
          <p:spPr>
            <a:xfrm>
              <a:off x="6652730" y="1140256"/>
              <a:ext cx="4409508" cy="4663136"/>
            </a:xfrm>
            <a:prstGeom prst="rect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</p:pic>
        <p:sp>
          <p:nvSpPr>
            <p:cNvPr id="64" name="TextBox 63"/>
            <p:cNvSpPr txBox="1"/>
            <p:nvPr/>
          </p:nvSpPr>
          <p:spPr>
            <a:xfrm>
              <a:off x="6648320" y="1296014"/>
              <a:ext cx="4413917" cy="42780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0988" indent="-280988">
                <a:buFont typeface="+mj-lt"/>
                <a:buAutoNum type="arabicPeriod"/>
              </a:pPr>
              <a:r>
                <a:rPr lang="en-US" sz="1600" dirty="0" err="1">
                  <a:latin typeface="Trebuchet MS" panose="020B0603020202020204" pitchFamily="34" charset="0"/>
                </a:rPr>
                <a:t>Berdasarkan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usulan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penambahan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anggaran</a:t>
              </a:r>
              <a:r>
                <a:rPr lang="en-US" sz="1600" dirty="0">
                  <a:latin typeface="Trebuchet MS" panose="020B0603020202020204" pitchFamily="34" charset="0"/>
                </a:rPr>
                <a:t>, </a:t>
              </a:r>
              <a:r>
                <a:rPr lang="en-US" sz="1600" dirty="0" err="1">
                  <a:latin typeface="Trebuchet MS" panose="020B0603020202020204" pitchFamily="34" charset="0"/>
                </a:rPr>
                <a:t>maka</a:t>
              </a:r>
              <a:r>
                <a:rPr lang="en-US" sz="1600" dirty="0">
                  <a:latin typeface="Trebuchet MS" panose="020B0603020202020204" pitchFamily="34" charset="0"/>
                </a:rPr>
                <a:t> rata-rata </a:t>
              </a:r>
              <a:r>
                <a:rPr lang="en-US" sz="1600" dirty="0" err="1">
                  <a:latin typeface="Trebuchet MS" panose="020B0603020202020204" pitchFamily="34" charset="0"/>
                </a:rPr>
                <a:t>alokasi</a:t>
              </a:r>
              <a:r>
                <a:rPr lang="en-US" sz="1600" dirty="0">
                  <a:latin typeface="Trebuchet MS" panose="020B0603020202020204" pitchFamily="34" charset="0"/>
                </a:rPr>
                <a:t> DK GWPP </a:t>
              </a:r>
              <a:r>
                <a:rPr lang="en-US" sz="1600" dirty="0" err="1">
                  <a:latin typeface="Trebuchet MS" panose="020B0603020202020204" pitchFamily="34" charset="0"/>
                </a:rPr>
                <a:t>adalah</a:t>
              </a:r>
              <a:r>
                <a:rPr lang="en-US" sz="1600" dirty="0">
                  <a:latin typeface="Trebuchet MS" panose="020B0603020202020204" pitchFamily="34" charset="0"/>
                </a:rPr>
                <a:t> Rp.6,6 </a:t>
              </a:r>
              <a:r>
                <a:rPr lang="en-US" sz="1600" dirty="0" err="1">
                  <a:latin typeface="Trebuchet MS" panose="020B0603020202020204" pitchFamily="34" charset="0"/>
                </a:rPr>
                <a:t>Milyar</a:t>
              </a:r>
              <a:r>
                <a:rPr lang="en-US" sz="1600" dirty="0">
                  <a:latin typeface="Trebuchet MS" panose="020B0603020202020204" pitchFamily="34" charset="0"/>
                </a:rPr>
                <a:t>/</a:t>
              </a:r>
              <a:r>
                <a:rPr lang="en-US" sz="1600" dirty="0" err="1">
                  <a:latin typeface="Trebuchet MS" panose="020B0603020202020204" pitchFamily="34" charset="0"/>
                </a:rPr>
                <a:t>provinsi</a:t>
              </a:r>
              <a:endParaRPr lang="en-US" sz="1600" dirty="0">
                <a:latin typeface="Trebuchet MS" panose="020B0603020202020204" pitchFamily="34" charset="0"/>
              </a:endParaRPr>
            </a:p>
            <a:p>
              <a:pPr marL="280988" indent="-280988">
                <a:buFont typeface="+mj-lt"/>
                <a:buAutoNum type="arabicPeriod"/>
              </a:pPr>
              <a:r>
                <a:rPr lang="en-US" sz="1600" dirty="0" err="1">
                  <a:latin typeface="Trebuchet MS" panose="020B0603020202020204" pitchFamily="34" charset="0"/>
                </a:rPr>
                <a:t>Pada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usulan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penambahan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anggaran</a:t>
              </a:r>
              <a:r>
                <a:rPr lang="en-US" sz="1600" dirty="0">
                  <a:latin typeface="Trebuchet MS" panose="020B0603020202020204" pitchFamily="34" charset="0"/>
                </a:rPr>
                <a:t>, target output yang </a:t>
              </a:r>
              <a:r>
                <a:rPr lang="en-US" sz="1600" dirty="0" err="1">
                  <a:latin typeface="Trebuchet MS" panose="020B0603020202020204" pitchFamily="34" charset="0"/>
                </a:rPr>
                <a:t>ingin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dicapai</a:t>
              </a:r>
              <a:r>
                <a:rPr lang="en-US" sz="1600" dirty="0">
                  <a:latin typeface="Trebuchet MS" panose="020B0603020202020204" pitchFamily="34" charset="0"/>
                </a:rPr>
                <a:t> (</a:t>
              </a:r>
              <a:r>
                <a:rPr lang="en-US" sz="1600" dirty="0" err="1">
                  <a:latin typeface="Trebuchet MS" panose="020B0603020202020204" pitchFamily="34" charset="0"/>
                </a:rPr>
                <a:t>sesuai</a:t>
              </a:r>
              <a:r>
                <a:rPr lang="en-US" sz="1600" dirty="0">
                  <a:latin typeface="Trebuchet MS" panose="020B0603020202020204" pitchFamily="34" charset="0"/>
                </a:rPr>
                <a:t> TOR) </a:t>
              </a:r>
              <a:r>
                <a:rPr lang="en-US" sz="1600" dirty="0" err="1">
                  <a:latin typeface="Trebuchet MS" panose="020B0603020202020204" pitchFamily="34" charset="0"/>
                </a:rPr>
                <a:t>menjadi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hanya</a:t>
              </a:r>
              <a:r>
                <a:rPr lang="en-US" sz="1600" dirty="0">
                  <a:latin typeface="Trebuchet MS" panose="020B0603020202020204" pitchFamily="34" charset="0"/>
                </a:rPr>
                <a:t> 25 </a:t>
              </a:r>
              <a:r>
                <a:rPr lang="en-US" sz="1600" dirty="0" err="1">
                  <a:latin typeface="Trebuchet MS" panose="020B0603020202020204" pitchFamily="34" charset="0"/>
                </a:rPr>
                <a:t>laporan</a:t>
              </a:r>
              <a:r>
                <a:rPr lang="en-US" sz="1600" dirty="0">
                  <a:latin typeface="Trebuchet MS" panose="020B0603020202020204" pitchFamily="34" charset="0"/>
                </a:rPr>
                <a:t> yang </a:t>
              </a:r>
              <a:r>
                <a:rPr lang="en-US" sz="1600" dirty="0" err="1">
                  <a:latin typeface="Trebuchet MS" panose="020B0603020202020204" pitchFamily="34" charset="0"/>
                </a:rPr>
                <a:t>merupakan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akumulasi</a:t>
              </a:r>
              <a:r>
                <a:rPr lang="en-US" sz="1600" dirty="0">
                  <a:latin typeface="Trebuchet MS" panose="020B0603020202020204" pitchFamily="34" charset="0"/>
                </a:rPr>
                <a:t> 6 sub output:</a:t>
              </a:r>
            </a:p>
            <a:p>
              <a:pPr marL="571500" lvl="1" indent="-285750">
                <a:buFont typeface="+mj-lt"/>
                <a:buAutoNum type="alphaLcPeriod"/>
              </a:pPr>
              <a:r>
                <a:rPr lang="en-US" sz="1600" dirty="0" err="1">
                  <a:latin typeface="Trebuchet MS" panose="020B0603020202020204" pitchFamily="34" charset="0"/>
                </a:rPr>
                <a:t>justru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tidak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mencerminkan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kinerja</a:t>
              </a:r>
              <a:r>
                <a:rPr lang="en-US" sz="1600" dirty="0">
                  <a:latin typeface="Trebuchet MS" panose="020B0603020202020204" pitchFamily="34" charset="0"/>
                </a:rPr>
                <a:t> yang </a:t>
              </a:r>
              <a:r>
                <a:rPr lang="en-US" sz="1600" dirty="0" err="1">
                  <a:latin typeface="Trebuchet MS" panose="020B0603020202020204" pitchFamily="34" charset="0"/>
                </a:rPr>
                <a:t>harus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dicapai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sebagai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amanat</a:t>
              </a:r>
              <a:r>
                <a:rPr lang="en-US" sz="1600" dirty="0">
                  <a:latin typeface="Trebuchet MS" panose="020B0603020202020204" pitchFamily="34" charset="0"/>
                </a:rPr>
                <a:t> UU 23/2014 </a:t>
              </a:r>
              <a:r>
                <a:rPr lang="en-US" sz="1600" dirty="0" err="1">
                  <a:latin typeface="Trebuchet MS" panose="020B0603020202020204" pitchFamily="34" charset="0"/>
                </a:rPr>
                <a:t>dan</a:t>
              </a:r>
              <a:r>
                <a:rPr lang="en-US" sz="1600" dirty="0">
                  <a:latin typeface="Trebuchet MS" panose="020B0603020202020204" pitchFamily="34" charset="0"/>
                </a:rPr>
                <a:t> PP 33/2018</a:t>
              </a:r>
            </a:p>
            <a:p>
              <a:pPr marL="571500" lvl="1" indent="-285750">
                <a:buFont typeface="+mj-lt"/>
                <a:buAutoNum type="alphaLcPeriod"/>
              </a:pPr>
              <a:r>
                <a:rPr lang="en-US" sz="1600" dirty="0" err="1">
                  <a:latin typeface="Trebuchet MS" panose="020B0603020202020204" pitchFamily="34" charset="0"/>
                </a:rPr>
                <a:t>tidak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dapat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diukur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keberhasilan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kinerjanya</a:t>
              </a:r>
              <a:r>
                <a:rPr lang="en-US" sz="1600" dirty="0">
                  <a:latin typeface="Trebuchet MS" panose="020B0603020202020204" pitchFamily="34" charset="0"/>
                </a:rPr>
                <a:t>, </a:t>
              </a:r>
              <a:r>
                <a:rPr lang="en-US" sz="1600" dirty="0" err="1">
                  <a:latin typeface="Trebuchet MS" panose="020B0603020202020204" pitchFamily="34" charset="0"/>
                </a:rPr>
                <a:t>karena</a:t>
              </a:r>
              <a:r>
                <a:rPr lang="en-US" sz="1600" dirty="0">
                  <a:latin typeface="Trebuchet MS" panose="020B0603020202020204" pitchFamily="34" charset="0"/>
                </a:rPr>
                <a:t> output </a:t>
              </a:r>
              <a:r>
                <a:rPr lang="en-US" sz="1600" dirty="0" err="1">
                  <a:latin typeface="Trebuchet MS" panose="020B0603020202020204" pitchFamily="34" charset="0"/>
                </a:rPr>
                <a:t>hanya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berupa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laporan</a:t>
              </a:r>
              <a:endParaRPr lang="en-US" sz="1600" dirty="0">
                <a:latin typeface="Trebuchet MS" panose="020B0603020202020204" pitchFamily="34" charset="0"/>
              </a:endParaRPr>
            </a:p>
            <a:p>
              <a:pPr marL="280988" indent="-280988">
                <a:buFont typeface="+mj-lt"/>
                <a:buAutoNum type="arabicPeriod"/>
              </a:pPr>
              <a:r>
                <a:rPr lang="en-US" sz="1600" dirty="0">
                  <a:latin typeface="Trebuchet MS" panose="020B0603020202020204" pitchFamily="34" charset="0"/>
                </a:rPr>
                <a:t>Output </a:t>
              </a:r>
              <a:r>
                <a:rPr lang="en-US" sz="1600" dirty="0" err="1">
                  <a:latin typeface="Trebuchet MS" panose="020B0603020202020204" pitchFamily="34" charset="0"/>
                </a:rPr>
                <a:t>dipecah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menjadi</a:t>
              </a:r>
              <a:r>
                <a:rPr lang="en-US" sz="1600" dirty="0">
                  <a:latin typeface="Trebuchet MS" panose="020B0603020202020204" pitchFamily="34" charset="0"/>
                </a:rPr>
                <a:t> 6 sub output, </a:t>
              </a:r>
              <a:r>
                <a:rPr lang="en-US" sz="1600" dirty="0" err="1">
                  <a:latin typeface="Trebuchet MS" panose="020B0603020202020204" pitchFamily="34" charset="0"/>
                </a:rPr>
                <a:t>dimana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masing-masing</a:t>
              </a:r>
              <a:r>
                <a:rPr lang="en-US" sz="1600" dirty="0">
                  <a:latin typeface="Trebuchet MS" panose="020B0603020202020204" pitchFamily="34" charset="0"/>
                </a:rPr>
                <a:t> sub output </a:t>
              </a:r>
              <a:r>
                <a:rPr lang="en-US" sz="1600" dirty="0" err="1">
                  <a:latin typeface="Trebuchet MS" panose="020B0603020202020204" pitchFamily="34" charset="0"/>
                </a:rPr>
                <a:t>menghasilkan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laporan</a:t>
              </a:r>
              <a:r>
                <a:rPr lang="en-US" sz="1600" dirty="0">
                  <a:latin typeface="Trebuchet MS" panose="020B0603020202020204" pitchFamily="34" charset="0"/>
                </a:rPr>
                <a:t>, </a:t>
              </a:r>
              <a:r>
                <a:rPr lang="en-US" sz="1600" dirty="0" err="1">
                  <a:latin typeface="Trebuchet MS" panose="020B0603020202020204" pitchFamily="34" charset="0"/>
                </a:rPr>
                <a:t>padahal</a:t>
              </a:r>
              <a:r>
                <a:rPr lang="en-US" sz="1600" dirty="0">
                  <a:latin typeface="Trebuchet MS" panose="020B0603020202020204" pitchFamily="34" charset="0"/>
                </a:rPr>
                <a:t> target yang </a:t>
              </a:r>
              <a:r>
                <a:rPr lang="en-US" sz="1600" dirty="0" err="1">
                  <a:latin typeface="Trebuchet MS" panose="020B0603020202020204" pitchFamily="34" charset="0"/>
                </a:rPr>
                <a:t>ingin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dicapai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seharusnya</a:t>
              </a:r>
              <a:r>
                <a:rPr lang="en-US" sz="1600" dirty="0">
                  <a:latin typeface="Trebuchet MS" panose="020B0603020202020204" pitchFamily="34" charset="0"/>
                </a:rPr>
                <a:t> </a:t>
              </a:r>
              <a:r>
                <a:rPr lang="en-US" sz="1600" dirty="0" err="1">
                  <a:latin typeface="Trebuchet MS" panose="020B0603020202020204" pitchFamily="34" charset="0"/>
                </a:rPr>
                <a:t>adalah</a:t>
              </a:r>
              <a:r>
                <a:rPr lang="en-US" sz="1600" dirty="0">
                  <a:latin typeface="Trebuchet MS" panose="020B0603020202020204" pitchFamily="34" charset="0"/>
                </a:rPr>
                <a:t> 34 </a:t>
              </a:r>
              <a:r>
                <a:rPr lang="en-US" sz="1600" dirty="0" err="1">
                  <a:latin typeface="Trebuchet MS" panose="020B0603020202020204" pitchFamily="34" charset="0"/>
                </a:rPr>
                <a:t>provinsi</a:t>
              </a:r>
              <a:endParaRPr lang="en-US" sz="1600" dirty="0">
                <a:latin typeface="Trebuchet MS" panose="020B0603020202020204" pitchFamily="34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A5467F7C-DCFD-4535-A5D4-AA447F0B0F57}"/>
              </a:ext>
            </a:extLst>
          </p:cNvPr>
          <p:cNvSpPr txBox="1"/>
          <p:nvPr/>
        </p:nvSpPr>
        <p:spPr>
          <a:xfrm>
            <a:off x="7899476" y="800919"/>
            <a:ext cx="1608426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tx1"/>
                </a:solidFill>
                <a:latin typeface="Trebuchet MS" panose="020B0603020202020204" pitchFamily="34" charset="0"/>
              </a:rPr>
              <a:t>Pencermatan</a:t>
            </a:r>
            <a:endParaRPr lang="en-US" b="1" dirty="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02D0CA-AB4F-41B1-8B4E-2EBF7790EEA3}"/>
              </a:ext>
            </a:extLst>
          </p:cNvPr>
          <p:cNvSpPr txBox="1"/>
          <p:nvPr/>
        </p:nvSpPr>
        <p:spPr>
          <a:xfrm>
            <a:off x="1680901" y="3665869"/>
            <a:ext cx="2504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Ruang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Lingkup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Kegiatan</a:t>
            </a:r>
            <a:endParaRPr kumimoji="0" lang="en-US" sz="1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779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8">
            <a:extLst>
              <a:ext uri="{FF2B5EF4-FFF2-40B4-BE49-F238E27FC236}">
                <a16:creationId xmlns:a16="http://schemas.microsoft.com/office/drawing/2014/main" id="{9A44011C-9AD4-403D-80E2-5E80B3521D4E}"/>
              </a:ext>
            </a:extLst>
          </p:cNvPr>
          <p:cNvGrpSpPr>
            <a:grpSpLocks/>
          </p:cNvGrpSpPr>
          <p:nvPr/>
        </p:nvGrpSpPr>
        <p:grpSpPr bwMode="auto">
          <a:xfrm>
            <a:off x="3086102" y="1141414"/>
            <a:ext cx="5748337" cy="5221287"/>
            <a:chOff x="3085039" y="959312"/>
            <a:chExt cx="5750007" cy="5221580"/>
          </a:xfrm>
        </p:grpSpPr>
        <p:grpSp>
          <p:nvGrpSpPr>
            <p:cNvPr id="3" name="Group 79">
              <a:extLst>
                <a:ext uri="{FF2B5EF4-FFF2-40B4-BE49-F238E27FC236}">
                  <a16:creationId xmlns:a16="http://schemas.microsoft.com/office/drawing/2014/main" id="{8A40FAFA-FCA2-4096-AA5E-D7E64EF53884}"/>
                </a:ext>
              </a:extLst>
            </p:cNvPr>
            <p:cNvGrpSpPr>
              <a:grpSpLocks/>
            </p:cNvGrpSpPr>
            <p:nvPr/>
          </p:nvGrpSpPr>
          <p:grpSpPr bwMode="auto">
            <a:xfrm rot="-2722750">
              <a:off x="6660518" y="2057557"/>
              <a:ext cx="1056315" cy="930221"/>
              <a:chOff x="10851451" y="3630567"/>
              <a:chExt cx="2396279" cy="1951702"/>
            </a:xfrm>
          </p:grpSpPr>
          <p:sp>
            <p:nvSpPr>
              <p:cNvPr id="35" name="Freeform: Shape 48">
                <a:extLst>
                  <a:ext uri="{FF2B5EF4-FFF2-40B4-BE49-F238E27FC236}">
                    <a16:creationId xmlns:a16="http://schemas.microsoft.com/office/drawing/2014/main" id="{8911E538-A951-4137-89DD-CBD0F024DAC1}"/>
                  </a:ext>
                </a:extLst>
              </p:cNvPr>
              <p:cNvSpPr/>
              <p:nvPr/>
            </p:nvSpPr>
            <p:spPr>
              <a:xfrm>
                <a:off x="10849114" y="4542544"/>
                <a:ext cx="2376982" cy="999513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DAA77"/>
                  </a:gs>
                  <a:gs pos="100000">
                    <a:srgbClr val="236347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: Shape 49">
                <a:extLst>
                  <a:ext uri="{FF2B5EF4-FFF2-40B4-BE49-F238E27FC236}">
                    <a16:creationId xmlns:a16="http://schemas.microsoft.com/office/drawing/2014/main" id="{367D1579-B2D3-46D4-83A6-82568E8F27A9}"/>
                  </a:ext>
                </a:extLst>
              </p:cNvPr>
              <p:cNvSpPr/>
              <p:nvPr/>
            </p:nvSpPr>
            <p:spPr>
              <a:xfrm flipV="1">
                <a:off x="10838081" y="3593039"/>
                <a:ext cx="2376982" cy="999513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359268"/>
                  </a:gs>
                  <a:gs pos="100000">
                    <a:srgbClr val="236347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" name="Group 80">
              <a:extLst>
                <a:ext uri="{FF2B5EF4-FFF2-40B4-BE49-F238E27FC236}">
                  <a16:creationId xmlns:a16="http://schemas.microsoft.com/office/drawing/2014/main" id="{E5E050E8-9AA0-4DEC-A7F3-351EB180D286}"/>
                </a:ext>
              </a:extLst>
            </p:cNvPr>
            <p:cNvGrpSpPr>
              <a:grpSpLocks/>
            </p:cNvGrpSpPr>
            <p:nvPr/>
          </p:nvGrpSpPr>
          <p:grpSpPr bwMode="auto">
            <a:xfrm rot="2457186">
              <a:off x="6714414" y="4221585"/>
              <a:ext cx="1056315" cy="930221"/>
              <a:chOff x="10851451" y="3630567"/>
              <a:chExt cx="2396279" cy="1951702"/>
            </a:xfrm>
          </p:grpSpPr>
          <p:sp>
            <p:nvSpPr>
              <p:cNvPr id="33" name="Freeform: Shape 48">
                <a:extLst>
                  <a:ext uri="{FF2B5EF4-FFF2-40B4-BE49-F238E27FC236}">
                    <a16:creationId xmlns:a16="http://schemas.microsoft.com/office/drawing/2014/main" id="{8EC9788A-D0D2-4C81-AA3C-A9DB7CC908D7}"/>
                  </a:ext>
                </a:extLst>
              </p:cNvPr>
              <p:cNvSpPr/>
              <p:nvPr/>
            </p:nvSpPr>
            <p:spPr>
              <a:xfrm>
                <a:off x="10852416" y="4583384"/>
                <a:ext cx="2395551" cy="999279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9345A"/>
                  </a:gs>
                  <a:gs pos="50000">
                    <a:srgbClr val="E7324E"/>
                  </a:gs>
                  <a:gs pos="100000">
                    <a:srgbClr val="96232B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Freeform: Shape 49">
                <a:extLst>
                  <a:ext uri="{FF2B5EF4-FFF2-40B4-BE49-F238E27FC236}">
                    <a16:creationId xmlns:a16="http://schemas.microsoft.com/office/drawing/2014/main" id="{52BE46C5-BF81-4314-A46A-652443541785}"/>
                  </a:ext>
                </a:extLst>
              </p:cNvPr>
              <p:cNvSpPr/>
              <p:nvPr/>
            </p:nvSpPr>
            <p:spPr>
              <a:xfrm flipV="1">
                <a:off x="10839810" y="3620248"/>
                <a:ext cx="2391949" cy="999279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A71641"/>
                  </a:gs>
                  <a:gs pos="50000">
                    <a:srgbClr val="A31F37"/>
                  </a:gs>
                  <a:gs pos="100000">
                    <a:srgbClr val="630E1C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" name="Group 81">
              <a:extLst>
                <a:ext uri="{FF2B5EF4-FFF2-40B4-BE49-F238E27FC236}">
                  <a16:creationId xmlns:a16="http://schemas.microsoft.com/office/drawing/2014/main" id="{FEF452C5-F7DB-45B5-A3AA-904352373C8D}"/>
                </a:ext>
              </a:extLst>
            </p:cNvPr>
            <p:cNvGrpSpPr>
              <a:grpSpLocks/>
            </p:cNvGrpSpPr>
            <p:nvPr/>
          </p:nvGrpSpPr>
          <p:grpSpPr bwMode="auto">
            <a:xfrm rot="8515402">
              <a:off x="4244769" y="4172606"/>
              <a:ext cx="1056315" cy="930221"/>
              <a:chOff x="10851451" y="3630567"/>
              <a:chExt cx="2396279" cy="1951702"/>
            </a:xfrm>
          </p:grpSpPr>
          <p:sp>
            <p:nvSpPr>
              <p:cNvPr id="31" name="Freeform: Shape 34">
                <a:extLst>
                  <a:ext uri="{FF2B5EF4-FFF2-40B4-BE49-F238E27FC236}">
                    <a16:creationId xmlns:a16="http://schemas.microsoft.com/office/drawing/2014/main" id="{7A6C5248-942D-4D4C-BF19-7EA03E910A7C}"/>
                  </a:ext>
                </a:extLst>
              </p:cNvPr>
              <p:cNvSpPr/>
              <p:nvPr/>
            </p:nvSpPr>
            <p:spPr>
              <a:xfrm>
                <a:off x="10853267" y="4589793"/>
                <a:ext cx="2406359" cy="999279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CCE34"/>
                  </a:gs>
                  <a:gs pos="50000">
                    <a:srgbClr val="FBB029"/>
                  </a:gs>
                  <a:gs pos="100000">
                    <a:srgbClr val="B45E09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Freeform: Shape 35">
                <a:extLst>
                  <a:ext uri="{FF2B5EF4-FFF2-40B4-BE49-F238E27FC236}">
                    <a16:creationId xmlns:a16="http://schemas.microsoft.com/office/drawing/2014/main" id="{149D6BBA-1BCB-4645-AD72-16CB074D2547}"/>
                  </a:ext>
                </a:extLst>
              </p:cNvPr>
              <p:cNvSpPr/>
              <p:nvPr/>
            </p:nvSpPr>
            <p:spPr>
              <a:xfrm flipV="1">
                <a:off x="10845393" y="3682743"/>
                <a:ext cx="2438781" cy="1005941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1000">
                    <a:srgbClr val="F3D137"/>
                  </a:gs>
                  <a:gs pos="52000">
                    <a:srgbClr val="FDC02C"/>
                  </a:gs>
                  <a:gs pos="100000">
                    <a:srgbClr val="AE6A0E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" name="Group 82">
              <a:extLst>
                <a:ext uri="{FF2B5EF4-FFF2-40B4-BE49-F238E27FC236}">
                  <a16:creationId xmlns:a16="http://schemas.microsoft.com/office/drawing/2014/main" id="{53FA1D0F-55F5-4191-B95C-B0F7E5B38874}"/>
                </a:ext>
              </a:extLst>
            </p:cNvPr>
            <p:cNvGrpSpPr>
              <a:grpSpLocks/>
            </p:cNvGrpSpPr>
            <p:nvPr/>
          </p:nvGrpSpPr>
          <p:grpSpPr bwMode="auto">
            <a:xfrm rot="-8264472">
              <a:off x="4312994" y="2076962"/>
              <a:ext cx="1056315" cy="930221"/>
              <a:chOff x="10851451" y="3630567"/>
              <a:chExt cx="2396279" cy="1951702"/>
            </a:xfrm>
          </p:grpSpPr>
          <p:sp>
            <p:nvSpPr>
              <p:cNvPr id="29" name="Freeform: Shape 11">
                <a:extLst>
                  <a:ext uri="{FF2B5EF4-FFF2-40B4-BE49-F238E27FC236}">
                    <a16:creationId xmlns:a16="http://schemas.microsoft.com/office/drawing/2014/main" id="{5CE9E274-7C68-4605-BABA-9E3E648BC529}"/>
                  </a:ext>
                </a:extLst>
              </p:cNvPr>
              <p:cNvSpPr/>
              <p:nvPr/>
            </p:nvSpPr>
            <p:spPr>
              <a:xfrm>
                <a:off x="10854061" y="4583278"/>
                <a:ext cx="2391949" cy="999279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7A95"/>
                  </a:gs>
                  <a:gs pos="50000">
                    <a:srgbClr val="037CA3"/>
                  </a:gs>
                  <a:gs pos="100000">
                    <a:srgbClr val="065F73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Freeform: Shape 12">
                <a:extLst>
                  <a:ext uri="{FF2B5EF4-FFF2-40B4-BE49-F238E27FC236}">
                    <a16:creationId xmlns:a16="http://schemas.microsoft.com/office/drawing/2014/main" id="{9AEF965B-9C5B-4897-8889-57FE5EFFA808}"/>
                  </a:ext>
                </a:extLst>
              </p:cNvPr>
              <p:cNvSpPr/>
              <p:nvPr/>
            </p:nvSpPr>
            <p:spPr>
              <a:xfrm flipV="1">
                <a:off x="10879093" y="3630788"/>
                <a:ext cx="2348721" cy="999279"/>
              </a:xfrm>
              <a:custGeom>
                <a:avLst/>
                <a:gdLst>
                  <a:gd name="connsiteX0" fmla="*/ 0 w 2396279"/>
                  <a:gd name="connsiteY0" fmla="*/ 0 h 997599"/>
                  <a:gd name="connsiteX1" fmla="*/ 2396279 w 2396279"/>
                  <a:gd name="connsiteY1" fmla="*/ 0 h 997599"/>
                  <a:gd name="connsiteX2" fmla="*/ 2396279 w 2396279"/>
                  <a:gd name="connsiteY2" fmla="*/ 997599 h 997599"/>
                  <a:gd name="connsiteX3" fmla="*/ 2335645 w 2396279"/>
                  <a:gd name="connsiteY3" fmla="*/ 924583 h 997599"/>
                  <a:gd name="connsiteX4" fmla="*/ 1198139 w 2396279"/>
                  <a:gd name="connsiteY4" fmla="*/ 383529 h 997599"/>
                  <a:gd name="connsiteX5" fmla="*/ 60633 w 2396279"/>
                  <a:gd name="connsiteY5" fmla="*/ 924583 h 997599"/>
                  <a:gd name="connsiteX6" fmla="*/ 0 w 2396279"/>
                  <a:gd name="connsiteY6" fmla="*/ 997598 h 99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96279" h="997599">
                    <a:moveTo>
                      <a:pt x="0" y="0"/>
                    </a:moveTo>
                    <a:lnTo>
                      <a:pt x="2396279" y="0"/>
                    </a:lnTo>
                    <a:lnTo>
                      <a:pt x="2396279" y="997599"/>
                    </a:lnTo>
                    <a:lnTo>
                      <a:pt x="2335645" y="924583"/>
                    </a:lnTo>
                    <a:cubicBezTo>
                      <a:pt x="2026526" y="586575"/>
                      <a:pt x="1630229" y="383529"/>
                      <a:pt x="1198139" y="383529"/>
                    </a:cubicBezTo>
                    <a:cubicBezTo>
                      <a:pt x="766049" y="383529"/>
                      <a:pt x="369752" y="586575"/>
                      <a:pt x="60633" y="924583"/>
                    </a:cubicBezTo>
                    <a:lnTo>
                      <a:pt x="0" y="9975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9ABC"/>
                  </a:gs>
                  <a:gs pos="50000">
                    <a:srgbClr val="008BAA"/>
                  </a:gs>
                  <a:gs pos="100000">
                    <a:srgbClr val="027494"/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7210" tIns="28605" rIns="57210" bIns="28605" anchor="ctr"/>
              <a:lstStyle/>
              <a:p>
                <a:pPr algn="ctr" defTabSz="572087">
                  <a:defRPr/>
                </a:pPr>
                <a:endParaRPr lang="en-US" sz="1126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FFF7A13-C70F-4F7C-9855-289B16806CBA}"/>
                </a:ext>
              </a:extLst>
            </p:cNvPr>
            <p:cNvSpPr/>
            <p:nvPr/>
          </p:nvSpPr>
          <p:spPr>
            <a:xfrm>
              <a:off x="4821585" y="2459673"/>
              <a:ext cx="2383217" cy="2383217"/>
            </a:xfrm>
            <a:prstGeom prst="ellipse">
              <a:avLst/>
            </a:prstGeom>
            <a:gradFill>
              <a:gsLst>
                <a:gs pos="0">
                  <a:srgbClr val="F4F4F4"/>
                </a:gs>
                <a:gs pos="61000">
                  <a:srgbClr val="D5DDE0"/>
                </a:gs>
                <a:gs pos="83000">
                  <a:srgbClr val="CBD4D9"/>
                </a:gs>
                <a:gs pos="100000">
                  <a:srgbClr val="9DA6A9"/>
                </a:gs>
              </a:gsLst>
              <a:path path="circle">
                <a:fillToRect r="100000" b="100000"/>
              </a:path>
            </a:gradFill>
            <a:ln>
              <a:noFill/>
            </a:ln>
            <a:effectLst>
              <a:outerShdw blurRad="317500" dist="241300" dir="4440000" sx="108000" sy="108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F10B68A-3677-4856-8654-DF040AC19C17}"/>
                </a:ext>
              </a:extLst>
            </p:cNvPr>
            <p:cNvSpPr/>
            <p:nvPr/>
          </p:nvSpPr>
          <p:spPr>
            <a:xfrm>
              <a:off x="4858791" y="2496098"/>
              <a:ext cx="2308896" cy="2309942"/>
            </a:xfrm>
            <a:prstGeom prst="ellipse">
              <a:avLst/>
            </a:prstGeom>
            <a:solidFill>
              <a:srgbClr val="F2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26FA3CD-2ADC-4C86-A76A-9D05840669B5}"/>
                </a:ext>
              </a:extLst>
            </p:cNvPr>
            <p:cNvSpPr/>
            <p:nvPr/>
          </p:nvSpPr>
          <p:spPr>
            <a:xfrm>
              <a:off x="3253675" y="1027186"/>
              <a:ext cx="1513318" cy="1513318"/>
            </a:xfrm>
            <a:prstGeom prst="ellipse">
              <a:avLst/>
            </a:prstGeom>
            <a:gradFill>
              <a:gsLst>
                <a:gs pos="0">
                  <a:srgbClr val="F4F4F4"/>
                </a:gs>
                <a:gs pos="61000">
                  <a:srgbClr val="D5DDE0"/>
                </a:gs>
                <a:gs pos="83000">
                  <a:srgbClr val="CBD4D9"/>
                </a:gs>
                <a:gs pos="100000">
                  <a:srgbClr val="9DA6A9"/>
                </a:gs>
              </a:gsLst>
              <a:path path="circle">
                <a:fillToRect r="100000" b="100000"/>
              </a:path>
            </a:gradFill>
            <a:ln>
              <a:noFill/>
            </a:ln>
            <a:effectLst>
              <a:outerShdw blurRad="317500" dist="241300" dir="4440000" sx="108000" sy="108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E00007B-4342-4E0D-9F0D-4FA7641031B4}"/>
                </a:ext>
              </a:extLst>
            </p:cNvPr>
            <p:cNvSpPr/>
            <p:nvPr/>
          </p:nvSpPr>
          <p:spPr>
            <a:xfrm>
              <a:off x="3277182" y="1049804"/>
              <a:ext cx="1465689" cy="1466932"/>
            </a:xfrm>
            <a:prstGeom prst="ellipse">
              <a:avLst/>
            </a:prstGeom>
            <a:solidFill>
              <a:srgbClr val="F2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97E113C-CA20-4A56-A2E7-64CBBF5695E4}"/>
                </a:ext>
              </a:extLst>
            </p:cNvPr>
            <p:cNvSpPr/>
            <p:nvPr/>
          </p:nvSpPr>
          <p:spPr>
            <a:xfrm>
              <a:off x="3453446" y="1232377"/>
              <a:ext cx="1097281" cy="1097024"/>
            </a:xfrm>
            <a:prstGeom prst="ellipse">
              <a:avLst/>
            </a:prstGeom>
            <a:gradFill flip="none" rotWithShape="1">
              <a:gsLst>
                <a:gs pos="78000">
                  <a:srgbClr val="016780"/>
                </a:gs>
                <a:gs pos="58011">
                  <a:srgbClr val="016780"/>
                </a:gs>
                <a:gs pos="13000">
                  <a:srgbClr val="00A7CA"/>
                </a:gs>
                <a:gs pos="100000">
                  <a:srgbClr val="016780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1DB314A-71A2-4827-AC94-EB0EE04C6CF1}"/>
                </a:ext>
              </a:extLst>
            </p:cNvPr>
            <p:cNvSpPr/>
            <p:nvPr/>
          </p:nvSpPr>
          <p:spPr>
            <a:xfrm>
              <a:off x="3475965" y="1254769"/>
              <a:ext cx="1062572" cy="1062572"/>
            </a:xfrm>
            <a:prstGeom prst="ellipse">
              <a:avLst/>
            </a:prstGeom>
            <a:gradFill>
              <a:gsLst>
                <a:gs pos="0">
                  <a:srgbClr val="016780"/>
                </a:gs>
                <a:gs pos="61000">
                  <a:srgbClr val="018DB0"/>
                </a:gs>
                <a:gs pos="83000">
                  <a:srgbClr val="00A7CA"/>
                </a:gs>
                <a:gs pos="100000">
                  <a:srgbClr val="00C0E0"/>
                </a:gs>
              </a:gsLst>
              <a:path path="circle">
                <a:fillToRect r="100000" b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A812922-66F5-4C8A-A7F1-70A1C8A7BE15}"/>
                </a:ext>
              </a:extLst>
            </p:cNvPr>
            <p:cNvSpPr/>
            <p:nvPr/>
          </p:nvSpPr>
          <p:spPr>
            <a:xfrm>
              <a:off x="3567779" y="1422888"/>
              <a:ext cx="876555" cy="673138"/>
            </a:xfrm>
            <a:prstGeom prst="rect">
              <a:avLst/>
            </a:prstGeom>
            <a:noFill/>
          </p:spPr>
          <p:txBody>
            <a:bodyPr lIns="57210" tIns="28605" rIns="57210" bIns="28605">
              <a:spAutoFit/>
            </a:bodyPr>
            <a:lstStyle/>
            <a:p>
              <a:pPr algn="ctr" defTabSz="286044">
                <a:defRPr/>
              </a:pPr>
              <a:r>
                <a:rPr lang="en-US" sz="4000" dirty="0">
                  <a:ln w="0"/>
                  <a:solidFill>
                    <a:prstClr val="white"/>
                  </a:solidFill>
                  <a:effectLst>
                    <a:outerShdw blurRad="63500" dist="88900" dir="2700000" sx="108000" sy="108000" algn="tl" rotWithShape="0">
                      <a:prstClr val="black">
                        <a:alpha val="44000"/>
                      </a:prstClr>
                    </a:outerShdw>
                  </a:effectLst>
                  <a:latin typeface="Broadway" panose="04040905080B02020502" pitchFamily="82" charset="0"/>
                </a:rPr>
                <a:t>01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C599BAC-B52B-4DA5-BFA4-05C0A15751EC}"/>
                </a:ext>
              </a:extLst>
            </p:cNvPr>
            <p:cNvSpPr/>
            <p:nvPr/>
          </p:nvSpPr>
          <p:spPr>
            <a:xfrm>
              <a:off x="3085039" y="4554481"/>
              <a:ext cx="1560130" cy="1560130"/>
            </a:xfrm>
            <a:prstGeom prst="ellipse">
              <a:avLst/>
            </a:prstGeom>
            <a:gradFill>
              <a:gsLst>
                <a:gs pos="0">
                  <a:srgbClr val="F4F4F4"/>
                </a:gs>
                <a:gs pos="61000">
                  <a:srgbClr val="D5DDE0"/>
                </a:gs>
                <a:gs pos="83000">
                  <a:srgbClr val="CBD4D9"/>
                </a:gs>
                <a:gs pos="100000">
                  <a:srgbClr val="9DA6A9"/>
                </a:gs>
              </a:gsLst>
              <a:path path="circle">
                <a:fillToRect r="100000" b="100000"/>
              </a:path>
            </a:gradFill>
            <a:ln>
              <a:noFill/>
            </a:ln>
            <a:effectLst>
              <a:outerShdw blurRad="317500" dist="241300" dir="4440000" sx="108000" sy="108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1EA0A2A-1F9C-44A4-B10F-B1CD0994E7C2}"/>
                </a:ext>
              </a:extLst>
            </p:cNvPr>
            <p:cNvSpPr/>
            <p:nvPr/>
          </p:nvSpPr>
          <p:spPr>
            <a:xfrm>
              <a:off x="3108858" y="4579015"/>
              <a:ext cx="1511739" cy="1511385"/>
            </a:xfrm>
            <a:prstGeom prst="ellipse">
              <a:avLst/>
            </a:prstGeom>
            <a:solidFill>
              <a:srgbClr val="F2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6C4A2E0-A4D8-4FD9-AE9C-F2323873E540}"/>
                </a:ext>
              </a:extLst>
            </p:cNvPr>
            <p:cNvSpPr/>
            <p:nvPr/>
          </p:nvSpPr>
          <p:spPr>
            <a:xfrm>
              <a:off x="3291474" y="4766351"/>
              <a:ext cx="1130628" cy="1130363"/>
            </a:xfrm>
            <a:prstGeom prst="ellipse">
              <a:avLst/>
            </a:prstGeom>
            <a:gradFill flip="none" rotWithShape="1">
              <a:gsLst>
                <a:gs pos="78000">
                  <a:srgbClr val="FBA421"/>
                </a:gs>
                <a:gs pos="58011">
                  <a:srgbClr val="FBC233"/>
                </a:gs>
                <a:gs pos="15000">
                  <a:srgbClr val="FADA3E"/>
                </a:gs>
                <a:gs pos="100000">
                  <a:srgbClr val="F68D10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B4E9B9D-CC38-4AAF-BF8C-CCC3481088D9}"/>
                </a:ext>
              </a:extLst>
            </p:cNvPr>
            <p:cNvSpPr/>
            <p:nvPr/>
          </p:nvSpPr>
          <p:spPr>
            <a:xfrm>
              <a:off x="3314232" y="4785876"/>
              <a:ext cx="1095440" cy="1095440"/>
            </a:xfrm>
            <a:prstGeom prst="ellipse">
              <a:avLst/>
            </a:prstGeom>
            <a:gradFill>
              <a:gsLst>
                <a:gs pos="0">
                  <a:srgbClr val="F88E10"/>
                </a:gs>
                <a:gs pos="61000">
                  <a:srgbClr val="FAA723"/>
                </a:gs>
                <a:gs pos="83000">
                  <a:srgbClr val="FCC535"/>
                </a:gs>
                <a:gs pos="100000">
                  <a:srgbClr val="FDC938"/>
                </a:gs>
              </a:gsLst>
              <a:path path="circle">
                <a:fillToRect r="100000" b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C08D51-73D4-4815-AEE3-A50ECCC8E192}"/>
                </a:ext>
              </a:extLst>
            </p:cNvPr>
            <p:cNvSpPr/>
            <p:nvPr/>
          </p:nvSpPr>
          <p:spPr>
            <a:xfrm>
              <a:off x="3389928" y="4971149"/>
              <a:ext cx="901962" cy="673138"/>
            </a:xfrm>
            <a:prstGeom prst="rect">
              <a:avLst/>
            </a:prstGeom>
            <a:noFill/>
          </p:spPr>
          <p:txBody>
            <a:bodyPr lIns="57210" tIns="28605" rIns="57210" bIns="28605">
              <a:spAutoFit/>
            </a:bodyPr>
            <a:lstStyle/>
            <a:p>
              <a:pPr algn="ctr" defTabSz="286044">
                <a:defRPr/>
              </a:pPr>
              <a:r>
                <a:rPr lang="en-US" sz="4000" dirty="0">
                  <a:ln w="0"/>
                  <a:solidFill>
                    <a:prstClr val="white"/>
                  </a:solidFill>
                  <a:effectLst>
                    <a:outerShdw blurRad="63500" dist="88900" dir="2700000" sx="108000" sy="108000" algn="tl" rotWithShape="0">
                      <a:prstClr val="black">
                        <a:alpha val="44000"/>
                      </a:prstClr>
                    </a:outerShdw>
                  </a:effectLst>
                  <a:latin typeface="Broadway" panose="04040905080B02020502" pitchFamily="82" charset="0"/>
                </a:rPr>
                <a:t>02</a:t>
              </a: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92FFBB7-77A6-40C7-A46C-35E55226B1DD}"/>
                </a:ext>
              </a:extLst>
            </p:cNvPr>
            <p:cNvSpPr/>
            <p:nvPr/>
          </p:nvSpPr>
          <p:spPr>
            <a:xfrm>
              <a:off x="7321728" y="4667574"/>
              <a:ext cx="1513318" cy="1513318"/>
            </a:xfrm>
            <a:prstGeom prst="ellipse">
              <a:avLst/>
            </a:prstGeom>
            <a:gradFill>
              <a:gsLst>
                <a:gs pos="0">
                  <a:srgbClr val="F4F4F4"/>
                </a:gs>
                <a:gs pos="61000">
                  <a:srgbClr val="D5DDE0"/>
                </a:gs>
                <a:gs pos="83000">
                  <a:srgbClr val="CBD4D9"/>
                </a:gs>
                <a:gs pos="100000">
                  <a:srgbClr val="9DA6A9"/>
                </a:gs>
              </a:gsLst>
              <a:path path="circle">
                <a:fillToRect r="100000" b="100000"/>
              </a:path>
            </a:gradFill>
            <a:ln>
              <a:noFill/>
            </a:ln>
            <a:effectLst>
              <a:outerShdw blurRad="317500" dist="241300" dir="4440000" sx="108000" sy="108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ED3CEB-F37F-4D88-9D73-EC346A9974A3}"/>
                </a:ext>
              </a:extLst>
            </p:cNvPr>
            <p:cNvSpPr/>
            <p:nvPr/>
          </p:nvSpPr>
          <p:spPr>
            <a:xfrm>
              <a:off x="7345538" y="4691733"/>
              <a:ext cx="1465689" cy="1465345"/>
            </a:xfrm>
            <a:prstGeom prst="ellipse">
              <a:avLst/>
            </a:prstGeom>
            <a:solidFill>
              <a:srgbClr val="F2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EA8C64A-3741-4D18-8DC4-C23A49915D6B}"/>
                </a:ext>
              </a:extLst>
            </p:cNvPr>
            <p:cNvSpPr/>
            <p:nvPr/>
          </p:nvSpPr>
          <p:spPr>
            <a:xfrm>
              <a:off x="7521803" y="4872719"/>
              <a:ext cx="1097281" cy="1097025"/>
            </a:xfrm>
            <a:prstGeom prst="ellipse">
              <a:avLst/>
            </a:prstGeom>
            <a:gradFill flip="none" rotWithShape="1">
              <a:gsLst>
                <a:gs pos="79000">
                  <a:srgbClr val="FC3656"/>
                </a:gs>
                <a:gs pos="59000">
                  <a:srgbClr val="FD524B"/>
                </a:gs>
                <a:gs pos="13000">
                  <a:srgbClr val="FB503F"/>
                </a:gs>
                <a:gs pos="100000">
                  <a:srgbClr val="DE1466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F791191-9AB6-46CD-8025-E9D0577B7AC4}"/>
                </a:ext>
              </a:extLst>
            </p:cNvPr>
            <p:cNvSpPr/>
            <p:nvPr/>
          </p:nvSpPr>
          <p:spPr>
            <a:xfrm>
              <a:off x="7535662" y="4894461"/>
              <a:ext cx="1062572" cy="1062572"/>
            </a:xfrm>
            <a:prstGeom prst="ellipse">
              <a:avLst/>
            </a:prstGeom>
            <a:gradFill>
              <a:gsLst>
                <a:gs pos="0">
                  <a:srgbClr val="D70E64"/>
                </a:gs>
                <a:gs pos="54000">
                  <a:srgbClr val="F6305D"/>
                </a:gs>
                <a:gs pos="77000">
                  <a:srgbClr val="FE4251"/>
                </a:gs>
                <a:gs pos="100000">
                  <a:srgbClr val="FF6044"/>
                </a:gs>
              </a:gsLst>
              <a:path path="circle">
                <a:fillToRect r="100000" b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E4E19CE-4EE2-4BC1-B523-03E3B019B0C1}"/>
                </a:ext>
              </a:extLst>
            </p:cNvPr>
            <p:cNvSpPr/>
            <p:nvPr/>
          </p:nvSpPr>
          <p:spPr>
            <a:xfrm>
              <a:off x="7620256" y="5061642"/>
              <a:ext cx="874966" cy="673138"/>
            </a:xfrm>
            <a:prstGeom prst="rect">
              <a:avLst/>
            </a:prstGeom>
            <a:noFill/>
          </p:spPr>
          <p:txBody>
            <a:bodyPr lIns="57210" tIns="28605" rIns="57210" bIns="28605">
              <a:spAutoFit/>
            </a:bodyPr>
            <a:lstStyle/>
            <a:p>
              <a:pPr algn="ctr" defTabSz="286044">
                <a:defRPr/>
              </a:pPr>
              <a:r>
                <a:rPr lang="en-US" sz="4000" dirty="0">
                  <a:ln w="0"/>
                  <a:solidFill>
                    <a:prstClr val="white"/>
                  </a:solidFill>
                  <a:effectLst>
                    <a:outerShdw blurRad="63500" dist="88900" dir="2700000" sx="108000" sy="108000" algn="tl" rotWithShape="0">
                      <a:prstClr val="black">
                        <a:alpha val="44000"/>
                      </a:prstClr>
                    </a:outerShdw>
                  </a:effectLst>
                  <a:latin typeface="Broadway" panose="04040905080B02020502" pitchFamily="82" charset="0"/>
                </a:rPr>
                <a:t>03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1A509BD-DEAE-4699-ACAA-291B79CCB72D}"/>
                </a:ext>
              </a:extLst>
            </p:cNvPr>
            <p:cNvSpPr/>
            <p:nvPr/>
          </p:nvSpPr>
          <p:spPr>
            <a:xfrm>
              <a:off x="7212054" y="959312"/>
              <a:ext cx="1513318" cy="1513318"/>
            </a:xfrm>
            <a:prstGeom prst="ellipse">
              <a:avLst/>
            </a:prstGeom>
            <a:gradFill>
              <a:gsLst>
                <a:gs pos="0">
                  <a:srgbClr val="F4F4F4"/>
                </a:gs>
                <a:gs pos="61000">
                  <a:srgbClr val="D5DDE0"/>
                </a:gs>
                <a:gs pos="83000">
                  <a:srgbClr val="CBD4D9"/>
                </a:gs>
                <a:gs pos="100000">
                  <a:srgbClr val="9DA6A9"/>
                </a:gs>
              </a:gsLst>
              <a:path path="circle">
                <a:fillToRect r="100000" b="100000"/>
              </a:path>
            </a:gradFill>
            <a:ln>
              <a:noFill/>
            </a:ln>
            <a:effectLst>
              <a:outerShdw blurRad="317500" dist="241300" dir="4440000" sx="108000" sy="108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8824DE95-86BD-4AA4-BD2A-E6FEAA7E5763}"/>
                </a:ext>
              </a:extLst>
            </p:cNvPr>
            <p:cNvSpPr/>
            <p:nvPr/>
          </p:nvSpPr>
          <p:spPr>
            <a:xfrm>
              <a:off x="7235970" y="983125"/>
              <a:ext cx="1465688" cy="1465345"/>
            </a:xfrm>
            <a:prstGeom prst="ellipse">
              <a:avLst/>
            </a:prstGeom>
            <a:solidFill>
              <a:srgbClr val="F2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9332325-F549-4441-B530-F5835496C6EC}"/>
                </a:ext>
              </a:extLst>
            </p:cNvPr>
            <p:cNvSpPr/>
            <p:nvPr/>
          </p:nvSpPr>
          <p:spPr>
            <a:xfrm>
              <a:off x="7412233" y="1165699"/>
              <a:ext cx="1097282" cy="1095436"/>
            </a:xfrm>
            <a:prstGeom prst="ellipse">
              <a:avLst/>
            </a:prstGeom>
            <a:gradFill flip="none" rotWithShape="1">
              <a:gsLst>
                <a:gs pos="79000">
                  <a:srgbClr val="0DAA77"/>
                </a:gs>
                <a:gs pos="59000">
                  <a:schemeClr val="accent6">
                    <a:lumMod val="75000"/>
                  </a:schemeClr>
                </a:gs>
                <a:gs pos="13000">
                  <a:schemeClr val="accent6">
                    <a:lumMod val="60000"/>
                    <a:lumOff val="40000"/>
                  </a:schemeClr>
                </a:gs>
                <a:gs pos="100000">
                  <a:srgbClr val="236347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AE46489-CF9D-47A6-BB0F-752198CA5B95}"/>
                </a:ext>
              </a:extLst>
            </p:cNvPr>
            <p:cNvSpPr/>
            <p:nvPr/>
          </p:nvSpPr>
          <p:spPr>
            <a:xfrm>
              <a:off x="7425988" y="1186199"/>
              <a:ext cx="1062572" cy="1062572"/>
            </a:xfrm>
            <a:prstGeom prst="ellipse">
              <a:avLst/>
            </a:prstGeom>
            <a:gradFill>
              <a:gsLst>
                <a:gs pos="0">
                  <a:srgbClr val="236347"/>
                </a:gs>
                <a:gs pos="54000">
                  <a:srgbClr val="359268"/>
                </a:gs>
                <a:gs pos="100000">
                  <a:srgbClr val="0DAA77"/>
                </a:gs>
              </a:gsLst>
              <a:path path="circle">
                <a:fillToRect r="100000" b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1970">
                <a:defRPr/>
              </a:pPr>
              <a:endParaRPr lang="en-US" sz="1500">
                <a:solidFill>
                  <a:prstClr val="white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E24FBAC-857E-45C7-B6ED-DA4641079B2F}"/>
                </a:ext>
              </a:extLst>
            </p:cNvPr>
            <p:cNvSpPr/>
            <p:nvPr/>
          </p:nvSpPr>
          <p:spPr>
            <a:xfrm>
              <a:off x="7531330" y="1356209"/>
              <a:ext cx="874966" cy="673138"/>
            </a:xfrm>
            <a:prstGeom prst="rect">
              <a:avLst/>
            </a:prstGeom>
            <a:noFill/>
          </p:spPr>
          <p:txBody>
            <a:bodyPr lIns="57210" tIns="28605" rIns="57210" bIns="28605">
              <a:spAutoFit/>
            </a:bodyPr>
            <a:lstStyle/>
            <a:p>
              <a:pPr algn="ctr" defTabSz="286044">
                <a:defRPr/>
              </a:pPr>
              <a:r>
                <a:rPr lang="en-US" sz="4000" dirty="0">
                  <a:ln w="0"/>
                  <a:solidFill>
                    <a:prstClr val="white"/>
                  </a:solidFill>
                  <a:effectLst>
                    <a:outerShdw blurRad="63500" dist="88900" dir="2700000" sx="108000" sy="108000" algn="tl" rotWithShape="0">
                      <a:prstClr val="black">
                        <a:alpha val="44000"/>
                      </a:prstClr>
                    </a:outerShdw>
                  </a:effectLst>
                  <a:latin typeface="Broadway" panose="04040905080B02020502" pitchFamily="82" charset="0"/>
                </a:rPr>
                <a:t>04</a:t>
              </a:r>
            </a:p>
          </p:txBody>
        </p:sp>
      </p:grpSp>
      <p:grpSp>
        <p:nvGrpSpPr>
          <p:cNvPr id="37" name="Group 113">
            <a:extLst>
              <a:ext uri="{FF2B5EF4-FFF2-40B4-BE49-F238E27FC236}">
                <a16:creationId xmlns:a16="http://schemas.microsoft.com/office/drawing/2014/main" id="{5939B7FE-F280-46DA-90B8-3A30401F2323}"/>
              </a:ext>
            </a:extLst>
          </p:cNvPr>
          <p:cNvGrpSpPr>
            <a:grpSpLocks/>
          </p:cNvGrpSpPr>
          <p:nvPr/>
        </p:nvGrpSpPr>
        <p:grpSpPr bwMode="auto">
          <a:xfrm>
            <a:off x="183016" y="890993"/>
            <a:ext cx="3251646" cy="1998512"/>
            <a:chOff x="8800683" y="1165080"/>
            <a:chExt cx="3084153" cy="999548"/>
          </a:xfrm>
        </p:grpSpPr>
        <p:grpSp>
          <p:nvGrpSpPr>
            <p:cNvPr id="38" name="Group 114">
              <a:extLst>
                <a:ext uri="{FF2B5EF4-FFF2-40B4-BE49-F238E27FC236}">
                  <a16:creationId xmlns:a16="http://schemas.microsoft.com/office/drawing/2014/main" id="{D3EEBCB9-74A6-4C2E-94DD-F3B6946D8A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00683" y="1165080"/>
              <a:ext cx="3070179" cy="999548"/>
              <a:chOff x="7636043" y="3924301"/>
              <a:chExt cx="4423127" cy="1851995"/>
            </a:xfrm>
          </p:grpSpPr>
          <p:sp>
            <p:nvSpPr>
              <p:cNvPr id="40" name="Hexagon 39">
                <a:extLst>
                  <a:ext uri="{FF2B5EF4-FFF2-40B4-BE49-F238E27FC236}">
                    <a16:creationId xmlns:a16="http://schemas.microsoft.com/office/drawing/2014/main" id="{DD0113A4-137C-43E3-A74F-038F5F995491}"/>
                  </a:ext>
                </a:extLst>
              </p:cNvPr>
              <p:cNvSpPr/>
              <p:nvPr/>
            </p:nvSpPr>
            <p:spPr>
              <a:xfrm rot="16200000">
                <a:off x="8921609" y="2638735"/>
                <a:ext cx="1851995" cy="4423127"/>
              </a:xfrm>
              <a:prstGeom prst="hexagon">
                <a:avLst/>
              </a:prstGeom>
              <a:solidFill>
                <a:srgbClr val="279EC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1" name="Hexagon 40">
                <a:extLst>
                  <a:ext uri="{FF2B5EF4-FFF2-40B4-BE49-F238E27FC236}">
                    <a16:creationId xmlns:a16="http://schemas.microsoft.com/office/drawing/2014/main" id="{A50F4E21-8883-4515-9BC9-9C0DCDB4C96B}"/>
                  </a:ext>
                </a:extLst>
              </p:cNvPr>
              <p:cNvSpPr/>
              <p:nvPr/>
            </p:nvSpPr>
            <p:spPr>
              <a:xfrm rot="16200000">
                <a:off x="9063385" y="2804875"/>
                <a:ext cx="1553120" cy="4124325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39" name="Rectangle 115">
              <a:extLst>
                <a:ext uri="{FF2B5EF4-FFF2-40B4-BE49-F238E27FC236}">
                  <a16:creationId xmlns:a16="http://schemas.microsoft.com/office/drawing/2014/main" id="{820DD255-7C92-4C4B-98B1-F4DE4230D4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34019" y="1454317"/>
              <a:ext cx="3050817" cy="529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sz="1400" dirty="0" err="1">
                  <a:latin typeface="Trebuchet MS" panose="020B0603020202020204" pitchFamily="34" charset="0"/>
                </a:rPr>
                <a:t>Mengi</a:t>
              </a:r>
              <a:r>
                <a:rPr lang="id-ID" sz="1400" dirty="0">
                  <a:latin typeface="Trebuchet MS" panose="020B0603020202020204" pitchFamily="34" charset="0"/>
                </a:rPr>
                <a:t>nventarisasi rincian aktifitas dalam pencapaian kinerja GWPP, yang meliputi Program, Kegiatan, Output/Sub Output/Komponen Aktifita</a:t>
              </a:r>
              <a:r>
                <a:rPr lang="en-US" sz="1400" dirty="0">
                  <a:latin typeface="Trebuchet MS" panose="020B0603020202020204" pitchFamily="34" charset="0"/>
                </a:rPr>
                <a:t>s</a:t>
              </a:r>
            </a:p>
          </p:txBody>
        </p:sp>
      </p:grpSp>
      <p:grpSp>
        <p:nvGrpSpPr>
          <p:cNvPr id="42" name="Group 118">
            <a:extLst>
              <a:ext uri="{FF2B5EF4-FFF2-40B4-BE49-F238E27FC236}">
                <a16:creationId xmlns:a16="http://schemas.microsoft.com/office/drawing/2014/main" id="{B5E35AFD-05EA-4049-B86F-BC8977D96F74}"/>
              </a:ext>
            </a:extLst>
          </p:cNvPr>
          <p:cNvGrpSpPr>
            <a:grpSpLocks/>
          </p:cNvGrpSpPr>
          <p:nvPr/>
        </p:nvGrpSpPr>
        <p:grpSpPr bwMode="auto">
          <a:xfrm>
            <a:off x="8613777" y="860829"/>
            <a:ext cx="3320508" cy="2028678"/>
            <a:chOff x="8800683" y="1165080"/>
            <a:chExt cx="3070179" cy="999548"/>
          </a:xfrm>
        </p:grpSpPr>
        <p:grpSp>
          <p:nvGrpSpPr>
            <p:cNvPr id="43" name="Group 119">
              <a:extLst>
                <a:ext uri="{FF2B5EF4-FFF2-40B4-BE49-F238E27FC236}">
                  <a16:creationId xmlns:a16="http://schemas.microsoft.com/office/drawing/2014/main" id="{45A91F9A-3BE0-49FA-B991-728BE9752B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00683" y="1165080"/>
              <a:ext cx="3070179" cy="999548"/>
              <a:chOff x="7636043" y="3924301"/>
              <a:chExt cx="4423127" cy="1851995"/>
            </a:xfrm>
          </p:grpSpPr>
          <p:sp>
            <p:nvSpPr>
              <p:cNvPr id="45" name="Hexagon 44">
                <a:extLst>
                  <a:ext uri="{FF2B5EF4-FFF2-40B4-BE49-F238E27FC236}">
                    <a16:creationId xmlns:a16="http://schemas.microsoft.com/office/drawing/2014/main" id="{97EDABE9-5493-45E2-B767-0107B5D46679}"/>
                  </a:ext>
                </a:extLst>
              </p:cNvPr>
              <p:cNvSpPr/>
              <p:nvPr/>
            </p:nvSpPr>
            <p:spPr>
              <a:xfrm rot="16200000">
                <a:off x="8921610" y="2638734"/>
                <a:ext cx="1851995" cy="4423127"/>
              </a:xfrm>
              <a:prstGeom prst="hexagon">
                <a:avLst/>
              </a:prstGeom>
              <a:solidFill>
                <a:srgbClr val="00B0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6" name="Hexagon 45">
                <a:extLst>
                  <a:ext uri="{FF2B5EF4-FFF2-40B4-BE49-F238E27FC236}">
                    <a16:creationId xmlns:a16="http://schemas.microsoft.com/office/drawing/2014/main" id="{F33960EB-41FC-4A4B-B1A1-B898C2A47FA5}"/>
                  </a:ext>
                </a:extLst>
              </p:cNvPr>
              <p:cNvSpPr/>
              <p:nvPr/>
            </p:nvSpPr>
            <p:spPr>
              <a:xfrm rot="16200000">
                <a:off x="9063385" y="2804875"/>
                <a:ext cx="1553120" cy="4124325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44" name="Rectangle 120">
              <a:extLst>
                <a:ext uri="{FF2B5EF4-FFF2-40B4-BE49-F238E27FC236}">
                  <a16:creationId xmlns:a16="http://schemas.microsoft.com/office/drawing/2014/main" id="{86E51824-6E9E-4F7F-B2E7-2E4F17D20C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6631" y="1411112"/>
              <a:ext cx="2767646" cy="490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Target output agar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memenuhi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34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provinsi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sesuai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amanat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</a:p>
            <a:p>
              <a:pPr algn="ctr">
                <a:spcBef>
                  <a:spcPct val="0"/>
                </a:spcBef>
                <a:buNone/>
              </a:pP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UU 23/2014 dan PP 33/2018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bahwa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penugasan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GWPP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adalah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untuk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seluruh</a:t>
              </a:r>
              <a:r>
                <a:rPr lang="en-US" altLang="en-US" sz="1400" dirty="0">
                  <a:latin typeface="Trebuchet MS" panose="020B0603020202020204" pitchFamily="34" charset="0"/>
                  <a:cs typeface="Calibri" panose="020F050202020403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  <a:cs typeface="Calibri" panose="020F0502020204030204" pitchFamily="34" charset="0"/>
                </a:rPr>
                <a:t>provinsi</a:t>
              </a:r>
              <a:endParaRPr lang="en-US" altLang="en-US" sz="1400" dirty="0">
                <a:latin typeface="Trebuchet MS" panose="020B060302020202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7" name="Group 123">
            <a:extLst>
              <a:ext uri="{FF2B5EF4-FFF2-40B4-BE49-F238E27FC236}">
                <a16:creationId xmlns:a16="http://schemas.microsoft.com/office/drawing/2014/main" id="{5F832F09-7117-40C4-9C65-DC93E21898D8}"/>
              </a:ext>
            </a:extLst>
          </p:cNvPr>
          <p:cNvGrpSpPr>
            <a:grpSpLocks/>
          </p:cNvGrpSpPr>
          <p:nvPr/>
        </p:nvGrpSpPr>
        <p:grpSpPr bwMode="auto">
          <a:xfrm>
            <a:off x="138033" y="4125817"/>
            <a:ext cx="3162300" cy="2796492"/>
            <a:chOff x="8800683" y="1165080"/>
            <a:chExt cx="3070179" cy="1178167"/>
          </a:xfrm>
        </p:grpSpPr>
        <p:grpSp>
          <p:nvGrpSpPr>
            <p:cNvPr id="48" name="Group 124">
              <a:extLst>
                <a:ext uri="{FF2B5EF4-FFF2-40B4-BE49-F238E27FC236}">
                  <a16:creationId xmlns:a16="http://schemas.microsoft.com/office/drawing/2014/main" id="{EFABBF7C-0D46-4BCE-9508-FA0F9115671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00683" y="1165080"/>
              <a:ext cx="3070179" cy="999548"/>
              <a:chOff x="7636043" y="3924301"/>
              <a:chExt cx="4423127" cy="1851995"/>
            </a:xfrm>
          </p:grpSpPr>
          <p:sp>
            <p:nvSpPr>
              <p:cNvPr id="50" name="Hexagon 49">
                <a:extLst>
                  <a:ext uri="{FF2B5EF4-FFF2-40B4-BE49-F238E27FC236}">
                    <a16:creationId xmlns:a16="http://schemas.microsoft.com/office/drawing/2014/main" id="{F0E56586-E255-426C-93D2-1534A36DF4CE}"/>
                  </a:ext>
                </a:extLst>
              </p:cNvPr>
              <p:cNvSpPr/>
              <p:nvPr/>
            </p:nvSpPr>
            <p:spPr>
              <a:xfrm rot="16200000">
                <a:off x="8921609" y="2638735"/>
                <a:ext cx="1851995" cy="4423127"/>
              </a:xfrm>
              <a:prstGeom prst="hexagon">
                <a:avLst/>
              </a:prstGeom>
              <a:solidFill>
                <a:srgbClr val="FFC0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1" name="Hexagon 50">
                <a:extLst>
                  <a:ext uri="{FF2B5EF4-FFF2-40B4-BE49-F238E27FC236}">
                    <a16:creationId xmlns:a16="http://schemas.microsoft.com/office/drawing/2014/main" id="{B6ED1309-45D5-4B50-A63C-3155C6B563DC}"/>
                  </a:ext>
                </a:extLst>
              </p:cNvPr>
              <p:cNvSpPr/>
              <p:nvPr/>
            </p:nvSpPr>
            <p:spPr>
              <a:xfrm rot="16200000">
                <a:off x="9063385" y="2804875"/>
                <a:ext cx="1553120" cy="4124325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49" name="Rectangle 125">
              <a:extLst>
                <a:ext uri="{FF2B5EF4-FFF2-40B4-BE49-F238E27FC236}">
                  <a16:creationId xmlns:a16="http://schemas.microsoft.com/office/drawing/2014/main" id="{7A63FEBC-AE91-41D7-B212-51CF423E58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17410" y="1428196"/>
              <a:ext cx="2767646" cy="915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n-US" altLang="en-US" sz="1400" dirty="0" err="1">
                  <a:latin typeface="Trebuchet MS" panose="020B0603020202020204" pitchFamily="34" charset="0"/>
                </a:rPr>
                <a:t>Nomenklatur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output yang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disusun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agar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dapat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menggambarkan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kinerja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GWPP dan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menggambarkan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sasaran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kinerja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yang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ingin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dicapai</a:t>
              </a:r>
              <a:r>
                <a:rPr lang="en-US" altLang="en-US" sz="1400" dirty="0">
                  <a:latin typeface="Trebuchet MS" panose="020B0603020202020204" pitchFamily="34" charset="0"/>
                </a:rPr>
                <a:t>,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bukan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hanya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sekedar</a:t>
              </a:r>
              <a:r>
                <a:rPr lang="en-US" altLang="en-US" sz="1400" dirty="0">
                  <a:latin typeface="Trebuchet MS" panose="020B0603020202020204" pitchFamily="34" charset="0"/>
                </a:rPr>
                <a:t> </a:t>
              </a:r>
              <a:r>
                <a:rPr lang="en-US" altLang="en-US" sz="1400" dirty="0" err="1">
                  <a:latin typeface="Trebuchet MS" panose="020B0603020202020204" pitchFamily="34" charset="0"/>
                </a:rPr>
                <a:t>laporan</a:t>
              </a:r>
              <a:endParaRPr lang="en-US" altLang="en-US" sz="1400" dirty="0">
                <a:latin typeface="Trebuchet MS" panose="020B0603020202020204" pitchFamily="34" charset="0"/>
              </a:endParaRPr>
            </a:p>
          </p:txBody>
        </p:sp>
      </p:grpSp>
      <p:grpSp>
        <p:nvGrpSpPr>
          <p:cNvPr id="52" name="Group 128">
            <a:extLst>
              <a:ext uri="{FF2B5EF4-FFF2-40B4-BE49-F238E27FC236}">
                <a16:creationId xmlns:a16="http://schemas.microsoft.com/office/drawing/2014/main" id="{17A2773B-90CE-4012-8ED1-D1D5D35A3B38}"/>
              </a:ext>
            </a:extLst>
          </p:cNvPr>
          <p:cNvGrpSpPr>
            <a:grpSpLocks/>
          </p:cNvGrpSpPr>
          <p:nvPr/>
        </p:nvGrpSpPr>
        <p:grpSpPr bwMode="auto">
          <a:xfrm>
            <a:off x="8650289" y="4062813"/>
            <a:ext cx="3285854" cy="2383798"/>
            <a:chOff x="8800683" y="1165079"/>
            <a:chExt cx="3070179" cy="999548"/>
          </a:xfrm>
        </p:grpSpPr>
        <p:grpSp>
          <p:nvGrpSpPr>
            <p:cNvPr id="53" name="Group 129">
              <a:extLst>
                <a:ext uri="{FF2B5EF4-FFF2-40B4-BE49-F238E27FC236}">
                  <a16:creationId xmlns:a16="http://schemas.microsoft.com/office/drawing/2014/main" id="{92DF9A71-857E-4A46-A417-F3366877575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00683" y="1165079"/>
              <a:ext cx="3070179" cy="999548"/>
              <a:chOff x="7636043" y="3924301"/>
              <a:chExt cx="4423127" cy="1851996"/>
            </a:xfrm>
          </p:grpSpPr>
          <p:sp>
            <p:nvSpPr>
              <p:cNvPr id="55" name="Hexagon 54">
                <a:extLst>
                  <a:ext uri="{FF2B5EF4-FFF2-40B4-BE49-F238E27FC236}">
                    <a16:creationId xmlns:a16="http://schemas.microsoft.com/office/drawing/2014/main" id="{1E5A6A31-E75F-48DE-8DC3-B0C6605155EC}"/>
                  </a:ext>
                </a:extLst>
              </p:cNvPr>
              <p:cNvSpPr/>
              <p:nvPr/>
            </p:nvSpPr>
            <p:spPr>
              <a:xfrm rot="16200000">
                <a:off x="8921609" y="2638735"/>
                <a:ext cx="1851996" cy="4423127"/>
              </a:xfrm>
              <a:prstGeom prst="hexagon">
                <a:avLst/>
              </a:prstGeom>
              <a:solidFill>
                <a:srgbClr val="DF5F6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Hexagon 55">
                <a:extLst>
                  <a:ext uri="{FF2B5EF4-FFF2-40B4-BE49-F238E27FC236}">
                    <a16:creationId xmlns:a16="http://schemas.microsoft.com/office/drawing/2014/main" id="{CDCD2412-664F-42F1-B2E3-D070AF356EA7}"/>
                  </a:ext>
                </a:extLst>
              </p:cNvPr>
              <p:cNvSpPr/>
              <p:nvPr/>
            </p:nvSpPr>
            <p:spPr>
              <a:xfrm rot="16200000">
                <a:off x="9063385" y="2804875"/>
                <a:ext cx="1553120" cy="4124325"/>
              </a:xfrm>
              <a:prstGeom prst="hexagon">
                <a:avLst/>
              </a:prstGeom>
              <a:gradFill flip="none" rotWithShape="1">
                <a:gsLst>
                  <a:gs pos="0">
                    <a:srgbClr val="F0EEEF">
                      <a:lumMod val="90000"/>
                    </a:srgb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600" kern="0" dirty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54" name="Rectangle 130">
              <a:extLst>
                <a:ext uri="{FF2B5EF4-FFF2-40B4-BE49-F238E27FC236}">
                  <a16:creationId xmlns:a16="http://schemas.microsoft.com/office/drawing/2014/main" id="{47CF4107-724B-4D3F-AB53-5A52F137AA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8338" y="1396397"/>
              <a:ext cx="2924231" cy="53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sz="1400" dirty="0" err="1">
                  <a:latin typeface="Trebuchet MS" panose="020B0603020202020204" pitchFamily="34" charset="0"/>
                </a:rPr>
                <a:t>Dalam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rangka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mempermudah</a:t>
              </a:r>
              <a:r>
                <a:rPr lang="en-US" sz="1400" dirty="0">
                  <a:latin typeface="Trebuchet MS" panose="020B0603020202020204" pitchFamily="34" charset="0"/>
                </a:rPr>
                <a:t> monitoring dan </a:t>
              </a:r>
              <a:r>
                <a:rPr lang="en-US" sz="1400" dirty="0" err="1">
                  <a:latin typeface="Trebuchet MS" panose="020B0603020202020204" pitchFamily="34" charset="0"/>
                </a:rPr>
                <a:t>evaluasi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capaian</a:t>
              </a:r>
              <a:r>
                <a:rPr lang="en-US" sz="1400" dirty="0">
                  <a:latin typeface="Trebuchet MS" panose="020B0603020202020204" pitchFamily="34" charset="0"/>
                </a:rPr>
                <a:t> output, agar </a:t>
              </a:r>
              <a:r>
                <a:rPr lang="en-US" sz="1400" dirty="0" err="1">
                  <a:latin typeface="Trebuchet MS" panose="020B0603020202020204" pitchFamily="34" charset="0"/>
                </a:rPr>
                <a:t>disusun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indikator</a:t>
              </a:r>
              <a:r>
                <a:rPr lang="en-US" sz="1400" dirty="0">
                  <a:latin typeface="Trebuchet MS" panose="020B0603020202020204" pitchFamily="34" charset="0"/>
                </a:rPr>
                <a:t> yang </a:t>
              </a:r>
              <a:r>
                <a:rPr lang="en-US" sz="1400" dirty="0" err="1">
                  <a:latin typeface="Trebuchet MS" panose="020B0603020202020204" pitchFamily="34" charset="0"/>
                </a:rPr>
                <a:t>spesifik</a:t>
              </a:r>
              <a:r>
                <a:rPr lang="en-US" sz="1400" dirty="0">
                  <a:latin typeface="Trebuchet MS" panose="020B0603020202020204" pitchFamily="34" charset="0"/>
                </a:rPr>
                <a:t>, </a:t>
              </a:r>
              <a:r>
                <a:rPr lang="en-US" sz="1400" dirty="0" err="1">
                  <a:latin typeface="Trebuchet MS" panose="020B0603020202020204" pitchFamily="34" charset="0"/>
                </a:rPr>
                <a:t>dapat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dicapai</a:t>
              </a:r>
              <a:r>
                <a:rPr lang="en-US" sz="1400" dirty="0">
                  <a:latin typeface="Trebuchet MS" panose="020B0603020202020204" pitchFamily="34" charset="0"/>
                </a:rPr>
                <a:t>, </a:t>
              </a:r>
              <a:r>
                <a:rPr lang="en-US" sz="1400" dirty="0" err="1">
                  <a:latin typeface="Trebuchet MS" panose="020B0603020202020204" pitchFamily="34" charset="0"/>
                </a:rPr>
                <a:t>dapat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diukur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secara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objektif</a:t>
              </a:r>
              <a:r>
                <a:rPr lang="en-US" sz="1400" dirty="0">
                  <a:latin typeface="Trebuchet MS" panose="020B0603020202020204" pitchFamily="34" charset="0"/>
                </a:rPr>
                <a:t> dan </a:t>
              </a:r>
              <a:r>
                <a:rPr lang="en-US" sz="1400" dirty="0" err="1">
                  <a:latin typeface="Trebuchet MS" panose="020B0603020202020204" pitchFamily="34" charset="0"/>
                </a:rPr>
                <a:t>jelas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jangka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waktu</a:t>
              </a:r>
              <a:r>
                <a:rPr lang="en-US" sz="1400" dirty="0">
                  <a:latin typeface="Trebuchet MS" panose="020B0603020202020204" pitchFamily="34" charset="0"/>
                </a:rPr>
                <a:t> </a:t>
              </a:r>
              <a:r>
                <a:rPr lang="en-US" sz="1400" dirty="0" err="1">
                  <a:latin typeface="Trebuchet MS" panose="020B0603020202020204" pitchFamily="34" charset="0"/>
                </a:rPr>
                <a:t>pengukurannya</a:t>
              </a:r>
              <a:endParaRPr lang="en-US" sz="1400" dirty="0">
                <a:latin typeface="Trebuchet MS" panose="020B0603020202020204" pitchFamily="34" charset="0"/>
              </a:endParaRPr>
            </a:p>
          </p:txBody>
        </p:sp>
      </p:grpSp>
      <p:sp>
        <p:nvSpPr>
          <p:cNvPr id="57" name="Rectangle 133">
            <a:extLst>
              <a:ext uri="{FF2B5EF4-FFF2-40B4-BE49-F238E27FC236}">
                <a16:creationId xmlns:a16="http://schemas.microsoft.com/office/drawing/2014/main" id="{17C49B29-E065-47B7-AF28-AD5E32060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91089" y="3601148"/>
            <a:ext cx="22304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Trebuchet MS" panose="020B0603020202020204" pitchFamily="34" charset="0"/>
                <a:cs typeface="Calibri" panose="020F0502020204030204" pitchFamily="34" charset="0"/>
              </a:rPr>
              <a:t>Rekomendasi</a:t>
            </a:r>
            <a:endParaRPr lang="id-ID" altLang="en-US" sz="2400" b="1" dirty="0">
              <a:latin typeface="Trebuchet MS" panose="020B0603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5FC4B90-D341-4D57-9C6F-018F41D92D3C}"/>
              </a:ext>
            </a:extLst>
          </p:cNvPr>
          <p:cNvSpPr/>
          <p:nvPr/>
        </p:nvSpPr>
        <p:spPr>
          <a:xfrm>
            <a:off x="337241" y="108758"/>
            <a:ext cx="9732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4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Rekomendasi</a:t>
            </a:r>
            <a:endParaRPr lang="en-US" b="1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177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dn.pixabay.com/photo/2016/09/09/05/43/thank-you-1656195_960_720.png">
            <a:extLst>
              <a:ext uri="{FF2B5EF4-FFF2-40B4-BE49-F238E27FC236}">
                <a16:creationId xmlns:a16="http://schemas.microsoft.com/office/drawing/2014/main" id="{73FE724D-6564-45E5-9142-B212E4B32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427036"/>
            <a:ext cx="9144000" cy="180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507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1674</Words>
  <Application>Microsoft Office PowerPoint</Application>
  <PresentationFormat>Widescreen</PresentationFormat>
  <Paragraphs>267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Arial Black</vt:lpstr>
      <vt:lpstr>Arial Narrow</vt:lpstr>
      <vt:lpstr>Britannic Bold</vt:lpstr>
      <vt:lpstr>Broadway</vt:lpstr>
      <vt:lpstr>Calibri</vt:lpstr>
      <vt:lpstr>Calibri Light</vt:lpstr>
      <vt:lpstr>Century Gothic</vt:lpstr>
      <vt:lpstr>Tahoma</vt:lpstr>
      <vt:lpstr>Trebuchet MS</vt:lpstr>
      <vt:lpstr>Tw Cen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153</cp:revision>
  <cp:lastPrinted>2019-04-02T11:14:29Z</cp:lastPrinted>
  <dcterms:created xsi:type="dcterms:W3CDTF">2019-03-28T04:32:34Z</dcterms:created>
  <dcterms:modified xsi:type="dcterms:W3CDTF">2019-04-05T01:01:04Z</dcterms:modified>
</cp:coreProperties>
</file>