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33"/>
  </p:notesMasterIdLst>
  <p:handoutMasterIdLst>
    <p:handoutMasterId r:id="rId34"/>
  </p:handoutMasterIdLst>
  <p:sldIdLst>
    <p:sldId id="259" r:id="rId2"/>
    <p:sldId id="260" r:id="rId3"/>
    <p:sldId id="305" r:id="rId4"/>
    <p:sldId id="293" r:id="rId5"/>
    <p:sldId id="294" r:id="rId6"/>
    <p:sldId id="316" r:id="rId7"/>
    <p:sldId id="317" r:id="rId8"/>
    <p:sldId id="318" r:id="rId9"/>
    <p:sldId id="297" r:id="rId10"/>
    <p:sldId id="306" r:id="rId11"/>
    <p:sldId id="299" r:id="rId12"/>
    <p:sldId id="262" r:id="rId13"/>
    <p:sldId id="300" r:id="rId14"/>
    <p:sldId id="301" r:id="rId15"/>
    <p:sldId id="307" r:id="rId16"/>
    <p:sldId id="308" r:id="rId17"/>
    <p:sldId id="310" r:id="rId18"/>
    <p:sldId id="311" r:id="rId19"/>
    <p:sldId id="312" r:id="rId20"/>
    <p:sldId id="320" r:id="rId21"/>
    <p:sldId id="321" r:id="rId22"/>
    <p:sldId id="322" r:id="rId23"/>
    <p:sldId id="313" r:id="rId24"/>
    <p:sldId id="314" r:id="rId25"/>
    <p:sldId id="302" r:id="rId26"/>
    <p:sldId id="323" r:id="rId27"/>
    <p:sldId id="326" r:id="rId28"/>
    <p:sldId id="327" r:id="rId29"/>
    <p:sldId id="303" r:id="rId30"/>
    <p:sldId id="319" r:id="rId31"/>
    <p:sldId id="328" r:id="rId32"/>
  </p:sldIdLst>
  <p:sldSz cx="9144000" cy="5143500" type="screen16x9"/>
  <p:notesSz cx="7053263" cy="11137900"/>
  <p:embeddedFontLst>
    <p:embeddedFont>
      <p:font typeface="Oswald" charset="0"/>
      <p:regular r:id="rId35"/>
      <p:bold r:id="rId36"/>
    </p:embeddedFont>
    <p:embeddedFont>
      <p:font typeface="Roboto Condensed" charset="0"/>
      <p:regular r:id="rId37"/>
      <p:bold r:id="rId38"/>
      <p:italic r:id="rId39"/>
      <p:boldItalic r:id="rId40"/>
    </p:embeddedFont>
    <p:embeddedFont>
      <p:font typeface="Tahoma" pitchFamily="34" charset="0"/>
      <p:regular r:id="rId41"/>
      <p:bold r:id="rId42"/>
    </p:embeddedFont>
    <p:embeddedFont>
      <p:font typeface="Aharoni" pitchFamily="2" charset="-79"/>
      <p:bold r:id="rId43"/>
    </p:embeddedFont>
    <p:embeddedFont>
      <p:font typeface="Maiandra GD" pitchFamily="34" charset="0"/>
      <p:regular r:id="rId44"/>
    </p:embeddedFont>
    <p:embeddedFont>
      <p:font typeface="MS PGothic" pitchFamily="34" charset="-128"/>
      <p:regular r:id="rId45"/>
    </p:embeddedFont>
    <p:embeddedFont>
      <p:font typeface="Arial Black" pitchFamily="34" charset="0"/>
      <p:bold r:id="rId46"/>
    </p:embeddedFont>
    <p:embeddedFont>
      <p:font typeface="Trebuchet MS" pitchFamily="34" charset="0"/>
      <p:regular r:id="rId47"/>
      <p:bold r:id="rId48"/>
      <p:italic r:id="rId49"/>
      <p:boldItalic r:id="rId50"/>
    </p:embeddedFont>
    <p:embeddedFont>
      <p:font typeface="Wingdings 3" pitchFamily="18" charset="2"/>
      <p:regular r:id="rId51"/>
    </p:embeddedFont>
    <p:embeddedFont>
      <p:font typeface="맑은 고딕" pitchFamily="34" charset="-127"/>
      <p:regular r:id="rId52"/>
      <p:bold r:id="rId53"/>
    </p:embeddedFont>
    <p:embeddedFont>
      <p:font typeface="Franklin Gothic Medium" pitchFamily="34" charset="0"/>
      <p:regular r:id="rId54"/>
      <p:italic r:id="rId55"/>
    </p:embeddedFont>
    <p:embeddedFont>
      <p:font typeface="SimSun" pitchFamily="2" charset="-122"/>
      <p:regular r:id="rId56"/>
    </p:embeddedFont>
    <p:embeddedFont>
      <p:font typeface="Calibri" pitchFamily="34" charset="0"/>
      <p:regular r:id="rId57"/>
      <p:bold r:id="rId58"/>
      <p:italic r:id="rId59"/>
      <p:boldItalic r:id="rId6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23E0B61C-4C32-4EDF-96DD-261620E3C495}">
  <a:tblStyle styleId="{23E0B61C-4C32-4EDF-96DD-261620E3C49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720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3516" y="-108"/>
      </p:cViewPr>
      <p:guideLst>
        <p:guide orient="horz" pos="3508"/>
        <p:guide pos="222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50" Type="http://schemas.openxmlformats.org/officeDocument/2006/relationships/font" Target="fonts/font16.fntdata"/><Relationship Id="rId55" Type="http://schemas.openxmlformats.org/officeDocument/2006/relationships/font" Target="fonts/font2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54" Type="http://schemas.openxmlformats.org/officeDocument/2006/relationships/font" Target="fonts/font20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font" Target="fonts/font19.fntdata"/><Relationship Id="rId58" Type="http://schemas.openxmlformats.org/officeDocument/2006/relationships/font" Target="fonts/font2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57" Type="http://schemas.openxmlformats.org/officeDocument/2006/relationships/font" Target="fonts/font2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font" Target="fonts/font18.fntdata"/><Relationship Id="rId60" Type="http://schemas.openxmlformats.org/officeDocument/2006/relationships/font" Target="fonts/font2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56" Type="http://schemas.openxmlformats.org/officeDocument/2006/relationships/font" Target="fonts/font2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59" Type="http://schemas.openxmlformats.org/officeDocument/2006/relationships/font" Target="fonts/font25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4.1666666666666683E-3"/>
          <c:y val="1.4384035454393962E-2"/>
          <c:w val="0.96625115510484061"/>
          <c:h val="0.9853555768109095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F8A432"/>
            </a:solidFill>
          </c:spPr>
          <c:dPt>
            <c:idx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D77-4B80-AAE2-59E09AE5175C}"/>
              </c:ext>
            </c:extLst>
          </c:dPt>
          <c:dPt>
            <c:idx val="1"/>
            <c:spPr>
              <a:solidFill>
                <a:schemeClr val="bg2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D77-4B80-AAE2-59E09AE5175C}"/>
              </c:ext>
            </c:extLst>
          </c:dPt>
          <c:cat>
            <c:strRef>
              <c:f>Sheet1!$A$2:$A$3</c:f>
              <c:strCache>
                <c:ptCount val="2"/>
                <c:pt idx="0">
                  <c:v>Text 1</c:v>
                </c:pt>
                <c:pt idx="1">
                  <c:v>Text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83.76</c:v>
                </c:pt>
                <c:pt idx="1">
                  <c:v>16.239999999999991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D77-4B80-AAE2-59E09AE5175C}"/>
            </c:ext>
          </c:extLst>
        </c:ser>
        <c:firstSliceAng val="0"/>
        <c:holeSize val="70"/>
      </c:doughnutChart>
    </c:plotArea>
    <c:plotVisOnly val="1"/>
    <c:dispBlanksAs val="zero"/>
  </c:chart>
  <c:txPr>
    <a:bodyPr/>
    <a:lstStyle/>
    <a:p>
      <a:pPr>
        <a:defRPr sz="1800"/>
      </a:pPr>
      <a:endParaRPr lang="en-U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1DD7DC-92DB-424A-830E-73245C196FEF}" type="doc">
      <dgm:prSet loTypeId="urn:microsoft.com/office/officeart/2005/8/layout/hProcess9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id-ID"/>
        </a:p>
      </dgm:t>
    </dgm:pt>
    <dgm:pt modelId="{8B6A4CFE-6FC9-4553-98EA-06714FB64F30}">
      <dgm:prSet phldrT="[Text]" custT="1"/>
      <dgm:spPr/>
      <dgm:t>
        <a:bodyPr/>
        <a:lstStyle/>
        <a:p>
          <a:r>
            <a:rPr lang="en-US" sz="1600" b="1" dirty="0">
              <a:latin typeface="Oswald" charset="0"/>
            </a:rPr>
            <a:t>UU 5/ 1974 </a:t>
          </a:r>
          <a:r>
            <a:rPr lang="en-US" sz="1600" b="1" dirty="0" err="1">
              <a:latin typeface="Oswald" charset="0"/>
            </a:rPr>
            <a:t>Ttg</a:t>
          </a:r>
          <a:r>
            <a:rPr lang="en-US" sz="1600" b="1" dirty="0">
              <a:latin typeface="Oswald" charset="0"/>
            </a:rPr>
            <a:t> </a:t>
          </a:r>
          <a:r>
            <a:rPr lang="en-US" sz="1600" b="1" dirty="0" err="1">
              <a:latin typeface="Oswald" charset="0"/>
            </a:rPr>
            <a:t>Pokok-Pokok</a:t>
          </a:r>
          <a:r>
            <a:rPr lang="en-US" sz="1600" b="1" dirty="0">
              <a:latin typeface="Oswald" charset="0"/>
            </a:rPr>
            <a:t> </a:t>
          </a:r>
          <a:r>
            <a:rPr lang="en-US" sz="1600" b="1" dirty="0" err="1">
              <a:latin typeface="Oswald" charset="0"/>
            </a:rPr>
            <a:t>Pemerintahan</a:t>
          </a:r>
          <a:r>
            <a:rPr lang="en-US" sz="1600" b="1" dirty="0">
              <a:latin typeface="Oswald" charset="0"/>
            </a:rPr>
            <a:t> </a:t>
          </a:r>
          <a:r>
            <a:rPr lang="en-US" sz="1600" b="1" dirty="0" err="1">
              <a:latin typeface="Oswald" charset="0"/>
            </a:rPr>
            <a:t>di</a:t>
          </a:r>
          <a:r>
            <a:rPr lang="en-US" sz="1600" b="1" dirty="0">
              <a:latin typeface="Oswald" charset="0"/>
            </a:rPr>
            <a:t> Daerah</a:t>
          </a:r>
        </a:p>
        <a:p>
          <a:r>
            <a:rPr lang="en-US" sz="1600" dirty="0">
              <a:latin typeface="Oswald" charset="0"/>
            </a:rPr>
            <a:t>(</a:t>
          </a:r>
          <a:r>
            <a:rPr lang="en-US" sz="1600" dirty="0" err="1">
              <a:latin typeface="Oswald" charset="0"/>
            </a:rPr>
            <a:t>Sentralistik</a:t>
          </a:r>
          <a:r>
            <a:rPr lang="en-US" sz="1600" dirty="0">
              <a:latin typeface="Oswald" charset="0"/>
            </a:rPr>
            <a:t>)</a:t>
          </a:r>
        </a:p>
      </dgm:t>
    </dgm:pt>
    <dgm:pt modelId="{A3A6AA85-40D0-4287-BB0F-0BB2E882D861}" type="parTrans" cxnId="{0730931D-442C-4248-8870-AE03D29FB798}">
      <dgm:prSet/>
      <dgm:spPr/>
      <dgm:t>
        <a:bodyPr/>
        <a:lstStyle/>
        <a:p>
          <a:endParaRPr lang="id-ID" sz="1100">
            <a:latin typeface="Oswald" charset="0"/>
          </a:endParaRPr>
        </a:p>
      </dgm:t>
    </dgm:pt>
    <dgm:pt modelId="{068E5BFC-5082-432B-994E-96C1E76AF46A}" type="sibTrans" cxnId="{0730931D-442C-4248-8870-AE03D29FB798}">
      <dgm:prSet custT="1"/>
      <dgm:spPr/>
      <dgm:t>
        <a:bodyPr/>
        <a:lstStyle/>
        <a:p>
          <a:endParaRPr lang="id-ID" sz="1100">
            <a:latin typeface="Oswald" charset="0"/>
          </a:endParaRPr>
        </a:p>
      </dgm:t>
    </dgm:pt>
    <dgm:pt modelId="{01B8C878-DF3F-4086-AAE4-6ABCF75F2935}">
      <dgm:prSet phldrT="[Text]" custT="1"/>
      <dgm:spPr/>
      <dgm:t>
        <a:bodyPr/>
        <a:lstStyle/>
        <a:p>
          <a:endParaRPr lang="en-US" sz="1600" dirty="0">
            <a:latin typeface="Oswald" charset="0"/>
          </a:endParaRPr>
        </a:p>
        <a:p>
          <a:r>
            <a:rPr lang="en-US" sz="1600" b="1" dirty="0">
              <a:latin typeface="Oswald" charset="0"/>
            </a:rPr>
            <a:t>UU 22/ 1999 </a:t>
          </a:r>
          <a:r>
            <a:rPr lang="en-US" sz="1600" b="1" dirty="0" err="1">
              <a:latin typeface="Oswald" charset="0"/>
            </a:rPr>
            <a:t>Ttg</a:t>
          </a:r>
          <a:r>
            <a:rPr lang="en-US" sz="1600" b="1" dirty="0">
              <a:latin typeface="Oswald" charset="0"/>
            </a:rPr>
            <a:t> </a:t>
          </a:r>
          <a:r>
            <a:rPr lang="en-US" sz="1600" b="1" dirty="0" err="1">
              <a:latin typeface="Oswald" charset="0"/>
            </a:rPr>
            <a:t>Pemerintahan</a:t>
          </a:r>
          <a:r>
            <a:rPr lang="en-US" sz="1600" b="1" dirty="0">
              <a:latin typeface="Oswald" charset="0"/>
            </a:rPr>
            <a:t> Daerah</a:t>
          </a:r>
        </a:p>
        <a:p>
          <a:r>
            <a:rPr lang="en-US" sz="1600" dirty="0">
              <a:latin typeface="Oswald" charset="0"/>
            </a:rPr>
            <a:t>(</a:t>
          </a:r>
          <a:r>
            <a:rPr lang="en-US" sz="1600" dirty="0" err="1">
              <a:latin typeface="Oswald" charset="0"/>
            </a:rPr>
            <a:t>Otonomi</a:t>
          </a:r>
          <a:r>
            <a:rPr lang="en-US" sz="1600" dirty="0">
              <a:latin typeface="Oswald" charset="0"/>
            </a:rPr>
            <a:t> </a:t>
          </a:r>
          <a:r>
            <a:rPr lang="en-US" sz="1600" dirty="0" err="1">
              <a:latin typeface="Oswald" charset="0"/>
            </a:rPr>
            <a:t>seluas-luasnya</a:t>
          </a:r>
          <a:r>
            <a:rPr lang="en-US" sz="1600" dirty="0">
              <a:latin typeface="Oswald" charset="0"/>
            </a:rPr>
            <a:t>)</a:t>
          </a:r>
        </a:p>
        <a:p>
          <a:endParaRPr lang="id-ID" sz="1600" dirty="0">
            <a:latin typeface="Oswald" charset="0"/>
          </a:endParaRPr>
        </a:p>
      </dgm:t>
    </dgm:pt>
    <dgm:pt modelId="{C25A7805-166D-41E5-A850-874532CCB038}" type="parTrans" cxnId="{2C980B01-B5B0-4E15-8125-8D913BACADAC}">
      <dgm:prSet/>
      <dgm:spPr/>
      <dgm:t>
        <a:bodyPr/>
        <a:lstStyle/>
        <a:p>
          <a:endParaRPr lang="id-ID" sz="1100">
            <a:latin typeface="Oswald" charset="0"/>
          </a:endParaRPr>
        </a:p>
      </dgm:t>
    </dgm:pt>
    <dgm:pt modelId="{232AA32C-F41F-40DE-A6A2-406BBD61C971}" type="sibTrans" cxnId="{2C980B01-B5B0-4E15-8125-8D913BACADAC}">
      <dgm:prSet custT="1"/>
      <dgm:spPr/>
      <dgm:t>
        <a:bodyPr/>
        <a:lstStyle/>
        <a:p>
          <a:endParaRPr lang="id-ID" sz="1100">
            <a:latin typeface="Oswald" charset="0"/>
          </a:endParaRPr>
        </a:p>
      </dgm:t>
    </dgm:pt>
    <dgm:pt modelId="{AB2DAA38-9A5E-48A0-9C69-322988289F0F}">
      <dgm:prSet phldrT="[Text]" custT="1"/>
      <dgm:spPr/>
      <dgm:t>
        <a:bodyPr/>
        <a:lstStyle/>
        <a:p>
          <a:r>
            <a:rPr lang="en-US" sz="1600" b="1" dirty="0">
              <a:latin typeface="Oswald" charset="0"/>
            </a:rPr>
            <a:t>UU 32/ 2004 </a:t>
          </a:r>
          <a:r>
            <a:rPr lang="en-US" sz="1600" b="1" dirty="0" err="1">
              <a:latin typeface="Oswald" charset="0"/>
            </a:rPr>
            <a:t>Ttg</a:t>
          </a:r>
          <a:r>
            <a:rPr lang="en-US" sz="1600" b="1" dirty="0">
              <a:latin typeface="Oswald" charset="0"/>
            </a:rPr>
            <a:t> </a:t>
          </a:r>
          <a:r>
            <a:rPr lang="en-US" sz="1600" b="1" dirty="0" err="1">
              <a:latin typeface="Oswald" charset="0"/>
            </a:rPr>
            <a:t>Pemerintahan</a:t>
          </a:r>
          <a:r>
            <a:rPr lang="en-US" sz="1600" b="1" dirty="0">
              <a:latin typeface="Oswald" charset="0"/>
            </a:rPr>
            <a:t> Daerah</a:t>
          </a:r>
        </a:p>
        <a:p>
          <a:r>
            <a:rPr lang="en-US" sz="1600" dirty="0">
              <a:latin typeface="Oswald" charset="0"/>
            </a:rPr>
            <a:t>(</a:t>
          </a:r>
          <a:r>
            <a:rPr lang="en-US" sz="1600" dirty="0" err="1">
              <a:latin typeface="Oswald" charset="0"/>
            </a:rPr>
            <a:t>Otonomi</a:t>
          </a:r>
          <a:r>
            <a:rPr lang="en-US" sz="1600" dirty="0">
              <a:latin typeface="Oswald" charset="0"/>
            </a:rPr>
            <a:t> </a:t>
          </a:r>
          <a:r>
            <a:rPr lang="en-US" sz="1600" dirty="0" err="1">
              <a:latin typeface="Oswald" charset="0"/>
            </a:rPr>
            <a:t>luwes</a:t>
          </a:r>
          <a:r>
            <a:rPr lang="en-US" sz="1600" dirty="0">
              <a:latin typeface="Oswald" charset="0"/>
            </a:rPr>
            <a:t>/ </a:t>
          </a:r>
          <a:r>
            <a:rPr lang="en-US" sz="1600" dirty="0" err="1">
              <a:latin typeface="Oswald" charset="0"/>
            </a:rPr>
            <a:t>terbatas</a:t>
          </a:r>
          <a:r>
            <a:rPr lang="en-US" sz="1600" dirty="0">
              <a:latin typeface="Oswald" charset="0"/>
            </a:rPr>
            <a:t>)</a:t>
          </a:r>
        </a:p>
        <a:p>
          <a:endParaRPr lang="id-ID" sz="1600" dirty="0">
            <a:latin typeface="Oswald" charset="0"/>
          </a:endParaRPr>
        </a:p>
      </dgm:t>
    </dgm:pt>
    <dgm:pt modelId="{0F55CE71-9D02-4DB0-A38A-F4D83D91C798}" type="parTrans" cxnId="{9A9434D8-796E-492E-9B8C-BC084BF2A7B8}">
      <dgm:prSet/>
      <dgm:spPr/>
      <dgm:t>
        <a:bodyPr/>
        <a:lstStyle/>
        <a:p>
          <a:endParaRPr lang="id-ID" sz="1100">
            <a:latin typeface="Oswald" charset="0"/>
          </a:endParaRPr>
        </a:p>
      </dgm:t>
    </dgm:pt>
    <dgm:pt modelId="{EE2A3EB4-DEC9-4296-B373-6720DF73FAE7}" type="sibTrans" cxnId="{9A9434D8-796E-492E-9B8C-BC084BF2A7B8}">
      <dgm:prSet/>
      <dgm:spPr/>
      <dgm:t>
        <a:bodyPr/>
        <a:lstStyle/>
        <a:p>
          <a:endParaRPr lang="id-ID" sz="1100">
            <a:latin typeface="Oswald" charset="0"/>
          </a:endParaRPr>
        </a:p>
      </dgm:t>
    </dgm:pt>
    <dgm:pt modelId="{CE57CACF-2F1A-4D1A-892A-EA915E015338}">
      <dgm:prSet custT="1"/>
      <dgm:spPr/>
      <dgm:t>
        <a:bodyPr/>
        <a:lstStyle/>
        <a:p>
          <a:r>
            <a:rPr lang="en-US" sz="1400" b="1" dirty="0">
              <a:latin typeface="Oswald" charset="0"/>
            </a:rPr>
            <a:t>UU 23/ 2014 </a:t>
          </a:r>
          <a:r>
            <a:rPr lang="en-US" sz="1400" b="1" dirty="0" err="1">
              <a:latin typeface="Oswald" charset="0"/>
            </a:rPr>
            <a:t>Ttg</a:t>
          </a:r>
          <a:r>
            <a:rPr lang="en-US" sz="1400" b="1" dirty="0">
              <a:latin typeface="Oswald" charset="0"/>
            </a:rPr>
            <a:t> </a:t>
          </a:r>
          <a:r>
            <a:rPr lang="en-US" sz="1400" b="1" dirty="0" err="1">
              <a:latin typeface="Oswald" charset="0"/>
            </a:rPr>
            <a:t>Pemerintahan</a:t>
          </a:r>
          <a:r>
            <a:rPr lang="en-US" sz="1400" b="1" dirty="0">
              <a:latin typeface="Oswald" charset="0"/>
            </a:rPr>
            <a:t> Daerah</a:t>
          </a:r>
        </a:p>
        <a:p>
          <a:r>
            <a:rPr lang="en-US" sz="1400" b="0" dirty="0">
              <a:latin typeface="Oswald" charset="0"/>
            </a:rPr>
            <a:t>(</a:t>
          </a:r>
          <a:r>
            <a:rPr lang="en-US" sz="1400" b="0" dirty="0" err="1">
              <a:latin typeface="Oswald" charset="0"/>
            </a:rPr>
            <a:t>Otonomi</a:t>
          </a:r>
          <a:r>
            <a:rPr lang="en-US" sz="1400" b="0" dirty="0">
              <a:latin typeface="Oswald" charset="0"/>
            </a:rPr>
            <a:t> </a:t>
          </a:r>
          <a:r>
            <a:rPr lang="en-US" sz="1400" b="0" dirty="0" err="1">
              <a:latin typeface="Oswald" charset="0"/>
            </a:rPr>
            <a:t>terbatas</a:t>
          </a:r>
          <a:r>
            <a:rPr lang="en-US" sz="1400" b="0" dirty="0">
              <a:latin typeface="Oswald" charset="0"/>
            </a:rPr>
            <a:t>)</a:t>
          </a:r>
        </a:p>
      </dgm:t>
    </dgm:pt>
    <dgm:pt modelId="{6439CD48-AAFB-4014-B75C-85B0B919D5A3}" type="parTrans" cxnId="{9F50446C-8C0B-445A-A393-8979B3C9E6E7}">
      <dgm:prSet/>
      <dgm:spPr/>
      <dgm:t>
        <a:bodyPr/>
        <a:lstStyle/>
        <a:p>
          <a:endParaRPr lang="en-US" sz="1200">
            <a:latin typeface="Oswald" charset="0"/>
          </a:endParaRPr>
        </a:p>
      </dgm:t>
    </dgm:pt>
    <dgm:pt modelId="{54D3343D-7F50-4DF3-A7F0-EFE223CD4CEC}" type="sibTrans" cxnId="{9F50446C-8C0B-445A-A393-8979B3C9E6E7}">
      <dgm:prSet/>
      <dgm:spPr/>
      <dgm:t>
        <a:bodyPr/>
        <a:lstStyle/>
        <a:p>
          <a:endParaRPr lang="en-US" sz="1200">
            <a:latin typeface="Oswald" charset="0"/>
          </a:endParaRPr>
        </a:p>
      </dgm:t>
    </dgm:pt>
    <dgm:pt modelId="{EFA696FF-436A-49CE-AA32-2EE7521257E8}" type="pres">
      <dgm:prSet presAssocID="{B21DD7DC-92DB-424A-830E-73245C196FE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007BF8A9-A117-45F8-8987-C332163C84E7}" type="pres">
      <dgm:prSet presAssocID="{B21DD7DC-92DB-424A-830E-73245C196FEF}" presName="arrow" presStyleLbl="bgShp" presStyleIdx="0" presStyleCnt="1"/>
      <dgm:spPr/>
    </dgm:pt>
    <dgm:pt modelId="{901711C4-89EA-443C-8276-F2C451A1B6A2}" type="pres">
      <dgm:prSet presAssocID="{B21DD7DC-92DB-424A-830E-73245C196FEF}" presName="linearProcess" presStyleCnt="0"/>
      <dgm:spPr/>
    </dgm:pt>
    <dgm:pt modelId="{3ADA5A84-F6A9-4999-8110-922E3A60A160}" type="pres">
      <dgm:prSet presAssocID="{8B6A4CFE-6FC9-4553-98EA-06714FB64F30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653FE86-90AD-4C8A-866A-C5DCAF3193D1}" type="pres">
      <dgm:prSet presAssocID="{068E5BFC-5082-432B-994E-96C1E76AF46A}" presName="sibTrans" presStyleCnt="0"/>
      <dgm:spPr/>
    </dgm:pt>
    <dgm:pt modelId="{625A0009-9A22-460C-B362-FA2C5A95D5C0}" type="pres">
      <dgm:prSet presAssocID="{01B8C878-DF3F-4086-AAE4-6ABCF75F2935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8BDDAC4A-AE1B-4893-9E0A-88D5B33735FC}" type="pres">
      <dgm:prSet presAssocID="{232AA32C-F41F-40DE-A6A2-406BBD61C971}" presName="sibTrans" presStyleCnt="0"/>
      <dgm:spPr/>
    </dgm:pt>
    <dgm:pt modelId="{E907EE7C-DC8D-4F2F-9A3B-D5E2A6040CBC}" type="pres">
      <dgm:prSet presAssocID="{AB2DAA38-9A5E-48A0-9C69-322988289F0F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99F5A19-E680-4B3C-A209-B411BA70BABC}" type="pres">
      <dgm:prSet presAssocID="{EE2A3EB4-DEC9-4296-B373-6720DF73FAE7}" presName="sibTrans" presStyleCnt="0"/>
      <dgm:spPr/>
    </dgm:pt>
    <dgm:pt modelId="{615076A2-02D4-45BC-9310-DFB1AF5E569B}" type="pres">
      <dgm:prSet presAssocID="{CE57CACF-2F1A-4D1A-892A-EA915E015338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55D2039B-E9EF-4687-BE42-D6B1CF308EE8}" type="presOf" srcId="{01B8C878-DF3F-4086-AAE4-6ABCF75F2935}" destId="{625A0009-9A22-460C-B362-FA2C5A95D5C0}" srcOrd="0" destOrd="0" presId="urn:microsoft.com/office/officeart/2005/8/layout/hProcess9"/>
    <dgm:cxn modelId="{83BFB710-D639-4932-92F0-4752AC09B4B6}" type="presOf" srcId="{AB2DAA38-9A5E-48A0-9C69-322988289F0F}" destId="{E907EE7C-DC8D-4F2F-9A3B-D5E2A6040CBC}" srcOrd="0" destOrd="0" presId="urn:microsoft.com/office/officeart/2005/8/layout/hProcess9"/>
    <dgm:cxn modelId="{671001BB-E3DD-43FE-8688-054837E69B02}" type="presOf" srcId="{B21DD7DC-92DB-424A-830E-73245C196FEF}" destId="{EFA696FF-436A-49CE-AA32-2EE7521257E8}" srcOrd="0" destOrd="0" presId="urn:microsoft.com/office/officeart/2005/8/layout/hProcess9"/>
    <dgm:cxn modelId="{0730931D-442C-4248-8870-AE03D29FB798}" srcId="{B21DD7DC-92DB-424A-830E-73245C196FEF}" destId="{8B6A4CFE-6FC9-4553-98EA-06714FB64F30}" srcOrd="0" destOrd="0" parTransId="{A3A6AA85-40D0-4287-BB0F-0BB2E882D861}" sibTransId="{068E5BFC-5082-432B-994E-96C1E76AF46A}"/>
    <dgm:cxn modelId="{F5F3F050-24F9-4F35-BD87-7E5666D20F7C}" type="presOf" srcId="{CE57CACF-2F1A-4D1A-892A-EA915E015338}" destId="{615076A2-02D4-45BC-9310-DFB1AF5E569B}" srcOrd="0" destOrd="0" presId="urn:microsoft.com/office/officeart/2005/8/layout/hProcess9"/>
    <dgm:cxn modelId="{9F50446C-8C0B-445A-A393-8979B3C9E6E7}" srcId="{B21DD7DC-92DB-424A-830E-73245C196FEF}" destId="{CE57CACF-2F1A-4D1A-892A-EA915E015338}" srcOrd="3" destOrd="0" parTransId="{6439CD48-AAFB-4014-B75C-85B0B919D5A3}" sibTransId="{54D3343D-7F50-4DF3-A7F0-EFE223CD4CEC}"/>
    <dgm:cxn modelId="{2C980B01-B5B0-4E15-8125-8D913BACADAC}" srcId="{B21DD7DC-92DB-424A-830E-73245C196FEF}" destId="{01B8C878-DF3F-4086-AAE4-6ABCF75F2935}" srcOrd="1" destOrd="0" parTransId="{C25A7805-166D-41E5-A850-874532CCB038}" sibTransId="{232AA32C-F41F-40DE-A6A2-406BBD61C971}"/>
    <dgm:cxn modelId="{8627B9E8-CAC5-4F44-AC67-75B866DE3231}" type="presOf" srcId="{8B6A4CFE-6FC9-4553-98EA-06714FB64F30}" destId="{3ADA5A84-F6A9-4999-8110-922E3A60A160}" srcOrd="0" destOrd="0" presId="urn:microsoft.com/office/officeart/2005/8/layout/hProcess9"/>
    <dgm:cxn modelId="{9A9434D8-796E-492E-9B8C-BC084BF2A7B8}" srcId="{B21DD7DC-92DB-424A-830E-73245C196FEF}" destId="{AB2DAA38-9A5E-48A0-9C69-322988289F0F}" srcOrd="2" destOrd="0" parTransId="{0F55CE71-9D02-4DB0-A38A-F4D83D91C798}" sibTransId="{EE2A3EB4-DEC9-4296-B373-6720DF73FAE7}"/>
    <dgm:cxn modelId="{CA8C582D-2A5F-464C-ADAD-867E2B6BAA0C}" type="presParOf" srcId="{EFA696FF-436A-49CE-AA32-2EE7521257E8}" destId="{007BF8A9-A117-45F8-8987-C332163C84E7}" srcOrd="0" destOrd="0" presId="urn:microsoft.com/office/officeart/2005/8/layout/hProcess9"/>
    <dgm:cxn modelId="{4CB046BA-2511-4933-990A-6E96E4EE8A82}" type="presParOf" srcId="{EFA696FF-436A-49CE-AA32-2EE7521257E8}" destId="{901711C4-89EA-443C-8276-F2C451A1B6A2}" srcOrd="1" destOrd="0" presId="urn:microsoft.com/office/officeart/2005/8/layout/hProcess9"/>
    <dgm:cxn modelId="{9D92BAE6-1BDB-4BCC-B826-E8131BCB3D30}" type="presParOf" srcId="{901711C4-89EA-443C-8276-F2C451A1B6A2}" destId="{3ADA5A84-F6A9-4999-8110-922E3A60A160}" srcOrd="0" destOrd="0" presId="urn:microsoft.com/office/officeart/2005/8/layout/hProcess9"/>
    <dgm:cxn modelId="{87440EEA-E3B0-468A-91C0-E3506AC48470}" type="presParOf" srcId="{901711C4-89EA-443C-8276-F2C451A1B6A2}" destId="{E653FE86-90AD-4C8A-866A-C5DCAF3193D1}" srcOrd="1" destOrd="0" presId="urn:microsoft.com/office/officeart/2005/8/layout/hProcess9"/>
    <dgm:cxn modelId="{DE71A2BD-03F4-4F7F-AF4B-9EBBF50F6022}" type="presParOf" srcId="{901711C4-89EA-443C-8276-F2C451A1B6A2}" destId="{625A0009-9A22-460C-B362-FA2C5A95D5C0}" srcOrd="2" destOrd="0" presId="urn:microsoft.com/office/officeart/2005/8/layout/hProcess9"/>
    <dgm:cxn modelId="{3A418559-C4B3-4E0D-A073-80F79939FA16}" type="presParOf" srcId="{901711C4-89EA-443C-8276-F2C451A1B6A2}" destId="{8BDDAC4A-AE1B-4893-9E0A-88D5B33735FC}" srcOrd="3" destOrd="0" presId="urn:microsoft.com/office/officeart/2005/8/layout/hProcess9"/>
    <dgm:cxn modelId="{F7820C99-8CD0-42B9-9026-42ED52B5ECF3}" type="presParOf" srcId="{901711C4-89EA-443C-8276-F2C451A1B6A2}" destId="{E907EE7C-DC8D-4F2F-9A3B-D5E2A6040CBC}" srcOrd="4" destOrd="0" presId="urn:microsoft.com/office/officeart/2005/8/layout/hProcess9"/>
    <dgm:cxn modelId="{00297DAB-B27F-4D0C-AE6A-033CA596C5EA}" type="presParOf" srcId="{901711C4-89EA-443C-8276-F2C451A1B6A2}" destId="{F99F5A19-E680-4B3C-A209-B411BA70BABC}" srcOrd="5" destOrd="0" presId="urn:microsoft.com/office/officeart/2005/8/layout/hProcess9"/>
    <dgm:cxn modelId="{554D1D31-0789-411F-B797-A060ED4690FC}" type="presParOf" srcId="{901711C4-89EA-443C-8276-F2C451A1B6A2}" destId="{615076A2-02D4-45BC-9310-DFB1AF5E569B}" srcOrd="6" destOrd="0" presId="urn:microsoft.com/office/officeart/2005/8/layout/hProcess9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5572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0579100"/>
            <a:ext cx="3055938" cy="5572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-185738" y="835025"/>
            <a:ext cx="7424738" cy="4176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5327" y="5290502"/>
            <a:ext cx="5642610" cy="501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32" tIns="103932" rIns="103932" bIns="103932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85738" y="835025"/>
            <a:ext cx="7424738" cy="4176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5f391192_029:notes"/>
          <p:cNvSpPr txBox="1">
            <a:spLocks noGrp="1"/>
          </p:cNvSpPr>
          <p:nvPr>
            <p:ph type="body" idx="1"/>
          </p:nvPr>
        </p:nvSpPr>
        <p:spPr>
          <a:xfrm>
            <a:off x="705327" y="5290502"/>
            <a:ext cx="5642610" cy="5012055"/>
          </a:xfrm>
          <a:prstGeom prst="rect">
            <a:avLst/>
          </a:prstGeom>
        </p:spPr>
        <p:txBody>
          <a:bodyPr spcFirstLastPara="1" wrap="square" lIns="103932" tIns="103932" rIns="103932" bIns="10393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85738" y="835025"/>
            <a:ext cx="7424738" cy="4176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35f391192_09:notes"/>
          <p:cNvSpPr txBox="1">
            <a:spLocks noGrp="1"/>
          </p:cNvSpPr>
          <p:nvPr>
            <p:ph type="body" idx="1"/>
          </p:nvPr>
        </p:nvSpPr>
        <p:spPr>
          <a:xfrm>
            <a:off x="705327" y="5290502"/>
            <a:ext cx="5642610" cy="5012055"/>
          </a:xfrm>
          <a:prstGeom prst="rect">
            <a:avLst/>
          </a:prstGeom>
        </p:spPr>
        <p:txBody>
          <a:bodyPr spcFirstLastPara="1" wrap="square" lIns="103932" tIns="103932" rIns="103932" bIns="10393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85738" y="835025"/>
            <a:ext cx="7424738" cy="4176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ed75ccf_015:notes"/>
          <p:cNvSpPr txBox="1">
            <a:spLocks noGrp="1"/>
          </p:cNvSpPr>
          <p:nvPr>
            <p:ph type="body" idx="1"/>
          </p:nvPr>
        </p:nvSpPr>
        <p:spPr>
          <a:xfrm>
            <a:off x="705327" y="5290502"/>
            <a:ext cx="5642610" cy="5012055"/>
          </a:xfrm>
          <a:prstGeom prst="rect">
            <a:avLst/>
          </a:prstGeom>
        </p:spPr>
        <p:txBody>
          <a:bodyPr spcFirstLastPara="1" wrap="square" lIns="103932" tIns="103932" rIns="103932" bIns="10393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85738" y="835025"/>
            <a:ext cx="7424738" cy="4176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ed75ccf_015:notes"/>
          <p:cNvSpPr txBox="1">
            <a:spLocks noGrp="1"/>
          </p:cNvSpPr>
          <p:nvPr>
            <p:ph type="body" idx="1"/>
          </p:nvPr>
        </p:nvSpPr>
        <p:spPr>
          <a:xfrm>
            <a:off x="705327" y="5290502"/>
            <a:ext cx="5642610" cy="5012055"/>
          </a:xfrm>
          <a:prstGeom prst="rect">
            <a:avLst/>
          </a:prstGeom>
        </p:spPr>
        <p:txBody>
          <a:bodyPr spcFirstLastPara="1" wrap="square" lIns="103932" tIns="103932" rIns="103932" bIns="10393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ed75ccf_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85738" y="835025"/>
            <a:ext cx="7424738" cy="4176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ed75ccf_087:notes"/>
          <p:cNvSpPr txBox="1">
            <a:spLocks noGrp="1"/>
          </p:cNvSpPr>
          <p:nvPr>
            <p:ph type="body" idx="1"/>
          </p:nvPr>
        </p:nvSpPr>
        <p:spPr>
          <a:xfrm>
            <a:off x="705327" y="5290502"/>
            <a:ext cx="5642610" cy="5012055"/>
          </a:xfrm>
          <a:prstGeom prst="rect">
            <a:avLst/>
          </a:prstGeom>
        </p:spPr>
        <p:txBody>
          <a:bodyPr spcFirstLastPara="1" wrap="square" lIns="103932" tIns="103932" rIns="103932" bIns="10393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85738" y="835025"/>
            <a:ext cx="7424738" cy="41767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995217" y="10579072"/>
            <a:ext cx="3056414" cy="556895"/>
          </a:xfrm>
          <a:prstGeom prst="rect">
            <a:avLst/>
          </a:prstGeom>
        </p:spPr>
        <p:txBody>
          <a:bodyPr lIns="103949" tIns="51974" rIns="103949" bIns="51974"/>
          <a:lstStyle/>
          <a:p>
            <a:fld id="{9985CEC2-6B87-41EE-AB6D-5AE6818FB479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solidFill>
          <a:srgbClr val="FF9900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4;p3"/>
          <p:cNvGrpSpPr/>
          <p:nvPr/>
        </p:nvGrpSpPr>
        <p:grpSpPr>
          <a:xfrm>
            <a:off x="6172200" y="2656118"/>
            <a:ext cx="2971754" cy="2886151"/>
            <a:chOff x="6172200" y="2656118"/>
            <a:chExt cx="2971754" cy="2886151"/>
          </a:xfrm>
        </p:grpSpPr>
        <p:sp>
          <p:nvSpPr>
            <p:cNvPr id="25" name="Google Shape;25;p3"/>
            <p:cNvSpPr/>
            <p:nvPr/>
          </p:nvSpPr>
          <p:spPr>
            <a:xfrm rot="9208626" flipH="1">
              <a:off x="6704904" y="4110434"/>
              <a:ext cx="484232" cy="1204006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rot="9208633" flipH="1">
              <a:off x="7804300" y="3279013"/>
              <a:ext cx="877624" cy="2182136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9208606" flipH="1">
              <a:off x="7481789" y="4276913"/>
              <a:ext cx="408796" cy="1016449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rot="9208678" flipH="1">
              <a:off x="6287617" y="4657701"/>
              <a:ext cx="229660" cy="571018"/>
            </a:xfrm>
            <a:prstGeom prst="flowChartManualInpu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8289303" y="2656118"/>
              <a:ext cx="854651" cy="1929080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grpSp>
        <p:nvGrpSpPr>
          <p:cNvPr id="30" name="Google Shape;30;p3"/>
          <p:cNvGrpSpPr/>
          <p:nvPr/>
        </p:nvGrpSpPr>
        <p:grpSpPr>
          <a:xfrm>
            <a:off x="-32" y="-228027"/>
            <a:ext cx="2163561" cy="1347300"/>
            <a:chOff x="-32" y="-215963"/>
            <a:chExt cx="2163561" cy="1347300"/>
          </a:xfrm>
        </p:grpSpPr>
        <p:sp>
          <p:nvSpPr>
            <p:cNvPr id="31" name="Google Shape;31;p3"/>
            <p:cNvSpPr/>
            <p:nvPr/>
          </p:nvSpPr>
          <p:spPr>
            <a:xfrm rot="-1591408" flipH="1">
              <a:off x="1362169" y="-63166"/>
              <a:ext cx="205103" cy="509980"/>
            </a:xfrm>
            <a:prstGeom prst="flowChartManualInpu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1591371" flipH="1">
              <a:off x="239463" y="-151890"/>
              <a:ext cx="434754" cy="1080980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rot="-1591339" flipH="1">
              <a:off x="892401" y="-169347"/>
              <a:ext cx="504374" cy="1254067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1591322" flipH="1">
              <a:off x="1818452" y="-76292"/>
              <a:ext cx="229660" cy="571018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rot="10800000">
              <a:off x="-32" y="70725"/>
              <a:ext cx="380284" cy="858147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81D1EC"/>
            </a:solidFill>
            <a:ln>
              <a:noFill/>
            </a:ln>
          </p:spPr>
        </p:sp>
      </p:grpSp>
      <p:sp>
        <p:nvSpPr>
          <p:cNvPr id="36" name="Google Shape;36;p3"/>
          <p:cNvSpPr txBox="1">
            <a:spLocks noGrp="1"/>
          </p:cNvSpPr>
          <p:nvPr>
            <p:ph type="ctrTitle"/>
          </p:nvPr>
        </p:nvSpPr>
        <p:spPr>
          <a:xfrm>
            <a:off x="685800" y="2421550"/>
            <a:ext cx="50745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3"/>
          <p:cNvSpPr txBox="1">
            <a:spLocks noGrp="1"/>
          </p:cNvSpPr>
          <p:nvPr>
            <p:ph type="subTitle" idx="1"/>
          </p:nvPr>
        </p:nvSpPr>
        <p:spPr>
          <a:xfrm>
            <a:off x="685800" y="3449654"/>
            <a:ext cx="50745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sldNum" idx="12"/>
          </p:nvPr>
        </p:nvSpPr>
        <p:spPr>
          <a:xfrm>
            <a:off x="8556784" y="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4"/>
          <p:cNvSpPr txBox="1">
            <a:spLocks noGrp="1"/>
          </p:cNvSpPr>
          <p:nvPr>
            <p:ph type="body" idx="1"/>
          </p:nvPr>
        </p:nvSpPr>
        <p:spPr>
          <a:xfrm>
            <a:off x="2822775" y="2161800"/>
            <a:ext cx="34983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»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⋄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⋄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⋄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⋄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⋄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●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○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2400"/>
              <a:buFont typeface="Oswald"/>
              <a:buChar char="■"/>
              <a:defRPr sz="2400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grpSp>
        <p:nvGrpSpPr>
          <p:cNvPr id="41" name="Google Shape;41;p4"/>
          <p:cNvGrpSpPr/>
          <p:nvPr/>
        </p:nvGrpSpPr>
        <p:grpSpPr>
          <a:xfrm>
            <a:off x="5609666" y="2185857"/>
            <a:ext cx="3534604" cy="3432788"/>
            <a:chOff x="6172200" y="2656118"/>
            <a:chExt cx="2971754" cy="2886151"/>
          </a:xfrm>
        </p:grpSpPr>
        <p:sp>
          <p:nvSpPr>
            <p:cNvPr id="42" name="Google Shape;42;p4"/>
            <p:cNvSpPr/>
            <p:nvPr/>
          </p:nvSpPr>
          <p:spPr>
            <a:xfrm rot="9208626" flipH="1">
              <a:off x="6704904" y="4110434"/>
              <a:ext cx="484232" cy="1204006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4"/>
            <p:cNvSpPr/>
            <p:nvPr/>
          </p:nvSpPr>
          <p:spPr>
            <a:xfrm rot="9208633" flipH="1">
              <a:off x="7804300" y="3279013"/>
              <a:ext cx="877624" cy="2182136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4"/>
            <p:cNvSpPr/>
            <p:nvPr/>
          </p:nvSpPr>
          <p:spPr>
            <a:xfrm rot="9208606" flipH="1">
              <a:off x="7481789" y="4276913"/>
              <a:ext cx="408796" cy="1016449"/>
            </a:xfrm>
            <a:prstGeom prst="flowChartManualInput">
              <a:avLst/>
            </a:pr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4"/>
            <p:cNvSpPr/>
            <p:nvPr/>
          </p:nvSpPr>
          <p:spPr>
            <a:xfrm rot="9208678" flipH="1">
              <a:off x="6287617" y="4657701"/>
              <a:ext cx="229660" cy="571018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4"/>
            <p:cNvSpPr/>
            <p:nvPr/>
          </p:nvSpPr>
          <p:spPr>
            <a:xfrm>
              <a:off x="8289303" y="2656118"/>
              <a:ext cx="854651" cy="1929080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4BB5D9"/>
            </a:solidFill>
            <a:ln>
              <a:noFill/>
            </a:ln>
          </p:spPr>
        </p:sp>
      </p:grpSp>
      <p:grpSp>
        <p:nvGrpSpPr>
          <p:cNvPr id="47" name="Google Shape;47;p4"/>
          <p:cNvGrpSpPr/>
          <p:nvPr/>
        </p:nvGrpSpPr>
        <p:grpSpPr>
          <a:xfrm>
            <a:off x="-22" y="-324543"/>
            <a:ext cx="3068579" cy="1910876"/>
            <a:chOff x="-32" y="-215963"/>
            <a:chExt cx="2163561" cy="1347300"/>
          </a:xfrm>
        </p:grpSpPr>
        <p:sp>
          <p:nvSpPr>
            <p:cNvPr id="48" name="Google Shape;48;p4"/>
            <p:cNvSpPr/>
            <p:nvPr/>
          </p:nvSpPr>
          <p:spPr>
            <a:xfrm rot="-1591408" flipH="1">
              <a:off x="1362169" y="-63166"/>
              <a:ext cx="205103" cy="509980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4"/>
            <p:cNvSpPr/>
            <p:nvPr/>
          </p:nvSpPr>
          <p:spPr>
            <a:xfrm rot="-1591371" flipH="1">
              <a:off x="239463" y="-151890"/>
              <a:ext cx="434754" cy="1080980"/>
            </a:xfrm>
            <a:prstGeom prst="flowChartManualInput">
              <a:avLst/>
            </a:pr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4"/>
            <p:cNvSpPr/>
            <p:nvPr/>
          </p:nvSpPr>
          <p:spPr>
            <a:xfrm rot="-1591339" flipH="1">
              <a:off x="892401" y="-169347"/>
              <a:ext cx="504374" cy="1254067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4"/>
            <p:cNvSpPr/>
            <p:nvPr/>
          </p:nvSpPr>
          <p:spPr>
            <a:xfrm rot="-1591322" flipH="1">
              <a:off x="1818452" y="-76292"/>
              <a:ext cx="229660" cy="571018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4"/>
            <p:cNvSpPr/>
            <p:nvPr/>
          </p:nvSpPr>
          <p:spPr>
            <a:xfrm rot="10800000">
              <a:off x="-32" y="70725"/>
              <a:ext cx="380284" cy="858147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81D1EC"/>
            </a:solidFill>
            <a:ln>
              <a:noFill/>
            </a:ln>
          </p:spPr>
        </p:sp>
      </p:grpSp>
      <p:sp>
        <p:nvSpPr>
          <p:cNvPr id="53" name="Google Shape;53;p4"/>
          <p:cNvSpPr txBox="1">
            <a:spLocks noGrp="1"/>
          </p:cNvSpPr>
          <p:nvPr>
            <p:ph type="sldNum" idx="12"/>
          </p:nvPr>
        </p:nvSpPr>
        <p:spPr>
          <a:xfrm>
            <a:off x="8556784" y="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 rtl="0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9"/>
          <p:cNvGrpSpPr/>
          <p:nvPr/>
        </p:nvGrpSpPr>
        <p:grpSpPr>
          <a:xfrm>
            <a:off x="-32" y="-228027"/>
            <a:ext cx="2163561" cy="1347300"/>
            <a:chOff x="-32" y="-215963"/>
            <a:chExt cx="2163561" cy="1347300"/>
          </a:xfrm>
        </p:grpSpPr>
        <p:sp>
          <p:nvSpPr>
            <p:cNvPr id="122" name="Google Shape;122;p9"/>
            <p:cNvSpPr/>
            <p:nvPr/>
          </p:nvSpPr>
          <p:spPr>
            <a:xfrm rot="-1591408" flipH="1">
              <a:off x="1362169" y="-63166"/>
              <a:ext cx="205103" cy="509980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9"/>
            <p:cNvSpPr/>
            <p:nvPr/>
          </p:nvSpPr>
          <p:spPr>
            <a:xfrm rot="-1591371" flipH="1">
              <a:off x="239463" y="-151890"/>
              <a:ext cx="434754" cy="1080980"/>
            </a:xfrm>
            <a:prstGeom prst="flowChartManualInput">
              <a:avLst/>
            </a:pr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9"/>
            <p:cNvSpPr/>
            <p:nvPr/>
          </p:nvSpPr>
          <p:spPr>
            <a:xfrm rot="-1591339" flipH="1">
              <a:off x="892401" y="-169347"/>
              <a:ext cx="504374" cy="1254067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9"/>
            <p:cNvSpPr/>
            <p:nvPr/>
          </p:nvSpPr>
          <p:spPr>
            <a:xfrm rot="-1591322" flipH="1">
              <a:off x="1818452" y="-76292"/>
              <a:ext cx="229660" cy="571018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9"/>
            <p:cNvSpPr/>
            <p:nvPr/>
          </p:nvSpPr>
          <p:spPr>
            <a:xfrm rot="10800000">
              <a:off x="-32" y="70725"/>
              <a:ext cx="380284" cy="858147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4BB5D9"/>
            </a:solidFill>
            <a:ln>
              <a:noFill/>
            </a:ln>
          </p:spPr>
        </p:sp>
      </p:grpSp>
      <p:sp>
        <p:nvSpPr>
          <p:cNvPr id="127" name="Google Shape;127;p9"/>
          <p:cNvSpPr txBox="1">
            <a:spLocks noGrp="1"/>
          </p:cNvSpPr>
          <p:nvPr>
            <p:ph type="body" idx="1"/>
          </p:nvPr>
        </p:nvSpPr>
        <p:spPr>
          <a:xfrm>
            <a:off x="1097775" y="4025300"/>
            <a:ext cx="6948600" cy="519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grpSp>
        <p:nvGrpSpPr>
          <p:cNvPr id="128" name="Google Shape;128;p9"/>
          <p:cNvGrpSpPr/>
          <p:nvPr/>
        </p:nvGrpSpPr>
        <p:grpSpPr>
          <a:xfrm>
            <a:off x="6791633" y="3181575"/>
            <a:ext cx="2352143" cy="2284388"/>
            <a:chOff x="6172200" y="2656118"/>
            <a:chExt cx="2971754" cy="2886151"/>
          </a:xfrm>
        </p:grpSpPr>
        <p:sp>
          <p:nvSpPr>
            <p:cNvPr id="129" name="Google Shape;129;p9"/>
            <p:cNvSpPr/>
            <p:nvPr/>
          </p:nvSpPr>
          <p:spPr>
            <a:xfrm rot="9208626" flipH="1">
              <a:off x="6704904" y="4110434"/>
              <a:ext cx="484232" cy="1204006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9208633" flipH="1">
              <a:off x="7804300" y="3279013"/>
              <a:ext cx="877624" cy="2182136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9"/>
            <p:cNvSpPr/>
            <p:nvPr/>
          </p:nvSpPr>
          <p:spPr>
            <a:xfrm rot="9208606" flipH="1">
              <a:off x="7481789" y="4276913"/>
              <a:ext cx="408796" cy="1016449"/>
            </a:xfrm>
            <a:prstGeom prst="flowChartManualInput">
              <a:avLst/>
            </a:pr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9"/>
            <p:cNvSpPr/>
            <p:nvPr/>
          </p:nvSpPr>
          <p:spPr>
            <a:xfrm rot="9208678" flipH="1">
              <a:off x="6287617" y="4657701"/>
              <a:ext cx="229660" cy="571018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9"/>
            <p:cNvSpPr/>
            <p:nvPr/>
          </p:nvSpPr>
          <p:spPr>
            <a:xfrm>
              <a:off x="8289303" y="2656118"/>
              <a:ext cx="854651" cy="1929080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3796BF"/>
            </a:solidFill>
            <a:ln>
              <a:noFill/>
            </a:ln>
          </p:spPr>
        </p:sp>
      </p:grp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556784" y="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6172200" y="2656118"/>
            <a:ext cx="2971754" cy="2886151"/>
            <a:chOff x="6172200" y="2656118"/>
            <a:chExt cx="2971754" cy="2886151"/>
          </a:xfrm>
        </p:grpSpPr>
        <p:sp>
          <p:nvSpPr>
            <p:cNvPr id="137" name="Google Shape;137;p10"/>
            <p:cNvSpPr/>
            <p:nvPr/>
          </p:nvSpPr>
          <p:spPr>
            <a:xfrm rot="9208626" flipH="1">
              <a:off x="6704904" y="4110434"/>
              <a:ext cx="484232" cy="1204006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9208633" flipH="1">
              <a:off x="7804300" y="3279013"/>
              <a:ext cx="877624" cy="2182136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10"/>
            <p:cNvSpPr/>
            <p:nvPr/>
          </p:nvSpPr>
          <p:spPr>
            <a:xfrm rot="9208606" flipH="1">
              <a:off x="7481789" y="4276913"/>
              <a:ext cx="408796" cy="1016449"/>
            </a:xfrm>
            <a:prstGeom prst="flowChartManualInput">
              <a:avLst/>
            </a:pr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10"/>
            <p:cNvSpPr/>
            <p:nvPr/>
          </p:nvSpPr>
          <p:spPr>
            <a:xfrm rot="9208678" flipH="1">
              <a:off x="6287617" y="4657701"/>
              <a:ext cx="229660" cy="571018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10"/>
            <p:cNvSpPr/>
            <p:nvPr/>
          </p:nvSpPr>
          <p:spPr>
            <a:xfrm>
              <a:off x="8289303" y="2656118"/>
              <a:ext cx="854651" cy="1929080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3796BF"/>
            </a:solidFill>
            <a:ln>
              <a:noFill/>
            </a:ln>
          </p:spPr>
        </p:sp>
      </p:grpSp>
      <p:grpSp>
        <p:nvGrpSpPr>
          <p:cNvPr id="142" name="Google Shape;142;p10"/>
          <p:cNvGrpSpPr/>
          <p:nvPr/>
        </p:nvGrpSpPr>
        <p:grpSpPr>
          <a:xfrm>
            <a:off x="-32" y="-228027"/>
            <a:ext cx="2163561" cy="1347300"/>
            <a:chOff x="-32" y="-215963"/>
            <a:chExt cx="2163561" cy="1347300"/>
          </a:xfrm>
        </p:grpSpPr>
        <p:sp>
          <p:nvSpPr>
            <p:cNvPr id="143" name="Google Shape;143;p10"/>
            <p:cNvSpPr/>
            <p:nvPr/>
          </p:nvSpPr>
          <p:spPr>
            <a:xfrm rot="-1591408" flipH="1">
              <a:off x="1362169" y="-63166"/>
              <a:ext cx="205103" cy="509980"/>
            </a:xfrm>
            <a:prstGeom prst="flowChartManualInput">
              <a:avLst/>
            </a:prstGeom>
            <a:solidFill>
              <a:srgbClr val="379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10"/>
            <p:cNvSpPr/>
            <p:nvPr/>
          </p:nvSpPr>
          <p:spPr>
            <a:xfrm rot="-1591371" flipH="1">
              <a:off x="239463" y="-151890"/>
              <a:ext cx="434754" cy="1080980"/>
            </a:xfrm>
            <a:prstGeom prst="flowChartManualInput">
              <a:avLst/>
            </a:pr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10"/>
            <p:cNvSpPr/>
            <p:nvPr/>
          </p:nvSpPr>
          <p:spPr>
            <a:xfrm rot="-1591339" flipH="1">
              <a:off x="892401" y="-169347"/>
              <a:ext cx="504374" cy="1254067"/>
            </a:xfrm>
            <a:prstGeom prst="flowChartManualInput">
              <a:avLst/>
            </a:prstGeom>
            <a:solidFill>
              <a:srgbClr val="81D1E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10"/>
            <p:cNvSpPr/>
            <p:nvPr/>
          </p:nvSpPr>
          <p:spPr>
            <a:xfrm rot="-1591322" flipH="1">
              <a:off x="1818452" y="-76292"/>
              <a:ext cx="229660" cy="571018"/>
            </a:xfrm>
            <a:prstGeom prst="flowChartManualInput">
              <a:avLst/>
            </a:prstGeom>
            <a:solidFill>
              <a:srgbClr val="4BB5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10"/>
            <p:cNvSpPr/>
            <p:nvPr/>
          </p:nvSpPr>
          <p:spPr>
            <a:xfrm rot="10800000">
              <a:off x="-32" y="70725"/>
              <a:ext cx="380284" cy="858147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4BB5D9"/>
            </a:solidFill>
            <a:ln>
              <a:noFill/>
            </a:ln>
          </p:spPr>
        </p:sp>
      </p:grpSp>
      <p:sp>
        <p:nvSpPr>
          <p:cNvPr id="148" name="Google Shape;148;p10"/>
          <p:cNvSpPr txBox="1">
            <a:spLocks noGrp="1"/>
          </p:cNvSpPr>
          <p:nvPr>
            <p:ph type="sldNum" idx="12"/>
          </p:nvPr>
        </p:nvSpPr>
        <p:spPr>
          <a:xfrm>
            <a:off x="8556784" y="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parent Shapes">
  <p:cSld name="BLANK_1">
    <p:bg>
      <p:bgPr>
        <a:solidFill>
          <a:srgbClr val="3796BF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" name="Google Shape;150;p11"/>
          <p:cNvGrpSpPr/>
          <p:nvPr/>
        </p:nvGrpSpPr>
        <p:grpSpPr>
          <a:xfrm>
            <a:off x="6172200" y="2656118"/>
            <a:ext cx="2971754" cy="2886151"/>
            <a:chOff x="6172200" y="2656118"/>
            <a:chExt cx="2971754" cy="2886151"/>
          </a:xfrm>
        </p:grpSpPr>
        <p:sp>
          <p:nvSpPr>
            <p:cNvPr id="151" name="Google Shape;151;p11"/>
            <p:cNvSpPr/>
            <p:nvPr/>
          </p:nvSpPr>
          <p:spPr>
            <a:xfrm rot="9208626" flipH="1">
              <a:off x="6704904" y="4110434"/>
              <a:ext cx="484232" cy="1204006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11"/>
            <p:cNvSpPr/>
            <p:nvPr/>
          </p:nvSpPr>
          <p:spPr>
            <a:xfrm rot="9208633" flipH="1">
              <a:off x="7804300" y="3279013"/>
              <a:ext cx="877624" cy="2182136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11"/>
            <p:cNvSpPr/>
            <p:nvPr/>
          </p:nvSpPr>
          <p:spPr>
            <a:xfrm rot="9208606" flipH="1">
              <a:off x="7481789" y="4276913"/>
              <a:ext cx="408796" cy="1016449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11"/>
            <p:cNvSpPr/>
            <p:nvPr/>
          </p:nvSpPr>
          <p:spPr>
            <a:xfrm rot="9208678" flipH="1">
              <a:off x="6287617" y="4657701"/>
              <a:ext cx="229660" cy="571018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11"/>
            <p:cNvSpPr/>
            <p:nvPr/>
          </p:nvSpPr>
          <p:spPr>
            <a:xfrm>
              <a:off x="8289303" y="2656118"/>
              <a:ext cx="854651" cy="1929080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FFFFFF">
                <a:alpha val="33460"/>
              </a:srgbClr>
            </a:solidFill>
            <a:ln>
              <a:noFill/>
            </a:ln>
          </p:spPr>
        </p:sp>
      </p:grpSp>
      <p:grpSp>
        <p:nvGrpSpPr>
          <p:cNvPr id="156" name="Google Shape;156;p11"/>
          <p:cNvGrpSpPr/>
          <p:nvPr/>
        </p:nvGrpSpPr>
        <p:grpSpPr>
          <a:xfrm>
            <a:off x="-32" y="-228027"/>
            <a:ext cx="2163561" cy="1347300"/>
            <a:chOff x="-32" y="-215963"/>
            <a:chExt cx="2163561" cy="1347300"/>
          </a:xfrm>
        </p:grpSpPr>
        <p:sp>
          <p:nvSpPr>
            <p:cNvPr id="157" name="Google Shape;157;p11"/>
            <p:cNvSpPr/>
            <p:nvPr/>
          </p:nvSpPr>
          <p:spPr>
            <a:xfrm rot="-1591408" flipH="1">
              <a:off x="1362169" y="-63166"/>
              <a:ext cx="205103" cy="509980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11"/>
            <p:cNvSpPr/>
            <p:nvPr/>
          </p:nvSpPr>
          <p:spPr>
            <a:xfrm rot="-1591371" flipH="1">
              <a:off x="239463" y="-151890"/>
              <a:ext cx="434754" cy="1080980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11"/>
            <p:cNvSpPr/>
            <p:nvPr/>
          </p:nvSpPr>
          <p:spPr>
            <a:xfrm rot="-1591339" flipH="1">
              <a:off x="892401" y="-169347"/>
              <a:ext cx="504374" cy="1254067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11"/>
            <p:cNvSpPr/>
            <p:nvPr/>
          </p:nvSpPr>
          <p:spPr>
            <a:xfrm rot="-1591322" flipH="1">
              <a:off x="1818452" y="-76292"/>
              <a:ext cx="229660" cy="571018"/>
            </a:xfrm>
            <a:prstGeom prst="flowChartManualInput">
              <a:avLst/>
            </a:prstGeom>
            <a:solidFill>
              <a:srgbClr val="FFFFFF">
                <a:alpha val="334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11"/>
            <p:cNvSpPr/>
            <p:nvPr/>
          </p:nvSpPr>
          <p:spPr>
            <a:xfrm rot="10800000">
              <a:off x="-32" y="70725"/>
              <a:ext cx="380284" cy="858147"/>
            </a:xfrm>
            <a:custGeom>
              <a:avLst/>
              <a:gdLst/>
              <a:ahLst/>
              <a:cxnLst/>
              <a:rect l="l" t="t" r="r" b="b"/>
              <a:pathLst>
                <a:path w="37596" h="84860" extrusionOk="0">
                  <a:moveTo>
                    <a:pt x="19066" y="0"/>
                  </a:moveTo>
                  <a:lnTo>
                    <a:pt x="0" y="9130"/>
                  </a:lnTo>
                  <a:lnTo>
                    <a:pt x="37596" y="84860"/>
                  </a:lnTo>
                  <a:lnTo>
                    <a:pt x="37596" y="37328"/>
                  </a:lnTo>
                  <a:close/>
                </a:path>
              </a:pathLst>
            </a:custGeom>
            <a:solidFill>
              <a:srgbClr val="FFFFFF">
                <a:alpha val="33460"/>
              </a:srgbClr>
            </a:solidFill>
            <a:ln>
              <a:noFill/>
            </a:ln>
          </p:spPr>
        </p:sp>
      </p:grpSp>
      <p:sp>
        <p:nvSpPr>
          <p:cNvPr id="162" name="Google Shape;162;p11"/>
          <p:cNvSpPr txBox="1">
            <a:spLocks noGrp="1"/>
          </p:cNvSpPr>
          <p:nvPr>
            <p:ph type="sldNum" idx="12"/>
          </p:nvPr>
        </p:nvSpPr>
        <p:spPr>
          <a:xfrm>
            <a:off x="8556784" y="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28" name="Rectangle 16">
            <a:extLst>
              <a:ext uri="{FF2B5EF4-FFF2-40B4-BE49-F238E27FC236}">
                <a16:creationId xmlns:a16="http://schemas.microsoft.com/office/drawing/2014/main" xmlns="" id="{459BA9EC-3FF7-44EC-9EA0-C147CACE550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4686300"/>
            <a:ext cx="2133600" cy="342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F932F3E-9B8A-4CAD-9ED1-E077BE50D0F5}" type="datetimeFigureOut">
              <a:rPr lang="en-AU" smtClean="0"/>
              <a:pPr/>
              <a:t>2/04/2019</a:t>
            </a:fld>
            <a:endParaRPr lang="en-AU"/>
          </a:p>
        </p:txBody>
      </p:sp>
      <p:sp>
        <p:nvSpPr>
          <p:cNvPr id="90129" name="Rectangle 17">
            <a:extLst>
              <a:ext uri="{FF2B5EF4-FFF2-40B4-BE49-F238E27FC236}">
                <a16:creationId xmlns:a16="http://schemas.microsoft.com/office/drawing/2014/main" xmlns="" id="{7E2D33F3-893B-49A4-B076-69695C78363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4686300"/>
            <a:ext cx="2895600" cy="342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90130" name="Rectangle 18">
            <a:extLst>
              <a:ext uri="{FF2B5EF4-FFF2-40B4-BE49-F238E27FC236}">
                <a16:creationId xmlns:a16="http://schemas.microsoft.com/office/drawing/2014/main" xmlns="" id="{022D4BDE-31EB-4B1F-8D30-024678CD036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F0C773A-F77E-48DF-AE59-F2A47FD10BDE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90131" name="Rectangle 19">
            <a:extLst>
              <a:ext uri="{FF2B5EF4-FFF2-40B4-BE49-F238E27FC236}">
                <a16:creationId xmlns:a16="http://schemas.microsoft.com/office/drawing/2014/main" xmlns="" id="{6F5157CF-E0F7-4CB3-AE59-EE4C24318F4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57200" y="1371600"/>
            <a:ext cx="6019800" cy="1657350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/>
          </a:p>
        </p:txBody>
      </p:sp>
      <p:sp>
        <p:nvSpPr>
          <p:cNvPr id="90132" name="Rectangle 20">
            <a:extLst>
              <a:ext uri="{FF2B5EF4-FFF2-40B4-BE49-F238E27FC236}">
                <a16:creationId xmlns:a16="http://schemas.microsoft.com/office/drawing/2014/main" xmlns="" id="{B7D7F944-7CBF-4764-A0A3-FF71EB19D13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57200" y="3200400"/>
            <a:ext cx="6019800" cy="1314450"/>
          </a:xfrm>
        </p:spPr>
        <p:txBody>
          <a:bodyPr/>
          <a:lstStyle>
            <a:lvl1pPr marL="0" indent="0" algn="l">
              <a:buFont typeface="Wingdings" panose="05000000000000000000" pitchFamily="2" charset="2"/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7F932F3E-9B8A-4CAD-9ED1-E077BE50D0F5}" type="datetimeFigureOut">
              <a:rPr lang="en-AU" smtClean="0"/>
              <a:pPr/>
              <a:t>2/04/2019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773A-F77E-48DF-AE59-F2A47FD10BDE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1149725"/>
            <a:ext cx="5760300" cy="6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3796BF"/>
              </a:buClr>
              <a:buSzPts val="3000"/>
              <a:buFont typeface="Oswald"/>
              <a:buNone/>
              <a:defRPr sz="3000" b="1">
                <a:solidFill>
                  <a:srgbClr val="3796BF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777125"/>
            <a:ext cx="5760300" cy="252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Char char="»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Char char="⋄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607896"/>
              </a:buClr>
              <a:buSzPts val="2000"/>
              <a:buFont typeface="Roboto Condensed"/>
              <a:buChar char="⋄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Clr>
                <a:srgbClr val="607896"/>
              </a:buClr>
              <a:buSzPts val="2000"/>
              <a:buFont typeface="Roboto Condensed"/>
              <a:buChar char="⋄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Clr>
                <a:srgbClr val="607896"/>
              </a:buClr>
              <a:buSzPts val="2000"/>
              <a:buFont typeface="Roboto Condensed"/>
              <a:buChar char="⋄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Clr>
                <a:srgbClr val="607896"/>
              </a:buClr>
              <a:buSzPts val="2000"/>
              <a:buFont typeface="Roboto Condensed"/>
              <a:buChar char="⋄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Clr>
                <a:srgbClr val="607896"/>
              </a:buClr>
              <a:buSzPts val="2000"/>
              <a:buFont typeface="Roboto Condensed"/>
              <a:buChar char="●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Clr>
                <a:srgbClr val="607896"/>
              </a:buClr>
              <a:buSzPts val="2000"/>
              <a:buFont typeface="Roboto Condensed"/>
              <a:buChar char="○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Clr>
                <a:srgbClr val="607896"/>
              </a:buClr>
              <a:buSzPts val="2000"/>
              <a:buFont typeface="Roboto Condensed"/>
              <a:buChar char="■"/>
              <a:defRPr sz="2000">
                <a:solidFill>
                  <a:srgbClr val="607896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56784" y="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300">
                <a:solidFill>
                  <a:srgbClr val="4BB5D9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6" r:id="rId4"/>
    <p:sldLayoutId id="2147483657" r:id="rId5"/>
    <p:sldLayoutId id="2147483660" r:id="rId6"/>
    <p:sldLayoutId id="2147483661" r:id="rId7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" y="133350"/>
            <a:ext cx="8991600" cy="4800600"/>
          </a:xfrm>
          <a:prstGeom prst="rect">
            <a:avLst/>
          </a:prstGeom>
          <a:solidFill>
            <a:schemeClr val="bg1">
              <a:lumMod val="8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9" name="Google Shape;189;p15"/>
          <p:cNvSpPr txBox="1">
            <a:spLocks noGrp="1"/>
          </p:cNvSpPr>
          <p:nvPr>
            <p:ph type="ctrTitle"/>
          </p:nvPr>
        </p:nvSpPr>
        <p:spPr>
          <a:xfrm>
            <a:off x="228600" y="438150"/>
            <a:ext cx="8686800" cy="23622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dirty="0" smtClean="0"/>
              <a:t>MEKANISME DEKONSENTRASI DALAM PEMBIAYAAN PELAKSANAAN TUGAS DAN WEWENANG GUBERNUR SEBAGAI WAKIL PEMERINTAH PUSAT</a:t>
            </a:r>
            <a:endParaRPr lang="en-US" dirty="0"/>
          </a:p>
        </p:txBody>
      </p:sp>
      <p:sp>
        <p:nvSpPr>
          <p:cNvPr id="190" name="Google Shape;190;p15"/>
          <p:cNvSpPr txBox="1">
            <a:spLocks noGrp="1"/>
          </p:cNvSpPr>
          <p:nvPr>
            <p:ph type="subTitle" idx="1"/>
          </p:nvPr>
        </p:nvSpPr>
        <p:spPr>
          <a:xfrm>
            <a:off x="1981200" y="3333750"/>
            <a:ext cx="5074500" cy="144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 smtClean="0">
                <a:solidFill>
                  <a:schemeClr val="tx1"/>
                </a:solidFill>
              </a:rPr>
              <a:t>Direktur Dekonsentrasi, Tugas Pembantuan dan Kerjasama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600" dirty="0" smtClean="0">
              <a:solidFill>
                <a:schemeClr val="tx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 smtClean="0">
                <a:solidFill>
                  <a:schemeClr val="tx1"/>
                </a:solidFill>
              </a:rPr>
              <a:t>DITJEN BINA ADMINISTRASI KEWILAYAHAN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 smtClean="0">
                <a:solidFill>
                  <a:schemeClr val="tx1"/>
                </a:solidFill>
              </a:rPr>
              <a:t>KEMENTERIAN DALAM NEGERI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 smtClean="0">
                <a:solidFill>
                  <a:schemeClr val="tx1"/>
                </a:solidFill>
              </a:rPr>
              <a:t>Jakarta</a:t>
            </a:r>
            <a:r>
              <a:rPr lang="en" sz="1600" dirty="0" smtClean="0">
                <a:solidFill>
                  <a:schemeClr val="tx1"/>
                </a:solidFill>
              </a:rPr>
              <a:t>,   April 2019</a:t>
            </a:r>
            <a:endParaRPr sz="1600">
              <a:solidFill>
                <a:schemeClr val="tx1"/>
              </a:solidFill>
            </a:endParaRPr>
          </a:p>
        </p:txBody>
      </p:sp>
      <p:sp>
        <p:nvSpPr>
          <p:cNvPr id="191" name="Google Shape;191;p15"/>
          <p:cNvSpPr txBox="1">
            <a:spLocks noGrp="1"/>
          </p:cNvSpPr>
          <p:nvPr>
            <p:ph type="sldNum" idx="12"/>
          </p:nvPr>
        </p:nvSpPr>
        <p:spPr>
          <a:xfrm>
            <a:off x="8556784" y="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5750"/>
            <a:ext cx="8534400" cy="609600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="" xmlns:a16="http://schemas.microsoft.com/office/drawing/2014/main" id="{3C0713A1-43C0-47B8-9A7B-9E04A254E3F6}"/>
              </a:ext>
            </a:extLst>
          </p:cNvPr>
          <p:cNvGraphicFramePr/>
          <p:nvPr/>
        </p:nvGraphicFramePr>
        <p:xfrm>
          <a:off x="381000" y="133350"/>
          <a:ext cx="8440615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0">
            <a:extLst>
              <a:ext uri="{FF2B5EF4-FFF2-40B4-BE49-F238E27FC236}"/>
            </a:extLst>
          </p:cNvPr>
          <p:cNvGrpSpPr>
            <a:grpSpLocks/>
          </p:cNvGrpSpPr>
          <p:nvPr/>
        </p:nvGrpSpPr>
        <p:grpSpPr bwMode="auto">
          <a:xfrm>
            <a:off x="76201" y="666750"/>
            <a:ext cx="8839200" cy="4331130"/>
            <a:chOff x="76200" y="644891"/>
            <a:chExt cx="8839184" cy="6018945"/>
          </a:xfrm>
          <a:solidFill>
            <a:schemeClr val="accent2">
              <a:lumMod val="50000"/>
            </a:schemeClr>
          </a:solidFill>
        </p:grpSpPr>
        <p:sp>
          <p:nvSpPr>
            <p:cNvPr id="3" name="TextBox 2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4343392" y="644891"/>
              <a:ext cx="1490660" cy="431288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502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GUBERNUR</a:t>
              </a:r>
              <a:endParaRPr lang="en-US" sz="1502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4" name="TextBox 3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4063993" y="1544949"/>
              <a:ext cx="2012946" cy="677409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WILAYAH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ADMINISTRATIF</a:t>
              </a:r>
            </a:p>
          </p:txBody>
        </p:sp>
        <p:sp>
          <p:nvSpPr>
            <p:cNvPr id="5" name="TextBox 4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252413" y="1537013"/>
              <a:ext cx="2011358" cy="677409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DAERAH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OTONOM</a:t>
              </a:r>
            </a:p>
          </p:txBody>
        </p:sp>
        <p:sp>
          <p:nvSpPr>
            <p:cNvPr id="6" name="TextBox 5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266700" y="3037109"/>
              <a:ext cx="2012946" cy="400255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Gub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sbg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Kepala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Daerah</a:t>
              </a:r>
            </a:p>
          </p:txBody>
        </p:sp>
        <p:sp>
          <p:nvSpPr>
            <p:cNvPr id="7" name="TextBox 6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3336919" y="3543489"/>
              <a:ext cx="3168644" cy="1294293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marL="342897" indent="-342897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Binwas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Penyelenggaraan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Urusan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Pemerintahan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yang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Menjadi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Kewenangan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Kab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/Kota</a:t>
              </a:r>
            </a:p>
            <a:p>
              <a:pPr marL="342897" indent="-342897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Pembinaan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pengawasan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TP</a:t>
              </a:r>
            </a:p>
          </p:txBody>
        </p:sp>
        <p:sp>
          <p:nvSpPr>
            <p:cNvPr id="8" name="TextBox 7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76200" y="4322904"/>
              <a:ext cx="2370134" cy="1001496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marL="176211" indent="-176211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Penyelenggara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Urusan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Otonomi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Daerah</a:t>
              </a:r>
            </a:p>
            <a:p>
              <a:pPr marL="176211" indent="-176211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27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melaksanakanTP</a:t>
              </a:r>
              <a:r>
                <a:rPr lang="en-US" sz="1427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K/L</a:t>
              </a:r>
            </a:p>
          </p:txBody>
        </p:sp>
        <p:sp>
          <p:nvSpPr>
            <p:cNvPr id="12" name="TextBox 11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652462" y="5894433"/>
              <a:ext cx="1266823" cy="693053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778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SKPD</a:t>
              </a:r>
            </a:p>
          </p:txBody>
        </p:sp>
        <p:sp>
          <p:nvSpPr>
            <p:cNvPr id="13" name="TextBox 12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4086218" y="2667243"/>
              <a:ext cx="2011359" cy="400255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Gubernur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SWPP</a:t>
              </a:r>
            </a:p>
          </p:txBody>
        </p:sp>
        <p:sp>
          <p:nvSpPr>
            <p:cNvPr id="15" name="TextBox 14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3843331" y="5799190"/>
              <a:ext cx="2460621" cy="415901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marL="176211" indent="-176211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27" b="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Perangkat</a:t>
              </a:r>
              <a:r>
                <a:rPr lang="en-US" sz="1427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427" b="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Gubernur</a:t>
              </a:r>
              <a:r>
                <a:rPr lang="en-US" sz="1427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</a:p>
          </p:txBody>
        </p:sp>
        <p:cxnSp>
          <p:nvCxnSpPr>
            <p:cNvPr id="18" name="Straight Connector 17">
              <a:extLst>
                <a:ext uri="{FF2B5EF4-FFF2-40B4-BE49-F238E27FC236}"/>
              </a:extLst>
            </p:cNvPr>
            <p:cNvCxnSpPr>
              <a:cxnSpLocks/>
            </p:cNvCxnSpPr>
            <p:nvPr/>
          </p:nvCxnSpPr>
          <p:spPr bwMode="auto">
            <a:xfrm>
              <a:off x="1274761" y="1168735"/>
              <a:ext cx="3830630" cy="15874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/>
              </a:extLst>
            </p:cNvPr>
            <p:cNvCxnSpPr>
              <a:stCxn id="3" idx="2"/>
            </p:cNvCxnSpPr>
            <p:nvPr/>
          </p:nvCxnSpPr>
          <p:spPr bwMode="auto">
            <a:xfrm rot="5400000">
              <a:off x="5025382" y="1138729"/>
              <a:ext cx="125891" cy="793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/>
              </a:extLst>
            </p:cNvPr>
            <p:cNvCxnSpPr/>
            <p:nvPr/>
          </p:nvCxnSpPr>
          <p:spPr bwMode="auto">
            <a:xfrm rot="5400000">
              <a:off x="4930777" y="1386210"/>
              <a:ext cx="357165" cy="1588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/>
              </a:extLst>
            </p:cNvPr>
            <p:cNvCxnSpPr/>
            <p:nvPr/>
          </p:nvCxnSpPr>
          <p:spPr bwMode="auto">
            <a:xfrm rot="5400000">
              <a:off x="1073954" y="1336206"/>
              <a:ext cx="396851" cy="4763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/>
              </a:extLst>
            </p:cNvPr>
            <p:cNvCxnSpPr>
              <a:stCxn id="5" idx="2"/>
              <a:endCxn id="6" idx="0"/>
            </p:cNvCxnSpPr>
            <p:nvPr/>
          </p:nvCxnSpPr>
          <p:spPr bwMode="auto">
            <a:xfrm rot="16200000" flipH="1">
              <a:off x="854289" y="2618223"/>
              <a:ext cx="822687" cy="15081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/>
              </a:extLst>
            </p:cNvPr>
            <p:cNvCxnSpPr>
              <a:stCxn id="6" idx="2"/>
            </p:cNvCxnSpPr>
            <p:nvPr/>
          </p:nvCxnSpPr>
          <p:spPr bwMode="auto">
            <a:xfrm rot="5400000">
              <a:off x="824847" y="3884103"/>
              <a:ext cx="895065" cy="1586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/>
              </a:extLst>
            </p:cNvPr>
            <p:cNvCxnSpPr/>
            <p:nvPr/>
          </p:nvCxnSpPr>
          <p:spPr bwMode="auto">
            <a:xfrm>
              <a:off x="1252536" y="5137242"/>
              <a:ext cx="25400" cy="787352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/>
              </a:extLst>
            </p:cNvPr>
            <p:cNvCxnSpPr/>
            <p:nvPr/>
          </p:nvCxnSpPr>
          <p:spPr bwMode="auto">
            <a:xfrm rot="16200000" flipH="1">
              <a:off x="4852198" y="2345795"/>
              <a:ext cx="468284" cy="0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/>
              </a:extLst>
            </p:cNvPr>
            <p:cNvCxnSpPr/>
            <p:nvPr/>
          </p:nvCxnSpPr>
          <p:spPr bwMode="auto">
            <a:xfrm rot="16200000" flipH="1">
              <a:off x="4867280" y="3227597"/>
              <a:ext cx="449235" cy="1587"/>
            </a:xfrm>
            <a:prstGeom prst="straightConnector1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/>
              </a:extLst>
            </p:cNvPr>
            <p:cNvCxnSpPr>
              <a:cxnSpLocks/>
            </p:cNvCxnSpPr>
            <p:nvPr/>
          </p:nvCxnSpPr>
          <p:spPr bwMode="auto">
            <a:xfrm flipH="1">
              <a:off x="5051416" y="4572126"/>
              <a:ext cx="0" cy="1155629"/>
            </a:xfrm>
            <a:prstGeom prst="straightConnector1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/>
              </a:extLst>
            </p:cNvPr>
            <p:cNvCxnSpPr/>
            <p:nvPr/>
          </p:nvCxnSpPr>
          <p:spPr bwMode="auto">
            <a:xfrm>
              <a:off x="1904996" y="6363204"/>
              <a:ext cx="5257790" cy="2207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prstDash val="sysDash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76" name="TextBox 41">
              <a:extLst>
                <a:ext uri="{FF2B5EF4-FFF2-40B4-BE49-F238E27FC236}"/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4342" y="6232548"/>
              <a:ext cx="1196973" cy="43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502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Koordinasi</a:t>
              </a:r>
              <a:endParaRPr lang="en-US" sz="1502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6" name="Straight Connector 25">
              <a:extLst>
                <a:ext uri="{FF2B5EF4-FFF2-40B4-BE49-F238E27FC236}"/>
              </a:extLst>
            </p:cNvPr>
            <p:cNvCxnSpPr/>
            <p:nvPr/>
          </p:nvCxnSpPr>
          <p:spPr bwMode="auto">
            <a:xfrm rot="5400000">
              <a:off x="7740647" y="1397321"/>
              <a:ext cx="357166" cy="1588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6902438" y="1584634"/>
              <a:ext cx="2012946" cy="178602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PENYELENGGARA URUSAN PEMERINTAHAN UMUM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(</a:t>
              </a: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Pasal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25 </a:t>
              </a: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ayat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(2) </a:t>
              </a: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dan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Pasal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26 </a:t>
              </a:r>
              <a:r>
                <a:rPr lang="en-US" sz="135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ayat</a:t>
              </a:r>
              <a:r>
                <a:rPr lang="en-US" sz="135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(2))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/>
              </a:extLst>
            </p:cNvPr>
            <p:cNvSpPr txBox="1"/>
            <p:nvPr/>
          </p:nvSpPr>
          <p:spPr bwMode="auto">
            <a:xfrm>
              <a:off x="7086586" y="5621941"/>
              <a:ext cx="1597022" cy="1001495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marL="176211" indent="-176211"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27" b="1" dirty="0" err="1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Dibantu</a:t>
              </a:r>
              <a:endParaRPr lang="en-US" sz="1427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marL="176211" indent="-176211"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27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INSTANSI</a:t>
              </a:r>
            </a:p>
            <a:p>
              <a:pPr marL="176211" indent="-176211"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27" b="1" dirty="0">
                  <a:solidFill>
                    <a:schemeClr val="bg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VERTIKAL</a:t>
              </a:r>
            </a:p>
          </p:txBody>
        </p:sp>
        <p:cxnSp>
          <p:nvCxnSpPr>
            <p:cNvPr id="35" name="Straight Arrow Connector 34">
              <a:extLst>
                <a:ext uri="{FF2B5EF4-FFF2-40B4-BE49-F238E27FC236}"/>
              </a:extLst>
            </p:cNvPr>
            <p:cNvCxnSpPr>
              <a:cxnSpLocks/>
              <a:stCxn id="28" idx="2"/>
              <a:endCxn id="32" idx="0"/>
            </p:cNvCxnSpPr>
            <p:nvPr/>
          </p:nvCxnSpPr>
          <p:spPr bwMode="auto">
            <a:xfrm rot="5400000">
              <a:off x="6771361" y="4484391"/>
              <a:ext cx="2251287" cy="23813"/>
            </a:xfrm>
            <a:prstGeom prst="straightConnector1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/>
              </a:extLst>
            </p:cNvPr>
            <p:cNvCxnSpPr>
              <a:cxnSpLocks/>
            </p:cNvCxnSpPr>
            <p:nvPr/>
          </p:nvCxnSpPr>
          <p:spPr bwMode="auto">
            <a:xfrm>
              <a:off x="5132379" y="1219532"/>
              <a:ext cx="2773357" cy="11112"/>
            </a:xfrm>
            <a:prstGeom prst="line">
              <a:avLst/>
            </a:prstGeom>
            <a:grpFill/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/>
          <p:cNvSpPr/>
          <p:nvPr/>
        </p:nvSpPr>
        <p:spPr>
          <a:xfrm>
            <a:off x="304800" y="0"/>
            <a:ext cx="8534400" cy="609600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KEDUDUKAN GWPP</a:t>
            </a:r>
            <a:endParaRPr lang="en-US" sz="2800" b="1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1031"/>
          <p:cNvSpPr>
            <a:spLocks noChangeArrowheads="1"/>
          </p:cNvSpPr>
          <p:nvPr/>
        </p:nvSpPr>
        <p:spPr bwMode="auto">
          <a:xfrm>
            <a:off x="357188" y="1614487"/>
            <a:ext cx="2571750" cy="3314700"/>
          </a:xfrm>
          <a:prstGeom prst="flowChartMultidocumen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eaLnBrk="1" hangingPunct="1"/>
            <a:endParaRPr lang="en-US" altLang="en-US">
              <a:solidFill>
                <a:srgbClr val="000000"/>
              </a:solidFill>
              <a:latin typeface="Maiandra GD" pitchFamily="34" charset="0"/>
            </a:endParaRPr>
          </a:p>
        </p:txBody>
      </p:sp>
      <p:sp>
        <p:nvSpPr>
          <p:cNvPr id="7171" name="Text Box 1032"/>
          <p:cNvSpPr txBox="1">
            <a:spLocks noChangeArrowheads="1"/>
          </p:cNvSpPr>
          <p:nvPr/>
        </p:nvSpPr>
        <p:spPr bwMode="auto">
          <a:xfrm>
            <a:off x="428625" y="2878931"/>
            <a:ext cx="2667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000000"/>
                </a:solidFill>
                <a:latin typeface="Maiandra GD" pitchFamily="34" charset="0"/>
                <a:ea typeface="MS PGothic" pitchFamily="34" charset="-128"/>
              </a:rPr>
              <a:t>WEWENANG PEMERINTAH PUSAT</a:t>
            </a:r>
          </a:p>
        </p:txBody>
      </p:sp>
      <p:sp>
        <p:nvSpPr>
          <p:cNvPr id="7172" name="Line 1033"/>
          <p:cNvSpPr>
            <a:spLocks noChangeShapeType="1"/>
          </p:cNvSpPr>
          <p:nvPr/>
        </p:nvSpPr>
        <p:spPr bwMode="auto">
          <a:xfrm>
            <a:off x="3038475" y="1763316"/>
            <a:ext cx="129540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73" name="Oval 1034"/>
          <p:cNvSpPr>
            <a:spLocks noChangeArrowheads="1"/>
          </p:cNvSpPr>
          <p:nvPr/>
        </p:nvSpPr>
        <p:spPr bwMode="auto">
          <a:xfrm>
            <a:off x="4333875" y="1591866"/>
            <a:ext cx="381000" cy="2857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 altLang="en-US">
              <a:solidFill>
                <a:srgbClr val="000000"/>
              </a:solidFill>
              <a:latin typeface="Maiandra GD" pitchFamily="34" charset="0"/>
              <a:ea typeface="MS PGothic" pitchFamily="34" charset="-128"/>
            </a:endParaRPr>
          </a:p>
        </p:txBody>
      </p:sp>
      <p:sp>
        <p:nvSpPr>
          <p:cNvPr id="23" name="Text Box 1035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4800600" y="1448991"/>
            <a:ext cx="3886200" cy="6309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38100" dist="25400" dir="5400000" algn="ctr" rotWithShape="0">
              <a:srgbClr val="808080">
                <a:alpha val="25000"/>
              </a:srgbClr>
            </a:outerShdw>
          </a:effectLst>
          <a:extLst/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id-ID" b="1" dirty="0">
                <a:solidFill>
                  <a:srgbClr val="000000"/>
                </a:solidFill>
                <a:latin typeface="Maiandra GD" pitchFamily="34" charset="0"/>
              </a:rPr>
              <a:t>Kewenangan Pusat </a:t>
            </a:r>
            <a:endParaRPr lang="en-US" b="1" dirty="0">
              <a:solidFill>
                <a:srgbClr val="000000"/>
              </a:solidFill>
              <a:latin typeface="Maiandra GD" pitchFamily="34" charset="0"/>
            </a:endParaRP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id-ID" b="1" dirty="0">
                <a:solidFill>
                  <a:srgbClr val="000000"/>
                </a:solidFill>
                <a:latin typeface="Maiandra GD" pitchFamily="34" charset="0"/>
              </a:rPr>
              <a:t>DILAKSANAKAN INSTANSI </a:t>
            </a:r>
            <a:r>
              <a:rPr lang="en-US" b="1" dirty="0">
                <a:solidFill>
                  <a:srgbClr val="000000"/>
                </a:solidFill>
                <a:latin typeface="Maiandra GD" pitchFamily="34" charset="0"/>
              </a:rPr>
              <a:t>PUSAT</a:t>
            </a:r>
            <a:endParaRPr lang="id-ID" b="1" dirty="0">
              <a:solidFill>
                <a:srgbClr val="000000"/>
              </a:solidFill>
              <a:latin typeface="Maiandra GD" pitchFamily="34" charset="0"/>
            </a:endParaRPr>
          </a:p>
        </p:txBody>
      </p:sp>
      <p:sp>
        <p:nvSpPr>
          <p:cNvPr id="7175" name="Oval 1036"/>
          <p:cNvSpPr>
            <a:spLocks noChangeArrowheads="1"/>
          </p:cNvSpPr>
          <p:nvPr/>
        </p:nvSpPr>
        <p:spPr bwMode="auto">
          <a:xfrm>
            <a:off x="3800475" y="2277666"/>
            <a:ext cx="381000" cy="2857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 altLang="en-US">
              <a:solidFill>
                <a:srgbClr val="000000"/>
              </a:solidFill>
              <a:latin typeface="Maiandra GD" pitchFamily="34" charset="0"/>
              <a:ea typeface="MS PGothic" pitchFamily="34" charset="-128"/>
            </a:endParaRPr>
          </a:p>
        </p:txBody>
      </p:sp>
      <p:sp>
        <p:nvSpPr>
          <p:cNvPr id="7176" name="Oval 1037"/>
          <p:cNvSpPr>
            <a:spLocks noChangeArrowheads="1"/>
          </p:cNvSpPr>
          <p:nvPr/>
        </p:nvSpPr>
        <p:spPr bwMode="auto">
          <a:xfrm>
            <a:off x="3419475" y="3303985"/>
            <a:ext cx="381000" cy="2857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 altLang="en-US">
              <a:solidFill>
                <a:srgbClr val="000000"/>
              </a:solidFill>
              <a:latin typeface="Maiandra GD" pitchFamily="34" charset="0"/>
              <a:ea typeface="MS PGothic" pitchFamily="34" charset="-128"/>
            </a:endParaRPr>
          </a:p>
        </p:txBody>
      </p:sp>
      <p:sp>
        <p:nvSpPr>
          <p:cNvPr id="7177" name="Oval 1038"/>
          <p:cNvSpPr>
            <a:spLocks noChangeArrowheads="1"/>
          </p:cNvSpPr>
          <p:nvPr/>
        </p:nvSpPr>
        <p:spPr bwMode="auto">
          <a:xfrm>
            <a:off x="2962275" y="4049316"/>
            <a:ext cx="381000" cy="2857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 altLang="en-US">
              <a:solidFill>
                <a:srgbClr val="000000"/>
              </a:solidFill>
              <a:latin typeface="Maiandra GD" pitchFamily="34" charset="0"/>
              <a:ea typeface="MS PGothic" pitchFamily="34" charset="-128"/>
            </a:endParaRPr>
          </a:p>
        </p:txBody>
      </p:sp>
      <p:sp>
        <p:nvSpPr>
          <p:cNvPr id="27" name="Text Box 1039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3962400" y="2892028"/>
            <a:ext cx="38862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38100" dist="25400" dir="5400000" algn="ctr" rotWithShape="0">
              <a:srgbClr val="808080">
                <a:alpha val="25000"/>
              </a:srgbClr>
            </a:outerShdw>
          </a:effectLst>
          <a:ex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b="1" dirty="0">
                <a:solidFill>
                  <a:srgbClr val="000000"/>
                </a:solidFill>
                <a:latin typeface="Maiandra GD" pitchFamily="34" charset="0"/>
              </a:rPr>
              <a:t>Dekonsentrasi </a:t>
            </a:r>
            <a:endParaRPr lang="en-US" b="1" dirty="0">
              <a:solidFill>
                <a:srgbClr val="000000"/>
              </a:solidFill>
              <a:latin typeface="Maiandra GD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000000"/>
                </a:solidFill>
                <a:latin typeface="Maiandra GD" pitchFamily="34" charset="0"/>
              </a:rPr>
              <a:t>DILIMPAHKAN KEPADA GUBERNUR SELAKU WAKIL PEMERINTAH PUSAT ATAU INSTANSI </a:t>
            </a:r>
            <a:r>
              <a:rPr lang="id-ID" b="1" dirty="0">
                <a:solidFill>
                  <a:srgbClr val="000000"/>
                </a:solidFill>
                <a:latin typeface="Maiandra GD" pitchFamily="34" charset="0"/>
              </a:rPr>
              <a:t>VERTIKAL</a:t>
            </a:r>
            <a:r>
              <a:rPr lang="en-US" b="1" dirty="0">
                <a:solidFill>
                  <a:srgbClr val="000000"/>
                </a:solidFill>
                <a:latin typeface="Maiandra GD" pitchFamily="34" charset="0"/>
              </a:rPr>
              <a:t> DI DAERAH</a:t>
            </a:r>
          </a:p>
        </p:txBody>
      </p:sp>
      <p:sp>
        <p:nvSpPr>
          <p:cNvPr id="28" name="Text Box 1040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4329113" y="2231232"/>
            <a:ext cx="3886200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38100" dist="25400" dir="5400000" algn="ctr" rotWithShape="0">
              <a:srgbClr val="808080">
                <a:alpha val="25000"/>
              </a:srgbClr>
            </a:outerShdw>
          </a:effectLst>
          <a:ex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b="1" dirty="0">
                <a:solidFill>
                  <a:srgbClr val="000000"/>
                </a:solidFill>
                <a:latin typeface="Maiandra GD" pitchFamily="34" charset="0"/>
              </a:rPr>
              <a:t>Desentralisasi </a:t>
            </a:r>
            <a:endParaRPr lang="en-US" b="1" dirty="0">
              <a:solidFill>
                <a:srgbClr val="000000"/>
              </a:solidFill>
              <a:latin typeface="Maiandra GD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000000"/>
                </a:solidFill>
                <a:latin typeface="Maiandra GD" pitchFamily="34" charset="0"/>
              </a:rPr>
              <a:t>DISERAHKAN KEPADA DAERAH</a:t>
            </a:r>
          </a:p>
        </p:txBody>
      </p:sp>
      <p:sp>
        <p:nvSpPr>
          <p:cNvPr id="7180" name="Line 1041"/>
          <p:cNvSpPr>
            <a:spLocks noChangeShapeType="1"/>
          </p:cNvSpPr>
          <p:nvPr/>
        </p:nvSpPr>
        <p:spPr bwMode="auto">
          <a:xfrm>
            <a:off x="3038475" y="2449116"/>
            <a:ext cx="76200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81" name="Line 1042"/>
          <p:cNvSpPr>
            <a:spLocks noChangeShapeType="1"/>
          </p:cNvSpPr>
          <p:nvPr/>
        </p:nvSpPr>
        <p:spPr bwMode="auto">
          <a:xfrm>
            <a:off x="3038475" y="3475435"/>
            <a:ext cx="38100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230" name="Text Box 1043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3571876" y="4129088"/>
            <a:ext cx="3781425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08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id-ID" altLang="en-US" b="1" dirty="0">
                <a:solidFill>
                  <a:srgbClr val="000000"/>
                </a:solidFill>
                <a:latin typeface="Maiandra GD" pitchFamily="34" charset="0"/>
              </a:rPr>
              <a:t>Tugas Pembantuan </a:t>
            </a:r>
            <a:endParaRPr lang="en-US" altLang="en-US" b="1" dirty="0">
              <a:solidFill>
                <a:srgbClr val="000000"/>
              </a:solidFill>
              <a:latin typeface="Maiandra GD" pitchFamily="34" charset="0"/>
            </a:endParaRPr>
          </a:p>
          <a:p>
            <a:pPr eaLnBrk="1" hangingPunct="1">
              <a:defRPr/>
            </a:pPr>
            <a:r>
              <a:rPr lang="id-ID" altLang="en-US" b="1" dirty="0">
                <a:solidFill>
                  <a:srgbClr val="000000"/>
                </a:solidFill>
                <a:latin typeface="Maiandra GD" pitchFamily="34" charset="0"/>
              </a:rPr>
              <a:t>DITUGASKAN KEPADA DAERAH</a:t>
            </a:r>
            <a:r>
              <a:rPr lang="en-US" altLang="en-US" b="1" dirty="0">
                <a:solidFill>
                  <a:srgbClr val="000000"/>
                </a:solidFill>
                <a:latin typeface="Maiandra GD" pitchFamily="34" charset="0"/>
              </a:rPr>
              <a:t> PROVINSI/KABUPATEN/KOTA</a:t>
            </a:r>
            <a:endParaRPr lang="id-ID" altLang="en-US" b="1" dirty="0">
              <a:solidFill>
                <a:srgbClr val="000000"/>
              </a:solidFill>
              <a:latin typeface="Maiandra GD" pitchFamily="34" charset="0"/>
            </a:endParaRPr>
          </a:p>
        </p:txBody>
      </p:sp>
      <p:sp>
        <p:nvSpPr>
          <p:cNvPr id="7183" name="Line 1044"/>
          <p:cNvSpPr>
            <a:spLocks noChangeShapeType="1"/>
          </p:cNvSpPr>
          <p:nvPr/>
        </p:nvSpPr>
        <p:spPr bwMode="auto">
          <a:xfrm>
            <a:off x="2581275" y="4186238"/>
            <a:ext cx="38100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304800" y="195262"/>
            <a:ext cx="8624889" cy="833438"/>
          </a:xfrm>
          <a:prstGeom prst="roundRect">
            <a:avLst>
              <a:gd name="adj" fmla="val 16667"/>
            </a:avLst>
          </a:prstGeo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fontAlgn="auto" hangingPunct="1">
              <a:defRPr/>
            </a:pPr>
            <a:r>
              <a:rPr lang="en-US" altLang="en-US" sz="1800" dirty="0">
                <a:latin typeface="Aharoni" pitchFamily="2" charset="-79"/>
                <a:ea typeface="+mn-ea"/>
                <a:cs typeface="Aharoni" pitchFamily="2" charset="-79"/>
              </a:rPr>
              <a:t>PRINSIP  PENGATURAN  WEWENANG  DAN PENUGASAN  BERDASARKAN  AZAS PENYELENGGARAAN  PEMERINTAHAN  DAERAH</a:t>
            </a: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"/>
          <p:cNvSpPr txBox="1">
            <a:spLocks noChangeArrowheads="1"/>
          </p:cNvSpPr>
          <p:nvPr/>
        </p:nvSpPr>
        <p:spPr bwMode="auto">
          <a:xfrm>
            <a:off x="304800" y="1276349"/>
            <a:ext cx="8821738" cy="32808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3" tIns="45716" rIns="91433" bIns="45716"/>
          <a:lstStyle/>
          <a:p>
            <a:pPr algn="ctr" eaLnBrk="1" hangingPunct="1"/>
            <a:r>
              <a:rPr lang="id-ID" altLang="en-US" b="1">
                <a:solidFill>
                  <a:srgbClr val="000000"/>
                </a:solidFill>
                <a:latin typeface="Arial Black" pitchFamily="34" charset="0"/>
              </a:rPr>
              <a:t>Pasal </a:t>
            </a:r>
            <a:r>
              <a:rPr lang="en-US" altLang="en-US" b="1">
                <a:solidFill>
                  <a:srgbClr val="000000"/>
                </a:solidFill>
                <a:latin typeface="Arial Black" pitchFamily="34" charset="0"/>
              </a:rPr>
              <a:t>8 </a:t>
            </a:r>
            <a:r>
              <a:rPr lang="en-US" altLang="en-US">
                <a:solidFill>
                  <a:srgbClr val="000000"/>
                </a:solidFill>
                <a:latin typeface="Arial Black" pitchFamily="34" charset="0"/>
              </a:rPr>
              <a:t>UU No 23 Thn 2014</a:t>
            </a:r>
          </a:p>
        </p:txBody>
      </p:sp>
      <p:sp>
        <p:nvSpPr>
          <p:cNvPr id="8195" name="Content Placeholder 2"/>
          <p:cNvSpPr txBox="1">
            <a:spLocks noChangeArrowheads="1"/>
          </p:cNvSpPr>
          <p:nvPr/>
        </p:nvSpPr>
        <p:spPr bwMode="auto">
          <a:xfrm>
            <a:off x="304801" y="1562100"/>
            <a:ext cx="8839199" cy="16192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16212" tIns="58107" rIns="116212" bIns="58107"/>
          <a:lstStyle/>
          <a:p>
            <a:pPr marL="342900" indent="-342900" eaLnBrk="1" hangingPunct="1">
              <a:spcBef>
                <a:spcPts val="600"/>
              </a:spcBef>
              <a:buFont typeface="Trebuchet MS" pitchFamily="34" charset="0"/>
              <a:buAutoNum type="arabicPeriod"/>
            </a:pP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Pembinaan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pengawasan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oleh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Pemerintah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terhadap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P</a:t>
            </a:r>
            <a:r>
              <a:rPr lang="fi-FI" altLang="en-US" dirty="0">
                <a:solidFill>
                  <a:srgbClr val="000000"/>
                </a:solidFill>
                <a:latin typeface="Oswald" charset="0"/>
              </a:rPr>
              <a:t>enyelenggaraan Urusan Pemerintahan oleh Daerah provinsi dilaksanakan oleh </a:t>
            </a:r>
            <a:r>
              <a:rPr lang="fi-FI" altLang="en-US" b="1" dirty="0">
                <a:solidFill>
                  <a:srgbClr val="000000"/>
                </a:solidFill>
                <a:latin typeface="Oswald" charset="0"/>
              </a:rPr>
              <a:t>menteri/kepala lembaga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pemerintah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nonkementerian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.</a:t>
            </a:r>
          </a:p>
          <a:p>
            <a:pPr marL="342900" indent="-342900" eaLnBrk="1" hangingPunct="1">
              <a:spcBef>
                <a:spcPts val="600"/>
              </a:spcBef>
              <a:buFont typeface="Trebuchet MS" pitchFamily="34" charset="0"/>
              <a:buAutoNum type="arabicPeriod"/>
            </a:pP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Pembinaan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pengawasan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oleh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Pemerintah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terhadap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fi-FI" altLang="en-US" dirty="0">
                <a:solidFill>
                  <a:srgbClr val="000000"/>
                </a:solidFill>
                <a:latin typeface="Oswald" charset="0"/>
              </a:rPr>
              <a:t>penyelenggaraan Urusan Pemerintahan oleh Daerah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kabupaten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/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kota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dilaksanakan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oleh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Gubernur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sebagai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Wakil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Pemerintah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.</a:t>
            </a:r>
          </a:p>
          <a:p>
            <a:pPr marL="342900" indent="-342900" eaLnBrk="1" hangingPunct="1">
              <a:spcBef>
                <a:spcPts val="600"/>
              </a:spcBef>
              <a:buFont typeface="Trebuchet MS" pitchFamily="34" charset="0"/>
              <a:buAutoNum type="arabicPeriod"/>
            </a:pP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Pembinaan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pengawasan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sebagaimana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dimaksud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pada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ayat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(1)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ayat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(2)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secara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nasional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dikoordinasikan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dirty="0" err="1">
                <a:solidFill>
                  <a:srgbClr val="000000"/>
                </a:solidFill>
                <a:latin typeface="Oswald" charset="0"/>
              </a:rPr>
              <a:t>oleh</a:t>
            </a:r>
            <a:r>
              <a:rPr lang="en-US" altLang="en-US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b="1" dirty="0" err="1">
                <a:solidFill>
                  <a:srgbClr val="000000"/>
                </a:solidFill>
                <a:latin typeface="Oswald" charset="0"/>
              </a:rPr>
              <a:t>Menteri</a:t>
            </a:r>
            <a:r>
              <a:rPr lang="en-US" altLang="en-US" b="1" dirty="0">
                <a:solidFill>
                  <a:srgbClr val="000000"/>
                </a:solidFill>
                <a:latin typeface="Oswald" charset="0"/>
              </a:rPr>
              <a:t>.</a:t>
            </a:r>
            <a:endParaRPr lang="en-US" altLang="en-US" b="1" dirty="0">
              <a:solidFill>
                <a:srgbClr val="000000"/>
              </a:solidFill>
              <a:latin typeface="Oswald" charset="0"/>
              <a:cs typeface="Tahoma" pitchFamily="34" charset="0"/>
            </a:endParaRPr>
          </a:p>
        </p:txBody>
      </p:sp>
      <p:sp>
        <p:nvSpPr>
          <p:cNvPr id="8196" name="TextBox 4"/>
          <p:cNvSpPr txBox="1">
            <a:spLocks noChangeArrowheads="1"/>
          </p:cNvSpPr>
          <p:nvPr/>
        </p:nvSpPr>
        <p:spPr bwMode="auto">
          <a:xfrm flipH="1">
            <a:off x="609600" y="3257550"/>
            <a:ext cx="3733800" cy="86175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23" tIns="45711" rIns="91423" bIns="45711">
            <a:spAutoFit/>
          </a:bodyPr>
          <a:lstStyle/>
          <a:p>
            <a:pPr algn="ctr" eaLnBrk="1" hangingPunct="1"/>
            <a:r>
              <a:rPr lang="en-US" altLang="en-US" sz="1000" b="1" dirty="0">
                <a:solidFill>
                  <a:srgbClr val="000000"/>
                </a:solidFill>
                <a:cs typeface="Arial" charset="0"/>
              </a:rPr>
              <a:t>PP No 33 </a:t>
            </a:r>
            <a:r>
              <a:rPr lang="en-US" altLang="en-US" sz="1000" b="1" dirty="0" err="1">
                <a:solidFill>
                  <a:srgbClr val="000000"/>
                </a:solidFill>
                <a:cs typeface="Arial" charset="0"/>
              </a:rPr>
              <a:t>Tahun</a:t>
            </a:r>
            <a:r>
              <a:rPr lang="en-US" altLang="en-US" sz="1000" b="1" dirty="0">
                <a:solidFill>
                  <a:srgbClr val="000000"/>
                </a:solidFill>
                <a:cs typeface="Arial" charset="0"/>
              </a:rPr>
              <a:t> 2018</a:t>
            </a:r>
          </a:p>
          <a:p>
            <a:pPr algn="ctr" eaLnBrk="1" hangingPunct="1"/>
            <a:r>
              <a:rPr lang="en-US" altLang="en-US" sz="1000" b="1" dirty="0" err="1">
                <a:solidFill>
                  <a:srgbClr val="000000"/>
                </a:solidFill>
              </a:rPr>
              <a:t>Tentang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Pelaksanaan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Tugas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dan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Wewenang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Gubernur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sebagai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Wakil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Pemerintah</a:t>
            </a:r>
            <a:r>
              <a:rPr lang="en-US" altLang="en-US" sz="1000" b="1" dirty="0">
                <a:solidFill>
                  <a:srgbClr val="000000"/>
                </a:solidFill>
              </a:rPr>
              <a:t> </a:t>
            </a:r>
            <a:r>
              <a:rPr lang="en-US" altLang="en-US" sz="1000" b="1" dirty="0" err="1">
                <a:solidFill>
                  <a:srgbClr val="000000"/>
                </a:solidFill>
              </a:rPr>
              <a:t>Pusat</a:t>
            </a:r>
            <a:endParaRPr lang="en-US" altLang="en-US" sz="1000" b="1" dirty="0">
              <a:solidFill>
                <a:srgbClr val="000000"/>
              </a:solidFill>
            </a:endParaRPr>
          </a:p>
          <a:p>
            <a:pPr algn="ctr" eaLnBrk="1" hangingPunct="1"/>
            <a:r>
              <a:rPr lang="en-US" altLang="en-US" sz="900" dirty="0">
                <a:solidFill>
                  <a:srgbClr val="000000"/>
                </a:solidFill>
              </a:rPr>
              <a:t>(</a:t>
            </a:r>
            <a:r>
              <a:rPr lang="en-US" altLang="en-US" sz="900" dirty="0" err="1">
                <a:solidFill>
                  <a:srgbClr val="000000"/>
                </a:solidFill>
              </a:rPr>
              <a:t>mandat</a:t>
            </a:r>
            <a:r>
              <a:rPr lang="en-US" altLang="en-US" sz="900" dirty="0">
                <a:solidFill>
                  <a:srgbClr val="000000"/>
                </a:solidFill>
              </a:rPr>
              <a:t> </a:t>
            </a:r>
            <a:r>
              <a:rPr lang="en-US" altLang="en-US" sz="900" dirty="0" err="1">
                <a:solidFill>
                  <a:srgbClr val="000000"/>
                </a:solidFill>
              </a:rPr>
              <a:t>dari</a:t>
            </a:r>
            <a:r>
              <a:rPr lang="en-US" altLang="en-US" sz="900" dirty="0">
                <a:solidFill>
                  <a:srgbClr val="000000"/>
                </a:solidFill>
              </a:rPr>
              <a:t> </a:t>
            </a:r>
            <a:r>
              <a:rPr lang="en-US" altLang="en-US" sz="900" dirty="0" err="1">
                <a:solidFill>
                  <a:srgbClr val="000000"/>
                </a:solidFill>
              </a:rPr>
              <a:t>Pasal</a:t>
            </a:r>
            <a:r>
              <a:rPr lang="en-US" altLang="en-US" sz="900" dirty="0">
                <a:solidFill>
                  <a:srgbClr val="000000"/>
                </a:solidFill>
              </a:rPr>
              <a:t> 91 </a:t>
            </a:r>
            <a:r>
              <a:rPr lang="en-US" altLang="en-US" sz="900" dirty="0" err="1">
                <a:solidFill>
                  <a:srgbClr val="000000"/>
                </a:solidFill>
              </a:rPr>
              <a:t>ayat</a:t>
            </a:r>
            <a:r>
              <a:rPr lang="en-US" altLang="en-US" sz="900" dirty="0">
                <a:solidFill>
                  <a:srgbClr val="000000"/>
                </a:solidFill>
              </a:rPr>
              <a:t> (8) </a:t>
            </a:r>
            <a:r>
              <a:rPr lang="en-US" altLang="en-US" sz="900" dirty="0" err="1">
                <a:solidFill>
                  <a:srgbClr val="000000"/>
                </a:solidFill>
              </a:rPr>
              <a:t>dan</a:t>
            </a:r>
            <a:r>
              <a:rPr lang="en-US" altLang="en-US" sz="900" dirty="0">
                <a:solidFill>
                  <a:srgbClr val="000000"/>
                </a:solidFill>
              </a:rPr>
              <a:t> </a:t>
            </a:r>
            <a:r>
              <a:rPr lang="en-US" altLang="en-US" sz="900" dirty="0" err="1">
                <a:solidFill>
                  <a:srgbClr val="000000"/>
                </a:solidFill>
              </a:rPr>
              <a:t>Pasal</a:t>
            </a:r>
            <a:r>
              <a:rPr lang="en-US" altLang="en-US" sz="900" dirty="0">
                <a:solidFill>
                  <a:srgbClr val="000000"/>
                </a:solidFill>
              </a:rPr>
              <a:t> 93 </a:t>
            </a:r>
            <a:r>
              <a:rPr lang="en-US" altLang="en-US" sz="900" dirty="0" err="1">
                <a:solidFill>
                  <a:srgbClr val="000000"/>
                </a:solidFill>
              </a:rPr>
              <a:t>ayat</a:t>
            </a:r>
            <a:r>
              <a:rPr lang="en-US" altLang="en-US" sz="900" dirty="0">
                <a:solidFill>
                  <a:srgbClr val="000000"/>
                </a:solidFill>
              </a:rPr>
              <a:t> (5) </a:t>
            </a:r>
            <a:r>
              <a:rPr lang="en-US" altLang="en-US" sz="900" dirty="0" err="1">
                <a:solidFill>
                  <a:srgbClr val="000000"/>
                </a:solidFill>
              </a:rPr>
              <a:t>Undang-Undang</a:t>
            </a:r>
            <a:r>
              <a:rPr lang="en-US" altLang="en-US" sz="900" dirty="0">
                <a:solidFill>
                  <a:srgbClr val="000000"/>
                </a:solidFill>
              </a:rPr>
              <a:t> </a:t>
            </a:r>
            <a:r>
              <a:rPr lang="en-US" altLang="en-US" sz="900" dirty="0" err="1">
                <a:solidFill>
                  <a:srgbClr val="000000"/>
                </a:solidFill>
              </a:rPr>
              <a:t>Nomor</a:t>
            </a:r>
            <a:r>
              <a:rPr lang="en-US" altLang="en-US" sz="900" dirty="0">
                <a:solidFill>
                  <a:srgbClr val="000000"/>
                </a:solidFill>
              </a:rPr>
              <a:t> 23 </a:t>
            </a:r>
            <a:r>
              <a:rPr lang="en-US" altLang="en-US" sz="900" dirty="0" err="1">
                <a:solidFill>
                  <a:srgbClr val="000000"/>
                </a:solidFill>
              </a:rPr>
              <a:t>Tahun</a:t>
            </a:r>
            <a:r>
              <a:rPr lang="en-US" altLang="en-US" sz="900" dirty="0">
                <a:solidFill>
                  <a:srgbClr val="000000"/>
                </a:solidFill>
              </a:rPr>
              <a:t> 2014)</a:t>
            </a:r>
            <a:endParaRPr lang="id-ID" altLang="en-US" sz="900" b="1" dirty="0">
              <a:solidFill>
                <a:srgbClr val="000000"/>
              </a:solidFill>
            </a:endParaRPr>
          </a:p>
        </p:txBody>
      </p:sp>
      <p:sp>
        <p:nvSpPr>
          <p:cNvPr id="8197" name="TextBox 6"/>
          <p:cNvSpPr txBox="1">
            <a:spLocks noChangeArrowheads="1"/>
          </p:cNvSpPr>
          <p:nvPr/>
        </p:nvSpPr>
        <p:spPr bwMode="auto">
          <a:xfrm>
            <a:off x="625475" y="4095750"/>
            <a:ext cx="3717925" cy="98486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23" tIns="45711" rIns="91423" bIns="45711">
            <a:spAutoFit/>
          </a:bodyPr>
          <a:lstStyle/>
          <a:p>
            <a:pPr algn="ctr" eaLnBrk="1" hangingPunct="1">
              <a:spcBef>
                <a:spcPts val="1200"/>
              </a:spcBef>
            </a:pPr>
            <a:r>
              <a:rPr lang="en-US" altLang="en-US" sz="1200" b="1" u="sng" dirty="0" err="1">
                <a:solidFill>
                  <a:srgbClr val="000000"/>
                </a:solidFill>
                <a:latin typeface="Oswald" charset="0"/>
              </a:rPr>
              <a:t>Pasal</a:t>
            </a:r>
            <a:r>
              <a:rPr lang="en-US" altLang="en-US" sz="1200" b="1" u="sng" dirty="0">
                <a:solidFill>
                  <a:srgbClr val="000000"/>
                </a:solidFill>
                <a:latin typeface="Oswald" charset="0"/>
              </a:rPr>
              <a:t> 5</a:t>
            </a:r>
          </a:p>
          <a:p>
            <a:pPr algn="ctr" eaLnBrk="1" hangingPunct="1">
              <a:spcBef>
                <a:spcPts val="1200"/>
              </a:spcBef>
            </a:pP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Gubernur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sebagai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Wakil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Pemerintah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melaporkan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pelaksanaan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tugas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kepada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Presiden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melalui</a:t>
            </a:r>
            <a:r>
              <a:rPr lang="en-US" altLang="en-US" sz="12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200" dirty="0" err="1">
                <a:solidFill>
                  <a:srgbClr val="000000"/>
                </a:solidFill>
                <a:latin typeface="Oswald" charset="0"/>
              </a:rPr>
              <a:t>Mendagri</a:t>
            </a:r>
            <a:endParaRPr lang="en-US" altLang="en-US" sz="1200" dirty="0">
              <a:solidFill>
                <a:srgbClr val="000000"/>
              </a:solidFill>
              <a:latin typeface="Oswald" charset="0"/>
            </a:endParaRPr>
          </a:p>
        </p:txBody>
      </p:sp>
      <p:sp>
        <p:nvSpPr>
          <p:cNvPr id="8198" name="Arrow: Curved Right 1"/>
          <p:cNvSpPr>
            <a:spLocks noChangeArrowheads="1"/>
          </p:cNvSpPr>
          <p:nvPr/>
        </p:nvSpPr>
        <p:spPr bwMode="auto">
          <a:xfrm rot="212290">
            <a:off x="146051" y="2545557"/>
            <a:ext cx="538163" cy="1203722"/>
          </a:xfrm>
          <a:prstGeom prst="curvedRightArrow">
            <a:avLst>
              <a:gd name="adj1" fmla="val 25004"/>
              <a:gd name="adj2" fmla="val 49995"/>
              <a:gd name="adj3" fmla="val 25000"/>
            </a:avLst>
          </a:prstGeom>
          <a:solidFill>
            <a:srgbClr val="C00000"/>
          </a:solidFill>
          <a:ln w="12700">
            <a:solidFill>
              <a:srgbClr val="B68317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199" name="TextBox 8"/>
          <p:cNvSpPr txBox="1">
            <a:spLocks noChangeArrowheads="1"/>
          </p:cNvSpPr>
          <p:nvPr/>
        </p:nvSpPr>
        <p:spPr bwMode="auto">
          <a:xfrm flipH="1">
            <a:off x="-2" y="209550"/>
            <a:ext cx="9144001" cy="369314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en-US" sz="2400" dirty="0">
                <a:solidFill>
                  <a:schemeClr val="tx1"/>
                </a:solidFill>
                <a:latin typeface="Aharoni" pitchFamily="2" charset="-79"/>
                <a:ea typeface="+mn-ea"/>
                <a:cs typeface="Aharoni" pitchFamily="2" charset="-79"/>
              </a:rPr>
              <a:t>KEKUASAAN PEMERINTAHAN</a:t>
            </a:r>
          </a:p>
        </p:txBody>
      </p:sp>
      <p:sp>
        <p:nvSpPr>
          <p:cNvPr id="8200" name="TextBox 9"/>
          <p:cNvSpPr txBox="1">
            <a:spLocks noChangeArrowheads="1"/>
          </p:cNvSpPr>
          <p:nvPr/>
        </p:nvSpPr>
        <p:spPr bwMode="auto">
          <a:xfrm>
            <a:off x="549275" y="659606"/>
            <a:ext cx="8137525" cy="58475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23" tIns="45711" rIns="91423" bIns="45711">
            <a:spAutoFit/>
          </a:bodyPr>
          <a:lstStyle/>
          <a:p>
            <a:pPr algn="ctr" eaLnBrk="1" hangingPunct="1">
              <a:spcBef>
                <a:spcPts val="1200"/>
              </a:spcBef>
            </a:pP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Presiden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Republik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Indonesia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memegang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kekuasaan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pemerintahan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menurut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Undang-undang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Dasar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. (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Pasal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4 UUD 1945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Pasal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5 UU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Nomor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23 </a:t>
            </a:r>
            <a:r>
              <a:rPr lang="en-US" altLang="en-US" sz="1600" dirty="0" err="1">
                <a:solidFill>
                  <a:srgbClr val="000000"/>
                </a:solidFill>
                <a:latin typeface="Oswald" charset="0"/>
              </a:rPr>
              <a:t>Tahun</a:t>
            </a:r>
            <a:r>
              <a:rPr lang="en-US" altLang="en-US" sz="1600" dirty="0">
                <a:solidFill>
                  <a:srgbClr val="000000"/>
                </a:solidFill>
                <a:latin typeface="Oswald" charset="0"/>
              </a:rPr>
              <a:t> 2014)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94F643E-1963-4103-A7E3-84001A0B5DFF}"/>
              </a:ext>
            </a:extLst>
          </p:cNvPr>
          <p:cNvSpPr txBox="1"/>
          <p:nvPr/>
        </p:nvSpPr>
        <p:spPr>
          <a:xfrm flipH="1">
            <a:off x="4509208" y="3257550"/>
            <a:ext cx="4101392" cy="461647"/>
          </a:xfrm>
          <a:prstGeom prst="rect">
            <a:avLst/>
          </a:prstGeom>
          <a:solidFill>
            <a:srgbClr val="C00000"/>
          </a:solidFill>
        </p:spPr>
        <p:txBody>
          <a:bodyPr wrap="square" lIns="91423" tIns="45711" rIns="91423" bIns="4571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MUATAN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1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PP No 19 </a:t>
            </a:r>
            <a:r>
              <a:rPr lang="en-US" altLang="en-US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Tahun</a:t>
            </a:r>
            <a:r>
              <a:rPr lang="en-US" altLang="en-US" sz="1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 2010 jo PP No 23 </a:t>
            </a:r>
            <a:r>
              <a:rPr lang="en-US" altLang="en-US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Tahun</a:t>
            </a:r>
            <a:r>
              <a:rPr lang="en-US" altLang="en-US" sz="1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</a:rPr>
              <a:t> 2011</a:t>
            </a:r>
            <a:endParaRPr lang="id-ID" sz="1200" b="1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B20342E-46C1-42F0-9B6E-FD9AC0B33446}"/>
              </a:ext>
            </a:extLst>
          </p:cNvPr>
          <p:cNvSpPr txBox="1"/>
          <p:nvPr/>
        </p:nvSpPr>
        <p:spPr>
          <a:xfrm>
            <a:off x="4528038" y="3714749"/>
            <a:ext cx="4082562" cy="12772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23" tIns="45711" rIns="91423" bIns="4571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u="sng" dirty="0">
                <a:solidFill>
                  <a:srgbClr val="002060"/>
                </a:solidFill>
                <a:latin typeface="Oswald" charset="0"/>
              </a:rPr>
              <a:t>PERTANGGUNGJAWABAN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100" dirty="0" err="1">
                <a:latin typeface="Oswald" charset="0"/>
              </a:rPr>
              <a:t>Dalam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kedudukannya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sebagai</a:t>
            </a:r>
            <a:r>
              <a:rPr lang="en-US" sz="1100" dirty="0">
                <a:latin typeface="Oswald" charset="0"/>
              </a:rPr>
              <a:t> wakil </a:t>
            </a:r>
            <a:r>
              <a:rPr lang="en-US" sz="1100" dirty="0" err="1">
                <a:latin typeface="Oswald" charset="0"/>
              </a:rPr>
              <a:t>Pemerintah</a:t>
            </a:r>
            <a:r>
              <a:rPr lang="en-US" sz="1100" dirty="0">
                <a:latin typeface="Oswald" charset="0"/>
              </a:rPr>
              <a:t>, </a:t>
            </a:r>
            <a:r>
              <a:rPr lang="en-US" sz="1100" dirty="0" err="1">
                <a:latin typeface="Oswald" charset="0"/>
              </a:rPr>
              <a:t>gubernur</a:t>
            </a:r>
            <a:r>
              <a:rPr lang="en-US" sz="1100" dirty="0">
                <a:latin typeface="Oswald" charset="0"/>
              </a:rPr>
              <a:t> </a:t>
            </a:r>
            <a:r>
              <a:rPr lang="it-IT" sz="1100" dirty="0">
                <a:latin typeface="Oswald" charset="0"/>
              </a:rPr>
              <a:t>bertanggung jawab kepada Presiden melalui Menteri Dalam </a:t>
            </a:r>
            <a:r>
              <a:rPr lang="en-US" sz="1100" dirty="0" err="1">
                <a:latin typeface="Oswald" charset="0"/>
              </a:rPr>
              <a:t>Negeri</a:t>
            </a:r>
            <a:r>
              <a:rPr lang="en-US" sz="1100" dirty="0">
                <a:latin typeface="Oswald" charset="0"/>
              </a:rPr>
              <a:t>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1100" dirty="0" err="1">
                <a:latin typeface="Oswald" charset="0"/>
              </a:rPr>
              <a:t>Evaluasi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mengenai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laporan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gubernur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sebagai</a:t>
            </a:r>
            <a:r>
              <a:rPr lang="en-US" sz="1100" dirty="0">
                <a:latin typeface="Oswald" charset="0"/>
              </a:rPr>
              <a:t> wakil </a:t>
            </a:r>
            <a:r>
              <a:rPr lang="en-US" sz="1100" dirty="0" err="1">
                <a:latin typeface="Oswald" charset="0"/>
              </a:rPr>
              <a:t>Pemerintah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dilaksanakan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oleh</a:t>
            </a:r>
            <a:r>
              <a:rPr lang="en-US" sz="1100" dirty="0">
                <a:latin typeface="Oswald" charset="0"/>
              </a:rPr>
              <a:t> Menteri </a:t>
            </a:r>
            <a:r>
              <a:rPr lang="en-US" sz="1100" dirty="0" err="1">
                <a:latin typeface="Oswald" charset="0"/>
              </a:rPr>
              <a:t>Dalam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Negeri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atas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nama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Presiden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setiap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tahun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dengan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melibatkan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kementerian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dan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lembaga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pemerintah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nonkementerian</a:t>
            </a:r>
            <a:r>
              <a:rPr lang="en-US" sz="1100" dirty="0">
                <a:latin typeface="Oswald" charset="0"/>
              </a:rPr>
              <a:t> </a:t>
            </a:r>
            <a:r>
              <a:rPr lang="en-US" sz="1100" dirty="0" err="1">
                <a:latin typeface="Oswald" charset="0"/>
              </a:rPr>
              <a:t>terkait</a:t>
            </a:r>
            <a:r>
              <a:rPr lang="en-US" sz="1100" dirty="0">
                <a:latin typeface="Oswald" charset="0"/>
              </a:rPr>
              <a:t>.</a:t>
            </a:r>
            <a:endParaRPr lang="en-US" sz="1100" dirty="0">
              <a:solidFill>
                <a:srgbClr val="002060"/>
              </a:solidFill>
              <a:latin typeface="Oswald" charset="0"/>
            </a:endParaRPr>
          </a:p>
        </p:txBody>
      </p:sp>
      <p:sp>
        <p:nvSpPr>
          <p:cNvPr id="11" name="Arrow: Curved Right 1"/>
          <p:cNvSpPr>
            <a:spLocks noChangeArrowheads="1"/>
          </p:cNvSpPr>
          <p:nvPr/>
        </p:nvSpPr>
        <p:spPr bwMode="auto">
          <a:xfrm rot="21387710" flipH="1">
            <a:off x="8569206" y="2587209"/>
            <a:ext cx="538163" cy="1203722"/>
          </a:xfrm>
          <a:prstGeom prst="curvedRightArrow">
            <a:avLst>
              <a:gd name="adj1" fmla="val 25004"/>
              <a:gd name="adj2" fmla="val 49995"/>
              <a:gd name="adj3" fmla="val 25000"/>
            </a:avLst>
          </a:prstGeom>
          <a:solidFill>
            <a:srgbClr val="C00000"/>
          </a:solidFill>
          <a:ln w="12700">
            <a:solidFill>
              <a:srgbClr val="B68317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04800" y="895350"/>
            <a:ext cx="8410575" cy="4038600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/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495" algn="ctr" fontAlgn="auto">
              <a:spcBef>
                <a:spcPts val="0"/>
              </a:spcBef>
              <a:defRPr/>
            </a:pPr>
            <a:r>
              <a:rPr lang="en-US" sz="1292" b="1" u="sng" dirty="0">
                <a:solidFill>
                  <a:srgbClr val="002060"/>
                </a:solidFill>
                <a:latin typeface="Oswald" charset="0"/>
              </a:rPr>
              <a:t>TUGAS DAN WEWENANG</a:t>
            </a:r>
          </a:p>
          <a:p>
            <a:pPr marL="60495" algn="just" fontAlgn="auto">
              <a:spcBef>
                <a:spcPts val="0"/>
              </a:spcBef>
              <a:defRPr/>
            </a:pPr>
            <a:endParaRPr lang="en-US" sz="1292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16531" indent="-316531" algn="just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Dalam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melaksanakan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pembinaan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pengawasan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terhadap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penyelenggaraan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Urusan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pemerintahan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yang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menjadi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kewenangan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Daerah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/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kota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Tugas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Pembantuan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oleh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Daerah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/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kota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Presiden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dibantu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oleh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Gubernur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Sebagai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Wakil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Pemerintah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Pusat (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(1)).</a:t>
            </a:r>
          </a:p>
          <a:p>
            <a:pPr marL="316531" indent="-316531" algn="just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77" b="1" dirty="0" err="1">
                <a:solidFill>
                  <a:schemeClr val="tx1"/>
                </a:solidFill>
                <a:latin typeface="Oswald" charset="0"/>
              </a:rPr>
              <a:t>Dalam</a:t>
            </a:r>
            <a:r>
              <a:rPr lang="en-US" sz="1477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b="1" dirty="0" err="1">
                <a:solidFill>
                  <a:schemeClr val="tx1"/>
                </a:solidFill>
                <a:latin typeface="Oswald" charset="0"/>
              </a:rPr>
              <a:t>melaksanakan</a:t>
            </a:r>
            <a:r>
              <a:rPr lang="en-US" sz="1477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b="1" dirty="0" err="1">
                <a:solidFill>
                  <a:schemeClr val="tx1"/>
                </a:solidFill>
                <a:latin typeface="Oswald" charset="0"/>
              </a:rPr>
              <a:t>pembinaan</a:t>
            </a:r>
            <a:r>
              <a:rPr lang="en-US" sz="1477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b="1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477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b="1" dirty="0" err="1">
                <a:solidFill>
                  <a:schemeClr val="tx1"/>
                </a:solidFill>
                <a:latin typeface="Oswald" charset="0"/>
              </a:rPr>
              <a:t>pengawasan</a:t>
            </a:r>
            <a:r>
              <a:rPr lang="en-US" sz="1477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Gubernur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mempunyai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b="1" dirty="0" err="1">
                <a:solidFill>
                  <a:schemeClr val="tx1"/>
                </a:solidFill>
                <a:latin typeface="Oswald" charset="0"/>
              </a:rPr>
              <a:t>tugas</a:t>
            </a:r>
            <a:r>
              <a:rPr lang="en-US" sz="1477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sebagai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berikut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:</a:t>
            </a:r>
          </a:p>
          <a:p>
            <a:pPr marL="580307" indent="-208090" algn="just" fontAlgn="auto">
              <a:spcBef>
                <a:spcPts val="277"/>
              </a:spcBef>
              <a:buClrTx/>
              <a:buFont typeface="+mj-lt"/>
              <a:buAutoNum type="alphaLcPeriod"/>
              <a:defRPr/>
            </a:pP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mengoordinasikan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pembinaan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pengawasan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penyelenggaraan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Tugas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Pembantuan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di Daerah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/Kota (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(2)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a); </a:t>
            </a:r>
          </a:p>
          <a:p>
            <a:pPr marL="580307" indent="-208090" algn="just" fontAlgn="auto">
              <a:spcBef>
                <a:spcPts val="277"/>
              </a:spcBef>
              <a:buClrTx/>
              <a:buFont typeface="+mj-lt"/>
              <a:buAutoNum type="alphaLcPeriod"/>
              <a:defRPr/>
            </a:pP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melakukan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monitoring,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evaluasi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supervisi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terhadap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penyelenggaran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Pemerintahan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Daerah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/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kota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yang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ada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di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wilayahnya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(2),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b);</a:t>
            </a:r>
          </a:p>
          <a:p>
            <a:pPr marL="580307" indent="-208090" algn="just" fontAlgn="auto">
              <a:spcBef>
                <a:spcPts val="277"/>
              </a:spcBef>
              <a:buClrTx/>
              <a:buFont typeface="+mj-lt"/>
              <a:buAutoNum type="alphaLcPeriod"/>
              <a:defRPr/>
            </a:pP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memberdayakan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memfasilitasi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Daerah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/Kota di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wilayahnya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(2),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c);</a:t>
            </a:r>
          </a:p>
          <a:p>
            <a:pPr marL="580307" indent="-208090" algn="just" fontAlgn="auto">
              <a:spcBef>
                <a:spcPts val="277"/>
              </a:spcBef>
              <a:buClrTx/>
              <a:buFont typeface="+mj-lt"/>
              <a:buAutoNum type="alphaLcPeriod"/>
              <a:defRPr/>
            </a:pP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melakukan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evaluasi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terhadap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rancangan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Perda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/Kota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tentang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RPJPD, RPJMD, APBD,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Perubahan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APBD,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pertanggungjawaban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pelaksanaan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APBD,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tata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ruang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daerah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pajak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daerah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retribusi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daerah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(2),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d);</a:t>
            </a:r>
          </a:p>
          <a:p>
            <a:pPr marL="580307" indent="-208090" algn="just" fontAlgn="auto">
              <a:spcBef>
                <a:spcPts val="277"/>
              </a:spcBef>
              <a:buClrTx/>
              <a:buFont typeface="+mj-lt"/>
              <a:buAutoNum type="alphaLcPeriod"/>
              <a:defRPr/>
            </a:pP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melakukan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pengawasan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terhadap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Perda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/Kota (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(2),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e);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dan</a:t>
            </a:r>
            <a:endParaRPr lang="en-US" sz="1477" dirty="0">
              <a:solidFill>
                <a:schemeClr val="tx1"/>
              </a:solidFill>
              <a:latin typeface="Oswald" charset="0"/>
            </a:endParaRPr>
          </a:p>
          <a:p>
            <a:pPr marL="580307" indent="-208090" algn="just" fontAlgn="auto">
              <a:spcBef>
                <a:spcPts val="277"/>
              </a:spcBef>
              <a:buClrTx/>
              <a:buFont typeface="+mj-lt"/>
              <a:buAutoNum type="alphaLcPeriod"/>
              <a:defRPr/>
            </a:pP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melaksanakan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tugas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lain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sesuai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dengan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ketentuan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peraturan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perundang-undangan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(2), </a:t>
            </a:r>
            <a:r>
              <a:rPr lang="en-US" sz="1477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77" dirty="0">
                <a:solidFill>
                  <a:schemeClr val="tx1"/>
                </a:solidFill>
                <a:latin typeface="Oswald" charset="0"/>
              </a:rPr>
              <a:t> f).</a:t>
            </a:r>
          </a:p>
          <a:p>
            <a:pPr marL="377322" indent="-316826" algn="just" fontAlgn="auto">
              <a:spcBef>
                <a:spcPts val="0"/>
              </a:spcBef>
              <a:buFont typeface="+mj-lt"/>
              <a:buAutoNum type="arabicPeriod"/>
              <a:defRPr/>
            </a:pPr>
            <a:endParaRPr lang="en-AU" sz="1292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133350"/>
            <a:ext cx="8534400" cy="533400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TUGAS DAN WEWENANG GWPP</a:t>
            </a: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33414" y="1120378"/>
            <a:ext cx="8047037" cy="3737371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/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495" algn="ctr" fontAlgn="auto">
              <a:spcBef>
                <a:spcPts val="0"/>
              </a:spcBef>
              <a:defRPr/>
            </a:pPr>
            <a:r>
              <a:rPr lang="en-US" sz="1292" b="1" u="sng" dirty="0">
                <a:solidFill>
                  <a:srgbClr val="002060"/>
                </a:solidFill>
                <a:latin typeface="Oswald" charset="0"/>
              </a:rPr>
              <a:t>TUGAS DAN WEWENANG</a:t>
            </a:r>
          </a:p>
          <a:p>
            <a:pPr algn="just" fontAlgn="auto">
              <a:spcBef>
                <a:spcPts val="277"/>
              </a:spcBef>
              <a:defRPr/>
            </a:pPr>
            <a:endParaRPr lang="en-US" sz="1292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16531" indent="-316531" algn="just" fontAlgn="auto">
              <a:spcBef>
                <a:spcPts val="277"/>
              </a:spcBef>
              <a:buClrTx/>
              <a:buFont typeface="+mj-lt"/>
              <a:buAutoNum type="arabicPeriod" startAt="3"/>
              <a:defRPr/>
            </a:pPr>
            <a:r>
              <a:rPr lang="en-US" sz="1662" b="1" dirty="0" err="1">
                <a:solidFill>
                  <a:schemeClr val="tx1"/>
                </a:solidFill>
                <a:latin typeface="Oswald" charset="0"/>
              </a:rPr>
              <a:t>Dalam</a:t>
            </a:r>
            <a:r>
              <a:rPr lang="en-US" sz="1662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b="1" dirty="0" err="1">
                <a:solidFill>
                  <a:schemeClr val="tx1"/>
                </a:solidFill>
                <a:latin typeface="Oswald" charset="0"/>
              </a:rPr>
              <a:t>melaksanakan</a:t>
            </a:r>
            <a:r>
              <a:rPr lang="en-US" sz="1662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b="1" dirty="0" err="1">
                <a:solidFill>
                  <a:schemeClr val="tx1"/>
                </a:solidFill>
                <a:latin typeface="Oswald" charset="0"/>
              </a:rPr>
              <a:t>tugas</a:t>
            </a:r>
            <a:r>
              <a:rPr lang="en-US" sz="1662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b="1" dirty="0" err="1">
                <a:solidFill>
                  <a:schemeClr val="tx1"/>
                </a:solidFill>
                <a:latin typeface="Oswald" charset="0"/>
              </a:rPr>
              <a:t>pembinaan</a:t>
            </a:r>
            <a:r>
              <a:rPr lang="en-US" sz="1662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b="1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1662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b="1" dirty="0" err="1">
                <a:solidFill>
                  <a:schemeClr val="tx1"/>
                </a:solidFill>
                <a:latin typeface="Oswald" charset="0"/>
              </a:rPr>
              <a:t>pengawasan</a:t>
            </a:r>
            <a:r>
              <a:rPr lang="en-US" sz="1662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gubernur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mempunyai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b="1" dirty="0" err="1">
                <a:solidFill>
                  <a:schemeClr val="tx1"/>
                </a:solidFill>
                <a:latin typeface="Oswald" charset="0"/>
              </a:rPr>
              <a:t>wewenang</a:t>
            </a:r>
            <a:r>
              <a:rPr lang="en-US" sz="1662" b="1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sebagai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berikut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:</a:t>
            </a:r>
          </a:p>
          <a:p>
            <a:pPr marL="634528" indent="-316531" algn="just" fontAlgn="auto">
              <a:spcBef>
                <a:spcPts val="277"/>
              </a:spcBef>
              <a:buClrTx/>
              <a:buFont typeface="+mj-lt"/>
              <a:buAutoNum type="arabicParenR"/>
              <a:defRPr/>
            </a:pPr>
            <a:r>
              <a:rPr lang="id-ID" sz="1662" dirty="0">
                <a:solidFill>
                  <a:schemeClr val="tx1"/>
                </a:solidFill>
                <a:latin typeface="Oswald" charset="0"/>
              </a:rPr>
              <a:t>membatalkan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Peraturan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Bupati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/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Wali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Kota (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(3),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a);</a:t>
            </a:r>
          </a:p>
          <a:p>
            <a:pPr marL="634528" indent="-316531" algn="just" fontAlgn="auto">
              <a:spcBef>
                <a:spcPts val="277"/>
              </a:spcBef>
              <a:buClrTx/>
              <a:buFont typeface="+mj-lt"/>
              <a:buAutoNum type="arabicParenR"/>
              <a:defRPr/>
            </a:pP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memberikan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penghargaan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atau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sanksi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kepada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Bupati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/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Wali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Kota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terkait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dengan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penyelenggaraan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pemerintahan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daerah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(3),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b)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;</a:t>
            </a:r>
            <a:endParaRPr lang="en-US" sz="1662" dirty="0">
              <a:solidFill>
                <a:schemeClr val="tx1"/>
              </a:solidFill>
              <a:latin typeface="Oswald" charset="0"/>
            </a:endParaRPr>
          </a:p>
          <a:p>
            <a:pPr marL="634528" indent="-316531" algn="just" fontAlgn="auto">
              <a:spcBef>
                <a:spcPts val="277"/>
              </a:spcBef>
              <a:buClrTx/>
              <a:buFont typeface="+mj-lt"/>
              <a:buAutoNum type="arabicParenR"/>
              <a:defRPr/>
            </a:pP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menyelesaikan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perselisihan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dalam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penyelenggaraan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fungsi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pemerintahan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antar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daerah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/Kota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dalam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1 (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satu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)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daerah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Provinsi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(3),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c)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;</a:t>
            </a:r>
            <a:endParaRPr lang="en-US" sz="1662" dirty="0">
              <a:solidFill>
                <a:schemeClr val="tx1"/>
              </a:solidFill>
              <a:latin typeface="Oswald" charset="0"/>
            </a:endParaRPr>
          </a:p>
          <a:p>
            <a:pPr marL="634528" indent="-316531" algn="just" fontAlgn="auto">
              <a:spcBef>
                <a:spcPts val="277"/>
              </a:spcBef>
              <a:buClrTx/>
              <a:buFont typeface="+mj-lt"/>
              <a:buAutoNum type="arabicParenR"/>
              <a:defRPr/>
            </a:pP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memberikan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persetujuan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terhadap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Rancangan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Perda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/Kota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tentang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pembentukan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susunan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Perangkat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 Daerah </a:t>
            </a:r>
            <a:r>
              <a:rPr lang="en-AU" sz="1662" dirty="0" err="1">
                <a:solidFill>
                  <a:schemeClr val="tx1"/>
                </a:solidFill>
                <a:latin typeface="Oswald" charset="0"/>
              </a:rPr>
              <a:t>Kabupaten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/Kota 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(3),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d)</a:t>
            </a:r>
            <a:r>
              <a:rPr lang="en-AU" sz="1662" dirty="0">
                <a:solidFill>
                  <a:schemeClr val="tx1"/>
                </a:solidFill>
                <a:latin typeface="Oswald" charset="0"/>
              </a:rPr>
              <a:t>;</a:t>
            </a:r>
            <a:endParaRPr lang="en-US" sz="1662" dirty="0">
              <a:solidFill>
                <a:schemeClr val="tx1"/>
              </a:solidFill>
              <a:latin typeface="Oswald" charset="0"/>
            </a:endParaRPr>
          </a:p>
          <a:p>
            <a:pPr marL="634528" indent="-316531" algn="just" fontAlgn="auto">
              <a:spcBef>
                <a:spcPts val="277"/>
              </a:spcBef>
              <a:buClrTx/>
              <a:buFont typeface="+mj-lt"/>
              <a:buAutoNum type="arabicParenR"/>
              <a:defRPr/>
            </a:pP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melaksanakan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wewenang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lain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sesuai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dengan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ketentuan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peraturan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perundang-undangan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(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(3), </a:t>
            </a:r>
            <a:r>
              <a:rPr lang="en-US" sz="1662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662" dirty="0">
                <a:solidFill>
                  <a:schemeClr val="tx1"/>
                </a:solidFill>
                <a:latin typeface="Oswald" charset="0"/>
              </a:rPr>
              <a:t> e).</a:t>
            </a:r>
          </a:p>
          <a:p>
            <a:pPr marL="377322" indent="-316826" algn="just" fontAlgn="auto">
              <a:spcBef>
                <a:spcPts val="0"/>
              </a:spcBef>
              <a:buFont typeface="+mj-lt"/>
              <a:buAutoNum type="arabicPeriod"/>
              <a:defRPr/>
            </a:pPr>
            <a:endParaRPr lang="en-AU" sz="1292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133350"/>
            <a:ext cx="8534400" cy="533400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TUGAS DAN WEWENANG GWPP</a:t>
            </a: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04800" y="857250"/>
            <a:ext cx="8610600" cy="4152900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/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495" algn="ctr" fontAlgn="auto">
              <a:spcBef>
                <a:spcPts val="0"/>
              </a:spcBef>
              <a:defRPr/>
            </a:pPr>
            <a:r>
              <a:rPr lang="en-US" sz="1400" b="1" u="sng" dirty="0">
                <a:solidFill>
                  <a:srgbClr val="002060"/>
                </a:solidFill>
                <a:latin typeface="Oswald" charset="0"/>
              </a:rPr>
              <a:t>TUGAS DAN WEWENANG</a:t>
            </a:r>
          </a:p>
          <a:p>
            <a:pPr algn="just" fontAlgn="auto">
              <a:spcBef>
                <a:spcPts val="277"/>
              </a:spcBef>
              <a:defRPr/>
            </a:pPr>
            <a:endParaRPr lang="en-US" sz="1400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algn="just" fontAlgn="auto">
              <a:spcBef>
                <a:spcPts val="0"/>
              </a:spcBef>
              <a:defRPr/>
            </a:pP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Selain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melaksanakan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pembinaan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pengawasan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sebagaimana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dimaksud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pada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ayat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(1) </a:t>
            </a:r>
            <a:r>
              <a:rPr lang="en-US" sz="1400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gubernur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mempunyai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tugas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wewenang</a:t>
            </a:r>
            <a:r>
              <a:rPr lang="en-US" sz="1400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:</a:t>
            </a:r>
            <a:endParaRPr lang="en-AU" sz="1400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69286" indent="-298946" algn="just" fontAlgn="auto">
              <a:spcBef>
                <a:spcPts val="0"/>
              </a:spcBef>
              <a:buClrTx/>
              <a:buFont typeface="+mj-lt"/>
              <a:buAutoNum type="arabicParenR"/>
              <a:defRPr/>
            </a:pP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Menyelaraskan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perencanaan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pembangunan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antar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daerah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Kabupaten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/Kota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antara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daerah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Provinsi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daerah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Kabupaten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/Kota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wilayahnya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; 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(4),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a, UU 23/2014)</a:t>
            </a:r>
            <a:endParaRPr lang="en-AU" sz="1400" b="1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69286" indent="-298946" algn="just" fontAlgn="auto">
              <a:spcBef>
                <a:spcPts val="0"/>
              </a:spcBef>
              <a:buClrTx/>
              <a:buFont typeface="+mj-lt"/>
              <a:buAutoNum type="arabicParenR"/>
              <a:defRPr/>
            </a:pP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Mengoordinasikan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kegiatan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pemerintahan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pembangunan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antara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Daerah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provinsi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Daerah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kabupaten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/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kota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antar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- Daerah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kabupaten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/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kota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yang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ada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wilayahnya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; 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(4),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b, UU 23/2014)</a:t>
            </a:r>
            <a:endParaRPr lang="en-AU" sz="1400" b="1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69286" indent="-298946" algn="just" fontAlgn="auto">
              <a:spcBef>
                <a:spcPts val="0"/>
              </a:spcBef>
              <a:buClrTx/>
              <a:buFont typeface="+mj-lt"/>
              <a:buAutoNum type="arabicParenR"/>
              <a:defRPr/>
            </a:pP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Memberikan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rekomendasi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kepada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pemerintah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pusat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atas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usulan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DAK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pada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daerah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Kabupaten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/Kota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wilayahnya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; 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(4),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c, UU 23/2014)</a:t>
            </a:r>
            <a:endParaRPr lang="en-AU" sz="1400" b="1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69286" indent="-298946" algn="just" fontAlgn="auto">
              <a:spcBef>
                <a:spcPts val="0"/>
              </a:spcBef>
              <a:buClrTx/>
              <a:buFont typeface="+mj-lt"/>
              <a:buAutoNum type="arabicParenR"/>
              <a:defRPr/>
            </a:pP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Melantik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Bupati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/</a:t>
            </a:r>
            <a:r>
              <a:rPr lang="en-AU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Wali</a:t>
            </a:r>
            <a:r>
              <a:rPr lang="en-AU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Kota; 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(4),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d, UU 23/2014)</a:t>
            </a:r>
            <a:endParaRPr lang="en-AU" sz="1400" b="1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69286" indent="-298946" algn="just" fontAlgn="auto">
              <a:spcBef>
                <a:spcPts val="0"/>
              </a:spcBef>
              <a:buClrTx/>
              <a:buFont typeface="+mj-lt"/>
              <a:buAutoNum type="arabicParenR"/>
              <a:defRPr/>
            </a:pP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Memberikan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persetujuan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pembentukan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Instansi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Vertikal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wilayah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provinsi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kecuali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pembentukan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Instansi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Vertikal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untuk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melaksanakan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urusan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pemerintahan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absolut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pembentukan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Instansi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Vertikal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oleh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kementerian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yang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nomenklaturnya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secara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tegas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disebutkan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dalam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Undang-Undang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Dasar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Negara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Republik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Indonesia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Tahun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1945; 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(4),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e, UU 23/2014)</a:t>
            </a:r>
            <a:endParaRPr lang="en-AU" sz="1400" b="1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69286" indent="-298946" algn="just" fontAlgn="auto">
              <a:spcBef>
                <a:spcPts val="0"/>
              </a:spcBef>
              <a:buClrTx/>
              <a:buFont typeface="+mj-lt"/>
              <a:buAutoNum type="arabicParenR"/>
              <a:defRPr/>
            </a:pP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Melantik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Kepala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Instansi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Vertikal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dari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kementerian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lembaga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pemerintah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nonkementerian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yang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ditugaskan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wilayah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Daerah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provinsi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  <a:latin typeface="Oswald" charset="0"/>
              </a:rPr>
              <a:t>(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Pasal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91,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ayat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(4), </a:t>
            </a:r>
            <a:r>
              <a:rPr lang="en-US" sz="1400" b="1" dirty="0" err="1">
                <a:solidFill>
                  <a:schemeClr val="tx1"/>
                </a:solidFill>
                <a:latin typeface="Oswald" charset="0"/>
              </a:rPr>
              <a:t>huruf</a:t>
            </a:r>
            <a:r>
              <a:rPr lang="en-US" sz="1400" b="1" dirty="0">
                <a:solidFill>
                  <a:schemeClr val="tx1"/>
                </a:solidFill>
                <a:latin typeface="Oswald" charset="0"/>
              </a:rPr>
              <a:t> f, UU 23/2014)</a:t>
            </a:r>
            <a:endParaRPr lang="en-AU" sz="1400" b="1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377322" indent="-316826" algn="just" fontAlgn="auto">
              <a:spcBef>
                <a:spcPts val="0"/>
              </a:spcBef>
              <a:buFont typeface="+mj-lt"/>
              <a:buAutoNum type="arabicPeriod"/>
              <a:defRPr/>
            </a:pPr>
            <a:endParaRPr lang="en-AU" sz="1400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133350"/>
            <a:ext cx="8534400" cy="533400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TUGAS DAN WEWENANG GWPP</a:t>
            </a: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1" y="160717"/>
            <a:ext cx="8229600" cy="482189"/>
          </a:xfr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buClr>
                <a:srgbClr val="000000"/>
              </a:buClr>
              <a:buFont typeface="Arial"/>
            </a:pPr>
            <a:r>
              <a:rPr lang="id-ID" sz="2800" b="0" dirty="0" smtClean="0">
                <a:solidFill>
                  <a:schemeClr val="tx1"/>
                </a:solidFill>
                <a:latin typeface="Aharoni" pitchFamily="2" charset="-79"/>
                <a:ea typeface="+mn-ea"/>
                <a:cs typeface="Aharoni" pitchFamily="2" charset="-79"/>
                <a:sym typeface="Arial"/>
              </a:rPr>
              <a:t>PENDANAAN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/>
          <p:nvPr/>
        </p:nvSpPr>
        <p:spPr>
          <a:xfrm>
            <a:off x="457200" y="742950"/>
            <a:ext cx="8229600" cy="18087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lIns="84390" tIns="42195" rIns="84390" bIns="42195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latin typeface="Oswald" charset="0"/>
              </a:rPr>
              <a:t>Pasal 9</a:t>
            </a:r>
            <a:r>
              <a:rPr lang="en-US" sz="1600" b="1" dirty="0">
                <a:latin typeface="Oswald" charset="0"/>
              </a:rPr>
              <a:t>1 </a:t>
            </a:r>
            <a:r>
              <a:rPr lang="id-ID" sz="1600" b="1" dirty="0">
                <a:latin typeface="Oswald" charset="0"/>
              </a:rPr>
              <a:t>UU No. 23 Tahun 2014 Tentang Pemerintahan Daerah</a:t>
            </a:r>
            <a:endParaRPr lang="en-US" sz="1600" b="1" dirty="0">
              <a:latin typeface="Oswald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 dirty="0">
              <a:latin typeface="Oswald" charset="0"/>
              <a:ea typeface="Tahoma" pitchFamily="34" charset="0"/>
              <a:cs typeface="Tahoma" pitchFamily="34" charset="0"/>
            </a:endParaRPr>
          </a:p>
          <a:p>
            <a:pPr marL="344488" indent="-344488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(5) </a:t>
            </a:r>
            <a:r>
              <a:rPr lang="nl-NL" sz="1600" b="1" dirty="0">
                <a:latin typeface="Oswald" charset="0"/>
                <a:ea typeface="Tahoma" pitchFamily="34" charset="0"/>
                <a:cs typeface="Tahoma" pitchFamily="34" charset="0"/>
              </a:rPr>
              <a:t>Pendanaan pelaksanaan tugas dan wewenang gubernur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sebagai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wakil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Pemerintah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Pusat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s-ES" sz="1600" b="1" dirty="0" err="1">
                <a:solidFill>
                  <a:srgbClr val="FF0000"/>
                </a:solidFill>
                <a:latin typeface="Oswald" charset="0"/>
                <a:ea typeface="Tahoma" pitchFamily="34" charset="0"/>
                <a:cs typeface="Tahoma" pitchFamily="34" charset="0"/>
              </a:rPr>
              <a:t>dibebankan</a:t>
            </a:r>
            <a:r>
              <a:rPr lang="es-ES" sz="1600" b="1" dirty="0">
                <a:solidFill>
                  <a:srgbClr val="FF0000"/>
                </a:solidFill>
                <a:latin typeface="Oswald" charset="0"/>
                <a:ea typeface="Tahoma" pitchFamily="34" charset="0"/>
                <a:cs typeface="Tahoma" pitchFamily="34" charset="0"/>
              </a:rPr>
              <a:t> pada APBN</a:t>
            </a:r>
            <a:r>
              <a:rPr lang="es-ES" sz="1600" b="1" dirty="0">
                <a:latin typeface="Oswald" charset="0"/>
                <a:ea typeface="Tahoma" pitchFamily="34" charset="0"/>
                <a:cs typeface="Tahoma" pitchFamily="34" charset="0"/>
              </a:rPr>
              <a:t>.</a:t>
            </a:r>
            <a:endParaRPr lang="en-US" sz="1600" b="1" dirty="0">
              <a:latin typeface="Oswald" charset="0"/>
              <a:ea typeface="Tahoma" pitchFamily="34" charset="0"/>
              <a:cs typeface="Tahoma" pitchFamily="34" charset="0"/>
            </a:endParaRPr>
          </a:p>
          <a:p>
            <a:pPr marL="344488" indent="-344488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(8) </a:t>
            </a:r>
            <a:r>
              <a:rPr lang="en-US" sz="1600" b="1" dirty="0" err="1" smtClean="0">
                <a:latin typeface="Oswald" charset="0"/>
                <a:ea typeface="Tahoma" pitchFamily="34" charset="0"/>
                <a:cs typeface="Tahoma" pitchFamily="34" charset="0"/>
              </a:rPr>
              <a:t>Ketentuan</a:t>
            </a:r>
            <a:r>
              <a:rPr lang="en-US" sz="1600" b="1" dirty="0" smtClean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mengenai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pelaksanaan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tugas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dan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wewenang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serta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hak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keuangan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gubernur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sebagai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wakil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Pemerintah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Pusat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diatur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dengan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Peraturan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Oswald" charset="0"/>
                <a:ea typeface="Tahoma" pitchFamily="34" charset="0"/>
                <a:cs typeface="Tahoma" pitchFamily="34" charset="0"/>
              </a:rPr>
              <a:t>Pemerintah</a:t>
            </a:r>
            <a:r>
              <a:rPr lang="en-US" sz="1600" b="1" dirty="0">
                <a:latin typeface="Oswald" charset="0"/>
                <a:ea typeface="Tahoma" pitchFamily="34" charset="0"/>
                <a:cs typeface="Tahoma" pitchFamily="34" charset="0"/>
              </a:rPr>
              <a:t>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600" b="1" dirty="0">
              <a:latin typeface="Oswald" charset="0"/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/>
          <p:nvPr/>
        </p:nvSpPr>
        <p:spPr>
          <a:xfrm>
            <a:off x="457200" y="2647950"/>
            <a:ext cx="8305800" cy="230120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84390" tIns="42195" rIns="84390" bIns="42195">
            <a:spAutoFit/>
          </a:bodyPr>
          <a:lstStyle/>
          <a:p>
            <a:pPr algn="ctr">
              <a:defRPr/>
            </a:pPr>
            <a:r>
              <a:rPr lang="id-ID" sz="1600" b="1" dirty="0">
                <a:latin typeface="Oswald" charset="0"/>
              </a:rPr>
              <a:t>Pasal 4</a:t>
            </a:r>
            <a:r>
              <a:rPr lang="en-US" sz="1600" b="1" dirty="0">
                <a:latin typeface="Oswald" charset="0"/>
              </a:rPr>
              <a:t> </a:t>
            </a:r>
            <a:r>
              <a:rPr lang="id-ID" sz="1600" b="1" dirty="0">
                <a:latin typeface="Oswald" charset="0"/>
              </a:rPr>
              <a:t>PP 33 Tahun </a:t>
            </a:r>
            <a:r>
              <a:rPr lang="id-ID" sz="1600" b="1" dirty="0" smtClean="0">
                <a:latin typeface="Oswald" charset="0"/>
              </a:rPr>
              <a:t>2018</a:t>
            </a:r>
            <a:endParaRPr lang="en-US" sz="1600" b="1" dirty="0" smtClean="0">
              <a:latin typeface="Oswald" charset="0"/>
            </a:endParaRPr>
          </a:p>
          <a:p>
            <a:pPr algn="ctr">
              <a:defRPr/>
            </a:pPr>
            <a:endParaRPr lang="en-US" sz="1600" b="1" dirty="0">
              <a:latin typeface="Oswald" charset="0"/>
            </a:endParaRPr>
          </a:p>
          <a:p>
            <a:pPr marL="620452" indent="-620452" algn="just">
              <a:buFont typeface="Arial"/>
              <a:buAutoNum type="arabicParenBoth"/>
              <a:defRPr/>
            </a:pPr>
            <a:r>
              <a:rPr lang="id-ID" sz="1600" b="1" dirty="0">
                <a:latin typeface="Oswald" charset="0"/>
              </a:rPr>
              <a:t>Pendanaan pelaksanaan tugas dan </a:t>
            </a:r>
            <a:r>
              <a:rPr lang="id-ID" sz="1600" b="1" dirty="0" smtClean="0">
                <a:latin typeface="Oswald" charset="0"/>
              </a:rPr>
              <a:t>wewenang</a:t>
            </a:r>
            <a:r>
              <a:rPr lang="en-US" sz="1600" b="1" dirty="0" smtClean="0">
                <a:latin typeface="Oswald" charset="0"/>
              </a:rPr>
              <a:t> GWPP </a:t>
            </a:r>
            <a:r>
              <a:rPr lang="id-ID" sz="1600" b="1" dirty="0" smtClean="0">
                <a:latin typeface="Oswald" charset="0"/>
              </a:rPr>
              <a:t>dibebankan</a:t>
            </a:r>
            <a:r>
              <a:rPr lang="id-ID" sz="1600" b="1" dirty="0">
                <a:latin typeface="Oswald" charset="0"/>
              </a:rPr>
              <a:t/>
            </a:r>
            <a:br>
              <a:rPr lang="id-ID" sz="1600" b="1" dirty="0">
                <a:latin typeface="Oswald" charset="0"/>
              </a:rPr>
            </a:br>
            <a:r>
              <a:rPr lang="id-ID" sz="1600" b="1" dirty="0">
                <a:latin typeface="Oswald" charset="0"/>
              </a:rPr>
              <a:t>pada anggaran pendapatan dan belanja negara </a:t>
            </a:r>
            <a:r>
              <a:rPr lang="id-ID" sz="1600" b="1" dirty="0" smtClean="0">
                <a:latin typeface="Oswald" charset="0"/>
              </a:rPr>
              <a:t>dengan</a:t>
            </a:r>
            <a:r>
              <a:rPr lang="en-US" sz="1600" b="1" dirty="0" smtClean="0">
                <a:latin typeface="Oswald" charset="0"/>
              </a:rPr>
              <a:t> </a:t>
            </a:r>
            <a:r>
              <a:rPr lang="id-ID" sz="1600" b="1" dirty="0" smtClean="0">
                <a:latin typeface="Oswald" charset="0"/>
              </a:rPr>
              <a:t>memperhatikan </a:t>
            </a:r>
            <a:r>
              <a:rPr lang="id-ID" sz="1600" b="1" dirty="0">
                <a:latin typeface="Oswald" charset="0"/>
              </a:rPr>
              <a:t>kemampuan keuangan negara</a:t>
            </a:r>
            <a:r>
              <a:rPr lang="id-ID" sz="1600" b="1" dirty="0" smtClean="0">
                <a:latin typeface="Oswald" charset="0"/>
              </a:rPr>
              <a:t>.</a:t>
            </a:r>
            <a:endParaRPr lang="en-US" sz="1600" b="1" dirty="0" smtClean="0">
              <a:latin typeface="Oswald" charset="0"/>
            </a:endParaRPr>
          </a:p>
          <a:p>
            <a:pPr marL="620452" indent="-620452" algn="just">
              <a:buFont typeface="Arial"/>
              <a:buAutoNum type="arabicParenBoth"/>
              <a:defRPr/>
            </a:pPr>
            <a:endParaRPr lang="id-ID" sz="1600" b="1" dirty="0">
              <a:latin typeface="Oswald" charset="0"/>
            </a:endParaRPr>
          </a:p>
          <a:p>
            <a:pPr marL="620452" indent="-620452" algn="just">
              <a:buFont typeface="Arial"/>
              <a:buAutoNum type="arabicParenBoth"/>
              <a:defRPr/>
            </a:pPr>
            <a:r>
              <a:rPr lang="id-ID" sz="1600" b="1" dirty="0">
                <a:latin typeface="Oswald" charset="0"/>
              </a:rPr>
              <a:t>Pendanaan sebagaimana dimaksud pada ayat (1</a:t>
            </a:r>
            <a:r>
              <a:rPr lang="id-ID" sz="1600" b="1" dirty="0" smtClean="0">
                <a:latin typeface="Oswald" charset="0"/>
              </a:rPr>
              <a:t>)</a:t>
            </a:r>
            <a:r>
              <a:rPr lang="en-US" sz="1600" b="1" dirty="0" smtClean="0">
                <a:latin typeface="Oswald" charset="0"/>
              </a:rPr>
              <a:t> </a:t>
            </a:r>
            <a:r>
              <a:rPr lang="id-ID" sz="1600" b="1" dirty="0" smtClean="0">
                <a:latin typeface="Oswald" charset="0"/>
              </a:rPr>
              <a:t>merupakan </a:t>
            </a:r>
            <a:r>
              <a:rPr lang="id-ID" sz="1600" b="1" dirty="0">
                <a:latin typeface="Oswald" charset="0"/>
              </a:rPr>
              <a:t>bagian dari anggaran </a:t>
            </a:r>
            <a:r>
              <a:rPr lang="id-ID" sz="1600" b="1" dirty="0" smtClean="0">
                <a:latin typeface="Oswald" charset="0"/>
              </a:rPr>
              <a:t>kementerian</a:t>
            </a:r>
            <a:r>
              <a:rPr lang="en-US" sz="1600" b="1" dirty="0" smtClean="0">
                <a:latin typeface="Oswald" charset="0"/>
              </a:rPr>
              <a:t> </a:t>
            </a:r>
            <a:r>
              <a:rPr lang="id-ID" sz="1600" b="1" dirty="0" smtClean="0">
                <a:latin typeface="Oswald" charset="0"/>
              </a:rPr>
              <a:t>yang</a:t>
            </a:r>
            <a:r>
              <a:rPr lang="en-US" sz="1600" b="1" dirty="0" smtClean="0">
                <a:latin typeface="Oswald" charset="0"/>
              </a:rPr>
              <a:t> </a:t>
            </a:r>
            <a:r>
              <a:rPr lang="id-ID" sz="1600" b="1" dirty="0" smtClean="0">
                <a:latin typeface="Oswald" charset="0"/>
              </a:rPr>
              <a:t>menyelenggarakan </a:t>
            </a:r>
            <a:r>
              <a:rPr lang="id-ID" sz="1600" b="1" dirty="0">
                <a:latin typeface="Oswald" charset="0"/>
              </a:rPr>
              <a:t>urusan pemerintahan dalam negeri</a:t>
            </a:r>
            <a:br>
              <a:rPr lang="id-ID" sz="1600" b="1" dirty="0">
                <a:latin typeface="Oswald" charset="0"/>
              </a:rPr>
            </a:br>
            <a:r>
              <a:rPr lang="id-ID" sz="1600" b="1" dirty="0">
                <a:latin typeface="Oswald" charset="0"/>
              </a:rPr>
              <a:t>melalui </a:t>
            </a:r>
            <a:r>
              <a:rPr lang="id-ID" sz="1600" b="1" dirty="0" smtClean="0">
                <a:solidFill>
                  <a:srgbClr val="FF0000"/>
                </a:solidFill>
                <a:latin typeface="Oswald" charset="0"/>
              </a:rPr>
              <a:t>MEKANISME DEKONSENTRASI</a:t>
            </a:r>
            <a:r>
              <a:rPr lang="id-ID" sz="1600" b="1" dirty="0" smtClean="0">
                <a:latin typeface="Oswald" charset="0"/>
              </a:rPr>
              <a:t>.</a:t>
            </a:r>
            <a:endParaRPr lang="id-ID" sz="1600" b="1" dirty="0">
              <a:latin typeface="Oswald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7982538"/>
              </p:ext>
            </p:extLst>
          </p:nvPr>
        </p:nvGraphicFramePr>
        <p:xfrm>
          <a:off x="152400" y="1047750"/>
          <a:ext cx="1600200" cy="2837831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74049">
                <a:tc>
                  <a:txBody>
                    <a:bodyPr/>
                    <a:lstStyle/>
                    <a:p>
                      <a:pPr algn="ctr" latinLnBrk="1"/>
                      <a:r>
                        <a:rPr lang="id-ID" sz="1400" dirty="0" smtClean="0">
                          <a:latin typeface="Oswald" charset="0"/>
                        </a:rPr>
                        <a:t>UU No 1/1945, UU No 22/48, UU No 1/1957 dan UU No 18/1965 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92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Oswald" charset="0"/>
                        </a:rPr>
                        <a:t>T</a:t>
                      </a:r>
                      <a:r>
                        <a:rPr lang="id-ID" sz="1200" b="1" dirty="0" smtClean="0">
                          <a:latin typeface="Oswald" charset="0"/>
                        </a:rPr>
                        <a:t>idak menggunakan </a:t>
                      </a:r>
                      <a:endParaRPr lang="en-US" sz="1200" b="1" dirty="0" smtClean="0">
                        <a:latin typeface="Oswald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b="1" dirty="0" smtClean="0">
                          <a:latin typeface="Oswald" charset="0"/>
                        </a:rPr>
                        <a:t>istilah dekonsentrasi</a:t>
                      </a:r>
                      <a:r>
                        <a:rPr lang="id-ID" sz="1200" dirty="0" smtClean="0">
                          <a:latin typeface="Oswald" charset="0"/>
                        </a:rPr>
                        <a:t>, hal ini dikarenakan</a:t>
                      </a:r>
                      <a:endParaRPr lang="en-US" sz="1200" dirty="0" smtClean="0">
                        <a:latin typeface="Oswald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 smtClean="0">
                          <a:latin typeface="Oswald" charset="0"/>
                        </a:rPr>
                        <a:t> ketiga undang-undang </a:t>
                      </a:r>
                      <a:endParaRPr lang="en-US" sz="1200" dirty="0" smtClean="0">
                        <a:latin typeface="Oswald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 smtClean="0">
                          <a:latin typeface="Oswald" charset="0"/>
                        </a:rPr>
                        <a:t>Ini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id-ID" sz="1200" dirty="0" smtClean="0">
                          <a:latin typeface="Oswald" charset="0"/>
                        </a:rPr>
                        <a:t> murni mengatur </a:t>
                      </a:r>
                      <a:endParaRPr lang="en-US" sz="1200" dirty="0" smtClean="0">
                        <a:latin typeface="Oswald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 smtClean="0">
                          <a:latin typeface="Oswald" charset="0"/>
                        </a:rPr>
                        <a:t>Daerah otonom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7982538"/>
              </p:ext>
            </p:extLst>
          </p:nvPr>
        </p:nvGraphicFramePr>
        <p:xfrm>
          <a:off x="2057400" y="1047751"/>
          <a:ext cx="1447800" cy="2924379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914399">
                <a:tc>
                  <a:txBody>
                    <a:bodyPr/>
                    <a:lstStyle/>
                    <a:p>
                      <a:pPr algn="ctr" latinLnBrk="1"/>
                      <a:r>
                        <a:rPr lang="id-ID" sz="1400" b="1" i="0" u="none" strike="noStrike" cap="none" dirty="0" smtClean="0">
                          <a:solidFill>
                            <a:schemeClr val="bg1"/>
                          </a:solidFill>
                          <a:latin typeface="Oswald" charset="0"/>
                          <a:ea typeface="+mn-ea"/>
                          <a:cs typeface="+mn-cs"/>
                          <a:sym typeface="Arial"/>
                        </a:rPr>
                        <a:t>UU No 5/1974 </a:t>
                      </a:r>
                      <a:endParaRPr lang="ko-KR" altLang="en-US" sz="1400" b="1" i="0" u="none" strike="noStrike" cap="none" dirty="0">
                        <a:solidFill>
                          <a:schemeClr val="bg1"/>
                        </a:solidFill>
                        <a:latin typeface="Oswald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099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Oswald" charset="0"/>
                        </a:rPr>
                        <a:t>D</a:t>
                      </a:r>
                      <a:r>
                        <a:rPr lang="id-ID" sz="1200" dirty="0" smtClean="0">
                          <a:latin typeface="Oswald" charset="0"/>
                        </a:rPr>
                        <a:t>ekonsentrasi adalah pelimpahan wewenang dari Pemerintah atau </a:t>
                      </a:r>
                      <a:r>
                        <a:rPr lang="id-ID" sz="1200" b="1" dirty="0" smtClean="0">
                          <a:latin typeface="Oswald" charset="0"/>
                        </a:rPr>
                        <a:t>Kepala Wilayah atau Kepala Instansi Vertikal</a:t>
                      </a:r>
                      <a:r>
                        <a:rPr lang="id-ID" sz="1200" dirty="0" smtClean="0">
                          <a:latin typeface="Oswald" charset="0"/>
                        </a:rPr>
                        <a:t> 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7982538"/>
              </p:ext>
            </p:extLst>
          </p:nvPr>
        </p:nvGraphicFramePr>
        <p:xfrm>
          <a:off x="3810000" y="1047750"/>
          <a:ext cx="1524000" cy="297180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01131">
                <a:tc>
                  <a:txBody>
                    <a:bodyPr/>
                    <a:lstStyle/>
                    <a:p>
                      <a:pPr algn="ctr" latinLnBrk="1"/>
                      <a:r>
                        <a:rPr lang="id-ID" sz="1400" dirty="0" smtClean="0">
                          <a:latin typeface="Oswald" charset="0"/>
                        </a:rPr>
                        <a:t>UU No 22/1999 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7066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Oswald" charset="0"/>
                        </a:rPr>
                        <a:t>D</a:t>
                      </a:r>
                      <a:r>
                        <a:rPr lang="id-ID" sz="1200" dirty="0" smtClean="0">
                          <a:latin typeface="Oswald" charset="0"/>
                        </a:rPr>
                        <a:t>ekonsentrasi adalah pelimpahan wewenang dari Pemerintah kepada </a:t>
                      </a:r>
                      <a:r>
                        <a:rPr lang="id-ID" sz="1200" b="1" dirty="0" smtClean="0">
                          <a:latin typeface="Oswald" charset="0"/>
                        </a:rPr>
                        <a:t>Gubernur sebagai </a:t>
                      </a:r>
                      <a:endParaRPr lang="en-US" sz="1200" b="1" dirty="0" smtClean="0">
                        <a:latin typeface="Oswald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b="1" dirty="0" smtClean="0">
                          <a:latin typeface="Oswald" charset="0"/>
                        </a:rPr>
                        <a:t>wakil Pemerintah</a:t>
                      </a:r>
                      <a:endParaRPr lang="en-US" sz="1200" b="1" dirty="0" smtClean="0">
                        <a:latin typeface="Oswald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b="1" dirty="0" smtClean="0">
                          <a:latin typeface="Oswald" charset="0"/>
                        </a:rPr>
                        <a:t> dan atau perangkat pusat di Daerah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7982538"/>
              </p:ext>
            </p:extLst>
          </p:nvPr>
        </p:nvGraphicFramePr>
        <p:xfrm>
          <a:off x="5562600" y="1047750"/>
          <a:ext cx="1600200" cy="31242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37086"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4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UU No. 32 / 2004 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871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id-ID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ekonsentrasi adalah 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Pelimpahan</a:t>
                      </a:r>
                      <a:r>
                        <a:rPr lang="en-US" sz="1200" b="1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wewenang</a:t>
                      </a:r>
                      <a:r>
                        <a:rPr lang="en-US" sz="1200" b="1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pemerintahan</a:t>
                      </a:r>
                      <a:r>
                        <a:rPr lang="en-US" sz="1200" b="1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oleh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Pemerintah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kepada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Gubernur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sebagai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wakil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Pemerintah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atau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kepada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instansi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vertikal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di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wilayah</a:t>
                      </a:r>
                      <a:r>
                        <a:rPr lang="en-US" sz="1200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kern="0" dirty="0" err="1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tertentu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7982538"/>
              </p:ext>
            </p:extLst>
          </p:nvPr>
        </p:nvGraphicFramePr>
        <p:xfrm>
          <a:off x="7239000" y="1047750"/>
          <a:ext cx="1676400" cy="327660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73041"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400" b="1" kern="0" dirty="0" smtClean="0">
                          <a:solidFill>
                            <a:srgbClr val="000000"/>
                          </a:solidFill>
                          <a:latin typeface="Oswald" charset="0"/>
                          <a:cs typeface="Times New Roman" panose="02020603050405020304" pitchFamily="18" charset="0"/>
                        </a:rPr>
                        <a:t>UU 23/2014 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035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>
                          <a:latin typeface="Oswald" charset="0"/>
                        </a:rPr>
                        <a:t>Dekonsentrasi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adalah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err="1" smtClean="0">
                          <a:latin typeface="Oswald" charset="0"/>
                        </a:rPr>
                        <a:t>pelimpahan</a:t>
                      </a:r>
                      <a:r>
                        <a:rPr lang="en-US" sz="1200" b="1" dirty="0" smtClean="0">
                          <a:latin typeface="Oswald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Oswald" charset="0"/>
                        </a:rPr>
                        <a:t>sebagian</a:t>
                      </a:r>
                      <a:r>
                        <a:rPr lang="en-US" sz="1200" b="1" dirty="0" smtClean="0">
                          <a:latin typeface="Oswald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err="1" smtClean="0">
                          <a:latin typeface="Oswald" charset="0"/>
                        </a:rPr>
                        <a:t>Urusan</a:t>
                      </a:r>
                      <a:r>
                        <a:rPr lang="en-US" sz="1200" b="1" dirty="0" smtClean="0">
                          <a:latin typeface="Oswald" charset="0"/>
                        </a:rPr>
                        <a:t> </a:t>
                      </a:r>
                      <a:r>
                        <a:rPr lang="en-US" sz="1200" b="1" dirty="0" err="1" smtClean="0">
                          <a:latin typeface="Oswald" charset="0"/>
                        </a:rPr>
                        <a:t>Pemerintahan</a:t>
                      </a:r>
                      <a:r>
                        <a:rPr lang="en-US" sz="1200" b="1" dirty="0" smtClean="0">
                          <a:latin typeface="Oswald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Oswald" charset="0"/>
                        </a:rPr>
                        <a:t>yang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menjadi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kewenangan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>
                          <a:latin typeface="Oswald" charset="0"/>
                        </a:rPr>
                        <a:t>Pemerintah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Pusat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kepada</a:t>
                      </a:r>
                      <a:r>
                        <a:rPr lang="en-US" sz="1200" dirty="0" smtClean="0">
                          <a:latin typeface="Oswald" charset="0"/>
                        </a:rPr>
                        <a:t>  GWPP,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kepada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instansi</a:t>
                      </a:r>
                      <a:endParaRPr lang="en-US" sz="1200" dirty="0" smtClean="0">
                        <a:latin typeface="Oswald" charset="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vertikal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di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wilayah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>
                          <a:latin typeface="Oswald" charset="0"/>
                        </a:rPr>
                        <a:t>tertentu</a:t>
                      </a:r>
                      <a:r>
                        <a:rPr lang="en-US" sz="1200" dirty="0" smtClean="0">
                          <a:latin typeface="Oswald" charset="0"/>
                        </a:rPr>
                        <a:t>,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dan</a:t>
                      </a:r>
                      <a:r>
                        <a:rPr lang="en-US" sz="1200" dirty="0" smtClean="0">
                          <a:latin typeface="Oswald" charset="0"/>
                        </a:rPr>
                        <a:t>/</a:t>
                      </a:r>
                      <a:r>
                        <a:rPr lang="en-US" sz="1200" dirty="0" err="1" smtClean="0">
                          <a:latin typeface="Oswald" charset="0"/>
                        </a:rPr>
                        <a:t>atau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kepada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gubernur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dan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bupati</a:t>
                      </a:r>
                      <a:r>
                        <a:rPr lang="en-US" sz="1200" dirty="0" smtClean="0">
                          <a:latin typeface="Oswald" charset="0"/>
                        </a:rPr>
                        <a:t>/</a:t>
                      </a:r>
                      <a:r>
                        <a:rPr lang="en-US" sz="1200" dirty="0" err="1" smtClean="0">
                          <a:latin typeface="Oswald" charset="0"/>
                        </a:rPr>
                        <a:t>wali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kota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sebagai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penanggung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>
                          <a:latin typeface="Oswald" charset="0"/>
                        </a:rPr>
                        <a:t>jawab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r>
                        <a:rPr lang="en-US" sz="1200" dirty="0" err="1" smtClean="0">
                          <a:latin typeface="Oswald" charset="0"/>
                        </a:rPr>
                        <a:t>urusan</a:t>
                      </a:r>
                      <a:r>
                        <a:rPr lang="en-US" sz="1200" dirty="0" smtClean="0">
                          <a:latin typeface="Oswald" charset="0"/>
                        </a:rPr>
                        <a:t> 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Oswald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" name="Rectangle 2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613172"/>
          </a:xfr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1913" algn="ctr" defTabSz="457200" fontAlgn="base">
              <a:buClr>
                <a:srgbClr val="000000"/>
              </a:buClr>
              <a:buFont typeface="Arial"/>
              <a:defRPr/>
            </a:pPr>
            <a:r>
              <a:rPr lang="en-US" altLang="en-US" sz="2400" b="0" dirty="0" smtClean="0">
                <a:solidFill>
                  <a:schemeClr val="tx1"/>
                </a:solidFill>
                <a:latin typeface="Aharoni" pitchFamily="2" charset="-79"/>
                <a:ea typeface="+mn-ea"/>
                <a:cs typeface="Aharoni" pitchFamily="2" charset="-79"/>
                <a:sym typeface="Arial"/>
              </a:rPr>
              <a:t>D</a:t>
            </a:r>
            <a:r>
              <a:rPr lang="id-ID" altLang="en-US" sz="2400" b="0" dirty="0" smtClean="0">
                <a:solidFill>
                  <a:schemeClr val="tx1"/>
                </a:solidFill>
                <a:latin typeface="Aharoni" pitchFamily="2" charset="-79"/>
                <a:ea typeface="+mn-ea"/>
                <a:cs typeface="Aharoni" pitchFamily="2" charset="-79"/>
                <a:sym typeface="Arial"/>
              </a:rPr>
              <a:t>EFINISI DEKONSENTRASI DALAM UNDANG-UNDANG</a:t>
            </a:r>
            <a:endParaRPr lang="en-US" altLang="en-US" sz="2400" b="0" dirty="0" smtClean="0">
              <a:solidFill>
                <a:schemeClr val="tx1"/>
              </a:solidFill>
              <a:latin typeface="Aharoni" pitchFamily="2" charset="-79"/>
              <a:ea typeface="+mn-ea"/>
              <a:cs typeface="Aharoni" pitchFamily="2" charset="-79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454546"/>
          </a:xfr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rtlCol="0" anchor="ctr" anchorCtr="0"/>
          <a:lstStyle/>
          <a:p>
            <a:pPr marL="61913" algn="ctr" defTabSz="457200" fontAlgn="base">
              <a:buClr>
                <a:srgbClr val="000000"/>
              </a:buClr>
              <a:defRPr/>
            </a:pPr>
            <a:r>
              <a:rPr lang="en-US" altLang="en-US" sz="2400" b="0" smtClean="0">
                <a:solidFill>
                  <a:schemeClr val="tx1"/>
                </a:solidFill>
                <a:latin typeface="Aharoni" pitchFamily="2" charset="-79"/>
                <a:ea typeface="+mn-ea"/>
                <a:cs typeface="Aharoni" pitchFamily="2" charset="-79"/>
                <a:sym typeface="Arial"/>
              </a:rPr>
              <a:t>KONSTRUKSI DEKONSENTRASI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E6BFA003-C7EB-4160-AE84-A00A1E1B2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742950"/>
            <a:ext cx="8229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just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Pemerintah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membentuk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kantor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/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perwakilannya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di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daerah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diberikan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pelimpahan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.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Perwakilan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pemerintah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di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daerah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ada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yang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berdasarkan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azas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dekonsentrasi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fungsional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(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instansi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vertikal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)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ada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yang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berdasarkan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azas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dekonsentrasi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territorial (GWPP).</a:t>
            </a:r>
            <a:endParaRPr lang="id-ID" sz="1800" i="1" kern="0" dirty="0">
              <a:solidFill>
                <a:srgbClr val="000000"/>
              </a:solidFill>
              <a:latin typeface="Oswald" charset="0"/>
            </a:endParaRPr>
          </a:p>
          <a:p>
            <a:pPr algn="just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Pelimpahan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dilakukan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melalui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pemberian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tugas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,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fungsi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kantor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/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perwakilan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pemeirntah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yang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menjadi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dasar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perlunya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pembentukan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unit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kerja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tersebut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(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atributif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).</a:t>
            </a:r>
            <a:endParaRPr lang="id-ID" sz="1800" kern="0" dirty="0">
              <a:solidFill>
                <a:srgbClr val="000000"/>
              </a:solidFill>
              <a:latin typeface="Oswald" charset="0"/>
            </a:endParaRPr>
          </a:p>
          <a:p>
            <a:pPr algn="just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Pembentukan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GWPP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juga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diikuti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dengan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pemberian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tugas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,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fungsi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yang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diatur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dalam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UU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tentang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Pemda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.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Tugas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,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fungsi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itulah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yang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disebut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sebagai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urusan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dekonsentrasi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.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Dibentuknya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GWPP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adalah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untuk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melaksanakan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tugas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,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fungsi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Binwas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kepada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Kabupaten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/Kota.</a:t>
            </a:r>
          </a:p>
          <a:p>
            <a:pPr algn="just" eaLnBrk="1" hangingPunct="1"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Urusan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dekonsentrasi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bukan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dilimpahkan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setiap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tahun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sesuai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DIPA,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tapi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sebaliknya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DIPA (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anggaran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)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mengikuti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tugas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,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fungsi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dan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wewenang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dari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instansi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/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pejabat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pusat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 di </a:t>
            </a:r>
            <a:r>
              <a:rPr lang="en-US" sz="1800" kern="0" dirty="0" err="1">
                <a:solidFill>
                  <a:srgbClr val="000000"/>
                </a:solidFill>
                <a:latin typeface="Oswald" charset="0"/>
              </a:rPr>
              <a:t>daerah</a:t>
            </a:r>
            <a:r>
              <a:rPr lang="en-US" sz="1800" kern="0" dirty="0">
                <a:solidFill>
                  <a:srgbClr val="000000"/>
                </a:solidFill>
                <a:latin typeface="Oswald" charset="0"/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8"/>
          <p:cNvSpPr txBox="1">
            <a:spLocks noGrp="1"/>
          </p:cNvSpPr>
          <p:nvPr>
            <p:ph type="ctrTitle" idx="4294967295"/>
          </p:nvPr>
        </p:nvSpPr>
        <p:spPr>
          <a:xfrm>
            <a:off x="457200" y="2114550"/>
            <a:ext cx="7239000" cy="7788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smtClean="0">
                <a:solidFill>
                  <a:schemeClr val="tx1"/>
                </a:solidFill>
              </a:rPr>
              <a:t>DEKONSENTRASI PERAN GWPP</a:t>
            </a:r>
            <a:endParaRPr sz="36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/>
            </a:extLst>
          </p:cNvPr>
          <p:cNvSpPr txBox="1">
            <a:spLocks/>
          </p:cNvSpPr>
          <p:nvPr/>
        </p:nvSpPr>
        <p:spPr bwMode="auto">
          <a:xfrm>
            <a:off x="609600" y="209550"/>
            <a:ext cx="8305800" cy="75128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/>
          <a:lstStyle/>
          <a:p>
            <a:pPr algn="ctr" defTabSz="842790" eaLnBrk="1" fontAlgn="auto" hangingPunct="1">
              <a:spcBef>
                <a:spcPts val="0"/>
              </a:spcBef>
              <a:spcAft>
                <a:spcPts val="0"/>
              </a:spcAft>
              <a:tabLst>
                <a:tab pos="253775" algn="l"/>
              </a:tabLst>
              <a:defRPr/>
            </a:pPr>
            <a:endParaRPr lang="en-US" sz="1846" kern="0" dirty="0">
              <a:latin typeface="Franklin Gothic Medium" pitchFamily="34" charset="0"/>
              <a:ea typeface="+mj-ea"/>
            </a:endParaRPr>
          </a:p>
          <a:p>
            <a:pPr algn="ctr" defTabSz="842790" eaLnBrk="1" fontAlgn="auto" hangingPunct="1">
              <a:spcBef>
                <a:spcPts val="0"/>
              </a:spcBef>
              <a:spcAft>
                <a:spcPts val="0"/>
              </a:spcAft>
              <a:tabLst>
                <a:tab pos="253775" algn="l"/>
              </a:tabLst>
              <a:defRPr/>
            </a:pPr>
            <a:endParaRPr lang="en-US" sz="1846" kern="0" dirty="0">
              <a:latin typeface="Franklin Gothic Medium" pitchFamily="34" charset="0"/>
              <a:ea typeface="+mj-ea"/>
            </a:endParaRPr>
          </a:p>
        </p:txBody>
      </p:sp>
      <p:graphicFrame>
        <p:nvGraphicFramePr>
          <p:cNvPr id="6" name="Table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914400" y="1123950"/>
          <a:ext cx="6858000" cy="2895600"/>
        </p:xfrm>
        <a:graphic>
          <a:graphicData uri="http://schemas.openxmlformats.org/drawingml/2006/table">
            <a:tbl>
              <a:tblPr/>
              <a:tblGrid>
                <a:gridCol w="1199847">
                  <a:extLst>
                    <a:ext uri="{9D8B030D-6E8A-4147-A177-3AD203B41FA5}"/>
                  </a:extLst>
                </a:gridCol>
                <a:gridCol w="1992576">
                  <a:extLst>
                    <a:ext uri="{9D8B030D-6E8A-4147-A177-3AD203B41FA5}"/>
                  </a:extLst>
                </a:gridCol>
                <a:gridCol w="3665577">
                  <a:extLst>
                    <a:ext uri="{9D8B030D-6E8A-4147-A177-3AD203B41FA5}"/>
                  </a:extLst>
                </a:gridCol>
              </a:tblGrid>
              <a:tr h="340222">
                <a:tc>
                  <a:txBody>
                    <a:bodyPr/>
                    <a:lstStyle/>
                    <a:p>
                      <a:pPr algn="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04775" algn="l"/>
                          <a:tab pos="561340" algn="l"/>
                        </a:tabLst>
                      </a:pPr>
                      <a:r>
                        <a:rPr lang="en-US" sz="1100" b="1" dirty="0" err="1">
                          <a:solidFill>
                            <a:srgbClr val="FFFFFF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Tahun</a:t>
                      </a:r>
                      <a:endParaRPr lang="en-US" sz="1100" dirty="0"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SKPD</a:t>
                      </a:r>
                      <a:endParaRPr lang="en-US" sz="1100" dirty="0"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b="1" dirty="0" err="1">
                          <a:solidFill>
                            <a:srgbClr val="FFFFFF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Pagu</a:t>
                      </a: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FFFFFF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Anggaran</a:t>
                      </a:r>
                      <a:endParaRPr lang="en-US" sz="1100" dirty="0"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8"/>
                    </a:solidFill>
                  </a:tcPr>
                </a:tc>
                <a:extLst>
                  <a:ext uri="{0D108BD9-81ED-4DB2-BD59-A6C34878D82A}"/>
                </a:extLst>
              </a:tr>
              <a:tr h="40870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en-US" sz="200" dirty="0"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en-US" sz="2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Arial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indent="-5715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id-ID" sz="2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Arial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extLst>
                  <a:ext uri="{0D108BD9-81ED-4DB2-BD59-A6C34878D82A}"/>
                </a:extLst>
              </a:tr>
              <a:tr h="217799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2011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33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             211.914.610.000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46186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2012</a:t>
                      </a:r>
                      <a:endParaRPr lang="en-US" sz="110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33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             191.885.510.000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46186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2013</a:t>
                      </a:r>
                      <a:endParaRPr lang="en-US" sz="110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33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            119.930.500.000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46186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2014</a:t>
                      </a:r>
                      <a:endParaRPr lang="en-US" sz="110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33 Provinsi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               25.000.000.000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46186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2015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33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               23.712.812.000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458286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2016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34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                 7.563.654.000</a:t>
                      </a:r>
                    </a:p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i="1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(</a:t>
                      </a:r>
                      <a:r>
                        <a:rPr lang="en-US" sz="1100" i="1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pagu</a:t>
                      </a:r>
                      <a:r>
                        <a:rPr lang="en-US" sz="1100" i="1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</a:t>
                      </a:r>
                      <a:r>
                        <a:rPr lang="en-US" sz="1100" i="1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setelah</a:t>
                      </a:r>
                      <a:r>
                        <a:rPr lang="en-US" sz="1100" i="1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self blocking)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66621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Times New Roman"/>
                          <a:cs typeface="Times New Roman"/>
                        </a:rPr>
                        <a:t>2017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33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                9.000.000.000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73094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id-ID" sz="1100" dirty="0" smtClean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201</a:t>
                      </a:r>
                      <a:r>
                        <a:rPr lang="en-US" sz="1100" dirty="0" smtClean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8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34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08038" marR="0" indent="11113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68580" algn="l"/>
                        </a:tabLst>
                        <a:defRPr/>
                      </a:pPr>
                      <a:r>
                        <a:rPr lang="id-ID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9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.000.000.000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273094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id-ID" sz="1100" b="1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2019</a:t>
                      </a:r>
                      <a:endParaRPr lang="en-US" sz="1100" b="1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en-US" sz="1100" b="1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34 </a:t>
                      </a:r>
                      <a:r>
                        <a:rPr lang="en-US" sz="1100" b="1" dirty="0" err="1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Provinsi</a:t>
                      </a:r>
                      <a:endParaRPr lang="en-US" sz="1100" b="1" dirty="0">
                        <a:solidFill>
                          <a:srgbClr val="002060"/>
                        </a:solidFill>
                        <a:latin typeface="Franklin Gothic Medium" pitchFamily="34" charset="0"/>
                        <a:ea typeface="SimSun"/>
                        <a:cs typeface="Times New Roman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08038" marR="0" indent="11113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68580" algn="l"/>
                        </a:tabLst>
                        <a:defRPr/>
                      </a:pPr>
                      <a:r>
                        <a:rPr lang="id-ID" sz="1100" b="1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7</a:t>
                      </a:r>
                      <a:r>
                        <a:rPr lang="en-US" sz="1100" b="1" dirty="0">
                          <a:solidFill>
                            <a:srgbClr val="002060"/>
                          </a:solidFill>
                          <a:latin typeface="Franklin Gothic Medium" pitchFamily="34" charset="0"/>
                          <a:ea typeface="SimSun"/>
                          <a:cs typeface="Times New Roman"/>
                        </a:rPr>
                        <a:t>.000.000.000</a:t>
                      </a: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/>
                </a:extLst>
              </a:tr>
              <a:tr h="40870">
                <a:tc>
                  <a:txBody>
                    <a:bodyPr/>
                    <a:lstStyle/>
                    <a:p>
                      <a:pPr indent="-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en-US" sz="200" dirty="0">
                        <a:solidFill>
                          <a:srgbClr val="262626"/>
                        </a:solidFill>
                        <a:latin typeface="Franklin Gothic Medium" pitchFamily="34" charset="0"/>
                        <a:ea typeface="Times New Roman"/>
                        <a:cs typeface="Arial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en-US" sz="200" dirty="0">
                        <a:solidFill>
                          <a:srgbClr val="262626"/>
                        </a:solidFill>
                        <a:latin typeface="Franklin Gothic Medium" pitchFamily="34" charset="0"/>
                        <a:ea typeface="SimSun"/>
                        <a:cs typeface="Arial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-68580" algn="l"/>
                        </a:tabLst>
                      </a:pPr>
                      <a:endParaRPr lang="en-US" sz="200" dirty="0">
                        <a:solidFill>
                          <a:srgbClr val="000000"/>
                        </a:solidFill>
                        <a:latin typeface="Franklin Gothic Medium" pitchFamily="34" charset="0"/>
                        <a:ea typeface="SimSun"/>
                        <a:cs typeface="Arial"/>
                      </a:endParaRPr>
                    </a:p>
                  </a:txBody>
                  <a:tcPr marL="63301" marR="63301" marT="0" marB="0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228600" y="209550"/>
            <a:ext cx="8229600" cy="762000"/>
          </a:xfr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rtlCol="0" anchor="ctr" anchorCtr="0"/>
          <a:lstStyle/>
          <a:p>
            <a:pPr algn="ctr" defTabSz="842790">
              <a:tabLst>
                <a:tab pos="253775" algn="l"/>
              </a:tabLst>
              <a:defRPr/>
            </a:pPr>
            <a:r>
              <a:rPr lang="en-US" sz="1800" dirty="0" smtClean="0">
                <a:solidFill>
                  <a:schemeClr val="tx1"/>
                </a:solidFill>
                <a:latin typeface="Franklin Gothic Medium" pitchFamily="34" charset="0"/>
              </a:rPr>
              <a:t>PERKEMBANGAN </a:t>
            </a:r>
            <a:r>
              <a:rPr lang="id-ID" sz="1800" dirty="0" smtClean="0">
                <a:solidFill>
                  <a:schemeClr val="tx1"/>
                </a:solidFill>
                <a:latin typeface="Franklin Gothic Medium" pitchFamily="34" charset="0"/>
              </a:rPr>
              <a:t>PENDANAAN </a:t>
            </a:r>
            <a:r>
              <a:rPr lang="en-US" sz="1800" dirty="0" smtClean="0">
                <a:solidFill>
                  <a:schemeClr val="tx1"/>
                </a:solidFill>
                <a:latin typeface="Franklin Gothic Medium" pitchFamily="34" charset="0"/>
              </a:rPr>
              <a:t>DEKONSENTRASI PERAN GUBERNUR SEBAGAI WAKIL PEMERINTAH PUSAT</a:t>
            </a:r>
            <a:br>
              <a:rPr lang="en-US" sz="1800" dirty="0" smtClean="0">
                <a:solidFill>
                  <a:schemeClr val="tx1"/>
                </a:solidFill>
                <a:latin typeface="Franklin Gothic Medium" pitchFamily="34" charset="0"/>
              </a:rPr>
            </a:br>
            <a:r>
              <a:rPr lang="en-US" sz="1800" dirty="0" smtClean="0">
                <a:solidFill>
                  <a:schemeClr val="tx1"/>
                </a:solidFill>
                <a:latin typeface="Franklin Gothic Medium" pitchFamily="34" charset="0"/>
              </a:rPr>
              <a:t> TAHUN 2011 - 201</a:t>
            </a:r>
            <a:r>
              <a:rPr lang="id-ID" sz="1800" dirty="0" smtClean="0">
                <a:solidFill>
                  <a:schemeClr val="tx1"/>
                </a:solidFill>
                <a:latin typeface="Franklin Gothic Medium" pitchFamily="34" charset="0"/>
              </a:rPr>
              <a:t>9</a:t>
            </a:r>
            <a:endParaRPr lang="en-US" altLang="en-US" sz="1800" b="0" dirty="0" smtClean="0">
              <a:solidFill>
                <a:schemeClr val="tx1"/>
              </a:solidFill>
              <a:latin typeface="Aharoni" pitchFamily="2" charset="-79"/>
              <a:ea typeface="+mn-ea"/>
              <a:cs typeface="Aharoni" pitchFamily="2" charset="-79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3638550"/>
            <a:ext cx="7010400" cy="457200"/>
          </a:xfrm>
          <a:prstGeom prst="rect">
            <a:avLst/>
          </a:prstGeom>
          <a:solidFill>
            <a:srgbClr val="00B050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5"/>
          <p:cNvSpPr txBox="1">
            <a:spLocks noChangeArrowheads="1"/>
          </p:cNvSpPr>
          <p:nvPr/>
        </p:nvSpPr>
        <p:spPr bwMode="auto">
          <a:xfrm flipH="1">
            <a:off x="323850" y="97632"/>
            <a:ext cx="8737600" cy="646313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rtlCol="0" anchor="ctr" anchorCtr="0"/>
          <a:lstStyle/>
          <a:p>
            <a:pPr algn="ctr" defTabSz="842790" eaLnBrk="1" hangingPunct="1">
              <a:buClr>
                <a:srgbClr val="3796BF"/>
              </a:buClr>
              <a:buSzPts val="3000"/>
              <a:tabLst>
                <a:tab pos="253775" algn="l"/>
              </a:tabLst>
              <a:defRPr/>
            </a:pPr>
            <a:r>
              <a:rPr lang="id-ID" sz="1800" b="1" dirty="0" smtClean="0">
                <a:solidFill>
                  <a:schemeClr val="tx1"/>
                </a:solidFill>
                <a:latin typeface="Franklin Gothic Medium" pitchFamily="34" charset="0"/>
                <a:ea typeface="Oswald"/>
                <a:cs typeface="Oswald"/>
                <a:sym typeface="Oswald"/>
              </a:rPr>
              <a:t>EVALUASI PENYEBAB MENURUNNYA PENDANAAN DEKONSENTRASI PERAN GWPP (2011 – 2019)</a:t>
            </a:r>
          </a:p>
        </p:txBody>
      </p:sp>
      <p:sp>
        <p:nvSpPr>
          <p:cNvPr id="30723" name="TextBox 4"/>
          <p:cNvSpPr txBox="1">
            <a:spLocks noChangeArrowheads="1"/>
          </p:cNvSpPr>
          <p:nvPr/>
        </p:nvSpPr>
        <p:spPr bwMode="auto">
          <a:xfrm>
            <a:off x="285750" y="803673"/>
            <a:ext cx="8629650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Tx/>
              <a:buAutoNum type="arabicPeriod"/>
            </a:pPr>
            <a:r>
              <a:rPr lang="id-ID" sz="1800" dirty="0">
                <a:solidFill>
                  <a:srgbClr val="002060"/>
                </a:solidFill>
                <a:latin typeface="Oswald" charset="0"/>
              </a:rPr>
              <a:t>Keterbatasan alokasi anggaran APBN</a:t>
            </a:r>
          </a:p>
          <a:p>
            <a:pPr marL="342900" indent="-342900">
              <a:spcBef>
                <a:spcPts val="1200"/>
              </a:spcBef>
              <a:buFontTx/>
              <a:buAutoNum type="arabicPeriod"/>
            </a:pPr>
            <a:r>
              <a:rPr lang="id-ID" sz="1800" dirty="0">
                <a:solidFill>
                  <a:srgbClr val="002060"/>
                </a:solidFill>
                <a:latin typeface="Oswald" charset="0"/>
              </a:rPr>
              <a:t>Optimalisasi anggaran pada hampir semua Kementerian/Lembaga</a:t>
            </a:r>
          </a:p>
          <a:p>
            <a:pPr marL="342900" indent="-342900">
              <a:spcBef>
                <a:spcPts val="1200"/>
              </a:spcBef>
              <a:buFontTx/>
              <a:buAutoNum type="arabicPeriod"/>
            </a:pPr>
            <a:r>
              <a:rPr lang="id-ID" sz="1800" dirty="0">
                <a:solidFill>
                  <a:srgbClr val="002060"/>
                </a:solidFill>
                <a:latin typeface="Oswald" charset="0"/>
              </a:rPr>
              <a:t>Perencanaan anggaran pada Kementerian/Lembaga berdasarkan bukan lagi “money follow function” tapi berdasarkan “money follow program priority”</a:t>
            </a:r>
          </a:p>
          <a:p>
            <a:pPr marL="342900" indent="-342900">
              <a:spcBef>
                <a:spcPts val="1200"/>
              </a:spcBef>
              <a:buFontTx/>
              <a:buAutoNum type="arabicPeriod"/>
            </a:pPr>
            <a:r>
              <a:rPr lang="id-ID" sz="1800" dirty="0">
                <a:solidFill>
                  <a:srgbClr val="002060"/>
                </a:solidFill>
                <a:latin typeface="Oswald" charset="0"/>
              </a:rPr>
              <a:t>Besaran alokasi anggaran GWPP selama ini hanya berdasarkan alokasi angaran Ditjen BAK Kemendagri bukan “on top” </a:t>
            </a:r>
          </a:p>
          <a:p>
            <a:pPr marL="342900" indent="-342900">
              <a:spcBef>
                <a:spcPts val="1200"/>
              </a:spcBef>
              <a:buFontTx/>
              <a:buAutoNum type="arabicPeriod"/>
            </a:pPr>
            <a:r>
              <a:rPr lang="id-ID" sz="1800" dirty="0">
                <a:solidFill>
                  <a:srgbClr val="002060"/>
                </a:solidFill>
                <a:latin typeface="Oswald" charset="0"/>
              </a:rPr>
              <a:t>Kemenkeu dan Bappenas akan mengalokasikan anggaran dan program pelaksanaan tugas GWPP sepanjang hal tersebut telah mempunyai landasan regulasi yang memerintahkan (on top)</a:t>
            </a:r>
          </a:p>
          <a:p>
            <a:pPr marL="342900" indent="-342900">
              <a:spcBef>
                <a:spcPts val="1200"/>
              </a:spcBef>
              <a:buFontTx/>
              <a:buAutoNum type="arabicPeriod"/>
            </a:pPr>
            <a:r>
              <a:rPr lang="id-ID" sz="1800" dirty="0">
                <a:solidFill>
                  <a:srgbClr val="002060"/>
                </a:solidFill>
                <a:latin typeface="Oswald" charset="0"/>
              </a:rPr>
              <a:t>Kurang maksimalnya pelaksanaan dekonsentrasi peran GWPP dilihat dari aspek laporan penyerapan anggaran (akuntabilitas) dan kinerja pelaksanaan (manajerial)</a:t>
            </a:r>
          </a:p>
          <a:p>
            <a:pPr marL="342900" indent="-342900">
              <a:spcBef>
                <a:spcPts val="1200"/>
              </a:spcBef>
            </a:pPr>
            <a:endParaRPr lang="id-ID" sz="1800" dirty="0">
              <a:solidFill>
                <a:srgbClr val="002060"/>
              </a:solidFill>
              <a:latin typeface="Oswald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773A-F77E-48DF-AE59-F2A47FD10BDE}" type="slidenum">
              <a:rPr lang="en-AU" smtClean="0"/>
              <a:pPr/>
              <a:t>15</a:t>
            </a:fld>
            <a:endParaRPr lang="en-AU"/>
          </a:p>
        </p:txBody>
      </p:sp>
      <p:graphicFrame>
        <p:nvGraphicFramePr>
          <p:cNvPr id="5" name="Chart 4">
            <a:extLst>
              <a:ext uri="{FF2B5EF4-FFF2-40B4-BE49-F238E27FC236}">
                <a16:creationId xmlns="" xmlns:a16="http://schemas.microsoft.com/office/drawing/2014/main" id="{53753E6C-044E-40E2-9E78-E69C0ACF644C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163315222"/>
              </p:ext>
            </p:extLst>
          </p:nvPr>
        </p:nvGraphicFramePr>
        <p:xfrm>
          <a:off x="609600" y="1102511"/>
          <a:ext cx="3061267" cy="2993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47800" y="2245511"/>
            <a:ext cx="1404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83,76%</a:t>
            </a:r>
            <a:endParaRPr lang="en-US" sz="2800" dirty="0"/>
          </a:p>
        </p:txBody>
      </p:sp>
      <p:sp>
        <p:nvSpPr>
          <p:cNvPr id="7" name="Rectangle 2"/>
          <p:cNvSpPr>
            <a:spLocks noGrp="1"/>
          </p:cNvSpPr>
          <p:nvPr>
            <p:ph type="title"/>
          </p:nvPr>
        </p:nvSpPr>
        <p:spPr>
          <a:xfrm>
            <a:off x="228600" y="209550"/>
            <a:ext cx="8229600" cy="381000"/>
          </a:xfr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rtlCol="0" anchor="ctr" anchorCtr="0"/>
          <a:lstStyle/>
          <a:p>
            <a:pPr algn="ctr" defTabSz="842790">
              <a:tabLst>
                <a:tab pos="253775" algn="l"/>
              </a:tabLst>
              <a:defRPr/>
            </a:pPr>
            <a:r>
              <a:rPr lang="en-US" sz="1800" dirty="0" smtClean="0">
                <a:solidFill>
                  <a:schemeClr val="tx1"/>
                </a:solidFill>
                <a:latin typeface="Franklin Gothic Medium" pitchFamily="34" charset="0"/>
              </a:rPr>
              <a:t>REALISASI ANGGARAN DEKON GWPP TAHUN 2018</a:t>
            </a:r>
            <a:endParaRPr lang="en-US" altLang="en-US" sz="1800" b="0" dirty="0" smtClean="0">
              <a:solidFill>
                <a:schemeClr val="tx1"/>
              </a:solidFill>
              <a:latin typeface="Aharoni" pitchFamily="2" charset="-79"/>
              <a:ea typeface="+mn-ea"/>
              <a:cs typeface="Aharoni" pitchFamily="2" charset="-79"/>
              <a:sym typeface="Arial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733800" y="1276350"/>
            <a:ext cx="44958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30188" marR="0" lvl="0" indent="-2301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Oswald" charset="0"/>
                <a:ea typeface="Times New Roman" pitchFamily="18" charset="0"/>
                <a:cs typeface="Calibri" pitchFamily="34" charset="0"/>
              </a:rPr>
              <a:t>REALISASI PENYERAPAN ANGGARAN KEGIATAN DEKONSENTRASI PERAN GUBERNUR SEBAGAI WAKIL PEMERINTAH PUSAT (PER 31 DESEMBER 2018) SEBESAR </a:t>
            </a:r>
            <a:r>
              <a:rPr kumimoji="0" lang="en-GB" sz="1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Oswald" charset="0"/>
                <a:ea typeface="Times New Roman" pitchFamily="18" charset="0"/>
                <a:cs typeface="Calibri" pitchFamily="34" charset="0"/>
              </a:rPr>
              <a:t>83,76 %.</a:t>
            </a: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Oswald" charset="0"/>
                <a:ea typeface="Times New Roman" pitchFamily="18" charset="0"/>
                <a:cs typeface="Calibri" pitchFamily="34" charset="0"/>
              </a:rPr>
              <a:t> </a:t>
            </a:r>
          </a:p>
          <a:p>
            <a:pPr marL="230188" marR="0" lvl="0" indent="-2301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lang="en-GB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Oswald" charset="0"/>
              <a:ea typeface="Times New Roman" pitchFamily="18" charset="0"/>
              <a:cs typeface="Calibri" pitchFamily="34" charset="0"/>
            </a:endParaRPr>
          </a:p>
          <a:p>
            <a:pPr marL="230188" marR="0" lvl="0" indent="-2301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Oswald" charset="0"/>
                <a:ea typeface="Times New Roman" pitchFamily="18" charset="0"/>
                <a:cs typeface="Calibri" pitchFamily="34" charset="0"/>
              </a:rPr>
              <a:t>NILAI REALISASI TERSEBUT MERUPAKAN ANGKA YANG  CUKUP BAIK MESKIPUN MASIH KURANG OPTIMAL KARENA TERDAPAT 2 (DUA) PROVINSI YANG TIDAK MELAKSANAKAN KEGIATAN.</a:t>
            </a: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Oswald" charset="0"/>
                <a:cs typeface="Arial" pitchFamily="34" charset="0"/>
              </a:rPr>
              <a:t>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Oswald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8"/>
          <p:cNvSpPr txBox="1">
            <a:spLocks noGrp="1"/>
          </p:cNvSpPr>
          <p:nvPr>
            <p:ph type="ctrTitle" idx="4294967295"/>
          </p:nvPr>
        </p:nvSpPr>
        <p:spPr>
          <a:xfrm>
            <a:off x="457200" y="2114550"/>
            <a:ext cx="8305800" cy="7788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smtClean="0">
                <a:solidFill>
                  <a:schemeClr val="tx1"/>
                </a:solidFill>
              </a:rPr>
              <a:t>DEKONSENTRASI PERAN GWPP TAHUN 2019</a:t>
            </a:r>
            <a:endParaRPr sz="36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1"/>
          <p:cNvSpPr txBox="1">
            <a:spLocks noGrp="1"/>
          </p:cNvSpPr>
          <p:nvPr>
            <p:ph type="body" idx="4294967295"/>
          </p:nvPr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swald"/>
                <a:sym typeface="Oswald"/>
              </a:rPr>
              <a:t>TUJUAN</a:t>
            </a:r>
            <a:endParaRPr sz="18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" y="1047750"/>
            <a:ext cx="8382000" cy="3733800"/>
          </a:xfrm>
          <a:prstGeom prst="rect">
            <a:avLst/>
          </a:prstGeom>
          <a:solidFill>
            <a:schemeClr val="bg1">
              <a:lumMod val="6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ts val="1200"/>
              </a:spcBef>
              <a:buFont typeface="+mj-lt"/>
              <a:buAutoNum type="arabicPeriod"/>
            </a:pPr>
            <a:r>
              <a:rPr lang="en-US" sz="2600" dirty="0" err="1" smtClean="0">
                <a:solidFill>
                  <a:schemeClr val="tx1"/>
                </a:solidFill>
                <a:latin typeface="Oswald" charset="0"/>
              </a:rPr>
              <a:t>Mendukung</a:t>
            </a:r>
            <a:r>
              <a:rPr lang="en-US" sz="26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2600" dirty="0" smtClean="0">
                <a:solidFill>
                  <a:schemeClr val="tx1"/>
                </a:solidFill>
                <a:latin typeface="Oswald" charset="0"/>
              </a:rPr>
              <a:t> m</a:t>
            </a:r>
            <a:r>
              <a:rPr lang="id-ID" sz="2600" dirty="0" smtClean="0">
                <a:solidFill>
                  <a:schemeClr val="tx1"/>
                </a:solidFill>
                <a:latin typeface="Oswald" charset="0"/>
              </a:rPr>
              <a:t>eningkatkan </a:t>
            </a:r>
            <a:r>
              <a:rPr lang="id-ID" sz="2600" b="1" dirty="0" smtClean="0">
                <a:solidFill>
                  <a:srgbClr val="FF0000"/>
                </a:solidFill>
                <a:latin typeface="Oswald" charset="0"/>
              </a:rPr>
              <a:t>efektifitas pelaksanaan tugas dan wewenang Gubernur sebagai wakil </a:t>
            </a:r>
            <a:r>
              <a:rPr lang="en-US" sz="2600" b="1" dirty="0" smtClean="0">
                <a:solidFill>
                  <a:srgbClr val="FF0000"/>
                </a:solidFill>
                <a:latin typeface="Oswald" charset="0"/>
              </a:rPr>
              <a:t>p</a:t>
            </a:r>
            <a:r>
              <a:rPr lang="id-ID" sz="2600" b="1" dirty="0" smtClean="0">
                <a:solidFill>
                  <a:srgbClr val="FF0000"/>
                </a:solidFill>
                <a:latin typeface="Oswald" charset="0"/>
              </a:rPr>
              <a:t>emerintah </a:t>
            </a:r>
            <a:r>
              <a:rPr lang="en-US" sz="2600" b="1" dirty="0" smtClean="0">
                <a:solidFill>
                  <a:srgbClr val="FF0000"/>
                </a:solidFill>
                <a:latin typeface="Oswald" charset="0"/>
              </a:rPr>
              <a:t>p</a:t>
            </a:r>
            <a:r>
              <a:rPr lang="id-ID" sz="2600" b="1" dirty="0" smtClean="0">
                <a:solidFill>
                  <a:srgbClr val="FF0000"/>
                </a:solidFill>
                <a:latin typeface="Oswald" charset="0"/>
              </a:rPr>
              <a:t>usat</a:t>
            </a:r>
            <a:r>
              <a:rPr lang="id-ID" sz="2600" dirty="0" smtClean="0">
                <a:solidFill>
                  <a:schemeClr val="tx1"/>
                </a:solidFill>
                <a:latin typeface="Oswald" charset="0"/>
              </a:rPr>
              <a:t>; dan</a:t>
            </a:r>
            <a:endParaRPr lang="en-US" sz="2600" dirty="0" smtClean="0">
              <a:solidFill>
                <a:schemeClr val="tx1"/>
              </a:solidFill>
              <a:latin typeface="Oswald" charset="0"/>
            </a:endParaRPr>
          </a:p>
          <a:p>
            <a:pPr marL="342900" lvl="0" indent="-342900">
              <a:spcBef>
                <a:spcPts val="1200"/>
              </a:spcBef>
              <a:buFont typeface="+mj-lt"/>
              <a:buAutoNum type="arabicPeriod"/>
            </a:pPr>
            <a:r>
              <a:rPr lang="id-ID" sz="2600" dirty="0" smtClean="0">
                <a:solidFill>
                  <a:schemeClr val="tx1"/>
                </a:solidFill>
                <a:latin typeface="Oswald" charset="0"/>
              </a:rPr>
              <a:t>Meningkatkan </a:t>
            </a:r>
            <a:r>
              <a:rPr lang="id-ID" sz="2600" b="1" dirty="0" smtClean="0">
                <a:solidFill>
                  <a:srgbClr val="FF0000"/>
                </a:solidFill>
                <a:latin typeface="Oswald" charset="0"/>
              </a:rPr>
              <a:t>sinergi pusat dan daerah </a:t>
            </a:r>
            <a:r>
              <a:rPr lang="id-ID" sz="2600" dirty="0" smtClean="0">
                <a:solidFill>
                  <a:schemeClr val="tx1"/>
                </a:solidFill>
                <a:latin typeface="Oswald" charset="0"/>
              </a:rPr>
              <a:t>dalam rangka </a:t>
            </a:r>
            <a:r>
              <a:rPr lang="id-ID" sz="2600" dirty="0" smtClean="0">
                <a:solidFill>
                  <a:srgbClr val="FF0000"/>
                </a:solidFill>
                <a:latin typeface="Oswald" charset="0"/>
              </a:rPr>
              <a:t>koordinasi, pembinaan dan pengawasan terhadap penyelenggaraan tugas pembantuan </a:t>
            </a:r>
            <a:r>
              <a:rPr lang="id-ID" sz="2600" dirty="0" smtClean="0">
                <a:solidFill>
                  <a:schemeClr val="tx1"/>
                </a:solidFill>
                <a:latin typeface="Oswald" charset="0"/>
              </a:rPr>
              <a:t>di daerah Kabupaten/Kota serta </a:t>
            </a:r>
            <a:r>
              <a:rPr lang="en-US" sz="2600" dirty="0" smtClean="0">
                <a:solidFill>
                  <a:schemeClr val="tx1"/>
                </a:solidFill>
                <a:latin typeface="Oswald" charset="0"/>
              </a:rPr>
              <a:t>m</a:t>
            </a:r>
            <a:r>
              <a:rPr lang="id-ID" sz="2600" dirty="0" smtClean="0">
                <a:solidFill>
                  <a:schemeClr val="tx1"/>
                </a:solidFill>
                <a:latin typeface="Oswald" charset="0"/>
              </a:rPr>
              <a:t>endorong terciptanya penyelenggaraan tugas pembantuan yang efektif dan efisien.</a:t>
            </a:r>
            <a:endParaRPr lang="en-US" sz="2600" dirty="0" smtClean="0">
              <a:solidFill>
                <a:schemeClr val="tx1"/>
              </a:solidFill>
              <a:latin typeface="Oswald" charset="0"/>
            </a:endParaRPr>
          </a:p>
          <a:p>
            <a:pPr marL="342900" indent="-342900" algn="ctr">
              <a:spcBef>
                <a:spcPts val="1200"/>
              </a:spcBef>
              <a:buFont typeface="+mj-lt"/>
              <a:buAutoNum type="arabicPeriod"/>
            </a:pPr>
            <a:endParaRPr lang="en-US" sz="2600" dirty="0">
              <a:solidFill>
                <a:schemeClr val="tx1"/>
              </a:solidFill>
              <a:latin typeface="Oswald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en"/>
          </a:p>
        </p:txBody>
      </p:sp>
      <p:sp>
        <p:nvSpPr>
          <p:cNvPr id="3" name="Google Shape;337;p31"/>
          <p:cNvSpPr txBox="1">
            <a:spLocks/>
          </p:cNvSpPr>
          <p:nvPr/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swald"/>
                <a:ea typeface="Roboto Condensed"/>
                <a:cs typeface="Roboto Condensed"/>
                <a:sym typeface="Oswald"/>
              </a:rPr>
              <a:t>SASARAN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1047750"/>
            <a:ext cx="8991600" cy="3810000"/>
          </a:xfrm>
          <a:prstGeom prst="rect">
            <a:avLst/>
          </a:prstGeom>
          <a:solidFill>
            <a:schemeClr val="bg1">
              <a:lumMod val="6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6075" lvl="0" indent="-346075">
              <a:spcBef>
                <a:spcPts val="1200"/>
              </a:spcBef>
              <a:buFont typeface="+mj-lt"/>
              <a:buAutoNum type="arabicPeriod"/>
            </a:pP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Terwujudnya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id-ID" sz="2400" dirty="0" smtClean="0">
                <a:solidFill>
                  <a:schemeClr val="tx1"/>
                </a:solidFill>
                <a:latin typeface="Oswald" charset="0"/>
              </a:rPr>
              <a:t>pelaksanaan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sebagian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id-ID" sz="2400" dirty="0" smtClean="0">
                <a:solidFill>
                  <a:schemeClr val="tx1"/>
                </a:solidFill>
                <a:latin typeface="Oswald" charset="0"/>
              </a:rPr>
              <a:t>tugas dan wewenang Gubernur sebagai wakil pemerintah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pusat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terutama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id-ID" sz="2400" dirty="0" smtClean="0">
                <a:solidFill>
                  <a:schemeClr val="tx1"/>
                </a:solidFill>
                <a:latin typeface="Oswald" charset="0"/>
              </a:rPr>
              <a:t>dalam </a:t>
            </a:r>
            <a:r>
              <a:rPr lang="id-ID" sz="2400" dirty="0" smtClean="0">
                <a:solidFill>
                  <a:srgbClr val="FF0000"/>
                </a:solidFill>
                <a:latin typeface="Oswald" charset="0"/>
              </a:rPr>
              <a:t>mengkoordinasikan pembinaan dan pengawasan penyelenggaraan tugas pembantuan </a:t>
            </a:r>
            <a:r>
              <a:rPr lang="id-ID" sz="2400" dirty="0" smtClean="0">
                <a:solidFill>
                  <a:schemeClr val="tx1"/>
                </a:solidFill>
                <a:latin typeface="Oswald" charset="0"/>
              </a:rPr>
              <a:t>di daerah Kabupaten/Kota </a:t>
            </a:r>
            <a:endParaRPr lang="en-US" sz="2400" dirty="0" smtClean="0">
              <a:solidFill>
                <a:schemeClr val="tx1"/>
              </a:solidFill>
              <a:latin typeface="Oswald" charset="0"/>
            </a:endParaRPr>
          </a:p>
          <a:p>
            <a:pPr marL="346075" lvl="0" indent="-346075">
              <a:spcBef>
                <a:spcPts val="120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tx1"/>
                </a:solidFill>
                <a:latin typeface="Oswald" charset="0"/>
              </a:rPr>
              <a:t>Meningkatnya </a:t>
            </a:r>
            <a:r>
              <a:rPr lang="id-ID" sz="2400" dirty="0" smtClean="0">
                <a:solidFill>
                  <a:srgbClr val="FF0000"/>
                </a:solidFill>
                <a:latin typeface="Oswald" charset="0"/>
              </a:rPr>
              <a:t>efektivitas dan akuntabilitas pelaksanaan tugas pembantuan </a:t>
            </a:r>
            <a:r>
              <a:rPr lang="id-ID" sz="2400" dirty="0" smtClean="0">
                <a:solidFill>
                  <a:schemeClr val="tx1"/>
                </a:solidFill>
                <a:latin typeface="Oswald" charset="0"/>
              </a:rPr>
              <a:t>di daerah Kabupaten/Kota.</a:t>
            </a:r>
            <a:endParaRPr lang="en-US" sz="2400" dirty="0" smtClean="0">
              <a:solidFill>
                <a:schemeClr val="tx1"/>
              </a:solidFill>
              <a:latin typeface="Oswald" charset="0"/>
            </a:endParaRPr>
          </a:p>
          <a:p>
            <a:pPr marL="346075" lvl="0" indent="-346075">
              <a:spcBef>
                <a:spcPts val="1200"/>
              </a:spcBef>
              <a:buFont typeface="+mj-lt"/>
              <a:buAutoNum type="arabicPeriod"/>
            </a:pP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Terjalinnya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komunikasi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koordinasi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lebih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intensif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antar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Organisasi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Perangkat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Daerah (OPD)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mempunyai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tusi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bersesuaian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/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atau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Oswald" charset="0"/>
              </a:rPr>
              <a:t>melaksanakan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peran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ganda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sebagai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Perangkat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Gubernur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sebagai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Wakil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Pemerintah</a:t>
            </a:r>
            <a:r>
              <a:rPr lang="en-US" sz="2400" dirty="0" smtClean="0">
                <a:solidFill>
                  <a:srgbClr val="FF0000"/>
                </a:solidFill>
                <a:latin typeface="Oswald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Oswald" charset="0"/>
              </a:rPr>
              <a:t>Pusat</a:t>
            </a:r>
            <a:r>
              <a:rPr lang="en-US" sz="2400" dirty="0" smtClean="0">
                <a:solidFill>
                  <a:schemeClr val="tx1"/>
                </a:solidFill>
                <a:latin typeface="Oswald" charset="0"/>
              </a:rPr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28600" y="228600"/>
            <a:ext cx="8686800" cy="4629150"/>
          </a:xfrm>
          <a:prstGeom prst="rect">
            <a:avLst/>
          </a:prstGeom>
          <a:solidFill>
            <a:schemeClr val="bg1">
              <a:lumMod val="8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en"/>
          </a:p>
        </p:txBody>
      </p:sp>
      <p:sp>
        <p:nvSpPr>
          <p:cNvPr id="3" name="Google Shape;337;p31"/>
          <p:cNvSpPr txBox="1">
            <a:spLocks/>
          </p:cNvSpPr>
          <p:nvPr/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swald"/>
                <a:ea typeface="Roboto Condensed"/>
                <a:cs typeface="Roboto Condensed"/>
                <a:sym typeface="Oswald"/>
              </a:rPr>
              <a:t>LINGKUP KEGIATAN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4" name="Right Triangle 3"/>
          <p:cNvSpPr/>
          <p:nvPr/>
        </p:nvSpPr>
        <p:spPr>
          <a:xfrm rot="5400000">
            <a:off x="502866" y="992835"/>
            <a:ext cx="792090" cy="986409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1123950"/>
            <a:ext cx="470598" cy="30777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01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47800" y="1047750"/>
            <a:ext cx="7239000" cy="61555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d-ID" sz="1700" b="1" dirty="0" smtClean="0">
                <a:latin typeface="Oswald" charset="0"/>
              </a:rPr>
              <a:t>PEMBENTUKAN DAN PENETAPAN PEJABAT PENGELOLA ADMINISTRASI KEGIATAN DEKONSENTRASI PERAN GUBERNUR SEBAGAI WAKIL PEMERINTAH PUSAT</a:t>
            </a:r>
            <a:endParaRPr lang="en-US" sz="1700" b="1" dirty="0">
              <a:latin typeface="Oswald" charset="0"/>
            </a:endParaRPr>
          </a:p>
        </p:txBody>
      </p:sp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1371600" y="1809750"/>
            <a:ext cx="73152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-4679950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Oswald" charset="0"/>
                <a:cs typeface="Arial" pitchFamily="34" charset="0"/>
              </a:rPr>
              <a:t>Kuasa Pengguna Anggaran (KPA); yang dalam hal ini dijabat oleh Kepala Biro yang membidangi Pemerintahan;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Oswald" charset="0"/>
              <a:cs typeface="Arial" pitchFamily="34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-4679950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Oswald" charset="0"/>
                <a:cs typeface="Arial" pitchFamily="34" charset="0"/>
              </a:rPr>
              <a:t>Pejabat Pembuat Komitmen (PPK);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Oswald" charset="0"/>
              <a:cs typeface="Arial" pitchFamily="34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-4679950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Oswald" charset="0"/>
                <a:cs typeface="Arial" pitchFamily="34" charset="0"/>
              </a:rPr>
              <a:t>Pejabat Penguji Tagihan dan Penandatanganan SPM;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Oswald" charset="0"/>
              <a:cs typeface="Arial" pitchFamily="34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-4679950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Oswald" charset="0"/>
                <a:cs typeface="Arial" pitchFamily="34" charset="0"/>
              </a:rPr>
              <a:t>Bendahara Pengeluaran; dan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Oswald" charset="0"/>
              <a:cs typeface="Arial" pitchFamily="34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-4679950" algn="l"/>
              </a:tabLst>
            </a:pPr>
            <a:r>
              <a:rPr kumimoji="0" lang="id-ID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Oswald" charset="0"/>
                <a:cs typeface="Arial" pitchFamily="34" charset="0"/>
              </a:rPr>
              <a:t>Staf Pengelola Keuangan.</a:t>
            </a:r>
            <a:endParaRPr kumimoji="0" lang="id-ID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Oswald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2400" y="228600"/>
            <a:ext cx="8686800" cy="4629150"/>
          </a:xfrm>
          <a:prstGeom prst="rect">
            <a:avLst/>
          </a:prstGeom>
          <a:solidFill>
            <a:schemeClr val="bg1">
              <a:lumMod val="8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3" name="Right Triangle 2"/>
          <p:cNvSpPr/>
          <p:nvPr/>
        </p:nvSpPr>
        <p:spPr>
          <a:xfrm rot="5400000">
            <a:off x="325759" y="1102991"/>
            <a:ext cx="792090" cy="986409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4759" y="1242537"/>
            <a:ext cx="470598" cy="30777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02</a:t>
            </a:r>
          </a:p>
        </p:txBody>
      </p:sp>
      <p:sp>
        <p:nvSpPr>
          <p:cNvPr id="5" name="Google Shape;337;p31"/>
          <p:cNvSpPr txBox="1">
            <a:spLocks/>
          </p:cNvSpPr>
          <p:nvPr/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swald"/>
                <a:ea typeface="Roboto Condensed"/>
                <a:cs typeface="Roboto Condensed"/>
                <a:sym typeface="Oswald"/>
              </a:rPr>
              <a:t>LINGKUP KEGIATAN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9200" y="1123950"/>
            <a:ext cx="7620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>
                <a:latin typeface="Oswald" charset="0"/>
              </a:rPr>
              <a:t>Rapat pengolahan data pelaksanaan tugas Gubernur sebagai Wakil Pemerintah Pusa</a:t>
            </a:r>
            <a:endParaRPr lang="en-US" sz="2400" b="1" dirty="0">
              <a:latin typeface="Oswald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1600" y="1962150"/>
            <a:ext cx="7543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DILAKSANAKAN UNTUK </a:t>
            </a:r>
            <a:r>
              <a:rPr lang="en-US" sz="2000" b="1" dirty="0" smtClean="0">
                <a:solidFill>
                  <a:srgbClr val="FF0000"/>
                </a:solidFill>
              </a:rPr>
              <a:t>PENGOLAHAN DATA TUGAS DAN WEWENANG GWPP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DATA  SEBAGAI BAHAN </a:t>
            </a:r>
            <a:r>
              <a:rPr lang="en-US" sz="2000" b="1" dirty="0" smtClean="0">
                <a:solidFill>
                  <a:srgbClr val="FF0000"/>
                </a:solidFill>
              </a:rPr>
              <a:t>PENYUSUNAN LAPORAN </a:t>
            </a:r>
            <a:r>
              <a:rPr lang="en-US" sz="2000" dirty="0" smtClean="0"/>
              <a:t>PELAKSAAN TUGAS DAN WEWENANG GWPP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NARASUMBER:</a:t>
            </a:r>
          </a:p>
          <a:p>
            <a:pPr marL="342900" indent="-342900"/>
            <a:r>
              <a:rPr lang="en-US" sz="2000" dirty="0" smtClean="0"/>
              <a:t>	A.  ASISTEN BIDANG PEMERINTAHAN</a:t>
            </a:r>
          </a:p>
          <a:p>
            <a:pPr marL="342900" indent="-342900"/>
            <a:r>
              <a:rPr lang="en-US" sz="2000" dirty="0" smtClean="0"/>
              <a:t>	B.  KEPALA BIRO PEMERINTAHAN</a:t>
            </a:r>
          </a:p>
          <a:p>
            <a:pPr marL="342900" indent="-342900"/>
            <a:r>
              <a:rPr lang="en-US" sz="2000" dirty="0" smtClean="0"/>
              <a:t>	C.  UNSUR LAIN YANG DIANGGAP PENTING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228600"/>
            <a:ext cx="8686800" cy="4629150"/>
          </a:xfrm>
          <a:prstGeom prst="rect">
            <a:avLst/>
          </a:prstGeom>
          <a:solidFill>
            <a:schemeClr val="bg1">
              <a:lumMod val="8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ight Triangle 2"/>
          <p:cNvSpPr/>
          <p:nvPr/>
        </p:nvSpPr>
        <p:spPr>
          <a:xfrm rot="5400000">
            <a:off x="401959" y="1026790"/>
            <a:ext cx="792090" cy="986409"/>
          </a:xfrm>
          <a:prstGeom prst="rt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31565" y="1163030"/>
            <a:ext cx="470598" cy="30777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03</a:t>
            </a:r>
          </a:p>
        </p:txBody>
      </p:sp>
      <p:sp>
        <p:nvSpPr>
          <p:cNvPr id="6" name="Google Shape;337;p31"/>
          <p:cNvSpPr txBox="1">
            <a:spLocks/>
          </p:cNvSpPr>
          <p:nvPr/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swald"/>
                <a:ea typeface="Roboto Condensed"/>
                <a:cs typeface="Roboto Condensed"/>
                <a:sym typeface="Oswald"/>
              </a:rPr>
              <a:t>LINGKUP KEGIATAN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71600" y="1123950"/>
            <a:ext cx="670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>
                <a:latin typeface="Oswald" charset="0"/>
              </a:rPr>
              <a:t>Rapat Koordinasi Kelembagaan Gubernur sebagai Wakil Pemerintah Pusat</a:t>
            </a:r>
            <a:endParaRPr lang="en-US" sz="2400" dirty="0">
              <a:latin typeface="Oswald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1962150"/>
            <a:ext cx="7315200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 smtClean="0"/>
              <a:t>RAPAT MELIBATKAN </a:t>
            </a:r>
            <a:r>
              <a:rPr lang="en-US" sz="1600" b="1" dirty="0" smtClean="0">
                <a:solidFill>
                  <a:srgbClr val="FF0000"/>
                </a:solidFill>
              </a:rPr>
              <a:t>OPD PROVINSI DENGAN TUSI BERSESUAIAN DENGAN PERANGKAT GWPP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b="1" dirty="0" smtClean="0">
                <a:solidFill>
                  <a:srgbClr val="FF0000"/>
                </a:solidFill>
              </a:rPr>
              <a:t>TUJUAN : </a:t>
            </a:r>
            <a:r>
              <a:rPr lang="en-US" sz="1600" dirty="0" smtClean="0"/>
              <a:t>MENSOSIALISASIKAN PERAN, TUGAS DAN WEWENANG GWPP DAN </a:t>
            </a:r>
            <a:r>
              <a:rPr lang="en-US" sz="1600" dirty="0" smtClean="0">
                <a:solidFill>
                  <a:srgbClr val="FF0000"/>
                </a:solidFill>
              </a:rPr>
              <a:t>MENGINVENTARISIR ISU STRATEGIS TERKAIT GWPP</a:t>
            </a:r>
            <a:r>
              <a:rPr lang="en-US" sz="1600" dirty="0" smtClean="0"/>
              <a:t>, DAN </a:t>
            </a:r>
            <a:r>
              <a:rPr lang="en-US" sz="1600" dirty="0" smtClean="0">
                <a:solidFill>
                  <a:srgbClr val="FF0000"/>
                </a:solidFill>
              </a:rPr>
              <a:t>OPTIMALISASI</a:t>
            </a:r>
            <a:r>
              <a:rPr lang="en-US" sz="1600" dirty="0" smtClean="0"/>
              <a:t> PERANGKAT DAERAH YANG TERGABUNG DALAM </a:t>
            </a:r>
            <a:r>
              <a:rPr lang="en-US" sz="1600" dirty="0" smtClean="0">
                <a:solidFill>
                  <a:srgbClr val="FF0000"/>
                </a:solidFill>
              </a:rPr>
              <a:t>PERANGKAT GUBERNUR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 smtClean="0"/>
              <a:t>NARASUMBER:</a:t>
            </a:r>
          </a:p>
          <a:p>
            <a:pPr marL="342900" indent="-342900">
              <a:spcBef>
                <a:spcPts val="600"/>
              </a:spcBef>
            </a:pPr>
            <a:r>
              <a:rPr lang="en-US" sz="1600" dirty="0" smtClean="0"/>
              <a:t>	A. PEMERINTAH PUSAT</a:t>
            </a:r>
          </a:p>
          <a:p>
            <a:pPr marL="342900" indent="-342900">
              <a:spcBef>
                <a:spcPts val="600"/>
              </a:spcBef>
            </a:pPr>
            <a:r>
              <a:rPr lang="en-US" sz="1600" dirty="0" smtClean="0"/>
              <a:t>	B. SEKDA</a:t>
            </a:r>
          </a:p>
          <a:p>
            <a:pPr marL="342900" indent="-342900">
              <a:spcBef>
                <a:spcPts val="600"/>
              </a:spcBef>
            </a:pPr>
            <a:r>
              <a:rPr lang="en-US" sz="1600" dirty="0" smtClean="0"/>
              <a:t>	C.  UNSUL LAIN YANG PENTING</a:t>
            </a:r>
            <a:endParaRPr lang="en-US" sz="1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228600"/>
            <a:ext cx="8686800" cy="4629150"/>
          </a:xfrm>
          <a:prstGeom prst="rect">
            <a:avLst/>
          </a:prstGeom>
          <a:solidFill>
            <a:schemeClr val="bg1">
              <a:lumMod val="8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sp>
        <p:nvSpPr>
          <p:cNvPr id="3" name="Right Triangle 2"/>
          <p:cNvSpPr/>
          <p:nvPr/>
        </p:nvSpPr>
        <p:spPr>
          <a:xfrm rot="5400000">
            <a:off x="502866" y="992835"/>
            <a:ext cx="792090" cy="986409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123950"/>
            <a:ext cx="470598" cy="30777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04</a:t>
            </a:r>
            <a:endParaRPr lang="en-US" altLang="ko-KR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Google Shape;337;p31"/>
          <p:cNvSpPr txBox="1">
            <a:spLocks/>
          </p:cNvSpPr>
          <p:nvPr/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swald"/>
                <a:ea typeface="Roboto Condensed"/>
                <a:cs typeface="Roboto Condensed"/>
                <a:sym typeface="Oswald"/>
              </a:rPr>
              <a:t>LINGKUP KEGIATAN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47800" y="1123950"/>
            <a:ext cx="6934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000" b="1" dirty="0" smtClean="0">
                <a:latin typeface="Oswald" charset="0"/>
              </a:rPr>
              <a:t>Rapat </a:t>
            </a:r>
            <a:r>
              <a:rPr lang="en-US" sz="2000" b="1" dirty="0" err="1" smtClean="0">
                <a:latin typeface="Oswald" charset="0"/>
              </a:rPr>
              <a:t>Koordinasi</a:t>
            </a:r>
            <a:r>
              <a:rPr lang="en-US" sz="2000" b="1" dirty="0" smtClean="0">
                <a:latin typeface="Oswald" charset="0"/>
              </a:rPr>
              <a:t> </a:t>
            </a:r>
            <a:r>
              <a:rPr lang="id-ID" sz="2000" b="1" dirty="0" smtClean="0">
                <a:latin typeface="Oswald" charset="0"/>
              </a:rPr>
              <a:t>Pembinaan dan Pengawasan Penyelenggaraan Tugas Pembantuan di Daerah Kabupaten/Kota</a:t>
            </a:r>
            <a:endParaRPr lang="en-US" sz="2000" b="1" dirty="0">
              <a:latin typeface="Oswald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66800" y="1809750"/>
            <a:ext cx="765946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RAPAT DILAKSANAKAN UNTUK OPTIMALISASI BINWAS TP DI KAB/KOTA, MELALUI:</a:t>
            </a:r>
          </a:p>
          <a:p>
            <a:pPr marL="342900" indent="-342900"/>
            <a:r>
              <a:rPr lang="en-US" dirty="0" smtClean="0"/>
              <a:t>	A. </a:t>
            </a:r>
            <a:r>
              <a:rPr lang="en-US" dirty="0" smtClean="0">
                <a:solidFill>
                  <a:srgbClr val="FF0000"/>
                </a:solidFill>
              </a:rPr>
              <a:t>MENSOSIALISASIKAN KEBIJAKAN DEKON TP</a:t>
            </a:r>
          </a:p>
          <a:p>
            <a:pPr marL="342900" indent="-342900"/>
            <a:r>
              <a:rPr lang="en-US" dirty="0" smtClean="0"/>
              <a:t>	B. </a:t>
            </a:r>
            <a:r>
              <a:rPr lang="en-US" dirty="0" smtClean="0">
                <a:solidFill>
                  <a:srgbClr val="FF0000"/>
                </a:solidFill>
              </a:rPr>
              <a:t>INVENTARISASI TP </a:t>
            </a:r>
            <a:r>
              <a:rPr lang="en-US" dirty="0" smtClean="0"/>
              <a:t>DI KAB/ KOTA</a:t>
            </a:r>
          </a:p>
          <a:p>
            <a:pPr marL="342900" indent="-342900"/>
            <a:r>
              <a:rPr lang="en-US" dirty="0" smtClean="0"/>
              <a:t>	C</a:t>
            </a:r>
            <a:r>
              <a:rPr lang="en-US" dirty="0" smtClean="0">
                <a:solidFill>
                  <a:srgbClr val="FF0000"/>
                </a:solidFill>
              </a:rPr>
              <a:t>. MONEV </a:t>
            </a:r>
            <a:r>
              <a:rPr lang="en-US" dirty="0" smtClean="0"/>
              <a:t>PELAKSANAAN </a:t>
            </a:r>
            <a:r>
              <a:rPr lang="en-US" dirty="0" smtClean="0">
                <a:solidFill>
                  <a:srgbClr val="FF0000"/>
                </a:solidFill>
              </a:rPr>
              <a:t>TP </a:t>
            </a:r>
            <a:r>
              <a:rPr lang="en-US" dirty="0" smtClean="0">
                <a:solidFill>
                  <a:schemeClr val="tx1"/>
                </a:solidFill>
              </a:rPr>
              <a:t>D</a:t>
            </a:r>
            <a:r>
              <a:rPr lang="en-US" dirty="0" smtClean="0"/>
              <a:t>I KAB/KOTA</a:t>
            </a:r>
          </a:p>
          <a:p>
            <a:pPr marL="342900" indent="-342900"/>
            <a:r>
              <a:rPr lang="en-US" dirty="0" smtClean="0"/>
              <a:t>	D</a:t>
            </a:r>
            <a:r>
              <a:rPr lang="en-US" dirty="0" smtClean="0">
                <a:solidFill>
                  <a:srgbClr val="FF0000"/>
                </a:solidFill>
              </a:rPr>
              <a:t>. INVENTARISASI PERMASALAHAN </a:t>
            </a:r>
            <a:r>
              <a:rPr lang="en-US" dirty="0" smtClean="0"/>
              <a:t>PENYELENGGARAAN TP DI KAB/KOTA</a:t>
            </a:r>
          </a:p>
          <a:p>
            <a:pPr marL="342900" indent="-342900"/>
            <a:r>
              <a:rPr lang="en-US" dirty="0" smtClean="0"/>
              <a:t>	E. </a:t>
            </a:r>
            <a:r>
              <a:rPr lang="en-US" dirty="0" smtClean="0">
                <a:solidFill>
                  <a:srgbClr val="FF0000"/>
                </a:solidFill>
              </a:rPr>
              <a:t>MENYUSUN REKOMENDASI </a:t>
            </a:r>
            <a:r>
              <a:rPr lang="en-US" dirty="0" smtClean="0"/>
              <a:t>PELAKSANAAN TP DI KAB/KOTA</a:t>
            </a:r>
          </a:p>
          <a:p>
            <a:pPr marL="342900" indent="-342900"/>
            <a:r>
              <a:rPr lang="en-US" dirty="0" smtClean="0"/>
              <a:t>	F. </a:t>
            </a:r>
            <a:r>
              <a:rPr lang="en-US" dirty="0" smtClean="0">
                <a:solidFill>
                  <a:srgbClr val="FF0000"/>
                </a:solidFill>
              </a:rPr>
              <a:t>MENYUSUN LAPORAN BINWAS TP DI KAB/KOTA</a:t>
            </a:r>
          </a:p>
          <a:p>
            <a:pPr marL="342900" indent="-342900">
              <a:spcBef>
                <a:spcPts val="1200"/>
              </a:spcBef>
              <a:buAutoNum type="arabicPeriod" startAt="2"/>
            </a:pPr>
            <a:r>
              <a:rPr lang="en-US" dirty="0" smtClean="0"/>
              <a:t>NARASUMBER :</a:t>
            </a:r>
          </a:p>
          <a:p>
            <a:pPr marL="342900" indent="-342900"/>
            <a:r>
              <a:rPr lang="en-US" dirty="0" smtClean="0"/>
              <a:t>	A. PEMERINTAH PUSAT</a:t>
            </a:r>
          </a:p>
          <a:p>
            <a:pPr marL="342900" indent="-342900"/>
            <a:r>
              <a:rPr lang="en-US" dirty="0" smtClean="0"/>
              <a:t>	B. SEKDA</a:t>
            </a:r>
          </a:p>
          <a:p>
            <a:pPr marL="342900" indent="-342900"/>
            <a:r>
              <a:rPr lang="en-US" dirty="0" smtClean="0"/>
              <a:t>	C.  BAPPEDA</a:t>
            </a:r>
          </a:p>
          <a:p>
            <a:pPr marL="342900" indent="-342900"/>
            <a:r>
              <a:rPr lang="en-US" dirty="0" smtClean="0"/>
              <a:t>	D. INSPEKTORAT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3" name="Google Shape;337;p31"/>
          <p:cNvSpPr txBox="1">
            <a:spLocks/>
          </p:cNvSpPr>
          <p:nvPr/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None/>
              <a:tabLst/>
              <a:defRPr/>
            </a:pPr>
            <a:r>
              <a:rPr kumimoji="0" lang="en-US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Oswald"/>
                <a:ea typeface="Roboto Condensed"/>
                <a:cs typeface="Roboto Condensed"/>
                <a:sym typeface="Oswald"/>
              </a:rPr>
              <a:t>KELUARAN/ OUTPUT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sp>
        <p:nvSpPr>
          <p:cNvPr id="4" name="Pentagon 3"/>
          <p:cNvSpPr/>
          <p:nvPr/>
        </p:nvSpPr>
        <p:spPr>
          <a:xfrm>
            <a:off x="513331" y="1300074"/>
            <a:ext cx="1163069" cy="1424076"/>
          </a:xfrm>
          <a:prstGeom prst="homePlate">
            <a:avLst>
              <a:gd name="adj" fmla="val 4305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Rectangle 2"/>
          <p:cNvSpPr/>
          <p:nvPr/>
        </p:nvSpPr>
        <p:spPr>
          <a:xfrm>
            <a:off x="1447801" y="1300074"/>
            <a:ext cx="7467600" cy="1424076"/>
          </a:xfrm>
          <a:custGeom>
            <a:avLst/>
            <a:gdLst/>
            <a:ahLst/>
            <a:cxnLst/>
            <a:rect l="l" t="t" r="r" b="b"/>
            <a:pathLst>
              <a:path w="6460280" h="792000">
                <a:moveTo>
                  <a:pt x="0" y="0"/>
                </a:moveTo>
                <a:lnTo>
                  <a:pt x="6460280" y="0"/>
                </a:lnTo>
                <a:lnTo>
                  <a:pt x="6460280" y="792000"/>
                </a:lnTo>
                <a:lnTo>
                  <a:pt x="0" y="792000"/>
                </a:lnTo>
                <a:lnTo>
                  <a:pt x="396000" y="396000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9600" y="1581150"/>
            <a:ext cx="778629" cy="67754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cs typeface="Arial" pitchFamily="34" charset="0"/>
              </a:rPr>
              <a:t>01</a:t>
            </a:r>
          </a:p>
        </p:txBody>
      </p:sp>
      <p:sp>
        <p:nvSpPr>
          <p:cNvPr id="9" name="TextBox 12"/>
          <p:cNvSpPr txBox="1"/>
          <p:nvPr/>
        </p:nvSpPr>
        <p:spPr bwMode="auto">
          <a:xfrm>
            <a:off x="2057400" y="1352550"/>
            <a:ext cx="6858000" cy="1231106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TERSUSUNNYA</a:t>
            </a:r>
            <a:r>
              <a:rPr lang="en-US" b="1" dirty="0" smtClean="0">
                <a:solidFill>
                  <a:srgbClr val="FF0000"/>
                </a:solidFill>
              </a:rPr>
              <a:t> LAPORAN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BINWAS </a:t>
            </a:r>
            <a:r>
              <a:rPr lang="id-ID" dirty="0" smtClean="0"/>
              <a:t>PENYELENGGARAAN </a:t>
            </a:r>
            <a:endParaRPr lang="en-US" dirty="0" smtClean="0"/>
          </a:p>
          <a:p>
            <a:r>
              <a:rPr lang="id-ID" b="1" dirty="0" smtClean="0">
                <a:solidFill>
                  <a:srgbClr val="FF0000"/>
                </a:solidFill>
              </a:rPr>
              <a:t>TUGAS </a:t>
            </a:r>
            <a:r>
              <a:rPr lang="en-US" b="1" dirty="0" smtClean="0">
                <a:solidFill>
                  <a:srgbClr val="FF0000"/>
                </a:solidFill>
              </a:rPr>
              <a:t>PEMBANTUAN</a:t>
            </a:r>
            <a:r>
              <a:rPr lang="id-ID" b="1" dirty="0" smtClean="0">
                <a:solidFill>
                  <a:srgbClr val="FF0000"/>
                </a:solidFill>
              </a:rPr>
              <a:t> DI DAERAH KAB/KOTA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DARI HASIL </a:t>
            </a:r>
          </a:p>
          <a:p>
            <a:r>
              <a:rPr lang="en-US" dirty="0" smtClean="0"/>
              <a:t>INVENTARISASI DATA PELAKSANAAN TUGAS PEMBANTUAN DAN PERMASALAHANNYA</a:t>
            </a:r>
            <a:r>
              <a:rPr lang="en-US" sz="2000" dirty="0" smtClean="0"/>
              <a:t>.</a:t>
            </a:r>
            <a:r>
              <a:rPr lang="id-ID" sz="2000" dirty="0" smtClean="0"/>
              <a:t> </a:t>
            </a:r>
            <a:endParaRPr lang="en-US" sz="2000" dirty="0">
              <a:latin typeface="Oswald" charset="0"/>
            </a:endParaRPr>
          </a:p>
        </p:txBody>
      </p:sp>
      <p:sp>
        <p:nvSpPr>
          <p:cNvPr id="10" name="Pentagon 9"/>
          <p:cNvSpPr/>
          <p:nvPr/>
        </p:nvSpPr>
        <p:spPr>
          <a:xfrm>
            <a:off x="513330" y="3266220"/>
            <a:ext cx="1437375" cy="905730"/>
          </a:xfrm>
          <a:prstGeom prst="homePlate">
            <a:avLst>
              <a:gd name="adj" fmla="val 5491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1" name="Rectangle 2"/>
          <p:cNvSpPr/>
          <p:nvPr/>
        </p:nvSpPr>
        <p:spPr>
          <a:xfrm>
            <a:off x="1600201" y="3266220"/>
            <a:ext cx="7315200" cy="905730"/>
          </a:xfrm>
          <a:custGeom>
            <a:avLst/>
            <a:gdLst/>
            <a:ahLst/>
            <a:cxnLst/>
            <a:rect l="l" t="t" r="r" b="b"/>
            <a:pathLst>
              <a:path w="6460280" h="792000">
                <a:moveTo>
                  <a:pt x="0" y="0"/>
                </a:moveTo>
                <a:lnTo>
                  <a:pt x="6460280" y="0"/>
                </a:lnTo>
                <a:lnTo>
                  <a:pt x="6460280" y="792000"/>
                </a:lnTo>
                <a:lnTo>
                  <a:pt x="0" y="792000"/>
                </a:lnTo>
                <a:lnTo>
                  <a:pt x="396000" y="396000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57200"/>
            <a:r>
              <a:rPr lang="en-US" altLang="ko-KR" sz="1800" b="1" dirty="0" smtClean="0">
                <a:solidFill>
                  <a:srgbClr val="FF0000"/>
                </a:solidFill>
              </a:rPr>
              <a:t>LAPORAN AKHIR PELAKSANAAN TUGAS DAN WEWENANG </a:t>
            </a:r>
            <a:r>
              <a:rPr lang="en-US" altLang="ko-KR" sz="1800" dirty="0" smtClean="0">
                <a:solidFill>
                  <a:schemeClr val="tx1"/>
                </a:solidFill>
              </a:rPr>
              <a:t>GUBERNUR SEBAGAI WAKIL PEMERINTAH PUSAT</a:t>
            </a:r>
            <a:endParaRPr lang="ko-KR" altLang="en-US" sz="1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" y="3333750"/>
            <a:ext cx="778629" cy="67754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cs typeface="Arial" pitchFamily="34" charset="0"/>
              </a:rPr>
              <a:t>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en"/>
          </a:p>
        </p:txBody>
      </p:sp>
      <p:sp>
        <p:nvSpPr>
          <p:cNvPr id="3" name="Google Shape;337;p31"/>
          <p:cNvSpPr txBox="1">
            <a:spLocks/>
          </p:cNvSpPr>
          <p:nvPr/>
        </p:nvSpPr>
        <p:spPr>
          <a:xfrm>
            <a:off x="381000" y="209550"/>
            <a:ext cx="5334000" cy="723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4BB5D9"/>
              </a:buClr>
              <a:buSzPts val="2000"/>
              <a:buFont typeface="Roboto Condensed"/>
              <a:buNone/>
              <a:tabLst/>
              <a:defRPr/>
            </a:pPr>
            <a:r>
              <a:rPr lang="en-US" sz="4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swald"/>
                <a:ea typeface="Roboto Condensed"/>
                <a:cs typeface="Roboto Condensed"/>
                <a:sym typeface="Oswald"/>
              </a:rPr>
              <a:t>PELAKSANA KEGIATAN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457200" y="971550"/>
            <a:ext cx="510617" cy="626409"/>
            <a:chOff x="1851583" y="1945341"/>
            <a:chExt cx="881732" cy="994234"/>
          </a:xfrm>
        </p:grpSpPr>
        <p:sp>
          <p:nvSpPr>
            <p:cNvPr id="8" name="Round Same Side Corner Rectangle 20"/>
            <p:cNvSpPr/>
            <p:nvPr/>
          </p:nvSpPr>
          <p:spPr>
            <a:xfrm rot="10800000">
              <a:off x="1851583" y="1945341"/>
              <a:ext cx="462427" cy="986449"/>
            </a:xfrm>
            <a:custGeom>
              <a:avLst/>
              <a:gdLst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521281 w 1856332"/>
                <a:gd name="connsiteY2" fmla="*/ 3174669 h 3959924"/>
                <a:gd name="connsiteX3" fmla="*/ 466697 w 1856332"/>
                <a:gd name="connsiteY3" fmla="*/ 3144149 h 3959924"/>
                <a:gd name="connsiteX4" fmla="*/ 8303 w 1856332"/>
                <a:gd name="connsiteY4" fmla="*/ 1942070 h 3959924"/>
                <a:gd name="connsiteX5" fmla="*/ 81139 w 1856332"/>
                <a:gd name="connsiteY5" fmla="*/ 1779444 h 3959924"/>
                <a:gd name="connsiteX6" fmla="*/ 243764 w 1856332"/>
                <a:gd name="connsiteY6" fmla="*/ 1852280 h 3959924"/>
                <a:gd name="connsiteX7" fmla="*/ 504770 w 1856332"/>
                <a:gd name="connsiteY7" fmla="*/ 2536736 h 3959924"/>
                <a:gd name="connsiteX8" fmla="*/ 555637 w 1856332"/>
                <a:gd name="connsiteY8" fmla="*/ 2536736 h 3959924"/>
                <a:gd name="connsiteX9" fmla="*/ 226299 w 1856332"/>
                <a:gd name="connsiteY9" fmla="*/ 1210417 h 3959924"/>
                <a:gd name="connsiteX10" fmla="*/ 551784 w 1856332"/>
                <a:gd name="connsiteY10" fmla="*/ 1210417 h 3959924"/>
                <a:gd name="connsiteX11" fmla="*/ 551784 w 1856332"/>
                <a:gd name="connsiteY11" fmla="*/ 168335 h 3959924"/>
                <a:gd name="connsiteX12" fmla="*/ 720119 w 1856332"/>
                <a:gd name="connsiteY12" fmla="*/ 0 h 3959924"/>
                <a:gd name="connsiteX13" fmla="*/ 888454 w 1856332"/>
                <a:gd name="connsiteY13" fmla="*/ 168335 h 3959924"/>
                <a:gd name="connsiteX14" fmla="*/ 888454 w 1856332"/>
                <a:gd name="connsiteY14" fmla="*/ 1210417 h 3959924"/>
                <a:gd name="connsiteX15" fmla="*/ 968040 w 1856332"/>
                <a:gd name="connsiteY15" fmla="*/ 1210417 h 3959924"/>
                <a:gd name="connsiteX16" fmla="*/ 968040 w 1856332"/>
                <a:gd name="connsiteY16" fmla="*/ 168335 h 3959924"/>
                <a:gd name="connsiteX17" fmla="*/ 1136375 w 1856332"/>
                <a:gd name="connsiteY17" fmla="*/ 0 h 3959924"/>
                <a:gd name="connsiteX18" fmla="*/ 1304710 w 1856332"/>
                <a:gd name="connsiteY18" fmla="*/ 168335 h 3959924"/>
                <a:gd name="connsiteX19" fmla="*/ 1304710 w 1856332"/>
                <a:gd name="connsiteY19" fmla="*/ 1210417 h 3959924"/>
                <a:gd name="connsiteX20" fmla="*/ 1631589 w 1856332"/>
                <a:gd name="connsiteY20" fmla="*/ 1210417 h 3959924"/>
                <a:gd name="connsiteX21" fmla="*/ 1302251 w 1856332"/>
                <a:gd name="connsiteY21" fmla="*/ 2536736 h 3959924"/>
                <a:gd name="connsiteX22" fmla="*/ 1351562 w 1856332"/>
                <a:gd name="connsiteY22" fmla="*/ 2536736 h 3959924"/>
                <a:gd name="connsiteX23" fmla="*/ 1612568 w 1856332"/>
                <a:gd name="connsiteY23" fmla="*/ 1852280 h 3959924"/>
                <a:gd name="connsiteX24" fmla="*/ 1775193 w 1856332"/>
                <a:gd name="connsiteY24" fmla="*/ 1779444 h 3959924"/>
                <a:gd name="connsiteX25" fmla="*/ 1848029 w 1856332"/>
                <a:gd name="connsiteY25" fmla="*/ 1942070 h 3959924"/>
                <a:gd name="connsiteX26" fmla="*/ 1389635 w 1856332"/>
                <a:gd name="connsiteY26" fmla="*/ 3144149 h 3959924"/>
                <a:gd name="connsiteX27" fmla="*/ 1344732 w 1856332"/>
                <a:gd name="connsiteY27" fmla="*/ 3176282 h 3959924"/>
                <a:gd name="connsiteX28" fmla="*/ 1228565 w 1856332"/>
                <a:gd name="connsiteY28" fmla="*/ 3214674 h 3959924"/>
                <a:gd name="connsiteX29" fmla="*/ 925623 w 1856332"/>
                <a:gd name="connsiteY29" fmla="*/ 3959924 h 3959924"/>
                <a:gd name="connsiteX30" fmla="*/ 601623 w 1856332"/>
                <a:gd name="connsiteY30" fmla="*/ 3635924 h 3959924"/>
                <a:gd name="connsiteX31" fmla="*/ 925623 w 1856332"/>
                <a:gd name="connsiteY31" fmla="*/ 3311924 h 3959924"/>
                <a:gd name="connsiteX32" fmla="*/ 1249623 w 1856332"/>
                <a:gd name="connsiteY32" fmla="*/ 3635924 h 3959924"/>
                <a:gd name="connsiteX33" fmla="*/ 925623 w 1856332"/>
                <a:gd name="connsiteY33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344732 w 1856332"/>
                <a:gd name="connsiteY26" fmla="*/ 3176282 h 3959924"/>
                <a:gd name="connsiteX27" fmla="*/ 1228565 w 1856332"/>
                <a:gd name="connsiteY27" fmla="*/ 3214674 h 3959924"/>
                <a:gd name="connsiteX28" fmla="*/ 925623 w 1856332"/>
                <a:gd name="connsiteY28" fmla="*/ 3959924 h 3959924"/>
                <a:gd name="connsiteX29" fmla="*/ 601623 w 1856332"/>
                <a:gd name="connsiteY29" fmla="*/ 3635924 h 3959924"/>
                <a:gd name="connsiteX30" fmla="*/ 925623 w 1856332"/>
                <a:gd name="connsiteY30" fmla="*/ 3311924 h 3959924"/>
                <a:gd name="connsiteX31" fmla="*/ 1249623 w 1856332"/>
                <a:gd name="connsiteY31" fmla="*/ 3635924 h 3959924"/>
                <a:gd name="connsiteX32" fmla="*/ 925623 w 1856332"/>
                <a:gd name="connsiteY32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344732 w 1856332"/>
                <a:gd name="connsiteY26" fmla="*/ 3176282 h 3959924"/>
                <a:gd name="connsiteX27" fmla="*/ 1228565 w 1856332"/>
                <a:gd name="connsiteY27" fmla="*/ 3214674 h 3959924"/>
                <a:gd name="connsiteX28" fmla="*/ 925623 w 1856332"/>
                <a:gd name="connsiteY28" fmla="*/ 3959924 h 3959924"/>
                <a:gd name="connsiteX29" fmla="*/ 601623 w 1856332"/>
                <a:gd name="connsiteY29" fmla="*/ 3635924 h 3959924"/>
                <a:gd name="connsiteX30" fmla="*/ 925623 w 1856332"/>
                <a:gd name="connsiteY30" fmla="*/ 3311924 h 3959924"/>
                <a:gd name="connsiteX31" fmla="*/ 1249623 w 1856332"/>
                <a:gd name="connsiteY31" fmla="*/ 3635924 h 3959924"/>
                <a:gd name="connsiteX32" fmla="*/ 925623 w 1856332"/>
                <a:gd name="connsiteY32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56332" h="3959924">
                  <a:moveTo>
                    <a:pt x="1228565" y="3214674"/>
                  </a:moveTo>
                  <a:lnTo>
                    <a:pt x="622681" y="3214674"/>
                  </a:lnTo>
                  <a:cubicBezTo>
                    <a:pt x="495703" y="3202920"/>
                    <a:pt x="501057" y="3225622"/>
                    <a:pt x="466697" y="3144149"/>
                  </a:cubicBezTo>
                  <a:lnTo>
                    <a:pt x="8303" y="1942070"/>
                  </a:lnTo>
                  <a:cubicBezTo>
                    <a:pt x="-16491" y="1877049"/>
                    <a:pt x="16118" y="1804239"/>
                    <a:pt x="81139" y="1779444"/>
                  </a:cubicBezTo>
                  <a:cubicBezTo>
                    <a:pt x="146160" y="1754650"/>
                    <a:pt x="218970" y="1787259"/>
                    <a:pt x="243764" y="1852280"/>
                  </a:cubicBezTo>
                  <a:lnTo>
                    <a:pt x="504770" y="2536736"/>
                  </a:lnTo>
                  <a:lnTo>
                    <a:pt x="555637" y="2536736"/>
                  </a:lnTo>
                  <a:lnTo>
                    <a:pt x="226299" y="1210417"/>
                  </a:lnTo>
                  <a:lnTo>
                    <a:pt x="551784" y="1210417"/>
                  </a:lnTo>
                  <a:lnTo>
                    <a:pt x="551784" y="168335"/>
                  </a:lnTo>
                  <a:cubicBezTo>
                    <a:pt x="551784" y="75366"/>
                    <a:pt x="627150" y="0"/>
                    <a:pt x="720119" y="0"/>
                  </a:cubicBezTo>
                  <a:cubicBezTo>
                    <a:pt x="813088" y="0"/>
                    <a:pt x="888454" y="75366"/>
                    <a:pt x="888454" y="168335"/>
                  </a:cubicBezTo>
                  <a:lnTo>
                    <a:pt x="888454" y="1210417"/>
                  </a:lnTo>
                  <a:lnTo>
                    <a:pt x="968040" y="1210417"/>
                  </a:lnTo>
                  <a:lnTo>
                    <a:pt x="968040" y="168335"/>
                  </a:lnTo>
                  <a:cubicBezTo>
                    <a:pt x="968040" y="75366"/>
                    <a:pt x="1043406" y="0"/>
                    <a:pt x="1136375" y="0"/>
                  </a:cubicBezTo>
                  <a:cubicBezTo>
                    <a:pt x="1229344" y="0"/>
                    <a:pt x="1304710" y="75366"/>
                    <a:pt x="1304710" y="168335"/>
                  </a:cubicBezTo>
                  <a:lnTo>
                    <a:pt x="1304710" y="1210417"/>
                  </a:lnTo>
                  <a:lnTo>
                    <a:pt x="1631589" y="1210417"/>
                  </a:lnTo>
                  <a:lnTo>
                    <a:pt x="1302251" y="2536736"/>
                  </a:lnTo>
                  <a:lnTo>
                    <a:pt x="1351562" y="2536736"/>
                  </a:lnTo>
                  <a:lnTo>
                    <a:pt x="1612568" y="1852280"/>
                  </a:lnTo>
                  <a:cubicBezTo>
                    <a:pt x="1637362" y="1787259"/>
                    <a:pt x="1710172" y="1754650"/>
                    <a:pt x="1775193" y="1779444"/>
                  </a:cubicBezTo>
                  <a:cubicBezTo>
                    <a:pt x="1840214" y="1804239"/>
                    <a:pt x="1872823" y="1877049"/>
                    <a:pt x="1848029" y="1942070"/>
                  </a:cubicBezTo>
                  <a:lnTo>
                    <a:pt x="1389635" y="3144149"/>
                  </a:lnTo>
                  <a:cubicBezTo>
                    <a:pt x="1348984" y="3225622"/>
                    <a:pt x="1356391" y="3202920"/>
                    <a:pt x="1228565" y="3214674"/>
                  </a:cubicBezTo>
                  <a:close/>
                  <a:moveTo>
                    <a:pt x="925623" y="3959924"/>
                  </a:moveTo>
                  <a:cubicBezTo>
                    <a:pt x="746683" y="3959924"/>
                    <a:pt x="601623" y="3814864"/>
                    <a:pt x="601623" y="3635924"/>
                  </a:cubicBezTo>
                  <a:cubicBezTo>
                    <a:pt x="601623" y="3456984"/>
                    <a:pt x="746683" y="3311924"/>
                    <a:pt x="925623" y="3311924"/>
                  </a:cubicBezTo>
                  <a:cubicBezTo>
                    <a:pt x="1104563" y="3311924"/>
                    <a:pt x="1249623" y="3456984"/>
                    <a:pt x="1249623" y="3635924"/>
                  </a:cubicBezTo>
                  <a:cubicBezTo>
                    <a:pt x="1249623" y="3814864"/>
                    <a:pt x="1104563" y="3959924"/>
                    <a:pt x="925623" y="39599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1" name="Round Same Side Corner Rectangle 8"/>
            <p:cNvSpPr/>
            <p:nvPr/>
          </p:nvSpPr>
          <p:spPr>
            <a:xfrm>
              <a:off x="2362200" y="1962150"/>
              <a:ext cx="371115" cy="977425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6800" y="1123950"/>
            <a:ext cx="403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>
                <a:latin typeface="Oswald" charset="0"/>
              </a:rPr>
              <a:t>KUASA PENGGUNA ANGGARAN</a:t>
            </a:r>
            <a:endParaRPr lang="en-US" sz="2000" b="1" u="sng" dirty="0">
              <a:latin typeface="Oswald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81000" y="3181350"/>
            <a:ext cx="510617" cy="626409"/>
            <a:chOff x="1851583" y="1945341"/>
            <a:chExt cx="881732" cy="994234"/>
          </a:xfrm>
        </p:grpSpPr>
        <p:sp>
          <p:nvSpPr>
            <p:cNvPr id="26" name="Round Same Side Corner Rectangle 20"/>
            <p:cNvSpPr/>
            <p:nvPr/>
          </p:nvSpPr>
          <p:spPr>
            <a:xfrm rot="10800000">
              <a:off x="1851583" y="1945341"/>
              <a:ext cx="462427" cy="986449"/>
            </a:xfrm>
            <a:custGeom>
              <a:avLst/>
              <a:gdLst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521281 w 1856332"/>
                <a:gd name="connsiteY2" fmla="*/ 3174669 h 3959924"/>
                <a:gd name="connsiteX3" fmla="*/ 466697 w 1856332"/>
                <a:gd name="connsiteY3" fmla="*/ 3144149 h 3959924"/>
                <a:gd name="connsiteX4" fmla="*/ 8303 w 1856332"/>
                <a:gd name="connsiteY4" fmla="*/ 1942070 h 3959924"/>
                <a:gd name="connsiteX5" fmla="*/ 81139 w 1856332"/>
                <a:gd name="connsiteY5" fmla="*/ 1779444 h 3959924"/>
                <a:gd name="connsiteX6" fmla="*/ 243764 w 1856332"/>
                <a:gd name="connsiteY6" fmla="*/ 1852280 h 3959924"/>
                <a:gd name="connsiteX7" fmla="*/ 504770 w 1856332"/>
                <a:gd name="connsiteY7" fmla="*/ 2536736 h 3959924"/>
                <a:gd name="connsiteX8" fmla="*/ 555637 w 1856332"/>
                <a:gd name="connsiteY8" fmla="*/ 2536736 h 3959924"/>
                <a:gd name="connsiteX9" fmla="*/ 226299 w 1856332"/>
                <a:gd name="connsiteY9" fmla="*/ 1210417 h 3959924"/>
                <a:gd name="connsiteX10" fmla="*/ 551784 w 1856332"/>
                <a:gd name="connsiteY10" fmla="*/ 1210417 h 3959924"/>
                <a:gd name="connsiteX11" fmla="*/ 551784 w 1856332"/>
                <a:gd name="connsiteY11" fmla="*/ 168335 h 3959924"/>
                <a:gd name="connsiteX12" fmla="*/ 720119 w 1856332"/>
                <a:gd name="connsiteY12" fmla="*/ 0 h 3959924"/>
                <a:gd name="connsiteX13" fmla="*/ 888454 w 1856332"/>
                <a:gd name="connsiteY13" fmla="*/ 168335 h 3959924"/>
                <a:gd name="connsiteX14" fmla="*/ 888454 w 1856332"/>
                <a:gd name="connsiteY14" fmla="*/ 1210417 h 3959924"/>
                <a:gd name="connsiteX15" fmla="*/ 968040 w 1856332"/>
                <a:gd name="connsiteY15" fmla="*/ 1210417 h 3959924"/>
                <a:gd name="connsiteX16" fmla="*/ 968040 w 1856332"/>
                <a:gd name="connsiteY16" fmla="*/ 168335 h 3959924"/>
                <a:gd name="connsiteX17" fmla="*/ 1136375 w 1856332"/>
                <a:gd name="connsiteY17" fmla="*/ 0 h 3959924"/>
                <a:gd name="connsiteX18" fmla="*/ 1304710 w 1856332"/>
                <a:gd name="connsiteY18" fmla="*/ 168335 h 3959924"/>
                <a:gd name="connsiteX19" fmla="*/ 1304710 w 1856332"/>
                <a:gd name="connsiteY19" fmla="*/ 1210417 h 3959924"/>
                <a:gd name="connsiteX20" fmla="*/ 1631589 w 1856332"/>
                <a:gd name="connsiteY20" fmla="*/ 1210417 h 3959924"/>
                <a:gd name="connsiteX21" fmla="*/ 1302251 w 1856332"/>
                <a:gd name="connsiteY21" fmla="*/ 2536736 h 3959924"/>
                <a:gd name="connsiteX22" fmla="*/ 1351562 w 1856332"/>
                <a:gd name="connsiteY22" fmla="*/ 2536736 h 3959924"/>
                <a:gd name="connsiteX23" fmla="*/ 1612568 w 1856332"/>
                <a:gd name="connsiteY23" fmla="*/ 1852280 h 3959924"/>
                <a:gd name="connsiteX24" fmla="*/ 1775193 w 1856332"/>
                <a:gd name="connsiteY24" fmla="*/ 1779444 h 3959924"/>
                <a:gd name="connsiteX25" fmla="*/ 1848029 w 1856332"/>
                <a:gd name="connsiteY25" fmla="*/ 1942070 h 3959924"/>
                <a:gd name="connsiteX26" fmla="*/ 1389635 w 1856332"/>
                <a:gd name="connsiteY26" fmla="*/ 3144149 h 3959924"/>
                <a:gd name="connsiteX27" fmla="*/ 1344732 w 1856332"/>
                <a:gd name="connsiteY27" fmla="*/ 3176282 h 3959924"/>
                <a:gd name="connsiteX28" fmla="*/ 1228565 w 1856332"/>
                <a:gd name="connsiteY28" fmla="*/ 3214674 h 3959924"/>
                <a:gd name="connsiteX29" fmla="*/ 925623 w 1856332"/>
                <a:gd name="connsiteY29" fmla="*/ 3959924 h 3959924"/>
                <a:gd name="connsiteX30" fmla="*/ 601623 w 1856332"/>
                <a:gd name="connsiteY30" fmla="*/ 3635924 h 3959924"/>
                <a:gd name="connsiteX31" fmla="*/ 925623 w 1856332"/>
                <a:gd name="connsiteY31" fmla="*/ 3311924 h 3959924"/>
                <a:gd name="connsiteX32" fmla="*/ 1249623 w 1856332"/>
                <a:gd name="connsiteY32" fmla="*/ 3635924 h 3959924"/>
                <a:gd name="connsiteX33" fmla="*/ 925623 w 1856332"/>
                <a:gd name="connsiteY33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344732 w 1856332"/>
                <a:gd name="connsiteY26" fmla="*/ 3176282 h 3959924"/>
                <a:gd name="connsiteX27" fmla="*/ 1228565 w 1856332"/>
                <a:gd name="connsiteY27" fmla="*/ 3214674 h 3959924"/>
                <a:gd name="connsiteX28" fmla="*/ 925623 w 1856332"/>
                <a:gd name="connsiteY28" fmla="*/ 3959924 h 3959924"/>
                <a:gd name="connsiteX29" fmla="*/ 601623 w 1856332"/>
                <a:gd name="connsiteY29" fmla="*/ 3635924 h 3959924"/>
                <a:gd name="connsiteX30" fmla="*/ 925623 w 1856332"/>
                <a:gd name="connsiteY30" fmla="*/ 3311924 h 3959924"/>
                <a:gd name="connsiteX31" fmla="*/ 1249623 w 1856332"/>
                <a:gd name="connsiteY31" fmla="*/ 3635924 h 3959924"/>
                <a:gd name="connsiteX32" fmla="*/ 925623 w 1856332"/>
                <a:gd name="connsiteY32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344732 w 1856332"/>
                <a:gd name="connsiteY26" fmla="*/ 3176282 h 3959924"/>
                <a:gd name="connsiteX27" fmla="*/ 1228565 w 1856332"/>
                <a:gd name="connsiteY27" fmla="*/ 3214674 h 3959924"/>
                <a:gd name="connsiteX28" fmla="*/ 925623 w 1856332"/>
                <a:gd name="connsiteY28" fmla="*/ 3959924 h 3959924"/>
                <a:gd name="connsiteX29" fmla="*/ 601623 w 1856332"/>
                <a:gd name="connsiteY29" fmla="*/ 3635924 h 3959924"/>
                <a:gd name="connsiteX30" fmla="*/ 925623 w 1856332"/>
                <a:gd name="connsiteY30" fmla="*/ 3311924 h 3959924"/>
                <a:gd name="connsiteX31" fmla="*/ 1249623 w 1856332"/>
                <a:gd name="connsiteY31" fmla="*/ 3635924 h 3959924"/>
                <a:gd name="connsiteX32" fmla="*/ 925623 w 1856332"/>
                <a:gd name="connsiteY32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56332" h="3959924">
                  <a:moveTo>
                    <a:pt x="1228565" y="3214674"/>
                  </a:moveTo>
                  <a:lnTo>
                    <a:pt x="622681" y="3214674"/>
                  </a:lnTo>
                  <a:cubicBezTo>
                    <a:pt x="495703" y="3202920"/>
                    <a:pt x="501057" y="3225622"/>
                    <a:pt x="466697" y="3144149"/>
                  </a:cubicBezTo>
                  <a:lnTo>
                    <a:pt x="8303" y="1942070"/>
                  </a:lnTo>
                  <a:cubicBezTo>
                    <a:pt x="-16491" y="1877049"/>
                    <a:pt x="16118" y="1804239"/>
                    <a:pt x="81139" y="1779444"/>
                  </a:cubicBezTo>
                  <a:cubicBezTo>
                    <a:pt x="146160" y="1754650"/>
                    <a:pt x="218970" y="1787259"/>
                    <a:pt x="243764" y="1852280"/>
                  </a:cubicBezTo>
                  <a:lnTo>
                    <a:pt x="504770" y="2536736"/>
                  </a:lnTo>
                  <a:lnTo>
                    <a:pt x="555637" y="2536736"/>
                  </a:lnTo>
                  <a:lnTo>
                    <a:pt x="226299" y="1210417"/>
                  </a:lnTo>
                  <a:lnTo>
                    <a:pt x="551784" y="1210417"/>
                  </a:lnTo>
                  <a:lnTo>
                    <a:pt x="551784" y="168335"/>
                  </a:lnTo>
                  <a:cubicBezTo>
                    <a:pt x="551784" y="75366"/>
                    <a:pt x="627150" y="0"/>
                    <a:pt x="720119" y="0"/>
                  </a:cubicBezTo>
                  <a:cubicBezTo>
                    <a:pt x="813088" y="0"/>
                    <a:pt x="888454" y="75366"/>
                    <a:pt x="888454" y="168335"/>
                  </a:cubicBezTo>
                  <a:lnTo>
                    <a:pt x="888454" y="1210417"/>
                  </a:lnTo>
                  <a:lnTo>
                    <a:pt x="968040" y="1210417"/>
                  </a:lnTo>
                  <a:lnTo>
                    <a:pt x="968040" y="168335"/>
                  </a:lnTo>
                  <a:cubicBezTo>
                    <a:pt x="968040" y="75366"/>
                    <a:pt x="1043406" y="0"/>
                    <a:pt x="1136375" y="0"/>
                  </a:cubicBezTo>
                  <a:cubicBezTo>
                    <a:pt x="1229344" y="0"/>
                    <a:pt x="1304710" y="75366"/>
                    <a:pt x="1304710" y="168335"/>
                  </a:cubicBezTo>
                  <a:lnTo>
                    <a:pt x="1304710" y="1210417"/>
                  </a:lnTo>
                  <a:lnTo>
                    <a:pt x="1631589" y="1210417"/>
                  </a:lnTo>
                  <a:lnTo>
                    <a:pt x="1302251" y="2536736"/>
                  </a:lnTo>
                  <a:lnTo>
                    <a:pt x="1351562" y="2536736"/>
                  </a:lnTo>
                  <a:lnTo>
                    <a:pt x="1612568" y="1852280"/>
                  </a:lnTo>
                  <a:cubicBezTo>
                    <a:pt x="1637362" y="1787259"/>
                    <a:pt x="1710172" y="1754650"/>
                    <a:pt x="1775193" y="1779444"/>
                  </a:cubicBezTo>
                  <a:cubicBezTo>
                    <a:pt x="1840214" y="1804239"/>
                    <a:pt x="1872823" y="1877049"/>
                    <a:pt x="1848029" y="1942070"/>
                  </a:cubicBezTo>
                  <a:lnTo>
                    <a:pt x="1389635" y="3144149"/>
                  </a:lnTo>
                  <a:cubicBezTo>
                    <a:pt x="1348984" y="3225622"/>
                    <a:pt x="1356391" y="3202920"/>
                    <a:pt x="1228565" y="3214674"/>
                  </a:cubicBezTo>
                  <a:close/>
                  <a:moveTo>
                    <a:pt x="925623" y="3959924"/>
                  </a:moveTo>
                  <a:cubicBezTo>
                    <a:pt x="746683" y="3959924"/>
                    <a:pt x="601623" y="3814864"/>
                    <a:pt x="601623" y="3635924"/>
                  </a:cubicBezTo>
                  <a:cubicBezTo>
                    <a:pt x="601623" y="3456984"/>
                    <a:pt x="746683" y="3311924"/>
                    <a:pt x="925623" y="3311924"/>
                  </a:cubicBezTo>
                  <a:cubicBezTo>
                    <a:pt x="1104563" y="3311924"/>
                    <a:pt x="1249623" y="3456984"/>
                    <a:pt x="1249623" y="3635924"/>
                  </a:cubicBezTo>
                  <a:cubicBezTo>
                    <a:pt x="1249623" y="3814864"/>
                    <a:pt x="1104563" y="3959924"/>
                    <a:pt x="925623" y="39599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Round Same Side Corner Rectangle 8"/>
            <p:cNvSpPr/>
            <p:nvPr/>
          </p:nvSpPr>
          <p:spPr>
            <a:xfrm>
              <a:off x="2362200" y="1962150"/>
              <a:ext cx="371115" cy="977425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990600" y="3257550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d-ID" sz="2000" b="1" u="sng" dirty="0" smtClean="0">
                <a:latin typeface="Oswald" charset="0"/>
              </a:rPr>
              <a:t>P</a:t>
            </a:r>
            <a:r>
              <a:rPr lang="en-US" sz="2000" b="1" u="sng" dirty="0" smtClean="0">
                <a:latin typeface="Oswald" charset="0"/>
              </a:rPr>
              <a:t>EJABAT PEMBUAT KOMITMEN</a:t>
            </a:r>
          </a:p>
          <a:p>
            <a:endParaRPr lang="en-US" sz="2000" b="1" u="sng" dirty="0">
              <a:latin typeface="Oswald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143000" y="1504950"/>
            <a:ext cx="7467600" cy="1477328"/>
          </a:xfrm>
          <a:prstGeom prst="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11125" indent="-111125">
              <a:buFont typeface="Arial" pitchFamily="34" charset="0"/>
              <a:buChar char="•"/>
            </a:pPr>
            <a:r>
              <a:rPr lang="en-US" sz="1800" b="1" dirty="0" err="1" smtClean="0">
                <a:solidFill>
                  <a:srgbClr val="FF0000"/>
                </a:solidFill>
                <a:latin typeface="+mn-lt"/>
              </a:rPr>
              <a:t>Kepala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</a:rPr>
              <a:t> Biro yang </a:t>
            </a:r>
            <a:r>
              <a:rPr lang="en-US" sz="1800" b="1" dirty="0" err="1" smtClean="0">
                <a:solidFill>
                  <a:srgbClr val="FF0000"/>
                </a:solidFill>
                <a:latin typeface="+mn-lt"/>
              </a:rPr>
              <a:t>membidangi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  <a:latin typeface="+mn-lt"/>
              </a:rPr>
              <a:t>pemerintahan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ditetapkan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sebagai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Kuasa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Pengguna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Anggaran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untuk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Pelaksanaan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Kegiatan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Dekonsentrasi</a:t>
            </a:r>
            <a:r>
              <a:rPr lang="en-US" sz="1800" dirty="0" smtClean="0">
                <a:latin typeface="+mn-lt"/>
              </a:rPr>
              <a:t> </a:t>
            </a:r>
          </a:p>
          <a:p>
            <a:pPr marL="111125" indent="-111125">
              <a:buFont typeface="Arial" pitchFamily="34" charset="0"/>
              <a:buChar char="•"/>
            </a:pPr>
            <a:endParaRPr lang="en-US" sz="1800" dirty="0" smtClean="0"/>
          </a:p>
          <a:p>
            <a:pPr marL="111125" indent="-111125"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FF0000"/>
                </a:solidFill>
              </a:rPr>
              <a:t>KPA </a:t>
            </a:r>
            <a:r>
              <a:rPr lang="en-US" sz="1800" b="1" dirty="0" err="1" smtClean="0">
                <a:solidFill>
                  <a:srgbClr val="FF0000"/>
                </a:solidFill>
              </a:rPr>
              <a:t>ditunjuk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oleh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Gubernur</a:t>
            </a:r>
            <a:endParaRPr lang="en-US" sz="1800" b="1" dirty="0">
              <a:solidFill>
                <a:srgbClr val="FF0000"/>
              </a:solidFill>
              <a:latin typeface="+mn-lt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457200" y="4073664"/>
            <a:ext cx="510617" cy="626409"/>
            <a:chOff x="1851583" y="1945341"/>
            <a:chExt cx="881732" cy="994234"/>
          </a:xfrm>
        </p:grpSpPr>
        <p:sp>
          <p:nvSpPr>
            <p:cNvPr id="31" name="Round Same Side Corner Rectangle 20"/>
            <p:cNvSpPr/>
            <p:nvPr/>
          </p:nvSpPr>
          <p:spPr>
            <a:xfrm rot="10800000">
              <a:off x="1851583" y="1945341"/>
              <a:ext cx="462427" cy="986449"/>
            </a:xfrm>
            <a:custGeom>
              <a:avLst/>
              <a:gdLst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521281 w 1856332"/>
                <a:gd name="connsiteY2" fmla="*/ 3174669 h 3959924"/>
                <a:gd name="connsiteX3" fmla="*/ 466697 w 1856332"/>
                <a:gd name="connsiteY3" fmla="*/ 3144149 h 3959924"/>
                <a:gd name="connsiteX4" fmla="*/ 8303 w 1856332"/>
                <a:gd name="connsiteY4" fmla="*/ 1942070 h 3959924"/>
                <a:gd name="connsiteX5" fmla="*/ 81139 w 1856332"/>
                <a:gd name="connsiteY5" fmla="*/ 1779444 h 3959924"/>
                <a:gd name="connsiteX6" fmla="*/ 243764 w 1856332"/>
                <a:gd name="connsiteY6" fmla="*/ 1852280 h 3959924"/>
                <a:gd name="connsiteX7" fmla="*/ 504770 w 1856332"/>
                <a:gd name="connsiteY7" fmla="*/ 2536736 h 3959924"/>
                <a:gd name="connsiteX8" fmla="*/ 555637 w 1856332"/>
                <a:gd name="connsiteY8" fmla="*/ 2536736 h 3959924"/>
                <a:gd name="connsiteX9" fmla="*/ 226299 w 1856332"/>
                <a:gd name="connsiteY9" fmla="*/ 1210417 h 3959924"/>
                <a:gd name="connsiteX10" fmla="*/ 551784 w 1856332"/>
                <a:gd name="connsiteY10" fmla="*/ 1210417 h 3959924"/>
                <a:gd name="connsiteX11" fmla="*/ 551784 w 1856332"/>
                <a:gd name="connsiteY11" fmla="*/ 168335 h 3959924"/>
                <a:gd name="connsiteX12" fmla="*/ 720119 w 1856332"/>
                <a:gd name="connsiteY12" fmla="*/ 0 h 3959924"/>
                <a:gd name="connsiteX13" fmla="*/ 888454 w 1856332"/>
                <a:gd name="connsiteY13" fmla="*/ 168335 h 3959924"/>
                <a:gd name="connsiteX14" fmla="*/ 888454 w 1856332"/>
                <a:gd name="connsiteY14" fmla="*/ 1210417 h 3959924"/>
                <a:gd name="connsiteX15" fmla="*/ 968040 w 1856332"/>
                <a:gd name="connsiteY15" fmla="*/ 1210417 h 3959924"/>
                <a:gd name="connsiteX16" fmla="*/ 968040 w 1856332"/>
                <a:gd name="connsiteY16" fmla="*/ 168335 h 3959924"/>
                <a:gd name="connsiteX17" fmla="*/ 1136375 w 1856332"/>
                <a:gd name="connsiteY17" fmla="*/ 0 h 3959924"/>
                <a:gd name="connsiteX18" fmla="*/ 1304710 w 1856332"/>
                <a:gd name="connsiteY18" fmla="*/ 168335 h 3959924"/>
                <a:gd name="connsiteX19" fmla="*/ 1304710 w 1856332"/>
                <a:gd name="connsiteY19" fmla="*/ 1210417 h 3959924"/>
                <a:gd name="connsiteX20" fmla="*/ 1631589 w 1856332"/>
                <a:gd name="connsiteY20" fmla="*/ 1210417 h 3959924"/>
                <a:gd name="connsiteX21" fmla="*/ 1302251 w 1856332"/>
                <a:gd name="connsiteY21" fmla="*/ 2536736 h 3959924"/>
                <a:gd name="connsiteX22" fmla="*/ 1351562 w 1856332"/>
                <a:gd name="connsiteY22" fmla="*/ 2536736 h 3959924"/>
                <a:gd name="connsiteX23" fmla="*/ 1612568 w 1856332"/>
                <a:gd name="connsiteY23" fmla="*/ 1852280 h 3959924"/>
                <a:gd name="connsiteX24" fmla="*/ 1775193 w 1856332"/>
                <a:gd name="connsiteY24" fmla="*/ 1779444 h 3959924"/>
                <a:gd name="connsiteX25" fmla="*/ 1848029 w 1856332"/>
                <a:gd name="connsiteY25" fmla="*/ 1942070 h 3959924"/>
                <a:gd name="connsiteX26" fmla="*/ 1389635 w 1856332"/>
                <a:gd name="connsiteY26" fmla="*/ 3144149 h 3959924"/>
                <a:gd name="connsiteX27" fmla="*/ 1344732 w 1856332"/>
                <a:gd name="connsiteY27" fmla="*/ 3176282 h 3959924"/>
                <a:gd name="connsiteX28" fmla="*/ 1228565 w 1856332"/>
                <a:gd name="connsiteY28" fmla="*/ 3214674 h 3959924"/>
                <a:gd name="connsiteX29" fmla="*/ 925623 w 1856332"/>
                <a:gd name="connsiteY29" fmla="*/ 3959924 h 3959924"/>
                <a:gd name="connsiteX30" fmla="*/ 601623 w 1856332"/>
                <a:gd name="connsiteY30" fmla="*/ 3635924 h 3959924"/>
                <a:gd name="connsiteX31" fmla="*/ 925623 w 1856332"/>
                <a:gd name="connsiteY31" fmla="*/ 3311924 h 3959924"/>
                <a:gd name="connsiteX32" fmla="*/ 1249623 w 1856332"/>
                <a:gd name="connsiteY32" fmla="*/ 3635924 h 3959924"/>
                <a:gd name="connsiteX33" fmla="*/ 925623 w 1856332"/>
                <a:gd name="connsiteY33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344732 w 1856332"/>
                <a:gd name="connsiteY26" fmla="*/ 3176282 h 3959924"/>
                <a:gd name="connsiteX27" fmla="*/ 1228565 w 1856332"/>
                <a:gd name="connsiteY27" fmla="*/ 3214674 h 3959924"/>
                <a:gd name="connsiteX28" fmla="*/ 925623 w 1856332"/>
                <a:gd name="connsiteY28" fmla="*/ 3959924 h 3959924"/>
                <a:gd name="connsiteX29" fmla="*/ 601623 w 1856332"/>
                <a:gd name="connsiteY29" fmla="*/ 3635924 h 3959924"/>
                <a:gd name="connsiteX30" fmla="*/ 925623 w 1856332"/>
                <a:gd name="connsiteY30" fmla="*/ 3311924 h 3959924"/>
                <a:gd name="connsiteX31" fmla="*/ 1249623 w 1856332"/>
                <a:gd name="connsiteY31" fmla="*/ 3635924 h 3959924"/>
                <a:gd name="connsiteX32" fmla="*/ 925623 w 1856332"/>
                <a:gd name="connsiteY32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344732 w 1856332"/>
                <a:gd name="connsiteY26" fmla="*/ 3176282 h 3959924"/>
                <a:gd name="connsiteX27" fmla="*/ 1228565 w 1856332"/>
                <a:gd name="connsiteY27" fmla="*/ 3214674 h 3959924"/>
                <a:gd name="connsiteX28" fmla="*/ 925623 w 1856332"/>
                <a:gd name="connsiteY28" fmla="*/ 3959924 h 3959924"/>
                <a:gd name="connsiteX29" fmla="*/ 601623 w 1856332"/>
                <a:gd name="connsiteY29" fmla="*/ 3635924 h 3959924"/>
                <a:gd name="connsiteX30" fmla="*/ 925623 w 1856332"/>
                <a:gd name="connsiteY30" fmla="*/ 3311924 h 3959924"/>
                <a:gd name="connsiteX31" fmla="*/ 1249623 w 1856332"/>
                <a:gd name="connsiteY31" fmla="*/ 3635924 h 3959924"/>
                <a:gd name="connsiteX32" fmla="*/ 925623 w 1856332"/>
                <a:gd name="connsiteY32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  <a:gd name="connsiteX0" fmla="*/ 1228565 w 1856332"/>
                <a:gd name="connsiteY0" fmla="*/ 3214674 h 3959924"/>
                <a:gd name="connsiteX1" fmla="*/ 622681 w 1856332"/>
                <a:gd name="connsiteY1" fmla="*/ 3214674 h 3959924"/>
                <a:gd name="connsiteX2" fmla="*/ 466697 w 1856332"/>
                <a:gd name="connsiteY2" fmla="*/ 3144149 h 3959924"/>
                <a:gd name="connsiteX3" fmla="*/ 8303 w 1856332"/>
                <a:gd name="connsiteY3" fmla="*/ 1942070 h 3959924"/>
                <a:gd name="connsiteX4" fmla="*/ 81139 w 1856332"/>
                <a:gd name="connsiteY4" fmla="*/ 1779444 h 3959924"/>
                <a:gd name="connsiteX5" fmla="*/ 243764 w 1856332"/>
                <a:gd name="connsiteY5" fmla="*/ 1852280 h 3959924"/>
                <a:gd name="connsiteX6" fmla="*/ 504770 w 1856332"/>
                <a:gd name="connsiteY6" fmla="*/ 2536736 h 3959924"/>
                <a:gd name="connsiteX7" fmla="*/ 555637 w 1856332"/>
                <a:gd name="connsiteY7" fmla="*/ 2536736 h 3959924"/>
                <a:gd name="connsiteX8" fmla="*/ 226299 w 1856332"/>
                <a:gd name="connsiteY8" fmla="*/ 1210417 h 3959924"/>
                <a:gd name="connsiteX9" fmla="*/ 551784 w 1856332"/>
                <a:gd name="connsiteY9" fmla="*/ 1210417 h 3959924"/>
                <a:gd name="connsiteX10" fmla="*/ 551784 w 1856332"/>
                <a:gd name="connsiteY10" fmla="*/ 168335 h 3959924"/>
                <a:gd name="connsiteX11" fmla="*/ 720119 w 1856332"/>
                <a:gd name="connsiteY11" fmla="*/ 0 h 3959924"/>
                <a:gd name="connsiteX12" fmla="*/ 888454 w 1856332"/>
                <a:gd name="connsiteY12" fmla="*/ 168335 h 3959924"/>
                <a:gd name="connsiteX13" fmla="*/ 888454 w 1856332"/>
                <a:gd name="connsiteY13" fmla="*/ 1210417 h 3959924"/>
                <a:gd name="connsiteX14" fmla="*/ 968040 w 1856332"/>
                <a:gd name="connsiteY14" fmla="*/ 1210417 h 3959924"/>
                <a:gd name="connsiteX15" fmla="*/ 968040 w 1856332"/>
                <a:gd name="connsiteY15" fmla="*/ 168335 h 3959924"/>
                <a:gd name="connsiteX16" fmla="*/ 1136375 w 1856332"/>
                <a:gd name="connsiteY16" fmla="*/ 0 h 3959924"/>
                <a:gd name="connsiteX17" fmla="*/ 1304710 w 1856332"/>
                <a:gd name="connsiteY17" fmla="*/ 168335 h 3959924"/>
                <a:gd name="connsiteX18" fmla="*/ 1304710 w 1856332"/>
                <a:gd name="connsiteY18" fmla="*/ 1210417 h 3959924"/>
                <a:gd name="connsiteX19" fmla="*/ 1631589 w 1856332"/>
                <a:gd name="connsiteY19" fmla="*/ 1210417 h 3959924"/>
                <a:gd name="connsiteX20" fmla="*/ 1302251 w 1856332"/>
                <a:gd name="connsiteY20" fmla="*/ 2536736 h 3959924"/>
                <a:gd name="connsiteX21" fmla="*/ 1351562 w 1856332"/>
                <a:gd name="connsiteY21" fmla="*/ 2536736 h 3959924"/>
                <a:gd name="connsiteX22" fmla="*/ 1612568 w 1856332"/>
                <a:gd name="connsiteY22" fmla="*/ 1852280 h 3959924"/>
                <a:gd name="connsiteX23" fmla="*/ 1775193 w 1856332"/>
                <a:gd name="connsiteY23" fmla="*/ 1779444 h 3959924"/>
                <a:gd name="connsiteX24" fmla="*/ 1848029 w 1856332"/>
                <a:gd name="connsiteY24" fmla="*/ 1942070 h 3959924"/>
                <a:gd name="connsiteX25" fmla="*/ 1389635 w 1856332"/>
                <a:gd name="connsiteY25" fmla="*/ 3144149 h 3959924"/>
                <a:gd name="connsiteX26" fmla="*/ 1228565 w 1856332"/>
                <a:gd name="connsiteY26" fmla="*/ 3214674 h 3959924"/>
                <a:gd name="connsiteX27" fmla="*/ 925623 w 1856332"/>
                <a:gd name="connsiteY27" fmla="*/ 3959924 h 3959924"/>
                <a:gd name="connsiteX28" fmla="*/ 601623 w 1856332"/>
                <a:gd name="connsiteY28" fmla="*/ 3635924 h 3959924"/>
                <a:gd name="connsiteX29" fmla="*/ 925623 w 1856332"/>
                <a:gd name="connsiteY29" fmla="*/ 3311924 h 3959924"/>
                <a:gd name="connsiteX30" fmla="*/ 1249623 w 1856332"/>
                <a:gd name="connsiteY30" fmla="*/ 3635924 h 3959924"/>
                <a:gd name="connsiteX31" fmla="*/ 925623 w 1856332"/>
                <a:gd name="connsiteY31" fmla="*/ 3959924 h 3959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56332" h="3959924">
                  <a:moveTo>
                    <a:pt x="1228565" y="3214674"/>
                  </a:moveTo>
                  <a:lnTo>
                    <a:pt x="622681" y="3214674"/>
                  </a:lnTo>
                  <a:cubicBezTo>
                    <a:pt x="495703" y="3202920"/>
                    <a:pt x="501057" y="3225622"/>
                    <a:pt x="466697" y="3144149"/>
                  </a:cubicBezTo>
                  <a:lnTo>
                    <a:pt x="8303" y="1942070"/>
                  </a:lnTo>
                  <a:cubicBezTo>
                    <a:pt x="-16491" y="1877049"/>
                    <a:pt x="16118" y="1804239"/>
                    <a:pt x="81139" y="1779444"/>
                  </a:cubicBezTo>
                  <a:cubicBezTo>
                    <a:pt x="146160" y="1754650"/>
                    <a:pt x="218970" y="1787259"/>
                    <a:pt x="243764" y="1852280"/>
                  </a:cubicBezTo>
                  <a:lnTo>
                    <a:pt x="504770" y="2536736"/>
                  </a:lnTo>
                  <a:lnTo>
                    <a:pt x="555637" y="2536736"/>
                  </a:lnTo>
                  <a:lnTo>
                    <a:pt x="226299" y="1210417"/>
                  </a:lnTo>
                  <a:lnTo>
                    <a:pt x="551784" y="1210417"/>
                  </a:lnTo>
                  <a:lnTo>
                    <a:pt x="551784" y="168335"/>
                  </a:lnTo>
                  <a:cubicBezTo>
                    <a:pt x="551784" y="75366"/>
                    <a:pt x="627150" y="0"/>
                    <a:pt x="720119" y="0"/>
                  </a:cubicBezTo>
                  <a:cubicBezTo>
                    <a:pt x="813088" y="0"/>
                    <a:pt x="888454" y="75366"/>
                    <a:pt x="888454" y="168335"/>
                  </a:cubicBezTo>
                  <a:lnTo>
                    <a:pt x="888454" y="1210417"/>
                  </a:lnTo>
                  <a:lnTo>
                    <a:pt x="968040" y="1210417"/>
                  </a:lnTo>
                  <a:lnTo>
                    <a:pt x="968040" y="168335"/>
                  </a:lnTo>
                  <a:cubicBezTo>
                    <a:pt x="968040" y="75366"/>
                    <a:pt x="1043406" y="0"/>
                    <a:pt x="1136375" y="0"/>
                  </a:cubicBezTo>
                  <a:cubicBezTo>
                    <a:pt x="1229344" y="0"/>
                    <a:pt x="1304710" y="75366"/>
                    <a:pt x="1304710" y="168335"/>
                  </a:cubicBezTo>
                  <a:lnTo>
                    <a:pt x="1304710" y="1210417"/>
                  </a:lnTo>
                  <a:lnTo>
                    <a:pt x="1631589" y="1210417"/>
                  </a:lnTo>
                  <a:lnTo>
                    <a:pt x="1302251" y="2536736"/>
                  </a:lnTo>
                  <a:lnTo>
                    <a:pt x="1351562" y="2536736"/>
                  </a:lnTo>
                  <a:lnTo>
                    <a:pt x="1612568" y="1852280"/>
                  </a:lnTo>
                  <a:cubicBezTo>
                    <a:pt x="1637362" y="1787259"/>
                    <a:pt x="1710172" y="1754650"/>
                    <a:pt x="1775193" y="1779444"/>
                  </a:cubicBezTo>
                  <a:cubicBezTo>
                    <a:pt x="1840214" y="1804239"/>
                    <a:pt x="1872823" y="1877049"/>
                    <a:pt x="1848029" y="1942070"/>
                  </a:cubicBezTo>
                  <a:lnTo>
                    <a:pt x="1389635" y="3144149"/>
                  </a:lnTo>
                  <a:cubicBezTo>
                    <a:pt x="1348984" y="3225622"/>
                    <a:pt x="1356391" y="3202920"/>
                    <a:pt x="1228565" y="3214674"/>
                  </a:cubicBezTo>
                  <a:close/>
                  <a:moveTo>
                    <a:pt x="925623" y="3959924"/>
                  </a:moveTo>
                  <a:cubicBezTo>
                    <a:pt x="746683" y="3959924"/>
                    <a:pt x="601623" y="3814864"/>
                    <a:pt x="601623" y="3635924"/>
                  </a:cubicBezTo>
                  <a:cubicBezTo>
                    <a:pt x="601623" y="3456984"/>
                    <a:pt x="746683" y="3311924"/>
                    <a:pt x="925623" y="3311924"/>
                  </a:cubicBezTo>
                  <a:cubicBezTo>
                    <a:pt x="1104563" y="3311924"/>
                    <a:pt x="1249623" y="3456984"/>
                    <a:pt x="1249623" y="3635924"/>
                  </a:cubicBezTo>
                  <a:cubicBezTo>
                    <a:pt x="1249623" y="3814864"/>
                    <a:pt x="1104563" y="3959924"/>
                    <a:pt x="925623" y="39599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2" name="Round Same Side Corner Rectangle 8"/>
            <p:cNvSpPr/>
            <p:nvPr/>
          </p:nvSpPr>
          <p:spPr>
            <a:xfrm>
              <a:off x="2362200" y="1962150"/>
              <a:ext cx="371115" cy="977425"/>
            </a:xfrm>
            <a:custGeom>
              <a:avLst/>
              <a:gdLst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8887 w 1489775"/>
                <a:gd name="connsiteY10" fmla="*/ 2305078 h 3923699"/>
                <a:gd name="connsiteX11" fmla="*/ 1151853 w 1489775"/>
                <a:gd name="connsiteY11" fmla="*/ 3743699 h 3923699"/>
                <a:gd name="connsiteX12" fmla="*/ 971853 w 1489775"/>
                <a:gd name="connsiteY12" fmla="*/ 3923699 h 3923699"/>
                <a:gd name="connsiteX13" fmla="*/ 791853 w 1489775"/>
                <a:gd name="connsiteY13" fmla="*/ 3743699 h 3923699"/>
                <a:gd name="connsiteX14" fmla="*/ 791853 w 1489775"/>
                <a:gd name="connsiteY14" fmla="*/ 2305078 h 3923699"/>
                <a:gd name="connsiteX15" fmla="*/ 683854 w 1489775"/>
                <a:gd name="connsiteY15" fmla="*/ 2305078 h 3923699"/>
                <a:gd name="connsiteX16" fmla="*/ 683854 w 1489775"/>
                <a:gd name="connsiteY16" fmla="*/ 3743698 h 3923699"/>
                <a:gd name="connsiteX17" fmla="*/ 503854 w 1489775"/>
                <a:gd name="connsiteY17" fmla="*/ 3923698 h 3923699"/>
                <a:gd name="connsiteX18" fmla="*/ 323854 w 1489775"/>
                <a:gd name="connsiteY18" fmla="*/ 3743698 h 3923699"/>
                <a:gd name="connsiteX19" fmla="*/ 323854 w 1489775"/>
                <a:gd name="connsiteY19" fmla="*/ 2238914 h 3923699"/>
                <a:gd name="connsiteX20" fmla="*/ 330887 w 1489775"/>
                <a:gd name="connsiteY20" fmla="*/ 2238914 h 3923699"/>
                <a:gd name="connsiteX21" fmla="*/ 330887 w 1489775"/>
                <a:gd name="connsiteY21" fmla="*/ 1390678 h 3923699"/>
                <a:gd name="connsiteX22" fmla="*/ 288033 w 1489775"/>
                <a:gd name="connsiteY22" fmla="*/ 1390678 h 3923699"/>
                <a:gd name="connsiteX23" fmla="*/ 288033 w 1489775"/>
                <a:gd name="connsiteY23" fmla="*/ 2063902 h 3923699"/>
                <a:gd name="connsiteX24" fmla="*/ 144017 w 1489775"/>
                <a:gd name="connsiteY24" fmla="*/ 2207918 h 3923699"/>
                <a:gd name="connsiteX25" fmla="*/ 1 w 1489775"/>
                <a:gd name="connsiteY25" fmla="*/ 2063902 h 3923699"/>
                <a:gd name="connsiteX26" fmla="*/ 1 w 1489775"/>
                <a:gd name="connsiteY26" fmla="*/ 1390678 h 3923699"/>
                <a:gd name="connsiteX27" fmla="*/ 0 w 1489775"/>
                <a:gd name="connsiteY27" fmla="*/ 1390678 h 3923699"/>
                <a:gd name="connsiteX28" fmla="*/ 0 w 1489775"/>
                <a:gd name="connsiteY28" fmla="*/ 1030958 h 3923699"/>
                <a:gd name="connsiteX29" fmla="*/ 280204 w 1489775"/>
                <a:gd name="connsiteY29" fmla="*/ 750754 h 3923699"/>
                <a:gd name="connsiteX30" fmla="*/ 744888 w 1489775"/>
                <a:gd name="connsiteY30" fmla="*/ 0 h 3923699"/>
                <a:gd name="connsiteX31" fmla="*/ 1082199 w 1489775"/>
                <a:gd name="connsiteY31" fmla="*/ 337311 h 3923699"/>
                <a:gd name="connsiteX32" fmla="*/ 744888 w 1489775"/>
                <a:gd name="connsiteY32" fmla="*/ 674622 h 3923699"/>
                <a:gd name="connsiteX33" fmla="*/ 407577 w 1489775"/>
                <a:gd name="connsiteY33" fmla="*/ 337311 h 3923699"/>
                <a:gd name="connsiteX34" fmla="*/ 744888 w 1489775"/>
                <a:gd name="connsiteY34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2238914 h 3923699"/>
                <a:gd name="connsiteX20" fmla="*/ 330887 w 1489775"/>
                <a:gd name="connsiteY20" fmla="*/ 1390678 h 3923699"/>
                <a:gd name="connsiteX21" fmla="*/ 288033 w 1489775"/>
                <a:gd name="connsiteY21" fmla="*/ 1390678 h 3923699"/>
                <a:gd name="connsiteX22" fmla="*/ 288033 w 1489775"/>
                <a:gd name="connsiteY22" fmla="*/ 2063902 h 3923699"/>
                <a:gd name="connsiteX23" fmla="*/ 144017 w 1489775"/>
                <a:gd name="connsiteY23" fmla="*/ 2207918 h 3923699"/>
                <a:gd name="connsiteX24" fmla="*/ 1 w 1489775"/>
                <a:gd name="connsiteY24" fmla="*/ 2063902 h 3923699"/>
                <a:gd name="connsiteX25" fmla="*/ 1 w 1489775"/>
                <a:gd name="connsiteY25" fmla="*/ 1390678 h 3923699"/>
                <a:gd name="connsiteX26" fmla="*/ 0 w 1489775"/>
                <a:gd name="connsiteY26" fmla="*/ 1390678 h 3923699"/>
                <a:gd name="connsiteX27" fmla="*/ 0 w 1489775"/>
                <a:gd name="connsiteY27" fmla="*/ 1030958 h 3923699"/>
                <a:gd name="connsiteX28" fmla="*/ 280204 w 1489775"/>
                <a:gd name="connsiteY28" fmla="*/ 750754 h 3923699"/>
                <a:gd name="connsiteX29" fmla="*/ 744888 w 1489775"/>
                <a:gd name="connsiteY29" fmla="*/ 0 h 3923699"/>
                <a:gd name="connsiteX30" fmla="*/ 1082199 w 1489775"/>
                <a:gd name="connsiteY30" fmla="*/ 337311 h 3923699"/>
                <a:gd name="connsiteX31" fmla="*/ 744888 w 1489775"/>
                <a:gd name="connsiteY31" fmla="*/ 674622 h 3923699"/>
                <a:gd name="connsiteX32" fmla="*/ 407577 w 1489775"/>
                <a:gd name="connsiteY32" fmla="*/ 337311 h 3923699"/>
                <a:gd name="connsiteX33" fmla="*/ 744888 w 1489775"/>
                <a:gd name="connsiteY33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23854 w 1489775"/>
                <a:gd name="connsiteY18" fmla="*/ 2238914 h 3923699"/>
                <a:gd name="connsiteX19" fmla="*/ 330887 w 1489775"/>
                <a:gd name="connsiteY19" fmla="*/ 1390678 h 3923699"/>
                <a:gd name="connsiteX20" fmla="*/ 288033 w 1489775"/>
                <a:gd name="connsiteY20" fmla="*/ 1390678 h 3923699"/>
                <a:gd name="connsiteX21" fmla="*/ 288033 w 1489775"/>
                <a:gd name="connsiteY21" fmla="*/ 2063902 h 3923699"/>
                <a:gd name="connsiteX22" fmla="*/ 144017 w 1489775"/>
                <a:gd name="connsiteY22" fmla="*/ 2207918 h 3923699"/>
                <a:gd name="connsiteX23" fmla="*/ 1 w 1489775"/>
                <a:gd name="connsiteY23" fmla="*/ 2063902 h 3923699"/>
                <a:gd name="connsiteX24" fmla="*/ 1 w 1489775"/>
                <a:gd name="connsiteY24" fmla="*/ 1390678 h 3923699"/>
                <a:gd name="connsiteX25" fmla="*/ 0 w 1489775"/>
                <a:gd name="connsiteY25" fmla="*/ 1390678 h 3923699"/>
                <a:gd name="connsiteX26" fmla="*/ 0 w 1489775"/>
                <a:gd name="connsiteY26" fmla="*/ 1030958 h 3923699"/>
                <a:gd name="connsiteX27" fmla="*/ 280204 w 1489775"/>
                <a:gd name="connsiteY27" fmla="*/ 750754 h 3923699"/>
                <a:gd name="connsiteX28" fmla="*/ 744888 w 1489775"/>
                <a:gd name="connsiteY28" fmla="*/ 0 h 3923699"/>
                <a:gd name="connsiteX29" fmla="*/ 1082199 w 1489775"/>
                <a:gd name="connsiteY29" fmla="*/ 337311 h 3923699"/>
                <a:gd name="connsiteX30" fmla="*/ 744888 w 1489775"/>
                <a:gd name="connsiteY30" fmla="*/ 674622 h 3923699"/>
                <a:gd name="connsiteX31" fmla="*/ 407577 w 1489775"/>
                <a:gd name="connsiteY31" fmla="*/ 337311 h 3923699"/>
                <a:gd name="connsiteX32" fmla="*/ 744888 w 1489775"/>
                <a:gd name="connsiteY32" fmla="*/ 0 h 3923699"/>
                <a:gd name="connsiteX0" fmla="*/ 280204 w 1489775"/>
                <a:gd name="connsiteY0" fmla="*/ 750754 h 3923699"/>
                <a:gd name="connsiteX1" fmla="*/ 1209570 w 1489775"/>
                <a:gd name="connsiteY1" fmla="*/ 750754 h 3923699"/>
                <a:gd name="connsiteX2" fmla="*/ 1489774 w 1489775"/>
                <a:gd name="connsiteY2" fmla="*/ 1030958 h 3923699"/>
                <a:gd name="connsiteX3" fmla="*/ 1489774 w 1489775"/>
                <a:gd name="connsiteY3" fmla="*/ 1293518 h 3923699"/>
                <a:gd name="connsiteX4" fmla="*/ 1489775 w 1489775"/>
                <a:gd name="connsiteY4" fmla="*/ 1293518 h 3923699"/>
                <a:gd name="connsiteX5" fmla="*/ 1489775 w 1489775"/>
                <a:gd name="connsiteY5" fmla="*/ 2063902 h 3923699"/>
                <a:gd name="connsiteX6" fmla="*/ 1345759 w 1489775"/>
                <a:gd name="connsiteY6" fmla="*/ 2207918 h 3923699"/>
                <a:gd name="connsiteX7" fmla="*/ 1201743 w 1489775"/>
                <a:gd name="connsiteY7" fmla="*/ 2063902 h 3923699"/>
                <a:gd name="connsiteX8" fmla="*/ 1201743 w 1489775"/>
                <a:gd name="connsiteY8" fmla="*/ 1390678 h 3923699"/>
                <a:gd name="connsiteX9" fmla="*/ 1158887 w 1489775"/>
                <a:gd name="connsiteY9" fmla="*/ 1390678 h 3923699"/>
                <a:gd name="connsiteX10" fmla="*/ 1151853 w 1489775"/>
                <a:gd name="connsiteY10" fmla="*/ 3743699 h 3923699"/>
                <a:gd name="connsiteX11" fmla="*/ 971853 w 1489775"/>
                <a:gd name="connsiteY11" fmla="*/ 3923699 h 3923699"/>
                <a:gd name="connsiteX12" fmla="*/ 791853 w 1489775"/>
                <a:gd name="connsiteY12" fmla="*/ 3743699 h 3923699"/>
                <a:gd name="connsiteX13" fmla="*/ 791853 w 1489775"/>
                <a:gd name="connsiteY13" fmla="*/ 2305078 h 3923699"/>
                <a:gd name="connsiteX14" fmla="*/ 683854 w 1489775"/>
                <a:gd name="connsiteY14" fmla="*/ 2305078 h 3923699"/>
                <a:gd name="connsiteX15" fmla="*/ 683854 w 1489775"/>
                <a:gd name="connsiteY15" fmla="*/ 3743698 h 3923699"/>
                <a:gd name="connsiteX16" fmla="*/ 503854 w 1489775"/>
                <a:gd name="connsiteY16" fmla="*/ 3923698 h 3923699"/>
                <a:gd name="connsiteX17" fmla="*/ 323854 w 1489775"/>
                <a:gd name="connsiteY17" fmla="*/ 3743698 h 3923699"/>
                <a:gd name="connsiteX18" fmla="*/ 330887 w 1489775"/>
                <a:gd name="connsiteY18" fmla="*/ 1390678 h 3923699"/>
                <a:gd name="connsiteX19" fmla="*/ 288033 w 1489775"/>
                <a:gd name="connsiteY19" fmla="*/ 1390678 h 3923699"/>
                <a:gd name="connsiteX20" fmla="*/ 288033 w 1489775"/>
                <a:gd name="connsiteY20" fmla="*/ 2063902 h 3923699"/>
                <a:gd name="connsiteX21" fmla="*/ 144017 w 1489775"/>
                <a:gd name="connsiteY21" fmla="*/ 2207918 h 3923699"/>
                <a:gd name="connsiteX22" fmla="*/ 1 w 1489775"/>
                <a:gd name="connsiteY22" fmla="*/ 2063902 h 3923699"/>
                <a:gd name="connsiteX23" fmla="*/ 1 w 1489775"/>
                <a:gd name="connsiteY23" fmla="*/ 1390678 h 3923699"/>
                <a:gd name="connsiteX24" fmla="*/ 0 w 1489775"/>
                <a:gd name="connsiteY24" fmla="*/ 1390678 h 3923699"/>
                <a:gd name="connsiteX25" fmla="*/ 0 w 1489775"/>
                <a:gd name="connsiteY25" fmla="*/ 1030958 h 3923699"/>
                <a:gd name="connsiteX26" fmla="*/ 280204 w 1489775"/>
                <a:gd name="connsiteY26" fmla="*/ 750754 h 3923699"/>
                <a:gd name="connsiteX27" fmla="*/ 744888 w 1489775"/>
                <a:gd name="connsiteY27" fmla="*/ 0 h 3923699"/>
                <a:gd name="connsiteX28" fmla="*/ 1082199 w 1489775"/>
                <a:gd name="connsiteY28" fmla="*/ 337311 h 3923699"/>
                <a:gd name="connsiteX29" fmla="*/ 744888 w 1489775"/>
                <a:gd name="connsiteY29" fmla="*/ 674622 h 3923699"/>
                <a:gd name="connsiteX30" fmla="*/ 407577 w 1489775"/>
                <a:gd name="connsiteY30" fmla="*/ 337311 h 3923699"/>
                <a:gd name="connsiteX31" fmla="*/ 744888 w 1489775"/>
                <a:gd name="connsiteY31" fmla="*/ 0 h 3923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489775" h="3923699">
                  <a:moveTo>
                    <a:pt x="280204" y="750754"/>
                  </a:moveTo>
                  <a:lnTo>
                    <a:pt x="1209570" y="750754"/>
                  </a:lnTo>
                  <a:cubicBezTo>
                    <a:pt x="1364322" y="750754"/>
                    <a:pt x="1489774" y="876206"/>
                    <a:pt x="1489774" y="1030958"/>
                  </a:cubicBezTo>
                  <a:lnTo>
                    <a:pt x="1489774" y="1293518"/>
                  </a:lnTo>
                  <a:lnTo>
                    <a:pt x="1489775" y="1293518"/>
                  </a:lnTo>
                  <a:lnTo>
                    <a:pt x="1489775" y="2063902"/>
                  </a:lnTo>
                  <a:cubicBezTo>
                    <a:pt x="1489775" y="2143440"/>
                    <a:pt x="1425297" y="2207918"/>
                    <a:pt x="1345759" y="2207918"/>
                  </a:cubicBezTo>
                  <a:cubicBezTo>
                    <a:pt x="1266221" y="2207918"/>
                    <a:pt x="1201743" y="2143440"/>
                    <a:pt x="1201743" y="2063902"/>
                  </a:cubicBezTo>
                  <a:lnTo>
                    <a:pt x="1201743" y="1390678"/>
                  </a:lnTo>
                  <a:lnTo>
                    <a:pt x="1158887" y="1390678"/>
                  </a:lnTo>
                  <a:cubicBezTo>
                    <a:pt x="1156542" y="2175018"/>
                    <a:pt x="1154198" y="2959359"/>
                    <a:pt x="1151853" y="3743699"/>
                  </a:cubicBezTo>
                  <a:cubicBezTo>
                    <a:pt x="1151853" y="3843110"/>
                    <a:pt x="1071264" y="3923699"/>
                    <a:pt x="971853" y="3923699"/>
                  </a:cubicBezTo>
                  <a:cubicBezTo>
                    <a:pt x="872442" y="3923699"/>
                    <a:pt x="791853" y="3843110"/>
                    <a:pt x="791853" y="3743699"/>
                  </a:cubicBezTo>
                  <a:lnTo>
                    <a:pt x="791853" y="2305078"/>
                  </a:lnTo>
                  <a:lnTo>
                    <a:pt x="683854" y="2305078"/>
                  </a:lnTo>
                  <a:lnTo>
                    <a:pt x="683854" y="3743698"/>
                  </a:lnTo>
                  <a:cubicBezTo>
                    <a:pt x="683854" y="3843109"/>
                    <a:pt x="603265" y="3923698"/>
                    <a:pt x="503854" y="3923698"/>
                  </a:cubicBezTo>
                  <a:cubicBezTo>
                    <a:pt x="404443" y="3923698"/>
                    <a:pt x="323854" y="3843109"/>
                    <a:pt x="323854" y="3743698"/>
                  </a:cubicBezTo>
                  <a:cubicBezTo>
                    <a:pt x="326198" y="2959358"/>
                    <a:pt x="328543" y="2175018"/>
                    <a:pt x="330887" y="1390678"/>
                  </a:cubicBezTo>
                  <a:lnTo>
                    <a:pt x="288033" y="1390678"/>
                  </a:lnTo>
                  <a:lnTo>
                    <a:pt x="288033" y="2063902"/>
                  </a:lnTo>
                  <a:cubicBezTo>
                    <a:pt x="288033" y="2143440"/>
                    <a:pt x="223555" y="2207918"/>
                    <a:pt x="144017" y="2207918"/>
                  </a:cubicBezTo>
                  <a:cubicBezTo>
                    <a:pt x="64479" y="2207918"/>
                    <a:pt x="1" y="2143440"/>
                    <a:pt x="1" y="2063902"/>
                  </a:cubicBezTo>
                  <a:lnTo>
                    <a:pt x="1" y="1390678"/>
                  </a:lnTo>
                  <a:lnTo>
                    <a:pt x="0" y="1390678"/>
                  </a:lnTo>
                  <a:lnTo>
                    <a:pt x="0" y="1030958"/>
                  </a:lnTo>
                  <a:cubicBezTo>
                    <a:pt x="0" y="876206"/>
                    <a:pt x="125452" y="750754"/>
                    <a:pt x="280204" y="750754"/>
                  </a:cubicBezTo>
                  <a:close/>
                  <a:moveTo>
                    <a:pt x="744888" y="0"/>
                  </a:moveTo>
                  <a:cubicBezTo>
                    <a:pt x="931180" y="0"/>
                    <a:pt x="1082199" y="151019"/>
                    <a:pt x="1082199" y="337311"/>
                  </a:cubicBezTo>
                  <a:cubicBezTo>
                    <a:pt x="1082199" y="523603"/>
                    <a:pt x="931180" y="674622"/>
                    <a:pt x="744888" y="674622"/>
                  </a:cubicBezTo>
                  <a:cubicBezTo>
                    <a:pt x="558596" y="674622"/>
                    <a:pt x="407577" y="523603"/>
                    <a:pt x="407577" y="337311"/>
                  </a:cubicBezTo>
                  <a:cubicBezTo>
                    <a:pt x="407577" y="151019"/>
                    <a:pt x="558596" y="0"/>
                    <a:pt x="7448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66800" y="4149864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u="sng" dirty="0" smtClean="0">
                <a:latin typeface="Oswald" charset="0"/>
              </a:rPr>
              <a:t>BENDAHARA PENGELUARAN</a:t>
            </a:r>
          </a:p>
          <a:p>
            <a:endParaRPr lang="en-US" sz="2000" b="1" u="sng" dirty="0">
              <a:latin typeface="Oswald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066800" y="3714750"/>
            <a:ext cx="4467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PPK </a:t>
            </a:r>
            <a:r>
              <a:rPr lang="en-US" sz="1800" b="1" dirty="0" err="1" smtClean="0">
                <a:solidFill>
                  <a:srgbClr val="FF0000"/>
                </a:solidFill>
              </a:rPr>
              <a:t>ditunjuk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dan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ditetapkan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oleh</a:t>
            </a:r>
            <a:r>
              <a:rPr lang="en-US" sz="1800" b="1" dirty="0" smtClean="0">
                <a:solidFill>
                  <a:srgbClr val="FF0000"/>
                </a:solidFill>
              </a:rPr>
              <a:t> KPA</a:t>
            </a:r>
            <a:r>
              <a:rPr lang="en-US" sz="1800" dirty="0" smtClean="0">
                <a:solidFill>
                  <a:srgbClr val="FF0000"/>
                </a:solidFill>
              </a:rPr>
              <a:t> 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143000" y="4552950"/>
            <a:ext cx="4006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smtClean="0">
                <a:solidFill>
                  <a:srgbClr val="FF0000"/>
                </a:solidFill>
              </a:rPr>
              <a:t>PPK </a:t>
            </a:r>
            <a:r>
              <a:rPr lang="en-US" sz="1800" b="1" dirty="0" err="1" smtClean="0">
                <a:solidFill>
                  <a:srgbClr val="FF0000"/>
                </a:solidFill>
              </a:rPr>
              <a:t>ditetapkan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oleh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Kepala</a:t>
            </a:r>
            <a:r>
              <a:rPr lang="en-US" sz="1800" b="1" dirty="0" smtClean="0">
                <a:solidFill>
                  <a:srgbClr val="FF0000"/>
                </a:solidFill>
              </a:rPr>
              <a:t> </a:t>
            </a:r>
            <a:r>
              <a:rPr lang="en-US" sz="1800" b="1" dirty="0" err="1" smtClean="0">
                <a:solidFill>
                  <a:srgbClr val="FF0000"/>
                </a:solidFill>
              </a:rPr>
              <a:t>Satker</a:t>
            </a:r>
            <a:endParaRPr lang="en-US" sz="1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5"/>
          <p:cNvSpPr txBox="1">
            <a:spLocks noChangeArrowheads="1"/>
          </p:cNvSpPr>
          <p:nvPr/>
        </p:nvSpPr>
        <p:spPr bwMode="auto">
          <a:xfrm flipH="1">
            <a:off x="323850" y="97632"/>
            <a:ext cx="8737600" cy="4929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Bef>
                <a:spcPts val="600"/>
              </a:spcBef>
              <a:buClr>
                <a:srgbClr val="4BB5D9"/>
              </a:buClr>
              <a:buSzPts val="2000"/>
            </a:pPr>
            <a:r>
              <a:rPr lang="id-ID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swald"/>
                <a:ea typeface="Roboto Condensed"/>
                <a:cs typeface="Roboto Condensed"/>
                <a:sym typeface="Oswald"/>
              </a:rPr>
              <a:t>UPAYA DALAM RANGKA MENINGKATKAN PENDANAAN KEGIATAN DEKONSENTRASI  PERAN GWPP</a:t>
            </a:r>
          </a:p>
        </p:txBody>
      </p:sp>
      <p:sp>
        <p:nvSpPr>
          <p:cNvPr id="4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52399" y="742950"/>
            <a:ext cx="9020175" cy="4400550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>
              <a:spcBef>
                <a:spcPts val="1200"/>
              </a:spcBef>
              <a:buClrTx/>
              <a:buFont typeface="+mj-lt"/>
              <a:buAutoNum type="arabicPeriod"/>
              <a:defRPr/>
            </a:pPr>
            <a:r>
              <a:rPr lang="id-ID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Telah </a:t>
            </a:r>
            <a:r>
              <a:rPr lang="id-ID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menyusun analisa kebutuhan pendanaan 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APBN </a:t>
            </a:r>
            <a:r>
              <a:rPr lang="id-ID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atas pelaksanaan tugas dan wewenang GWPP yang pembahasannya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telah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dilaksanakan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pada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tahun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2018 yang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lalu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dengan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id-ID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melibatkan pemerintah daerah provinsi dan Kementerian/Lembaga terkait.</a:t>
            </a:r>
          </a:p>
          <a:p>
            <a:pPr>
              <a:spcBef>
                <a:spcPts val="1200"/>
              </a:spcBef>
              <a:buClrTx/>
              <a:buFont typeface="+mj-lt"/>
              <a:buAutoNum type="arabicPeriod"/>
              <a:defRPr/>
            </a:pP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Telah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disampaikan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Surat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Menteri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Dalam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Negeri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kepada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Menteri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Keuangan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Nomor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120/10162/SJ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tanggal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21 November 2018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hal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Usulan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tambahan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pendanaan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pelaksanaan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tugas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wewenang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Gubernur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sebagai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Wakil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Pemerintah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Pusat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melalui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APBN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sebesar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Oswald" charset="0"/>
                <a:cs typeface="Arial" pitchFamily="34" charset="0"/>
              </a:rPr>
              <a:t>Rp.225.326.875.500,- 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(</a:t>
            </a:r>
            <a:r>
              <a:rPr lang="id-ID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dua ratus dua puluh lima milyar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tiga</a:t>
            </a:r>
            <a:r>
              <a:rPr lang="id-ID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ratus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dua</a:t>
            </a:r>
            <a:r>
              <a:rPr lang="id-ID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puluh enam juta delapan ratus tujuh puluh lima ribu lima ratus rupiah) yang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dialokasikan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Oswald" charset="0"/>
                <a:cs typeface="Arial" pitchFamily="34" charset="0"/>
              </a:rPr>
              <a:t>untuk</a:t>
            </a:r>
            <a:r>
              <a:rPr lang="en-US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id-ID" dirty="0">
                <a:solidFill>
                  <a:schemeClr val="tx1"/>
                </a:solidFill>
                <a:latin typeface="Oswald" charset="0"/>
                <a:cs typeface="Arial" pitchFamily="34" charset="0"/>
              </a:rPr>
              <a:t>34 provinsi melalui mekanisme dekonsentrasi</a:t>
            </a:r>
            <a:r>
              <a:rPr lang="id-ID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.</a:t>
            </a:r>
            <a:endParaRPr lang="id-ID" dirty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773A-F77E-48DF-AE59-F2A47FD10BDE}" type="slidenum">
              <a:rPr lang="en-AU" smtClean="0"/>
              <a:pPr/>
              <a:t>26</a:t>
            </a:fld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304800" y="742950"/>
            <a:ext cx="8610600" cy="3831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400050" indent="-400050">
              <a:spcAft>
                <a:spcPts val="600"/>
              </a:spcAft>
              <a:buClrTx/>
              <a:buFont typeface="+mj-lt"/>
              <a:buAutoNum type="arabicPeriod" startAt="3"/>
              <a:defRPr/>
            </a:pP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Pembiayaan tersebut di atas, </a:t>
            </a:r>
            <a:r>
              <a:rPr lang="en-US" sz="16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diprioritaskan</a:t>
            </a:r>
            <a:r>
              <a:rPr lang="en-US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pada</a:t>
            </a:r>
            <a:r>
              <a:rPr lang="en-US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6 tugas dan wewenang GWPP (fase pertama) </a:t>
            </a:r>
            <a:r>
              <a:rPr lang="en-US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yang </a:t>
            </a: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meliputi </a:t>
            </a:r>
            <a:r>
              <a:rPr lang="en-US" sz="16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pembiayaan</a:t>
            </a:r>
            <a:r>
              <a:rPr lang="en-US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terhadap</a:t>
            </a:r>
            <a:r>
              <a:rPr lang="en-US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kegiatan</a:t>
            </a: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: </a:t>
            </a:r>
          </a:p>
          <a:p>
            <a:pPr marL="722313" indent="-328613">
              <a:spcAft>
                <a:spcPts val="600"/>
              </a:spcAft>
              <a:buClrTx/>
              <a:buFont typeface="+mj-lt"/>
              <a:buAutoNum type="alphaLcPeriod"/>
              <a:defRPr/>
            </a:pP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Pengawasan terhadap perda kabupaten/kota;</a:t>
            </a:r>
          </a:p>
          <a:p>
            <a:pPr marL="722313" indent="-328613">
              <a:spcAft>
                <a:spcPts val="600"/>
              </a:spcAft>
              <a:buClrTx/>
              <a:buFont typeface="+mj-lt"/>
              <a:buAutoNum type="alphaLcPeriod"/>
              <a:defRPr/>
            </a:pP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Memberikan penghargaan atau sanksi kepada Bupati/Walikota terkait dengan penyelenggaraan pemerintahan daerah;</a:t>
            </a:r>
          </a:p>
          <a:p>
            <a:pPr marL="722313" indent="-328613">
              <a:spcAft>
                <a:spcPts val="600"/>
              </a:spcAft>
              <a:buClrTx/>
              <a:buFont typeface="+mj-lt"/>
              <a:buAutoNum type="alphaLcPeriod"/>
              <a:defRPr/>
            </a:pP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Pemberian persetujuan terhadap rancangan perda kabupaten/kota tentang pembentukan dan susunan perangkat daerah kabupaten/kota;</a:t>
            </a:r>
          </a:p>
          <a:p>
            <a:pPr marL="722313" indent="-328613">
              <a:spcAft>
                <a:spcPts val="600"/>
              </a:spcAft>
              <a:buClrTx/>
              <a:buFont typeface="+mj-lt"/>
              <a:buAutoNum type="alphaLcPeriod"/>
              <a:defRPr/>
            </a:pP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Pemberian rekomendasi kepada pemerintah pusat atas usulan DAK pada daerah kabupaten/kota di wilayahnya;</a:t>
            </a:r>
          </a:p>
          <a:p>
            <a:pPr marL="722313" indent="-328613">
              <a:spcAft>
                <a:spcPts val="600"/>
              </a:spcAft>
              <a:buClrTx/>
              <a:buFont typeface="+mj-lt"/>
              <a:buAutoNum type="alphaLcPeriod"/>
              <a:defRPr/>
            </a:pP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Monitoring, evaluasi dan supervisi terhadap penyelenggaraan pemerintahan kabupaten/kota yang ada di wilayahnya.</a:t>
            </a:r>
          </a:p>
          <a:p>
            <a:pPr marL="722313" indent="-328613">
              <a:spcAft>
                <a:spcPts val="600"/>
              </a:spcAft>
              <a:buClrTx/>
              <a:buFont typeface="+mj-lt"/>
              <a:buAutoNum type="alphaLcPeriod"/>
              <a:defRPr/>
            </a:pPr>
            <a:r>
              <a:rPr lang="id-ID" sz="16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Koordinasi pembinaan dan pengawasan penyelenggaraan tugas pembantuan di kabupaten/kota.</a:t>
            </a:r>
          </a:p>
          <a:p>
            <a:pPr>
              <a:spcAft>
                <a:spcPts val="600"/>
              </a:spcAft>
              <a:buClrTx/>
              <a:buFont typeface="+mj-lt"/>
              <a:buAutoNum type="arabicPeriod" startAt="4"/>
              <a:defRPr/>
            </a:pPr>
            <a:endParaRPr lang="id-ID" sz="1600" dirty="0" smtClean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 flipH="1">
            <a:off x="323850" y="97632"/>
            <a:ext cx="8737600" cy="4929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Bef>
                <a:spcPts val="600"/>
              </a:spcBef>
              <a:buClr>
                <a:srgbClr val="4BB5D9"/>
              </a:buClr>
              <a:buSzPts val="2000"/>
            </a:pPr>
            <a:r>
              <a:rPr lang="id-ID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swald"/>
                <a:ea typeface="Roboto Condensed"/>
                <a:cs typeface="Roboto Condensed"/>
                <a:sym typeface="Oswald"/>
              </a:rPr>
              <a:t>UPAYA DALAM RANGKA MENINGKATKAN PENDANAAN KEGIATAN DEKONSENTRASI  PERAN GWPP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1"/>
            <a:ext cx="8229600" cy="74294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400" dirty="0" err="1" smtClean="0">
                <a:latin typeface="Oswald" charset="0"/>
              </a:rPr>
              <a:t>Usulan</a:t>
            </a:r>
            <a:r>
              <a:rPr lang="en-US" sz="2400" dirty="0" smtClean="0">
                <a:latin typeface="Oswald" charset="0"/>
              </a:rPr>
              <a:t> </a:t>
            </a:r>
            <a:r>
              <a:rPr lang="en-US" sz="2400" dirty="0" err="1" smtClean="0">
                <a:latin typeface="Oswald" charset="0"/>
              </a:rPr>
              <a:t>Tambahan</a:t>
            </a:r>
            <a:r>
              <a:rPr lang="en-US" sz="2400" dirty="0" smtClean="0">
                <a:latin typeface="Oswald" charset="0"/>
              </a:rPr>
              <a:t> </a:t>
            </a:r>
            <a:r>
              <a:rPr lang="en-US" sz="2400" dirty="0" err="1" smtClean="0">
                <a:latin typeface="Oswald" charset="0"/>
              </a:rPr>
              <a:t>Pendanaan</a:t>
            </a:r>
            <a:r>
              <a:rPr lang="en-US" sz="2400" dirty="0" smtClean="0">
                <a:latin typeface="Oswald" charset="0"/>
              </a:rPr>
              <a:t> </a:t>
            </a:r>
            <a:r>
              <a:rPr lang="en-US" sz="2400" dirty="0" err="1" smtClean="0">
                <a:latin typeface="Oswald" charset="0"/>
              </a:rPr>
              <a:t>tugas</a:t>
            </a:r>
            <a:r>
              <a:rPr lang="en-US" sz="2400" dirty="0" smtClean="0">
                <a:latin typeface="Oswald" charset="0"/>
              </a:rPr>
              <a:t> </a:t>
            </a:r>
            <a:r>
              <a:rPr lang="en-US" sz="2400" dirty="0" err="1">
                <a:latin typeface="Oswald" charset="0"/>
              </a:rPr>
              <a:t>Gubernur</a:t>
            </a:r>
            <a:r>
              <a:rPr lang="en-US" sz="2400" dirty="0">
                <a:latin typeface="Oswald" charset="0"/>
              </a:rPr>
              <a:t> </a:t>
            </a:r>
            <a:r>
              <a:rPr lang="en-US" sz="2400" dirty="0" err="1">
                <a:latin typeface="Oswald" charset="0"/>
              </a:rPr>
              <a:t>sebagai</a:t>
            </a:r>
            <a:r>
              <a:rPr lang="en-US" sz="2400" dirty="0">
                <a:latin typeface="Oswald" charset="0"/>
              </a:rPr>
              <a:t> </a:t>
            </a:r>
            <a:r>
              <a:rPr lang="en-US" sz="2400" dirty="0" err="1">
                <a:latin typeface="Oswald" charset="0"/>
              </a:rPr>
              <a:t>Wakil</a:t>
            </a:r>
            <a:r>
              <a:rPr lang="en-US" sz="2400" dirty="0">
                <a:latin typeface="Oswald" charset="0"/>
              </a:rPr>
              <a:t> </a:t>
            </a:r>
            <a:r>
              <a:rPr lang="en-US" sz="2400" dirty="0" err="1">
                <a:latin typeface="Oswald" charset="0"/>
              </a:rPr>
              <a:t>Pemerintah</a:t>
            </a:r>
            <a:r>
              <a:rPr lang="en-US" sz="2400" dirty="0">
                <a:latin typeface="Oswald" charset="0"/>
              </a:rPr>
              <a:t> </a:t>
            </a:r>
            <a:r>
              <a:rPr lang="en-US" sz="2400" dirty="0" err="1">
                <a:latin typeface="Oswald" charset="0"/>
              </a:rPr>
              <a:t>Pusat</a:t>
            </a:r>
            <a:r>
              <a:rPr lang="en-US" sz="2400" dirty="0">
                <a:latin typeface="Oswald" charset="0"/>
              </a:rPr>
              <a:t> yang </a:t>
            </a:r>
            <a:r>
              <a:rPr lang="en-US" sz="2400" dirty="0" err="1">
                <a:latin typeface="Oswald" charset="0"/>
              </a:rPr>
              <a:t>menjadi</a:t>
            </a:r>
            <a:r>
              <a:rPr lang="en-US" sz="2400" dirty="0">
                <a:latin typeface="Oswald" charset="0"/>
              </a:rPr>
              <a:t> </a:t>
            </a:r>
            <a:r>
              <a:rPr lang="en-US" sz="2400" dirty="0" err="1">
                <a:latin typeface="Oswald" charset="0"/>
              </a:rPr>
              <a:t>prioritas</a:t>
            </a:r>
            <a:r>
              <a:rPr lang="en-US" sz="2400" dirty="0">
                <a:latin typeface="Oswald" charset="0"/>
              </a:rPr>
              <a:t>, </a:t>
            </a:r>
            <a:r>
              <a:rPr lang="en-US" sz="2400" dirty="0" err="1" smtClean="0">
                <a:latin typeface="Oswald" charset="0"/>
              </a:rPr>
              <a:t>meliputi</a:t>
            </a:r>
            <a:r>
              <a:rPr lang="en-US" sz="2400" dirty="0" smtClean="0">
                <a:latin typeface="Oswald" charset="0"/>
              </a:rPr>
              <a:t>:</a:t>
            </a:r>
          </a:p>
          <a:p>
            <a:pPr>
              <a:buNone/>
            </a:pPr>
            <a:endParaRPr lang="en-US" sz="2400" dirty="0">
              <a:latin typeface="Oswald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3400" y="1303675"/>
            <a:ext cx="82296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lvl="0" indent="-457200" algn="just" fontAlgn="base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Pengawasan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terhadap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Produk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hukum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Oswald" charset="0"/>
                <a:ea typeface="Calibri" pitchFamily="34" charset="0"/>
                <a:cs typeface="Arial" pitchFamily="34" charset="0"/>
              </a:rPr>
              <a:t>Kabupaten</a:t>
            </a:r>
            <a:r>
              <a:rPr lang="en-US" sz="2000" dirty="0" smtClean="0">
                <a:latin typeface="Oswald" charset="0"/>
                <a:ea typeface="Calibri" pitchFamily="34" charset="0"/>
                <a:cs typeface="Arial" pitchFamily="34" charset="0"/>
              </a:rPr>
              <a:t>/Kota 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(</a:t>
            </a:r>
            <a:r>
              <a:rPr lang="en-US" sz="2000" b="1" dirty="0" err="1" smtClean="0">
                <a:latin typeface="Oswald" charset="0"/>
                <a:ea typeface="Calibri" pitchFamily="34" charset="0"/>
                <a:cs typeface="Arial" pitchFamily="34" charset="0"/>
              </a:rPr>
              <a:t>Pasal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 91 </a:t>
            </a:r>
            <a:r>
              <a:rPr lang="en-US" sz="2000" b="1" dirty="0" err="1" smtClean="0">
                <a:latin typeface="Oswald" charset="0"/>
                <a:ea typeface="Calibri" pitchFamily="34" charset="0"/>
                <a:cs typeface="Arial" pitchFamily="34" charset="0"/>
              </a:rPr>
              <a:t>ayat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 (2);</a:t>
            </a:r>
            <a:endParaRPr lang="en-US" sz="2000" dirty="0">
              <a:latin typeface="Oswald" charset="0"/>
              <a:ea typeface="Calibri" pitchFamily="34" charset="0"/>
              <a:cs typeface="Arial" pitchFamily="34" charset="0"/>
            </a:endParaRPr>
          </a:p>
          <a:p>
            <a:pPr marL="457200" lvl="0" indent="-457200" algn="just" eaLnBrk="0" fontAlgn="base" hangingPunct="0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Memberikan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penghargaan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atau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sanksi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kepada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Bupati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/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Walikota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terkait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dengan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penyelenggaraan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pemerintahan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daerah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(</a:t>
            </a:r>
            <a:r>
              <a:rPr lang="en-US" sz="2000" b="1" dirty="0" err="1">
                <a:latin typeface="Oswald" charset="0"/>
                <a:ea typeface="Calibri" pitchFamily="34" charset="0"/>
                <a:cs typeface="Arial" pitchFamily="34" charset="0"/>
              </a:rPr>
              <a:t>Pasal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 91 </a:t>
            </a:r>
            <a:r>
              <a:rPr lang="en-US" sz="2000" b="1" dirty="0" err="1">
                <a:latin typeface="Oswald" charset="0"/>
                <a:ea typeface="Calibri" pitchFamily="34" charset="0"/>
                <a:cs typeface="Arial" pitchFamily="34" charset="0"/>
              </a:rPr>
              <a:t>ayat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 (3);</a:t>
            </a:r>
          </a:p>
          <a:p>
            <a:pPr marL="457200" indent="-457200" algn="just" eaLnBrk="0" fontAlgn="base" hangingPunct="0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Pemberian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persetujuan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terhadap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rancangan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produk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hukum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Kabupaten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/Kota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tentang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pembentukan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susunan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perangkat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daerah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kabupaten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/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kota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(</a:t>
            </a:r>
            <a:r>
              <a:rPr lang="en-US" sz="2000" b="1" dirty="0" err="1" smtClean="0">
                <a:latin typeface="Oswald" charset="0"/>
                <a:ea typeface="Calibri" pitchFamily="34" charset="0"/>
                <a:cs typeface="Arial" pitchFamily="34" charset="0"/>
              </a:rPr>
              <a:t>Pasal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91 </a:t>
            </a:r>
            <a:r>
              <a:rPr lang="en-US" sz="2000" b="1" dirty="0" err="1">
                <a:latin typeface="Oswald" charset="0"/>
                <a:ea typeface="Calibri" pitchFamily="34" charset="0"/>
                <a:cs typeface="Arial" pitchFamily="34" charset="0"/>
              </a:rPr>
              <a:t>ayat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 (3);</a:t>
            </a:r>
          </a:p>
          <a:p>
            <a:pPr marL="457200" indent="-457200" algn="just" eaLnBrk="0" fontAlgn="base" hangingPunct="0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Pemberian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rekomendasi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kepada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pemerintah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pusat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atas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usulan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DAK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pada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daerah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Kabupaten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/Kota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di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wilayahnya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(</a:t>
            </a:r>
            <a:r>
              <a:rPr lang="en-US" sz="2000" b="1" dirty="0" err="1" smtClean="0">
                <a:latin typeface="Oswald" charset="0"/>
                <a:ea typeface="Calibri" pitchFamily="34" charset="0"/>
                <a:cs typeface="Arial" pitchFamily="34" charset="0"/>
              </a:rPr>
              <a:t>Pasal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 91 </a:t>
            </a:r>
            <a:r>
              <a:rPr lang="en-US" sz="2000" b="1" dirty="0" err="1" smtClean="0">
                <a:latin typeface="Oswald" charset="0"/>
                <a:ea typeface="Calibri" pitchFamily="34" charset="0"/>
                <a:cs typeface="Arial" pitchFamily="34" charset="0"/>
              </a:rPr>
              <a:t>ayat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 (4);</a:t>
            </a:r>
            <a:endParaRPr lang="en-US" sz="2000" b="1" dirty="0">
              <a:latin typeface="Oswald" charset="0"/>
              <a:ea typeface="Calibri" pitchFamily="34" charset="0"/>
              <a:cs typeface="Arial" pitchFamily="34" charset="0"/>
            </a:endParaRPr>
          </a:p>
          <a:p>
            <a:pPr marL="457200" indent="-457200" algn="just" eaLnBrk="0" fontAlgn="base" hangingPunct="0"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Monitoring,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evaluasi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supervisi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terhadap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penyelenggaraan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pemerintahan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Kabupaten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/Kota yang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ada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Oswald" charset="0"/>
                <a:ea typeface="Calibri" pitchFamily="34" charset="0"/>
                <a:cs typeface="Arial" pitchFamily="34" charset="0"/>
              </a:rPr>
              <a:t>di</a:t>
            </a:r>
            <a:r>
              <a:rPr lang="en-US" sz="2000" dirty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Oswald" charset="0"/>
                <a:ea typeface="Calibri" pitchFamily="34" charset="0"/>
                <a:cs typeface="Arial" pitchFamily="34" charset="0"/>
              </a:rPr>
              <a:t>wilayahnya</a:t>
            </a:r>
            <a:r>
              <a:rPr lang="en-US" sz="2000" dirty="0" smtClean="0">
                <a:latin typeface="Oswald" charset="0"/>
                <a:ea typeface="Calibri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(</a:t>
            </a:r>
            <a:r>
              <a:rPr lang="en-US" sz="2000" b="1" dirty="0" err="1">
                <a:latin typeface="Oswald" charset="0"/>
                <a:ea typeface="Calibri" pitchFamily="34" charset="0"/>
                <a:cs typeface="Arial" pitchFamily="34" charset="0"/>
              </a:rPr>
              <a:t>Pasal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 8 </a:t>
            </a:r>
            <a:r>
              <a:rPr lang="en-US" sz="2000" b="1" dirty="0" err="1">
                <a:latin typeface="Oswald" charset="0"/>
                <a:ea typeface="Calibri" pitchFamily="34" charset="0"/>
                <a:cs typeface="Arial" pitchFamily="34" charset="0"/>
              </a:rPr>
              <a:t>ayat</a:t>
            </a:r>
            <a:r>
              <a:rPr lang="en-US" sz="2000" b="1" dirty="0">
                <a:latin typeface="Oswald" charset="0"/>
                <a:ea typeface="Calibri" pitchFamily="34" charset="0"/>
                <a:cs typeface="Arial" pitchFamily="34" charset="0"/>
              </a:rPr>
              <a:t> (2</a:t>
            </a:r>
            <a:r>
              <a:rPr lang="en-US" sz="2000" b="1" dirty="0" smtClean="0">
                <a:latin typeface="Oswald" charset="0"/>
                <a:ea typeface="Calibri" pitchFamily="34" charset="0"/>
                <a:cs typeface="Arial" pitchFamily="34" charset="0"/>
              </a:rPr>
              <a:t>).</a:t>
            </a:r>
            <a:endParaRPr lang="en-US" sz="2000" b="1" dirty="0">
              <a:latin typeface="Oswald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 flipH="1">
            <a:off x="323850" y="97632"/>
            <a:ext cx="8737600" cy="4929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Bef>
                <a:spcPts val="600"/>
              </a:spcBef>
              <a:buClr>
                <a:srgbClr val="4BB5D9"/>
              </a:buClr>
              <a:buSzPts val="2000"/>
            </a:pP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swald"/>
                <a:ea typeface="Roboto Condensed"/>
                <a:cs typeface="Roboto Condensed"/>
                <a:sym typeface="Oswald"/>
              </a:rPr>
              <a:t>TUGAS DAN WEWENANG PRIORITAS GWPP</a:t>
            </a:r>
            <a:endParaRPr lang="id-ID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Oswald"/>
              <a:ea typeface="Roboto Condensed"/>
              <a:cs typeface="Roboto Condensed"/>
              <a:sym typeface="Oswald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737453"/>
          <a:ext cx="8686802" cy="4306368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3896883"/>
                <a:gridCol w="2679107"/>
                <a:gridCol w="2110812"/>
              </a:tblGrid>
              <a:tr h="420148">
                <a:tc>
                  <a:txBody>
                    <a:bodyPr/>
                    <a:lstStyle/>
                    <a:p>
                      <a:pPr algn="ctr" fontAlgn="b">
                        <a:spcBef>
                          <a:spcPts val="0"/>
                        </a:spcBef>
                      </a:pPr>
                      <a:r>
                        <a:rPr lang="en-US" sz="1400" b="1" u="none" strike="noStrike" dirty="0" smtClean="0">
                          <a:latin typeface="Oswald" charset="0"/>
                        </a:rPr>
                        <a:t>TUGAS DAN WEWENANG</a:t>
                      </a:r>
                    </a:p>
                    <a:p>
                      <a:pPr algn="ctr" fontAlgn="b">
                        <a:spcBef>
                          <a:spcPts val="0"/>
                        </a:spcBef>
                      </a:pP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 anchor="b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</a:pPr>
                      <a:r>
                        <a:rPr lang="en-US" sz="1400" b="1" u="none" strike="noStrike" dirty="0" smtClean="0">
                          <a:latin typeface="Oswald" charset="0"/>
                        </a:rPr>
                        <a:t>PELAKSANA DI</a:t>
                      </a:r>
                      <a:r>
                        <a:rPr lang="en-US" sz="1400" b="1" u="none" strike="noStrike" baseline="0" dirty="0" smtClean="0">
                          <a:latin typeface="Oswald" charset="0"/>
                        </a:rPr>
                        <a:t> DAERAH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</a:pPr>
                      <a:r>
                        <a:rPr lang="en-US" sz="1400" b="1" u="none" strike="noStrike" dirty="0">
                          <a:latin typeface="Oswald" charset="0"/>
                        </a:rPr>
                        <a:t>K/L PEMBINA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</a:tr>
              <a:tr h="854307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 smtClean="0">
                          <a:latin typeface="Oswald" charset="0"/>
                        </a:rPr>
                        <a:t>1. </a:t>
                      </a:r>
                      <a:r>
                        <a:rPr lang="en-US" sz="1400" u="none" strike="noStrike" dirty="0" err="1" smtClean="0">
                          <a:latin typeface="Oswald" charset="0"/>
                        </a:rPr>
                        <a:t>Memberikan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rekomendasi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persetujuan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terhadap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rancangan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perda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kabupaten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/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kota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tentang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pembentukan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dan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susunan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perangkat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daerah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 smtClean="0">
                          <a:latin typeface="Oswald" charset="0"/>
                        </a:rPr>
                        <a:t>kabupaten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/</a:t>
                      </a:r>
                      <a:r>
                        <a:rPr lang="en-US" sz="1400" u="none" strike="noStrike" dirty="0" err="1" smtClean="0">
                          <a:latin typeface="Oswald" charset="0"/>
                        </a:rPr>
                        <a:t>kota</a:t>
                      </a:r>
                      <a:endParaRPr lang="en-US" sz="1400" u="none" strike="noStrike" dirty="0" smtClean="0">
                        <a:latin typeface="Oswald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>
                          <a:latin typeface="Oswald" charset="0"/>
                        </a:rPr>
                        <a:t>BIRO HUKUM, BIRO ORGANISASI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OTDA (PHD), OTDA (KELEMBAGAAN) ATAU BIRO ORTALA 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KEMENDAGRI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</a:tr>
              <a:tr h="62705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 smtClean="0">
                          <a:latin typeface="Oswald" charset="0"/>
                        </a:rPr>
                        <a:t>2. </a:t>
                      </a:r>
                      <a:r>
                        <a:rPr lang="en-US" sz="1400" u="none" strike="noStrike" dirty="0" err="1" smtClean="0">
                          <a:latin typeface="Oswald" charset="0"/>
                        </a:rPr>
                        <a:t>Membantu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melakukan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pengawasan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terhadap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perda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kabupaten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/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kota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BIRO HUKUM, INSPEKTORAT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BIRO HUKUM KEMENDAGRI, OTDA (PHD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)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</a:tr>
              <a:tr h="62705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 smtClean="0">
                          <a:latin typeface="Oswald" charset="0"/>
                        </a:rPr>
                        <a:t>3. </a:t>
                      </a:r>
                      <a:r>
                        <a:rPr lang="en-US" sz="1400" u="none" strike="noStrike" dirty="0" err="1" smtClean="0">
                          <a:latin typeface="Oswald" charset="0"/>
                        </a:rPr>
                        <a:t>Membantu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memberikan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rekomendasi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atas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usulan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DAK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pada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Daerah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kabupaten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/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kota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di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wilayahnya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BAPPEDA, BPKAD, OPD TERKAIT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DITJEN KEUDA, KEMENKEU (DJPK), BAPPENAS (OTDA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)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</a:tr>
              <a:tr h="1040874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 err="1" smtClean="0">
                          <a:latin typeface="Oswald" charset="0"/>
                        </a:rPr>
                        <a:t>Membantu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memberikan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penghargaan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atau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sanksi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kepada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bupati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/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wali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kota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terkait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dengan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penyelenggaraan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pemerintahan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daerah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BIRO PEM, INSPEKTORAT, BIRO ORGANISASI, BIRO OTDA (SUMUT), SETWAN PROV (MALUKU), BIRO HUMAS DAN 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PROTOKOL</a:t>
                      </a:r>
                    </a:p>
                    <a:p>
                      <a:pPr algn="l" fontAlgn="t">
                        <a:spcBef>
                          <a:spcPts val="0"/>
                        </a:spcBef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DITJEN OTDA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</a:tr>
              <a:tr h="62705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 err="1" smtClean="0">
                          <a:latin typeface="Oswald" charset="0"/>
                        </a:rPr>
                        <a:t>Membantu</a:t>
                      </a:r>
                      <a:r>
                        <a:rPr lang="en-US" sz="1400" u="none" strike="noStrike" dirty="0" smtClean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melakukan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monitoring,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evaluasi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dan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supervisi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terhadap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penyelenggaraan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pemerintahan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kabupaten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/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kota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yang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ada</a:t>
                      </a:r>
                      <a:r>
                        <a:rPr lang="en-US" sz="1400" u="none" strike="noStrike" dirty="0">
                          <a:latin typeface="Oswald" charset="0"/>
                        </a:rPr>
                        <a:t> </a:t>
                      </a:r>
                      <a:r>
                        <a:rPr lang="en-US" sz="1400" u="none" strike="noStrike" dirty="0" err="1">
                          <a:latin typeface="Oswald" charset="0"/>
                        </a:rPr>
                        <a:t>diwilayahnya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u="none" strike="noStrike" dirty="0">
                          <a:latin typeface="Oswald" charset="0"/>
                        </a:rPr>
                        <a:t>BIRO PEM, INSPEKTORAT, BAPPEDA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</a:pP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Oswald" charset="0"/>
                        </a:rPr>
                        <a:t>ITJEN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Oswald" charset="0"/>
                      </a:endParaRPr>
                    </a:p>
                  </a:txBody>
                  <a:tcPr marL="8704" marR="8704" marT="6528" marB="0"/>
                </a:tc>
              </a:tr>
            </a:tbl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 flipH="1">
            <a:off x="323850" y="97632"/>
            <a:ext cx="8737600" cy="4929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Bef>
                <a:spcPts val="600"/>
              </a:spcBef>
              <a:buClr>
                <a:srgbClr val="4BB5D9"/>
              </a:buClr>
              <a:buSzPts val="2000"/>
            </a:pP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swald"/>
                <a:ea typeface="Roboto Condensed"/>
                <a:cs typeface="Roboto Condensed"/>
                <a:sym typeface="Oswald"/>
              </a:rPr>
              <a:t>TUGAS DAN WEWENANG PRIORITAS GWPP</a:t>
            </a:r>
            <a:endParaRPr lang="id-ID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Oswald"/>
              <a:ea typeface="Roboto Condensed"/>
              <a:cs typeface="Roboto Condensed"/>
              <a:sym typeface="Oswald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8575" y="895350"/>
            <a:ext cx="9144000" cy="4248150"/>
          </a:xfrm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endParaRPr lang="id-ID" sz="2000" dirty="0" smtClean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 startAt="4"/>
              <a:defRPr/>
            </a:pPr>
            <a:r>
              <a:rPr lang="id-ID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Akan dilakukan evaluasi setiap tahun untuk penambahan tugas GWPP yang akan dialokasikan</a:t>
            </a:r>
          </a:p>
          <a:p>
            <a:pPr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 startAt="4"/>
              <a:defRPr/>
            </a:pP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Diupayakan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dekonsentrasi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peran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GWPP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masuk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dalam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Prioritas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Nasional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sehingga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dari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aspek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pembiayaan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mengalami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peningkatan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yang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signifikan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tentu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saja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diikuti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dengan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output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dan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outcome yang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harus</a:t>
            </a:r>
            <a:r>
              <a:rPr lang="en-US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dicapai</a:t>
            </a:r>
            <a:endParaRPr lang="id-ID" sz="2000" dirty="0" smtClean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 startAt="4"/>
              <a:defRPr/>
            </a:pPr>
            <a:r>
              <a:rPr lang="id-ID" sz="2000" dirty="0" smtClean="0">
                <a:solidFill>
                  <a:schemeClr val="tx1"/>
                </a:solidFill>
                <a:latin typeface="Oswald" charset="0"/>
                <a:cs typeface="Arial" pitchFamily="34" charset="0"/>
              </a:rPr>
              <a:t>Mensinergikan pelaksanaan pembinaan dan pengawasan GWPP antar komponen pembina lingkup Kemendagri  </a:t>
            </a:r>
          </a:p>
          <a:p>
            <a:pPr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 startAt="4"/>
              <a:defRPr/>
            </a:pPr>
            <a:endParaRPr lang="id-ID" sz="2000" dirty="0" smtClean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 startAt="4"/>
              <a:defRPr/>
            </a:pPr>
            <a:endParaRPr lang="id-ID" sz="2000" dirty="0" smtClean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 startAt="4"/>
              <a:defRPr/>
            </a:pPr>
            <a:endParaRPr lang="id-ID" sz="2000" dirty="0" smtClean="0">
              <a:solidFill>
                <a:schemeClr val="tx1"/>
              </a:solidFill>
              <a:latin typeface="Oswald" charset="0"/>
              <a:cs typeface="Arial" pitchFamily="34" charset="0"/>
            </a:endParaRPr>
          </a:p>
          <a:p>
            <a:pPr marL="722313">
              <a:spcBef>
                <a:spcPts val="0"/>
              </a:spcBef>
              <a:spcAft>
                <a:spcPts val="600"/>
              </a:spcAft>
              <a:buClrTx/>
              <a:buFont typeface="Wingdings 3" pitchFamily="18" charset="2"/>
              <a:buNone/>
              <a:defRPr/>
            </a:pPr>
            <a:endParaRPr lang="en-US" altLang="en-US" sz="2000" dirty="0" smtClean="0">
              <a:solidFill>
                <a:schemeClr val="tx1"/>
              </a:solidFill>
              <a:latin typeface="Oswald" charset="0"/>
              <a:ea typeface="ＭＳ Ｐゴシック" panose="020B0600070205080204" pitchFamily="34" charset="-128"/>
              <a:cs typeface="Arial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 flipH="1">
            <a:off x="323850" y="97632"/>
            <a:ext cx="8737600" cy="4929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Bef>
                <a:spcPts val="600"/>
              </a:spcBef>
              <a:buClr>
                <a:srgbClr val="4BB5D9"/>
              </a:buClr>
              <a:buSzPts val="2000"/>
            </a:pPr>
            <a:r>
              <a:rPr lang="id-ID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Oswald"/>
                <a:ea typeface="Roboto Condensed"/>
                <a:cs typeface="Roboto Condensed"/>
                <a:sym typeface="Oswald"/>
              </a:rPr>
              <a:t>UPAYA DALAM RANGKA MENINGKATKAN PENDANAAN KEGIATAN DEKONSENTRASI  PERAN GWPP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304800" y="1200150"/>
            <a:ext cx="8382000" cy="3619500"/>
            <a:chOff x="304800" y="1600200"/>
            <a:chExt cx="8382000" cy="4826000"/>
          </a:xfrm>
        </p:grpSpPr>
        <p:sp>
          <p:nvSpPr>
            <p:cNvPr id="7" name="Rectangle 6"/>
            <p:cNvSpPr/>
            <p:nvPr/>
          </p:nvSpPr>
          <p:spPr>
            <a:xfrm>
              <a:off x="304800" y="2590800"/>
              <a:ext cx="2057400" cy="6096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PERENCANAAN</a:t>
              </a:r>
              <a:endParaRPr lang="en-U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505200" y="2590800"/>
              <a:ext cx="2057400" cy="6096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PELAKSANAAN DI DAERAH</a:t>
              </a:r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629400" y="2590800"/>
              <a:ext cx="2057400" cy="6096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PELAPORAN</a:t>
              </a:r>
              <a:endParaRPr lang="en-US" dirty="0"/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2514600" y="2667000"/>
              <a:ext cx="609600" cy="457200"/>
            </a:xfrm>
            <a:prstGeom prst="right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ight Arrow 10"/>
            <p:cNvSpPr/>
            <p:nvPr/>
          </p:nvSpPr>
          <p:spPr>
            <a:xfrm>
              <a:off x="5943600" y="2667000"/>
              <a:ext cx="609600" cy="457200"/>
            </a:xfrm>
            <a:prstGeom prst="right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429000" y="1752600"/>
              <a:ext cx="1066800" cy="4572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 smtClean="0"/>
                <a:t>Komponen</a:t>
              </a:r>
              <a:r>
                <a:rPr lang="en-US" sz="1200" dirty="0" smtClean="0"/>
                <a:t> </a:t>
              </a:r>
              <a:r>
                <a:rPr lang="en-US" sz="1200" dirty="0" err="1" smtClean="0"/>
                <a:t>Kemendagri</a:t>
              </a:r>
              <a:endParaRPr lang="en-US" sz="1200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648200" y="1752600"/>
              <a:ext cx="1066800" cy="4572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 smtClean="0"/>
                <a:t>Komponen</a:t>
              </a:r>
              <a:r>
                <a:rPr lang="en-US" sz="1200" dirty="0" smtClean="0"/>
                <a:t> </a:t>
              </a:r>
              <a:r>
                <a:rPr lang="en-US" sz="1200" dirty="0" err="1" smtClean="0"/>
                <a:t>Kemendagri</a:t>
              </a:r>
              <a:endParaRPr lang="en-US" sz="1200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431822" y="3886200"/>
              <a:ext cx="1066800" cy="4572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 smtClean="0"/>
                <a:t>Komponen</a:t>
              </a:r>
              <a:r>
                <a:rPr lang="en-US" sz="1200" dirty="0" smtClean="0"/>
                <a:t> </a:t>
              </a:r>
              <a:r>
                <a:rPr lang="en-US" sz="1200" dirty="0" err="1" smtClean="0"/>
                <a:t>Kemendagri</a:t>
              </a:r>
              <a:endParaRPr lang="en-US" sz="1200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648200" y="3886200"/>
              <a:ext cx="1066800" cy="4572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 smtClean="0"/>
                <a:t>Komponen</a:t>
              </a:r>
              <a:r>
                <a:rPr lang="en-US" sz="1200" dirty="0" smtClean="0"/>
                <a:t> </a:t>
              </a:r>
              <a:r>
                <a:rPr lang="en-US" sz="1200" dirty="0" err="1" smtClean="0"/>
                <a:t>Kemendagri</a:t>
              </a:r>
              <a:endParaRPr lang="en-US" sz="1200" dirty="0"/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>
              <a:off x="3733800" y="2286000"/>
              <a:ext cx="304800" cy="22860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rot="16200000">
              <a:off x="3848100" y="3467100"/>
              <a:ext cx="304800" cy="22860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rot="5400000">
              <a:off x="4953000" y="2286000"/>
              <a:ext cx="228600" cy="22860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rot="16200000" flipV="1">
              <a:off x="4953000" y="3429000"/>
              <a:ext cx="304800" cy="30480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3200400" y="1600200"/>
              <a:ext cx="2667000" cy="2971800"/>
            </a:xfrm>
            <a:prstGeom prst="rect">
              <a:avLst/>
            </a:prstGeom>
            <a:noFill/>
            <a:ln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629400" y="3200400"/>
              <a:ext cx="2057400" cy="15594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i="1" dirty="0" err="1" smtClean="0"/>
                <a:t>Penggabungan</a:t>
              </a:r>
              <a:r>
                <a:rPr lang="en-US" sz="1400" i="1" dirty="0" smtClean="0"/>
                <a:t> </a:t>
              </a:r>
              <a:r>
                <a:rPr lang="en-US" sz="1400" i="1" dirty="0" err="1" smtClean="0"/>
                <a:t>Laporan</a:t>
              </a:r>
              <a:r>
                <a:rPr lang="en-US" sz="1400" i="1" dirty="0" smtClean="0"/>
                <a:t> </a:t>
              </a:r>
              <a:r>
                <a:rPr lang="en-US" sz="1400" i="1" dirty="0" err="1" smtClean="0"/>
                <a:t>dari</a:t>
              </a:r>
              <a:r>
                <a:rPr lang="en-US" sz="1400" i="1" dirty="0" smtClean="0"/>
                <a:t> </a:t>
              </a:r>
              <a:r>
                <a:rPr lang="en-US" sz="1400" i="1" dirty="0" err="1" smtClean="0"/>
                <a:t>komponen</a:t>
              </a:r>
              <a:r>
                <a:rPr lang="en-US" sz="1400" i="1" dirty="0" smtClean="0"/>
                <a:t> </a:t>
              </a:r>
              <a:r>
                <a:rPr lang="en-US" sz="1400" i="1" dirty="0" err="1" smtClean="0"/>
                <a:t>pembina</a:t>
              </a:r>
              <a:endParaRPr lang="en-US" sz="1400" i="1" dirty="0" smtClean="0"/>
            </a:p>
            <a:p>
              <a:r>
                <a:rPr lang="en-US" sz="1400" i="1" dirty="0" smtClean="0"/>
                <a:t>Di </a:t>
              </a:r>
              <a:r>
                <a:rPr lang="en-US" sz="1400" i="1" dirty="0" err="1" smtClean="0"/>
                <a:t>koordinasikan</a:t>
              </a:r>
              <a:r>
                <a:rPr lang="en-US" sz="1400" i="1" dirty="0" smtClean="0"/>
                <a:t> </a:t>
              </a:r>
              <a:r>
                <a:rPr lang="en-US" sz="1400" i="1" dirty="0" err="1" smtClean="0"/>
                <a:t>oleh</a:t>
              </a:r>
              <a:r>
                <a:rPr lang="en-US" sz="1400" i="1" dirty="0" smtClean="0"/>
                <a:t> DITJEN ADWIL</a:t>
              </a:r>
              <a:endParaRPr lang="en-US" sz="1400" i="1" dirty="0"/>
            </a:p>
          </p:txBody>
        </p:sp>
        <p:sp>
          <p:nvSpPr>
            <p:cNvPr id="26" name="Right Arrow 25"/>
            <p:cNvSpPr/>
            <p:nvPr/>
          </p:nvSpPr>
          <p:spPr>
            <a:xfrm rot="5400000">
              <a:off x="7315200" y="4826000"/>
              <a:ext cx="609600" cy="457200"/>
            </a:xfrm>
            <a:prstGeom prst="right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629400" y="5588000"/>
              <a:ext cx="2057400" cy="838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/>
                <a:t>LAPORAN DISAMPAIKAN KE PRESIDEN</a:t>
              </a:r>
              <a:endParaRPr lang="en-US" b="1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4800" y="3200400"/>
              <a:ext cx="205740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i="1" dirty="0" smtClean="0"/>
                <a:t>DITJEN BINA ADWIL</a:t>
              </a:r>
              <a:endParaRPr lang="en-US" sz="1400" i="1" dirty="0"/>
            </a:p>
          </p:txBody>
        </p:sp>
      </p:grpSp>
      <p:sp>
        <p:nvSpPr>
          <p:cNvPr id="28" name="TextBox 8"/>
          <p:cNvSpPr txBox="1">
            <a:spLocks noChangeArrowheads="1"/>
          </p:cNvSpPr>
          <p:nvPr/>
        </p:nvSpPr>
        <p:spPr bwMode="auto">
          <a:xfrm flipH="1">
            <a:off x="-2" y="209550"/>
            <a:ext cx="9144001" cy="369314"/>
          </a:xfrm>
          <a:prstGeom prst="rect">
            <a:avLst/>
          </a:prstGeom>
          <a:solidFill>
            <a:srgbClr val="FF9900">
              <a:alpha val="59000"/>
            </a:srgbClr>
          </a:solidFill>
          <a:ln>
            <a:noFill/>
          </a:ln>
          <a:effectLst>
            <a:outerShdw blurRad="50800" dist="50800" dir="8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400" b="1" dirty="0" smtClean="0">
                <a:solidFill>
                  <a:schemeClr val="tx1"/>
                </a:solidFill>
              </a:rPr>
              <a:t>ALUR PEMBINAAN GWPP OLEH KEMENDAGRI</a:t>
            </a:r>
            <a:endParaRPr lang="en-GB" alt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943350"/>
            <a:ext cx="8229600" cy="914400"/>
          </a:xfrm>
        </p:spPr>
        <p:txBody>
          <a:bodyPr/>
          <a:lstStyle/>
          <a:p>
            <a:pPr algn="ctr">
              <a:buNone/>
            </a:pPr>
            <a:r>
              <a:rPr lang="en-US" sz="3600" dirty="0" smtClean="0">
                <a:solidFill>
                  <a:schemeClr val="bg2">
                    <a:lumMod val="50000"/>
                  </a:schemeClr>
                </a:solidFill>
              </a:rPr>
              <a:t>TERIMA KASIH</a:t>
            </a:r>
            <a:endParaRPr lang="en-US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2706" name="Picture 2" descr="C:\Users\Nindiya\Documents\indonesia_s_map_in_red_by_aciimov-d8i2eot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8"/>
              </a:clrFrom>
              <a:clrTo>
                <a:srgbClr val="F7F7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590550"/>
            <a:ext cx="8305800" cy="3313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olsey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</TotalTime>
  <Words>2415</Words>
  <PresentationFormat>On-screen Show (16:9)</PresentationFormat>
  <Paragraphs>312</Paragraphs>
  <Slides>31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8" baseType="lpstr">
      <vt:lpstr>Arial</vt:lpstr>
      <vt:lpstr>Oswald</vt:lpstr>
      <vt:lpstr>Roboto Condensed</vt:lpstr>
      <vt:lpstr>Tahoma</vt:lpstr>
      <vt:lpstr>Aharoni</vt:lpstr>
      <vt:lpstr>Maiandra GD</vt:lpstr>
      <vt:lpstr>MS PGothic</vt:lpstr>
      <vt:lpstr>Arial Black</vt:lpstr>
      <vt:lpstr>Trebuchet MS</vt:lpstr>
      <vt:lpstr>Wingdings 3</vt:lpstr>
      <vt:lpstr>맑은 고딕</vt:lpstr>
      <vt:lpstr>Times New Roman</vt:lpstr>
      <vt:lpstr>Franklin Gothic Medium</vt:lpstr>
      <vt:lpstr>SimSun</vt:lpstr>
      <vt:lpstr>Calibri</vt:lpstr>
      <vt:lpstr>Wingdings</vt:lpstr>
      <vt:lpstr>Wolsey template</vt:lpstr>
      <vt:lpstr>MEKANISME DEKONSENTRASI DALAM PEMBIAYAAN PELAKSANAAN TUGAS DAN WEWENANG GUBERNUR SEBAGAI WAKIL PEMERINTAH PUSAT</vt:lpstr>
      <vt:lpstr>Slide 2</vt:lpstr>
      <vt:lpstr>Slide 3</vt:lpstr>
      <vt:lpstr>Slide 4</vt:lpstr>
      <vt:lpstr>Slide 5</vt:lpstr>
      <vt:lpstr>Slide 6</vt:lpstr>
      <vt:lpstr>Slide 7</vt:lpstr>
      <vt:lpstr>Slide 8</vt:lpstr>
      <vt:lpstr>PENDANAAN</vt:lpstr>
      <vt:lpstr>DEFINISI DEKONSENTRASI DALAM UNDANG-UNDANG</vt:lpstr>
      <vt:lpstr>KONSTRUKSI DEKONSENTRASI</vt:lpstr>
      <vt:lpstr>DEKONSENTRASI PERAN GWPP</vt:lpstr>
      <vt:lpstr>PERKEMBANGAN PENDANAAN DEKONSENTRASI PERAN GUBERNUR SEBAGAI WAKIL PEMERINTAH PUSAT  TAHUN 2011 - 2019</vt:lpstr>
      <vt:lpstr>Slide 14</vt:lpstr>
      <vt:lpstr>REALISASI ANGGARAN DEKON GWPP TAHUN 2018</vt:lpstr>
      <vt:lpstr>DEKONSENTRASI PERAN GWPP TAHUN 2019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 HEADLINE</dc:title>
  <dc:creator>Nindya</dc:creator>
  <cp:lastModifiedBy>Nindiya</cp:lastModifiedBy>
  <cp:revision>10</cp:revision>
  <dcterms:modified xsi:type="dcterms:W3CDTF">2019-04-02T06:18:21Z</dcterms:modified>
</cp:coreProperties>
</file>